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6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27.04.2018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2942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27.04.2018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261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27.04.2018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86650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27.04.2018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2988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27.04.2018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62609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27.04.2018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424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27.04.2018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982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27.04.2018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009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27.04.2018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915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27.04.2018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7662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27.04.2018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6334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27.04.2018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965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27.04.2018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9703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C8389706-069E-4A66-ACC7-64975B9C0203}" type="datetimeFigureOut">
              <a:rPr lang="cs-CZ" smtClean="0"/>
              <a:t>27.04.2018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9675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8389706-069E-4A66-ACC7-64975B9C0203}" type="datetimeFigureOut">
              <a:rPr lang="cs-CZ" smtClean="0"/>
              <a:t>27.04.2018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7668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vernote.com/shard/s240/sh/3c96d332-d9f0-43ed-a59a-f9f3ae2f7d2d/159cb600db9659b1a83bc458846850fd" TargetMode="External"/><Relationship Id="rId2" Type="http://schemas.openxmlformats.org/officeDocument/2006/relationships/hyperlink" Target="http://student.e15.cz/q-a/studenti-jsou-casto-pasivni-a-zleniveli-mysli-si-rektor-uk-tomas-zima-132941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file/36518/download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cs-CZ" dirty="0" err="1" smtClean="0"/>
              <a:t>Pecunia</a:t>
            </a:r>
            <a:r>
              <a:rPr lang="cs-CZ" dirty="0" smtClean="0"/>
              <a:t> </a:t>
            </a:r>
            <a:r>
              <a:rPr lang="cs-CZ" dirty="0"/>
              <a:t>non </a:t>
            </a:r>
            <a:r>
              <a:rPr lang="cs-CZ" dirty="0" err="1"/>
              <a:t>olet</a:t>
            </a:r>
            <a:r>
              <a:rPr lang="cs-CZ" dirty="0"/>
              <a:t>“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1186455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/>
              <a:t>edTech</a:t>
            </a:r>
            <a:r>
              <a:rPr lang="cs-CZ" dirty="0"/>
              <a:t> a korporace, komerční vzdělávání, podnikání ve vzdělávání, jak založit školu či školské zařízení </a:t>
            </a:r>
            <a:endParaRPr lang="cs-CZ" dirty="0" smtClean="0"/>
          </a:p>
          <a:p>
            <a:r>
              <a:rPr lang="cs-CZ" dirty="0" smtClean="0"/>
              <a:t>Učící </a:t>
            </a:r>
            <a:r>
              <a:rPr lang="cs-CZ" dirty="0"/>
              <a:t>se společnost</a:t>
            </a:r>
          </a:p>
          <a:p>
            <a:r>
              <a:rPr lang="cs-CZ" dirty="0" smtClean="0"/>
              <a:t>2017</a:t>
            </a:r>
            <a:endParaRPr lang="cs-CZ" dirty="0"/>
          </a:p>
          <a:p>
            <a:r>
              <a:rPr lang="cs-CZ" dirty="0"/>
              <a:t>Michal </a:t>
            </a:r>
            <a:r>
              <a:rPr lang="cs-CZ" dirty="0" smtClean="0"/>
              <a:t>Černý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80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Vzdělávání a korporace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913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Různé vstupy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Intel a téma AI: dáme vám kurz a nejlepší si vyzobeme k nám.</a:t>
            </a:r>
          </a:p>
          <a:p>
            <a:r>
              <a:rPr lang="cs-CZ" dirty="0" smtClean="0"/>
              <a:t>Microsoft, Google: dáme školám zadarmo naše služby a naučíme studenty s nimi pracovat</a:t>
            </a:r>
          </a:p>
          <a:p>
            <a:r>
              <a:rPr lang="cs-CZ" dirty="0" smtClean="0"/>
              <a:t>Práce s učiteli</a:t>
            </a:r>
          </a:p>
          <a:p>
            <a:pPr lvl="1"/>
            <a:r>
              <a:rPr lang="cs-CZ" dirty="0" smtClean="0"/>
              <a:t>Google a Microsoft Edu </a:t>
            </a:r>
            <a:r>
              <a:rPr lang="cs-CZ" dirty="0" err="1" smtClean="0"/>
              <a:t>Groups</a:t>
            </a:r>
            <a:r>
              <a:rPr lang="cs-CZ" dirty="0"/>
              <a:t> </a:t>
            </a:r>
            <a:r>
              <a:rPr lang="cs-CZ" dirty="0" smtClean="0"/>
              <a:t>– různé přístupy (od shora dolů nebo od zdola nahoru)</a:t>
            </a:r>
          </a:p>
          <a:p>
            <a:r>
              <a:rPr lang="cs-CZ" dirty="0" smtClean="0"/>
              <a:t>Snaha ovlivnit celé vzdělávání (SPO chce více technických středoškoláků)</a:t>
            </a:r>
          </a:p>
          <a:p>
            <a:r>
              <a:rPr lang="cs-CZ" dirty="0" smtClean="0"/>
              <a:t>Vlastnění vzdělávacích institucí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18155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4409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Prolog - školné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Určitou motivací pro aktivnější přístup může být poměrně vysoké školné nebo zaměření na psaní esejí, nikoliv memorování.</a:t>
            </a:r>
            <a:endParaRPr lang="cs-CZ" dirty="0"/>
          </a:p>
          <a:p>
            <a:r>
              <a:rPr lang="cs-CZ" i="1" dirty="0" smtClean="0"/>
              <a:t>„Placení </a:t>
            </a:r>
            <a:r>
              <a:rPr lang="cs-CZ" i="1" dirty="0"/>
              <a:t>školného není řešením. Kde se platí v Evropě opravdové školné? Jen v Anglii. Na evropských školách platí studenti přibližně sto až dvě stě euro, což není tak vysoká částka, aby byla důvodem vyšší motivace</a:t>
            </a:r>
            <a:r>
              <a:rPr lang="cs-CZ" i="1" dirty="0" smtClean="0"/>
              <a:t>.“</a:t>
            </a:r>
            <a:endParaRPr lang="cs-CZ" i="1" dirty="0"/>
          </a:p>
          <a:p>
            <a:endParaRPr lang="cs-CZ" dirty="0" smtClean="0"/>
          </a:p>
          <a:p>
            <a:r>
              <a:rPr lang="cs-CZ" dirty="0" smtClean="0">
                <a:hlinkClick r:id="rId2"/>
              </a:rPr>
              <a:t>Tomáš </a:t>
            </a:r>
            <a:r>
              <a:rPr lang="cs-CZ" dirty="0" smtClean="0">
                <a:hlinkClick r:id="rId2"/>
              </a:rPr>
              <a:t>Zima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Něco na okraj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550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Normativ a vysoké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202" y="2184709"/>
            <a:ext cx="2200061" cy="3636511"/>
          </a:xfrm>
        </p:spPr>
        <p:txBody>
          <a:bodyPr>
            <a:normAutofit/>
          </a:bodyPr>
          <a:lstStyle/>
          <a:p>
            <a:r>
              <a:rPr lang="cs-CZ" sz="1400" dirty="0" smtClean="0"/>
              <a:t>Od roku 2004 existuje ještě koeficient 5,90 pro nejnáročnější </a:t>
            </a:r>
            <a:r>
              <a:rPr lang="cs-CZ" sz="1400" dirty="0" smtClean="0"/>
              <a:t>obory</a:t>
            </a:r>
          </a:p>
          <a:p>
            <a:r>
              <a:rPr lang="cs-CZ" sz="1400" dirty="0" smtClean="0"/>
              <a:t>Zubní lékařství má 3,5</a:t>
            </a:r>
            <a:endParaRPr lang="cs-CZ" sz="1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7731" y="2184709"/>
            <a:ext cx="9597497" cy="4203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60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Vzdělávání a peníze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„V roce 2012 vynaložily země OECD na vzdělávání (z veřejných i soukromých zdrojů) na úrovni primárního až terciárního vzdělávání v průměru </a:t>
            </a:r>
            <a:r>
              <a:rPr lang="cs-CZ" b="1" dirty="0" smtClean="0"/>
              <a:t>5,3 % svého HDP</a:t>
            </a:r>
            <a:r>
              <a:rPr lang="cs-CZ" dirty="0" smtClean="0"/>
              <a:t>, 11 zemí vynaložilo více než 6 % (Kanada, Chile, Kolumbie, Island, Izrael, Korea, Nový Zéland, Norsko, Jižní Afrika, Spojené království a USA). Česká republika se řadí do podprůměru, na primární až terciární úroveň vzdělávání </a:t>
            </a:r>
            <a:r>
              <a:rPr lang="cs-CZ" b="1" dirty="0" smtClean="0"/>
              <a:t>v roce 2012 vynaložila 4,4 % HDP</a:t>
            </a:r>
            <a:r>
              <a:rPr lang="cs-CZ" dirty="0" smtClean="0"/>
              <a:t>. (</a:t>
            </a:r>
            <a:r>
              <a:rPr lang="cs-CZ" dirty="0" smtClean="0">
                <a:hlinkClick r:id="rId2"/>
              </a:rPr>
              <a:t>zdroj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Poměr soukromých a veřejných zdrojů je všude přibližně stejný 7:1 ve prospěch veřejných rozpočtů.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214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Vzdělávání a peníze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Ve školství chybí peníze na:</a:t>
            </a:r>
          </a:p>
          <a:p>
            <a:pPr lvl="1"/>
            <a:r>
              <a:rPr lang="cs-CZ" dirty="0" smtClean="0"/>
              <a:t>Platy</a:t>
            </a:r>
          </a:p>
          <a:p>
            <a:pPr lvl="1"/>
            <a:r>
              <a:rPr lang="cs-CZ" dirty="0" smtClean="0"/>
              <a:t>Pomůcky a další vybavení</a:t>
            </a:r>
          </a:p>
          <a:p>
            <a:pPr lvl="1"/>
            <a:r>
              <a:rPr lang="cs-CZ" dirty="0" smtClean="0"/>
              <a:t>Menší skupiny studentů</a:t>
            </a:r>
          </a:p>
          <a:p>
            <a:pPr lvl="1"/>
            <a:r>
              <a:rPr lang="cs-CZ" dirty="0" smtClean="0"/>
              <a:t>Pedagogické asistenty</a:t>
            </a:r>
          </a:p>
          <a:p>
            <a:pPr lvl="1"/>
            <a:r>
              <a:rPr lang="cs-CZ" dirty="0" smtClean="0"/>
              <a:t>Školní psychology</a:t>
            </a:r>
          </a:p>
          <a:p>
            <a:pPr lvl="1"/>
            <a:r>
              <a:rPr lang="cs-CZ" dirty="0" smtClean="0"/>
              <a:t>…</a:t>
            </a:r>
          </a:p>
          <a:p>
            <a:r>
              <a:rPr lang="cs-CZ" dirty="0" smtClean="0"/>
              <a:t>Kde ale brát a nekrást?</a:t>
            </a:r>
          </a:p>
          <a:p>
            <a:pPr lvl="1"/>
            <a:r>
              <a:rPr lang="cs-CZ" dirty="0" smtClean="0"/>
              <a:t>Soukromé zdroje</a:t>
            </a:r>
          </a:p>
          <a:p>
            <a:pPr lvl="1"/>
            <a:r>
              <a:rPr lang="cs-CZ" dirty="0" smtClean="0"/>
              <a:t>Neziskové projekty (jiná variance soukromých zdrojů)</a:t>
            </a:r>
          </a:p>
          <a:p>
            <a:pPr lvl="1"/>
            <a:r>
              <a:rPr lang="cs-CZ" dirty="0" smtClean="0"/>
              <a:t>Navýšení rozpočtu</a:t>
            </a:r>
          </a:p>
          <a:p>
            <a:pPr lvl="1"/>
            <a:r>
              <a:rPr lang="cs-CZ" dirty="0" smtClean="0"/>
              <a:t>Školné či zápisné</a:t>
            </a:r>
          </a:p>
          <a:p>
            <a:pPr lvl="1"/>
            <a:r>
              <a:rPr lang="cs-CZ" dirty="0" smtClean="0"/>
              <a:t>Hledat cesty ke snížení nákladů (online vzdělávání?)</a:t>
            </a:r>
          </a:p>
          <a:p>
            <a:pPr lvl="1"/>
            <a:r>
              <a:rPr lang="cs-CZ" dirty="0" smtClean="0"/>
              <a:t>Zkrátit docházku</a:t>
            </a:r>
          </a:p>
          <a:p>
            <a:pPr lvl="1"/>
            <a:r>
              <a:rPr lang="cs-CZ" dirty="0" smtClean="0"/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389759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Soukromé školy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7028145" cy="4351338"/>
          </a:xfrm>
        </p:spPr>
        <p:txBody>
          <a:bodyPr/>
          <a:lstStyle/>
          <a:p>
            <a:r>
              <a:rPr lang="cs-CZ" dirty="0" smtClean="0"/>
              <a:t>Historicky nedobrá pověst se zásadně zlepšuje</a:t>
            </a:r>
          </a:p>
          <a:p>
            <a:r>
              <a:rPr lang="cs-CZ" dirty="0" smtClean="0"/>
              <a:t>Vysoký zájem o alternativní vzdělávání zatím především u základních škol</a:t>
            </a:r>
          </a:p>
          <a:p>
            <a:r>
              <a:rPr lang="cs-CZ" dirty="0" smtClean="0"/>
              <a:t>Cca 2 % žáků ZŠ chodí do soukromých škol, v Praze a Brně více.</a:t>
            </a:r>
          </a:p>
          <a:p>
            <a:r>
              <a:rPr lang="cs-CZ" dirty="0" smtClean="0"/>
              <a:t>Rozvoj alternativních přístupů, schémat, pedagogik, ale také pocit kvality, jiného přístupu atp.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6345" y="2233612"/>
            <a:ext cx="4218906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486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Soukromé školy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poslední době náročnější zakládání – lze zvažovat kapacitu okolních škol, tedy nejde o plně tržní prostředí</a:t>
            </a:r>
          </a:p>
          <a:p>
            <a:r>
              <a:rPr lang="cs-CZ" dirty="0" smtClean="0"/>
              <a:t>Pro založení je třeba mít prostory, ředitele (alespoň in </a:t>
            </a:r>
            <a:r>
              <a:rPr lang="cs-CZ" dirty="0" err="1" smtClean="0"/>
              <a:t>fieri</a:t>
            </a:r>
            <a:r>
              <a:rPr lang="cs-CZ" dirty="0" smtClean="0"/>
              <a:t>) a učitele, ŠVP</a:t>
            </a:r>
          </a:p>
          <a:p>
            <a:r>
              <a:rPr lang="cs-CZ" dirty="0" smtClean="0"/>
              <a:t>Zajímavý fenomén:</a:t>
            </a:r>
          </a:p>
          <a:p>
            <a:pPr lvl="1"/>
            <a:r>
              <a:rPr lang="cs-CZ" dirty="0" smtClean="0"/>
              <a:t>Školy a školky zakládané rodiči</a:t>
            </a:r>
          </a:p>
          <a:p>
            <a:pPr lvl="1"/>
            <a:r>
              <a:rPr lang="cs-CZ" dirty="0" smtClean="0"/>
              <a:t>Školy jako velké podnikatelské projekty (SCIO, Heuréka, </a:t>
            </a:r>
            <a:r>
              <a:rPr lang="cs-CZ" dirty="0" err="1" smtClean="0"/>
              <a:t>Labyrinth</a:t>
            </a:r>
            <a:r>
              <a:rPr lang="cs-CZ" dirty="0" smtClean="0"/>
              <a:t>,…)</a:t>
            </a:r>
          </a:p>
          <a:p>
            <a:pPr lvl="1"/>
            <a:r>
              <a:rPr lang="cs-CZ" dirty="0" smtClean="0"/>
              <a:t>Běžné soukromé školy</a:t>
            </a:r>
          </a:p>
        </p:txBody>
      </p:sp>
    </p:spTree>
    <p:extLst>
      <p:ext uri="{BB962C8B-B14F-4D97-AF65-F5344CB8AC3E}">
        <p14:creationId xmlns:p14="http://schemas.microsoft.com/office/powerpoint/2010/main" val="2478138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Soukromé české vysoké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Metropolitní univerzita Praha, o.p.s. (2001 – 5100 studentů)</a:t>
            </a:r>
          </a:p>
          <a:p>
            <a:r>
              <a:rPr lang="cs-CZ" dirty="0" smtClean="0"/>
              <a:t>Univerzita Jana Amose Komenského Praha, s.r.o. (2001 – 3500 studentů)</a:t>
            </a:r>
          </a:p>
          <a:p>
            <a:r>
              <a:rPr lang="cs-CZ" dirty="0" smtClean="0"/>
              <a:t>Vysoká škola finanční a správní, a.s. (</a:t>
            </a:r>
            <a:r>
              <a:rPr lang="cs-CZ" dirty="0" smtClean="0"/>
              <a:t>1999 </a:t>
            </a:r>
            <a:r>
              <a:rPr lang="cs-CZ" dirty="0" smtClean="0"/>
              <a:t>– 3700 studentů)</a:t>
            </a:r>
          </a:p>
          <a:p>
            <a:r>
              <a:rPr lang="cs-CZ" dirty="0" smtClean="0"/>
              <a:t>....</a:t>
            </a:r>
          </a:p>
          <a:p>
            <a:endParaRPr lang="cs-CZ" dirty="0"/>
          </a:p>
          <a:p>
            <a:r>
              <a:rPr lang="cs-CZ" dirty="0" smtClean="0"/>
              <a:t>Obecná kritika:</a:t>
            </a:r>
          </a:p>
          <a:p>
            <a:pPr lvl="1"/>
            <a:r>
              <a:rPr lang="cs-CZ" dirty="0" smtClean="0"/>
              <a:t>Nízká kvalita studia</a:t>
            </a:r>
          </a:p>
          <a:p>
            <a:pPr lvl="1"/>
            <a:r>
              <a:rPr lang="cs-CZ" dirty="0" smtClean="0"/>
              <a:t>Velký počet studentů</a:t>
            </a:r>
          </a:p>
          <a:p>
            <a:pPr lvl="1"/>
            <a:r>
              <a:rPr lang="cs-CZ" dirty="0" smtClean="0"/>
              <a:t>Degradace trhu a titulů</a:t>
            </a:r>
          </a:p>
          <a:p>
            <a:r>
              <a:rPr lang="cs-CZ" dirty="0" smtClean="0"/>
              <a:t>Ale:</a:t>
            </a:r>
          </a:p>
          <a:p>
            <a:pPr lvl="1"/>
            <a:r>
              <a:rPr lang="cs-CZ" dirty="0" smtClean="0"/>
              <a:t>Počet studentů není nijak dramatický</a:t>
            </a:r>
          </a:p>
          <a:p>
            <a:pPr lvl="1"/>
            <a:r>
              <a:rPr lang="cs-CZ" dirty="0" smtClean="0"/>
              <a:t>Tři školy univerzitního typu mají zcela standardní strukturu i výsledky</a:t>
            </a:r>
          </a:p>
          <a:p>
            <a:pPr lvl="1"/>
            <a:r>
              <a:rPr lang="cs-CZ" dirty="0" smtClean="0"/>
              <a:t>Jsou schopné reagovat pružněji na poptávku studentů po nových oborech</a:t>
            </a:r>
          </a:p>
          <a:p>
            <a:r>
              <a:rPr lang="cs-CZ" dirty="0" smtClean="0"/>
              <a:t>Problémem jsou mezinárodní univerzity s těmi si nevíme rady,…</a:t>
            </a:r>
          </a:p>
        </p:txBody>
      </p:sp>
    </p:spTree>
    <p:extLst>
      <p:ext uri="{BB962C8B-B14F-4D97-AF65-F5344CB8AC3E}">
        <p14:creationId xmlns:p14="http://schemas.microsoft.com/office/powerpoint/2010/main" val="2235148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Podnikání nejsou jen velké školy…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Základní umělecké školy</a:t>
            </a:r>
          </a:p>
          <a:p>
            <a:r>
              <a:rPr lang="cs-CZ" dirty="0" smtClean="0"/>
              <a:t>Školky</a:t>
            </a:r>
          </a:p>
          <a:p>
            <a:r>
              <a:rPr lang="cs-CZ" dirty="0" smtClean="0"/>
              <a:t>Školská zařízení</a:t>
            </a:r>
          </a:p>
          <a:p>
            <a:r>
              <a:rPr lang="cs-CZ" dirty="0" smtClean="0"/>
              <a:t>Autoškoly</a:t>
            </a:r>
          </a:p>
          <a:p>
            <a:r>
              <a:rPr lang="cs-CZ" dirty="0" smtClean="0"/>
              <a:t>Jazykové školy (s právem státní závěrečné zkoušky,…)</a:t>
            </a:r>
          </a:p>
          <a:p>
            <a:r>
              <a:rPr lang="cs-CZ" dirty="0" smtClean="0"/>
              <a:t>Centra volného času</a:t>
            </a:r>
          </a:p>
          <a:p>
            <a:r>
              <a:rPr lang="cs-CZ" dirty="0" smtClean="0"/>
              <a:t>…</a:t>
            </a:r>
          </a:p>
          <a:p>
            <a:endParaRPr lang="cs-CZ" dirty="0"/>
          </a:p>
          <a:p>
            <a:pPr lvl="1"/>
            <a:r>
              <a:rPr lang="cs-CZ" dirty="0" smtClean="0"/>
              <a:t>Ve všech oblastech je vysoký podíl soukromého vzdělávání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39929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Žlutá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Citáty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át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Citáty</Template>
  <TotalTime>0</TotalTime>
  <Words>553</Words>
  <Application>Microsoft Office PowerPoint</Application>
  <PresentationFormat>Širokoúhlá obrazovka</PresentationFormat>
  <Paragraphs>79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Century Gothic</vt:lpstr>
      <vt:lpstr>Wingdings 2</vt:lpstr>
      <vt:lpstr>Citáty</vt:lpstr>
      <vt:lpstr>„Pecunia non olet“</vt:lpstr>
      <vt:lpstr>Prolog - školné</vt:lpstr>
      <vt:lpstr>Normativ a vysoké školy</vt:lpstr>
      <vt:lpstr>Vzdělávání a peníze</vt:lpstr>
      <vt:lpstr>Vzdělávání a peníze</vt:lpstr>
      <vt:lpstr>Soukromé školy v ČR</vt:lpstr>
      <vt:lpstr>Soukromé školy v ČR</vt:lpstr>
      <vt:lpstr>Soukromé české vysoké školy</vt:lpstr>
      <vt:lpstr>Podnikání nejsou jen velké školy…</vt:lpstr>
      <vt:lpstr>Vzdělávání a korporace</vt:lpstr>
      <vt:lpstr>Různé vstupy</vt:lpstr>
      <vt:lpstr>Děkuji za pozornost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„Nosce te ipsum“</dc:title>
  <dc:creator>Michal Černý</dc:creator>
  <cp:lastModifiedBy>Michal Černý</cp:lastModifiedBy>
  <cp:revision>11</cp:revision>
  <dcterms:created xsi:type="dcterms:W3CDTF">2017-03-16T14:56:22Z</dcterms:created>
  <dcterms:modified xsi:type="dcterms:W3CDTF">2018-04-27T10:55:12Z</dcterms:modified>
</cp:coreProperties>
</file>