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84" r:id="rId7"/>
    <p:sldId id="261" r:id="rId8"/>
    <p:sldId id="260" r:id="rId9"/>
    <p:sldId id="268" r:id="rId10"/>
    <p:sldId id="279" r:id="rId11"/>
    <p:sldId id="280" r:id="rId12"/>
    <p:sldId id="281" r:id="rId13"/>
    <p:sldId id="282" r:id="rId14"/>
    <p:sldId id="283" r:id="rId15"/>
    <p:sldId id="272" r:id="rId16"/>
    <p:sldId id="269" r:id="rId17"/>
    <p:sldId id="271" r:id="rId18"/>
    <p:sldId id="270" r:id="rId19"/>
    <p:sldId id="273" r:id="rId20"/>
    <p:sldId id="274" r:id="rId21"/>
    <p:sldId id="287" r:id="rId22"/>
    <p:sldId id="286" r:id="rId23"/>
    <p:sldId id="288" r:id="rId24"/>
    <p:sldId id="285" r:id="rId25"/>
    <p:sldId id="262" r:id="rId26"/>
    <p:sldId id="267" r:id="rId27"/>
    <p:sldId id="263" r:id="rId28"/>
    <p:sldId id="264" r:id="rId29"/>
    <p:sldId id="265" r:id="rId30"/>
    <p:sldId id="26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8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84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09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00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52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68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2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33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85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62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AC2FF-54EA-424C-8A33-610A4FA57A69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B579D-E6BB-4100-8C73-E2D08EC5E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33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kluze.cz/" TargetMode="External"/><Relationship Id="rId7" Type="http://schemas.openxmlformats.org/officeDocument/2006/relationships/hyperlink" Target="http://spc-info.upol.cz/profil/wp-content/uploads/2011/05/73-2005_1_9_2011.pdf" TargetMode="External"/><Relationship Id="rId2" Type="http://schemas.openxmlformats.org/officeDocument/2006/relationships/hyperlink" Target="http://www.inkluzivniskola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acepropravniky.cz./zakony/skolsky-zakon-uplne-zneni" TargetMode="External"/><Relationship Id="rId5" Type="http://schemas.openxmlformats.org/officeDocument/2006/relationships/hyperlink" Target="http://spc-info.upol.cz/profil/?p=446" TargetMode="External"/><Relationship Id="rId4" Type="http://schemas.openxmlformats.org/officeDocument/2006/relationships/hyperlink" Target="http://www.apla.cz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katalogpo.upol.cz/obecna-cast/3-komu-jsou-podpurna-opatreni-urcena/3-1-stupne-podpurnych-opatreni/" TargetMode="External"/><Relationship Id="rId2" Type="http://schemas.openxmlformats.org/officeDocument/2006/relationships/hyperlink" Target="http://www.nuv.cz/t/podpurna-opatren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y.centrum.cz/skolsky-zakon/cast-1-paragraf-18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Poznámky k pedagogické dokumentaci a žákům se SVP 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Design vzdělávacího procesu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858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Některé pojmy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INTEGRACE</a:t>
            </a:r>
          </a:p>
          <a:p>
            <a:r>
              <a:rPr lang="cs-CZ" dirty="0" smtClean="0"/>
              <a:t>J. Průcha: </a:t>
            </a:r>
            <a:r>
              <a:rPr lang="cs-CZ" dirty="0"/>
              <a:t> </a:t>
            </a:r>
            <a:r>
              <a:rPr lang="cs-CZ" dirty="0" smtClean="0"/>
              <a:t>…</a:t>
            </a:r>
            <a:r>
              <a:rPr lang="cs-CZ" i="1" dirty="0" smtClean="0"/>
              <a:t>přístupy </a:t>
            </a:r>
            <a:r>
              <a:rPr lang="cs-CZ" i="1" dirty="0"/>
              <a:t>a způsoby </a:t>
            </a:r>
            <a:r>
              <a:rPr lang="cs-CZ" b="1" i="1" dirty="0"/>
              <a:t>zapojení žáků se </a:t>
            </a:r>
            <a:r>
              <a:rPr lang="cs-CZ" b="1" i="1" dirty="0" smtClean="0"/>
              <a:t>speciálními </a:t>
            </a:r>
            <a:r>
              <a:rPr lang="cs-CZ" b="1" i="1" dirty="0"/>
              <a:t>vzdělávacími potřebami do hlavních proudů vzdělávání a do běžných škol</a:t>
            </a:r>
            <a:r>
              <a:rPr lang="cs-CZ" i="1" dirty="0"/>
              <a:t>. Cílem je poskytnout i žákům s těžkými a trvalými zdravotními postiženími společnou zkušenost s jejich zdravými vrstevníky, a přitom respektovat jejich specifické potřeby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Pohled směrem k diferenciaci a odborné diagnostice  jednotlivých žáků s různými znevýhodněními</a:t>
            </a:r>
          </a:p>
          <a:p>
            <a:r>
              <a:rPr lang="cs-CZ" dirty="0" smtClean="0"/>
              <a:t>Jedinci se pomůže se </a:t>
            </a:r>
            <a:r>
              <a:rPr lang="cs-CZ" b="1" dirty="0" smtClean="0"/>
              <a:t>začleněním do třídy a přizpůsobení se dané třídě (pasivnější pojetí)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Výhody / nevýhody integrace žáků s SVP</a:t>
            </a:r>
          </a:p>
        </p:txBody>
      </p:sp>
    </p:spTree>
    <p:extLst>
      <p:ext uri="{BB962C8B-B14F-4D97-AF65-F5344CB8AC3E}">
        <p14:creationId xmlns:p14="http://schemas.microsoft.com/office/powerpoint/2010/main" val="104608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r>
              <a:rPr lang="cs-CZ" sz="3600" dirty="0" smtClean="0"/>
              <a:t>Výhody / nevýhody integrace žáků s SVP</a:t>
            </a:r>
            <a:r>
              <a:rPr lang="cs-CZ" sz="3600" dirty="0" smtClean="0">
                <a:solidFill>
                  <a:srgbClr val="C00000"/>
                </a:solidFill>
              </a:rPr>
              <a:t/>
            </a:r>
            <a:br>
              <a:rPr lang="cs-CZ" sz="3600" dirty="0" smtClean="0">
                <a:solidFill>
                  <a:srgbClr val="C00000"/>
                </a:solidFill>
              </a:rPr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 smtClean="0"/>
              <a:t>Výhody </a:t>
            </a:r>
            <a:r>
              <a:rPr lang="cs-CZ" b="1" dirty="0"/>
              <a:t>integrace</a:t>
            </a:r>
            <a:r>
              <a:rPr lang="cs-CZ" dirty="0"/>
              <a:t> žáka se speciálními vzdělávacími </a:t>
            </a:r>
            <a:r>
              <a:rPr lang="cs-CZ" dirty="0" smtClean="0"/>
              <a:t>potřebami</a:t>
            </a:r>
          </a:p>
          <a:p>
            <a:pPr>
              <a:buFontTx/>
              <a:buChar char="-"/>
            </a:pPr>
            <a:r>
              <a:rPr lang="cs-CZ" dirty="0" smtClean="0"/>
              <a:t>navazování </a:t>
            </a:r>
            <a:r>
              <a:rPr lang="cs-CZ" dirty="0"/>
              <a:t>kontaktu se zdravými </a:t>
            </a:r>
            <a:r>
              <a:rPr lang="cs-CZ" dirty="0" smtClean="0"/>
              <a:t>žáky</a:t>
            </a:r>
          </a:p>
          <a:p>
            <a:pPr>
              <a:buFontTx/>
              <a:buChar char="-"/>
            </a:pPr>
            <a:r>
              <a:rPr lang="cs-CZ" dirty="0" smtClean="0"/>
              <a:t>posilování </a:t>
            </a:r>
            <a:r>
              <a:rPr lang="cs-CZ" dirty="0"/>
              <a:t>demokratických hodnot, sociálnímu a kooperativnímu </a:t>
            </a:r>
            <a:r>
              <a:rPr lang="cs-CZ" dirty="0" smtClean="0"/>
              <a:t>učen</a:t>
            </a:r>
          </a:p>
          <a:p>
            <a:pPr>
              <a:buFontTx/>
              <a:buChar char="-"/>
            </a:pPr>
            <a:r>
              <a:rPr lang="cs-CZ" dirty="0" smtClean="0"/>
              <a:t>žák </a:t>
            </a:r>
            <a:r>
              <a:rPr lang="cs-CZ" dirty="0"/>
              <a:t>s handicapem se stává součástí třídy, školy a </a:t>
            </a:r>
            <a:r>
              <a:rPr lang="cs-CZ" dirty="0" smtClean="0"/>
              <a:t>společnosti</a:t>
            </a:r>
          </a:p>
          <a:p>
            <a:pPr>
              <a:buFontTx/>
              <a:buChar char="-"/>
            </a:pPr>
            <a:r>
              <a:rPr lang="cs-CZ" dirty="0" smtClean="0"/>
              <a:t>integrace ovlivňuje </a:t>
            </a:r>
            <a:r>
              <a:rPr lang="cs-CZ" dirty="0"/>
              <a:t>ostatní žáky třídy, odstraňuje předsudky a vytváří u žáků empatičtější vztah k </a:t>
            </a:r>
            <a:r>
              <a:rPr lang="cs-CZ" dirty="0" smtClean="0"/>
              <a:t>okolí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Nevýhody integrace</a:t>
            </a:r>
          </a:p>
          <a:p>
            <a:pPr>
              <a:buFontTx/>
              <a:buChar char="-"/>
            </a:pPr>
            <a:r>
              <a:rPr lang="cs-CZ" dirty="0" smtClean="0"/>
              <a:t>finanční </a:t>
            </a:r>
            <a:r>
              <a:rPr lang="cs-CZ" dirty="0"/>
              <a:t>náročnost a větší pracovní nasazení </a:t>
            </a:r>
            <a:r>
              <a:rPr lang="cs-CZ" dirty="0" smtClean="0"/>
              <a:t>pedagogů</a:t>
            </a:r>
          </a:p>
          <a:p>
            <a:pPr>
              <a:buFontTx/>
              <a:buChar char="-"/>
            </a:pPr>
            <a:r>
              <a:rPr lang="cs-CZ" dirty="0" smtClean="0"/>
              <a:t>žák má speciální potřeby, potřebuje </a:t>
            </a:r>
            <a:r>
              <a:rPr lang="cs-CZ" dirty="0"/>
              <a:t>různé speciální pomůcky, speciální </a:t>
            </a:r>
            <a:r>
              <a:rPr lang="cs-CZ" dirty="0" smtClean="0"/>
              <a:t>přístup</a:t>
            </a:r>
          </a:p>
          <a:p>
            <a:pPr>
              <a:buFontTx/>
              <a:buChar char="-"/>
            </a:pPr>
            <a:r>
              <a:rPr lang="cs-CZ" dirty="0" smtClean="0"/>
              <a:t>osobní asistent</a:t>
            </a:r>
          </a:p>
          <a:p>
            <a:pPr>
              <a:buFontTx/>
              <a:buChar char="-"/>
            </a:pPr>
            <a:r>
              <a:rPr lang="cs-CZ" dirty="0" smtClean="0"/>
              <a:t>přírůstek </a:t>
            </a:r>
            <a:r>
              <a:rPr lang="cs-CZ" dirty="0"/>
              <a:t>administrativní </a:t>
            </a:r>
            <a:r>
              <a:rPr lang="cs-CZ" dirty="0" smtClean="0"/>
              <a:t>práce 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důležité </a:t>
            </a:r>
            <a:r>
              <a:rPr lang="cs-CZ" dirty="0"/>
              <a:t>zavádět integraci pouze tehdy, když jsou všechny podmínky integrace splněny a integrace se jeví jako </a:t>
            </a:r>
            <a:r>
              <a:rPr lang="cs-CZ" dirty="0" smtClean="0"/>
              <a:t>prospěšná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7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Některé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000" b="1" dirty="0" smtClean="0"/>
              <a:t>INKLUZE</a:t>
            </a:r>
          </a:p>
          <a:p>
            <a:r>
              <a:rPr lang="cs-CZ" dirty="0" smtClean="0"/>
              <a:t>Stav</a:t>
            </a:r>
            <a:r>
              <a:rPr lang="cs-CZ" dirty="0"/>
              <a:t>, kdy se člověk s postižením rodí do společnosti, která akceptuje jeho odlišnost a odlišnost každého svého </a:t>
            </a:r>
            <a:r>
              <a:rPr lang="cs-CZ" dirty="0" smtClean="0"/>
              <a:t>člena / je normální </a:t>
            </a:r>
            <a:r>
              <a:rPr lang="cs-CZ" dirty="0"/>
              <a:t>být </a:t>
            </a:r>
            <a:r>
              <a:rPr lang="cs-CZ" dirty="0" smtClean="0"/>
              <a:t>jiný a společnost se nad jinakostí vůbec nepozastavuje</a:t>
            </a:r>
            <a:endParaRPr lang="cs-CZ" dirty="0"/>
          </a:p>
          <a:p>
            <a:r>
              <a:rPr lang="cs-CZ" dirty="0" smtClean="0"/>
              <a:t>Poznání</a:t>
            </a:r>
            <a:r>
              <a:rPr lang="cs-CZ" dirty="0"/>
              <a:t>, že všechny děti mají nějaké dary nebo nadání, které mohou být přínosem pro </a:t>
            </a:r>
            <a:r>
              <a:rPr lang="cs-CZ" dirty="0" smtClean="0"/>
              <a:t>ostatní, </a:t>
            </a:r>
            <a:r>
              <a:rPr lang="cs-CZ" dirty="0"/>
              <a:t>a jejich odlišnost obohacuje učení a </a:t>
            </a:r>
            <a:r>
              <a:rPr lang="cs-CZ" dirty="0" smtClean="0"/>
              <a:t>vyučování</a:t>
            </a:r>
          </a:p>
          <a:p>
            <a:r>
              <a:rPr lang="cs-CZ" b="1" dirty="0" smtClean="0"/>
              <a:t>Cíl </a:t>
            </a:r>
            <a:r>
              <a:rPr lang="cs-CZ" b="1" dirty="0"/>
              <a:t>i metoda, jejíž pomocí vytvářejí učitelé ve třídě společenství, které si váží spolužáků s postižením a pomáhá jim, aby se cítili jistě a aby věděli, že ostatní přijímají je samé i jejich </a:t>
            </a:r>
            <a:r>
              <a:rPr lang="cs-CZ" b="1" dirty="0" smtClean="0"/>
              <a:t>projevy</a:t>
            </a:r>
          </a:p>
          <a:p>
            <a:r>
              <a:rPr lang="cs-CZ" dirty="0" smtClean="0"/>
              <a:t>Filozofie, jejíž součástí je přesvědčení</a:t>
            </a:r>
            <a:r>
              <a:rPr lang="cs-CZ" dirty="0"/>
              <a:t>, že každý člověk získává tím, když se naučí lépe rozumět druhým a vážit si </a:t>
            </a:r>
            <a:r>
              <a:rPr lang="cs-CZ" dirty="0" smtClean="0"/>
              <a:t>jich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6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Vztah pojmů integrace a inkluze </a:t>
            </a:r>
            <a:br>
              <a:rPr lang="cs-CZ" dirty="0" smtClean="0"/>
            </a:br>
            <a:r>
              <a:rPr lang="cs-CZ" sz="1800" dirty="0" smtClean="0"/>
              <a:t>http://osobnostnirozvojpedagoga.cz/moduly/m1/5-1-1-vymezeni-integrace-a-inkluze-ve-vzdelavacim-procesu.html</a:t>
            </a:r>
            <a:endParaRPr lang="cs-CZ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8116562" cy="3288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6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/>
              <a:t>Inkluzivní škola </a:t>
            </a:r>
            <a:r>
              <a:rPr lang="cs-CZ" sz="1800" dirty="0" smtClean="0"/>
              <a:t>(dle Houšky) </a:t>
            </a:r>
            <a:endParaRPr lang="cs-CZ" sz="1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00808"/>
            <a:ext cx="8646259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27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3200" dirty="0" smtClean="0"/>
              <a:t>Školská legislativa a vzdělávání žáků se speciálními vzdělávacími potřebami (SVP)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§ 16 školského záko</a:t>
            </a:r>
            <a:r>
              <a:rPr lang="cs-CZ" dirty="0" smtClean="0"/>
              <a:t>na (zákon č. 561/2004 Sb. o předškolním, základním, středním, vyšším odborném a jiném vzdělávání) </a:t>
            </a:r>
          </a:p>
          <a:p>
            <a:pPr lvl="1"/>
            <a:r>
              <a:rPr lang="cs-CZ" dirty="0" smtClean="0"/>
              <a:t>definice SVP</a:t>
            </a:r>
          </a:p>
          <a:p>
            <a:pPr lvl="1"/>
            <a:r>
              <a:rPr lang="cs-CZ" dirty="0" smtClean="0"/>
              <a:t>podmínky vzdělávání v </a:t>
            </a:r>
            <a:r>
              <a:rPr lang="cs-CZ" dirty="0" err="1" smtClean="0"/>
              <a:t>preprimárním</a:t>
            </a:r>
            <a:r>
              <a:rPr lang="cs-CZ" dirty="0" smtClean="0"/>
              <a:t>, primárním i sekundárním systému školství</a:t>
            </a:r>
          </a:p>
          <a:p>
            <a:pPr lvl="1"/>
            <a:r>
              <a:rPr lang="cs-CZ" dirty="0" smtClean="0"/>
              <a:t> úpravy tříd, skupin vzdělávání, asistent pedagoga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§ 17 - Vzdělávání nadaných dětí, žáků a studentů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b="1" dirty="0" smtClean="0"/>
              <a:t>§ 18 - Individuální vzdělávací plán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900" dirty="0" smtClean="0"/>
              <a:t>Více viz např. http://zakony.centrum.cz/skolsky-zakon/cast-1-paragraf-18</a:t>
            </a:r>
          </a:p>
        </p:txBody>
      </p:sp>
    </p:spTree>
    <p:extLst>
      <p:ext uri="{BB962C8B-B14F-4D97-AF65-F5344CB8AC3E}">
        <p14:creationId xmlns:p14="http://schemas.microsoft.com/office/powerpoint/2010/main" val="184322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Žák se speciálními vzdělávacími potřebami</a:t>
            </a:r>
            <a:endParaRPr lang="cs-CZ" sz="3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Dle </a:t>
            </a:r>
            <a:r>
              <a:rPr lang="cs-CZ" b="1" dirty="0"/>
              <a:t>§ 16 školského zákona </a:t>
            </a:r>
            <a:r>
              <a:rPr lang="cs-CZ" dirty="0"/>
              <a:t>(zákon č. 561/2004 Sb. o předškolním, základním, středním, vyšším odborném a jiném vzdělávání)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Žák se</a:t>
            </a:r>
            <a:r>
              <a:rPr lang="cs-CZ" dirty="0"/>
              <a:t> </a:t>
            </a:r>
            <a:r>
              <a:rPr lang="cs-CZ" b="1" dirty="0">
                <a:solidFill>
                  <a:srgbClr val="C00000"/>
                </a:solidFill>
              </a:rPr>
              <a:t>zdravotním postižením</a:t>
            </a:r>
            <a:r>
              <a:rPr lang="cs-CZ" dirty="0"/>
              <a:t> (tělesným, zrakovým, sluchovým, mentálním, autismem, vadami řeči, souběžným postižením více vadami, vývojovými poruchami učení nebo chování</a:t>
            </a:r>
            <a:r>
              <a:rPr lang="cs-CZ" dirty="0" smtClean="0"/>
              <a:t>),</a:t>
            </a:r>
          </a:p>
          <a:p>
            <a:endParaRPr lang="cs-CZ" dirty="0" smtClean="0"/>
          </a:p>
          <a:p>
            <a:r>
              <a:rPr lang="cs-CZ" dirty="0" smtClean="0"/>
              <a:t>Žák se</a:t>
            </a:r>
            <a:r>
              <a:rPr lang="cs-CZ" dirty="0">
                <a:solidFill>
                  <a:srgbClr val="C00000"/>
                </a:solidFill>
              </a:rPr>
              <a:t> </a:t>
            </a:r>
            <a:r>
              <a:rPr lang="cs-CZ" b="1" dirty="0">
                <a:solidFill>
                  <a:srgbClr val="C00000"/>
                </a:solidFill>
              </a:rPr>
              <a:t>zdravotním znevýhodněním</a:t>
            </a:r>
            <a:r>
              <a:rPr lang="cs-CZ" dirty="0">
                <a:solidFill>
                  <a:srgbClr val="C00000"/>
                </a:solidFill>
              </a:rPr>
              <a:t> </a:t>
            </a:r>
            <a:r>
              <a:rPr lang="cs-CZ" dirty="0"/>
              <a:t>(zdravotním oslabením, dlouhodobým </a:t>
            </a:r>
            <a:r>
              <a:rPr lang="cs-CZ" dirty="0" smtClean="0"/>
              <a:t>onemocněním - </a:t>
            </a:r>
            <a:r>
              <a:rPr lang="cs-CZ" dirty="0"/>
              <a:t>např. diabetes, onkologická onemocnění, epilepsie, psychiatrické </a:t>
            </a:r>
            <a:r>
              <a:rPr lang="cs-CZ" dirty="0" smtClean="0"/>
              <a:t>onemocnění - a </a:t>
            </a:r>
            <a:r>
              <a:rPr lang="cs-CZ" dirty="0"/>
              <a:t>lehčími zdravotními poruchami vedoucími k poruchám učení a chování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Žák se</a:t>
            </a:r>
            <a:r>
              <a:rPr lang="cs-CZ" dirty="0"/>
              <a:t> </a:t>
            </a:r>
            <a:r>
              <a:rPr lang="cs-CZ" b="1" dirty="0" smtClean="0">
                <a:solidFill>
                  <a:srgbClr val="C00000"/>
                </a:solidFill>
              </a:rPr>
              <a:t>sociálním </a:t>
            </a:r>
            <a:r>
              <a:rPr lang="cs-CZ" b="1" dirty="0">
                <a:solidFill>
                  <a:srgbClr val="C00000"/>
                </a:solidFill>
              </a:rPr>
              <a:t>znevýhodněním</a:t>
            </a:r>
            <a:r>
              <a:rPr lang="cs-CZ" dirty="0"/>
              <a:t> (z rodinného prostředí s nízkým sociálně kulturním </a:t>
            </a:r>
            <a:r>
              <a:rPr lang="cs-CZ" dirty="0" smtClean="0"/>
              <a:t>postavením - také nedostatečná znalost vyučovacího jazyka,  </a:t>
            </a:r>
            <a:r>
              <a:rPr lang="cs-CZ" dirty="0"/>
              <a:t>ohrožení sociálně patologickými jevy, s nařízenou ústavní výchovou nebo uloženou ochrannou výchovou a žáci v postavení azylantů a účastníků řízení o udělení </a:t>
            </a:r>
            <a:r>
              <a:rPr lang="cs-CZ" dirty="0" smtClean="0"/>
              <a:t>azylu na území ČR)</a:t>
            </a:r>
          </a:p>
          <a:p>
            <a:pPr marL="0" indent="0">
              <a:buNone/>
            </a:pPr>
            <a:r>
              <a:rPr lang="cs-CZ" b="1" dirty="0" smtClean="0"/>
              <a:t>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Kdo rozhoduje o tom, že žák má SVP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Pedagogicko-psychologické </a:t>
            </a:r>
            <a:r>
              <a:rPr lang="cs-CZ" b="1" dirty="0" smtClean="0"/>
              <a:t>poradny</a:t>
            </a:r>
          </a:p>
          <a:p>
            <a:pPr lvl="1"/>
            <a:r>
              <a:rPr lang="cs-CZ" dirty="0" smtClean="0"/>
              <a:t>poskytují </a:t>
            </a:r>
            <a:r>
              <a:rPr lang="cs-CZ" dirty="0"/>
              <a:t>služby zejména v souvislosti se školním neúspěchem, výchovnými problémy, specifickými poruchami učení (obtíže se čtením, psaním, počítáním), specifickými poruchami chování (ADHD) a sociálním znevýhodněním.</a:t>
            </a:r>
          </a:p>
          <a:p>
            <a:r>
              <a:rPr lang="cs-CZ" b="1" dirty="0"/>
              <a:t>Speciálně-pedagogická </a:t>
            </a:r>
            <a:r>
              <a:rPr lang="cs-CZ" b="1" dirty="0" smtClean="0"/>
              <a:t>centra</a:t>
            </a:r>
          </a:p>
          <a:p>
            <a:pPr lvl="1"/>
            <a:r>
              <a:rPr lang="cs-CZ" dirty="0" smtClean="0"/>
              <a:t>poskytují </a:t>
            </a:r>
            <a:r>
              <a:rPr lang="cs-CZ" dirty="0"/>
              <a:t>služby zejména dětem se zdravotním postižením a v některých případech také dětem se zdravotním znevýhodněním (zejména dětem s vnitřním </a:t>
            </a:r>
            <a:r>
              <a:rPr lang="cs-CZ" dirty="0" smtClean="0"/>
              <a:t>postižením-dlouhodobá nemoc)</a:t>
            </a:r>
            <a:endParaRPr lang="cs-CZ" dirty="0"/>
          </a:p>
          <a:p>
            <a:r>
              <a:rPr lang="cs-CZ" b="1" dirty="0"/>
              <a:t>Střediska výchovné </a:t>
            </a:r>
            <a:r>
              <a:rPr lang="cs-CZ" b="1" dirty="0" smtClean="0"/>
              <a:t>péče</a:t>
            </a:r>
          </a:p>
          <a:p>
            <a:pPr lvl="1"/>
            <a:r>
              <a:rPr lang="cs-CZ" dirty="0" smtClean="0"/>
              <a:t>poskytují </a:t>
            </a:r>
            <a:r>
              <a:rPr lang="cs-CZ" dirty="0"/>
              <a:t>služby zaměřené zejména na výchovné problémy a poruchy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23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Informační zdroje - </a:t>
            </a:r>
            <a:r>
              <a:rPr lang="cs-CZ" sz="4000" dirty="0"/>
              <a:t>vzdělávání </a:t>
            </a:r>
            <a:r>
              <a:rPr lang="cs-CZ" sz="4000" dirty="0" smtClean="0"/>
              <a:t>žáků </a:t>
            </a:r>
            <a:r>
              <a:rPr lang="cs-CZ" sz="4000" dirty="0"/>
              <a:t>se speciálními vzdělávacími </a:t>
            </a:r>
            <a:r>
              <a:rPr lang="cs-CZ" sz="4000" dirty="0" smtClean="0"/>
              <a:t>potřebami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Informace ke vzdělávání dětí cizinců: </a:t>
            </a:r>
            <a:r>
              <a:rPr lang="cs-CZ" dirty="0">
                <a:hlinkClick r:id="rId2"/>
              </a:rPr>
              <a:t>http://www.inkluzivniskola.cz</a:t>
            </a:r>
            <a:endParaRPr lang="cs-CZ" dirty="0"/>
          </a:p>
          <a:p>
            <a:r>
              <a:rPr lang="cs-CZ" dirty="0"/>
              <a:t>Informace o </a:t>
            </a:r>
            <a:r>
              <a:rPr lang="cs-CZ" dirty="0" smtClean="0"/>
              <a:t>inkluzivním </a:t>
            </a:r>
            <a:r>
              <a:rPr lang="cs-CZ" dirty="0"/>
              <a:t>vzdělávání: </a:t>
            </a:r>
            <a:r>
              <a:rPr lang="cs-CZ" dirty="0">
                <a:hlinkClick r:id="rId3"/>
              </a:rPr>
              <a:t>www.inkluze.cz</a:t>
            </a:r>
            <a:endParaRPr lang="cs-CZ" dirty="0"/>
          </a:p>
          <a:p>
            <a:r>
              <a:rPr lang="cs-CZ" dirty="0"/>
              <a:t>Informace k podpoře osob s poruchami autistického </a:t>
            </a:r>
            <a:r>
              <a:rPr lang="cs-CZ" dirty="0" smtClean="0"/>
              <a:t>spektra</a:t>
            </a:r>
            <a:r>
              <a:rPr lang="cs-CZ" dirty="0"/>
              <a:t>: </a:t>
            </a:r>
            <a:r>
              <a:rPr lang="cs-CZ" dirty="0">
                <a:hlinkClick r:id="rId4"/>
              </a:rPr>
              <a:t>http://www.apla.cz/</a:t>
            </a:r>
            <a:endParaRPr lang="cs-CZ" dirty="0"/>
          </a:p>
          <a:p>
            <a:r>
              <a:rPr lang="cs-CZ" dirty="0"/>
              <a:t>K problematice posuzování speciální vzdělávacích potřeb, speciálně pedagogických center, podpory asistenta pedagoga a metodik práce s žáky se zdravotním postižením více na: </a:t>
            </a:r>
            <a:r>
              <a:rPr lang="cs-CZ" dirty="0">
                <a:hlinkClick r:id="rId5"/>
              </a:rPr>
              <a:t>http://spc-info.upol.cz/profil/?p=446</a:t>
            </a:r>
            <a:endParaRPr lang="cs-CZ" dirty="0"/>
          </a:p>
          <a:p>
            <a:r>
              <a:rPr lang="cs-CZ" dirty="0"/>
              <a:t>Aktuální znění školského zákona je dostupné na: </a:t>
            </a:r>
            <a:r>
              <a:rPr lang="cs-CZ" dirty="0">
                <a:hlinkClick r:id="rId6"/>
              </a:rPr>
              <a:t>http://www.pracepropravniky.cz./zakony/skolsky-zakon-uplne-zneni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Vyhláška </a:t>
            </a:r>
            <a:r>
              <a:rPr lang="cs-CZ" dirty="0"/>
              <a:t>č. 73/2005 Sb., o vzdělávání dětí, žáků a studentů se speciálními vzdělávacími potřebami a dětí, žáků a studentů mimořádně nadaných ve znění vyhlášky 147/2011 Sb. je dostupná na: </a:t>
            </a:r>
            <a:r>
              <a:rPr lang="cs-CZ" dirty="0">
                <a:hlinkClick r:id="rId7"/>
              </a:rPr>
              <a:t>http://spc-info.upol.cz/profil/wp-content/uploads/2011/05/73-2005_1_9_2011.pdf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89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Žák </a:t>
            </a:r>
            <a:r>
              <a:rPr lang="cs-CZ" sz="3600" b="1" dirty="0" smtClean="0"/>
              <a:t>s přiznaným uzpůsobením podmínek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Vyhláška </a:t>
            </a:r>
            <a:r>
              <a:rPr lang="cs-CZ" dirty="0" smtClean="0"/>
              <a:t>č. 177/2009, o </a:t>
            </a:r>
            <a:r>
              <a:rPr lang="cs-CZ" dirty="0"/>
              <a:t>maturitní </a:t>
            </a:r>
            <a:r>
              <a:rPr lang="cs-CZ" dirty="0" smtClean="0"/>
              <a:t>zkoušce,</a:t>
            </a:r>
            <a:r>
              <a:rPr lang="cs-CZ" dirty="0"/>
              <a:t> v platném znění </a:t>
            </a:r>
            <a:r>
              <a:rPr lang="cs-CZ" dirty="0" smtClean="0"/>
              <a:t>– Příloha č. 2 </a:t>
            </a:r>
          </a:p>
          <a:p>
            <a:r>
              <a:rPr lang="cs-CZ" dirty="0" smtClean="0"/>
              <a:t>V souvislosti </a:t>
            </a:r>
            <a:r>
              <a:rPr lang="cs-CZ" dirty="0"/>
              <a:t>s </a:t>
            </a:r>
            <a:r>
              <a:rPr lang="cs-CZ" dirty="0" smtClean="0"/>
              <a:t>maturitní zkouškou (MZ) u žáků </a:t>
            </a:r>
            <a:r>
              <a:rPr lang="cs-CZ" dirty="0"/>
              <a:t>se SVP termín </a:t>
            </a:r>
            <a:r>
              <a:rPr lang="cs-CZ" b="1" dirty="0"/>
              <a:t>„žák s přiznaným uzpůsobením podmínek pro konání MZ</a:t>
            </a:r>
            <a:r>
              <a:rPr lang="cs-CZ" b="1" dirty="0" smtClean="0"/>
              <a:t>“</a:t>
            </a:r>
            <a:r>
              <a:rPr lang="cs-CZ" b="1" dirty="0"/>
              <a:t> </a:t>
            </a:r>
            <a:br>
              <a:rPr lang="cs-CZ" b="1" dirty="0"/>
            </a:br>
            <a:r>
              <a:rPr lang="cs-CZ" dirty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Žák s přiznaným uzpůsobením podmínek pro konání maturitní </a:t>
            </a:r>
            <a:r>
              <a:rPr lang="cs-CZ" b="1" dirty="0" smtClean="0"/>
              <a:t>zkoušky: </a:t>
            </a:r>
            <a:r>
              <a:rPr lang="cs-CZ" dirty="0" smtClean="0"/>
              <a:t>žák </a:t>
            </a:r>
            <a:r>
              <a:rPr lang="cs-CZ" dirty="0"/>
              <a:t>se zdravotním postižením nebo zdravotním znevýhodněním, kterému je na základě jeho žádosti umožněno konat maturitní zkoušku za podmínek odpovídajících jeho (vzdělávacím) </a:t>
            </a:r>
            <a:r>
              <a:rPr lang="cs-CZ" dirty="0" smtClean="0"/>
              <a:t>potřebám</a:t>
            </a:r>
          </a:p>
        </p:txBody>
      </p:sp>
    </p:spTree>
    <p:extLst>
      <p:ext uri="{BB962C8B-B14F-4D97-AF65-F5344CB8AC3E}">
        <p14:creationId xmlns:p14="http://schemas.microsoft.com/office/powerpoint/2010/main" val="2989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err="1" smtClean="0"/>
              <a:t>Kurikulární</a:t>
            </a:r>
            <a:r>
              <a:rPr lang="cs-CZ" dirty="0" smtClean="0"/>
              <a:t>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Bílá kniha</a:t>
            </a:r>
          </a:p>
          <a:p>
            <a:r>
              <a:rPr lang="cs-CZ" dirty="0" smtClean="0"/>
              <a:t>Standard základního vzdělávání (pro střední vzdělávání zatím neexistuje)</a:t>
            </a:r>
          </a:p>
          <a:p>
            <a:r>
              <a:rPr lang="cs-CZ" dirty="0" smtClean="0"/>
              <a:t>Vzdělávací programy (RVP, ŠVP)</a:t>
            </a:r>
          </a:p>
          <a:p>
            <a:r>
              <a:rPr lang="cs-CZ" dirty="0" smtClean="0"/>
              <a:t>Učební plány</a:t>
            </a:r>
          </a:p>
          <a:p>
            <a:r>
              <a:rPr lang="cs-CZ" dirty="0" smtClean="0"/>
              <a:t>Tematický učební plán (obvykle měsíční)</a:t>
            </a:r>
          </a:p>
          <a:p>
            <a:r>
              <a:rPr lang="cs-CZ" dirty="0" smtClean="0"/>
              <a:t>Učebnice</a:t>
            </a:r>
          </a:p>
          <a:p>
            <a:r>
              <a:rPr lang="cs-CZ" dirty="0" smtClean="0"/>
              <a:t>Metodické příručky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91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/>
              <a:t>Kategorizace žáků s přiznaným uzpůsobením podmínek + typy uzpůsobení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Kategorie:</a:t>
            </a:r>
          </a:p>
          <a:p>
            <a:pPr marL="0" indent="0">
              <a:buNone/>
            </a:pPr>
            <a:r>
              <a:rPr lang="cs-CZ" dirty="0" smtClean="0"/>
              <a:t>1. Tělesné postižení</a:t>
            </a:r>
          </a:p>
          <a:p>
            <a:pPr marL="0" indent="0">
              <a:buNone/>
            </a:pPr>
            <a:r>
              <a:rPr lang="cs-CZ" dirty="0" smtClean="0"/>
              <a:t>2. Zrakové postižení</a:t>
            </a:r>
          </a:p>
          <a:p>
            <a:pPr marL="0" indent="0">
              <a:buNone/>
            </a:pPr>
            <a:r>
              <a:rPr lang="cs-CZ" dirty="0" smtClean="0"/>
              <a:t>3. Sluchové postižení</a:t>
            </a:r>
          </a:p>
          <a:p>
            <a:pPr marL="0" indent="0">
              <a:buNone/>
            </a:pPr>
            <a:r>
              <a:rPr lang="cs-CZ" dirty="0" smtClean="0"/>
              <a:t>4. Specifické poruchy učení a ostatní</a:t>
            </a:r>
          </a:p>
          <a:p>
            <a:pPr>
              <a:buFontTx/>
              <a:buChar char="-"/>
            </a:pPr>
            <a:r>
              <a:rPr lang="cs-CZ" dirty="0" smtClean="0"/>
              <a:t>v každé kategorii navíc podskupiny specifikující uzpůsobení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Konkretizace uzpůsobení podmínek:</a:t>
            </a:r>
          </a:p>
          <a:p>
            <a:pPr>
              <a:buFontTx/>
              <a:buChar char="-"/>
            </a:pPr>
            <a:r>
              <a:rPr lang="cs-CZ" dirty="0" smtClean="0"/>
              <a:t>Úprava prostředí</a:t>
            </a:r>
          </a:p>
          <a:p>
            <a:pPr>
              <a:buFontTx/>
              <a:buChar char="-"/>
            </a:pPr>
            <a:r>
              <a:rPr lang="cs-CZ" dirty="0" smtClean="0"/>
              <a:t>Navýšení časového limitu</a:t>
            </a:r>
          </a:p>
          <a:p>
            <a:pPr>
              <a:buFontTx/>
              <a:buChar char="-"/>
            </a:pPr>
            <a:r>
              <a:rPr lang="cs-CZ" dirty="0" smtClean="0"/>
              <a:t>Úpravy zkušební dokumentace</a:t>
            </a:r>
          </a:p>
          <a:p>
            <a:pPr>
              <a:buFontTx/>
              <a:buChar char="-"/>
            </a:pPr>
            <a:r>
              <a:rPr lang="cs-CZ" dirty="0" smtClean="0"/>
              <a:t>Použití kompenzačních pomůcek</a:t>
            </a:r>
          </a:p>
          <a:p>
            <a:pPr>
              <a:buFontTx/>
              <a:buChar char="-"/>
            </a:pPr>
            <a:r>
              <a:rPr lang="cs-CZ" dirty="0" smtClean="0"/>
              <a:t>Asistence</a:t>
            </a:r>
          </a:p>
          <a:p>
            <a:pPr>
              <a:buFontTx/>
              <a:buChar char="-"/>
            </a:pPr>
            <a:r>
              <a:rPr lang="cs-CZ" dirty="0" smtClean="0"/>
              <a:t>Tlumočení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51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opatření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cs-CZ" b="1" dirty="0" smtClean="0"/>
              <a:t>Podpora pro práci </a:t>
            </a:r>
            <a:r>
              <a:rPr lang="cs-CZ" b="1" dirty="0"/>
              <a:t>pedagoga se </a:t>
            </a:r>
            <a:r>
              <a:rPr lang="cs-CZ" b="1" dirty="0" smtClean="0"/>
              <a:t>žákem </a:t>
            </a:r>
            <a:r>
              <a:rPr lang="cs-CZ" dirty="0" smtClean="0"/>
              <a:t>v situaci, že  </a:t>
            </a:r>
            <a:r>
              <a:rPr lang="cs-CZ" dirty="0"/>
              <a:t>vzdělávání </a:t>
            </a:r>
            <a:r>
              <a:rPr lang="cs-CZ" dirty="0" smtClean="0"/>
              <a:t>žáka v</a:t>
            </a:r>
            <a:r>
              <a:rPr lang="cs-CZ" dirty="0"/>
              <a:t> různé míře vyžaduje upravit </a:t>
            </a:r>
            <a:r>
              <a:rPr lang="cs-CZ" dirty="0" smtClean="0"/>
              <a:t>průběh</a:t>
            </a:r>
          </a:p>
          <a:p>
            <a:pPr fontAlgn="base"/>
            <a:r>
              <a:rPr lang="cs-CZ" b="1" dirty="0" smtClean="0"/>
              <a:t>Úpravy </a:t>
            </a:r>
            <a:r>
              <a:rPr lang="cs-CZ" b="1" dirty="0"/>
              <a:t>metod výuky, didaktické postupy a úpravy v kritériích hodnocení žáka, případně </a:t>
            </a:r>
            <a:r>
              <a:rPr lang="cs-CZ" b="1" dirty="0" smtClean="0"/>
              <a:t>změny </a:t>
            </a:r>
            <a:r>
              <a:rPr lang="cs-CZ" b="1" dirty="0"/>
              <a:t>ve strategiích učení žáka</a:t>
            </a:r>
            <a:r>
              <a:rPr lang="cs-CZ" b="1" dirty="0" smtClean="0"/>
              <a:t> </a:t>
            </a:r>
          </a:p>
          <a:p>
            <a:pPr fontAlgn="base"/>
            <a:r>
              <a:rPr lang="cs-CZ" dirty="0" smtClean="0"/>
              <a:t>Cíl úprav:</a:t>
            </a:r>
          </a:p>
          <a:p>
            <a:pPr marL="0" indent="0" fontAlgn="base">
              <a:buNone/>
            </a:pPr>
            <a:r>
              <a:rPr lang="cs-CZ" dirty="0" smtClean="0"/>
              <a:t>	- </a:t>
            </a:r>
            <a:r>
              <a:rPr lang="cs-CZ" b="1" dirty="0" smtClean="0"/>
              <a:t>vyrovnávat </a:t>
            </a:r>
            <a:r>
              <a:rPr lang="cs-CZ" b="1" dirty="0"/>
              <a:t>podmínky </a:t>
            </a:r>
            <a:r>
              <a:rPr lang="cs-CZ" dirty="0"/>
              <a:t>ke vzdělávání žáka, které mohou být ovlivněny mírnými problémy nebo závažnými </a:t>
            </a:r>
            <a:r>
              <a:rPr lang="cs-CZ" dirty="0" smtClean="0"/>
              <a:t>obtížemi způsobenými nepřipraveností </a:t>
            </a:r>
            <a:r>
              <a:rPr lang="cs-CZ" dirty="0"/>
              <a:t>žáka na školu, odlišnými životními podmínkami a odlišným kulturním </a:t>
            </a:r>
            <a:r>
              <a:rPr lang="cs-CZ" dirty="0" smtClean="0"/>
              <a:t>prostředím, </a:t>
            </a:r>
            <a:r>
              <a:rPr lang="cs-CZ" dirty="0"/>
              <a:t>ze kterého žák vstupuje do vzdělávání</a:t>
            </a:r>
            <a:r>
              <a:rPr lang="cs-CZ" dirty="0" smtClean="0"/>
              <a:t>.</a:t>
            </a:r>
          </a:p>
          <a:p>
            <a:pPr marL="0" indent="0" fontAlgn="base">
              <a:buNone/>
            </a:pPr>
            <a:r>
              <a:rPr lang="cs-CZ" dirty="0"/>
              <a:t>	</a:t>
            </a:r>
            <a:r>
              <a:rPr lang="cs-CZ" dirty="0" smtClean="0"/>
              <a:t>- početnou </a:t>
            </a:r>
            <a:r>
              <a:rPr lang="cs-CZ" dirty="0"/>
              <a:t>skupinu </a:t>
            </a:r>
            <a:r>
              <a:rPr lang="cs-CZ" dirty="0" smtClean="0"/>
              <a:t>představují </a:t>
            </a:r>
            <a:r>
              <a:rPr lang="cs-CZ" b="1" dirty="0" smtClean="0"/>
              <a:t>žáci </a:t>
            </a:r>
            <a:r>
              <a:rPr lang="cs-CZ" b="1" dirty="0"/>
              <a:t>s nepříznivým aktuálním zdravotním stavem</a:t>
            </a:r>
            <a:r>
              <a:rPr lang="cs-CZ" dirty="0"/>
              <a:t>, který může ovlivňovat vzdělávání žáků nebo zdravotní postižení žáka.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348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opatření a žáci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cs-CZ" dirty="0" smtClean="0"/>
              <a:t>Definována </a:t>
            </a:r>
            <a:r>
              <a:rPr lang="cs-CZ" dirty="0"/>
              <a:t>školským zákonem, podle rozsahu a obsahu se člení do I. – V. </a:t>
            </a:r>
            <a:r>
              <a:rPr lang="cs-CZ" dirty="0" smtClean="0"/>
              <a:t>stupně dle </a:t>
            </a:r>
            <a:r>
              <a:rPr lang="cs-CZ" dirty="0"/>
              <a:t>závažnosti hendikepu nebo onemocnění</a:t>
            </a:r>
          </a:p>
          <a:p>
            <a:pPr fontAlgn="base"/>
            <a:r>
              <a:rPr lang="cs-CZ" dirty="0" smtClean="0"/>
              <a:t>Různé stupně lze kombinovat</a:t>
            </a:r>
          </a:p>
          <a:p>
            <a:pPr fontAlgn="base"/>
            <a:r>
              <a:rPr lang="cs-CZ" dirty="0" smtClean="0"/>
              <a:t>Vedle </a:t>
            </a:r>
            <a:r>
              <a:rPr lang="cs-CZ" dirty="0"/>
              <a:t>organizace vzdělávání obsahují také speciální učebnice a pomůcky a kompenzační </a:t>
            </a:r>
            <a:r>
              <a:rPr lang="cs-CZ" dirty="0" smtClean="0"/>
              <a:t>pomůcky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Propojenost s asistentem pedagoga, osobním </a:t>
            </a:r>
            <a:r>
              <a:rPr lang="cs-CZ" dirty="0" smtClean="0"/>
              <a:t>asistentem</a:t>
            </a:r>
          </a:p>
          <a:p>
            <a:pPr fontAlgn="base"/>
            <a:endParaRPr lang="cs-CZ" dirty="0"/>
          </a:p>
          <a:p>
            <a:pPr marL="0" indent="0" fontAlgn="base">
              <a:buNone/>
            </a:pPr>
            <a:r>
              <a:rPr lang="cs-CZ" b="1" dirty="0"/>
              <a:t>I. stupeň</a:t>
            </a:r>
            <a:r>
              <a:rPr lang="cs-CZ" dirty="0"/>
              <a:t> podpůrných opatření </a:t>
            </a:r>
            <a:r>
              <a:rPr lang="cs-CZ" b="1" dirty="0"/>
              <a:t>vždy navrhuje a poskytuje </a:t>
            </a:r>
            <a:r>
              <a:rPr lang="cs-CZ" b="1" dirty="0" smtClean="0"/>
              <a:t>škola - Plán </a:t>
            </a:r>
            <a:r>
              <a:rPr lang="cs-CZ" b="1" dirty="0"/>
              <a:t>pedagogické podpory</a:t>
            </a:r>
            <a:endParaRPr lang="cs-CZ" dirty="0"/>
          </a:p>
          <a:p>
            <a:pPr marL="0" indent="0" fontAlgn="base">
              <a:buNone/>
            </a:pPr>
            <a:r>
              <a:rPr lang="cs-CZ" b="1" dirty="0"/>
              <a:t>II. – V. stupeň</a:t>
            </a:r>
            <a:r>
              <a:rPr lang="cs-CZ" dirty="0"/>
              <a:t> navrhuje a metodicky provází v jeho naplňování </a:t>
            </a:r>
            <a:r>
              <a:rPr lang="cs-CZ" b="1" dirty="0"/>
              <a:t>školské poradenské </a:t>
            </a:r>
            <a:r>
              <a:rPr lang="cs-CZ" b="1" dirty="0" smtClean="0"/>
              <a:t>zařízení (</a:t>
            </a:r>
            <a:r>
              <a:rPr lang="cs-CZ" b="1" dirty="0"/>
              <a:t>škole </a:t>
            </a:r>
            <a:r>
              <a:rPr lang="cs-CZ" b="1" dirty="0" smtClean="0"/>
              <a:t>vydáno Doporučení </a:t>
            </a:r>
            <a:r>
              <a:rPr lang="cs-CZ" b="1" dirty="0"/>
              <a:t>ke vzdělávání žáka se speciálními vzdělávacími potřebami</a:t>
            </a:r>
            <a:r>
              <a:rPr lang="cs-CZ" dirty="0"/>
              <a:t>, které obsahuje závěry z vyšetření žáka a doporučovaná podpůrná </a:t>
            </a:r>
            <a:r>
              <a:rPr lang="cs-CZ" dirty="0" smtClean="0"/>
              <a:t>opatření)</a:t>
            </a:r>
          </a:p>
          <a:p>
            <a:pPr marL="0" indent="0" fontAlgn="base">
              <a:buNone/>
            </a:pPr>
            <a:endParaRPr lang="cs-CZ" b="1" dirty="0"/>
          </a:p>
          <a:p>
            <a:pPr fontAlgn="base"/>
            <a:r>
              <a:rPr lang="cs-CZ" dirty="0">
                <a:hlinkClick r:id="rId2"/>
              </a:rPr>
              <a:t>http://www.nuv.cz/t/podpurna-opatreni</a:t>
            </a:r>
            <a:endParaRPr lang="cs-CZ" b="1" dirty="0"/>
          </a:p>
          <a:p>
            <a:pPr fontAlgn="base"/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://katalogpo.upol.cz/obecna-cast/3-komu-jsou-podpurna-opatreni-urcena/3-1-stupne-podpurnych-opatreni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49203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cs-CZ" dirty="0" smtClean="0"/>
              <a:t>Úprava </a:t>
            </a:r>
            <a:r>
              <a:rPr lang="cs-CZ" dirty="0"/>
              <a:t>metod a forem vzdělávání žáka</a:t>
            </a:r>
          </a:p>
          <a:p>
            <a:pPr fontAlgn="base"/>
            <a:r>
              <a:rPr lang="cs-CZ" dirty="0" smtClean="0"/>
              <a:t>Podpora </a:t>
            </a:r>
            <a:r>
              <a:rPr lang="cs-CZ" dirty="0"/>
              <a:t>školním poradenským pracovištěm</a:t>
            </a:r>
          </a:p>
          <a:p>
            <a:pPr fontAlgn="base"/>
            <a:r>
              <a:rPr lang="cs-CZ" dirty="0" smtClean="0"/>
              <a:t>Úprava </a:t>
            </a:r>
            <a:r>
              <a:rPr lang="cs-CZ" dirty="0"/>
              <a:t>obsahu vzdělávání a případně </a:t>
            </a:r>
            <a:r>
              <a:rPr lang="cs-CZ" dirty="0" smtClean="0"/>
              <a:t>úprava </a:t>
            </a:r>
            <a:r>
              <a:rPr lang="cs-CZ" dirty="0"/>
              <a:t>výstupů ze vzdělávání u žáků, kde je tato úprava možná a nezbytná</a:t>
            </a:r>
          </a:p>
          <a:p>
            <a:pPr fontAlgn="base"/>
            <a:r>
              <a:rPr lang="cs-CZ" dirty="0" smtClean="0"/>
              <a:t>Organizace </a:t>
            </a:r>
            <a:r>
              <a:rPr lang="cs-CZ" dirty="0"/>
              <a:t>vzdělávání (organizace výuky, volnočasových aktivit, prostorového uspořádání, práce s délkou vyučovací hodiny, délka přestávky, počet žáků ve třídě nebo skupině…)</a:t>
            </a:r>
          </a:p>
          <a:p>
            <a:pPr fontAlgn="base"/>
            <a:r>
              <a:rPr lang="cs-CZ" dirty="0"/>
              <a:t>IVP</a:t>
            </a:r>
          </a:p>
          <a:p>
            <a:pPr fontAlgn="base"/>
            <a:r>
              <a:rPr lang="cs-CZ" dirty="0"/>
              <a:t>Personální podpora pro práci pedagoga – asistent pedagoga, další pedagogický pracovník, školní psycholog/školní speciální pedagog,</a:t>
            </a:r>
          </a:p>
          <a:p>
            <a:pPr fontAlgn="base"/>
            <a:r>
              <a:rPr lang="cs-CZ" dirty="0"/>
              <a:t>Podpora pro žáka - tlumočník do českého znakového jazyka, přepisovatel pro neslyšící, průvodce pro orientaci v prostoru, osobní asistent nebo přítomnost další osoby</a:t>
            </a:r>
          </a:p>
          <a:p>
            <a:pPr fontAlgn="base"/>
            <a:r>
              <a:rPr lang="cs-CZ" dirty="0"/>
              <a:t>Metodická podpora v intenzivní podobě ze strany ŠPZ po dobu 6 měsíců v případech, kdy škola vzdělává žáka, jehož vzdělávání a nastavení podpůrných opatření vyžaduje těsnou spolupráci s odborníky ŠPZ</a:t>
            </a:r>
          </a:p>
          <a:p>
            <a:pPr fontAlgn="base"/>
            <a:r>
              <a:rPr lang="cs-CZ" dirty="0"/>
              <a:t>Hodnocení žáka – školské zařízení doporučuje přesně, jak je třeba zohlednit specifika žákových obtíží v jeho hodnocení a sebehodnocení, jak pracovat s kritérii, s motivací a s postoji žáků ke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4117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IVP – žáci se SVP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hlinkClick r:id="rId2"/>
              </a:rPr>
              <a:t>§ </a:t>
            </a:r>
            <a:r>
              <a:rPr lang="cs-CZ" b="1" dirty="0" smtClean="0">
                <a:hlinkClick r:id="rId2"/>
              </a:rPr>
              <a:t>18 </a:t>
            </a:r>
            <a:r>
              <a:rPr lang="cs-CZ" dirty="0" smtClean="0">
                <a:hlinkClick r:id="rId2"/>
              </a:rPr>
              <a:t>Individuální </a:t>
            </a:r>
            <a:r>
              <a:rPr lang="cs-CZ" dirty="0">
                <a:hlinkClick r:id="rId2"/>
              </a:rPr>
              <a:t>vzdělávací plán</a:t>
            </a:r>
            <a:endParaRPr lang="cs-CZ" b="1" dirty="0"/>
          </a:p>
          <a:p>
            <a:r>
              <a:rPr lang="cs-CZ" dirty="0"/>
              <a:t>Ředitel školy může </a:t>
            </a:r>
            <a:r>
              <a:rPr lang="cs-CZ" b="1" dirty="0"/>
              <a:t>s písemným doporučením školského poradenského zařízení </a:t>
            </a:r>
            <a:r>
              <a:rPr lang="cs-CZ" dirty="0"/>
              <a:t>povolit nezletilému žákovi se speciálními vzdělávacími potřebami nebo s mimořádným nadáním </a:t>
            </a:r>
            <a:r>
              <a:rPr lang="cs-CZ" b="1" dirty="0"/>
              <a:t>na žádost jeho zákonného zástupce</a:t>
            </a:r>
            <a:r>
              <a:rPr lang="cs-CZ" dirty="0"/>
              <a:t> a zletilému žákovi nebo studentovi se speciálními vzdělávacími potřebami nebo s mimořádným nadáním </a:t>
            </a:r>
            <a:r>
              <a:rPr lang="cs-CZ" b="1" dirty="0"/>
              <a:t>na jeho žádost </a:t>
            </a:r>
            <a:r>
              <a:rPr lang="cs-CZ" dirty="0"/>
              <a:t>vzdělávání podle individuálního vzdělávacího plánu. </a:t>
            </a:r>
            <a:endParaRPr lang="cs-CZ" dirty="0" smtClean="0"/>
          </a:p>
          <a:p>
            <a:r>
              <a:rPr lang="cs-CZ" dirty="0" smtClean="0"/>
              <a:t>Ve </a:t>
            </a:r>
            <a:r>
              <a:rPr lang="cs-CZ" dirty="0"/>
              <a:t>středním vzdělávání nebo vyšším odborném vzdělávání může ředitel školy povolit vzdělávání podle individuálního vzdělávacího plánu i z jiných závažných </a:t>
            </a:r>
            <a:r>
              <a:rPr lang="cs-CZ" dirty="0" smtClean="0"/>
              <a:t>důvodů.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9906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578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Individuální vzdělávací plán (IVP)</a:t>
            </a:r>
            <a:endParaRPr lang="cs-CZ" sz="36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Slouží pro stanovení cílů výuky pro individuálně integrovaného žáka / žáka s hlubokým mentálním postižením /  skupinově integrovaného žáka / žáka speciální školy</a:t>
            </a:r>
          </a:p>
          <a:p>
            <a:r>
              <a:rPr lang="cs-CZ" b="1" dirty="0" smtClean="0"/>
              <a:t>Závazný dokument pro zajištění speciálních vzdělávacích potřeb žáka</a:t>
            </a:r>
          </a:p>
          <a:p>
            <a:r>
              <a:rPr lang="cs-CZ" dirty="0" smtClean="0"/>
              <a:t>Podle </a:t>
            </a:r>
            <a:r>
              <a:rPr lang="cs-CZ" b="1" dirty="0" smtClean="0"/>
              <a:t>Vyhlášky č. 73/2005 Sb</a:t>
            </a:r>
            <a:r>
              <a:rPr lang="cs-CZ" dirty="0" smtClean="0"/>
              <a:t>., o vzdělávání dětí, žáků a studentů se speciálními vzdělávacími potřebami a dětí, žáků a studentů mimořádně nadaných, ze dne 9. února 2005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Vytváří se podle:</a:t>
            </a:r>
          </a:p>
          <a:p>
            <a:pPr lvl="1"/>
            <a:r>
              <a:rPr lang="cs-CZ" dirty="0" smtClean="0"/>
              <a:t>ŠVP</a:t>
            </a:r>
          </a:p>
          <a:p>
            <a:pPr lvl="1"/>
            <a:r>
              <a:rPr lang="cs-CZ" dirty="0" smtClean="0"/>
              <a:t>Závěrů speciálně pedagogického vyšetření</a:t>
            </a:r>
          </a:p>
          <a:p>
            <a:pPr lvl="1"/>
            <a:r>
              <a:rPr lang="cs-CZ" dirty="0" smtClean="0"/>
              <a:t>Závěrů psychologického vyšetření ve školním poradenském pracovišti</a:t>
            </a:r>
          </a:p>
          <a:p>
            <a:pPr lvl="1"/>
            <a:r>
              <a:rPr lang="cs-CZ" dirty="0" smtClean="0"/>
              <a:t>Doporučení praktického lékaře …</a:t>
            </a:r>
          </a:p>
          <a:p>
            <a:pPr lvl="1"/>
            <a:r>
              <a:rPr lang="cs-CZ" dirty="0" smtClean="0"/>
              <a:t>Vyjádření zákonného zástupce žáka / zletilého žáka</a:t>
            </a:r>
          </a:p>
          <a:p>
            <a:pPr lvl="1"/>
            <a:r>
              <a:rPr lang="cs-CZ" b="1" dirty="0" smtClean="0"/>
              <a:t>Spolupráce na IVP</a:t>
            </a:r>
            <a:r>
              <a:rPr lang="cs-CZ" dirty="0" smtClean="0"/>
              <a:t>: školské poradenské zařízení/zákonný zástupce/zletilý žák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82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Individuální vzdělávací plán (IVP)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Doplňován a upravován v průběhu celé školní docházky žáka podle jeho potřeb</a:t>
            </a:r>
          </a:p>
          <a:p>
            <a:endParaRPr lang="cs-CZ" dirty="0" smtClean="0"/>
          </a:p>
          <a:p>
            <a:r>
              <a:rPr lang="cs-CZ" dirty="0" smtClean="0"/>
              <a:t>Školské poradenské zařízení 2x ročně vyhodnocuje dodržování definovaných postupů a opatření / poskytuje poradenskou podporu žákovi, škole i zákonným zástupcům</a:t>
            </a:r>
          </a:p>
          <a:p>
            <a:endParaRPr lang="cs-CZ" dirty="0" smtClean="0"/>
          </a:p>
          <a:p>
            <a:r>
              <a:rPr lang="cs-CZ" b="1" dirty="0" smtClean="0"/>
              <a:t>Podklad pro žádost o dotaci na zřízení pozice asistenta pedagoga </a:t>
            </a:r>
            <a:r>
              <a:rPr lang="cs-CZ" dirty="0" smtClean="0"/>
              <a:t>ve třídě, kde se integrovaný žák se SVP vzdělává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1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99" y="476672"/>
            <a:ext cx="7699317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714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60647"/>
            <a:ext cx="5685235" cy="2020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420888"/>
            <a:ext cx="5377011" cy="42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5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370" y="836712"/>
            <a:ext cx="6484654" cy="221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500" y="3052986"/>
            <a:ext cx="5716921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068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sz="3600" dirty="0" smtClean="0"/>
              <a:t>Školní vzdělávací program</a:t>
            </a:r>
            <a:br>
              <a:rPr lang="cs-CZ" sz="3600" dirty="0" smtClean="0"/>
            </a:br>
            <a:r>
              <a:rPr lang="cs-CZ" dirty="0" smtClean="0"/>
              <a:t> </a:t>
            </a:r>
            <a:r>
              <a:rPr lang="cs-CZ" sz="3100" dirty="0" smtClean="0"/>
              <a:t>pro gymnaziální vzdělávání  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Obsah:</a:t>
            </a:r>
          </a:p>
          <a:p>
            <a:pPr lvl="1"/>
            <a:r>
              <a:rPr lang="cs-CZ" dirty="0" smtClean="0"/>
              <a:t>Identifikační údaje o škole</a:t>
            </a:r>
          </a:p>
          <a:p>
            <a:pPr lvl="1"/>
            <a:r>
              <a:rPr lang="cs-CZ" dirty="0" smtClean="0"/>
              <a:t>Charakteristika školy</a:t>
            </a:r>
          </a:p>
          <a:p>
            <a:pPr lvl="1"/>
            <a:r>
              <a:rPr lang="cs-CZ" dirty="0" smtClean="0"/>
              <a:t>Charakteristika ŠVP</a:t>
            </a:r>
          </a:p>
          <a:p>
            <a:pPr lvl="1"/>
            <a:r>
              <a:rPr lang="cs-CZ" b="1" dirty="0" smtClean="0"/>
              <a:t>Učební plán (zajímá praktikanta)</a:t>
            </a:r>
          </a:p>
          <a:p>
            <a:pPr lvl="1"/>
            <a:r>
              <a:rPr lang="cs-CZ" b="1" dirty="0" smtClean="0"/>
              <a:t>Učební osnovy (zajímají praktikanta)</a:t>
            </a:r>
          </a:p>
          <a:p>
            <a:pPr lvl="1"/>
            <a:r>
              <a:rPr lang="cs-CZ" b="1" dirty="0" smtClean="0"/>
              <a:t>Hodnocení žáků (zajímá praktikanta)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8170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5921645" cy="506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22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ŠVP v praxi 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Negativa:</a:t>
            </a:r>
          </a:p>
          <a:p>
            <a:pPr lvl="1"/>
            <a:r>
              <a:rPr lang="cs-CZ" dirty="0" smtClean="0"/>
              <a:t>Formalismus</a:t>
            </a:r>
          </a:p>
          <a:p>
            <a:pPr lvl="1"/>
            <a:endParaRPr lang="cs-CZ" dirty="0"/>
          </a:p>
          <a:p>
            <a:r>
              <a:rPr lang="cs-CZ" dirty="0" smtClean="0"/>
              <a:t>Pozitiva</a:t>
            </a:r>
          </a:p>
          <a:p>
            <a:pPr lvl="1"/>
            <a:r>
              <a:rPr lang="cs-CZ" dirty="0" smtClean="0"/>
              <a:t>Doprovodné vzdělávací aktivity pro učitele – společná činnost, komunikace</a:t>
            </a:r>
          </a:p>
          <a:p>
            <a:pPr lvl="1"/>
            <a:endParaRPr lang="cs-CZ" dirty="0"/>
          </a:p>
          <a:p>
            <a:r>
              <a:rPr lang="cs-CZ" dirty="0" smtClean="0"/>
              <a:t>Chyby v ŠVP:</a:t>
            </a:r>
          </a:p>
          <a:p>
            <a:pPr lvl="1"/>
            <a:r>
              <a:rPr lang="cs-CZ" dirty="0" smtClean="0"/>
              <a:t>Chybí konkretizace námětů a činností u průřezových témat</a:t>
            </a:r>
          </a:p>
          <a:p>
            <a:pPr lvl="1"/>
            <a:r>
              <a:rPr lang="cs-CZ" dirty="0" smtClean="0"/>
              <a:t>Formalismus zařazení průřezových témat (1/3 gymnázií v první fázi tvorby ŠVP)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1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Školní vzdělávací program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3100" dirty="0" smtClean="0"/>
              <a:t>pro gymnaziální vzdělávání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Kritické čtení konkrétního ŠVP, v němž je vzdělávací obor </a:t>
            </a:r>
            <a:r>
              <a:rPr lang="cs-CZ" b="1" dirty="0" smtClean="0"/>
              <a:t>Informační a komunikační technologie</a:t>
            </a:r>
            <a:r>
              <a:rPr lang="cs-CZ" dirty="0" smtClean="0"/>
              <a:t> realizován projektově a jako rozmělněná součást jiných vzdělávacích oborů</a:t>
            </a:r>
          </a:p>
          <a:p>
            <a:pPr marL="0" indent="0">
              <a:buNone/>
            </a:pPr>
            <a:r>
              <a:rPr lang="cs-CZ" dirty="0" smtClean="0"/>
              <a:t>    (viz následující </a:t>
            </a:r>
            <a:r>
              <a:rPr lang="cs-CZ" dirty="0" err="1" smtClean="0"/>
              <a:t>slide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Jaké má tato edukace výhody?</a:t>
            </a:r>
          </a:p>
          <a:p>
            <a:pPr lvl="1"/>
            <a:r>
              <a:rPr lang="cs-CZ" dirty="0" smtClean="0"/>
              <a:t>Jaké má tato edukace nástrahy/nevýhody?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74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622010" y="-893817"/>
            <a:ext cx="5963562" cy="841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6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Tematický plán učiva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Tvoří si ho každý učitel pro daný předmět a školní rok</a:t>
            </a:r>
          </a:p>
          <a:p>
            <a:r>
              <a:rPr lang="cs-CZ" dirty="0" smtClean="0"/>
              <a:t>Základem je ŠVP</a:t>
            </a:r>
          </a:p>
          <a:p>
            <a:r>
              <a:rPr lang="cs-CZ" dirty="0" smtClean="0"/>
              <a:t>Obsahuje údaje: </a:t>
            </a:r>
          </a:p>
          <a:p>
            <a:pPr lvl="1"/>
            <a:r>
              <a:rPr lang="cs-CZ" dirty="0" smtClean="0"/>
              <a:t>Předmět</a:t>
            </a:r>
          </a:p>
          <a:p>
            <a:pPr lvl="1"/>
            <a:r>
              <a:rPr lang="cs-CZ" dirty="0" smtClean="0"/>
              <a:t>Časová dotace/týden/celkem ve školním roce </a:t>
            </a:r>
          </a:p>
          <a:p>
            <a:pPr lvl="1"/>
            <a:r>
              <a:rPr lang="cs-CZ" dirty="0" smtClean="0"/>
              <a:t>Jméno učitele</a:t>
            </a:r>
          </a:p>
          <a:p>
            <a:pPr lvl="1"/>
            <a:r>
              <a:rPr lang="cs-CZ" dirty="0" smtClean="0"/>
              <a:t>Ročník</a:t>
            </a:r>
          </a:p>
          <a:p>
            <a:pPr lvl="1"/>
            <a:r>
              <a:rPr lang="cs-CZ" dirty="0" smtClean="0"/>
              <a:t>Školní rok</a:t>
            </a:r>
          </a:p>
          <a:p>
            <a:pPr lvl="1"/>
            <a:r>
              <a:rPr lang="cs-CZ" dirty="0" smtClean="0"/>
              <a:t>Povinná literatura</a:t>
            </a:r>
          </a:p>
          <a:p>
            <a:pPr lvl="1"/>
            <a:r>
              <a:rPr lang="cs-CZ" dirty="0" smtClean="0"/>
              <a:t>Doporučená literatura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65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 smtClean="0"/>
              <a:t>Tematický učební plán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572910"/>
              </p:ext>
            </p:extLst>
          </p:nvPr>
        </p:nvGraphicFramePr>
        <p:xfrm>
          <a:off x="755577" y="1772817"/>
          <a:ext cx="6552728" cy="1872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0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3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Hodina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Tematický celek - téma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Učební pomůcky apod.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5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22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100" dirty="0" smtClean="0">
                          <a:effectLst/>
                        </a:rPr>
                        <a:t>2. – 15.</a:t>
                      </a:r>
                      <a:endParaRPr lang="cs-CZ" sz="1100" dirty="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173">
                <a:tc>
                  <a:txBody>
                    <a:bodyPr/>
                    <a:lstStyle/>
                    <a:p>
                      <a:pPr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16</a:t>
                      </a:r>
                      <a:r>
                        <a:rPr lang="cs-CZ" sz="1100" dirty="0">
                          <a:effectLst/>
                        </a:rPr>
                        <a:t>. – 30.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905766"/>
              </p:ext>
            </p:extLst>
          </p:nvPr>
        </p:nvGraphicFramePr>
        <p:xfrm>
          <a:off x="1907704" y="3933056"/>
          <a:ext cx="6805264" cy="2000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5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1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Měsíc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hodin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Tematický celek - téma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Učební pomůcky apod.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7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Září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7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Září 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Říjen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22425" y="3187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32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2520280"/>
          </a:xfrm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3600" b="1" dirty="0" smtClean="0"/>
              <a:t>Vzdělávání žáků </a:t>
            </a:r>
            <a:br>
              <a:rPr lang="cs-CZ" sz="3600" b="1" dirty="0" smtClean="0"/>
            </a:br>
            <a:r>
              <a:rPr lang="cs-CZ" sz="3600" b="1" dirty="0" smtClean="0"/>
              <a:t>se speciálními vzdělávacími potřebami</a:t>
            </a:r>
            <a:r>
              <a:rPr lang="cs-CZ" sz="3600" dirty="0" smtClean="0"/>
              <a:t> </a:t>
            </a:r>
            <a:br>
              <a:rPr lang="cs-CZ" sz="3600" dirty="0" smtClean="0"/>
            </a:br>
            <a:r>
              <a:rPr lang="cs-CZ" sz="3600" dirty="0" smtClean="0"/>
              <a:t>(na střední škole)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4933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804</Words>
  <Application>Microsoft Office PowerPoint</Application>
  <PresentationFormat>Předvádění na obrazovce (4:3)</PresentationFormat>
  <Paragraphs>212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Motiv systému Office</vt:lpstr>
      <vt:lpstr>Poznámky k pedagogické dokumentaci a žákům se SVP   </vt:lpstr>
      <vt:lpstr>Kurikulární dokumenty</vt:lpstr>
      <vt:lpstr>Školní vzdělávací program  pro gymnaziální vzdělávání  </vt:lpstr>
      <vt:lpstr>ŠVP v praxi  škol</vt:lpstr>
      <vt:lpstr>Školní vzdělávací program  pro gymnaziální vzdělávání </vt:lpstr>
      <vt:lpstr>Prezentace aplikace PowerPoint</vt:lpstr>
      <vt:lpstr>Tematický plán učiva</vt:lpstr>
      <vt:lpstr>Tematický učební plán</vt:lpstr>
      <vt:lpstr>Vzdělávání žáků  se speciálními vzdělávacími potřebami  (na střední škole) </vt:lpstr>
      <vt:lpstr>Některé pojmy</vt:lpstr>
      <vt:lpstr> Výhody / nevýhody integrace žáků s SVP </vt:lpstr>
      <vt:lpstr>Některé pojmy</vt:lpstr>
      <vt:lpstr>Vztah pojmů integrace a inkluze  http://osobnostnirozvojpedagoga.cz/moduly/m1/5-1-1-vymezeni-integrace-a-inkluze-ve-vzdelavacim-procesu.html</vt:lpstr>
      <vt:lpstr>Inkluzivní škola (dle Houšky) </vt:lpstr>
      <vt:lpstr>Školská legislativa a vzdělávání žáků se speciálními vzdělávacími potřebami (SVP)</vt:lpstr>
      <vt:lpstr>Žák se speciálními vzdělávacími potřebami</vt:lpstr>
      <vt:lpstr>Kdo rozhoduje o tom, že žák má SVP </vt:lpstr>
      <vt:lpstr> Informační zdroje - vzdělávání žáků se speciálními vzdělávacími potřebami </vt:lpstr>
      <vt:lpstr>Žák s přiznaným uzpůsobením podmínek</vt:lpstr>
      <vt:lpstr>Kategorizace žáků s přiznaným uzpůsobením podmínek + typy uzpůsobení </vt:lpstr>
      <vt:lpstr>Podpůrná opatření </vt:lpstr>
      <vt:lpstr>Podpůrná opatření a žáci </vt:lpstr>
      <vt:lpstr>Podpůrná opatření</vt:lpstr>
      <vt:lpstr>IVP – žáci se SVP</vt:lpstr>
      <vt:lpstr>Individuální vzdělávací plán (IVP)</vt:lpstr>
      <vt:lpstr>Individuální vzdělávací plán (IVP)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Poznámky k pedagogické dokumentaci</dc:title>
  <dc:creator>user</dc:creator>
  <cp:lastModifiedBy>Pavlína Mazáčová</cp:lastModifiedBy>
  <cp:revision>23</cp:revision>
  <dcterms:created xsi:type="dcterms:W3CDTF">2016-05-17T05:51:15Z</dcterms:created>
  <dcterms:modified xsi:type="dcterms:W3CDTF">2019-05-07T09:54:48Z</dcterms:modified>
</cp:coreProperties>
</file>