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7" r:id="rId4"/>
    <p:sldId id="278" r:id="rId5"/>
    <p:sldId id="274" r:id="rId6"/>
    <p:sldId id="283" r:id="rId7"/>
    <p:sldId id="266" r:id="rId8"/>
    <p:sldId id="284" r:id="rId9"/>
    <p:sldId id="280" r:id="rId10"/>
    <p:sldId id="260" r:id="rId11"/>
    <p:sldId id="285" r:id="rId12"/>
    <p:sldId id="281" r:id="rId13"/>
    <p:sldId id="267" r:id="rId14"/>
    <p:sldId id="269" r:id="rId15"/>
    <p:sldId id="270" r:id="rId16"/>
    <p:sldId id="279" r:id="rId17"/>
    <p:sldId id="264" r:id="rId18"/>
    <p:sldId id="262" r:id="rId19"/>
    <p:sldId id="282" r:id="rId20"/>
    <p:sldId id="265" r:id="rId21"/>
    <p:sldId id="275" r:id="rId22"/>
    <p:sldId id="276" r:id="rId23"/>
    <p:sldId id="286" r:id="rId24"/>
    <p:sldId id="287" r:id="rId25"/>
    <p:sldId id="288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>
      <p:cViewPr varScale="1">
        <p:scale>
          <a:sx n="84" d="100"/>
          <a:sy n="84" d="100"/>
        </p:scale>
        <p:origin x="1315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82E3-0375-41B5-BB88-9B0567F28D9B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65913A-831A-4C4E-83D3-734FE5667F4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82E3-0375-41B5-BB88-9B0567F28D9B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13A-831A-4C4E-83D3-734FE5667F4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82E3-0375-41B5-BB88-9B0567F28D9B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13A-831A-4C4E-83D3-734FE5667F4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3882E3-0375-41B5-BB88-9B0567F28D9B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65913A-831A-4C4E-83D3-734FE5667F4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82E3-0375-41B5-BB88-9B0567F28D9B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13A-831A-4C4E-83D3-734FE5667F4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82E3-0375-41B5-BB88-9B0567F28D9B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13A-831A-4C4E-83D3-734FE5667F4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13A-831A-4C4E-83D3-734FE5667F4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82E3-0375-41B5-BB88-9B0567F28D9B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82E3-0375-41B5-BB88-9B0567F28D9B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13A-831A-4C4E-83D3-734FE5667F4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82E3-0375-41B5-BB88-9B0567F28D9B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13A-831A-4C4E-83D3-734FE5667F4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3882E3-0375-41B5-BB88-9B0567F28D9B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65913A-831A-4C4E-83D3-734FE5667F4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82E3-0375-41B5-BB88-9B0567F28D9B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65913A-831A-4C4E-83D3-734FE5667F4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3882E3-0375-41B5-BB88-9B0567F28D9B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65913A-831A-4C4E-83D3-734FE5667F4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057201" y="6941752"/>
            <a:ext cx="830580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         Slovanská 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          mytologie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26" name="Picture 2" descr="VÃ½sledek obrÃ¡zku pro velesÅ¯v id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39986"/>
            <a:ext cx="3024869" cy="403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275731" y="3244334"/>
            <a:ext cx="535556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i="1" dirty="0" smtClean="0">
              <a:solidFill>
                <a:schemeClr val="bg1"/>
              </a:solidFill>
            </a:endParaRPr>
          </a:p>
          <a:p>
            <a:endParaRPr lang="cs-CZ" i="1" dirty="0">
              <a:solidFill>
                <a:schemeClr val="bg1"/>
              </a:solidFill>
            </a:endParaRPr>
          </a:p>
          <a:p>
            <a:endParaRPr lang="cs-CZ" i="1" dirty="0" smtClean="0">
              <a:solidFill>
                <a:schemeClr val="bg1"/>
              </a:solidFill>
            </a:endParaRPr>
          </a:p>
          <a:p>
            <a:endParaRPr lang="cs-CZ" i="1" dirty="0">
              <a:solidFill>
                <a:schemeClr val="bg1"/>
              </a:solidFill>
            </a:endParaRPr>
          </a:p>
          <a:p>
            <a:endParaRPr lang="cs-CZ" i="1" dirty="0" smtClean="0">
              <a:solidFill>
                <a:schemeClr val="bg1"/>
              </a:solidFill>
            </a:endParaRPr>
          </a:p>
          <a:p>
            <a:endParaRPr lang="cs-CZ" i="1" dirty="0">
              <a:solidFill>
                <a:schemeClr val="bg1"/>
              </a:solidFill>
            </a:endParaRPr>
          </a:p>
          <a:p>
            <a:endParaRPr lang="cs-CZ" i="1" dirty="0" smtClean="0">
              <a:solidFill>
                <a:schemeClr val="bg1"/>
              </a:solidFill>
            </a:endParaRPr>
          </a:p>
          <a:p>
            <a:r>
              <a:rPr lang="cs-CZ" i="1" dirty="0">
                <a:solidFill>
                  <a:schemeClr val="bg1"/>
                </a:solidFill>
              </a:rPr>
              <a:t> </a:t>
            </a:r>
            <a:r>
              <a:rPr lang="cs-CZ" i="1" dirty="0" smtClean="0">
                <a:solidFill>
                  <a:schemeClr val="bg1"/>
                </a:solidFill>
              </a:rPr>
              <a:t>             Mytologie </a:t>
            </a:r>
            <a:r>
              <a:rPr lang="cs-CZ" i="1" dirty="0">
                <a:solidFill>
                  <a:schemeClr val="bg1"/>
                </a:solidFill>
              </a:rPr>
              <a:t>jako způsob myšlení společnosti </a:t>
            </a:r>
            <a:endParaRPr lang="cs-CZ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42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PERUN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14422"/>
            <a:ext cx="3679063" cy="52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http://www.svjetlorijeci.ba/slike/upload/2014/zanimljivosti/god_perun---S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928802"/>
            <a:ext cx="4339500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stáda, úroda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bohatství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vládce mrtvých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Rusko :: </a:t>
            </a:r>
            <a:r>
              <a:rPr lang="cs-CZ" dirty="0" err="1" smtClean="0">
                <a:solidFill>
                  <a:schemeClr val="bg1"/>
                </a:solidFill>
              </a:rPr>
              <a:t>Mokoš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poslední snop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sv. Blažej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etymologie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žena: </a:t>
            </a:r>
            <a:r>
              <a:rPr lang="cs-CZ" dirty="0" err="1" smtClean="0">
                <a:solidFill>
                  <a:schemeClr val="bg1"/>
                </a:solidFill>
              </a:rPr>
              <a:t>Jasuň</a:t>
            </a:r>
            <a:r>
              <a:rPr lang="cs-CZ" dirty="0" smtClean="0">
                <a:solidFill>
                  <a:schemeClr val="bg1"/>
                </a:solidFill>
              </a:rPr>
              <a:t> (viz. Baba Jaga)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VELES</a:t>
            </a:r>
            <a:endParaRPr lang="cs-CZ" dirty="0"/>
          </a:p>
        </p:txBody>
      </p:sp>
      <p:pic>
        <p:nvPicPr>
          <p:cNvPr id="4" name="Picture 24" descr="http://slavpagan.hit.bg/veles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10280"/>
            <a:ext cx="2942590" cy="4214495"/>
          </a:xfrm>
          <a:prstGeom prst="rect">
            <a:avLst/>
          </a:prstGeom>
          <a:noFill/>
        </p:spPr>
      </p:pic>
      <p:pic>
        <p:nvPicPr>
          <p:cNvPr id="5" name="Picture 2" descr="http://www.slovanskestaty.estranky.cz/img/original/8/vele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3573016"/>
            <a:ext cx="4427984" cy="3313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2410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žena?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povahou muž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modif</a:t>
            </a:r>
            <a:r>
              <a:rPr lang="cs-CZ" dirty="0" smtClean="0">
                <a:solidFill>
                  <a:schemeClr val="bg1"/>
                </a:solidFill>
              </a:rPr>
              <a:t>. </a:t>
            </a:r>
            <a:r>
              <a:rPr lang="cs-CZ" dirty="0" err="1" smtClean="0">
                <a:solidFill>
                  <a:schemeClr val="bg1"/>
                </a:solidFill>
              </a:rPr>
              <a:t>Dažboga</a:t>
            </a:r>
            <a:r>
              <a:rPr lang="cs-CZ" dirty="0" smtClean="0">
                <a:solidFill>
                  <a:schemeClr val="bg1"/>
                </a:solidFill>
              </a:rPr>
              <a:t>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měsíc, noc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kohout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Rusko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CHORS</a:t>
            </a:r>
            <a:endParaRPr lang="cs-CZ" dirty="0"/>
          </a:p>
        </p:txBody>
      </p:sp>
      <p:pic>
        <p:nvPicPr>
          <p:cNvPr id="4" name="Picture 4" descr="http://baka.weblahko.sk/chro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381000"/>
            <a:ext cx="3063255" cy="3552056"/>
          </a:xfrm>
          <a:prstGeom prst="rect">
            <a:avLst/>
          </a:prstGeom>
          <a:noFill/>
        </p:spPr>
      </p:pic>
      <p:pic>
        <p:nvPicPr>
          <p:cNvPr id="5" name="Picture 2" descr="http://slowianie.republika.pl/zarinova/chor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880" y="1745481"/>
            <a:ext cx="3000375" cy="437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5947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(RADEGAST)</a:t>
            </a:r>
            <a:endParaRPr lang="sk-SK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://alkoholia.cz/wp-content/uploads/2011/07/Radeg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5857916" cy="4393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2984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(STRIBOG – </a:t>
            </a:r>
            <a:r>
              <a:rPr lang="sk-SK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vítr</a:t>
            </a:r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k-SK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http://www.povetrnik.cz/rs/image/200903111016_stribog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4772018" cy="3976682"/>
          </a:xfrm>
          <a:prstGeom prst="rect">
            <a:avLst/>
          </a:prstGeom>
          <a:noFill/>
        </p:spPr>
      </p:pic>
      <p:pic>
        <p:nvPicPr>
          <p:cNvPr id="25604" name="Picture 4" descr="http://shadowness.com/file/item5/130790/image_t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071810"/>
            <a:ext cx="4421511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(SIMARGL – </a:t>
            </a:r>
            <a:r>
              <a:rPr lang="sk-SK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posel</a:t>
            </a:r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bohů</a:t>
            </a:r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k-SK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http://fc00.deviantart.net/fs70/f/2013/213/8/4/simargl_by_riixon-d6g7z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4424337" cy="4701185"/>
          </a:xfrm>
          <a:prstGeom prst="rect">
            <a:avLst/>
          </a:prstGeom>
          <a:noFill/>
        </p:spPr>
      </p:pic>
      <p:pic>
        <p:nvPicPr>
          <p:cNvPr id="27652" name="Picture 4" descr="Simargl by ELK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500174"/>
            <a:ext cx="2581260" cy="4548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Lada (panna), láska, sňatek, krb		/ </a:t>
            </a:r>
            <a:r>
              <a:rPr lang="cs-CZ" dirty="0" err="1" smtClean="0">
                <a:solidFill>
                  <a:schemeClr val="bg1"/>
                </a:solidFill>
              </a:rPr>
              <a:t>Dažbog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* </a:t>
            </a:r>
            <a:r>
              <a:rPr lang="cs-CZ" dirty="0" err="1" smtClean="0">
                <a:solidFill>
                  <a:schemeClr val="bg1"/>
                </a:solidFill>
              </a:rPr>
              <a:t>Mokoš</a:t>
            </a:r>
            <a:r>
              <a:rPr lang="cs-CZ" dirty="0" smtClean="0">
                <a:solidFill>
                  <a:schemeClr val="bg1"/>
                </a:solidFill>
              </a:rPr>
              <a:t> (žena)					/ Perun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Morava (stařena)					/ </a:t>
            </a:r>
            <a:r>
              <a:rPr lang="cs-CZ" dirty="0" err="1" smtClean="0">
                <a:solidFill>
                  <a:schemeClr val="bg1"/>
                </a:solidFill>
              </a:rPr>
              <a:t>Veles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i="1" dirty="0" smtClean="0">
                <a:solidFill>
                  <a:schemeClr val="bg1"/>
                </a:solidFill>
              </a:rPr>
              <a:t>* jediná doložená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Dana (voda)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Trojjedinost ženské bohyně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87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VESNA</a:t>
            </a:r>
            <a:endParaRPr lang="sk-SK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6" name="Picture 6" descr="http://vedy.sk/files/ochrancovi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7"/>
            <a:ext cx="3857652" cy="4927657"/>
          </a:xfrm>
          <a:prstGeom prst="rect">
            <a:avLst/>
          </a:prstGeom>
          <a:noFill/>
        </p:spPr>
      </p:pic>
      <p:pic>
        <p:nvPicPr>
          <p:cNvPr id="20488" name="Picture 8" descr="https://atlara.files.wordpress.com/2012/11/lad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9" y="1214422"/>
            <a:ext cx="3430795" cy="5125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ŽIVA</a:t>
            </a:r>
            <a:endParaRPr lang="sk-SK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357298"/>
            <a:ext cx="3941716" cy="504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http://beremzivljenje.si/wp-content/uploads/2013/02/UPORABI-ziva_300dp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736"/>
            <a:ext cx="3548034" cy="4909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Perun/</a:t>
            </a:r>
            <a:r>
              <a:rPr lang="cs-CZ" dirty="0" err="1" smtClean="0">
                <a:solidFill>
                  <a:schemeClr val="bg1"/>
                </a:solidFill>
              </a:rPr>
              <a:t>Veles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obilí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ženské práce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pátek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etymologie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MOKOŠ</a:t>
            </a:r>
            <a:endParaRPr lang="cs-CZ" dirty="0"/>
          </a:p>
        </p:txBody>
      </p:sp>
      <p:pic>
        <p:nvPicPr>
          <p:cNvPr id="4" name="Picture 4" descr="http://www.hrvatskiglas-berlin.com/wp-content/uploads/Moko%C5%A1-150x1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0"/>
            <a:ext cx="4000500" cy="4000500"/>
          </a:xfrm>
          <a:prstGeom prst="rect">
            <a:avLst/>
          </a:prstGeom>
          <a:noFill/>
        </p:spPr>
      </p:pic>
      <p:pic>
        <p:nvPicPr>
          <p:cNvPr id="5" name="Picture 2" descr="http://4.bp.blogspot.com/_laDCgp63eks/TNl9rNyCZmI/AAAAAAAAAFQ/72ElnCBS4ds/s1600/makosh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130" y="2889831"/>
            <a:ext cx="3024336" cy="3968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027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Bůh a satan (vodní verze)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Zlaté vejce, v něm je Rod, po rozbití vejce vznikne Svět (kniha </a:t>
            </a:r>
            <a:r>
              <a:rPr lang="cs-CZ" dirty="0" err="1" smtClean="0">
                <a:solidFill>
                  <a:schemeClr val="bg1"/>
                </a:solidFill>
              </a:rPr>
              <a:t>Koljady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Pověst dávných let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Spor Bůh/ďábel, kdo stvoří člověka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Tiberias</a:t>
            </a:r>
            <a:r>
              <a:rPr lang="cs-CZ" dirty="0" smtClean="0">
                <a:solidFill>
                  <a:schemeClr val="bg1"/>
                </a:solidFill>
              </a:rPr>
              <a:t> (</a:t>
            </a:r>
            <a:r>
              <a:rPr lang="cs-CZ" dirty="0" err="1" smtClean="0">
                <a:solidFill>
                  <a:schemeClr val="bg1"/>
                </a:solidFill>
              </a:rPr>
              <a:t>rus</a:t>
            </a:r>
            <a:r>
              <a:rPr lang="cs-CZ" dirty="0" smtClean="0">
                <a:solidFill>
                  <a:schemeClr val="bg1"/>
                </a:solidFill>
              </a:rPr>
              <a:t>. Prostředí)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Satan jako vodní pták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Svarožič</a:t>
            </a:r>
            <a:r>
              <a:rPr lang="cs-CZ" dirty="0" smtClean="0">
                <a:solidFill>
                  <a:schemeClr val="bg1"/>
                </a:solidFill>
              </a:rPr>
              <a:t> (světové strany, čas, vše živé)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Svarog</a:t>
            </a:r>
            <a:r>
              <a:rPr lang="cs-CZ" dirty="0" smtClean="0">
                <a:solidFill>
                  <a:schemeClr val="bg1"/>
                </a:solidFill>
              </a:rPr>
              <a:t> (spí ve slunci, všehomír vzniká z koule)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Sokol-rod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Stvoření světa </a:t>
            </a:r>
            <a:r>
              <a:rPr lang="cs-CZ" sz="3000" dirty="0" smtClean="0">
                <a:solidFill>
                  <a:srgbClr val="FF0000"/>
                </a:solidFill>
              </a:rPr>
              <a:t>(čtěme bájné příběhy!)</a:t>
            </a:r>
            <a:endParaRPr lang="cs-CZ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64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MORENA</a:t>
            </a:r>
            <a:endParaRPr lang="sk-SK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14422"/>
            <a:ext cx="3869617" cy="550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http://www.pluska.sk/thumb/images/gallery/fotoreportaz/slovensko/2012/03/palenie-moreny/o_palenie-moreny-123.jpg?w=800&amp;h=1000"/>
          <p:cNvPicPr>
            <a:picLocks noChangeAspect="1" noChangeArrowheads="1"/>
          </p:cNvPicPr>
          <p:nvPr/>
        </p:nvPicPr>
        <p:blipFill>
          <a:blip r:embed="rId3"/>
          <a:srcRect l="16821" r="14132"/>
          <a:stretch>
            <a:fillRect/>
          </a:stretch>
        </p:blipFill>
        <p:spPr bwMode="auto">
          <a:xfrm>
            <a:off x="4572000" y="1785926"/>
            <a:ext cx="4071966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Voda (</a:t>
            </a:r>
            <a:r>
              <a:rPr lang="cs-CZ" dirty="0" err="1" smtClean="0">
                <a:solidFill>
                  <a:schemeClr val="bg1"/>
                </a:solidFill>
              </a:rPr>
              <a:t>alatyr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Oheň (</a:t>
            </a:r>
            <a:r>
              <a:rPr lang="cs-CZ" dirty="0" err="1" smtClean="0">
                <a:solidFill>
                  <a:schemeClr val="bg1"/>
                </a:solidFill>
              </a:rPr>
              <a:t>Svarožič</a:t>
            </a:r>
            <a:r>
              <a:rPr lang="cs-CZ" dirty="0" smtClean="0">
                <a:solidFill>
                  <a:schemeClr val="bg1"/>
                </a:solidFill>
              </a:rPr>
              <a:t>) (stěhování, </a:t>
            </a:r>
            <a:r>
              <a:rPr lang="cs-CZ" dirty="0" err="1" smtClean="0">
                <a:solidFill>
                  <a:schemeClr val="bg1"/>
                </a:solidFill>
              </a:rPr>
              <a:t>domovoj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Země (matička)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Vzduch (přání)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ŽIVLY (viz </a:t>
            </a:r>
            <a:r>
              <a:rPr lang="cs-CZ" dirty="0" err="1" smtClean="0">
                <a:solidFill>
                  <a:srgbClr val="FF0000"/>
                </a:solidFill>
              </a:rPr>
              <a:t>Stribog</a:t>
            </a:r>
            <a:r>
              <a:rPr lang="cs-CZ" dirty="0" smtClean="0">
                <a:solidFill>
                  <a:srgbClr val="FF0000"/>
                </a:solidFill>
              </a:rPr>
              <a:t>)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06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145433" y="6385654"/>
            <a:ext cx="6612865" cy="2786202"/>
          </a:xfrm>
        </p:spPr>
        <p:txBody>
          <a:bodyPr/>
          <a:lstStyle/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Démoni a duchové míst</a:t>
            </a:r>
            <a:r>
              <a:rPr lang="ru-RU" dirty="0" smtClean="0">
                <a:solidFill>
                  <a:srgbClr val="FF0000"/>
                </a:solidFill>
              </a:rPr>
              <a:t> – </a:t>
            </a:r>
            <a:r>
              <a:rPr lang="cs-CZ" dirty="0" smtClean="0">
                <a:solidFill>
                  <a:srgbClr val="FF0000"/>
                </a:solidFill>
              </a:rPr>
              <a:t>voda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100" name="Picture 4" descr="https://dic.academic.ru/pictures/wiki/files/86/Vodyan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29" y="1294224"/>
            <a:ext cx="4248472" cy="552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Ã½sledek obrÃ¡zku pro ÑÑÑÐ°Ð»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66488"/>
            <a:ext cx="3384376" cy="42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057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Démoni a duchové </a:t>
            </a:r>
            <a:r>
              <a:rPr lang="cs-CZ" dirty="0" smtClean="0">
                <a:solidFill>
                  <a:srgbClr val="FF0000"/>
                </a:solidFill>
              </a:rPr>
              <a:t>míst – oheň </a:t>
            </a:r>
            <a:endParaRPr lang="cs-CZ" dirty="0"/>
          </a:p>
        </p:txBody>
      </p:sp>
      <p:pic>
        <p:nvPicPr>
          <p:cNvPr id="5122" name="Picture 2" descr="VÃ½sledek obrÃ¡zku pro Ð´Ð¾Ð¼Ð¾Ð²Ð¾Ð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604" y="1772816"/>
            <a:ext cx="315819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Ã½sledek obrÃ¡zku pro ptÃ¡k ohnivÃ¡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4" y="1484784"/>
            <a:ext cx="5289510" cy="33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53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Démoni a duchové míst </a:t>
            </a:r>
            <a:r>
              <a:rPr lang="cs-CZ" dirty="0" smtClean="0">
                <a:solidFill>
                  <a:srgbClr val="FF0000"/>
                </a:solidFill>
              </a:rPr>
              <a:t>– vzduch </a:t>
            </a:r>
            <a:endParaRPr lang="cs-CZ" dirty="0"/>
          </a:p>
        </p:txBody>
      </p:sp>
      <p:pic>
        <p:nvPicPr>
          <p:cNvPr id="6146" name="Picture 2" descr="VÃ½sledek obrÃ¡zku pro baba jag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5" y="1524000"/>
            <a:ext cx="581890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231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4536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žárový ritus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nava, ráj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Morana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kostrové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špatná a dobrá smrt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*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lidští démoni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můry (mory, </a:t>
            </a:r>
            <a:r>
              <a:rPr lang="cs-CZ" dirty="0" err="1" smtClean="0">
                <a:solidFill>
                  <a:schemeClr val="bg1"/>
                </a:solidFill>
              </a:rPr>
              <a:t>kikimory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upíři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vlkodlaci</a:t>
            </a:r>
          </a:p>
          <a:p>
            <a:pPr lvl="1"/>
            <a:r>
              <a:rPr lang="cs-CZ" dirty="0" err="1" smtClean="0">
                <a:solidFill>
                  <a:schemeClr val="bg1"/>
                </a:solidFill>
              </a:rPr>
              <a:t>navi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Mrtví a onen svět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7170" name="Picture 2" descr="VÃ½sledek obrÃ¡zku pro kikim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463" y="980728"/>
            <a:ext cx="386771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84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Sokil</a:t>
            </a:r>
            <a:r>
              <a:rPr lang="cs-CZ" dirty="0" smtClean="0">
                <a:solidFill>
                  <a:srgbClr val="FF0000"/>
                </a:solidFill>
              </a:rPr>
              <a:t>-Rod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050" name="Picture 2" descr="VÃ½sledek obrÃ¡zku pro ÑÐ¾ÐºÑÐ» ÑÐ¾Ð´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272926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79512" y="2204865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dirty="0">
                <a:solidFill>
                  <a:schemeClr val="bg1"/>
                </a:solidFill>
              </a:rPr>
              <a:t>Hnízdo: dva holoubci (</a:t>
            </a:r>
            <a:r>
              <a:rPr lang="cs-CZ" dirty="0" err="1">
                <a:solidFill>
                  <a:schemeClr val="bg1"/>
                </a:solidFill>
              </a:rPr>
              <a:t>Bělobog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 err="1">
                <a:solidFill>
                  <a:schemeClr val="bg1"/>
                </a:solidFill>
              </a:rPr>
              <a:t>Černobog</a:t>
            </a:r>
            <a:r>
              <a:rPr lang="cs-CZ" dirty="0">
                <a:solidFill>
                  <a:schemeClr val="bg1"/>
                </a:solidFill>
              </a:rPr>
              <a:t>)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2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599" cy="3490651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Centrum mytolog. Vesmíru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Baltské moře (dolní </a:t>
            </a:r>
            <a:r>
              <a:rPr lang="cs-CZ" dirty="0">
                <a:solidFill>
                  <a:schemeClr val="bg1"/>
                </a:solidFill>
              </a:rPr>
              <a:t>D</a:t>
            </a:r>
            <a:r>
              <a:rPr lang="cs-CZ" dirty="0" smtClean="0">
                <a:solidFill>
                  <a:schemeClr val="bg1"/>
                </a:solidFill>
              </a:rPr>
              <a:t>něpr?)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Zorja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Ilja (</a:t>
            </a:r>
            <a:r>
              <a:rPr lang="cs-CZ" dirty="0" err="1" smtClean="0">
                <a:solidFill>
                  <a:schemeClr val="bg1"/>
                </a:solidFill>
              </a:rPr>
              <a:t>nahr</a:t>
            </a:r>
            <a:r>
              <a:rPr lang="cs-CZ" dirty="0" smtClean="0">
                <a:solidFill>
                  <a:schemeClr val="bg1"/>
                </a:solidFill>
              </a:rPr>
              <a:t>. Peruna)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Dub?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Jantar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Alatyr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076" name="Picture 4" descr="VÃ½sledek obrÃ¡zku pro alaty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48880"/>
            <a:ext cx="4104456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70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Přírodnost, animizace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Duše je věčná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převtělování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Souvislost se zemědělstvím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Dvojvíra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err="1" smtClean="0">
                <a:solidFill>
                  <a:schemeClr val="bg1"/>
                </a:solidFill>
              </a:rPr>
              <a:t>Pamteismus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Polyteismus 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Prahovost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Specifika </a:t>
            </a:r>
            <a:r>
              <a:rPr lang="cs-CZ" dirty="0" err="1" smtClean="0">
                <a:solidFill>
                  <a:srgbClr val="FF0000"/>
                </a:solidFill>
              </a:rPr>
              <a:t>ukr</a:t>
            </a:r>
            <a:r>
              <a:rPr lang="cs-CZ" dirty="0" smtClean="0">
                <a:solidFill>
                  <a:srgbClr val="FF0000"/>
                </a:solidFill>
              </a:rPr>
              <a:t>.  mytologie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* spoj. nižší božstva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a démony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* tvůrce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* stáří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-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* žena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* porod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* sudička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 a ROŽANICE</a:t>
            </a:r>
            <a:endParaRPr lang="cs-CZ" dirty="0"/>
          </a:p>
        </p:txBody>
      </p:sp>
      <p:pic>
        <p:nvPicPr>
          <p:cNvPr id="4" name="Picture 4" descr="sudičk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188640"/>
            <a:ext cx="2369185" cy="3143250"/>
          </a:xfrm>
          <a:prstGeom prst="rect">
            <a:avLst/>
          </a:prstGeom>
          <a:noFill/>
        </p:spPr>
      </p:pic>
      <p:pic>
        <p:nvPicPr>
          <p:cNvPr id="5" name="Picture 2" descr="http://files.stredoveky-jarmark.webnode.cz/200000179-570ce58067/rod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4292" y="1387264"/>
            <a:ext cx="3571875" cy="5274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77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ČERNOBOG a BELBOG</a:t>
            </a:r>
            <a:endParaRPr lang="sk-SK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://files.stredoveky-jarmark.webnode.cz/200000172-75f4e76ef7/belbogacernobog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762500" cy="4600576"/>
          </a:xfrm>
          <a:prstGeom prst="rect">
            <a:avLst/>
          </a:prstGeom>
          <a:noFill/>
        </p:spPr>
      </p:pic>
      <p:pic>
        <p:nvPicPr>
          <p:cNvPr id="23558" name="Picture 6" descr="CrnoBog - Black G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357298"/>
            <a:ext cx="3124184" cy="4576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nejstarší?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vznik světa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modif</a:t>
            </a:r>
            <a:r>
              <a:rPr lang="cs-CZ" dirty="0" smtClean="0">
                <a:solidFill>
                  <a:schemeClr val="bg1"/>
                </a:solidFill>
              </a:rPr>
              <a:t>. Peruna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Nový rok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oheň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kovářství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etymologie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SVAROG</a:t>
            </a:r>
            <a:endParaRPr lang="cs-CZ" dirty="0"/>
          </a:p>
        </p:txBody>
      </p:sp>
      <p:pic>
        <p:nvPicPr>
          <p:cNvPr id="4" name="Picture 2" descr="Svaro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1371600"/>
            <a:ext cx="3857625" cy="5278755"/>
          </a:xfrm>
          <a:prstGeom prst="rect">
            <a:avLst/>
          </a:prstGeom>
          <a:noFill/>
        </p:spPr>
      </p:pic>
      <p:pic>
        <p:nvPicPr>
          <p:cNvPr id="5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235" y="126112"/>
            <a:ext cx="2945765" cy="519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478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modif</a:t>
            </a:r>
            <a:r>
              <a:rPr lang="cs-CZ" dirty="0" smtClean="0">
                <a:solidFill>
                  <a:schemeClr val="bg1"/>
                </a:solidFill>
              </a:rPr>
              <a:t>. Peruna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ml. generace bohů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slunce, žně, ohnivé kolo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mocný – žárový ritus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kohout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sušárna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SVAROŽIČ (</a:t>
            </a:r>
            <a:r>
              <a:rPr lang="sk-SK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Dažbog</a:t>
            </a:r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dirty="0"/>
          </a:p>
        </p:txBody>
      </p:sp>
      <p:pic>
        <p:nvPicPr>
          <p:cNvPr id="4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16"/>
            <a:ext cx="3351267" cy="461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irenaurankar.com/digitalart/staroverske-bogovi/thumbs/12_svarozi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9201" y="2996952"/>
            <a:ext cx="2329815" cy="3568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3813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222</TotalTime>
  <Words>334</Words>
  <Application>Microsoft Office PowerPoint</Application>
  <PresentationFormat>Předvádění na obrazovce (4:3)</PresentationFormat>
  <Paragraphs>119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Constantia</vt:lpstr>
      <vt:lpstr>Wingdings 2</vt:lpstr>
      <vt:lpstr>Papier</vt:lpstr>
      <vt:lpstr>           Slovanská            mytologie</vt:lpstr>
      <vt:lpstr>Stvoření světa (čtěme bájné příběhy!)</vt:lpstr>
      <vt:lpstr>Sokil-Rod</vt:lpstr>
      <vt:lpstr>Alatyr</vt:lpstr>
      <vt:lpstr>Specifika ukr.  mytologie</vt:lpstr>
      <vt:lpstr>ROD a ROŽANICE</vt:lpstr>
      <vt:lpstr>ČERNOBOG a BELBOG</vt:lpstr>
      <vt:lpstr>SVAROG</vt:lpstr>
      <vt:lpstr>SVAROŽIČ (Dažbog)</vt:lpstr>
      <vt:lpstr>PERUN</vt:lpstr>
      <vt:lpstr>VELES</vt:lpstr>
      <vt:lpstr>CHORS</vt:lpstr>
      <vt:lpstr>(RADEGAST)</vt:lpstr>
      <vt:lpstr>(STRIBOG – vítr)</vt:lpstr>
      <vt:lpstr>(SIMARGL – posel bohů)</vt:lpstr>
      <vt:lpstr>Trojjedinost ženské bohyně</vt:lpstr>
      <vt:lpstr>VESNA</vt:lpstr>
      <vt:lpstr>ŽIVA</vt:lpstr>
      <vt:lpstr>MOKOŠ</vt:lpstr>
      <vt:lpstr>MORENA</vt:lpstr>
      <vt:lpstr>ŽIVLY (viz Stribog)</vt:lpstr>
      <vt:lpstr>Démoni a duchové míst – voda </vt:lpstr>
      <vt:lpstr>Démoni a duchové míst – oheň </vt:lpstr>
      <vt:lpstr>Démoni a duchové míst – vzduch </vt:lpstr>
      <vt:lpstr>Mrtví a onen svět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Panteón slovanských bohov</dc:title>
  <dc:creator>Dedko</dc:creator>
  <cp:lastModifiedBy>Monika Ševečková</cp:lastModifiedBy>
  <cp:revision>24</cp:revision>
  <dcterms:created xsi:type="dcterms:W3CDTF">2014-10-05T10:59:54Z</dcterms:created>
  <dcterms:modified xsi:type="dcterms:W3CDTF">2018-04-10T09:19:53Z</dcterms:modified>
</cp:coreProperties>
</file>