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4" r:id="rId8"/>
    <p:sldId id="263" r:id="rId9"/>
    <p:sldId id="265" r:id="rId10"/>
    <p:sldId id="266" r:id="rId11"/>
    <p:sldId id="268" r:id="rId12"/>
    <p:sldId id="269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49" autoAdjust="0"/>
    <p:restoredTop sz="94660"/>
  </p:normalViewPr>
  <p:slideViewPr>
    <p:cSldViewPr>
      <p:cViewPr varScale="1">
        <p:scale>
          <a:sx n="106" d="100"/>
          <a:sy n="106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202EC5-992E-4C2A-9650-1966378806A6}" type="datetimeFigureOut">
              <a:rPr lang="cs-CZ" smtClean="0"/>
              <a:pPr/>
              <a:t>13.11.2014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14CFBEE-DE2F-4E60-BE3E-628F9B9D4C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7224" y="1857364"/>
            <a:ext cx="8053414" cy="3081342"/>
          </a:xfrm>
        </p:spPr>
        <p:txBody>
          <a:bodyPr>
            <a:normAutofit/>
          </a:bodyPr>
          <a:lstStyle/>
          <a:p>
            <a:pPr algn="ctr"/>
            <a:r>
              <a:rPr lang="cs-CZ" cap="none" dirty="0" smtClean="0">
                <a:latin typeface="Garamond" pitchFamily="18" charset="0"/>
              </a:rPr>
              <a:t>JARO/LÉTO</a:t>
            </a:r>
            <a:endParaRPr lang="cs-CZ" cap="none" dirty="0">
              <a:latin typeface="Garamond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300" b="1" dirty="0" smtClean="0">
                <a:solidFill>
                  <a:schemeClr val="bg1"/>
                </a:solidFill>
                <a:latin typeface="Garamond" pitchFamily="18" charset="0"/>
              </a:rPr>
              <a:t>Svátky</a:t>
            </a:r>
            <a:endParaRPr lang="cs-CZ" sz="2300" b="1" dirty="0">
              <a:solidFill>
                <a:schemeClr val="bg1"/>
              </a:solidFill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Kupala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, sv. Jan</a:t>
            </a:r>
            <a:endParaRPr lang="cs-CZ" sz="29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15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7.7./24.6. (od 1128)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Letní slunovrat, konec jarního slunce – </a:t>
            </a:r>
            <a:r>
              <a:rPr lang="cs-CZ" sz="2000" dirty="0" err="1" smtClean="0">
                <a:latin typeface="Garamond" pitchFamily="18" charset="0"/>
              </a:rPr>
              <a:t>Jarily</a:t>
            </a:r>
            <a:r>
              <a:rPr lang="cs-CZ" sz="2000" dirty="0" smtClean="0">
                <a:latin typeface="Garamond" pitchFamily="18" charset="0"/>
              </a:rPr>
              <a:t> 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Koupání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Ohně – skákání, pálení </a:t>
            </a:r>
            <a:r>
              <a:rPr lang="cs-CZ" sz="2000" dirty="0" err="1" smtClean="0">
                <a:latin typeface="Garamond" pitchFamily="18" charset="0"/>
              </a:rPr>
              <a:t>Kupajla</a:t>
            </a:r>
            <a:r>
              <a:rPr lang="cs-CZ" sz="2000" dirty="0" smtClean="0">
                <a:latin typeface="Garamond" pitchFamily="18" charset="0"/>
              </a:rPr>
              <a:t> 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Rostliny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Věnce po vodě, věštění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Kapradí 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Kupala</a:t>
            </a:r>
            <a:endParaRPr lang="cs-CZ" sz="2900" dirty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4" name="Рисунок 0" descr="kup.jpg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71472" y="2428868"/>
            <a:ext cx="3571900" cy="2000264"/>
          </a:xfrm>
          <a:prstGeom prst="rect">
            <a:avLst/>
          </a:prstGeom>
        </p:spPr>
      </p:pic>
      <p:pic>
        <p:nvPicPr>
          <p:cNvPr id="5" name="Рисунок 1" descr="загруженное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4572000" y="2357430"/>
            <a:ext cx="4243404" cy="2000264"/>
          </a:xfrm>
          <a:prstGeom prst="rect">
            <a:avLst/>
          </a:prstGeom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Kupala</a:t>
            </a:r>
            <a:endParaRPr lang="cs-CZ" sz="2900" dirty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7" name="Рисунок 2" descr="ivana_kupala4_(1).jpg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357686" y="2143116"/>
            <a:ext cx="4357718" cy="3000396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642910" y="2357430"/>
            <a:ext cx="62150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Яна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Янонька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Купалася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ластівонька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Купалася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купалася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матку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волалася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Матко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моя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подай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ручку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дай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згинуть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мой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сердечку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Матко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матко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подай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обі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lang="cs-CZ" sz="8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дай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згинуть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зимній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воді</a:t>
            </a:r>
            <a:r>
              <a:rPr lang="cs-C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Spas – dožínky </a:t>
            </a:r>
            <a:endParaRPr lang="cs-CZ" sz="29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42910" y="1643050"/>
            <a:ext cx="8153400" cy="4495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15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(2.8. – </a:t>
            </a:r>
            <a:r>
              <a:rPr lang="cs-CZ" sz="2000" dirty="0" err="1" smtClean="0">
                <a:latin typeface="Garamond" pitchFamily="18" charset="0"/>
              </a:rPr>
              <a:t>Eliáš</a:t>
            </a:r>
            <a:r>
              <a:rPr lang="cs-CZ" sz="2000" dirty="0" smtClean="0">
                <a:latin typeface="Garamond" pitchFamily="18" charset="0"/>
              </a:rPr>
              <a:t>/Perun</a:t>
            </a:r>
            <a:r>
              <a:rPr lang="cs-CZ" sz="2000" dirty="0" smtClean="0">
                <a:latin typeface="Garamond" pitchFamily="18" charset="0"/>
              </a:rPr>
              <a:t>)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14.8. – sedm mučedníků	 – Medový </a:t>
            </a:r>
          </a:p>
          <a:p>
            <a:pPr lvl="1" algn="just"/>
            <a:r>
              <a:rPr lang="cs-CZ" sz="1700" dirty="0" smtClean="0">
                <a:latin typeface="Garamond" pitchFamily="18" charset="0"/>
              </a:rPr>
              <a:t>Voda, mák, květiny</a:t>
            </a:r>
          </a:p>
          <a:p>
            <a:pPr lvl="1" algn="just"/>
            <a:r>
              <a:rPr lang="cs-CZ" sz="1700" dirty="0" smtClean="0">
                <a:latin typeface="Garamond" pitchFamily="18" charset="0"/>
              </a:rPr>
              <a:t>Vdolky s mákem a medem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19.8./6.8. – Přeměnění Páně (katolíci) – Jablečný 	</a:t>
            </a:r>
          </a:p>
          <a:p>
            <a:pPr lvl="1" algn="just"/>
            <a:r>
              <a:rPr lang="cs-CZ" sz="1700" dirty="0" smtClean="0">
                <a:latin typeface="Garamond" pitchFamily="18" charset="0"/>
              </a:rPr>
              <a:t>Hrušky, jablka, med, věnce</a:t>
            </a:r>
          </a:p>
          <a:p>
            <a:pPr lvl="1" algn="just"/>
            <a:r>
              <a:rPr lang="cs-CZ" sz="1700" dirty="0" smtClean="0">
                <a:latin typeface="Garamond" pitchFamily="18" charset="0"/>
              </a:rPr>
              <a:t>3. vycházení mrtvých </a:t>
            </a:r>
            <a:r>
              <a:rPr lang="cs-CZ" sz="1700" dirty="0" smtClean="0">
                <a:latin typeface="Garamond" pitchFamily="18" charset="0"/>
              </a:rPr>
              <a:t>(1. – </a:t>
            </a:r>
            <a:r>
              <a:rPr lang="cs-CZ" sz="1700" dirty="0" err="1" smtClean="0">
                <a:latin typeface="Garamond" pitchFamily="18" charset="0"/>
              </a:rPr>
              <a:t>Velik</a:t>
            </a:r>
            <a:r>
              <a:rPr lang="cs-CZ" sz="1700" dirty="0" smtClean="0">
                <a:latin typeface="Garamond" pitchFamily="18" charset="0"/>
              </a:rPr>
              <a:t>. </a:t>
            </a:r>
            <a:r>
              <a:rPr lang="cs-CZ" sz="1700" dirty="0" smtClean="0">
                <a:latin typeface="Garamond" pitchFamily="18" charset="0"/>
              </a:rPr>
              <a:t>CT, </a:t>
            </a:r>
            <a:r>
              <a:rPr lang="cs-CZ" sz="1700" dirty="0" smtClean="0">
                <a:latin typeface="Garamond" pitchFamily="18" charset="0"/>
              </a:rPr>
              <a:t>2. – Zeleni </a:t>
            </a:r>
            <a:r>
              <a:rPr lang="cs-CZ" sz="1700" dirty="0" err="1" smtClean="0">
                <a:latin typeface="Garamond" pitchFamily="18" charset="0"/>
              </a:rPr>
              <a:t>svjata</a:t>
            </a:r>
            <a:r>
              <a:rPr lang="cs-CZ" sz="1700" dirty="0" smtClean="0">
                <a:latin typeface="Garamond" pitchFamily="18" charset="0"/>
              </a:rPr>
              <a:t>)</a:t>
            </a:r>
          </a:p>
          <a:p>
            <a:pPr algn="just"/>
            <a:r>
              <a:rPr lang="cs-CZ" sz="1800" dirty="0" smtClean="0">
                <a:latin typeface="Garamond" pitchFamily="18" charset="0"/>
              </a:rPr>
              <a:t>28.8. – Nanebevzetí PM (</a:t>
            </a:r>
            <a:r>
              <a:rPr lang="cs-CZ" sz="1800" dirty="0" err="1" smtClean="0">
                <a:latin typeface="Garamond" pitchFamily="18" charset="0"/>
              </a:rPr>
              <a:t>Perša</a:t>
            </a:r>
            <a:r>
              <a:rPr lang="cs-CZ" sz="1800" dirty="0" smtClean="0">
                <a:latin typeface="Garamond" pitchFamily="18" charset="0"/>
              </a:rPr>
              <a:t> </a:t>
            </a:r>
            <a:r>
              <a:rPr lang="cs-CZ" sz="1800" dirty="0" err="1" smtClean="0">
                <a:latin typeface="Garamond" pitchFamily="18" charset="0"/>
              </a:rPr>
              <a:t>prečysta</a:t>
            </a:r>
            <a:r>
              <a:rPr lang="cs-CZ" sz="1800" dirty="0" smtClean="0">
                <a:latin typeface="Garamond" pitchFamily="18" charset="0"/>
              </a:rPr>
              <a:t>/Druha – 21.9</a:t>
            </a:r>
            <a:r>
              <a:rPr lang="cs-CZ" sz="1800" dirty="0" smtClean="0">
                <a:latin typeface="Garamond" pitchFamily="18" charset="0"/>
              </a:rPr>
              <a:t>., </a:t>
            </a:r>
            <a:r>
              <a:rPr lang="cs-CZ" sz="1800" dirty="0" err="1" smtClean="0">
                <a:latin typeface="Garamond" pitchFamily="18" charset="0"/>
              </a:rPr>
              <a:t>Tretja</a:t>
            </a:r>
            <a:r>
              <a:rPr lang="cs-CZ" sz="1800" smtClean="0">
                <a:latin typeface="Garamond" pitchFamily="18" charset="0"/>
              </a:rPr>
              <a:t> – 4.12</a:t>
            </a:r>
            <a:r>
              <a:rPr lang="cs-CZ" sz="1800" dirty="0" smtClean="0">
                <a:latin typeface="Garamond" pitchFamily="18" charset="0"/>
              </a:rPr>
              <a:t>.) – Ořechový </a:t>
            </a:r>
          </a:p>
          <a:p>
            <a:pPr lvl="1" algn="just">
              <a:buNone/>
            </a:pPr>
            <a:endParaRPr lang="cs-CZ" sz="1800" dirty="0" smtClean="0">
              <a:latin typeface="Garamond" pitchFamily="18" charset="0"/>
            </a:endParaRPr>
          </a:p>
          <a:p>
            <a:pPr lvl="1" algn="just">
              <a:buNone/>
            </a:pPr>
            <a:endParaRPr lang="cs-CZ" sz="1700" dirty="0" smtClean="0">
              <a:latin typeface="Garamond" pitchFamily="18" charset="0"/>
            </a:endParaRPr>
          </a:p>
          <a:p>
            <a:pPr lvl="1" algn="just">
              <a:buNone/>
            </a:pPr>
            <a:endParaRPr lang="cs-CZ" sz="1700" dirty="0" smtClean="0">
              <a:latin typeface="Garamond" pitchFamily="18" charset="0"/>
            </a:endParaRPr>
          </a:p>
          <a:p>
            <a:pPr lvl="1" algn="just">
              <a:buNone/>
            </a:pPr>
            <a:endParaRPr lang="cs-CZ" sz="1700" dirty="0" smtClean="0">
              <a:latin typeface="Garamond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Masopust, </a:t>
            </a:r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kolodky</a:t>
            </a:r>
            <a:endParaRPr lang="cs-CZ" sz="29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15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Úterý před Popelcem (únor/březen)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Masky, veselí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Příchod jara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Plodnost</a:t>
            </a:r>
          </a:p>
          <a:p>
            <a:pPr lvl="1" algn="just"/>
            <a:r>
              <a:rPr lang="cs-CZ" sz="2000" dirty="0" smtClean="0">
                <a:latin typeface="Garamond" pitchFamily="18" charset="0"/>
              </a:rPr>
              <a:t>Magicko-vegetativní funkce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40 dní</a:t>
            </a:r>
          </a:p>
          <a:p>
            <a:pPr lvl="0"/>
            <a:r>
              <a:rPr lang="sk-SK" sz="2000" dirty="0" err="1" smtClean="0">
                <a:latin typeface="Garamond" pitchFamily="18" charset="0"/>
              </a:rPr>
              <a:t>Jízda</a:t>
            </a:r>
            <a:r>
              <a:rPr lang="sk-SK" sz="2000" dirty="0" smtClean="0">
                <a:latin typeface="Garamond" pitchFamily="18" charset="0"/>
              </a:rPr>
              <a:t> </a:t>
            </a:r>
            <a:r>
              <a:rPr lang="sk-SK" sz="2000" dirty="0" err="1" smtClean="0">
                <a:latin typeface="Garamond" pitchFamily="18" charset="0"/>
              </a:rPr>
              <a:t>ze</a:t>
            </a:r>
            <a:r>
              <a:rPr lang="sk-SK" sz="2000" dirty="0" smtClean="0">
                <a:latin typeface="Garamond" pitchFamily="18" charset="0"/>
              </a:rPr>
              <a:t> </a:t>
            </a:r>
            <a:r>
              <a:rPr lang="sk-SK" sz="2000" dirty="0" err="1" smtClean="0">
                <a:latin typeface="Garamond" pitchFamily="18" charset="0"/>
              </a:rPr>
              <a:t>zasněžených</a:t>
            </a:r>
            <a:r>
              <a:rPr lang="sk-SK" sz="2000" dirty="0" smtClean="0">
                <a:latin typeface="Garamond" pitchFamily="18" charset="0"/>
              </a:rPr>
              <a:t> </a:t>
            </a:r>
            <a:r>
              <a:rPr lang="sk-SK" sz="2000" dirty="0" err="1" smtClean="0">
                <a:latin typeface="Garamond" pitchFamily="18" charset="0"/>
              </a:rPr>
              <a:t>kopců</a:t>
            </a:r>
            <a:endParaRPr lang="sk-SK" sz="2000" dirty="0" smtClean="0">
              <a:latin typeface="Garamond" pitchFamily="18" charset="0"/>
            </a:endParaRPr>
          </a:p>
          <a:p>
            <a:pPr lvl="0"/>
            <a:r>
              <a:rPr lang="sk-SK" sz="2000" dirty="0" err="1" smtClean="0">
                <a:latin typeface="Garamond" pitchFamily="18" charset="0"/>
              </a:rPr>
              <a:t>Obyčeje</a:t>
            </a:r>
            <a:r>
              <a:rPr lang="sk-SK" sz="2000" dirty="0" smtClean="0">
                <a:latin typeface="Garamond" pitchFamily="18" charset="0"/>
              </a:rPr>
              <a:t> s </a:t>
            </a:r>
            <a:r>
              <a:rPr lang="sk-SK" sz="2000" dirty="0" err="1" smtClean="0">
                <a:latin typeface="Garamond" pitchFamily="18" charset="0"/>
              </a:rPr>
              <a:t>novomanželi</a:t>
            </a:r>
            <a:r>
              <a:rPr lang="sk-SK" sz="2000" dirty="0" smtClean="0">
                <a:latin typeface="Garamond" pitchFamily="18" charset="0"/>
              </a:rPr>
              <a:t>, </a:t>
            </a:r>
            <a:r>
              <a:rPr lang="sk-SK" sz="2000" dirty="0" err="1" smtClean="0">
                <a:latin typeface="Garamond" pitchFamily="18" charset="0"/>
              </a:rPr>
              <a:t>návštěvy</a:t>
            </a:r>
            <a:r>
              <a:rPr lang="sk-SK" sz="2000" dirty="0" smtClean="0">
                <a:latin typeface="Garamond" pitchFamily="18" charset="0"/>
              </a:rPr>
              <a:t>, </a:t>
            </a:r>
            <a:r>
              <a:rPr lang="sk-SK" sz="2000" dirty="0" err="1" smtClean="0">
                <a:latin typeface="Garamond" pitchFamily="18" charset="0"/>
              </a:rPr>
              <a:t>plodnost</a:t>
            </a:r>
            <a:endParaRPr lang="cs-CZ" sz="2000" dirty="0" smtClean="0">
              <a:latin typeface="Garamond" pitchFamily="18" charset="0"/>
            </a:endParaRPr>
          </a:p>
          <a:p>
            <a:pPr lvl="0"/>
            <a:r>
              <a:rPr lang="sk-SK" sz="2000" dirty="0" smtClean="0">
                <a:latin typeface="Garamond" pitchFamily="18" charset="0"/>
              </a:rPr>
              <a:t>Modlitby za </a:t>
            </a:r>
            <a:r>
              <a:rPr lang="sk-SK" sz="2000" dirty="0" err="1" smtClean="0">
                <a:latin typeface="Garamond" pitchFamily="18" charset="0"/>
              </a:rPr>
              <a:t>zesnulé</a:t>
            </a:r>
            <a:endParaRPr lang="cs-CZ" sz="2000" dirty="0" smtClean="0">
              <a:latin typeface="Garamond" pitchFamily="18" charset="0"/>
            </a:endParaRPr>
          </a:p>
          <a:p>
            <a:pPr lvl="0"/>
            <a:r>
              <a:rPr lang="sk-SK" sz="2000" dirty="0" err="1" smtClean="0">
                <a:latin typeface="Garamond" pitchFamily="18" charset="0"/>
              </a:rPr>
              <a:t>Lívance</a:t>
            </a:r>
            <a:endParaRPr lang="cs-CZ" sz="2000" dirty="0" smtClean="0">
              <a:latin typeface="Garamond" pitchFamily="18" charset="0"/>
            </a:endParaRP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endParaRPr lang="cs-CZ" sz="2000" dirty="0">
              <a:latin typeface="Garamond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Jarní nový rok</a:t>
            </a:r>
            <a:endParaRPr lang="cs-CZ" sz="29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15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14.3. (</a:t>
            </a:r>
            <a:r>
              <a:rPr lang="cs-CZ" sz="2000" dirty="0" err="1" smtClean="0">
                <a:latin typeface="Garamond" pitchFamily="18" charset="0"/>
              </a:rPr>
              <a:t>Javdocha</a:t>
            </a:r>
            <a:r>
              <a:rPr lang="cs-CZ" sz="2000" dirty="0" smtClean="0">
                <a:latin typeface="Garamond" pitchFamily="18" charset="0"/>
              </a:rPr>
              <a:t>)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Vlaštovky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Pranostiky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Zelí, stromy</a:t>
            </a:r>
          </a:p>
          <a:p>
            <a:pPr algn="just"/>
            <a:r>
              <a:rPr lang="cs-CZ" sz="2000" dirty="0" err="1" smtClean="0">
                <a:latin typeface="Garamond" pitchFamily="18" charset="0"/>
              </a:rPr>
              <a:t>Vesnjanky</a:t>
            </a:r>
            <a:r>
              <a:rPr lang="cs-CZ" sz="2000" dirty="0" smtClean="0">
                <a:latin typeface="Garamond" pitchFamily="18" charset="0"/>
              </a:rPr>
              <a:t>, vlaštovky/slavíčci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Magické hry</a:t>
            </a: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endParaRPr lang="cs-CZ" sz="2000" dirty="0">
              <a:latin typeface="Garamond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Vítání jara</a:t>
            </a:r>
            <a:endParaRPr lang="cs-CZ" sz="29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15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Březen/duben (4.-6. neděle)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Morana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Líto, </a:t>
            </a:r>
            <a:r>
              <a:rPr lang="cs-CZ" sz="2000" dirty="0" err="1" smtClean="0">
                <a:latin typeface="Garamond" pitchFamily="18" charset="0"/>
              </a:rPr>
              <a:t>lítečko</a:t>
            </a:r>
            <a:endParaRPr lang="cs-CZ" sz="2000" dirty="0" smtClean="0">
              <a:latin typeface="Garamond" pitchFamily="18" charset="0"/>
            </a:endParaRP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endParaRPr lang="cs-CZ" sz="2000" dirty="0">
              <a:latin typeface="Garamond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Zvěstování/3. setkání jara</a:t>
            </a:r>
            <a:endParaRPr lang="cs-CZ" sz="29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15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7.4./25.3.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3. </a:t>
            </a:r>
            <a:r>
              <a:rPr lang="cs-CZ" sz="2000" dirty="0" err="1" smtClean="0">
                <a:latin typeface="Garamond" pitchFamily="18" charset="0"/>
              </a:rPr>
              <a:t>nej</a:t>
            </a:r>
            <a:r>
              <a:rPr lang="cs-CZ" sz="2000" dirty="0" smtClean="0">
                <a:latin typeface="Garamond" pitchFamily="18" charset="0"/>
              </a:rPr>
              <a:t> svátek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Vzkříšení země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Posel – vlaštovka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Hry</a:t>
            </a:r>
          </a:p>
          <a:p>
            <a:pPr algn="just"/>
            <a:r>
              <a:rPr lang="cs-CZ" sz="2000" dirty="0" err="1" smtClean="0">
                <a:latin typeface="Garamond" pitchFamily="18" charset="0"/>
              </a:rPr>
              <a:t>Proskury</a:t>
            </a:r>
            <a:endParaRPr lang="cs-CZ" sz="20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Magie 1. setby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Příprava na Velikonoce</a:t>
            </a: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endParaRPr lang="cs-CZ" sz="2000" dirty="0">
              <a:latin typeface="Garamond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Velikonoce</a:t>
            </a:r>
            <a:endParaRPr lang="cs-CZ" sz="29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15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ČT: zabijačka, zametání, sůl, mytí vlasů, zvony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PÁ: plátno během bohoslužby, paska+zelí//sekera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SO: vejce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NE: největší svátek v roce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PO: darování vajec, zač. </a:t>
            </a:r>
            <a:r>
              <a:rPr lang="cs-CZ" sz="2000" dirty="0" err="1" smtClean="0">
                <a:latin typeface="Garamond" pitchFamily="18" charset="0"/>
              </a:rPr>
              <a:t>Providnyj</a:t>
            </a:r>
            <a:r>
              <a:rPr lang="cs-CZ" sz="2000" dirty="0" smtClean="0">
                <a:latin typeface="Garamond" pitchFamily="18" charset="0"/>
              </a:rPr>
              <a:t> </a:t>
            </a:r>
            <a:r>
              <a:rPr lang="cs-CZ" sz="2000" dirty="0" err="1" smtClean="0">
                <a:latin typeface="Garamond" pitchFamily="18" charset="0"/>
              </a:rPr>
              <a:t>tyždeň</a:t>
            </a:r>
            <a:endParaRPr lang="cs-CZ" sz="2000" dirty="0" smtClean="0">
              <a:latin typeface="Garamond" pitchFamily="18" charset="0"/>
            </a:endParaRPr>
          </a:p>
          <a:p>
            <a:endParaRPr lang="cs-CZ" sz="2000" dirty="0">
              <a:latin typeface="Garamond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Krasnaja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gorka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/</a:t>
            </a:r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Krasna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hirka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/>
            </a:r>
            <a:b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</a:b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(</a:t>
            </a:r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Fomino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voskresenje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, </a:t>
            </a:r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Antipascha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, </a:t>
            </a:r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Radostnyje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pominky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, </a:t>
            </a:r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Radovanije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 </a:t>
            </a:r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roditelej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)</a:t>
            </a:r>
            <a:endParaRPr lang="cs-CZ" sz="29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15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Dívčí svátek (cca 22.-23.4., neděle-sobota</a:t>
            </a:r>
            <a:r>
              <a:rPr lang="cs-CZ" sz="2000" dirty="0" smtClean="0">
                <a:latin typeface="Garamond" pitchFamily="18" charset="0"/>
              </a:rPr>
              <a:t>), zač</a:t>
            </a:r>
            <a:r>
              <a:rPr lang="cs-CZ" sz="2000" dirty="0" smtClean="0">
                <a:latin typeface="Garamond" pitchFamily="18" charset="0"/>
              </a:rPr>
              <a:t>. </a:t>
            </a:r>
            <a:r>
              <a:rPr lang="cs-CZ" sz="2000" dirty="0" err="1" smtClean="0">
                <a:latin typeface="Garamond" pitchFamily="18" charset="0"/>
              </a:rPr>
              <a:t>Radunice</a:t>
            </a:r>
            <a:endParaRPr lang="cs-CZ" sz="20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Námluvy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Chorovody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Pálení panáka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Veselení na </a:t>
            </a:r>
            <a:r>
              <a:rPr lang="cs-CZ" sz="2000" dirty="0" err="1" smtClean="0">
                <a:latin typeface="Garamond" pitchFamily="18" charset="0"/>
              </a:rPr>
              <a:t>Krasnoj</a:t>
            </a:r>
            <a:r>
              <a:rPr lang="cs-CZ" sz="2000" dirty="0" smtClean="0">
                <a:latin typeface="Garamond" pitchFamily="18" charset="0"/>
              </a:rPr>
              <a:t> </a:t>
            </a:r>
            <a:r>
              <a:rPr lang="cs-CZ" sz="2000" dirty="0" err="1" smtClean="0">
                <a:latin typeface="Garamond" pitchFamily="18" charset="0"/>
              </a:rPr>
              <a:t>gorke</a:t>
            </a:r>
            <a:endParaRPr lang="cs-CZ" sz="20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Neděle: </a:t>
            </a:r>
            <a:r>
              <a:rPr lang="cs-CZ" sz="2000" dirty="0" err="1" smtClean="0">
                <a:latin typeface="Garamond" pitchFamily="18" charset="0"/>
              </a:rPr>
              <a:t>Fomino</a:t>
            </a:r>
            <a:r>
              <a:rPr lang="cs-CZ" sz="2000" dirty="0" smtClean="0">
                <a:latin typeface="Garamond" pitchFamily="18" charset="0"/>
              </a:rPr>
              <a:t> </a:t>
            </a:r>
            <a:r>
              <a:rPr lang="cs-CZ" sz="2000" dirty="0" err="1" smtClean="0">
                <a:latin typeface="Garamond" pitchFamily="18" charset="0"/>
              </a:rPr>
              <a:t>voskresenje</a:t>
            </a:r>
            <a:endParaRPr lang="cs-CZ" sz="20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Pondělí: </a:t>
            </a:r>
            <a:r>
              <a:rPr lang="cs-CZ" sz="2000" dirty="0" err="1" smtClean="0">
                <a:latin typeface="Garamond" pitchFamily="18" charset="0"/>
              </a:rPr>
              <a:t>Radunica</a:t>
            </a:r>
            <a:endParaRPr lang="cs-CZ" sz="20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Úterý: Navij </a:t>
            </a:r>
            <a:r>
              <a:rPr lang="cs-CZ" sz="2000" dirty="0" err="1" smtClean="0">
                <a:latin typeface="Garamond" pitchFamily="18" charset="0"/>
              </a:rPr>
              <a:t>deň</a:t>
            </a:r>
            <a:r>
              <a:rPr lang="cs-CZ" sz="2000" dirty="0" smtClean="0">
                <a:latin typeface="Garamond" pitchFamily="18" charset="0"/>
              </a:rPr>
              <a:t>, radost (mládež)  </a:t>
            </a:r>
          </a:p>
          <a:p>
            <a:pPr algn="just"/>
            <a:endParaRPr lang="cs-CZ" sz="2000" dirty="0" smtClean="0">
              <a:latin typeface="Garamond" pitchFamily="18" charset="0"/>
            </a:endParaRPr>
          </a:p>
          <a:p>
            <a:pPr algn="just"/>
            <a:endParaRPr lang="cs-CZ" sz="2000" dirty="0">
              <a:latin typeface="Garamond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Radunica</a:t>
            </a:r>
            <a:endParaRPr lang="cs-CZ" sz="29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sz="15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1./2.</a:t>
            </a:r>
            <a:r>
              <a:rPr lang="cs-CZ" sz="2000" dirty="0" smtClean="0">
                <a:solidFill>
                  <a:srgbClr val="FFFF00"/>
                </a:solidFill>
                <a:latin typeface="Garamond" pitchFamily="18" charset="0"/>
              </a:rPr>
              <a:t>t</a:t>
            </a:r>
            <a:r>
              <a:rPr lang="cs-CZ" sz="2000" dirty="0" smtClean="0">
                <a:solidFill>
                  <a:srgbClr val="00B050"/>
                </a:solidFill>
                <a:latin typeface="Garamond" pitchFamily="18" charset="0"/>
              </a:rPr>
              <a:t>týden </a:t>
            </a:r>
            <a:r>
              <a:rPr lang="cs-CZ" sz="2000" dirty="0" smtClean="0">
                <a:latin typeface="Garamond" pitchFamily="18" charset="0"/>
              </a:rPr>
              <a:t>po Velikonocích (duben/květen), POL, BULH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úklid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BK – čištění hrobů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UK – hostiny na hrobech (uctívání) – vejce/zakopávání</a:t>
            </a:r>
          </a:p>
          <a:p>
            <a:pPr lvl="1" algn="just"/>
            <a:r>
              <a:rPr lang="cs-CZ" sz="1700" dirty="0" smtClean="0">
                <a:latin typeface="Garamond" pitchFamily="18" charset="0"/>
              </a:rPr>
              <a:t>Hrobky, mohylky</a:t>
            </a:r>
          </a:p>
          <a:p>
            <a:pPr lvl="1" algn="just"/>
            <a:r>
              <a:rPr lang="cs-CZ" sz="1700" dirty="0" err="1" smtClean="0">
                <a:latin typeface="Garamond" pitchFamily="18" charset="0"/>
              </a:rPr>
              <a:t>Babskyj</a:t>
            </a:r>
            <a:r>
              <a:rPr lang="cs-CZ" sz="1700" dirty="0" smtClean="0">
                <a:latin typeface="Garamond" pitchFamily="18" charset="0"/>
              </a:rPr>
              <a:t> </a:t>
            </a:r>
            <a:r>
              <a:rPr lang="cs-CZ" sz="1700" dirty="0" err="1" smtClean="0">
                <a:latin typeface="Garamond" pitchFamily="18" charset="0"/>
              </a:rPr>
              <a:t>Velykdeń</a:t>
            </a:r>
            <a:endParaRPr lang="cs-CZ" sz="1700" dirty="0" smtClean="0">
              <a:latin typeface="Garamond" pitchFamily="18" charset="0"/>
            </a:endParaRPr>
          </a:p>
          <a:p>
            <a:pPr lvl="1" algn="just"/>
            <a:r>
              <a:rPr lang="cs-CZ" sz="1700" dirty="0" err="1" smtClean="0">
                <a:latin typeface="Garamond" pitchFamily="18" charset="0"/>
              </a:rPr>
              <a:t>Pomynky</a:t>
            </a:r>
            <a:endParaRPr lang="cs-CZ" sz="1700" dirty="0" smtClean="0">
              <a:latin typeface="Garamond" pitchFamily="18" charset="0"/>
            </a:endParaRPr>
          </a:p>
          <a:p>
            <a:pPr lvl="2" algn="just"/>
            <a:r>
              <a:rPr lang="cs-CZ" sz="1400" dirty="0" smtClean="0">
                <a:latin typeface="Garamond" pitchFamily="18" charset="0"/>
              </a:rPr>
              <a:t>PROVODY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Pohané: 9.3. (skřivánci)</a:t>
            </a:r>
          </a:p>
          <a:p>
            <a:pPr algn="just"/>
            <a:endParaRPr lang="cs-CZ" sz="2000" dirty="0">
              <a:latin typeface="Garamond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Trijcja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/Zeleni </a:t>
            </a:r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svjata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/</a:t>
            </a:r>
            <a:r>
              <a:rPr lang="cs-CZ" sz="2900" dirty="0" err="1" smtClean="0">
                <a:solidFill>
                  <a:schemeClr val="tx1"/>
                </a:solidFill>
                <a:latin typeface="Garamond" pitchFamily="18" charset="0"/>
              </a:rPr>
              <a:t>Semik</a:t>
            </a:r>
            <a:r>
              <a:rPr lang="cs-CZ" sz="2900" dirty="0" smtClean="0">
                <a:solidFill>
                  <a:schemeClr val="tx1"/>
                </a:solidFill>
                <a:latin typeface="Garamond" pitchFamily="18" charset="0"/>
              </a:rPr>
              <a:t> – Letnice (50), od 3. st.</a:t>
            </a:r>
            <a:endParaRPr lang="cs-CZ" sz="2900" dirty="0">
              <a:solidFill>
                <a:schemeClr val="tx1"/>
              </a:solidFill>
              <a:latin typeface="Garamond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endParaRPr lang="cs-CZ" sz="1500" dirty="0" smtClean="0">
              <a:latin typeface="Garamond" pitchFamily="18" charset="0"/>
            </a:endParaRPr>
          </a:p>
          <a:p>
            <a:pPr algn="just"/>
            <a:r>
              <a:rPr lang="cs-CZ" sz="2000" dirty="0" smtClean="0">
                <a:latin typeface="Garamond" pitchFamily="18" charset="0"/>
              </a:rPr>
              <a:t>Hlavně UK (</a:t>
            </a:r>
            <a:r>
              <a:rPr lang="cs-CZ" sz="2000" dirty="0" err="1" smtClean="0">
                <a:latin typeface="Garamond" pitchFamily="18" charset="0"/>
              </a:rPr>
              <a:t>pol</a:t>
            </a:r>
            <a:r>
              <a:rPr lang="cs-CZ" sz="2000" dirty="0" smtClean="0">
                <a:latin typeface="Garamond" pitchFamily="18" charset="0"/>
              </a:rPr>
              <a:t>. </a:t>
            </a:r>
            <a:r>
              <a:rPr lang="cs-CZ" sz="2000" dirty="0" smtClean="0">
                <a:latin typeface="Garamond" pitchFamily="18" charset="0"/>
              </a:rPr>
              <a:t>června</a:t>
            </a:r>
            <a:r>
              <a:rPr lang="cs-CZ" sz="2000" dirty="0" smtClean="0">
                <a:latin typeface="Garamond" pitchFamily="18" charset="0"/>
              </a:rPr>
              <a:t>, po sv. Jiří)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Seslání DS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Pohan. – víly (+) a rusalky (-)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ČT: sběr léčivek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SO: sběr trav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NE: věštění</a:t>
            </a:r>
          </a:p>
          <a:p>
            <a:pPr lvl="1" algn="just"/>
            <a:r>
              <a:rPr lang="cs-CZ" sz="1700" dirty="0" err="1" smtClean="0">
                <a:latin typeface="Garamond" pitchFamily="18" charset="0"/>
              </a:rPr>
              <a:t>Klečalňa</a:t>
            </a:r>
            <a:r>
              <a:rPr lang="cs-CZ" sz="1700" dirty="0" smtClean="0">
                <a:latin typeface="Garamond" pitchFamily="18" charset="0"/>
              </a:rPr>
              <a:t> </a:t>
            </a:r>
            <a:r>
              <a:rPr lang="cs-CZ" sz="1700" dirty="0" err="1" smtClean="0">
                <a:latin typeface="Garamond" pitchFamily="18" charset="0"/>
              </a:rPr>
              <a:t>nedilja</a:t>
            </a:r>
            <a:r>
              <a:rPr lang="cs-CZ" sz="1700" dirty="0" smtClean="0">
                <a:latin typeface="Garamond" pitchFamily="18" charset="0"/>
              </a:rPr>
              <a:t>, </a:t>
            </a:r>
            <a:r>
              <a:rPr lang="cs-CZ" sz="1700" dirty="0" err="1" smtClean="0">
                <a:latin typeface="Garamond" pitchFamily="18" charset="0"/>
              </a:rPr>
              <a:t>Rusalnyj</a:t>
            </a:r>
            <a:r>
              <a:rPr lang="cs-CZ" sz="1700" dirty="0" smtClean="0">
                <a:latin typeface="Garamond" pitchFamily="18" charset="0"/>
              </a:rPr>
              <a:t> </a:t>
            </a:r>
            <a:r>
              <a:rPr lang="cs-CZ" sz="1700" dirty="0" err="1" smtClean="0">
                <a:latin typeface="Garamond" pitchFamily="18" charset="0"/>
              </a:rPr>
              <a:t>tyždeň</a:t>
            </a:r>
            <a:r>
              <a:rPr lang="cs-CZ" sz="1700" dirty="0" smtClean="0">
                <a:latin typeface="Garamond" pitchFamily="18" charset="0"/>
              </a:rPr>
              <a:t> – týden před Trojicí (</a:t>
            </a:r>
            <a:r>
              <a:rPr lang="cs-CZ" sz="1700" dirty="0" err="1" smtClean="0">
                <a:latin typeface="Garamond" pitchFamily="18" charset="0"/>
              </a:rPr>
              <a:t>pominky</a:t>
            </a:r>
            <a:r>
              <a:rPr lang="cs-CZ" sz="1700" dirty="0" smtClean="0">
                <a:latin typeface="Garamond" pitchFamily="18" charset="0"/>
              </a:rPr>
              <a:t>, zač. půst)</a:t>
            </a:r>
          </a:p>
          <a:p>
            <a:pPr lvl="1" algn="just"/>
            <a:r>
              <a:rPr lang="cs-CZ" sz="1700" dirty="0" smtClean="0">
                <a:latin typeface="Garamond" pitchFamily="18" charset="0"/>
              </a:rPr>
              <a:t>1. týden postu – </a:t>
            </a:r>
            <a:r>
              <a:rPr lang="cs-CZ" sz="1700" dirty="0" smtClean="0">
                <a:latin typeface="Garamond" pitchFamily="18" charset="0"/>
              </a:rPr>
              <a:t>RUSALIJI</a:t>
            </a:r>
            <a:endParaRPr lang="cs-CZ" sz="1700" dirty="0" smtClean="0">
              <a:latin typeface="Garamond" pitchFamily="18" charset="0"/>
            </a:endParaRPr>
          </a:p>
          <a:p>
            <a:pPr algn="just"/>
            <a:r>
              <a:rPr lang="cs-CZ" sz="2000" dirty="0" err="1" smtClean="0">
                <a:latin typeface="Garamond" pitchFamily="18" charset="0"/>
              </a:rPr>
              <a:t>Rosálie</a:t>
            </a:r>
            <a:r>
              <a:rPr lang="cs-CZ" sz="2000" dirty="0" smtClean="0">
                <a:latin typeface="Garamond" pitchFamily="18" charset="0"/>
              </a:rPr>
              <a:t>, </a:t>
            </a:r>
            <a:r>
              <a:rPr lang="cs-CZ" sz="2000" dirty="0" err="1" smtClean="0">
                <a:latin typeface="Garamond" pitchFamily="18" charset="0"/>
              </a:rPr>
              <a:t>rusaliji</a:t>
            </a:r>
            <a:r>
              <a:rPr lang="cs-CZ" sz="2000" dirty="0" smtClean="0">
                <a:latin typeface="Garamond" pitchFamily="18" charset="0"/>
              </a:rPr>
              <a:t> – po přijetí křesťanství – sloučení  s Trojicí, růže </a:t>
            </a:r>
          </a:p>
          <a:p>
            <a:pPr algn="just"/>
            <a:r>
              <a:rPr lang="cs-CZ" sz="2000" dirty="0" smtClean="0">
                <a:latin typeface="Garamond" pitchFamily="18" charset="0"/>
              </a:rPr>
              <a:t>Zeleni </a:t>
            </a:r>
            <a:r>
              <a:rPr lang="cs-CZ" sz="2000" dirty="0" err="1" smtClean="0">
                <a:latin typeface="Garamond" pitchFamily="18" charset="0"/>
              </a:rPr>
              <a:t>svjata</a:t>
            </a:r>
            <a:r>
              <a:rPr lang="cs-CZ" sz="2000" dirty="0" smtClean="0">
                <a:latin typeface="Garamond" pitchFamily="18" charset="0"/>
              </a:rPr>
              <a:t> – tři poslední dny Zeleného týdne (č. </a:t>
            </a:r>
            <a:r>
              <a:rPr lang="cs-CZ" sz="2000" dirty="0" err="1" smtClean="0">
                <a:latin typeface="Garamond" pitchFamily="18" charset="0"/>
              </a:rPr>
              <a:t>Rusadla</a:t>
            </a:r>
            <a:r>
              <a:rPr lang="cs-CZ" sz="2000" dirty="0" smtClean="0">
                <a:latin typeface="Garamond" pitchFamily="18" charset="0"/>
              </a:rPr>
              <a:t>) a tři první dny „</a:t>
            </a:r>
            <a:r>
              <a:rPr lang="cs-CZ" sz="2000" dirty="0" err="1" smtClean="0">
                <a:latin typeface="Garamond" pitchFamily="18" charset="0"/>
              </a:rPr>
              <a:t>Trojickoho</a:t>
            </a:r>
            <a:r>
              <a:rPr lang="cs-CZ" sz="2000" dirty="0" smtClean="0">
                <a:latin typeface="Garamond" pitchFamily="18" charset="0"/>
              </a:rPr>
              <a:t> </a:t>
            </a:r>
            <a:r>
              <a:rPr lang="cs-CZ" sz="2000" dirty="0" err="1" smtClean="0">
                <a:latin typeface="Garamond" pitchFamily="18" charset="0"/>
              </a:rPr>
              <a:t>tyždnja</a:t>
            </a:r>
            <a:r>
              <a:rPr lang="cs-CZ" sz="2000" dirty="0" smtClean="0">
                <a:latin typeface="Garamond" pitchFamily="18" charset="0"/>
              </a:rPr>
              <a:t>“</a:t>
            </a:r>
          </a:p>
          <a:p>
            <a:pPr lvl="1" algn="just"/>
            <a:r>
              <a:rPr lang="cs-CZ" sz="1700" dirty="0" smtClean="0">
                <a:latin typeface="Garamond" pitchFamily="18" charset="0"/>
              </a:rPr>
              <a:t>Žito, rusalky, </a:t>
            </a:r>
            <a:r>
              <a:rPr lang="cs-CZ" sz="1700" dirty="0" err="1" smtClean="0">
                <a:latin typeface="Garamond" pitchFamily="18" charset="0"/>
              </a:rPr>
              <a:t>Petrivka</a:t>
            </a:r>
            <a:endParaRPr lang="cs-CZ" sz="1700" dirty="0" smtClean="0">
              <a:latin typeface="Garamond" pitchFamily="18" charset="0"/>
            </a:endParaRPr>
          </a:p>
          <a:p>
            <a:pPr algn="just"/>
            <a:endParaRPr lang="cs-CZ" sz="2000" dirty="0" smtClean="0">
              <a:latin typeface="Garamond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840</TotalTime>
  <Words>407</Words>
  <Application>Microsoft Office PowerPoint</Application>
  <PresentationFormat>Předvádění na obrazovce (4:3)</PresentationFormat>
  <Paragraphs>114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Medián</vt:lpstr>
      <vt:lpstr>JARO/LÉTO</vt:lpstr>
      <vt:lpstr>Masopust, kolodky</vt:lpstr>
      <vt:lpstr>Jarní nový rok</vt:lpstr>
      <vt:lpstr>Vítání jara</vt:lpstr>
      <vt:lpstr>Zvěstování/3. setkání jara</vt:lpstr>
      <vt:lpstr>Velikonoce</vt:lpstr>
      <vt:lpstr>Krasnaja gorka/Krasna hirka (Fomino voskresenje, Antipascha, Radostnyje pominky, Radovanije roditelej)</vt:lpstr>
      <vt:lpstr>Radunica</vt:lpstr>
      <vt:lpstr>Trijcja/Zeleni svjata/Semik – Letnice (50), od 3. st.</vt:lpstr>
      <vt:lpstr>Kupala, sv. Jan</vt:lpstr>
      <vt:lpstr>Kupala</vt:lpstr>
      <vt:lpstr>Kupala</vt:lpstr>
      <vt:lpstr>Spas – dožínky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JAZYKOVÝ OBRAZ DÍTĚTE U SLOVANŮ</dc:title>
  <dc:creator>Marek</dc:creator>
  <cp:lastModifiedBy>Marek</cp:lastModifiedBy>
  <cp:revision>91</cp:revision>
  <dcterms:created xsi:type="dcterms:W3CDTF">2014-10-04T16:13:18Z</dcterms:created>
  <dcterms:modified xsi:type="dcterms:W3CDTF">2014-11-13T10:00:06Z</dcterms:modified>
</cp:coreProperties>
</file>