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ms-powerpoint.slideshow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830" r:id="rId2"/>
    <p:sldId id="949" r:id="rId3"/>
    <p:sldId id="951" r:id="rId4"/>
    <p:sldId id="1009" r:id="rId5"/>
    <p:sldId id="997" r:id="rId6"/>
    <p:sldId id="1010" r:id="rId7"/>
    <p:sldId id="998" r:id="rId8"/>
    <p:sldId id="1008" r:id="rId9"/>
    <p:sldId id="1007" r:id="rId10"/>
    <p:sldId id="1006" r:id="rId11"/>
    <p:sldId id="1005" r:id="rId12"/>
    <p:sldId id="1004" r:id="rId13"/>
    <p:sldId id="1011" r:id="rId14"/>
    <p:sldId id="1003" r:id="rId15"/>
    <p:sldId id="1002" r:id="rId16"/>
    <p:sldId id="1014" r:id="rId17"/>
    <p:sldId id="1012" r:id="rId18"/>
    <p:sldId id="1001" r:id="rId19"/>
    <p:sldId id="1000" r:id="rId20"/>
    <p:sldId id="1013" r:id="rId21"/>
    <p:sldId id="999" r:id="rId22"/>
    <p:sldId id="996" r:id="rId23"/>
    <p:sldId id="1021" r:id="rId24"/>
    <p:sldId id="1022" r:id="rId25"/>
    <p:sldId id="1020" r:id="rId26"/>
    <p:sldId id="1019" r:id="rId27"/>
    <p:sldId id="1023" r:id="rId28"/>
    <p:sldId id="1018" r:id="rId29"/>
    <p:sldId id="1017" r:id="rId30"/>
    <p:sldId id="1027" r:id="rId31"/>
    <p:sldId id="1026" r:id="rId32"/>
    <p:sldId id="1025" r:id="rId33"/>
    <p:sldId id="1034" r:id="rId34"/>
    <p:sldId id="1024" r:id="rId35"/>
    <p:sldId id="1036" r:id="rId36"/>
    <p:sldId id="1032" r:id="rId37"/>
    <p:sldId id="1033" r:id="rId38"/>
    <p:sldId id="1031" r:id="rId39"/>
    <p:sldId id="1037" r:id="rId40"/>
    <p:sldId id="1035" r:id="rId41"/>
    <p:sldId id="1030" r:id="rId42"/>
    <p:sldId id="1029" r:id="rId43"/>
    <p:sldId id="1028" r:id="rId44"/>
    <p:sldId id="1041" r:id="rId45"/>
    <p:sldId id="1040" r:id="rId46"/>
    <p:sldId id="1039" r:id="rId47"/>
    <p:sldId id="1038" r:id="rId48"/>
    <p:sldId id="1044" r:id="rId49"/>
    <p:sldId id="1043" r:id="rId50"/>
    <p:sldId id="1042" r:id="rId51"/>
    <p:sldId id="1045" r:id="rId52"/>
    <p:sldId id="1046" r:id="rId53"/>
    <p:sldId id="1047" r:id="rId54"/>
    <p:sldId id="1048" r:id="rId55"/>
    <p:sldId id="841" r:id="rId56"/>
    <p:sldId id="1049" r:id="rId57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10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10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10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10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FF0000"/>
    <a:srgbClr val="33CC33"/>
    <a:srgbClr val="008000"/>
    <a:srgbClr val="FFCC00"/>
    <a:srgbClr val="003300"/>
    <a:srgbClr val="A51E07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9" autoAdjust="0"/>
    <p:restoredTop sz="94598" autoAdjust="0"/>
  </p:normalViewPr>
  <p:slideViewPr>
    <p:cSldViewPr>
      <p:cViewPr varScale="1">
        <p:scale>
          <a:sx n="112" d="100"/>
          <a:sy n="112" d="100"/>
        </p:scale>
        <p:origin x="67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smtClean="0"/>
              <a:t>Klepnutím lze upravit styl předlohy nadpisů.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cs-CZ" noProof="0" smtClean="0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80ABC3-2A90-4F1B-ACB8-8F97252E1CD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5273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A6EFA5-32DB-4B04-9A83-7E48456EB23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04132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1C5487-A77E-4BCC-8953-C2FD89053DD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15816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5A5E96-3A18-435D-BF68-82AD2305747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16949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945203-72DC-4D19-BD6F-68689EF46CE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1052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A11919-AFA9-4177-A849-0C1D24B0C03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07159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17B06C-F2DA-4B05-A318-04DC2271BB7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23068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DFF742-367F-43C4-B8FE-63598021975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37152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DAF994-D11A-46FC-854C-F5AA19418DD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70891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DF907A-1066-4A1B-912F-4C7023831D2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71701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994CEB-24C1-4BB2-BEC3-D361E051E65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79665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ED721E-7A11-4246-90FC-88AC4025E2B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63019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11CF60-6635-43F8-824A-DB7A0A5C7C3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65931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18F4EF-92B3-456E-85B1-DA3B5228AC5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11760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50000">
              <a:srgbClr val="767676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b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b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6FEDE3DE-3235-4302-B5D1-405CF4E91FB0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4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5" Type="http://schemas.openxmlformats.org/officeDocument/2006/relationships/image" Target="../media/image6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Relationship Id="rId1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4.jpeg"/><Relationship Id="rId7" Type="http://schemas.openxmlformats.org/officeDocument/2006/relationships/image" Target="../media/image82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11" Type="http://schemas.openxmlformats.org/officeDocument/2006/relationships/image" Target="../media/image90.jpeg"/><Relationship Id="rId5" Type="http://schemas.openxmlformats.org/officeDocument/2006/relationships/image" Target="../media/image86.jpeg"/><Relationship Id="rId10" Type="http://schemas.openxmlformats.org/officeDocument/2006/relationships/image" Target="../media/image89.jpeg"/><Relationship Id="rId4" Type="http://schemas.openxmlformats.org/officeDocument/2006/relationships/image" Target="../media/image85.jpeg"/><Relationship Id="rId9" Type="http://schemas.openxmlformats.org/officeDocument/2006/relationships/image" Target="../media/image8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95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png"/><Relationship Id="rId4" Type="http://schemas.openxmlformats.org/officeDocument/2006/relationships/image" Target="../media/image10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8.jpeg"/><Relationship Id="rId7" Type="http://schemas.openxmlformats.org/officeDocument/2006/relationships/image" Target="../media/image123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11" Type="http://schemas.openxmlformats.org/officeDocument/2006/relationships/image" Target="../media/image127.jpeg"/><Relationship Id="rId5" Type="http://schemas.openxmlformats.org/officeDocument/2006/relationships/image" Target="../media/image121.jpeg"/><Relationship Id="rId10" Type="http://schemas.openxmlformats.org/officeDocument/2006/relationships/image" Target="../media/image126.jpeg"/><Relationship Id="rId4" Type="http://schemas.openxmlformats.org/officeDocument/2006/relationships/image" Target="../media/image119.jpeg"/><Relationship Id="rId9" Type="http://schemas.openxmlformats.org/officeDocument/2006/relationships/image" Target="../media/image12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13" Type="http://schemas.openxmlformats.org/officeDocument/2006/relationships/image" Target="../media/image127.jpeg"/><Relationship Id="rId3" Type="http://schemas.openxmlformats.org/officeDocument/2006/relationships/image" Target="../media/image129.jpeg"/><Relationship Id="rId7" Type="http://schemas.openxmlformats.org/officeDocument/2006/relationships/image" Target="../media/image133.jpeg"/><Relationship Id="rId12" Type="http://schemas.openxmlformats.org/officeDocument/2006/relationships/image" Target="../media/image138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eg"/><Relationship Id="rId11" Type="http://schemas.openxmlformats.org/officeDocument/2006/relationships/image" Target="../media/image137.jpeg"/><Relationship Id="rId5" Type="http://schemas.openxmlformats.org/officeDocument/2006/relationships/image" Target="../media/image131.jpeg"/><Relationship Id="rId10" Type="http://schemas.openxmlformats.org/officeDocument/2006/relationships/image" Target="../media/image136.jpeg"/><Relationship Id="rId4" Type="http://schemas.openxmlformats.org/officeDocument/2006/relationships/image" Target="../media/image130.jpeg"/><Relationship Id="rId9" Type="http://schemas.openxmlformats.org/officeDocument/2006/relationships/image" Target="../media/image13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7" Type="http://schemas.openxmlformats.org/officeDocument/2006/relationships/image" Target="../media/image144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7" Type="http://schemas.openxmlformats.org/officeDocument/2006/relationships/image" Target="../media/image153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jpe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7" Type="http://schemas.openxmlformats.org/officeDocument/2006/relationships/image" Target="../media/image170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jpeg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jpeg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7" Type="http://schemas.openxmlformats.org/officeDocument/2006/relationships/image" Target="../media/image188.jpe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jpeg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jpeg"/><Relationship Id="rId13" Type="http://schemas.openxmlformats.org/officeDocument/2006/relationships/image" Target="../media/image200.jpeg"/><Relationship Id="rId3" Type="http://schemas.openxmlformats.org/officeDocument/2006/relationships/image" Target="../media/image190.jpeg"/><Relationship Id="rId7" Type="http://schemas.openxmlformats.org/officeDocument/2006/relationships/image" Target="../media/image194.jpeg"/><Relationship Id="rId12" Type="http://schemas.openxmlformats.org/officeDocument/2006/relationships/image" Target="../media/image199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jpeg"/><Relationship Id="rId11" Type="http://schemas.openxmlformats.org/officeDocument/2006/relationships/image" Target="../media/image198.jpeg"/><Relationship Id="rId5" Type="http://schemas.openxmlformats.org/officeDocument/2006/relationships/image" Target="../media/image192.jpeg"/><Relationship Id="rId15" Type="http://schemas.openxmlformats.org/officeDocument/2006/relationships/image" Target="../media/image202.jpeg"/><Relationship Id="rId10" Type="http://schemas.openxmlformats.org/officeDocument/2006/relationships/image" Target="../media/image197.jpeg"/><Relationship Id="rId4" Type="http://schemas.openxmlformats.org/officeDocument/2006/relationships/image" Target="../media/image191.jpeg"/><Relationship Id="rId9" Type="http://schemas.openxmlformats.org/officeDocument/2006/relationships/image" Target="../media/image196.jpeg"/><Relationship Id="rId14" Type="http://schemas.openxmlformats.org/officeDocument/2006/relationships/image" Target="../media/image201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9.png"/><Relationship Id="rId7" Type="http://schemas.openxmlformats.org/officeDocument/2006/relationships/image" Target="../media/image34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ChangeArrowheads="1"/>
          </p:cNvSpPr>
          <p:nvPr/>
        </p:nvSpPr>
        <p:spPr bwMode="auto">
          <a:xfrm>
            <a:off x="258763" y="306388"/>
            <a:ext cx="8321675" cy="267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altLang="cs-CZ" sz="36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VOR OPPIDA-ZEIT </a:t>
            </a:r>
          </a:p>
          <a:p>
            <a:pPr algn="ctr">
              <a:defRPr/>
            </a:pPr>
            <a:r>
              <a:rPr lang="cs-CZ" altLang="cs-CZ" sz="36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IN BÖHMEN</a:t>
            </a:r>
          </a:p>
          <a:p>
            <a:pPr algn="ctr">
              <a:defRPr/>
            </a:pPr>
            <a:r>
              <a:rPr lang="cs-CZ" altLang="cs-CZ" sz="36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Horizont A 3 = LT C2 (c. 180-130 v. Ch.)</a:t>
            </a:r>
          </a:p>
          <a:p>
            <a:pPr algn="ctr">
              <a:defRPr/>
            </a:pPr>
            <a:r>
              <a:rPr lang="cs-CZ" altLang="cs-CZ" sz="3600" b="0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Sog</a:t>
            </a:r>
            <a:r>
              <a:rPr lang="cs-CZ" altLang="cs-CZ" sz="3600" b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 </a:t>
            </a:r>
            <a:r>
              <a:rPr lang="cs-CZ" altLang="cs-CZ" sz="3600" b="0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Böhmische</a:t>
            </a:r>
            <a:r>
              <a:rPr lang="cs-CZ" altLang="cs-CZ" sz="3600" b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cs-CZ" altLang="cs-CZ" sz="3600" b="0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Lokalemisionen</a:t>
            </a:r>
            <a:endParaRPr lang="cs-CZ" altLang="cs-CZ" sz="3600" b="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endParaRPr lang="en-US" altLang="cs-CZ" sz="2400" b="0" dirty="0">
              <a:solidFill>
                <a:srgbClr val="990000"/>
              </a:solidFill>
              <a:latin typeface="Times New Roman" pitchFamily="18" charset="0"/>
            </a:endParaRPr>
          </a:p>
        </p:txBody>
      </p:sp>
      <p:pic>
        <p:nvPicPr>
          <p:cNvPr id="2051" name="Picture 4" descr="PČ 5507a"/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6238" y="3200400"/>
            <a:ext cx="3311525" cy="3195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830" name="Rectangle 6"/>
          <p:cNvSpPr>
            <a:spLocks noChangeArrowheads="1"/>
          </p:cNvSpPr>
          <p:nvPr/>
        </p:nvSpPr>
        <p:spPr bwMode="auto">
          <a:xfrm>
            <a:off x="2286000" y="3078163"/>
            <a:ext cx="4572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altLang="cs-CZ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053" name="Picture 7" descr="Ps234-2011_02r"/>
          <p:cNvPicPr>
            <a:picLocks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88125" y="3213100"/>
            <a:ext cx="1900238" cy="1944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4" name="Obrázek 7" descr="2017_08_IMG_7019_NAH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200400"/>
            <a:ext cx="2016125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314325"/>
            <a:ext cx="895985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Obdélník 2"/>
          <p:cNvSpPr>
            <a:spLocks noChangeArrowheads="1"/>
          </p:cNvSpPr>
          <p:nvPr/>
        </p:nvSpPr>
        <p:spPr bwMode="auto">
          <a:xfrm>
            <a:off x="703263" y="5661025"/>
            <a:ext cx="4984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990000"/>
                </a:solidFill>
              </a:rPr>
              <a:t>Typ II:32 – trikvetrum / kůň doprava</a:t>
            </a:r>
          </a:p>
        </p:txBody>
      </p:sp>
      <p:pic>
        <p:nvPicPr>
          <p:cNvPr id="11268" name="Obrázek 4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314325"/>
            <a:ext cx="1166812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Obrázek 4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482725"/>
            <a:ext cx="1166812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11271" name="Rectangle 4"/>
          <p:cNvSpPr>
            <a:spLocks noChangeArrowheads="1"/>
          </p:cNvSpPr>
          <p:nvPr/>
        </p:nvSpPr>
        <p:spPr bwMode="auto">
          <a:xfrm>
            <a:off x="0" y="18097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Obdélník 1"/>
          <p:cNvSpPr>
            <a:spLocks noChangeArrowheads="1"/>
          </p:cNvSpPr>
          <p:nvPr/>
        </p:nvSpPr>
        <p:spPr bwMode="auto">
          <a:xfrm>
            <a:off x="1809750" y="981075"/>
            <a:ext cx="4984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990000"/>
                </a:solidFill>
              </a:rPr>
              <a:t>Typ II:32 – trikvetrum / kůň doprava</a:t>
            </a:r>
          </a:p>
        </p:txBody>
      </p:sp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655638" y="4652963"/>
          <a:ext cx="7921625" cy="1655762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566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2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11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161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22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59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Varianta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Nominál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Lokalita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G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9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II:32.1/1 (1)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AR </a:t>
                      </a:r>
                      <a:r>
                        <a:rPr lang="de-DE" sz="900" b="1" dirty="0" err="1">
                          <a:solidFill>
                            <a:srgbClr val="FF0000"/>
                          </a:solidFill>
                          <a:effectLst/>
                        </a:rPr>
                        <a:t>obol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Velké Chvalovice 19/6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0,689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9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2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II:32.1/2a (1)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AR </a:t>
                      </a:r>
                      <a:r>
                        <a:rPr lang="de-DE" sz="900" b="1" dirty="0" err="1">
                          <a:solidFill>
                            <a:srgbClr val="FF0000"/>
                          </a:solidFill>
                          <a:effectLst/>
                        </a:rPr>
                        <a:t>obol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 err="1">
                          <a:solidFill>
                            <a:srgbClr val="FF0000"/>
                          </a:solidFill>
                          <a:effectLst/>
                        </a:rPr>
                        <a:t>Němčice</a:t>
                      </a: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de-DE" sz="900" b="1" dirty="0" err="1">
                          <a:solidFill>
                            <a:srgbClr val="FF0000"/>
                          </a:solidFill>
                          <a:effectLst/>
                        </a:rPr>
                        <a:t>nad</a:t>
                      </a: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de-DE" sz="900" b="1" dirty="0" err="1">
                          <a:solidFill>
                            <a:srgbClr val="FF0000"/>
                          </a:solidFill>
                          <a:effectLst/>
                        </a:rPr>
                        <a:t>Hanou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0,662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9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II:32.1/2a (2)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AR </a:t>
                      </a:r>
                      <a:r>
                        <a:rPr lang="de-DE" sz="900" b="1" dirty="0" err="1">
                          <a:solidFill>
                            <a:srgbClr val="FF0000"/>
                          </a:solidFill>
                          <a:effectLst/>
                        </a:rPr>
                        <a:t>obol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Kladensko </a:t>
                      </a: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–</a:t>
                      </a: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de-DE" sz="900" b="1" dirty="0" err="1">
                          <a:solidFill>
                            <a:srgbClr val="FF0000"/>
                          </a:solidFill>
                          <a:effectLst/>
                        </a:rPr>
                        <a:t>region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0,66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59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II:32.1/2b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AE </a:t>
                      </a:r>
                      <a:r>
                        <a:rPr lang="de-DE" sz="900" b="1" dirty="0" err="1">
                          <a:solidFill>
                            <a:srgbClr val="FF0000"/>
                          </a:solidFill>
                          <a:effectLst/>
                        </a:rPr>
                        <a:t>obol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Kladensko </a:t>
                      </a: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–</a:t>
                      </a: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de-DE" sz="900" b="1" dirty="0" err="1">
                          <a:solidFill>
                            <a:srgbClr val="FF0000"/>
                          </a:solidFill>
                          <a:effectLst/>
                        </a:rPr>
                        <a:t>region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0,67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59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5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II:32.1/3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 err="1">
                          <a:solidFill>
                            <a:srgbClr val="FF0000"/>
                          </a:solidFill>
                          <a:effectLst/>
                        </a:rPr>
                        <a:t>Tatce</a:t>
                      </a: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 16/6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0,669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335" name="Rectangle 1"/>
          <p:cNvSpPr>
            <a:spLocks noChangeArrowheads="1"/>
          </p:cNvSpPr>
          <p:nvPr/>
        </p:nvSpPr>
        <p:spPr bwMode="auto">
          <a:xfrm>
            <a:off x="2681288" y="36274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12336" name="Obrázek 4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463" y="2012950"/>
            <a:ext cx="1871662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7" name="Obrázek 4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988" y="2000250"/>
            <a:ext cx="1906587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3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12339" name="Rectangle 5"/>
          <p:cNvSpPr>
            <a:spLocks noChangeArrowheads="1"/>
          </p:cNvSpPr>
          <p:nvPr/>
        </p:nvSpPr>
        <p:spPr bwMode="auto">
          <a:xfrm>
            <a:off x="0" y="18097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Obdélník 1"/>
          <p:cNvSpPr>
            <a:spLocks noChangeArrowheads="1"/>
          </p:cNvSpPr>
          <p:nvPr/>
        </p:nvSpPr>
        <p:spPr bwMode="auto">
          <a:xfrm>
            <a:off x="611188" y="692150"/>
            <a:ext cx="80438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</a:rPr>
              <a:t>Typ II:33 – stylizovaná lineární hlava / čtyřnohé zvíře doleva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0">
                <a:solidFill>
                  <a:srgbClr val="C00000"/>
                </a:solidFill>
              </a:rPr>
              <a:t>AR obol</a:t>
            </a:r>
          </a:p>
        </p:txBody>
      </p:sp>
      <p:pic>
        <p:nvPicPr>
          <p:cNvPr id="13315" name="Obrázek 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773238"/>
            <a:ext cx="273685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Obrázek 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88" y="1700213"/>
            <a:ext cx="2628900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295275"/>
            <a:ext cx="895985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Obrázek 78" descr="PČ 5507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038" y="314325"/>
            <a:ext cx="1258887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Obrázek 83" descr="PČ 5507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88" y="1628775"/>
            <a:ext cx="1262062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14342" name="Rectangle 4"/>
          <p:cNvSpPr>
            <a:spLocks noChangeArrowheads="1"/>
          </p:cNvSpPr>
          <p:nvPr/>
        </p:nvSpPr>
        <p:spPr bwMode="auto">
          <a:xfrm>
            <a:off x="0" y="2247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14343" name="Obdélník 5"/>
          <p:cNvSpPr>
            <a:spLocks noChangeArrowheads="1"/>
          </p:cNvSpPr>
          <p:nvPr/>
        </p:nvSpPr>
        <p:spPr bwMode="auto">
          <a:xfrm>
            <a:off x="611188" y="5876925"/>
            <a:ext cx="6661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</a:rPr>
              <a:t>Série II:34 – kůň doleva / klečící postava s hůlkou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Obdélník 1"/>
          <p:cNvSpPr>
            <a:spLocks noChangeArrowheads="1"/>
          </p:cNvSpPr>
          <p:nvPr/>
        </p:nvSpPr>
        <p:spPr bwMode="auto">
          <a:xfrm>
            <a:off x="1116013" y="1252538"/>
            <a:ext cx="6661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</a:rPr>
              <a:t>Série II:34 – kůň doleva / klečící postava s hůlkou</a:t>
            </a:r>
          </a:p>
        </p:txBody>
      </p:sp>
      <p:pic>
        <p:nvPicPr>
          <p:cNvPr id="15363" name="Obrázek 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2300288"/>
            <a:ext cx="1776413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Obrázek 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076700"/>
            <a:ext cx="1814513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cs typeface="Times New Roman" panose="02020603050405020304" pitchFamily="18" charset="0"/>
              </a:rPr>
              <a:t> </a:t>
            </a:r>
            <a:endParaRPr lang="cs-CZ" altLang="cs-CZ" sz="1000"/>
          </a:p>
        </p:txBody>
      </p:sp>
      <p:pic>
        <p:nvPicPr>
          <p:cNvPr id="15366" name="Obrázek 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708275"/>
            <a:ext cx="136683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Obrázek 6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4078288"/>
            <a:ext cx="1458912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Rectangle 6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100">
                <a:cs typeface="Times New Roman" panose="02020603050405020304" pitchFamily="18" charset="0"/>
              </a:rPr>
              <a:t> </a:t>
            </a:r>
            <a:endParaRPr lang="cs-CZ" altLang="cs-CZ" sz="1000"/>
          </a:p>
        </p:txBody>
      </p:sp>
      <p:pic>
        <p:nvPicPr>
          <p:cNvPr id="15369" name="Obrázek 1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950" y="2868613"/>
            <a:ext cx="1136650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Obrázek 26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950" y="4048125"/>
            <a:ext cx="12192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15372" name="Rectangle 11"/>
          <p:cNvSpPr>
            <a:spLocks noChangeArrowheads="1"/>
          </p:cNvSpPr>
          <p:nvPr/>
        </p:nvSpPr>
        <p:spPr bwMode="auto">
          <a:xfrm>
            <a:off x="0" y="16287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15373" name="Rectangle 12"/>
          <p:cNvSpPr>
            <a:spLocks noChangeArrowheads="1"/>
          </p:cNvSpPr>
          <p:nvPr/>
        </p:nvSpPr>
        <p:spPr bwMode="auto">
          <a:xfrm>
            <a:off x="0" y="22002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15374" name="Obrázek 52" descr="_MG_452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081338"/>
            <a:ext cx="1008063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Obrázek 51" descr="_MG_452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50" y="4043363"/>
            <a:ext cx="1008063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6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15377" name="Rectangle 16"/>
          <p:cNvSpPr>
            <a:spLocks noChangeArrowheads="1"/>
          </p:cNvSpPr>
          <p:nvPr/>
        </p:nvSpPr>
        <p:spPr bwMode="auto">
          <a:xfrm>
            <a:off x="0" y="1828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15378" name="Obrázek 15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3189288"/>
            <a:ext cx="939800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9" name="Obrázek 17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938" y="4076700"/>
            <a:ext cx="885825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0" name="Rectangle 1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15381" name="Rectangle 20"/>
          <p:cNvSpPr>
            <a:spLocks noChangeArrowheads="1"/>
          </p:cNvSpPr>
          <p:nvPr/>
        </p:nvSpPr>
        <p:spPr bwMode="auto">
          <a:xfrm>
            <a:off x="0" y="1790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Obdélník 1"/>
          <p:cNvSpPr>
            <a:spLocks noChangeArrowheads="1"/>
          </p:cNvSpPr>
          <p:nvPr/>
        </p:nvSpPr>
        <p:spPr bwMode="auto">
          <a:xfrm>
            <a:off x="1476375" y="549275"/>
            <a:ext cx="66595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</a:rPr>
              <a:t>Série II:34 – kůň doleva / klečící postava s hůlkou</a:t>
            </a:r>
          </a:p>
        </p:txBody>
      </p:sp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611188" y="1268413"/>
          <a:ext cx="7848600" cy="5040312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4543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12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77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08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077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65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400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Varianta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Nominál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Razidla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Lokalita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G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0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II:34.1/1 (1)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II:34/1-34/A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„Osov“ 4/3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7,853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0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2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II:34.1/2 (1)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II:34/2-34/B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„Osov“ 4/4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7,788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0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II:34.1/2 (2)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II:34/2-34/B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7,70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00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II:34.1/3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II:34/3-34/C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„Osov“ 4/5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7,468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00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5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II:34.1/1 až 3 (?)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?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Rakovník 59/1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7,897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0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6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II:34.1/4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AE/AV statér (sub.)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II:34/4-34/D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Senice 34/1 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3,858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00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7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II:34.1/1 až 4 (?)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AE/AV statér (sub.)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?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Němčice nad Hanou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1,41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00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8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II:34.2/1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1/3 statéru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II:34/5-34/E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2,56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00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9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II:34.2/1 (2)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1/3 statéru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II:34/5-34/E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„</a:t>
                      </a:r>
                      <a:r>
                        <a:rPr lang="de-DE" sz="900" b="1" dirty="0" err="1">
                          <a:solidFill>
                            <a:srgbClr val="FF0000"/>
                          </a:solidFill>
                          <a:effectLst/>
                        </a:rPr>
                        <a:t>Osov</a:t>
                      </a: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“ 4/6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2,386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00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10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II:34.2/1 (3)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1/3 statéru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II:34/5-34/E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„</a:t>
                      </a:r>
                      <a:r>
                        <a:rPr lang="de-DE" sz="900" b="1" dirty="0" err="1">
                          <a:solidFill>
                            <a:srgbClr val="FF0000"/>
                          </a:solidFill>
                          <a:effectLst/>
                        </a:rPr>
                        <a:t>Osov</a:t>
                      </a: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“ 4/7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2,370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00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II:34.2/2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1/3 statéru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II:34/6-34/E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 err="1">
                          <a:solidFill>
                            <a:srgbClr val="FF0000"/>
                          </a:solidFill>
                          <a:effectLst/>
                        </a:rPr>
                        <a:t>Srbsko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2,38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00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12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II:34.2/3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1/3 statéru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II:34/7-34/F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 err="1">
                          <a:solidFill>
                            <a:srgbClr val="FF0000"/>
                          </a:solidFill>
                          <a:effectLst/>
                        </a:rPr>
                        <a:t>Habrovany</a:t>
                      </a: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 108/1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2,38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00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II:34.2/?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1/3 statéru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?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2,40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00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II:34.3/1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1/8 statéru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II:34/8-34/G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0,894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00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15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II:34.3/2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1/8 statéru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II:34/9-34/G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0,944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00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16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II:34.4/1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1/24 statéru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II:34/10-34/H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0,224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00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17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II:34.4/2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1/24 statéru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II:34/11-34/I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0,31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800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18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II:34.5/1 (1)?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AR 1/2 drachma (?)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Křivoklát 56/1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0,224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-2439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17411" name="Picture 3" descr="PA2335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6250"/>
            <a:ext cx="188595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PA2335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620713"/>
            <a:ext cx="18288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0" y="1185863"/>
            <a:ext cx="18415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600" b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latin typeface="Arial" panose="020B0604020202020204" pitchFamily="34" charset="0"/>
            </a:endParaRPr>
          </a:p>
        </p:txBody>
      </p:sp>
      <p:pic>
        <p:nvPicPr>
          <p:cNvPr id="17414" name="Picture 6" descr="PČ 5507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420938"/>
            <a:ext cx="17145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 descr="PČ 5507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492375"/>
            <a:ext cx="18478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0" y="5297488"/>
            <a:ext cx="18415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600" b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latin typeface="Arial" panose="020B0604020202020204" pitchFamily="34" charset="0"/>
            </a:endParaRPr>
          </a:p>
        </p:txBody>
      </p:sp>
      <p:pic>
        <p:nvPicPr>
          <p:cNvPr id="17417" name="Picture 9" descr="PČ 5508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292600"/>
            <a:ext cx="1600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0" descr="PČ 5508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4365625"/>
            <a:ext cx="181927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7" name="Rectangle 11"/>
          <p:cNvSpPr>
            <a:spLocks noChangeArrowheads="1"/>
          </p:cNvSpPr>
          <p:nvPr/>
        </p:nvSpPr>
        <p:spPr bwMode="auto">
          <a:xfrm>
            <a:off x="4911725" y="333375"/>
            <a:ext cx="3201988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altLang="cs-CZ" sz="2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„OSOV 2“ (2009)</a:t>
            </a:r>
          </a:p>
          <a:p>
            <a:pPr algn="ctr">
              <a:defRPr/>
            </a:pPr>
            <a:r>
              <a:rPr lang="cs-CZ" altLang="cs-CZ" sz="2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Böhmische</a:t>
            </a:r>
            <a:r>
              <a:rPr lang="cs-CZ" altLang="cs-CZ" sz="2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cs-CZ" altLang="cs-CZ" sz="2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Lokaltypen</a:t>
            </a:r>
            <a:endParaRPr lang="cs-CZ" altLang="cs-CZ" sz="24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r>
              <a:rPr lang="cs-CZ" altLang="cs-CZ" sz="2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(LT C2)</a:t>
            </a:r>
          </a:p>
        </p:txBody>
      </p:sp>
      <p:pic>
        <p:nvPicPr>
          <p:cNvPr id="17420" name="Picture 12" descr="PA23355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1638" y="3068638"/>
            <a:ext cx="1152525" cy="10842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21" name="Picture 13" descr="PA23355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1638" y="1844675"/>
            <a:ext cx="1152525" cy="1120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22" name="Picture 14" descr="PA23354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5963" y="1916113"/>
            <a:ext cx="1368425" cy="1317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23" name="Picture 15" descr="PA23354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08850" y="1844675"/>
            <a:ext cx="1368425" cy="1320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24" name="Picture 16" descr="PA23355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500438"/>
            <a:ext cx="109537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5" name="Picture 17" descr="PA23355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3500438"/>
            <a:ext cx="117157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6" name="Picture 18" descr="PA23356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797425"/>
            <a:ext cx="114300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7" name="Picture 19" descr="PA23356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4797425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314325"/>
            <a:ext cx="8961437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Obrázek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838" y="314325"/>
            <a:ext cx="1303337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Obrázek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838" y="1743075"/>
            <a:ext cx="1300162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18438" name="obrázek 16" descr="_MG_54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819150"/>
            <a:ext cx="912813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obrázek 17" descr="_MG_547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743075"/>
            <a:ext cx="91281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18441" name="Rectangle 7"/>
          <p:cNvSpPr>
            <a:spLocks noChangeArrowheads="1"/>
          </p:cNvSpPr>
          <p:nvPr/>
        </p:nvSpPr>
        <p:spPr bwMode="auto">
          <a:xfrm>
            <a:off x="0" y="1524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18442" name="Obdélník 5"/>
          <p:cNvSpPr>
            <a:spLocks noChangeArrowheads="1"/>
          </p:cNvSpPr>
          <p:nvPr/>
        </p:nvSpPr>
        <p:spPr bwMode="auto">
          <a:xfrm>
            <a:off x="539750" y="5949950"/>
            <a:ext cx="54086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</a:rPr>
              <a:t>Série II:35 – symetrický ornament / kůň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Obdélník 1"/>
          <p:cNvSpPr>
            <a:spLocks noChangeArrowheads="1"/>
          </p:cNvSpPr>
          <p:nvPr/>
        </p:nvSpPr>
        <p:spPr bwMode="auto">
          <a:xfrm>
            <a:off x="1825625" y="609600"/>
            <a:ext cx="54086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</a:rPr>
              <a:t>Série II:35 – symetrický ornament / kůň</a:t>
            </a:r>
          </a:p>
        </p:txBody>
      </p:sp>
      <p:pic>
        <p:nvPicPr>
          <p:cNvPr id="19459" name="Obrázek 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1679575"/>
            <a:ext cx="2087562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Obrázek 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716338"/>
            <a:ext cx="2101850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19462" name="Obrázek 82" descr="3a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13" y="2214563"/>
            <a:ext cx="14668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Obrázek 81" descr="3r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725863"/>
            <a:ext cx="1576387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Rectangle 6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19465" name="Obrázek 58" descr="Diller 3-16av-oře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338" y="2503488"/>
            <a:ext cx="1222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Obrázek 57" descr="Diller 3-16rv-ořez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50" y="3725863"/>
            <a:ext cx="1236663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7" name="Rectangle 9"/>
          <p:cNvSpPr>
            <a:spLocks noChangeArrowheads="1"/>
          </p:cNvSpPr>
          <p:nvPr/>
        </p:nvSpPr>
        <p:spPr bwMode="auto">
          <a:xfrm>
            <a:off x="304800" y="304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19468" name="Obrázek 3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401888"/>
            <a:ext cx="11811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Obrázek 3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724275"/>
            <a:ext cx="11811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19471" name="Rectangle 13"/>
          <p:cNvSpPr>
            <a:spLocks noChangeArrowheads="1"/>
          </p:cNvSpPr>
          <p:nvPr/>
        </p:nvSpPr>
        <p:spPr bwMode="auto">
          <a:xfrm>
            <a:off x="0" y="1781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1187450" y="1916113"/>
          <a:ext cx="6824663" cy="382905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731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12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47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77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623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54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252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Varianta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Nominál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Razidla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Lokalita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G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2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II:35.1/1 (1)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II:35/1-35/A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7,918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2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2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II:35.1/2 (1)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II:35/2-35/A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7,946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52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II:35.1/3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II:35/3-35/B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Samswegen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7,751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52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II:35.2/1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AV 1/3 statéru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II:35/4-35/C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Němčice nad Hanou (?)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2,49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52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5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II:35.2/2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AE/AV 1/3 statéru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II:35/5-35/D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Klenovice na Hané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1,101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52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6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II:35.3/1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AE/AV 1/8 statéru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II:35/6-35/E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Němčice nad Hanou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0,511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52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7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II:35.3/2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AE/AV 1/8 statéru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II:35/7-35/F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0,80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52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8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II:35.4/1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 err="1">
                          <a:solidFill>
                            <a:srgbClr val="FF0000"/>
                          </a:solidFill>
                          <a:effectLst/>
                        </a:rPr>
                        <a:t>Kouřim</a:t>
                      </a: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 10/7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0,76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52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9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II:35.4/1 (2)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 err="1">
                          <a:solidFill>
                            <a:srgbClr val="FF0000"/>
                          </a:solidFill>
                          <a:effectLst/>
                        </a:rPr>
                        <a:t>Kouřim</a:t>
                      </a: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 10/8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0,740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52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10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II:35.4/1 (3)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Královéhradecko1 80/1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0,624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52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II:35.4/1 (4)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Michnovka 71/1 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0,612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52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12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II:35.4/2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 err="1">
                          <a:solidFill>
                            <a:srgbClr val="FF0000"/>
                          </a:solidFill>
                          <a:effectLst/>
                        </a:rPr>
                        <a:t>Hořátev</a:t>
                      </a: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 – </a:t>
                      </a:r>
                      <a:r>
                        <a:rPr lang="de-DE" sz="900" b="1" dirty="0" err="1">
                          <a:solidFill>
                            <a:srgbClr val="FF0000"/>
                          </a:solidFill>
                          <a:effectLst/>
                        </a:rPr>
                        <a:t>Zvěřínek</a:t>
                      </a: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 30/8 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0,56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52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II:35.4/3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 err="1">
                          <a:solidFill>
                            <a:srgbClr val="FF0000"/>
                          </a:solidFill>
                          <a:effectLst/>
                        </a:rPr>
                        <a:t>Žehuň</a:t>
                      </a: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 21/26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0,491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504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II:35.1/1 až 3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Teplice 107/1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0,51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52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15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II:35.5/1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AR 1/2 obol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Stradonice 5b/9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0,262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20603" name="Rectangle 1"/>
          <p:cNvSpPr>
            <a:spLocks noChangeArrowheads="1"/>
          </p:cNvSpPr>
          <p:nvPr/>
        </p:nvSpPr>
        <p:spPr bwMode="auto">
          <a:xfrm>
            <a:off x="2095500" y="29416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20604" name="Obdélník 3"/>
          <p:cNvSpPr>
            <a:spLocks noChangeArrowheads="1"/>
          </p:cNvSpPr>
          <p:nvPr/>
        </p:nvSpPr>
        <p:spPr bwMode="auto">
          <a:xfrm>
            <a:off x="1908175" y="836613"/>
            <a:ext cx="54086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</a:rPr>
              <a:t>Série II:35 – symetrický ornament / kůň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hrom-t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12875"/>
            <a:ext cx="2833688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hron-t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573463"/>
            <a:ext cx="5545138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3700" name="Rectangle 4"/>
          <p:cNvSpPr>
            <a:spLocks noChangeArrowheads="1"/>
          </p:cNvSpPr>
          <p:nvPr/>
        </p:nvSpPr>
        <p:spPr bwMode="auto">
          <a:xfrm>
            <a:off x="323850" y="430213"/>
            <a:ext cx="18796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tabLst>
                <a:tab pos="4860925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4860925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4860925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4860925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4860925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860925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860925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860925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860925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cs-CZ" altLang="cs-CZ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Chronologie </a:t>
            </a:r>
          </a:p>
        </p:txBody>
      </p:sp>
      <p:pic>
        <p:nvPicPr>
          <p:cNvPr id="3077" name="Picture 5" descr="latén v Čechá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836613"/>
            <a:ext cx="2952750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Rectangle 7"/>
          <p:cNvSpPr>
            <a:spLocks noChangeArrowheads="1"/>
          </p:cNvSpPr>
          <p:nvPr/>
        </p:nvSpPr>
        <p:spPr bwMode="auto">
          <a:xfrm>
            <a:off x="755650" y="3429000"/>
            <a:ext cx="914400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3079" name="Rectangle 8"/>
          <p:cNvSpPr>
            <a:spLocks noChangeArrowheads="1"/>
          </p:cNvSpPr>
          <p:nvPr/>
        </p:nvSpPr>
        <p:spPr bwMode="auto">
          <a:xfrm>
            <a:off x="250825" y="3860800"/>
            <a:ext cx="3025775" cy="11525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3080" name="Rectangle 9"/>
          <p:cNvSpPr>
            <a:spLocks noChangeArrowheads="1"/>
          </p:cNvSpPr>
          <p:nvPr/>
        </p:nvSpPr>
        <p:spPr bwMode="auto">
          <a:xfrm>
            <a:off x="250825" y="4868863"/>
            <a:ext cx="3025775" cy="79216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3081" name="Oval 10"/>
          <p:cNvSpPr>
            <a:spLocks noChangeArrowheads="1"/>
          </p:cNvSpPr>
          <p:nvPr/>
        </p:nvSpPr>
        <p:spPr bwMode="auto">
          <a:xfrm>
            <a:off x="2195513" y="4005263"/>
            <a:ext cx="576262" cy="9144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rgbClr val="FF0000"/>
              </a:solidFill>
            </a:endParaRPr>
          </a:p>
        </p:txBody>
      </p:sp>
      <p:sp>
        <p:nvSpPr>
          <p:cNvPr id="3082" name="Oval 11"/>
          <p:cNvSpPr>
            <a:spLocks noChangeArrowheads="1"/>
          </p:cNvSpPr>
          <p:nvPr/>
        </p:nvSpPr>
        <p:spPr bwMode="auto">
          <a:xfrm>
            <a:off x="1979613" y="5013325"/>
            <a:ext cx="647700" cy="987425"/>
          </a:xfrm>
          <a:prstGeom prst="ellips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3083" name="Line 12"/>
          <p:cNvSpPr>
            <a:spLocks noChangeShapeType="1"/>
          </p:cNvSpPr>
          <p:nvPr/>
        </p:nvSpPr>
        <p:spPr bwMode="auto">
          <a:xfrm flipV="1">
            <a:off x="2987675" y="4149725"/>
            <a:ext cx="720725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84" name="Line 13"/>
          <p:cNvSpPr>
            <a:spLocks noChangeShapeType="1"/>
          </p:cNvSpPr>
          <p:nvPr/>
        </p:nvSpPr>
        <p:spPr bwMode="auto">
          <a:xfrm flipV="1">
            <a:off x="3059113" y="4652963"/>
            <a:ext cx="649287" cy="6477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85" name="Line 14"/>
          <p:cNvSpPr>
            <a:spLocks noChangeShapeType="1"/>
          </p:cNvSpPr>
          <p:nvPr/>
        </p:nvSpPr>
        <p:spPr bwMode="auto">
          <a:xfrm flipV="1">
            <a:off x="3132138" y="5084763"/>
            <a:ext cx="576262" cy="288925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86" name="Line 15"/>
          <p:cNvSpPr>
            <a:spLocks noChangeShapeType="1"/>
          </p:cNvSpPr>
          <p:nvPr/>
        </p:nvSpPr>
        <p:spPr bwMode="auto">
          <a:xfrm>
            <a:off x="3132138" y="5445125"/>
            <a:ext cx="576262" cy="2159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87" name="Rectangle 16"/>
          <p:cNvSpPr>
            <a:spLocks noChangeArrowheads="1"/>
          </p:cNvSpPr>
          <p:nvPr/>
        </p:nvSpPr>
        <p:spPr bwMode="auto">
          <a:xfrm>
            <a:off x="3419475" y="3716338"/>
            <a:ext cx="3889375" cy="8651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3088" name="Rectangle 17"/>
          <p:cNvSpPr>
            <a:spLocks noChangeArrowheads="1"/>
          </p:cNvSpPr>
          <p:nvPr/>
        </p:nvSpPr>
        <p:spPr bwMode="auto">
          <a:xfrm>
            <a:off x="3419475" y="4437063"/>
            <a:ext cx="3889375" cy="187166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3089" name="Obdélník 1"/>
          <p:cNvSpPr>
            <a:spLocks noChangeArrowheads="1"/>
          </p:cNvSpPr>
          <p:nvPr/>
        </p:nvSpPr>
        <p:spPr bwMode="auto">
          <a:xfrm>
            <a:off x="323850" y="3519488"/>
            <a:ext cx="2952750" cy="539750"/>
          </a:xfrm>
          <a:prstGeom prst="rect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rgbClr val="FF0000"/>
              </a:solidFill>
            </a:endParaRPr>
          </a:p>
        </p:txBody>
      </p:sp>
      <p:cxnSp>
        <p:nvCxnSpPr>
          <p:cNvPr id="3090" name="Přímá spojnice se šipkou 2"/>
          <p:cNvCxnSpPr>
            <a:cxnSpLocks noChangeShapeType="1"/>
          </p:cNvCxnSpPr>
          <p:nvPr/>
        </p:nvCxnSpPr>
        <p:spPr bwMode="auto">
          <a:xfrm>
            <a:off x="2771775" y="3716338"/>
            <a:ext cx="1008063" cy="342900"/>
          </a:xfrm>
          <a:prstGeom prst="straightConnector1">
            <a:avLst/>
          </a:prstGeom>
          <a:noFill/>
          <a:ln w="9525" algn="ctr">
            <a:solidFill>
              <a:srgbClr val="C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314325"/>
            <a:ext cx="895985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Obrázek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350" y="314325"/>
            <a:ext cx="1411288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Obrázek 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350" y="1700213"/>
            <a:ext cx="1411288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21510" name="Obdélník 3"/>
          <p:cNvSpPr>
            <a:spLocks noChangeArrowheads="1"/>
          </p:cNvSpPr>
          <p:nvPr/>
        </p:nvSpPr>
        <p:spPr bwMode="auto">
          <a:xfrm>
            <a:off x="395288" y="5805488"/>
            <a:ext cx="5113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990000"/>
                </a:solidFill>
              </a:rPr>
              <a:t>Série II:36 – rotující ptačí křídla / kůň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Obdélník 1"/>
          <p:cNvSpPr>
            <a:spLocks noChangeArrowheads="1"/>
          </p:cNvSpPr>
          <p:nvPr/>
        </p:nvSpPr>
        <p:spPr bwMode="auto">
          <a:xfrm>
            <a:off x="2016125" y="876300"/>
            <a:ext cx="5111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990000"/>
                </a:solidFill>
              </a:rPr>
              <a:t>Série II:36 – rotující ptačí křídla / kůň</a:t>
            </a:r>
          </a:p>
        </p:txBody>
      </p:sp>
      <p:pic>
        <p:nvPicPr>
          <p:cNvPr id="22531" name="Obrázek 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1792288"/>
            <a:ext cx="2041525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Obrázek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860800"/>
            <a:ext cx="2052637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22534" name="Rectangle 4"/>
          <p:cNvSpPr>
            <a:spLocks noChangeArrowheads="1"/>
          </p:cNvSpPr>
          <p:nvPr/>
        </p:nvSpPr>
        <p:spPr bwMode="auto">
          <a:xfrm>
            <a:off x="0" y="2171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22535" name="Obrázek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160588"/>
            <a:ext cx="1643062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Obrázek 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827463"/>
            <a:ext cx="1643062" cy="161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22538" name="Rectangle 8"/>
          <p:cNvSpPr>
            <a:spLocks noChangeArrowheads="1"/>
          </p:cNvSpPr>
          <p:nvPr/>
        </p:nvSpPr>
        <p:spPr bwMode="auto">
          <a:xfrm>
            <a:off x="0" y="1704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22539" name="Obrázek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2282825"/>
            <a:ext cx="1573213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Obrázek 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3827463"/>
            <a:ext cx="1573213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1" name="Rectangle 11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22542" name="Obrázek 33" descr="K00082a_IMG_184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988" y="2854325"/>
            <a:ext cx="10064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Obrázek 32" descr="K00082r_IMG_184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860800"/>
            <a:ext cx="1011238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4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22545" name="Rectangle 15"/>
          <p:cNvSpPr>
            <a:spLocks noChangeArrowheads="1"/>
          </p:cNvSpPr>
          <p:nvPr/>
        </p:nvSpPr>
        <p:spPr bwMode="auto">
          <a:xfrm>
            <a:off x="0" y="17621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cs typeface="Times New Roman" panose="02020603050405020304" pitchFamily="18" charset="0"/>
              </a:rPr>
              <a:t> </a:t>
            </a:r>
            <a:endParaRPr lang="cs-CZ" altLang="cs-CZ" sz="1000"/>
          </a:p>
        </p:txBody>
      </p:sp>
      <p:pic>
        <p:nvPicPr>
          <p:cNvPr id="22546" name="obrázek 3" descr="Dess 501av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2874963"/>
            <a:ext cx="973138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7" name="obrázek 4" descr="Dess 501rv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488" y="3895725"/>
            <a:ext cx="10541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8" name="Rectangle 1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22549" name="Rectangle 19"/>
          <p:cNvSpPr>
            <a:spLocks noChangeArrowheads="1"/>
          </p:cNvSpPr>
          <p:nvPr/>
        </p:nvSpPr>
        <p:spPr bwMode="auto">
          <a:xfrm>
            <a:off x="0" y="1676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cs typeface="Times New Roman" panose="02020603050405020304" pitchFamily="18" charset="0"/>
              </a:rPr>
              <a:t> </a:t>
            </a:r>
            <a:endParaRPr lang="cs-CZ" altLang="cs-CZ" sz="10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Obdélník 1"/>
          <p:cNvSpPr>
            <a:spLocks noChangeArrowheads="1"/>
          </p:cNvSpPr>
          <p:nvPr/>
        </p:nvSpPr>
        <p:spPr bwMode="auto">
          <a:xfrm>
            <a:off x="1835150" y="676275"/>
            <a:ext cx="51133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990000"/>
                </a:solidFill>
              </a:rPr>
              <a:t>Série II:36 – rotující ptačí křídla / kůň</a:t>
            </a:r>
          </a:p>
        </p:txBody>
      </p:sp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755650" y="1628775"/>
          <a:ext cx="7272338" cy="381635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83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58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72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79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393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83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544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Varianta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Nominál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Razidla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Lokalita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G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4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II:36.1/1 (1)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II:36/1-36/A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7,601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4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2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II:36.1/1 (1)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II:36/1-36/A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7,335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4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II:36.2/1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AV 1/3 statéru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II:36/2-36/B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Žehuň 21/27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2,571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4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II:36.2/1 (2)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AV 1/3 statéru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II:36/2-36/B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„Osov“ 4/8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2,012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44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5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II:36.2/2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1/3 statéru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II:36/3-36/C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2,528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88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6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II:36.2/3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AE/AV 1/3 statéru (sub.)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II:36/4-36/D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Královéhradecko 1 80/1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2,297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88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7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II:36.2/4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AE/AV 1/3 statéru (sub.)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II:36/5-36/E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 err="1">
                          <a:solidFill>
                            <a:srgbClr val="FF0000"/>
                          </a:solidFill>
                          <a:effectLst/>
                        </a:rPr>
                        <a:t>Němčice</a:t>
                      </a: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de-DE" sz="900" b="1" dirty="0" err="1">
                          <a:solidFill>
                            <a:srgbClr val="FF0000"/>
                          </a:solidFill>
                          <a:effectLst/>
                        </a:rPr>
                        <a:t>nad</a:t>
                      </a: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de-DE" sz="900" b="1" dirty="0" err="1">
                          <a:solidFill>
                            <a:srgbClr val="FF0000"/>
                          </a:solidFill>
                          <a:effectLst/>
                        </a:rPr>
                        <a:t>Hanou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?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44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8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II:36.3/1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1/8 statéru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II:36/6-36/F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východní </a:t>
                      </a:r>
                      <a:r>
                        <a:rPr lang="de-DE" sz="900" b="1" dirty="0" err="1">
                          <a:solidFill>
                            <a:srgbClr val="FF0000"/>
                          </a:solidFill>
                          <a:effectLst/>
                        </a:rPr>
                        <a:t>Čechy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0,932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44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9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II:36.3/2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1/8 statéru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II:36/7-36/G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0,97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44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10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II:36.3/3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1/8 statéru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II:36/8-36/H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Vohburg a. d. Donau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0,69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088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II:36.3/4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AE/AV 1/8 statéru (sub.)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II:36/9-36/I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Krems a. d. Donau – okolí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0,508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Obdélník 1"/>
          <p:cNvSpPr>
            <a:spLocks noChangeArrowheads="1"/>
          </p:cNvSpPr>
          <p:nvPr/>
        </p:nvSpPr>
        <p:spPr bwMode="auto">
          <a:xfrm>
            <a:off x="2476500" y="987425"/>
            <a:ext cx="40830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cs-CZ" altLang="cs-CZ" sz="2000">
                <a:solidFill>
                  <a:srgbClr val="990000"/>
                </a:solidFill>
              </a:rPr>
              <a:t>Typ II:37 – hrbol / ptačí hlava</a:t>
            </a:r>
          </a:p>
          <a:p>
            <a:pPr algn="ctr" eaLnBrk="1" hangingPunct="1"/>
            <a:r>
              <a:rPr lang="cs-CZ" altLang="cs-CZ" sz="2000" b="0">
                <a:solidFill>
                  <a:srgbClr val="990000"/>
                </a:solidFill>
              </a:rPr>
              <a:t>1/8-Stater</a:t>
            </a:r>
          </a:p>
        </p:txBody>
      </p:sp>
      <p:pic>
        <p:nvPicPr>
          <p:cNvPr id="24579" name="Obrázek 1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2349500"/>
            <a:ext cx="2128838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Obrázek 1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338" y="2349500"/>
            <a:ext cx="2127250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4582" name="Rectangle 4"/>
          <p:cNvSpPr>
            <a:spLocks noChangeArrowheads="1"/>
          </p:cNvSpPr>
          <p:nvPr/>
        </p:nvSpPr>
        <p:spPr bwMode="auto">
          <a:xfrm>
            <a:off x="0" y="16954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cs-CZ" altLang="cs-CZ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314325"/>
            <a:ext cx="895985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obrázek 65" descr="IMG_259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314325"/>
            <a:ext cx="1455737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obrázek 66" descr="IMG_259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75" y="1652588"/>
            <a:ext cx="1225550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5606" name="Rectangle 4"/>
          <p:cNvSpPr>
            <a:spLocks noChangeArrowheads="1"/>
          </p:cNvSpPr>
          <p:nvPr/>
        </p:nvSpPr>
        <p:spPr bwMode="auto">
          <a:xfrm>
            <a:off x="0" y="18383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25607" name="Obdélník 4"/>
          <p:cNvSpPr>
            <a:spLocks noChangeArrowheads="1"/>
          </p:cNvSpPr>
          <p:nvPr/>
        </p:nvSpPr>
        <p:spPr bwMode="auto">
          <a:xfrm>
            <a:off x="684213" y="5805488"/>
            <a:ext cx="5324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cs-CZ" altLang="cs-CZ" sz="2000">
                <a:solidFill>
                  <a:srgbClr val="990000"/>
                </a:solidFill>
              </a:rPr>
              <a:t>Typ II:38 – torques lemovaný kuličkami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Obdélník 1"/>
          <p:cNvSpPr>
            <a:spLocks noChangeArrowheads="1"/>
          </p:cNvSpPr>
          <p:nvPr/>
        </p:nvSpPr>
        <p:spPr bwMode="auto">
          <a:xfrm>
            <a:off x="1908175" y="692150"/>
            <a:ext cx="5324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cs-CZ" altLang="cs-CZ" sz="2000">
                <a:solidFill>
                  <a:srgbClr val="990000"/>
                </a:solidFill>
              </a:rPr>
              <a:t>Typ II:38 – torques lemovaný kuličkami</a:t>
            </a:r>
          </a:p>
          <a:p>
            <a:pPr algn="ctr" eaLnBrk="1" hangingPunct="1"/>
            <a:r>
              <a:rPr lang="cs-CZ" altLang="cs-CZ" sz="2000" b="0">
                <a:solidFill>
                  <a:srgbClr val="990000"/>
                </a:solidFill>
              </a:rPr>
              <a:t>AR obol </a:t>
            </a:r>
          </a:p>
        </p:txBody>
      </p:sp>
      <p:pic>
        <p:nvPicPr>
          <p:cNvPr id="26627" name="Obrázek 137" descr="K01920a_2017_03_IMG_09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1720850"/>
            <a:ext cx="2066925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Obrázek 136" descr="K01920r_2017_03_IMG_09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3789363"/>
            <a:ext cx="2066925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26630" name="Obrázek 147" descr="_MG_45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790700"/>
            <a:ext cx="206692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Obrázek 146" descr="_MG_45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849688"/>
            <a:ext cx="2160587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6633" name="Rectangle 7"/>
          <p:cNvSpPr>
            <a:spLocks noChangeArrowheads="1"/>
          </p:cNvSpPr>
          <p:nvPr/>
        </p:nvSpPr>
        <p:spPr bwMode="auto">
          <a:xfrm>
            <a:off x="0" y="17907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cs-CZ" altLang="cs-CZ"/>
          </a:p>
        </p:txBody>
      </p:sp>
      <p:pic>
        <p:nvPicPr>
          <p:cNvPr id="26634" name="obrázek 65" descr="IMG_259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1911350"/>
            <a:ext cx="1985963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obrázek 66" descr="IMG_259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732213"/>
            <a:ext cx="1776413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6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6637" name="Rectangle 11"/>
          <p:cNvSpPr>
            <a:spLocks noChangeArrowheads="1"/>
          </p:cNvSpPr>
          <p:nvPr/>
        </p:nvSpPr>
        <p:spPr bwMode="auto">
          <a:xfrm>
            <a:off x="0" y="18383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cs-CZ" altLang="cs-CZ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1258888" y="1700213"/>
          <a:ext cx="6697662" cy="316865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946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26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35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568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98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8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6" marR="444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Varianta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6" marR="444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Nominál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6" marR="444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Lokalita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6" marR="444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G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6" marR="44456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8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dirty="0">
                          <a:effectLst/>
                        </a:rPr>
                        <a:t>1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6" marR="444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II:38A.1/1 (1)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6" marR="444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6" marR="444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Kladensko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6" marR="444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0,768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6" marR="44456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8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2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6" marR="444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II:38A.1/1 (2)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6" marR="444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AR </a:t>
                      </a:r>
                      <a:r>
                        <a:rPr lang="de-DE" sz="900" b="1" dirty="0" err="1">
                          <a:solidFill>
                            <a:srgbClr val="FF0000"/>
                          </a:solidFill>
                          <a:effectLst/>
                        </a:rPr>
                        <a:t>obol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6" marR="444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Kladensko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6" marR="444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0,74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6" marR="44456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8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6" marR="444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II:38A.1/2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6" marR="444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AR </a:t>
                      </a:r>
                      <a:r>
                        <a:rPr lang="de-DE" sz="900" b="1" dirty="0" err="1">
                          <a:solidFill>
                            <a:srgbClr val="FF0000"/>
                          </a:solidFill>
                          <a:effectLst/>
                        </a:rPr>
                        <a:t>obol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6" marR="444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Praha 10-Křeslice 1/7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6" marR="444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0,600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6" marR="44456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8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6" marR="444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II:38A.1/3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6" marR="444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AR </a:t>
                      </a:r>
                      <a:r>
                        <a:rPr lang="de-DE" sz="900" b="1" dirty="0" err="1">
                          <a:solidFill>
                            <a:srgbClr val="FF0000"/>
                          </a:solidFill>
                          <a:effectLst/>
                        </a:rPr>
                        <a:t>obol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6" marR="444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Mochov 44/1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6" marR="444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0,77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6" marR="44456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68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5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6" marR="444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II:38A.1/4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6" marR="444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6" marR="444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6" marR="444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0,50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6" marR="44456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68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6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6" marR="444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II:38A.1/5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6" marR="444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6" marR="444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Krásná Hora nad Vltavou 50/1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6" marR="444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?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6" marR="44456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68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7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6" marR="444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II:38A.1/5 (2)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6" marR="444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6" marR="444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Nová Ves – Žďár 119/3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6" marR="444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?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6" marR="44456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68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8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6" marR="444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II:38B.1/1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6" marR="444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6" marR="444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Teplice 107/2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6" marR="444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0,67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6" marR="44456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68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9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6" marR="444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II:38C.1/1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6" marR="444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6" marR="444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Stripfing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6" marR="444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0,68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6" marR="44456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7718" name="Obdélník 2"/>
          <p:cNvSpPr>
            <a:spLocks noChangeArrowheads="1"/>
          </p:cNvSpPr>
          <p:nvPr/>
        </p:nvSpPr>
        <p:spPr bwMode="auto">
          <a:xfrm>
            <a:off x="2051050" y="766763"/>
            <a:ext cx="5326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cs-CZ" altLang="cs-CZ" sz="2000">
                <a:solidFill>
                  <a:srgbClr val="990000"/>
                </a:solidFill>
              </a:rPr>
              <a:t>Typ II:38 – torques lemovaný kuličkami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314325"/>
            <a:ext cx="895985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Obrázek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314325"/>
            <a:ext cx="1184275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Obrázek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1592263"/>
            <a:ext cx="1165225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cs-CZ" altLang="cs-CZ" sz="1100">
                <a:cs typeface="Times New Roman" panose="02020603050405020304" pitchFamily="18" charset="0"/>
              </a:rPr>
              <a:t>  </a:t>
            </a:r>
            <a:endParaRPr lang="cs-CZ" altLang="cs-CZ"/>
          </a:p>
        </p:txBody>
      </p:sp>
      <p:sp>
        <p:nvSpPr>
          <p:cNvPr id="28678" name="Obdélník 3"/>
          <p:cNvSpPr>
            <a:spLocks noChangeArrowheads="1"/>
          </p:cNvSpPr>
          <p:nvPr/>
        </p:nvSpPr>
        <p:spPr bwMode="auto">
          <a:xfrm>
            <a:off x="684213" y="5876925"/>
            <a:ext cx="3797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cs-CZ" altLang="cs-CZ" sz="2000">
                <a:solidFill>
                  <a:srgbClr val="990000"/>
                </a:solidFill>
              </a:rPr>
              <a:t>Typ II:39 – protoma Pegase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Obdélník 1"/>
          <p:cNvSpPr>
            <a:spLocks noChangeArrowheads="1"/>
          </p:cNvSpPr>
          <p:nvPr/>
        </p:nvSpPr>
        <p:spPr bwMode="auto">
          <a:xfrm>
            <a:off x="2627313" y="692150"/>
            <a:ext cx="37988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cs-CZ" altLang="cs-CZ" sz="2000">
                <a:solidFill>
                  <a:srgbClr val="990000"/>
                </a:solidFill>
              </a:rPr>
              <a:t>Typ II:39 – protoma Pegase</a:t>
            </a:r>
          </a:p>
          <a:p>
            <a:pPr algn="ctr" eaLnBrk="1" hangingPunct="1"/>
            <a:r>
              <a:rPr lang="cs-CZ" altLang="cs-CZ" sz="2000" b="0">
                <a:solidFill>
                  <a:srgbClr val="990000"/>
                </a:solidFill>
              </a:rPr>
              <a:t>AR obol</a:t>
            </a:r>
          </a:p>
        </p:txBody>
      </p:sp>
      <p:pic>
        <p:nvPicPr>
          <p:cNvPr id="29699" name="Obrázek 1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112963"/>
            <a:ext cx="194310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Obrázek 1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897313"/>
            <a:ext cx="19431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9702" name="Rectangle 4"/>
          <p:cNvSpPr>
            <a:spLocks noChangeArrowheads="1"/>
          </p:cNvSpPr>
          <p:nvPr/>
        </p:nvSpPr>
        <p:spPr bwMode="auto">
          <a:xfrm>
            <a:off x="0" y="1733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cs-CZ" altLang="cs-CZ"/>
          </a:p>
        </p:txBody>
      </p:sp>
      <p:pic>
        <p:nvPicPr>
          <p:cNvPr id="29703" name="Obrázek 21" descr="Dobřenice-a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273300"/>
            <a:ext cx="1651000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Obrázek 20" descr="Dobřenice-r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3897313"/>
            <a:ext cx="16510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5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9706" name="Rectangle 8"/>
          <p:cNvSpPr>
            <a:spLocks noChangeArrowheads="1"/>
          </p:cNvSpPr>
          <p:nvPr/>
        </p:nvSpPr>
        <p:spPr bwMode="auto">
          <a:xfrm>
            <a:off x="0" y="1600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cs-CZ" altLang="cs-CZ"/>
          </a:p>
        </p:txBody>
      </p:sp>
      <p:pic>
        <p:nvPicPr>
          <p:cNvPr id="29707" name="Obrázek 8" descr="PS 317-2013-02a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160588"/>
            <a:ext cx="1736725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Obrázek 7" descr="PS 317-2013-02rv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897313"/>
            <a:ext cx="1736725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9" name="Rectangle 11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Obdélník 1"/>
          <p:cNvSpPr>
            <a:spLocks noChangeArrowheads="1"/>
          </p:cNvSpPr>
          <p:nvPr/>
        </p:nvSpPr>
        <p:spPr bwMode="auto">
          <a:xfrm>
            <a:off x="2627313" y="836613"/>
            <a:ext cx="3798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cs-CZ" altLang="cs-CZ" sz="2000">
                <a:solidFill>
                  <a:srgbClr val="990000"/>
                </a:solidFill>
              </a:rPr>
              <a:t>Typ II:39 – protoma Pegase</a:t>
            </a:r>
          </a:p>
        </p:txBody>
      </p:sp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1116013" y="2060575"/>
          <a:ext cx="7272337" cy="2881313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4284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52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63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934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88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01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Varianta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Nominál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Lokalita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G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1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II:39.1/1 (1)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Němčice na Hanou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0,714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1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2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II:39.1/1 (2)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AR </a:t>
                      </a:r>
                      <a:r>
                        <a:rPr lang="de-DE" sz="900" b="1" dirty="0" err="1">
                          <a:solidFill>
                            <a:srgbClr val="FF0000"/>
                          </a:solidFill>
                          <a:effectLst/>
                        </a:rPr>
                        <a:t>obol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Němčice na Hanou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0,686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1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II:39.1/1 (3)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AR </a:t>
                      </a:r>
                      <a:r>
                        <a:rPr lang="de-DE" sz="900" b="1" dirty="0" err="1">
                          <a:solidFill>
                            <a:srgbClr val="FF0000"/>
                          </a:solidFill>
                          <a:effectLst/>
                        </a:rPr>
                        <a:t>obol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Dobřenice 68/1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0,627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1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II:39.1/1 (4)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 err="1">
                          <a:solidFill>
                            <a:srgbClr val="FF0000"/>
                          </a:solidFill>
                          <a:effectLst/>
                        </a:rPr>
                        <a:t>Žehuň</a:t>
                      </a: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 21/28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0,583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1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5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II:39.1/1 (5)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 err="1">
                          <a:solidFill>
                            <a:srgbClr val="FF0000"/>
                          </a:solidFill>
                          <a:effectLst/>
                        </a:rPr>
                        <a:t>Žehuň</a:t>
                      </a: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 21/29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0,568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1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6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II:39.1/2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 err="1">
                          <a:solidFill>
                            <a:srgbClr val="FF0000"/>
                          </a:solidFill>
                          <a:effectLst/>
                        </a:rPr>
                        <a:t>Žehuň</a:t>
                      </a: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 21/30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0,601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1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7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II:39.1/?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 err="1">
                          <a:solidFill>
                            <a:srgbClr val="FF0000"/>
                          </a:solidFill>
                          <a:effectLst/>
                        </a:rPr>
                        <a:t>jižní</a:t>
                      </a: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de-DE" sz="900" b="1" dirty="0" err="1">
                          <a:solidFill>
                            <a:srgbClr val="FF0000"/>
                          </a:solidFill>
                          <a:effectLst/>
                        </a:rPr>
                        <a:t>Čechy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?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01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8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II:39.1/? (2)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 err="1">
                          <a:solidFill>
                            <a:srgbClr val="FF0000"/>
                          </a:solidFill>
                          <a:effectLst/>
                        </a:rPr>
                        <a:t>Žehuň</a:t>
                      </a: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 21/31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0,537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ÁZDNÁ MAPKA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69850"/>
            <a:ext cx="9324975" cy="6927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9" name="Picture 3" descr="Ps235-2011_1a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1484313"/>
            <a:ext cx="663575" cy="687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0" name="Picture 4" descr="PS 137-06-3rv"/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6100" y="3500438"/>
            <a:ext cx="647700" cy="623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1" name="Picture 5" descr="PS230-2011-03rv"/>
          <p:cNvPicPr>
            <a:picLocks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00" y="620713"/>
            <a:ext cx="647700" cy="641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2" name="Picture 6" descr="PA23354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268413"/>
            <a:ext cx="647700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Oval 7"/>
          <p:cNvSpPr>
            <a:spLocks noChangeArrowheads="1"/>
          </p:cNvSpPr>
          <p:nvPr/>
        </p:nvSpPr>
        <p:spPr bwMode="auto">
          <a:xfrm>
            <a:off x="3059113" y="1412875"/>
            <a:ext cx="1873250" cy="143986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chemeClr val="bg2"/>
              </a:solidFill>
            </a:endParaRPr>
          </a:p>
        </p:txBody>
      </p:sp>
      <p:sp>
        <p:nvSpPr>
          <p:cNvPr id="4104" name="Oval 8"/>
          <p:cNvSpPr>
            <a:spLocks noChangeArrowheads="1"/>
          </p:cNvSpPr>
          <p:nvPr/>
        </p:nvSpPr>
        <p:spPr bwMode="auto">
          <a:xfrm>
            <a:off x="4500563" y="1989138"/>
            <a:ext cx="1582737" cy="1439862"/>
          </a:xfrm>
          <a:prstGeom prst="ellips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chemeClr val="bg2"/>
              </a:solidFill>
            </a:endParaRPr>
          </a:p>
        </p:txBody>
      </p:sp>
      <p:sp>
        <p:nvSpPr>
          <p:cNvPr id="832521" name="Rectangle 9"/>
          <p:cNvSpPr>
            <a:spLocks noChangeArrowheads="1"/>
          </p:cNvSpPr>
          <p:nvPr/>
        </p:nvSpPr>
        <p:spPr bwMode="auto">
          <a:xfrm>
            <a:off x="485775" y="3154363"/>
            <a:ext cx="2995613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6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AV + AR </a:t>
            </a:r>
            <a:r>
              <a:rPr lang="cs-CZ" altLang="cs-CZ" sz="1600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böhmische</a:t>
            </a:r>
            <a:r>
              <a:rPr lang="cs-CZ" altLang="cs-CZ" sz="16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cs-CZ" altLang="cs-CZ" sz="1600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Lokaltypen</a:t>
            </a:r>
            <a:endParaRPr lang="cs-CZ" altLang="cs-CZ" sz="16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auto">
          <a:xfrm flipV="1">
            <a:off x="2374900" y="2363788"/>
            <a:ext cx="1368425" cy="7905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32523" name="Rectangle 11"/>
          <p:cNvSpPr>
            <a:spLocks noChangeArrowheads="1"/>
          </p:cNvSpPr>
          <p:nvPr/>
        </p:nvSpPr>
        <p:spPr bwMode="auto">
          <a:xfrm>
            <a:off x="5435600" y="3933825"/>
            <a:ext cx="21669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60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AV Athena-Alkis</a:t>
            </a:r>
          </a:p>
          <a:p>
            <a:pPr>
              <a:defRPr/>
            </a:pPr>
            <a:r>
              <a:rPr lang="cs-CZ" altLang="cs-CZ" sz="160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AR Roseldorf/Němčice</a:t>
            </a:r>
          </a:p>
        </p:txBody>
      </p:sp>
      <p:sp>
        <p:nvSpPr>
          <p:cNvPr id="4108" name="Line 12"/>
          <p:cNvSpPr>
            <a:spLocks noChangeShapeType="1"/>
          </p:cNvSpPr>
          <p:nvPr/>
        </p:nvSpPr>
        <p:spPr bwMode="auto">
          <a:xfrm flipH="1" flipV="1">
            <a:off x="5292725" y="2781300"/>
            <a:ext cx="935038" cy="10795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4109" name="Picture 13" descr="PČ 5507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773238"/>
            <a:ext cx="7207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4" descr="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419350"/>
            <a:ext cx="719137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1" name="Line 15"/>
          <p:cNvSpPr>
            <a:spLocks noChangeShapeType="1"/>
          </p:cNvSpPr>
          <p:nvPr/>
        </p:nvSpPr>
        <p:spPr bwMode="auto">
          <a:xfrm>
            <a:off x="3851275" y="1268413"/>
            <a:ext cx="0" cy="2889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2" name="Line 16"/>
          <p:cNvSpPr>
            <a:spLocks noChangeShapeType="1"/>
          </p:cNvSpPr>
          <p:nvPr/>
        </p:nvSpPr>
        <p:spPr bwMode="auto">
          <a:xfrm>
            <a:off x="2987675" y="1844675"/>
            <a:ext cx="504825" cy="1444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3" name="Line 17"/>
          <p:cNvSpPr>
            <a:spLocks noChangeShapeType="1"/>
          </p:cNvSpPr>
          <p:nvPr/>
        </p:nvSpPr>
        <p:spPr bwMode="auto">
          <a:xfrm flipV="1">
            <a:off x="4787900" y="3141663"/>
            <a:ext cx="144463" cy="28733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4" name="Line 18"/>
          <p:cNvSpPr>
            <a:spLocks noChangeShapeType="1"/>
          </p:cNvSpPr>
          <p:nvPr/>
        </p:nvSpPr>
        <p:spPr bwMode="auto">
          <a:xfrm flipH="1">
            <a:off x="5651500" y="2133600"/>
            <a:ext cx="215900" cy="2159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5" name="Line 19"/>
          <p:cNvSpPr>
            <a:spLocks noChangeShapeType="1"/>
          </p:cNvSpPr>
          <p:nvPr/>
        </p:nvSpPr>
        <p:spPr bwMode="auto">
          <a:xfrm flipV="1">
            <a:off x="3708400" y="1484313"/>
            <a:ext cx="1800225" cy="19431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" name="Obdélník 1"/>
          <p:cNvSpPr/>
          <p:nvPr/>
        </p:nvSpPr>
        <p:spPr>
          <a:xfrm>
            <a:off x="-576263" y="3716338"/>
            <a:ext cx="4572001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Keltische</a:t>
            </a:r>
            <a:r>
              <a:rPr lang="cs-CZ" sz="2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cs-CZ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Münzproduktion</a:t>
            </a:r>
            <a:r>
              <a:rPr lang="cs-CZ" sz="2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cs-CZ" sz="2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in </a:t>
            </a:r>
            <a:r>
              <a:rPr lang="cs-CZ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Böhmen</a:t>
            </a:r>
            <a:r>
              <a:rPr lang="cs-CZ" sz="2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</a:t>
            </a:r>
          </a:p>
          <a:p>
            <a:pPr algn="ctr">
              <a:defRPr/>
            </a:pPr>
            <a:r>
              <a:rPr lang="cs-CZ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und</a:t>
            </a:r>
            <a:r>
              <a:rPr lang="cs-CZ" sz="2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cs-CZ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Mähren</a:t>
            </a:r>
            <a:endParaRPr lang="cs-CZ" sz="24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endParaRPr lang="cs-CZ" sz="2400" b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r>
              <a:rPr lang="cs-CZ" sz="2400" b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</a:t>
            </a:r>
            <a:r>
              <a:rPr lang="cs-CZ" sz="2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LT C2/D1-D1/D2</a:t>
            </a:r>
            <a:r>
              <a:rPr lang="cs-CZ" sz="2400" b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Obdélník 1"/>
          <p:cNvSpPr>
            <a:spLocks noChangeArrowheads="1"/>
          </p:cNvSpPr>
          <p:nvPr/>
        </p:nvSpPr>
        <p:spPr bwMode="auto">
          <a:xfrm>
            <a:off x="1403350" y="908050"/>
            <a:ext cx="6283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cs-CZ" altLang="cs-CZ" sz="2000">
                <a:solidFill>
                  <a:srgbClr val="990000"/>
                </a:solidFill>
              </a:rPr>
              <a:t>Typ II:40 – „pletenec“ s kuličkami / kůň doleva</a:t>
            </a:r>
          </a:p>
          <a:p>
            <a:pPr algn="ctr" eaLnBrk="1" hangingPunct="1"/>
            <a:r>
              <a:rPr lang="cs-CZ" altLang="cs-CZ" sz="2000" b="0">
                <a:solidFill>
                  <a:srgbClr val="990000"/>
                </a:solidFill>
              </a:rPr>
              <a:t>AR obol</a:t>
            </a:r>
          </a:p>
        </p:txBody>
      </p:sp>
      <p:pic>
        <p:nvPicPr>
          <p:cNvPr id="31747" name="Obrázek 278" descr="K01932a_2017_03_IMG_1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220913"/>
            <a:ext cx="2513013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Obrázek 277" descr="K01932r_2017_03_IMG_1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63" y="2205038"/>
            <a:ext cx="2676525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Obdélník 1"/>
          <p:cNvSpPr>
            <a:spLocks noChangeArrowheads="1"/>
          </p:cNvSpPr>
          <p:nvPr/>
        </p:nvSpPr>
        <p:spPr bwMode="auto">
          <a:xfrm>
            <a:off x="1547813" y="765175"/>
            <a:ext cx="60721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cs-CZ" altLang="cs-CZ" sz="2000">
                <a:solidFill>
                  <a:srgbClr val="990000"/>
                </a:solidFill>
              </a:rPr>
              <a:t>Typ II:41 – hrbol / kůň s „trojlistem“ doprava</a:t>
            </a:r>
          </a:p>
          <a:p>
            <a:pPr algn="ctr" eaLnBrk="1" hangingPunct="1"/>
            <a:r>
              <a:rPr lang="cs-CZ" altLang="cs-CZ" sz="2000" b="0">
                <a:solidFill>
                  <a:srgbClr val="990000"/>
                </a:solidFill>
              </a:rPr>
              <a:t>AR Obol</a:t>
            </a:r>
            <a:r>
              <a:rPr lang="cs-CZ" altLang="cs-CZ" b="0"/>
              <a:t>va</a:t>
            </a:r>
          </a:p>
        </p:txBody>
      </p:sp>
      <p:pic>
        <p:nvPicPr>
          <p:cNvPr id="32771" name="Obrázek 272" descr="_MG_19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109788"/>
            <a:ext cx="244792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Obrázek 271" descr="_MG_19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085975"/>
            <a:ext cx="2678113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2774" name="Rectangle 4"/>
          <p:cNvSpPr>
            <a:spLocks noChangeArrowheads="1"/>
          </p:cNvSpPr>
          <p:nvPr/>
        </p:nvSpPr>
        <p:spPr bwMode="auto">
          <a:xfrm>
            <a:off x="0" y="16287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cs-CZ" altLang="cs-CZ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Obdélník 1"/>
          <p:cNvSpPr>
            <a:spLocks noChangeArrowheads="1"/>
          </p:cNvSpPr>
          <p:nvPr/>
        </p:nvSpPr>
        <p:spPr bwMode="auto">
          <a:xfrm>
            <a:off x="2536825" y="1262063"/>
            <a:ext cx="33512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cs-CZ" altLang="cs-CZ" sz="2000">
                <a:solidFill>
                  <a:srgbClr val="990000"/>
                </a:solidFill>
              </a:rPr>
              <a:t>Typ II:42 – Třebestovice</a:t>
            </a:r>
          </a:p>
          <a:p>
            <a:pPr algn="ctr" eaLnBrk="1" hangingPunct="1"/>
            <a:r>
              <a:rPr lang="cs-CZ" altLang="cs-CZ" sz="2000" b="0">
                <a:solidFill>
                  <a:srgbClr val="990000"/>
                </a:solidFill>
              </a:rPr>
              <a:t>AR Obol</a:t>
            </a:r>
          </a:p>
        </p:txBody>
      </p:sp>
      <p:pic>
        <p:nvPicPr>
          <p:cNvPr id="33795" name="Obrázek 153" descr="K01285a_2017_08_IMG_70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781300"/>
            <a:ext cx="2016125" cy="196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Obrázek 152" descr="K01285r_2017_08_IMG_70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774950"/>
            <a:ext cx="2052637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314325"/>
            <a:ext cx="895985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Obrázek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665163"/>
            <a:ext cx="1079500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Obrázek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628775"/>
            <a:ext cx="1008062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4822" name="Rectangle 4"/>
          <p:cNvSpPr>
            <a:spLocks noChangeArrowheads="1"/>
          </p:cNvSpPr>
          <p:nvPr/>
        </p:nvSpPr>
        <p:spPr bwMode="auto">
          <a:xfrm>
            <a:off x="0" y="18954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cs-CZ" altLang="cs-CZ"/>
          </a:p>
        </p:txBody>
      </p:sp>
      <p:pic>
        <p:nvPicPr>
          <p:cNvPr id="34823" name="Obrázek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638" y="314325"/>
            <a:ext cx="1284287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Obrázek 3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638" y="1628775"/>
            <a:ext cx="1284287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5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4826" name="Rectangle 8"/>
          <p:cNvSpPr>
            <a:spLocks noChangeArrowheads="1"/>
          </p:cNvSpPr>
          <p:nvPr/>
        </p:nvSpPr>
        <p:spPr bwMode="auto">
          <a:xfrm>
            <a:off x="0" y="21240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34827" name="Obdélník 6"/>
          <p:cNvSpPr>
            <a:spLocks noChangeArrowheads="1"/>
          </p:cNvSpPr>
          <p:nvPr/>
        </p:nvSpPr>
        <p:spPr bwMode="auto">
          <a:xfrm>
            <a:off x="971550" y="5661025"/>
            <a:ext cx="44116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cs-CZ" altLang="cs-CZ" sz="2000">
                <a:solidFill>
                  <a:srgbClr val="990000"/>
                </a:solidFill>
              </a:rPr>
              <a:t>Série II:43 – členěný hrbol / kůň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Obdélník 1"/>
          <p:cNvSpPr>
            <a:spLocks noChangeArrowheads="1"/>
          </p:cNvSpPr>
          <p:nvPr/>
        </p:nvSpPr>
        <p:spPr bwMode="auto">
          <a:xfrm>
            <a:off x="2079625" y="620713"/>
            <a:ext cx="10153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cs-CZ" altLang="cs-CZ" sz="2000">
                <a:solidFill>
                  <a:srgbClr val="990000"/>
                </a:solidFill>
              </a:rPr>
              <a:t>Série II:43 – členěný hrbol / kůň</a:t>
            </a:r>
          </a:p>
        </p:txBody>
      </p:sp>
      <p:sp>
        <p:nvSpPr>
          <p:cNvPr id="3584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35844" name="Obrázek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00213"/>
            <a:ext cx="3856037" cy="19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Rectangle 3"/>
          <p:cNvSpPr>
            <a:spLocks noChangeArrowheads="1"/>
          </p:cNvSpPr>
          <p:nvPr/>
        </p:nvSpPr>
        <p:spPr bwMode="auto">
          <a:xfrm>
            <a:off x="0" y="1257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cs-CZ" altLang="cs-CZ"/>
          </a:p>
        </p:txBody>
      </p:sp>
      <p:pic>
        <p:nvPicPr>
          <p:cNvPr id="35846" name="Obrázek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60800"/>
            <a:ext cx="1862138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Obrázek 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538" y="3860800"/>
            <a:ext cx="1928812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5849" name="Rectangle 7"/>
          <p:cNvSpPr>
            <a:spLocks noChangeArrowheads="1"/>
          </p:cNvSpPr>
          <p:nvPr/>
        </p:nvSpPr>
        <p:spPr bwMode="auto">
          <a:xfrm>
            <a:off x="0" y="21240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cs-CZ" altLang="cs-CZ"/>
          </a:p>
        </p:txBody>
      </p:sp>
      <p:pic>
        <p:nvPicPr>
          <p:cNvPr id="35850" name="Obrázek 5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735138"/>
            <a:ext cx="1525587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Obrázek 5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975" y="3282950"/>
            <a:ext cx="154305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2" name="Rectangle 10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35853" name="obrázek 7" descr="PS311-2013-2av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975" y="5238750"/>
            <a:ext cx="1109663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4" name="obrázek 8" descr="PS311-2013-2rv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8" y="5238750"/>
            <a:ext cx="111125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5" name="Rectangle 13"/>
          <p:cNvSpPr>
            <a:spLocks noChangeArrowheads="1"/>
          </p:cNvSpPr>
          <p:nvPr/>
        </p:nvSpPr>
        <p:spPr bwMode="auto">
          <a:xfrm>
            <a:off x="304800" y="304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cs-CZ" altLang="cs-CZ" sz="1200">
                <a:cs typeface="Times New Roman" panose="02020603050405020304" pitchFamily="18" charset="0"/>
              </a:rPr>
              <a:t>  </a:t>
            </a:r>
            <a:endParaRPr lang="cs-CZ" altLang="cs-CZ"/>
          </a:p>
        </p:txBody>
      </p:sp>
      <p:pic>
        <p:nvPicPr>
          <p:cNvPr id="35856" name="Obrázek 5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975" y="1735138"/>
            <a:ext cx="1552575" cy="145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7" name="obrázek 2" descr="Dess 500rv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3190875"/>
            <a:ext cx="1485900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8" name="Rectangle 16"/>
          <p:cNvSpPr>
            <a:spLocks noChangeArrowheads="1"/>
          </p:cNvSpPr>
          <p:nvPr/>
        </p:nvSpPr>
        <p:spPr bwMode="auto">
          <a:xfrm>
            <a:off x="45720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cxnSp>
        <p:nvCxnSpPr>
          <p:cNvPr id="35859" name="Přímá spojnice se šipkou 10"/>
          <p:cNvCxnSpPr>
            <a:cxnSpLocks noChangeShapeType="1"/>
          </p:cNvCxnSpPr>
          <p:nvPr/>
        </p:nvCxnSpPr>
        <p:spPr bwMode="auto">
          <a:xfrm>
            <a:off x="7019925" y="5784850"/>
            <a:ext cx="431800" cy="0"/>
          </a:xfrm>
          <a:prstGeom prst="straightConnector1">
            <a:avLst/>
          </a:prstGeom>
          <a:noFill/>
          <a:ln w="9525" algn="ctr">
            <a:solidFill>
              <a:srgbClr val="99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5860" name="Obrázek 2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775" y="5267325"/>
            <a:ext cx="935038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971550" y="2997200"/>
          <a:ext cx="7200900" cy="2519363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93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9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66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06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024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77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49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Varianta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Nominál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Razidla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Lokalita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G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9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II:43.1/1 (1)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43/1-43/A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7,88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9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2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II:43.1/2 (1)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43/2-43/B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Čechy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7,811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9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II:43.1/2 (2)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43/2-43/B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7,46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9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II:43.2/1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1/8 statéru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43/3-43/C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0,923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49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5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II:43.2/2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1/8 statéru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43/4-43/D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0,90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49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6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II:43.2/3a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1/24 statéru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43/5-43/E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Kouřim 10/9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0,324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49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7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II:43.2/3b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AE/AV 1/24 statéru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43/5?-43/E?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Němčice nad Hanou 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0,156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6931" name="Obdélník 2"/>
          <p:cNvSpPr>
            <a:spLocks noChangeArrowheads="1"/>
          </p:cNvSpPr>
          <p:nvPr/>
        </p:nvSpPr>
        <p:spPr bwMode="auto">
          <a:xfrm>
            <a:off x="2627313" y="1308100"/>
            <a:ext cx="3714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cs-CZ" altLang="cs-CZ" sz="20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Série II:43 – členěný hrbol / kůň</a:t>
            </a:r>
          </a:p>
          <a:p>
            <a:pPr algn="ctr" eaLnBrk="1" hangingPunct="1"/>
            <a:r>
              <a:rPr lang="cs-CZ" altLang="cs-CZ" sz="2000" b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2595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0" y="16716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37892" name="Picture 4" descr="Ob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4813"/>
            <a:ext cx="4900613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 descr="PS 118-05-1a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773238"/>
            <a:ext cx="93662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 descr="PS 118-05-1r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781300"/>
            <a:ext cx="9144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 descr="PS 118-05-2a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773238"/>
            <a:ext cx="9366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8" descr="PS 118-05-2r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852738"/>
            <a:ext cx="9366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0" y="2420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0" y="35004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37899" name="Picture 11" descr="PS 137-06-1av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437063"/>
            <a:ext cx="9366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12" descr="PS 137-06-1rv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5373688"/>
            <a:ext cx="935038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Picture 13" descr="PS 137-06-2av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4437063"/>
            <a:ext cx="892175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2" name="Picture 14" descr="PS 137-06-2rv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380038"/>
            <a:ext cx="935037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3" name="Picture 15" descr="PS 137-06-3av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4437063"/>
            <a:ext cx="935038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4" name="Picture 16" descr="PS 137-06-3rv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373688"/>
            <a:ext cx="935038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0" y="2420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37906" name="Rectangle 18"/>
          <p:cNvSpPr>
            <a:spLocks noChangeArrowheads="1"/>
          </p:cNvSpPr>
          <p:nvPr/>
        </p:nvSpPr>
        <p:spPr bwMode="auto">
          <a:xfrm>
            <a:off x="0" y="3573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37907" name="Rectangle 19"/>
          <p:cNvSpPr>
            <a:spLocks noChangeArrowheads="1"/>
          </p:cNvSpPr>
          <p:nvPr/>
        </p:nvSpPr>
        <p:spPr bwMode="auto">
          <a:xfrm>
            <a:off x="827088" y="4797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37908" name="Rectangle 20"/>
          <p:cNvSpPr>
            <a:spLocks noChangeArrowheads="1"/>
          </p:cNvSpPr>
          <p:nvPr/>
        </p:nvSpPr>
        <p:spPr bwMode="auto">
          <a:xfrm>
            <a:off x="395288" y="6122988"/>
            <a:ext cx="1244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00">
                <a:solidFill>
                  <a:srgbClr val="FF0000"/>
                </a:solidFill>
              </a:rPr>
              <a:t>podle: Kolníková</a:t>
            </a:r>
            <a:endParaRPr lang="cs-CZ" altLang="cs-CZ" sz="1400" b="0">
              <a:solidFill>
                <a:schemeClr val="folHlink"/>
              </a:solidFill>
            </a:endParaRPr>
          </a:p>
        </p:txBody>
      </p:sp>
      <p:sp>
        <p:nvSpPr>
          <p:cNvPr id="37909" name="Oval 21"/>
          <p:cNvSpPr>
            <a:spLocks noChangeArrowheads="1"/>
          </p:cNvSpPr>
          <p:nvPr/>
        </p:nvSpPr>
        <p:spPr bwMode="auto">
          <a:xfrm>
            <a:off x="971550" y="1844675"/>
            <a:ext cx="215900" cy="2174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37910" name="Oval 22"/>
          <p:cNvSpPr>
            <a:spLocks noChangeArrowheads="1"/>
          </p:cNvSpPr>
          <p:nvPr/>
        </p:nvSpPr>
        <p:spPr bwMode="auto">
          <a:xfrm>
            <a:off x="1763713" y="1844675"/>
            <a:ext cx="215900" cy="2174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37911" name="Oval 23"/>
          <p:cNvSpPr>
            <a:spLocks noChangeArrowheads="1"/>
          </p:cNvSpPr>
          <p:nvPr/>
        </p:nvSpPr>
        <p:spPr bwMode="auto">
          <a:xfrm>
            <a:off x="2627313" y="1844675"/>
            <a:ext cx="215900" cy="2174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37912" name="Oval 24"/>
          <p:cNvSpPr>
            <a:spLocks noChangeArrowheads="1"/>
          </p:cNvSpPr>
          <p:nvPr/>
        </p:nvSpPr>
        <p:spPr bwMode="auto">
          <a:xfrm>
            <a:off x="3419475" y="1916113"/>
            <a:ext cx="215900" cy="2174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37913" name="Rectangle 25"/>
          <p:cNvSpPr>
            <a:spLocks noChangeArrowheads="1"/>
          </p:cNvSpPr>
          <p:nvPr/>
        </p:nvSpPr>
        <p:spPr bwMode="auto">
          <a:xfrm>
            <a:off x="5435600" y="333375"/>
            <a:ext cx="3384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CC0000"/>
                </a:solidFill>
                <a:latin typeface="Times New Roman" panose="02020603050405020304" pitchFamily="18" charset="0"/>
              </a:rPr>
              <a:t>NĚMČICE NAD HANOU</a:t>
            </a:r>
          </a:p>
        </p:txBody>
      </p:sp>
      <p:sp>
        <p:nvSpPr>
          <p:cNvPr id="37914" name="Rectangle 26"/>
          <p:cNvSpPr>
            <a:spLocks noChangeArrowheads="1"/>
          </p:cNvSpPr>
          <p:nvPr/>
        </p:nvSpPr>
        <p:spPr bwMode="auto">
          <a:xfrm>
            <a:off x="5867400" y="836613"/>
            <a:ext cx="1822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990000"/>
                </a:solidFill>
                <a:latin typeface="Times New Roman" panose="02020603050405020304" pitchFamily="18" charset="0"/>
              </a:rPr>
              <a:t>Typ „s hvězdou“</a:t>
            </a:r>
            <a:endParaRPr lang="cs-CZ" altLang="cs-CZ" sz="1800">
              <a:solidFill>
                <a:srgbClr val="990000"/>
              </a:solidFill>
            </a:endParaRPr>
          </a:p>
        </p:txBody>
      </p:sp>
      <p:sp>
        <p:nvSpPr>
          <p:cNvPr id="37915" name="Oval 27"/>
          <p:cNvSpPr>
            <a:spLocks noChangeArrowheads="1"/>
          </p:cNvSpPr>
          <p:nvPr/>
        </p:nvSpPr>
        <p:spPr bwMode="auto">
          <a:xfrm>
            <a:off x="5651500" y="908050"/>
            <a:ext cx="215900" cy="2174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37916" name="Rectangle 28"/>
          <p:cNvSpPr>
            <a:spLocks noChangeArrowheads="1"/>
          </p:cNvSpPr>
          <p:nvPr/>
        </p:nvSpPr>
        <p:spPr bwMode="auto">
          <a:xfrm>
            <a:off x="5651500" y="1274763"/>
            <a:ext cx="2171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990000"/>
                </a:solidFill>
                <a:latin typeface="Times New Roman" panose="02020603050405020304" pitchFamily="18" charset="0"/>
              </a:rPr>
              <a:t>Roseldorf/Němčice I</a:t>
            </a:r>
          </a:p>
        </p:txBody>
      </p:sp>
      <p:sp>
        <p:nvSpPr>
          <p:cNvPr id="37917" name="Rectangle 29"/>
          <p:cNvSpPr>
            <a:spLocks noChangeArrowheads="1"/>
          </p:cNvSpPr>
          <p:nvPr/>
        </p:nvSpPr>
        <p:spPr bwMode="auto">
          <a:xfrm>
            <a:off x="5580063" y="3940175"/>
            <a:ext cx="226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990000"/>
                </a:solidFill>
                <a:latin typeface="Times New Roman" panose="02020603050405020304" pitchFamily="18" charset="0"/>
              </a:rPr>
              <a:t>Roseldorf/Němčice II</a:t>
            </a:r>
          </a:p>
        </p:txBody>
      </p:sp>
      <p:pic>
        <p:nvPicPr>
          <p:cNvPr id="37918" name="Obrázek 2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2778125"/>
            <a:ext cx="935037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Němčice010_mapa-mince Roseldorf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0"/>
            <a:ext cx="7345363" cy="6804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1187450" y="6453188"/>
            <a:ext cx="17129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00">
                <a:solidFill>
                  <a:srgbClr val="FF0000"/>
                </a:solidFill>
              </a:rPr>
              <a:t>nach: Čižmář/Kolníková</a:t>
            </a:r>
          </a:p>
        </p:txBody>
      </p:sp>
      <p:sp>
        <p:nvSpPr>
          <p:cNvPr id="38916" name="Oval 4"/>
          <p:cNvSpPr>
            <a:spLocks noChangeArrowheads="1"/>
          </p:cNvSpPr>
          <p:nvPr/>
        </p:nvSpPr>
        <p:spPr bwMode="auto">
          <a:xfrm>
            <a:off x="2771775" y="1844675"/>
            <a:ext cx="2663825" cy="273685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rgbClr val="FF0000"/>
              </a:solidFill>
            </a:endParaRP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4356100" y="620713"/>
            <a:ext cx="2951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rgbClr val="FF0000"/>
                </a:solidFill>
                <a:latin typeface="Times New Roman" panose="02020603050405020304" pitchFamily="18" charset="0"/>
              </a:rPr>
              <a:t>Roseldorf/Němčice 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Obdélník 1"/>
          <p:cNvSpPr>
            <a:spLocks noChangeArrowheads="1"/>
          </p:cNvSpPr>
          <p:nvPr/>
        </p:nvSpPr>
        <p:spPr bwMode="auto">
          <a:xfrm>
            <a:off x="1763713" y="835025"/>
            <a:ext cx="55483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cs-CZ" altLang="cs-CZ" sz="2000">
                <a:solidFill>
                  <a:srgbClr val="990000"/>
                </a:solidFill>
              </a:rPr>
              <a:t>Série II:43 – členěný hrbol / kůň – var. Bi</a:t>
            </a:r>
          </a:p>
          <a:p>
            <a:pPr algn="ctr" eaLnBrk="1" hangingPunct="1"/>
            <a:r>
              <a:rPr lang="cs-CZ" altLang="cs-CZ" sz="2000" b="0">
                <a:solidFill>
                  <a:srgbClr val="990000"/>
                </a:solidFill>
              </a:rPr>
              <a:t>AR Obol</a:t>
            </a:r>
          </a:p>
        </p:txBody>
      </p:sp>
      <p:pic>
        <p:nvPicPr>
          <p:cNvPr id="39939" name="Obrázek 1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2303463"/>
            <a:ext cx="17272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Obrázek 1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4005263"/>
            <a:ext cx="1763712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9942" name="Rectangle 4"/>
          <p:cNvSpPr>
            <a:spLocks noChangeArrowheads="1"/>
          </p:cNvSpPr>
          <p:nvPr/>
        </p:nvSpPr>
        <p:spPr bwMode="auto">
          <a:xfrm>
            <a:off x="0" y="1714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cs-CZ" altLang="cs-CZ"/>
          </a:p>
        </p:txBody>
      </p:sp>
      <p:pic>
        <p:nvPicPr>
          <p:cNvPr id="39943" name="Obrázek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232025"/>
            <a:ext cx="1773237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Obrázek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005263"/>
            <a:ext cx="1773237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9946" name="Rectangle 8"/>
          <p:cNvSpPr>
            <a:spLocks noChangeArrowheads="1"/>
          </p:cNvSpPr>
          <p:nvPr/>
        </p:nvSpPr>
        <p:spPr bwMode="auto">
          <a:xfrm>
            <a:off x="0" y="18573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cs-CZ" altLang="cs-CZ"/>
          </a:p>
        </p:txBody>
      </p:sp>
      <p:pic>
        <p:nvPicPr>
          <p:cNvPr id="39947" name="Obrázek 181" descr="K01743a_2016_11_IMG_026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417763"/>
            <a:ext cx="1731962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8" name="Obrázek 180" descr="K01743r_2016_11_IMG_026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149725"/>
            <a:ext cx="1731962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9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9950" name="Rectangle 12"/>
          <p:cNvSpPr>
            <a:spLocks noChangeArrowheads="1"/>
          </p:cNvSpPr>
          <p:nvPr/>
        </p:nvSpPr>
        <p:spPr bwMode="auto">
          <a:xfrm>
            <a:off x="0" y="1619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cs-CZ" altLang="cs-CZ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1042988" y="2349500"/>
          <a:ext cx="6842125" cy="3616325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3386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79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86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86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27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27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7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998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Varianta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Ks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Hm. rozpětí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Pr. hmotnost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Č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Ž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N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8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II:43.4/1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31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0,894–0,329 g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0,618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17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7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12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9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II:43.4/2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0,507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0,507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98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II:43.4/3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9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0,800–0,557 g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0,679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98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II:43.4/4a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16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0,723–0,358 g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0,527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11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29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II:43.4/4b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0,437 g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0,437 g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29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II:43.4/5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?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?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?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98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II:43.4/6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0,785–0,463 g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0,607 g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29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II:43.4/7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0,630 g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0,630 g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98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II:43.4/8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0,794–0,587 g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0,674 g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29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II:43.4/9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0,598 g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0,598 g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29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II:43.4/10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0,694 g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0,694 g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- 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98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II:43.4/11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0,794–0,505 g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0,631 g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98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II:43.4/12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0,596–0,583 g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0,589 g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98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II:43.4/?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0,509–0,499 g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0,504 g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9" marR="44459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41092" name="Obdélník 2"/>
          <p:cNvSpPr>
            <a:spLocks noChangeArrowheads="1"/>
          </p:cNvSpPr>
          <p:nvPr/>
        </p:nvSpPr>
        <p:spPr bwMode="auto">
          <a:xfrm>
            <a:off x="1571625" y="1268413"/>
            <a:ext cx="55483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cs-CZ" altLang="cs-CZ" sz="2000">
                <a:solidFill>
                  <a:srgbClr val="990000"/>
                </a:solidFill>
              </a:rPr>
              <a:t>Série II:43 – členěný hrbol / kůň – var. Bi</a:t>
            </a:r>
          </a:p>
          <a:p>
            <a:pPr algn="ctr" eaLnBrk="1" hangingPunct="1"/>
            <a:r>
              <a:rPr lang="cs-CZ" altLang="cs-CZ" sz="2000" b="0">
                <a:solidFill>
                  <a:srgbClr val="990000"/>
                </a:solidFill>
              </a:rPr>
              <a:t>AR Obol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314325"/>
            <a:ext cx="895985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Obrázek 1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300" y="314325"/>
            <a:ext cx="14446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Obrázek 1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300" y="1790700"/>
            <a:ext cx="1444625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5126" name="Rectangle 4"/>
          <p:cNvSpPr>
            <a:spLocks noChangeArrowheads="1"/>
          </p:cNvSpPr>
          <p:nvPr/>
        </p:nvSpPr>
        <p:spPr bwMode="auto">
          <a:xfrm>
            <a:off x="0" y="22383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5127" name="Obdélník 9"/>
          <p:cNvSpPr>
            <a:spLocks noChangeArrowheads="1"/>
          </p:cNvSpPr>
          <p:nvPr/>
        </p:nvSpPr>
        <p:spPr bwMode="auto">
          <a:xfrm>
            <a:off x="395288" y="6021388"/>
            <a:ext cx="7143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</a:rPr>
              <a:t>Série II:30 – hlava galského stylu / Athéna Alkidemos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314325"/>
            <a:ext cx="895985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Obrázek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665163"/>
            <a:ext cx="1079500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Obrázek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628775"/>
            <a:ext cx="1008062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1990" name="Rectangle 4"/>
          <p:cNvSpPr>
            <a:spLocks noChangeArrowheads="1"/>
          </p:cNvSpPr>
          <p:nvPr/>
        </p:nvSpPr>
        <p:spPr bwMode="auto">
          <a:xfrm>
            <a:off x="0" y="18954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cs-CZ" altLang="cs-CZ"/>
          </a:p>
        </p:txBody>
      </p:sp>
      <p:pic>
        <p:nvPicPr>
          <p:cNvPr id="41991" name="Obrázek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638" y="314325"/>
            <a:ext cx="1284287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Obrázek 3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638" y="1628775"/>
            <a:ext cx="1284287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3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1994" name="Rectangle 8"/>
          <p:cNvSpPr>
            <a:spLocks noChangeArrowheads="1"/>
          </p:cNvSpPr>
          <p:nvPr/>
        </p:nvSpPr>
        <p:spPr bwMode="auto">
          <a:xfrm>
            <a:off x="0" y="21240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41995" name="Obdélník 6"/>
          <p:cNvSpPr>
            <a:spLocks noChangeArrowheads="1"/>
          </p:cNvSpPr>
          <p:nvPr/>
        </p:nvSpPr>
        <p:spPr bwMode="auto">
          <a:xfrm>
            <a:off x="971550" y="5661025"/>
            <a:ext cx="44116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cs-CZ" altLang="cs-CZ" sz="2000">
                <a:solidFill>
                  <a:srgbClr val="990000"/>
                </a:solidFill>
              </a:rPr>
              <a:t>Série II:43 – členěný hrbol / kůň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Obdélník 1"/>
          <p:cNvSpPr>
            <a:spLocks noChangeArrowheads="1"/>
          </p:cNvSpPr>
          <p:nvPr/>
        </p:nvSpPr>
        <p:spPr bwMode="auto">
          <a:xfrm>
            <a:off x="2627313" y="1427163"/>
            <a:ext cx="3349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cs-CZ" altLang="cs-CZ" sz="2000">
                <a:solidFill>
                  <a:srgbClr val="990000"/>
                </a:solidFill>
              </a:rPr>
              <a:t>Typ II:44 – hrbol / hrbol</a:t>
            </a:r>
          </a:p>
          <a:p>
            <a:pPr algn="ctr" eaLnBrk="1" hangingPunct="1"/>
            <a:r>
              <a:rPr lang="cs-CZ" altLang="cs-CZ" sz="2000" b="0">
                <a:solidFill>
                  <a:srgbClr val="990000"/>
                </a:solidFill>
              </a:rPr>
              <a:t>Stater</a:t>
            </a:r>
          </a:p>
        </p:txBody>
      </p:sp>
      <p:pic>
        <p:nvPicPr>
          <p:cNvPr id="43011" name="Obrázek 2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13" y="2852738"/>
            <a:ext cx="2700337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Obrázek 2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852738"/>
            <a:ext cx="2698750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327025"/>
            <a:ext cx="8959850" cy="623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Obdélník 2"/>
          <p:cNvSpPr>
            <a:spLocks noChangeArrowheads="1"/>
          </p:cNvSpPr>
          <p:nvPr/>
        </p:nvSpPr>
        <p:spPr bwMode="auto">
          <a:xfrm>
            <a:off x="539750" y="5732463"/>
            <a:ext cx="617537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cs-CZ" altLang="cs-CZ" sz="2000">
                <a:solidFill>
                  <a:srgbClr val="990000"/>
                </a:solidFill>
              </a:rPr>
              <a:t>Typ II:45 – hrbol / hrbol s náznakem torquesu</a:t>
            </a:r>
          </a:p>
        </p:txBody>
      </p:sp>
      <p:pic>
        <p:nvPicPr>
          <p:cNvPr id="44036" name="Obrázek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813" y="327025"/>
            <a:ext cx="1154112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Obrázek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541463"/>
            <a:ext cx="1166812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684213" y="4581525"/>
          <a:ext cx="7920037" cy="1584325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5949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89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03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03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54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26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dirty="0">
                          <a:effectLst/>
                        </a:rPr>
                        <a:t>1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5" marR="444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II:45.1/1 (1)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5" marR="444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AV statér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5" marR="444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Radnice 112/1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5" marR="444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7,93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5" marR="4444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6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2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5" marR="444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II:45.1/1 (2)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5" marR="444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5" marR="444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Davle 46/1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5" marR="444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7,87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5" marR="4444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6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5" marR="444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II:45.1/1 (3)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5" marR="444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5" marR="444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Křivoklát 57/1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5" marR="444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7,810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5" marR="4444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6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5" marR="444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II:45.1/1 (4)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5" marR="444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5" marR="444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Podmokly? 111/5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5" marR="444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7,713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5" marR="4444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96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5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5" marR="444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II:45.1/2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5" marR="444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5" marR="444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5" marR="444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7,815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5" marR="4444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5096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13" y="1258888"/>
            <a:ext cx="1500187" cy="152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97" name="Obrázek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781300"/>
            <a:ext cx="150495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98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45099" name="Obrázek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88" y="1352550"/>
            <a:ext cx="1408112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100" name="Obrázek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88" y="2852738"/>
            <a:ext cx="142240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101" name="Rectangle 6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5102" name="Obdélník 4"/>
          <p:cNvSpPr>
            <a:spLocks noChangeArrowheads="1"/>
          </p:cNvSpPr>
          <p:nvPr/>
        </p:nvSpPr>
        <p:spPr bwMode="auto">
          <a:xfrm>
            <a:off x="1484313" y="477838"/>
            <a:ext cx="6175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cs-CZ" altLang="cs-CZ" sz="2000">
                <a:solidFill>
                  <a:srgbClr val="990000"/>
                </a:solidFill>
              </a:rPr>
              <a:t>Typ II:45 – hrbol / hrbol s náznakem torquesu</a:t>
            </a:r>
          </a:p>
        </p:txBody>
      </p:sp>
      <p:pic>
        <p:nvPicPr>
          <p:cNvPr id="45103" name="Obrázek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343025"/>
            <a:ext cx="144145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104" name="Obrázek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852738"/>
            <a:ext cx="144145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105" name="Rectangle 9"/>
          <p:cNvSpPr>
            <a:spLocks noChangeArrowheads="1"/>
          </p:cNvSpPr>
          <p:nvPr/>
        </p:nvSpPr>
        <p:spPr bwMode="auto">
          <a:xfrm>
            <a:off x="304800" y="304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Obdélník 1"/>
          <p:cNvSpPr>
            <a:spLocks noChangeArrowheads="1"/>
          </p:cNvSpPr>
          <p:nvPr/>
        </p:nvSpPr>
        <p:spPr bwMode="auto">
          <a:xfrm>
            <a:off x="1258888" y="765175"/>
            <a:ext cx="68135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cs-CZ" altLang="cs-CZ" sz="2000">
                <a:solidFill>
                  <a:srgbClr val="990000"/>
                </a:solidFill>
              </a:rPr>
              <a:t>Typ II:46 – hladký hrbol / nevýrazné hrboly v ploše</a:t>
            </a:r>
          </a:p>
          <a:p>
            <a:pPr algn="ctr" eaLnBrk="1" hangingPunct="1"/>
            <a:r>
              <a:rPr lang="cs-CZ" altLang="cs-CZ" sz="2000" b="0">
                <a:solidFill>
                  <a:srgbClr val="990000"/>
                </a:solidFill>
              </a:rPr>
              <a:t>Stater</a:t>
            </a:r>
          </a:p>
        </p:txBody>
      </p:sp>
      <p:pic>
        <p:nvPicPr>
          <p:cNvPr id="46083" name="Obrázek 2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038" y="2276475"/>
            <a:ext cx="27813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Obrázek 2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276475"/>
            <a:ext cx="27813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Obdélník 1"/>
          <p:cNvSpPr>
            <a:spLocks noChangeArrowheads="1"/>
          </p:cNvSpPr>
          <p:nvPr/>
        </p:nvSpPr>
        <p:spPr bwMode="auto">
          <a:xfrm>
            <a:off x="323850" y="836613"/>
            <a:ext cx="85582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cs-CZ" altLang="cs-CZ" sz="2000">
                <a:solidFill>
                  <a:srgbClr val="990000"/>
                </a:solidFill>
              </a:rPr>
              <a:t>Typ II:47 – nepravidelný hladký hrbol / nevýrazné hrboly v ploše</a:t>
            </a:r>
          </a:p>
          <a:p>
            <a:pPr algn="ctr" eaLnBrk="1" hangingPunct="1"/>
            <a:r>
              <a:rPr lang="cs-CZ" altLang="cs-CZ" sz="2000" b="0">
                <a:solidFill>
                  <a:srgbClr val="990000"/>
                </a:solidFill>
              </a:rPr>
              <a:t>Stater</a:t>
            </a:r>
          </a:p>
        </p:txBody>
      </p:sp>
      <p:pic>
        <p:nvPicPr>
          <p:cNvPr id="47107" name="Obrázek 283" descr="PS 348-2013-01a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312988"/>
            <a:ext cx="1763713" cy="176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Obrázek 284" descr="PS 348-2013-01r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4076700"/>
            <a:ext cx="1763713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7110" name="Rectangle 4"/>
          <p:cNvSpPr>
            <a:spLocks noChangeArrowheads="1"/>
          </p:cNvSpPr>
          <p:nvPr/>
        </p:nvSpPr>
        <p:spPr bwMode="auto">
          <a:xfrm>
            <a:off x="0" y="1885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cs-CZ" altLang="cs-CZ"/>
          </a:p>
        </p:txBody>
      </p:sp>
      <p:pic>
        <p:nvPicPr>
          <p:cNvPr id="47111" name="Obrázek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203450"/>
            <a:ext cx="1728787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Obrázek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4076700"/>
            <a:ext cx="1835150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3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7114" name="Rectangle 8"/>
          <p:cNvSpPr>
            <a:spLocks noChangeArrowheads="1"/>
          </p:cNvSpPr>
          <p:nvPr/>
        </p:nvSpPr>
        <p:spPr bwMode="auto">
          <a:xfrm>
            <a:off x="0" y="19145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cs-CZ" altLang="cs-CZ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Obdélník 1"/>
          <p:cNvSpPr>
            <a:spLocks noChangeArrowheads="1"/>
          </p:cNvSpPr>
          <p:nvPr/>
        </p:nvSpPr>
        <p:spPr bwMode="auto">
          <a:xfrm>
            <a:off x="1042988" y="692150"/>
            <a:ext cx="72977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cs-CZ" altLang="cs-CZ" sz="2000">
                <a:solidFill>
                  <a:srgbClr val="990000"/>
                </a:solidFill>
              </a:rPr>
              <a:t>Typ II:48 – stylizovaná hlava / náznak trojúhelníku (A)</a:t>
            </a:r>
          </a:p>
          <a:p>
            <a:pPr algn="ctr" eaLnBrk="1" hangingPunct="1"/>
            <a:r>
              <a:rPr lang="cs-CZ" altLang="cs-CZ" sz="2000" b="0">
                <a:solidFill>
                  <a:srgbClr val="990000"/>
                </a:solidFill>
              </a:rPr>
              <a:t>1/8-Statér</a:t>
            </a:r>
          </a:p>
        </p:txBody>
      </p:sp>
      <p:pic>
        <p:nvPicPr>
          <p:cNvPr id="48131" name="Obrázek 2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3" y="2122488"/>
            <a:ext cx="1655762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Obrázek 1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789363"/>
            <a:ext cx="172085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48134" name="obrázek 55" descr="_MG_27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109788"/>
            <a:ext cx="1601788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obrázek 56" descr="_MG_27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3805238"/>
            <a:ext cx="1601788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6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8137" name="Rectangle 7"/>
          <p:cNvSpPr>
            <a:spLocks noChangeArrowheads="1"/>
          </p:cNvSpPr>
          <p:nvPr/>
        </p:nvSpPr>
        <p:spPr bwMode="auto">
          <a:xfrm>
            <a:off x="0" y="1676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cs-CZ" altLang="cs-CZ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333375"/>
            <a:ext cx="8961438" cy="623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obrázek 55" descr="_MG_27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0" y="352425"/>
            <a:ext cx="1168400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obrázek 56" descr="_MG_27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975" y="1560513"/>
            <a:ext cx="1150938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9158" name="Rectangle 4"/>
          <p:cNvSpPr>
            <a:spLocks noChangeArrowheads="1"/>
          </p:cNvSpPr>
          <p:nvPr/>
        </p:nvSpPr>
        <p:spPr bwMode="auto">
          <a:xfrm>
            <a:off x="0" y="1676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49159" name="Obdélník 4"/>
          <p:cNvSpPr>
            <a:spLocks noChangeArrowheads="1"/>
          </p:cNvSpPr>
          <p:nvPr/>
        </p:nvSpPr>
        <p:spPr bwMode="auto">
          <a:xfrm>
            <a:off x="468313" y="5805488"/>
            <a:ext cx="7296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cs-CZ" altLang="cs-CZ" sz="2000">
                <a:solidFill>
                  <a:srgbClr val="990000"/>
                </a:solidFill>
              </a:rPr>
              <a:t>Typ II:48 – stylizovaná hlava / náznak trojúhelníku (A)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Obdélník 1"/>
          <p:cNvSpPr>
            <a:spLocks noChangeArrowheads="1"/>
          </p:cNvSpPr>
          <p:nvPr/>
        </p:nvSpPr>
        <p:spPr bwMode="auto">
          <a:xfrm>
            <a:off x="971550" y="620713"/>
            <a:ext cx="72977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cs-CZ" altLang="cs-CZ" sz="2000">
                <a:solidFill>
                  <a:srgbClr val="990000"/>
                </a:solidFill>
              </a:rPr>
              <a:t>Typ II:49 – stylizovaná hlava / náznak trojúhelníku (B)</a:t>
            </a:r>
          </a:p>
          <a:p>
            <a:pPr algn="ctr" eaLnBrk="1" hangingPunct="1"/>
            <a:r>
              <a:rPr lang="cs-CZ" altLang="cs-CZ" sz="2000" b="0">
                <a:solidFill>
                  <a:srgbClr val="990000"/>
                </a:solidFill>
              </a:rPr>
              <a:t>1/8-Stater</a:t>
            </a:r>
          </a:p>
        </p:txBody>
      </p:sp>
      <p:pic>
        <p:nvPicPr>
          <p:cNvPr id="50179" name="Obrázek 1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2006600"/>
            <a:ext cx="2016125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Obrázek 18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076700"/>
            <a:ext cx="20161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50182" name="Obrázek 19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238" y="2481263"/>
            <a:ext cx="1736725" cy="159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Obrázek 19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088" y="4076700"/>
            <a:ext cx="1639887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4" name="Rectangle 6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50185" name="Obrázek 6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565400"/>
            <a:ext cx="14097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6" name="Obrázek 8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076700"/>
            <a:ext cx="1368425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7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0188" name="Rectangle 10"/>
          <p:cNvSpPr>
            <a:spLocks noChangeArrowheads="1"/>
          </p:cNvSpPr>
          <p:nvPr/>
        </p:nvSpPr>
        <p:spPr bwMode="auto">
          <a:xfrm>
            <a:off x="0" y="15906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cs-CZ" altLang="cs-CZ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347663"/>
            <a:ext cx="8961438" cy="623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Obdélník 2"/>
          <p:cNvSpPr>
            <a:spLocks noChangeArrowheads="1"/>
          </p:cNvSpPr>
          <p:nvPr/>
        </p:nvSpPr>
        <p:spPr bwMode="auto">
          <a:xfrm>
            <a:off x="468313" y="5805488"/>
            <a:ext cx="7296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cs-CZ" altLang="cs-CZ" sz="2000">
                <a:solidFill>
                  <a:srgbClr val="990000"/>
                </a:solidFill>
              </a:rPr>
              <a:t>Typ II:49 – stylizovaná hlava / náznak trojúhelníku (B)</a:t>
            </a:r>
          </a:p>
        </p:txBody>
      </p:sp>
      <p:pic>
        <p:nvPicPr>
          <p:cNvPr id="51204" name="Obrázek 1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5" y="271463"/>
            <a:ext cx="139223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Obrázek 18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5" y="1700213"/>
            <a:ext cx="1392238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délník 1"/>
          <p:cNvSpPr>
            <a:spLocks noChangeArrowheads="1"/>
          </p:cNvSpPr>
          <p:nvPr/>
        </p:nvSpPr>
        <p:spPr bwMode="auto">
          <a:xfrm>
            <a:off x="1000125" y="981075"/>
            <a:ext cx="7143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</a:rPr>
              <a:t>Série II:30 – hlava galského stylu / Athéna Alkidemos</a:t>
            </a:r>
          </a:p>
        </p:txBody>
      </p:sp>
      <p:pic>
        <p:nvPicPr>
          <p:cNvPr id="6147" name="Obrázek 1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081213"/>
            <a:ext cx="1911350" cy="199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Obrázek 1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076700"/>
            <a:ext cx="1995488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6150" name="Rectangle 4"/>
          <p:cNvSpPr>
            <a:spLocks noChangeArrowheads="1"/>
          </p:cNvSpPr>
          <p:nvPr/>
        </p:nvSpPr>
        <p:spPr bwMode="auto">
          <a:xfrm>
            <a:off x="0" y="2228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6151" name="Obrázek 1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88" y="2590800"/>
            <a:ext cx="1439862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Obrázek 1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88" y="4076700"/>
            <a:ext cx="1403350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Rectangle 7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6154" name="Obrázek 25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25" y="2997200"/>
            <a:ext cx="1079500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Obrázek 25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3" y="4094163"/>
            <a:ext cx="1077912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6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6157" name="Rectangle 11"/>
          <p:cNvSpPr>
            <a:spLocks noChangeArrowheads="1"/>
          </p:cNvSpPr>
          <p:nvPr/>
        </p:nvSpPr>
        <p:spPr bwMode="auto">
          <a:xfrm>
            <a:off x="0" y="17430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6158" name="Obrázek 7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225800"/>
            <a:ext cx="863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Obrázek 7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076700"/>
            <a:ext cx="863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0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6161" name="Rectangle 15"/>
          <p:cNvSpPr>
            <a:spLocks noChangeArrowheads="1"/>
          </p:cNvSpPr>
          <p:nvPr/>
        </p:nvSpPr>
        <p:spPr bwMode="auto">
          <a:xfrm>
            <a:off x="0" y="1714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6162" name="Obrázek 133" descr="K00090a_IMG_44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3155950"/>
            <a:ext cx="1008062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Obrázek 132" descr="K00090r_IMG_44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4143375"/>
            <a:ext cx="1008062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4" name="Rectangle 18"/>
          <p:cNvSpPr>
            <a:spLocks noChangeArrowheads="1"/>
          </p:cNvSpPr>
          <p:nvPr/>
        </p:nvSpPr>
        <p:spPr bwMode="auto">
          <a:xfrm>
            <a:off x="304800" y="304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Obdélník 1"/>
          <p:cNvSpPr>
            <a:spLocks noChangeArrowheads="1"/>
          </p:cNvSpPr>
          <p:nvPr/>
        </p:nvSpPr>
        <p:spPr bwMode="auto">
          <a:xfrm>
            <a:off x="1692275" y="1328738"/>
            <a:ext cx="55324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cs-CZ" altLang="cs-CZ" sz="2000">
                <a:solidFill>
                  <a:srgbClr val="990000"/>
                </a:solidFill>
              </a:rPr>
              <a:t>Typ IV:01 – Athéna / kůň (Typ Polkovice)</a:t>
            </a:r>
          </a:p>
          <a:p>
            <a:pPr algn="ctr" eaLnBrk="1" hangingPunct="1"/>
            <a:r>
              <a:rPr lang="cs-CZ" altLang="cs-CZ" sz="2000" b="0">
                <a:solidFill>
                  <a:srgbClr val="990000"/>
                </a:solidFill>
              </a:rPr>
              <a:t>1/3-Stater</a:t>
            </a:r>
            <a:r>
              <a:rPr lang="cs-CZ" altLang="cs-CZ" b="0"/>
              <a:t> </a:t>
            </a:r>
          </a:p>
        </p:txBody>
      </p:sp>
      <p:pic>
        <p:nvPicPr>
          <p:cNvPr id="52227" name="Obrázek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565400"/>
            <a:ext cx="1704975" cy="16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Obrázek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0" y="2565400"/>
            <a:ext cx="1706563" cy="16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Obdélník 1"/>
          <p:cNvSpPr>
            <a:spLocks noChangeArrowheads="1"/>
          </p:cNvSpPr>
          <p:nvPr/>
        </p:nvSpPr>
        <p:spPr bwMode="auto">
          <a:xfrm>
            <a:off x="2051050" y="1006475"/>
            <a:ext cx="4721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cs-CZ" altLang="cs-CZ" sz="2000">
                <a:solidFill>
                  <a:srgbClr val="990000"/>
                </a:solidFill>
              </a:rPr>
              <a:t>Typ V:01 – helma / klečící bojovník</a:t>
            </a:r>
          </a:p>
          <a:p>
            <a:pPr algn="ctr" eaLnBrk="1" hangingPunct="1"/>
            <a:r>
              <a:rPr lang="cs-CZ" altLang="cs-CZ" sz="2000" b="0">
                <a:solidFill>
                  <a:srgbClr val="990000"/>
                </a:solidFill>
              </a:rPr>
              <a:t>1/8-Stater</a:t>
            </a:r>
          </a:p>
        </p:txBody>
      </p:sp>
      <p:sp>
        <p:nvSpPr>
          <p:cNvPr id="53251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53252" name="Obrázek 407" descr="Gorny &amp; Mosch 151-9-image040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305050"/>
            <a:ext cx="3090862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Rectangle 3"/>
          <p:cNvSpPr>
            <a:spLocks noChangeArrowheads="1"/>
          </p:cNvSpPr>
          <p:nvPr/>
        </p:nvSpPr>
        <p:spPr bwMode="auto">
          <a:xfrm>
            <a:off x="0" y="1190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cs-CZ" altLang="cs-CZ"/>
          </a:p>
        </p:txBody>
      </p:sp>
      <p:pic>
        <p:nvPicPr>
          <p:cNvPr id="53254" name="Obrázek 4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525" y="2276475"/>
            <a:ext cx="172561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Obrázek 4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013" y="2276475"/>
            <a:ext cx="1624012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6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3257" name="Rectangle 7"/>
          <p:cNvSpPr>
            <a:spLocks noChangeArrowheads="1"/>
          </p:cNvSpPr>
          <p:nvPr/>
        </p:nvSpPr>
        <p:spPr bwMode="auto">
          <a:xfrm>
            <a:off x="0" y="1714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cs-CZ" altLang="cs-CZ"/>
          </a:p>
        </p:txBody>
      </p:sp>
      <p:pic>
        <p:nvPicPr>
          <p:cNvPr id="53258" name="Obrázek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437063"/>
            <a:ext cx="1639887" cy="177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9" name="Obrázek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5" y="4437063"/>
            <a:ext cx="1671638" cy="167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0" name="Rectangle 10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Obdélník 1"/>
          <p:cNvSpPr>
            <a:spLocks noChangeArrowheads="1"/>
          </p:cNvSpPr>
          <p:nvPr/>
        </p:nvSpPr>
        <p:spPr bwMode="auto">
          <a:xfrm>
            <a:off x="1701800" y="1052513"/>
            <a:ext cx="51990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cs-CZ" altLang="cs-CZ" sz="2000">
                <a:solidFill>
                  <a:srgbClr val="990000"/>
                </a:solidFill>
              </a:rPr>
              <a:t>Typ V:02 – pětilistá „kytička“ / osel (?)</a:t>
            </a:r>
          </a:p>
          <a:p>
            <a:pPr algn="ctr" eaLnBrk="1" hangingPunct="1"/>
            <a:r>
              <a:rPr lang="cs-CZ" altLang="cs-CZ" sz="2000" b="0">
                <a:solidFill>
                  <a:srgbClr val="990000"/>
                </a:solidFill>
              </a:rPr>
              <a:t>1/3-Stater</a:t>
            </a:r>
          </a:p>
        </p:txBody>
      </p:sp>
      <p:pic>
        <p:nvPicPr>
          <p:cNvPr id="54275" name="Obrázek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349500"/>
            <a:ext cx="2581275" cy="247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Obrázek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450" y="2370138"/>
            <a:ext cx="241141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4278" name="Rectangle 4"/>
          <p:cNvSpPr>
            <a:spLocks noChangeArrowheads="1"/>
          </p:cNvSpPr>
          <p:nvPr/>
        </p:nvSpPr>
        <p:spPr bwMode="auto">
          <a:xfrm>
            <a:off x="0" y="1847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cs-CZ" altLang="cs-CZ" sz="1200">
                <a:cs typeface="Times New Roman" panose="02020603050405020304" pitchFamily="18" charset="0"/>
              </a:rPr>
              <a:t>   </a:t>
            </a:r>
            <a:endParaRPr lang="cs-CZ" altLang="cs-CZ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Obdélník 1"/>
          <p:cNvSpPr>
            <a:spLocks noChangeArrowheads="1"/>
          </p:cNvSpPr>
          <p:nvPr/>
        </p:nvSpPr>
        <p:spPr bwMode="auto">
          <a:xfrm>
            <a:off x="971550" y="836613"/>
            <a:ext cx="71739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cs-CZ" altLang="cs-CZ" sz="2000">
                <a:solidFill>
                  <a:srgbClr val="990000"/>
                </a:solidFill>
              </a:rPr>
              <a:t>Typ V:04 – hlava / stojící postava s orantským gestem</a:t>
            </a:r>
          </a:p>
          <a:p>
            <a:pPr algn="ctr" eaLnBrk="1" hangingPunct="1"/>
            <a:r>
              <a:rPr lang="cs-CZ" altLang="cs-CZ" sz="2000" b="0">
                <a:solidFill>
                  <a:srgbClr val="990000"/>
                </a:solidFill>
              </a:rPr>
              <a:t>1/8-Stater</a:t>
            </a:r>
          </a:p>
        </p:txBody>
      </p:sp>
      <p:pic>
        <p:nvPicPr>
          <p:cNvPr id="55299" name="Obrázek 4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420938"/>
            <a:ext cx="2432050" cy="246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Obrázek 4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863" y="2460625"/>
            <a:ext cx="2506662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5302" name="Rectangle 4"/>
          <p:cNvSpPr>
            <a:spLocks noChangeArrowheads="1"/>
          </p:cNvSpPr>
          <p:nvPr/>
        </p:nvSpPr>
        <p:spPr bwMode="auto">
          <a:xfrm>
            <a:off x="0" y="19431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cs-CZ" altLang="cs-CZ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Obdélník 1"/>
          <p:cNvSpPr>
            <a:spLocks noChangeArrowheads="1"/>
          </p:cNvSpPr>
          <p:nvPr/>
        </p:nvSpPr>
        <p:spPr bwMode="auto">
          <a:xfrm>
            <a:off x="827088" y="549275"/>
            <a:ext cx="76327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cs-CZ" altLang="cs-CZ" sz="2000">
                <a:solidFill>
                  <a:srgbClr val="990000"/>
                </a:solidFill>
              </a:rPr>
              <a:t>Typ V:05 – hrbol s abstraktními motivy / stojící postava (Neubau – prototyp) </a:t>
            </a:r>
          </a:p>
          <a:p>
            <a:pPr algn="ctr" eaLnBrk="1" hangingPunct="1"/>
            <a:r>
              <a:rPr lang="cs-CZ" altLang="cs-CZ" sz="2000" b="0">
                <a:solidFill>
                  <a:srgbClr val="990000"/>
                </a:solidFill>
              </a:rPr>
              <a:t>1/8-Stater</a:t>
            </a:r>
          </a:p>
        </p:txBody>
      </p:sp>
      <p:pic>
        <p:nvPicPr>
          <p:cNvPr id="56323" name="Obrázek 410" descr="N I 5427a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228850"/>
            <a:ext cx="1873250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Obrázek 411" descr="N I 5427r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4071938"/>
            <a:ext cx="1801812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6326" name="Rectangle 4"/>
          <p:cNvSpPr>
            <a:spLocks noChangeArrowheads="1"/>
          </p:cNvSpPr>
          <p:nvPr/>
        </p:nvSpPr>
        <p:spPr bwMode="auto">
          <a:xfrm>
            <a:off x="0" y="1619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cs-CZ" altLang="cs-CZ"/>
          </a:p>
        </p:txBody>
      </p:sp>
      <p:pic>
        <p:nvPicPr>
          <p:cNvPr id="56327" name="Obrázek 412" descr="Dess 132a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513" y="2228850"/>
            <a:ext cx="1843087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Obrázek 413" descr="Dess 132r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513" y="4071938"/>
            <a:ext cx="1876425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9" name="Rectangle 7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cxnSp>
        <p:nvCxnSpPr>
          <p:cNvPr id="56330" name="Přímá spojnice se šipkou 6"/>
          <p:cNvCxnSpPr>
            <a:cxnSpLocks noChangeShapeType="1"/>
          </p:cNvCxnSpPr>
          <p:nvPr/>
        </p:nvCxnSpPr>
        <p:spPr bwMode="auto">
          <a:xfrm>
            <a:off x="5435600" y="4076700"/>
            <a:ext cx="504825" cy="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6331" name="Obrázek 54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2271713"/>
            <a:ext cx="1800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2" name="Obrázek 54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076700"/>
            <a:ext cx="1781175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3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6334" name="Rectangle 11"/>
          <p:cNvSpPr>
            <a:spLocks noChangeArrowheads="1"/>
          </p:cNvSpPr>
          <p:nvPr/>
        </p:nvSpPr>
        <p:spPr bwMode="auto">
          <a:xfrm>
            <a:off x="0" y="1714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cs-CZ" altLang="cs-CZ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ChangeArrowheads="1"/>
          </p:cNvSpPr>
          <p:nvPr/>
        </p:nvSpPr>
        <p:spPr bwMode="auto">
          <a:xfrm>
            <a:off x="1258888" y="333375"/>
            <a:ext cx="7272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cs-CZ" altLang="cs-CZ" sz="240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Němčice – tzv. vedlejší řady: import z Čech</a:t>
            </a:r>
          </a:p>
        </p:txBody>
      </p:sp>
      <p:pic>
        <p:nvPicPr>
          <p:cNvPr id="57347" name="Picture 3" descr="336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25538"/>
            <a:ext cx="1296987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4" descr="3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349500"/>
            <a:ext cx="1296987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5" descr="Fr 4241 a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125538"/>
            <a:ext cx="893762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6" descr="Fr 4241 r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060575"/>
            <a:ext cx="935037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7" descr="Fr 4123 a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076700"/>
            <a:ext cx="9144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8" descr="Fr 4123 rv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5013325"/>
            <a:ext cx="9144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3" name="Picture 9" descr="019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125538"/>
            <a:ext cx="1122362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4" name="Picture 10" descr="01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349500"/>
            <a:ext cx="1223962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5" name="Rectangle 11"/>
          <p:cNvSpPr>
            <a:spLocks noChangeArrowheads="1"/>
          </p:cNvSpPr>
          <p:nvPr/>
        </p:nvSpPr>
        <p:spPr bwMode="auto">
          <a:xfrm>
            <a:off x="0" y="1654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57356" name="Rectangle 12"/>
          <p:cNvSpPr>
            <a:spLocks noChangeArrowheads="1"/>
          </p:cNvSpPr>
          <p:nvPr/>
        </p:nvSpPr>
        <p:spPr bwMode="auto">
          <a:xfrm>
            <a:off x="0" y="3263900"/>
            <a:ext cx="2270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b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 sz="1800" b="0">
              <a:latin typeface="Arial" panose="020B0604020202020204" pitchFamily="34" charset="0"/>
            </a:endParaRPr>
          </a:p>
        </p:txBody>
      </p:sp>
      <p:pic>
        <p:nvPicPr>
          <p:cNvPr id="57357" name="Picture 13" descr="Fr 4039 av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125538"/>
            <a:ext cx="936625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8" name="Picture 14" descr="Fr 4039 rv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989138"/>
            <a:ext cx="936625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9" name="Rectangle 15"/>
          <p:cNvSpPr>
            <a:spLocks noChangeArrowheads="1"/>
          </p:cNvSpPr>
          <p:nvPr/>
        </p:nvSpPr>
        <p:spPr bwMode="auto">
          <a:xfrm>
            <a:off x="0" y="3033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57360" name="Picture 16" descr="Fr 4073 av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125538"/>
            <a:ext cx="9112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1" name="Picture 17" descr="Fr 4073 rv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060575"/>
            <a:ext cx="93662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62" name="Rectangle 18"/>
          <p:cNvSpPr>
            <a:spLocks noChangeArrowheads="1"/>
          </p:cNvSpPr>
          <p:nvPr/>
        </p:nvSpPr>
        <p:spPr bwMode="auto">
          <a:xfrm>
            <a:off x="0" y="3076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57363" name="Picture 19" descr="KL 5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005263"/>
            <a:ext cx="13684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4" name="Picture 20" descr="KL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005263"/>
            <a:ext cx="7683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65" name="Rectangle 21"/>
          <p:cNvSpPr>
            <a:spLocks noChangeArrowheads="1"/>
          </p:cNvSpPr>
          <p:nvPr/>
        </p:nvSpPr>
        <p:spPr bwMode="auto">
          <a:xfrm>
            <a:off x="0" y="1754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57366" name="Rectangle 22"/>
          <p:cNvSpPr>
            <a:spLocks noChangeArrowheads="1"/>
          </p:cNvSpPr>
          <p:nvPr/>
        </p:nvSpPr>
        <p:spPr bwMode="auto">
          <a:xfrm>
            <a:off x="0" y="3287713"/>
            <a:ext cx="2270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b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 sz="1800" b="0">
              <a:latin typeface="Arial" panose="020B0604020202020204" pitchFamily="34" charset="0"/>
            </a:endParaRPr>
          </a:p>
        </p:txBody>
      </p:sp>
      <p:sp>
        <p:nvSpPr>
          <p:cNvPr id="57367" name="Rectangle 23"/>
          <p:cNvSpPr>
            <a:spLocks noChangeArrowheads="1"/>
          </p:cNvSpPr>
          <p:nvPr/>
        </p:nvSpPr>
        <p:spPr bwMode="auto">
          <a:xfrm>
            <a:off x="4427538" y="5445125"/>
            <a:ext cx="11350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0">
                <a:solidFill>
                  <a:schemeClr val="folHlink"/>
                </a:solidFill>
              </a:rPr>
              <a:t>Klenovice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PRÁZDNÁ MAPKA"/>
          <p:cNvPicPr>
            <a:picLocks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69850"/>
            <a:ext cx="9324975" cy="6927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8371" name="Picture 3" descr="Ps235-2011_1a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1484313"/>
            <a:ext cx="663575" cy="687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8372" name="Picture 4" descr="PS 137-06-3rv"/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6100" y="3500438"/>
            <a:ext cx="647700" cy="623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8373" name="Picture 5" descr="PS230-2011-03rv"/>
          <p:cNvPicPr>
            <a:picLocks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00" y="620713"/>
            <a:ext cx="647700" cy="641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8374" name="Picture 6" descr="PA23354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268413"/>
            <a:ext cx="647700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5" name="Oval 7"/>
          <p:cNvSpPr>
            <a:spLocks noChangeArrowheads="1"/>
          </p:cNvSpPr>
          <p:nvPr/>
        </p:nvSpPr>
        <p:spPr bwMode="auto">
          <a:xfrm>
            <a:off x="3059113" y="1412875"/>
            <a:ext cx="1873250" cy="143986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chemeClr val="bg2"/>
              </a:solidFill>
            </a:endParaRPr>
          </a:p>
        </p:txBody>
      </p:sp>
      <p:sp>
        <p:nvSpPr>
          <p:cNvPr id="58376" name="Oval 8"/>
          <p:cNvSpPr>
            <a:spLocks noChangeArrowheads="1"/>
          </p:cNvSpPr>
          <p:nvPr/>
        </p:nvSpPr>
        <p:spPr bwMode="auto">
          <a:xfrm>
            <a:off x="4500563" y="1989138"/>
            <a:ext cx="1582737" cy="1439862"/>
          </a:xfrm>
          <a:prstGeom prst="ellips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chemeClr val="bg2"/>
              </a:solidFill>
            </a:endParaRPr>
          </a:p>
        </p:txBody>
      </p:sp>
      <p:sp>
        <p:nvSpPr>
          <p:cNvPr id="832521" name="Rectangle 9"/>
          <p:cNvSpPr>
            <a:spLocks noChangeArrowheads="1"/>
          </p:cNvSpPr>
          <p:nvPr/>
        </p:nvSpPr>
        <p:spPr bwMode="auto">
          <a:xfrm>
            <a:off x="485775" y="3154363"/>
            <a:ext cx="2995613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6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AV + AR </a:t>
            </a:r>
            <a:r>
              <a:rPr lang="cs-CZ" altLang="cs-CZ" sz="1600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böhmische</a:t>
            </a:r>
            <a:r>
              <a:rPr lang="cs-CZ" altLang="cs-CZ" sz="16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cs-CZ" altLang="cs-CZ" sz="1600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Lokaltypen</a:t>
            </a:r>
            <a:endParaRPr lang="cs-CZ" altLang="cs-CZ" sz="16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58378" name="Line 10"/>
          <p:cNvSpPr>
            <a:spLocks noChangeShapeType="1"/>
          </p:cNvSpPr>
          <p:nvPr/>
        </p:nvSpPr>
        <p:spPr bwMode="auto">
          <a:xfrm flipV="1">
            <a:off x="2374900" y="2363788"/>
            <a:ext cx="1368425" cy="7905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32523" name="Rectangle 11"/>
          <p:cNvSpPr>
            <a:spLocks noChangeArrowheads="1"/>
          </p:cNvSpPr>
          <p:nvPr/>
        </p:nvSpPr>
        <p:spPr bwMode="auto">
          <a:xfrm>
            <a:off x="5435600" y="3933825"/>
            <a:ext cx="21669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60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AV Athena-Alkis</a:t>
            </a:r>
          </a:p>
          <a:p>
            <a:pPr>
              <a:defRPr/>
            </a:pPr>
            <a:r>
              <a:rPr lang="cs-CZ" altLang="cs-CZ" sz="160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AR Roseldorf/Němčice</a:t>
            </a:r>
          </a:p>
        </p:txBody>
      </p:sp>
      <p:sp>
        <p:nvSpPr>
          <p:cNvPr id="58380" name="Line 12"/>
          <p:cNvSpPr>
            <a:spLocks noChangeShapeType="1"/>
          </p:cNvSpPr>
          <p:nvPr/>
        </p:nvSpPr>
        <p:spPr bwMode="auto">
          <a:xfrm flipH="1" flipV="1">
            <a:off x="5292725" y="2781300"/>
            <a:ext cx="935038" cy="10795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58381" name="Picture 13" descr="PČ 5507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773238"/>
            <a:ext cx="7207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2" name="Picture 14" descr="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419350"/>
            <a:ext cx="719137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83" name="Line 15"/>
          <p:cNvSpPr>
            <a:spLocks noChangeShapeType="1"/>
          </p:cNvSpPr>
          <p:nvPr/>
        </p:nvSpPr>
        <p:spPr bwMode="auto">
          <a:xfrm>
            <a:off x="3851275" y="1268413"/>
            <a:ext cx="0" cy="2889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384" name="Line 16"/>
          <p:cNvSpPr>
            <a:spLocks noChangeShapeType="1"/>
          </p:cNvSpPr>
          <p:nvPr/>
        </p:nvSpPr>
        <p:spPr bwMode="auto">
          <a:xfrm>
            <a:off x="2987675" y="1844675"/>
            <a:ext cx="504825" cy="1444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385" name="Line 17"/>
          <p:cNvSpPr>
            <a:spLocks noChangeShapeType="1"/>
          </p:cNvSpPr>
          <p:nvPr/>
        </p:nvSpPr>
        <p:spPr bwMode="auto">
          <a:xfrm flipV="1">
            <a:off x="4787900" y="3141663"/>
            <a:ext cx="144463" cy="28733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386" name="Line 18"/>
          <p:cNvSpPr>
            <a:spLocks noChangeShapeType="1"/>
          </p:cNvSpPr>
          <p:nvPr/>
        </p:nvSpPr>
        <p:spPr bwMode="auto">
          <a:xfrm flipH="1">
            <a:off x="5651500" y="2133600"/>
            <a:ext cx="215900" cy="2159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387" name="Line 19"/>
          <p:cNvSpPr>
            <a:spLocks noChangeShapeType="1"/>
          </p:cNvSpPr>
          <p:nvPr/>
        </p:nvSpPr>
        <p:spPr bwMode="auto">
          <a:xfrm flipV="1">
            <a:off x="3708400" y="1484313"/>
            <a:ext cx="1800225" cy="19431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" name="Obdélník 1"/>
          <p:cNvSpPr/>
          <p:nvPr/>
        </p:nvSpPr>
        <p:spPr>
          <a:xfrm>
            <a:off x="-576263" y="3716338"/>
            <a:ext cx="4572001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Keltische</a:t>
            </a:r>
            <a:r>
              <a:rPr lang="cs-CZ" sz="2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cs-CZ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Münzproduktion</a:t>
            </a:r>
            <a:r>
              <a:rPr lang="cs-CZ" sz="2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cs-CZ" sz="2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in </a:t>
            </a:r>
            <a:r>
              <a:rPr lang="cs-CZ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Böhmen</a:t>
            </a:r>
            <a:r>
              <a:rPr lang="cs-CZ" sz="2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</a:t>
            </a:r>
          </a:p>
          <a:p>
            <a:pPr algn="ctr">
              <a:defRPr/>
            </a:pPr>
            <a:r>
              <a:rPr lang="cs-CZ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und</a:t>
            </a:r>
            <a:r>
              <a:rPr lang="cs-CZ" sz="2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cs-CZ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Mähren</a:t>
            </a:r>
            <a:endParaRPr lang="cs-CZ" sz="24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endParaRPr lang="cs-CZ" sz="2400" b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r>
              <a:rPr lang="cs-CZ" sz="2400" b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</a:t>
            </a:r>
            <a:r>
              <a:rPr lang="cs-CZ" sz="2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LT C2/D1-D1/D2</a:t>
            </a:r>
            <a:r>
              <a:rPr lang="cs-CZ" sz="2400" b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Obdélník 1"/>
          <p:cNvSpPr>
            <a:spLocks noChangeArrowheads="1"/>
          </p:cNvSpPr>
          <p:nvPr/>
        </p:nvSpPr>
        <p:spPr bwMode="auto">
          <a:xfrm>
            <a:off x="1116013" y="481013"/>
            <a:ext cx="71421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</a:rPr>
              <a:t>Série II:30 – hlava galského stylu / Athéna Alkidemos</a:t>
            </a:r>
          </a:p>
        </p:txBody>
      </p:sp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1042988" y="1412875"/>
          <a:ext cx="7215187" cy="5040313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73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3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9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34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656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67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738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Varianta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Nominál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Razidla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Lokalita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g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8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II:30.1/1 (1)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II:30/1-30/A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Morava (?)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7,855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38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2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II:30.1/1 (2)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II:30/1-30/A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Podmokly 111/4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7,724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38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II:30.1/2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II:30/2-30/A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Nové Dvory 51/1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7,16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38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II:30.2/1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AV 1/3 statéru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II:30/3-30/B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2,647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38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5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II:30.2/2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AV 1/3 statéru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II:30/4-30/C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2,58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38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6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II:30.2/2 (2)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AV 1/3 statéru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II:30/4-30/C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„Osov“ 4/2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2,347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38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7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II:30.2/3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AV 1/3 statéru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II:30/4?-30/D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2,52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38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8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II:30.2/4a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1/3 statéru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II:30/5-30/E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2,39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76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9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II:30.2/4b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AE/AV 1/3 statéru (sub.)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II:30/5-30/E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Sloupno nad Cidlinou 77/1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2,460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76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10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II:30.2/2 x 3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1/3 statéru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Lipník nad Bečvou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2,618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38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II:30.3/1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1/8 statéru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II:30/6-30/F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Čechy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0,962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38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12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II:30.3/1 (2)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1/8 statéru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II:30/6-30/F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0,96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38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II:30.3/1 (3)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1/8 statéru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II:30/6-30/F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Mirovice 118/2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0,96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38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II:30.3/1 (4)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1/8 statéru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II:30/6-30/F (?)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?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476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15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II:30.3/2a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AR/AV 1/8 statéru (sub.)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II:30/7-30/G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Němčice nad Hanou 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0,864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476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16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II:30.3/2b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AE/AV 1/8 statéru (sub.)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II:30/7-30/G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 err="1">
                          <a:solidFill>
                            <a:srgbClr val="FF0000"/>
                          </a:solidFill>
                          <a:effectLst/>
                        </a:rPr>
                        <a:t>jižní</a:t>
                      </a: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de-DE" sz="900" b="1" dirty="0" err="1">
                          <a:solidFill>
                            <a:srgbClr val="FF0000"/>
                          </a:solidFill>
                          <a:effectLst/>
                        </a:rPr>
                        <a:t>Morava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0,89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38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17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II:30.4/1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1/24 statéru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II:30/8-30/H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0,32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38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18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II:30.5/1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Kladensko – </a:t>
                      </a:r>
                      <a:r>
                        <a:rPr lang="de-DE" sz="900" b="1" dirty="0" err="1">
                          <a:solidFill>
                            <a:srgbClr val="FF0000"/>
                          </a:solidFill>
                          <a:effectLst/>
                        </a:rPr>
                        <a:t>region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0,88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38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19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II:30.5/2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 err="1">
                          <a:solidFill>
                            <a:srgbClr val="FF0000"/>
                          </a:solidFill>
                          <a:effectLst/>
                        </a:rPr>
                        <a:t>Tatce</a:t>
                      </a: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 18/1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0,874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38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20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II:30.5/2 (2)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 err="1">
                          <a:solidFill>
                            <a:srgbClr val="FF0000"/>
                          </a:solidFill>
                          <a:effectLst/>
                        </a:rPr>
                        <a:t>České</a:t>
                      </a: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de-DE" sz="900" b="1" dirty="0" err="1">
                          <a:solidFill>
                            <a:srgbClr val="FF0000"/>
                          </a:solidFill>
                          <a:effectLst/>
                        </a:rPr>
                        <a:t>Meziříčí</a:t>
                      </a: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 91/2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0,71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738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21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II:30.5/3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 err="1">
                          <a:solidFill>
                            <a:srgbClr val="FF0000"/>
                          </a:solidFill>
                          <a:effectLst/>
                        </a:rPr>
                        <a:t>Kouřim</a:t>
                      </a: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 10/5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0,662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738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22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II:30.5/4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Nymbursko 3 40/1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0,792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3476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23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II:30.5/1 x 4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Královéhradecko 3 82/1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0,792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9" marR="44449" marT="0" marB="0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314325"/>
            <a:ext cx="895985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Obdélník 2"/>
          <p:cNvSpPr>
            <a:spLocks noChangeArrowheads="1"/>
          </p:cNvSpPr>
          <p:nvPr/>
        </p:nvSpPr>
        <p:spPr bwMode="auto">
          <a:xfrm>
            <a:off x="323850" y="5876925"/>
            <a:ext cx="8243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</a:rPr>
              <a:t>Série II:31 – hlava galského stylu / kůň doleva (typ Hrušovka)</a:t>
            </a:r>
          </a:p>
        </p:txBody>
      </p:sp>
      <p:pic>
        <p:nvPicPr>
          <p:cNvPr id="8196" name="Obrázek 109" descr="MK München-statér a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313" y="333375"/>
            <a:ext cx="130968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Obrázek 108" descr="MK München-statér r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313" y="1635125"/>
            <a:ext cx="1349375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8199" name="Rectangle 4"/>
          <p:cNvSpPr>
            <a:spLocks noChangeArrowheads="1"/>
          </p:cNvSpPr>
          <p:nvPr/>
        </p:nvSpPr>
        <p:spPr bwMode="auto">
          <a:xfrm>
            <a:off x="0" y="1333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cs typeface="Times New Roman" panose="02020603050405020304" pitchFamily="18" charset="0"/>
              </a:rPr>
              <a:t> </a:t>
            </a:r>
            <a:endParaRPr lang="cs-CZ" altLang="cs-CZ" sz="1000"/>
          </a:p>
        </p:txBody>
      </p:sp>
      <p:pic>
        <p:nvPicPr>
          <p:cNvPr id="8200" name="Obrázek 1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676275"/>
            <a:ext cx="931862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Obrázek 1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638300"/>
            <a:ext cx="931862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8203" name="Rectangle 8"/>
          <p:cNvSpPr>
            <a:spLocks noChangeArrowheads="1"/>
          </p:cNvSpPr>
          <p:nvPr/>
        </p:nvSpPr>
        <p:spPr bwMode="auto">
          <a:xfrm>
            <a:off x="0" y="1638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Obdélník 1"/>
          <p:cNvSpPr>
            <a:spLocks noChangeArrowheads="1"/>
          </p:cNvSpPr>
          <p:nvPr/>
        </p:nvSpPr>
        <p:spPr bwMode="auto">
          <a:xfrm>
            <a:off x="468313" y="985838"/>
            <a:ext cx="8243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</a:rPr>
              <a:t>Série II:31 – hlava galského stylu / kůň doleva (typ Hrušovka)</a:t>
            </a:r>
          </a:p>
        </p:txBody>
      </p:sp>
      <p:pic>
        <p:nvPicPr>
          <p:cNvPr id="9219" name="Obrázek 109" descr="MK München-statér a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82800"/>
            <a:ext cx="201612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Obrázek 108" descr="MK München-statér r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4076700"/>
            <a:ext cx="2197100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9222" name="Rectangle 4"/>
          <p:cNvSpPr>
            <a:spLocks noChangeArrowheads="1"/>
          </p:cNvSpPr>
          <p:nvPr/>
        </p:nvSpPr>
        <p:spPr bwMode="auto">
          <a:xfrm>
            <a:off x="0" y="1333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cs typeface="Times New Roman" panose="02020603050405020304" pitchFamily="18" charset="0"/>
              </a:rPr>
              <a:t> </a:t>
            </a:r>
            <a:endParaRPr lang="cs-CZ" altLang="cs-CZ" sz="1000"/>
          </a:p>
        </p:txBody>
      </p:sp>
      <p:sp>
        <p:nvSpPr>
          <p:cNvPr id="9223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9224" name="Obrázek 60" descr="NU_6034 (2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708275"/>
            <a:ext cx="1493838" cy="1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Obrázek 59" descr="NU_6034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071938"/>
            <a:ext cx="1439863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9227" name="Rectangle 10"/>
          <p:cNvSpPr>
            <a:spLocks noChangeArrowheads="1"/>
          </p:cNvSpPr>
          <p:nvPr/>
        </p:nvSpPr>
        <p:spPr bwMode="auto">
          <a:xfrm>
            <a:off x="0" y="1781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9228" name="Obrázek 54" descr="2017_08_IMG_7019_NAHL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008313"/>
            <a:ext cx="1152525" cy="11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Obrázek 53" descr="2017_08_IMG_7020_NAHLE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525" y="4092575"/>
            <a:ext cx="11763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0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9231" name="Rectangle 14"/>
          <p:cNvSpPr>
            <a:spLocks noChangeArrowheads="1"/>
          </p:cNvSpPr>
          <p:nvPr/>
        </p:nvSpPr>
        <p:spPr bwMode="auto">
          <a:xfrm>
            <a:off x="0" y="1771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9232" name="Obrázek 1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070225"/>
            <a:ext cx="1008062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Obrázek 12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200" y="4111625"/>
            <a:ext cx="1025525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4" name="Rectangle 1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9235" name="Rectangle 18"/>
          <p:cNvSpPr>
            <a:spLocks noChangeArrowheads="1"/>
          </p:cNvSpPr>
          <p:nvPr/>
        </p:nvSpPr>
        <p:spPr bwMode="auto">
          <a:xfrm>
            <a:off x="0" y="1638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Obdélník 1"/>
          <p:cNvSpPr>
            <a:spLocks noChangeArrowheads="1"/>
          </p:cNvSpPr>
          <p:nvPr/>
        </p:nvSpPr>
        <p:spPr bwMode="auto">
          <a:xfrm>
            <a:off x="552450" y="1052513"/>
            <a:ext cx="8243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</a:rPr>
              <a:t>Série II:31 – hlava galského stylu / kůň doleva (typ Hrušovka)</a:t>
            </a:r>
          </a:p>
        </p:txBody>
      </p:sp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1042988" y="1989138"/>
          <a:ext cx="7269162" cy="3819525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4201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4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84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73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575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82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19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Varianta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Nominál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Razidla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Lokalita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g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9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II:31.1/1 (1)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II:31/1-31/A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7,91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9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2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II:31.1/2 (1)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II:31/2-31/B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7,73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9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II:31.1/3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II:31/3-31/C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7,45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9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II:31.2/1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1/3 statéru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II:31/4-31/D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2,55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9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5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II:31.2/1 (2)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1/3 statéru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II:31/4-31/D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Hrušovka 97/1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2,510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9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6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II:31.3/1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1/8 statéru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II:31/5-31/E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Praha 10-Křeslice 1/5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0,954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639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7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II:31.4/1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Hořátev – Zvěřínek 30/6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0,838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9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8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II:31.4/1 (2)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Kouřim 10/6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0,57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1" marR="44451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Textura">
  <a:themeElements>
    <a:clrScheme name="Textura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Textura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a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4232</TotalTime>
  <Words>2029</Words>
  <Application>Microsoft Office PowerPoint</Application>
  <PresentationFormat>Předvádění na obrazovce (4:3)</PresentationFormat>
  <Paragraphs>897</Paragraphs>
  <Slides>56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56</vt:i4>
      </vt:variant>
    </vt:vector>
  </HeadingPairs>
  <TitlesOfParts>
    <vt:vector size="62" baseType="lpstr">
      <vt:lpstr>Tahoma</vt:lpstr>
      <vt:lpstr>Arial</vt:lpstr>
      <vt:lpstr>Wingdings</vt:lpstr>
      <vt:lpstr>Calibri</vt:lpstr>
      <vt:lpstr>Times New Roman</vt:lpstr>
      <vt:lpstr>Textura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Militký</dc:creator>
  <cp:lastModifiedBy>Jitka Šibíčková</cp:lastModifiedBy>
  <cp:revision>298</cp:revision>
  <dcterms:created xsi:type="dcterms:W3CDTF">2005-08-31T18:06:21Z</dcterms:created>
  <dcterms:modified xsi:type="dcterms:W3CDTF">2020-04-17T08:05:19Z</dcterms:modified>
</cp:coreProperties>
</file>