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8"/>
  </p:notesMasterIdLst>
  <p:sldIdLst>
    <p:sldId id="1006" r:id="rId2"/>
    <p:sldId id="949" r:id="rId3"/>
    <p:sldId id="919" r:id="rId4"/>
    <p:sldId id="948" r:id="rId5"/>
    <p:sldId id="1008" r:id="rId6"/>
    <p:sldId id="1009" r:id="rId7"/>
    <p:sldId id="1014" r:id="rId8"/>
    <p:sldId id="1015" r:id="rId9"/>
    <p:sldId id="1016" r:id="rId10"/>
    <p:sldId id="1012" r:id="rId11"/>
    <p:sldId id="915" r:id="rId12"/>
    <p:sldId id="996" r:id="rId13"/>
    <p:sldId id="960" r:id="rId14"/>
    <p:sldId id="912" r:id="rId15"/>
    <p:sldId id="959" r:id="rId16"/>
    <p:sldId id="966" r:id="rId17"/>
    <p:sldId id="967" r:id="rId18"/>
    <p:sldId id="961" r:id="rId19"/>
    <p:sldId id="957" r:id="rId20"/>
    <p:sldId id="968" r:id="rId21"/>
    <p:sldId id="990" r:id="rId22"/>
    <p:sldId id="994" r:id="rId23"/>
    <p:sldId id="993" r:id="rId24"/>
    <p:sldId id="992" r:id="rId25"/>
    <p:sldId id="991" r:id="rId26"/>
    <p:sldId id="964" r:id="rId27"/>
    <p:sldId id="965" r:id="rId28"/>
    <p:sldId id="962" r:id="rId29"/>
    <p:sldId id="918" r:id="rId30"/>
    <p:sldId id="927" r:id="rId31"/>
    <p:sldId id="926" r:id="rId32"/>
    <p:sldId id="956" r:id="rId33"/>
    <p:sldId id="955" r:id="rId34"/>
    <p:sldId id="954" r:id="rId35"/>
    <p:sldId id="953" r:id="rId36"/>
    <p:sldId id="976" r:id="rId37"/>
    <p:sldId id="975" r:id="rId38"/>
    <p:sldId id="974" r:id="rId39"/>
    <p:sldId id="973" r:id="rId40"/>
    <p:sldId id="972" r:id="rId41"/>
    <p:sldId id="971" r:id="rId42"/>
    <p:sldId id="970" r:id="rId43"/>
    <p:sldId id="969" r:id="rId44"/>
    <p:sldId id="952" r:id="rId45"/>
    <p:sldId id="977" r:id="rId46"/>
    <p:sldId id="981" r:id="rId47"/>
    <p:sldId id="980" r:id="rId48"/>
    <p:sldId id="979" r:id="rId49"/>
    <p:sldId id="978" r:id="rId50"/>
    <p:sldId id="985" r:id="rId51"/>
    <p:sldId id="984" r:id="rId52"/>
    <p:sldId id="983" r:id="rId53"/>
    <p:sldId id="982" r:id="rId54"/>
    <p:sldId id="988" r:id="rId55"/>
    <p:sldId id="987" r:id="rId56"/>
    <p:sldId id="986" r:id="rId57"/>
    <p:sldId id="989" r:id="rId58"/>
    <p:sldId id="1017" r:id="rId59"/>
    <p:sldId id="995" r:id="rId60"/>
    <p:sldId id="950" r:id="rId61"/>
    <p:sldId id="943" r:id="rId62"/>
    <p:sldId id="942" r:id="rId63"/>
    <p:sldId id="1002" r:id="rId64"/>
    <p:sldId id="1018" r:id="rId65"/>
    <p:sldId id="1013" r:id="rId66"/>
    <p:sldId id="1004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E07"/>
    <a:srgbClr val="000066"/>
    <a:srgbClr val="FF0000"/>
    <a:srgbClr val="FFCC00"/>
    <a:srgbClr val="990000"/>
    <a:srgbClr val="33CC33"/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8" autoAdjust="0"/>
  </p:normalViewPr>
  <p:slideViewPr>
    <p:cSldViewPr>
      <p:cViewPr varScale="1">
        <p:scale>
          <a:sx n="106" d="100"/>
          <a:sy n="106" d="100"/>
        </p:scale>
        <p:origin x="8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2">
            <a:lumMod val="40000"/>
            <a:lumOff val="60000"/>
          </a:schemeClr>
        </a:solidFill>
      </c:spPr>
    </c:sideWall>
    <c:backWall>
      <c:thickness val="0"/>
      <c:spPr>
        <a:solidFill>
          <a:schemeClr val="accent2">
            <a:lumMod val="40000"/>
            <a:lumOff val="60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cat>
            <c:strRef>
              <c:f>List1!$A$1:$A$24</c:f>
              <c:strCache>
                <c:ptCount val="24"/>
                <c:pt idx="0">
                  <c:v>AINORIX</c:v>
                </c:pt>
                <c:pt idx="1">
                  <c:v>BIATEC</c:v>
                </c:pt>
                <c:pt idx="2">
                  <c:v>BIATEC</c:v>
                </c:pt>
                <c:pt idx="3">
                  <c:v>BIATEC</c:v>
                </c:pt>
                <c:pt idx="4">
                  <c:v>BIATEC</c:v>
                </c:pt>
                <c:pt idx="5">
                  <c:v>BIATEC</c:v>
                </c:pt>
                <c:pt idx="6">
                  <c:v>BIATEC</c:v>
                </c:pt>
                <c:pt idx="7">
                  <c:v>BIATEC</c:v>
                </c:pt>
                <c:pt idx="8">
                  <c:v>BIATEC</c:v>
                </c:pt>
                <c:pt idx="9">
                  <c:v>BVSSVMARVS </c:v>
                </c:pt>
                <c:pt idx="10">
                  <c:v>BVSV </c:v>
                </c:pt>
                <c:pt idx="11">
                  <c:v>COBROVOMARVS </c:v>
                </c:pt>
                <c:pt idx="12">
                  <c:v>COISA</c:v>
                </c:pt>
                <c:pt idx="13">
                  <c:v>COVIOMARVS</c:v>
                </c:pt>
                <c:pt idx="14">
                  <c:v>DEVIL (DEVII)</c:v>
                </c:pt>
                <c:pt idx="15">
                  <c:v>DEVIL (DEVII)</c:v>
                </c:pt>
                <c:pt idx="16">
                  <c:v>EVOIVRIX</c:v>
                </c:pt>
                <c:pt idx="17">
                  <c:v>IANTVMARVS</c:v>
                </c:pt>
                <c:pt idx="18">
                  <c:v>NONNOS</c:v>
                </c:pt>
                <c:pt idx="19">
                  <c:v>NONNOS</c:v>
                </c:pt>
                <c:pt idx="20">
                  <c:v>NONNOS</c:v>
                </c:pt>
                <c:pt idx="21">
                  <c:v>NONNOS</c:v>
                </c:pt>
                <c:pt idx="22">
                  <c:v>(NONNOS)</c:v>
                </c:pt>
                <c:pt idx="23">
                  <c:v>TITTO</c:v>
                </c:pt>
              </c:strCache>
            </c:strRef>
          </c:cat>
          <c:val>
            <c:numRef>
              <c:f>List1!$B$1:$B$24</c:f>
              <c:numCache>
                <c:formatCode>General</c:formatCode>
                <c:ptCount val="24"/>
                <c:pt idx="0">
                  <c:v>1</c:v>
                </c:pt>
                <c:pt idx="1">
                  <c:v>18</c:v>
                </c:pt>
                <c:pt idx="2">
                  <c:v>3</c:v>
                </c:pt>
                <c:pt idx="3">
                  <c:v>7</c:v>
                </c:pt>
                <c:pt idx="4">
                  <c:v>12</c:v>
                </c:pt>
                <c:pt idx="5">
                  <c:v>5</c:v>
                </c:pt>
                <c:pt idx="6">
                  <c:v>2</c:v>
                </c:pt>
                <c:pt idx="7">
                  <c:v>1</c:v>
                </c:pt>
                <c:pt idx="8">
                  <c:v>5</c:v>
                </c:pt>
                <c:pt idx="9">
                  <c:v>2</c:v>
                </c:pt>
                <c:pt idx="10">
                  <c:v>6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1</c:v>
                </c:pt>
                <c:pt idx="17">
                  <c:v>4</c:v>
                </c:pt>
                <c:pt idx="18">
                  <c:v>19</c:v>
                </c:pt>
                <c:pt idx="19">
                  <c:v>12</c:v>
                </c:pt>
                <c:pt idx="20">
                  <c:v>3</c:v>
                </c:pt>
                <c:pt idx="21">
                  <c:v>3</c:v>
                </c:pt>
                <c:pt idx="22">
                  <c:v>14</c:v>
                </c:pt>
                <c:pt idx="2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C4C-AB75-75549050DED3}"/>
            </c:ext>
          </c:extLst>
        </c:ser>
        <c:ser>
          <c:idx val="1"/>
          <c:order val="1"/>
          <c:spPr>
            <a:solidFill>
              <a:srgbClr val="FFC000"/>
            </a:solidFill>
          </c:spPr>
          <c:invertIfNegative val="0"/>
          <c:cat>
            <c:strRef>
              <c:f>List1!$A$1:$A$24</c:f>
              <c:strCache>
                <c:ptCount val="24"/>
                <c:pt idx="0">
                  <c:v>AINORIX</c:v>
                </c:pt>
                <c:pt idx="1">
                  <c:v>BIATEC</c:v>
                </c:pt>
                <c:pt idx="2">
                  <c:v>BIATEC</c:v>
                </c:pt>
                <c:pt idx="3">
                  <c:v>BIATEC</c:v>
                </c:pt>
                <c:pt idx="4">
                  <c:v>BIATEC</c:v>
                </c:pt>
                <c:pt idx="5">
                  <c:v>BIATEC</c:v>
                </c:pt>
                <c:pt idx="6">
                  <c:v>BIATEC</c:v>
                </c:pt>
                <c:pt idx="7">
                  <c:v>BIATEC</c:v>
                </c:pt>
                <c:pt idx="8">
                  <c:v>BIATEC</c:v>
                </c:pt>
                <c:pt idx="9">
                  <c:v>BVSSVMARVS </c:v>
                </c:pt>
                <c:pt idx="10">
                  <c:v>BVSV </c:v>
                </c:pt>
                <c:pt idx="11">
                  <c:v>COBROVOMARVS </c:v>
                </c:pt>
                <c:pt idx="12">
                  <c:v>COISA</c:v>
                </c:pt>
                <c:pt idx="13">
                  <c:v>COVIOMARVS</c:v>
                </c:pt>
                <c:pt idx="14">
                  <c:v>DEVIL (DEVII)</c:v>
                </c:pt>
                <c:pt idx="15">
                  <c:v>DEVIL (DEVII)</c:v>
                </c:pt>
                <c:pt idx="16">
                  <c:v>EVOIVRIX</c:v>
                </c:pt>
                <c:pt idx="17">
                  <c:v>IANTVMARVS</c:v>
                </c:pt>
                <c:pt idx="18">
                  <c:v>NONNOS</c:v>
                </c:pt>
                <c:pt idx="19">
                  <c:v>NONNOS</c:v>
                </c:pt>
                <c:pt idx="20">
                  <c:v>NONNOS</c:v>
                </c:pt>
                <c:pt idx="21">
                  <c:v>NONNOS</c:v>
                </c:pt>
                <c:pt idx="22">
                  <c:v>(NONNOS)</c:v>
                </c:pt>
                <c:pt idx="23">
                  <c:v>TITTO</c:v>
                </c:pt>
              </c:strCache>
            </c:strRef>
          </c:cat>
          <c:val>
            <c:numRef>
              <c:f>List1!$C$1:$C$24</c:f>
              <c:numCache>
                <c:formatCode>General</c:formatCode>
                <c:ptCount val="24"/>
                <c:pt idx="0">
                  <c:v>25</c:v>
                </c:pt>
                <c:pt idx="1">
                  <c:v>234</c:v>
                </c:pt>
                <c:pt idx="2">
                  <c:v>16</c:v>
                </c:pt>
                <c:pt idx="3">
                  <c:v>85</c:v>
                </c:pt>
                <c:pt idx="4">
                  <c:v>99</c:v>
                </c:pt>
                <c:pt idx="5">
                  <c:v>81</c:v>
                </c:pt>
                <c:pt idx="6">
                  <c:v>69</c:v>
                </c:pt>
                <c:pt idx="7">
                  <c:v>6</c:v>
                </c:pt>
                <c:pt idx="8">
                  <c:v>86</c:v>
                </c:pt>
                <c:pt idx="9">
                  <c:v>9</c:v>
                </c:pt>
                <c:pt idx="10">
                  <c:v>60</c:v>
                </c:pt>
                <c:pt idx="11">
                  <c:v>29</c:v>
                </c:pt>
                <c:pt idx="12">
                  <c:v>16</c:v>
                </c:pt>
                <c:pt idx="13">
                  <c:v>7</c:v>
                </c:pt>
                <c:pt idx="14">
                  <c:v>36</c:v>
                </c:pt>
                <c:pt idx="15">
                  <c:v>37</c:v>
                </c:pt>
                <c:pt idx="16">
                  <c:v>16</c:v>
                </c:pt>
                <c:pt idx="17">
                  <c:v>40</c:v>
                </c:pt>
                <c:pt idx="18">
                  <c:v>99</c:v>
                </c:pt>
                <c:pt idx="19">
                  <c:v>107</c:v>
                </c:pt>
                <c:pt idx="20">
                  <c:v>91</c:v>
                </c:pt>
                <c:pt idx="21">
                  <c:v>32</c:v>
                </c:pt>
                <c:pt idx="22">
                  <c:v>180</c:v>
                </c:pt>
                <c:pt idx="2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C4C-AB75-75549050DE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849728"/>
        <c:axId val="205909952"/>
        <c:axId val="0"/>
      </c:bar3DChart>
      <c:catAx>
        <c:axId val="195849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7030A0"/>
                </a:solidFill>
              </a:defRPr>
            </a:pPr>
            <a:endParaRPr lang="cs-CZ"/>
          </a:p>
        </c:txPr>
        <c:crossAx val="205909952"/>
        <c:crosses val="autoZero"/>
        <c:auto val="1"/>
        <c:lblAlgn val="ctr"/>
        <c:lblOffset val="100"/>
        <c:noMultiLvlLbl val="0"/>
      </c:catAx>
      <c:valAx>
        <c:axId val="20590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7030A0"/>
                </a:solidFill>
              </a:defRPr>
            </a:pPr>
            <a:endParaRPr lang="cs-CZ"/>
          </a:p>
        </c:txPr>
        <c:crossAx val="1958497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37FBC-AD54-4C8A-9FF2-0524F686830E}" type="datetimeFigureOut">
              <a:rPr lang="cs-CZ"/>
              <a:pPr>
                <a:defRPr/>
              </a:pPr>
              <a:t>17.04.2020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F9DBCD-35F8-4900-83E0-FDD1EBAB485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7A2669-8783-45D8-88C9-E56EB15A1E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143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84A83-89F0-4EA2-9CB0-8464CF60A0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3799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FE6AA-9354-4F4A-BBE9-83C74E25DC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8037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527BF-2AB5-449F-AEFA-0032EF4A23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0160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874E5-5CA0-4BE8-8653-1D0A196D32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007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864EB-586E-4C34-8FFF-A3967AA3CC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247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41B07-9EB9-4A1A-8D05-49EB9B6312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0128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521633-CBFA-4034-8CF5-98E0E1006A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502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46865-7B03-4534-BA72-149B186576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517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568F6-516F-490E-A545-BAEA1D45340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1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F8034-2875-4D53-9314-F0DEA0282A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643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DC1B6-9F1C-4A16-ABD9-A961103928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3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E3C53-0BA1-4896-80C4-D8502D6B40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016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DA3B2-BD6D-4065-BB88-09E9B67521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627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D1F542A8-8E77-4D46-9A18-1E66D5B5F16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80.jpeg"/><Relationship Id="rId7" Type="http://schemas.openxmlformats.org/officeDocument/2006/relationships/image" Target="../media/image12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5.jpeg"/><Relationship Id="rId7" Type="http://schemas.openxmlformats.org/officeDocument/2006/relationships/image" Target="../media/image147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1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jpeg"/><Relationship Id="rId42" Type="http://schemas.openxmlformats.org/officeDocument/2006/relationships/image" Target="../media/image47.jpeg"/><Relationship Id="rId47" Type="http://schemas.openxmlformats.org/officeDocument/2006/relationships/image" Target="../media/image52.jpeg"/><Relationship Id="rId50" Type="http://schemas.openxmlformats.org/officeDocument/2006/relationships/image" Target="../media/image55.jpeg"/><Relationship Id="rId55" Type="http://schemas.openxmlformats.org/officeDocument/2006/relationships/image" Target="../media/image60.jpeg"/><Relationship Id="rId63" Type="http://schemas.openxmlformats.org/officeDocument/2006/relationships/image" Target="../media/image68.jpeg"/><Relationship Id="rId68" Type="http://schemas.openxmlformats.org/officeDocument/2006/relationships/image" Target="../media/image73.jpeg"/><Relationship Id="rId7" Type="http://schemas.openxmlformats.org/officeDocument/2006/relationships/image" Target="../media/image12.jpeg"/><Relationship Id="rId71" Type="http://schemas.openxmlformats.org/officeDocument/2006/relationships/image" Target="../media/image76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9" Type="http://schemas.openxmlformats.org/officeDocument/2006/relationships/image" Target="../media/image34.jpe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32" Type="http://schemas.openxmlformats.org/officeDocument/2006/relationships/image" Target="../media/image37.jpeg"/><Relationship Id="rId37" Type="http://schemas.openxmlformats.org/officeDocument/2006/relationships/image" Target="../media/image42.jpeg"/><Relationship Id="rId40" Type="http://schemas.openxmlformats.org/officeDocument/2006/relationships/image" Target="../media/image45.jpeg"/><Relationship Id="rId45" Type="http://schemas.openxmlformats.org/officeDocument/2006/relationships/image" Target="../media/image50.jpeg"/><Relationship Id="rId53" Type="http://schemas.openxmlformats.org/officeDocument/2006/relationships/image" Target="../media/image58.jpeg"/><Relationship Id="rId58" Type="http://schemas.openxmlformats.org/officeDocument/2006/relationships/image" Target="../media/image63.jpeg"/><Relationship Id="rId66" Type="http://schemas.openxmlformats.org/officeDocument/2006/relationships/image" Target="../media/image71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36" Type="http://schemas.openxmlformats.org/officeDocument/2006/relationships/image" Target="../media/image41.jpeg"/><Relationship Id="rId49" Type="http://schemas.openxmlformats.org/officeDocument/2006/relationships/image" Target="../media/image54.jpeg"/><Relationship Id="rId57" Type="http://schemas.openxmlformats.org/officeDocument/2006/relationships/image" Target="../media/image62.jpeg"/><Relationship Id="rId61" Type="http://schemas.openxmlformats.org/officeDocument/2006/relationships/image" Target="../media/image66.jpe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31" Type="http://schemas.openxmlformats.org/officeDocument/2006/relationships/image" Target="../media/image36.jpeg"/><Relationship Id="rId44" Type="http://schemas.openxmlformats.org/officeDocument/2006/relationships/image" Target="../media/image49.jpeg"/><Relationship Id="rId52" Type="http://schemas.openxmlformats.org/officeDocument/2006/relationships/image" Target="../media/image57.jpeg"/><Relationship Id="rId60" Type="http://schemas.openxmlformats.org/officeDocument/2006/relationships/image" Target="../media/image65.jpeg"/><Relationship Id="rId65" Type="http://schemas.openxmlformats.org/officeDocument/2006/relationships/image" Target="../media/image70.jpeg"/><Relationship Id="rId73" Type="http://schemas.openxmlformats.org/officeDocument/2006/relationships/image" Target="../media/image78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jpeg"/><Relationship Id="rId30" Type="http://schemas.openxmlformats.org/officeDocument/2006/relationships/image" Target="../media/image35.jpeg"/><Relationship Id="rId35" Type="http://schemas.openxmlformats.org/officeDocument/2006/relationships/image" Target="../media/image40.jpeg"/><Relationship Id="rId43" Type="http://schemas.openxmlformats.org/officeDocument/2006/relationships/image" Target="../media/image48.jpeg"/><Relationship Id="rId48" Type="http://schemas.openxmlformats.org/officeDocument/2006/relationships/image" Target="../media/image53.jpeg"/><Relationship Id="rId56" Type="http://schemas.openxmlformats.org/officeDocument/2006/relationships/image" Target="../media/image61.jpeg"/><Relationship Id="rId64" Type="http://schemas.openxmlformats.org/officeDocument/2006/relationships/image" Target="../media/image69.jpeg"/><Relationship Id="rId69" Type="http://schemas.openxmlformats.org/officeDocument/2006/relationships/image" Target="../media/image74.jpeg"/><Relationship Id="rId8" Type="http://schemas.openxmlformats.org/officeDocument/2006/relationships/image" Target="../media/image13.jpeg"/><Relationship Id="rId51" Type="http://schemas.openxmlformats.org/officeDocument/2006/relationships/image" Target="../media/image56.jpeg"/><Relationship Id="rId72" Type="http://schemas.openxmlformats.org/officeDocument/2006/relationships/image" Target="../media/image77.jpeg"/><Relationship Id="rId3" Type="http://schemas.openxmlformats.org/officeDocument/2006/relationships/image" Target="../media/image8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33" Type="http://schemas.openxmlformats.org/officeDocument/2006/relationships/image" Target="../media/image38.jpeg"/><Relationship Id="rId38" Type="http://schemas.openxmlformats.org/officeDocument/2006/relationships/image" Target="../media/image43.jpeg"/><Relationship Id="rId46" Type="http://schemas.openxmlformats.org/officeDocument/2006/relationships/image" Target="../media/image51.jpeg"/><Relationship Id="rId59" Type="http://schemas.openxmlformats.org/officeDocument/2006/relationships/image" Target="../media/image64.jpeg"/><Relationship Id="rId67" Type="http://schemas.openxmlformats.org/officeDocument/2006/relationships/image" Target="../media/image72.jpeg"/><Relationship Id="rId20" Type="http://schemas.openxmlformats.org/officeDocument/2006/relationships/image" Target="../media/image25.jpeg"/><Relationship Id="rId41" Type="http://schemas.openxmlformats.org/officeDocument/2006/relationships/image" Target="../media/image46.jpeg"/><Relationship Id="rId54" Type="http://schemas.openxmlformats.org/officeDocument/2006/relationships/image" Target="../media/image59.jpeg"/><Relationship Id="rId62" Type="http://schemas.openxmlformats.org/officeDocument/2006/relationships/image" Target="../media/image67.jpeg"/><Relationship Id="rId70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6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11" Type="http://schemas.openxmlformats.org/officeDocument/2006/relationships/image" Target="../media/image217.pn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0.jpeg"/><Relationship Id="rId9" Type="http://schemas.openxmlformats.org/officeDocument/2006/relationships/image" Target="../media/image21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342900" y="228600"/>
            <a:ext cx="84963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cs-CZ" sz="2800" dirty="0" smtClean="0">
              <a:solidFill>
                <a:srgbClr val="A51E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Schatzfund der keltischen Münzen von Deutsch </a:t>
            </a:r>
            <a:r>
              <a:rPr lang="de-DE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Jahrendorf</a:t>
            </a:r>
            <a:r>
              <a:rPr lang="de-D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die Revision des </a:t>
            </a:r>
            <a:r>
              <a:rPr lang="de-DE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Fundkomplexes</a:t>
            </a:r>
            <a:endParaRPr lang="cs-CZ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altLang="cs-CZ" sz="32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cs-CZ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120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1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altLang="cs-CZ" sz="1200" b="0" dirty="0" smtClean="0">
              <a:solidFill>
                <a:srgbClr val="0000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41" descr="PS304-2012-02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2781300"/>
            <a:ext cx="30765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053" name="Picture 6" descr="IMG_6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81300"/>
            <a:ext cx="303847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PS304-2012-12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63638"/>
            <a:ext cx="2449512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PS304-2012-12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3578225"/>
            <a:ext cx="2449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PS304-2012-15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55713"/>
            <a:ext cx="230505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PS304-2012-15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3486150"/>
            <a:ext cx="2346325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4945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0" y="585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sp>
        <p:nvSpPr>
          <p:cNvPr id="6" name="Obdélník 5"/>
          <p:cNvSpPr/>
          <p:nvPr/>
        </p:nvSpPr>
        <p:spPr>
          <a:xfrm>
            <a:off x="1525588" y="457200"/>
            <a:ext cx="3263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LATTV (</a:t>
            </a:r>
            <a:r>
              <a:rPr lang="cs-CZ" sz="28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neuer</a:t>
            </a:r>
            <a:r>
              <a:rPr lang="cs-CZ" sz="2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Typ)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1275" y="1484313"/>
          <a:ext cx="9102725" cy="2338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8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C00000"/>
                          </a:solidFill>
                          <a:effectLst/>
                        </a:rPr>
                        <a:t>Göbl</a:t>
                      </a:r>
                      <a:r>
                        <a:rPr lang="cs-CZ" sz="1200" dirty="0">
                          <a:solidFill>
                            <a:srgbClr val="C00000"/>
                          </a:solidFill>
                          <a:effectLst/>
                        </a:rPr>
                        <a:t> 1994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C00000"/>
                          </a:solidFill>
                          <a:effectLst/>
                        </a:rPr>
                        <a:t>Datation</a:t>
                      </a:r>
                      <a:r>
                        <a:rPr lang="cs-CZ" sz="120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effectLst/>
                        </a:rPr>
                        <a:t>RRC Typ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COISA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VI/1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80/71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381/1a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401/1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II/1(1, 2/1–2, 3, 4), II/2(1–2), II/3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70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403/1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BVSSVMARVS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III/1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79/68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383/1a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407/1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BVSSV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IV/1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79/68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383/1a </a:t>
                      </a:r>
                      <a:r>
                        <a:rPr lang="cs-CZ" sz="1200" dirty="0" smtClean="0">
                          <a:effectLst/>
                        </a:rPr>
                        <a:t>oder 407/1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NONNOS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XIV/1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66 v. Ch. </a:t>
                      </a:r>
                      <a:r>
                        <a:rPr lang="cs-CZ" sz="1200" b="1" dirty="0">
                          <a:effectLst/>
                        </a:rPr>
                        <a:t>(?)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410/1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II/6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68/60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rv</a:t>
                      </a:r>
                      <a:r>
                        <a:rPr lang="cs-CZ" sz="1200" dirty="0">
                          <a:effectLst/>
                        </a:rPr>
                        <a:t> - RRC, Nr. 407/1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II/6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46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464/1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337" name="Rectangle 1"/>
          <p:cNvSpPr>
            <a:spLocks noChangeArrowheads="1"/>
          </p:cNvSpPr>
          <p:nvPr/>
        </p:nvSpPr>
        <p:spPr bwMode="auto">
          <a:xfrm>
            <a:off x="393700" y="188913"/>
            <a:ext cx="72771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Nachahmungen von republikanische Denaren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800" i="1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quem</a:t>
            </a:r>
            <a:endParaRPr lang="cs-CZ" altLang="cs-CZ" sz="280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38" name="Picture 8" descr="P 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292600"/>
            <a:ext cx="1090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08525"/>
            <a:ext cx="8699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5" descr="kan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18050"/>
            <a:ext cx="8636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1" name="Picture 7" descr="P 8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416425"/>
            <a:ext cx="1079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2" name="Picture 6" descr="kane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573588"/>
            <a:ext cx="9366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43" name="Přímá spojnice se šipkou 2"/>
          <p:cNvCxnSpPr>
            <a:cxnSpLocks noChangeShapeType="1"/>
          </p:cNvCxnSpPr>
          <p:nvPr/>
        </p:nvCxnSpPr>
        <p:spPr bwMode="auto">
          <a:xfrm>
            <a:off x="1433513" y="4149725"/>
            <a:ext cx="906462" cy="4238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4" name="Přímá spojnice se šipkou 5"/>
          <p:cNvCxnSpPr>
            <a:cxnSpLocks noChangeShapeType="1"/>
          </p:cNvCxnSpPr>
          <p:nvPr/>
        </p:nvCxnSpPr>
        <p:spPr bwMode="auto">
          <a:xfrm flipV="1">
            <a:off x="2771775" y="2276475"/>
            <a:ext cx="2447925" cy="24415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5" name="Přímá spojnice se šipkou 7"/>
          <p:cNvCxnSpPr>
            <a:cxnSpLocks noChangeShapeType="1"/>
          </p:cNvCxnSpPr>
          <p:nvPr/>
        </p:nvCxnSpPr>
        <p:spPr bwMode="auto">
          <a:xfrm>
            <a:off x="5508625" y="4573588"/>
            <a:ext cx="503238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6" name="Přímá spojnice se šipkou 9"/>
          <p:cNvCxnSpPr>
            <a:cxnSpLocks noChangeShapeType="1"/>
          </p:cNvCxnSpPr>
          <p:nvPr/>
        </p:nvCxnSpPr>
        <p:spPr bwMode="auto">
          <a:xfrm flipH="1">
            <a:off x="7258050" y="5440363"/>
            <a:ext cx="769938" cy="1095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7" name="Přímá spojnice se šipkou 11"/>
          <p:cNvCxnSpPr>
            <a:cxnSpLocks noChangeShapeType="1"/>
          </p:cNvCxnSpPr>
          <p:nvPr/>
        </p:nvCxnSpPr>
        <p:spPr bwMode="auto">
          <a:xfrm flipV="1">
            <a:off x="5508625" y="3716338"/>
            <a:ext cx="1727200" cy="8572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348" name="Přímá spojnice se šipkou 13"/>
          <p:cNvCxnSpPr>
            <a:cxnSpLocks noChangeShapeType="1"/>
          </p:cNvCxnSpPr>
          <p:nvPr/>
        </p:nvCxnSpPr>
        <p:spPr bwMode="auto">
          <a:xfrm flipV="1">
            <a:off x="8027988" y="3573463"/>
            <a:ext cx="1008062" cy="18669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0"/>
            <a:ext cx="583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vál 4"/>
          <p:cNvSpPr>
            <a:spLocks noChangeArrowheads="1"/>
          </p:cNvSpPr>
          <p:nvPr/>
        </p:nvSpPr>
        <p:spPr bwMode="auto">
          <a:xfrm>
            <a:off x="4375150" y="5661025"/>
            <a:ext cx="250825" cy="261938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76700"/>
            <a:ext cx="37068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0838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J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7950" y="-1323975"/>
            <a:ext cx="9275763" cy="866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5588" y="188913"/>
            <a:ext cx="4070350" cy="954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cs-CZ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1855</a:t>
            </a:r>
          </a:p>
          <a:p>
            <a:pPr>
              <a:defRPr/>
            </a:pPr>
            <a:r>
              <a:rPr lang="cs-CZ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Gefunden</a:t>
            </a:r>
            <a:r>
              <a:rPr lang="cs-CZ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cs-CZ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 Eder</a:t>
            </a:r>
            <a:r>
              <a:rPr lang="cs-CZ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41544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3"/>
          <p:cNvSpPr>
            <a:spLocks noChangeArrowheads="1"/>
          </p:cNvSpPr>
          <p:nvPr/>
        </p:nvSpPr>
        <p:spPr bwMode="auto">
          <a:xfrm>
            <a:off x="4787900" y="620713"/>
            <a:ext cx="41290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Karl Julius Schröer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(1825–1900)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Gekauft 26 AV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101 AR St. </a:t>
            </a:r>
          </a:p>
        </p:txBody>
      </p:sp>
      <p:pic>
        <p:nvPicPr>
          <p:cNvPr id="1638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213100"/>
            <a:ext cx="20208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076700"/>
            <a:ext cx="19685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572000" y="1628775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Kupido</a:t>
            </a:r>
            <a:r>
              <a:rPr lang="cs-CZ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F. S. 1866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Die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Silbermünzen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Jarendorfer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Fundes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Wiener</a:t>
            </a:r>
            <a:r>
              <a:rPr lang="cs-CZ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Numismatische </a:t>
            </a:r>
            <a:r>
              <a:rPr lang="cs-CZ" sz="1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Monatshefte</a:t>
            </a:r>
            <a:r>
              <a:rPr lang="cs-CZ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98–106. </a:t>
            </a:r>
          </a:p>
        </p:txBody>
      </p:sp>
      <p:pic>
        <p:nvPicPr>
          <p:cNvPr id="1741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00013"/>
            <a:ext cx="40513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49213"/>
            <a:ext cx="35067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73263"/>
            <a:ext cx="35115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49500"/>
            <a:ext cx="3600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Obdélník 5"/>
          <p:cNvSpPr>
            <a:spLocks noChangeArrowheads="1"/>
          </p:cNvSpPr>
          <p:nvPr/>
        </p:nvSpPr>
        <p:spPr bwMode="auto">
          <a:xfrm>
            <a:off x="4500563" y="1008063"/>
            <a:ext cx="3598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Paulsen, R. 1933</a:t>
            </a:r>
            <a:r>
              <a:rPr lang="cs-CZ" altLang="cs-CZ" sz="1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Die Münzprägungen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 Boier. Leipzig – Wien. </a:t>
            </a:r>
          </a:p>
        </p:txBody>
      </p:sp>
      <p:sp>
        <p:nvSpPr>
          <p:cNvPr id="18438" name="Ovál 6"/>
          <p:cNvSpPr>
            <a:spLocks noChangeArrowheads="1"/>
          </p:cNvSpPr>
          <p:nvPr/>
        </p:nvSpPr>
        <p:spPr bwMode="auto">
          <a:xfrm>
            <a:off x="2700338" y="4681538"/>
            <a:ext cx="890587" cy="3429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900113" y="1412875"/>
          <a:ext cx="7416800" cy="4479925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3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KHM Wien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1–3, 5–10, 15–17,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 24–26, 28, 30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 34, 52, 60–61, 71,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 84–85, 87, 92–94,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96, 98, 100, 103, 106,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108, 143–144, 146, 157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MNM Budapest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 11–14, 18–21,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27, 29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32–33, 35–46,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48–49, 51, 53–54,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56–59, 62–71, 73,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75–76, 78–79, 81–83,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89, 95, 99, 101–102,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104–105, 107, 110–115,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117–142, 147–156,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158–159, 161–162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MNM Budapest (unbk.)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164–167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MK Berlin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BN Paris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Geldmuseum Utrecht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47, 55, 90, 163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Slg. Ch. Röttger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Slg. Windisch-Grätz (unbk.)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Privatslg. (unbk.)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460375" algn="ctr"/>
                          <a:tab pos="919163" algn="l"/>
                        </a:tabLst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60375" algn="ctr"/>
                          <a:tab pos="919163" algn="l"/>
                        </a:tabLst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50, 74, 80, 86, 88,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109, 160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515" name="Rectangle 1"/>
          <p:cNvSpPr>
            <a:spLocks noChangeArrowheads="1"/>
          </p:cNvSpPr>
          <p:nvPr/>
        </p:nvSpPr>
        <p:spPr bwMode="auto">
          <a:xfrm>
            <a:off x="282575" y="13192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9516" name="Obdélník 4"/>
          <p:cNvSpPr>
            <a:spLocks noChangeArrowheads="1"/>
          </p:cNvSpPr>
          <p:nvPr/>
        </p:nvSpPr>
        <p:spPr bwMode="auto">
          <a:xfrm>
            <a:off x="938213" y="692150"/>
            <a:ext cx="4513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 Jahrndorf – Sammlungen (167 St.)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42913" y="1484313"/>
          <a:ext cx="8229600" cy="4525962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6,18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6,48–6,47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7–9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6,49–6,42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13–14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6,46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6,46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1/3-E/VI:02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20–22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1/3-F/VII:01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2,14–2,10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89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(?)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1/8-Stater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1/8-XIII:01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25–27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 - 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VIII.1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6,48–6,46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 - BIAT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1/3-F/VII:02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3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29–30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1/8-Stater - BIAT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1/8-XIV:01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0,83–0,80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20616" name="Rectangle 2"/>
          <p:cNvSpPr>
            <a:spLocks noChangeArrowheads="1"/>
          </p:cNvSpPr>
          <p:nvPr/>
        </p:nvSpPr>
        <p:spPr bwMode="auto">
          <a:xfrm>
            <a:off x="457200" y="2497138"/>
            <a:ext cx="184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6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7" name="Obdélník 6"/>
          <p:cNvSpPr/>
          <p:nvPr/>
        </p:nvSpPr>
        <p:spPr>
          <a:xfrm>
            <a:off x="530225" y="825500"/>
            <a:ext cx="728345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Deutsch Jahrndorf – goldene Münzen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075" name="Picture 3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-6350"/>
            <a:ext cx="11341100" cy="746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6622" name="Rectangle 14"/>
          <p:cNvSpPr>
            <a:spLocks noChangeArrowheads="1"/>
          </p:cNvSpPr>
          <p:nvPr/>
        </p:nvSpPr>
        <p:spPr bwMode="auto">
          <a:xfrm>
            <a:off x="2078038" y="620713"/>
            <a:ext cx="7127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Boii</a:t>
            </a:r>
            <a:endParaRPr lang="cs-CZ" altLang="cs-CZ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28" name="Rectangle 20"/>
          <p:cNvSpPr>
            <a:spLocks noChangeArrowheads="1"/>
          </p:cNvSpPr>
          <p:nvPr/>
        </p:nvSpPr>
        <p:spPr bwMode="auto">
          <a:xfrm>
            <a:off x="2051050" y="3500438"/>
            <a:ext cx="808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Taurisci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cs-CZ" altLang="cs-CZ" sz="1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29" name="Rectangle 21"/>
          <p:cNvSpPr>
            <a:spLocks noChangeArrowheads="1"/>
          </p:cNvSpPr>
          <p:nvPr/>
        </p:nvSpPr>
        <p:spPr bwMode="auto">
          <a:xfrm>
            <a:off x="3348038" y="4221163"/>
            <a:ext cx="11223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Skordisci</a:t>
            </a:r>
            <a:endParaRPr lang="cs-CZ" altLang="cs-CZ" sz="1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30" name="Rectangle 22"/>
          <p:cNvSpPr>
            <a:spLocks noChangeArrowheads="1"/>
          </p:cNvSpPr>
          <p:nvPr/>
        </p:nvSpPr>
        <p:spPr bwMode="auto">
          <a:xfrm>
            <a:off x="1244600" y="2928938"/>
            <a:ext cx="663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Norici</a:t>
            </a:r>
          </a:p>
        </p:txBody>
      </p:sp>
      <p:sp>
        <p:nvSpPr>
          <p:cNvPr id="836631" name="Rectangle 23"/>
          <p:cNvSpPr>
            <a:spLocks noChangeArrowheads="1"/>
          </p:cNvSpPr>
          <p:nvPr/>
        </p:nvSpPr>
        <p:spPr bwMode="auto">
          <a:xfrm>
            <a:off x="3305175" y="308451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PANONIEN</a:t>
            </a:r>
          </a:p>
        </p:txBody>
      </p:sp>
      <p:sp>
        <p:nvSpPr>
          <p:cNvPr id="836632" name="Rectangle 24"/>
          <p:cNvSpPr>
            <a:spLocks noChangeArrowheads="1"/>
          </p:cNvSpPr>
          <p:nvPr/>
        </p:nvSpPr>
        <p:spPr bwMode="auto">
          <a:xfrm>
            <a:off x="-4763" y="4221163"/>
            <a:ext cx="1173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GALLIA </a:t>
            </a:r>
          </a:p>
          <a:p>
            <a:pPr algn="ctr"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CISALPINA</a:t>
            </a:r>
          </a:p>
        </p:txBody>
      </p:sp>
      <p:sp>
        <p:nvSpPr>
          <p:cNvPr id="836633" name="Rectangle 25"/>
          <p:cNvSpPr>
            <a:spLocks noChangeArrowheads="1"/>
          </p:cNvSpPr>
          <p:nvPr/>
        </p:nvSpPr>
        <p:spPr bwMode="auto">
          <a:xfrm>
            <a:off x="250825" y="1773238"/>
            <a:ext cx="865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Vindelici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34" name="Rectangle 26"/>
          <p:cNvSpPr>
            <a:spLocks noChangeArrowheads="1"/>
          </p:cNvSpPr>
          <p:nvPr/>
        </p:nvSpPr>
        <p:spPr bwMode="auto">
          <a:xfrm>
            <a:off x="4427538" y="2060575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Cotini</a:t>
            </a: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836635" name="Rectangle 27"/>
          <p:cNvSpPr>
            <a:spLocks noChangeArrowheads="1"/>
          </p:cNvSpPr>
          <p:nvPr/>
        </p:nvSpPr>
        <p:spPr bwMode="auto">
          <a:xfrm>
            <a:off x="5364163" y="3429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SIEBENBURGEN</a:t>
            </a:r>
          </a:p>
        </p:txBody>
      </p:sp>
      <p:sp>
        <p:nvSpPr>
          <p:cNvPr id="836636" name="Rectangle 28"/>
          <p:cNvSpPr>
            <a:spLocks noChangeArrowheads="1"/>
          </p:cNvSpPr>
          <p:nvPr/>
        </p:nvSpPr>
        <p:spPr bwMode="auto">
          <a:xfrm>
            <a:off x="7308850" y="5183188"/>
            <a:ext cx="887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DACIEN</a:t>
            </a:r>
          </a:p>
        </p:txBody>
      </p:sp>
      <p:sp>
        <p:nvSpPr>
          <p:cNvPr id="836637" name="Rectangle 29"/>
          <p:cNvSpPr>
            <a:spLocks noChangeArrowheads="1"/>
          </p:cNvSpPr>
          <p:nvPr/>
        </p:nvSpPr>
        <p:spPr bwMode="auto">
          <a:xfrm>
            <a:off x="8099425" y="3573463"/>
            <a:ext cx="8429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Bastarni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87" name="Ovál 4"/>
          <p:cNvSpPr>
            <a:spLocks noChangeArrowheads="1"/>
          </p:cNvSpPr>
          <p:nvPr/>
        </p:nvSpPr>
        <p:spPr bwMode="auto">
          <a:xfrm>
            <a:off x="2435225" y="1166813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88" name="Ovál 4"/>
          <p:cNvSpPr>
            <a:spLocks noChangeArrowheads="1"/>
          </p:cNvSpPr>
          <p:nvPr/>
        </p:nvSpPr>
        <p:spPr bwMode="auto">
          <a:xfrm>
            <a:off x="2170113" y="1084263"/>
            <a:ext cx="96837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89" name="Ovál 4"/>
          <p:cNvSpPr>
            <a:spLocks noChangeArrowheads="1"/>
          </p:cNvSpPr>
          <p:nvPr/>
        </p:nvSpPr>
        <p:spPr bwMode="auto">
          <a:xfrm>
            <a:off x="2933700" y="1255713"/>
            <a:ext cx="96838" cy="968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0" name="Ovál 4"/>
          <p:cNvSpPr>
            <a:spLocks noChangeArrowheads="1"/>
          </p:cNvSpPr>
          <p:nvPr/>
        </p:nvSpPr>
        <p:spPr bwMode="auto">
          <a:xfrm>
            <a:off x="2327275" y="1878013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1" name="Ovál 4"/>
          <p:cNvSpPr>
            <a:spLocks noChangeArrowheads="1"/>
          </p:cNvSpPr>
          <p:nvPr/>
        </p:nvSpPr>
        <p:spPr bwMode="auto">
          <a:xfrm>
            <a:off x="2374900" y="1711325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2" name="Ovál 4"/>
          <p:cNvSpPr>
            <a:spLocks noChangeArrowheads="1"/>
          </p:cNvSpPr>
          <p:nvPr/>
        </p:nvSpPr>
        <p:spPr bwMode="auto">
          <a:xfrm>
            <a:off x="2366963" y="1304925"/>
            <a:ext cx="96837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3" name="Ovál 4"/>
          <p:cNvSpPr>
            <a:spLocks noChangeArrowheads="1"/>
          </p:cNvSpPr>
          <p:nvPr/>
        </p:nvSpPr>
        <p:spPr bwMode="auto">
          <a:xfrm>
            <a:off x="3371850" y="1549400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4" name="Ovál 4"/>
          <p:cNvSpPr>
            <a:spLocks noChangeArrowheads="1"/>
          </p:cNvSpPr>
          <p:nvPr/>
        </p:nvSpPr>
        <p:spPr bwMode="auto">
          <a:xfrm>
            <a:off x="3924300" y="2143125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5" name="Ovál 4"/>
          <p:cNvSpPr>
            <a:spLocks noChangeArrowheads="1"/>
          </p:cNvSpPr>
          <p:nvPr/>
        </p:nvSpPr>
        <p:spPr bwMode="auto">
          <a:xfrm>
            <a:off x="3624263" y="2203450"/>
            <a:ext cx="96837" cy="968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6" name="Ovál 4"/>
          <p:cNvSpPr>
            <a:spLocks noChangeArrowheads="1"/>
          </p:cNvSpPr>
          <p:nvPr/>
        </p:nvSpPr>
        <p:spPr bwMode="auto">
          <a:xfrm>
            <a:off x="3851275" y="1557338"/>
            <a:ext cx="96838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7" name="Ovál 4"/>
          <p:cNvSpPr>
            <a:spLocks noChangeArrowheads="1"/>
          </p:cNvSpPr>
          <p:nvPr/>
        </p:nvSpPr>
        <p:spPr bwMode="auto">
          <a:xfrm>
            <a:off x="3203575" y="3094038"/>
            <a:ext cx="96838" cy="95250"/>
          </a:xfrm>
          <a:prstGeom prst="ellipse">
            <a:avLst/>
          </a:prstGeom>
          <a:solidFill>
            <a:srgbClr val="7030A0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8" name="Ovál 4"/>
          <p:cNvSpPr>
            <a:spLocks noChangeArrowheads="1"/>
          </p:cNvSpPr>
          <p:nvPr/>
        </p:nvSpPr>
        <p:spPr bwMode="auto">
          <a:xfrm>
            <a:off x="3948113" y="3392488"/>
            <a:ext cx="96837" cy="96837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099" name="Ovál 4"/>
          <p:cNvSpPr>
            <a:spLocks noChangeArrowheads="1"/>
          </p:cNvSpPr>
          <p:nvPr/>
        </p:nvSpPr>
        <p:spPr bwMode="auto">
          <a:xfrm>
            <a:off x="3910013" y="3781425"/>
            <a:ext cx="96837" cy="96838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0" name="Ovál 4"/>
          <p:cNvSpPr>
            <a:spLocks noChangeArrowheads="1"/>
          </p:cNvSpPr>
          <p:nvPr/>
        </p:nvSpPr>
        <p:spPr bwMode="auto">
          <a:xfrm>
            <a:off x="4176713" y="3678238"/>
            <a:ext cx="96837" cy="95250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1" name="Ovál 4"/>
          <p:cNvSpPr>
            <a:spLocks noChangeArrowheads="1"/>
          </p:cNvSpPr>
          <p:nvPr/>
        </p:nvSpPr>
        <p:spPr bwMode="auto">
          <a:xfrm>
            <a:off x="4475163" y="3046413"/>
            <a:ext cx="96837" cy="96837"/>
          </a:xfrm>
          <a:prstGeom prst="ellipse">
            <a:avLst/>
          </a:prstGeom>
          <a:solidFill>
            <a:srgbClr val="7030A0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2" name="Ovál 4"/>
          <p:cNvSpPr>
            <a:spLocks noChangeArrowheads="1"/>
          </p:cNvSpPr>
          <p:nvPr/>
        </p:nvSpPr>
        <p:spPr bwMode="auto">
          <a:xfrm>
            <a:off x="2170113" y="2216150"/>
            <a:ext cx="96837" cy="952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3" name="Ovál 4"/>
          <p:cNvSpPr>
            <a:spLocks noChangeArrowheads="1"/>
          </p:cNvSpPr>
          <p:nvPr/>
        </p:nvSpPr>
        <p:spPr bwMode="auto">
          <a:xfrm>
            <a:off x="3595688" y="2387600"/>
            <a:ext cx="250825" cy="261938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4" name="Ovál 4"/>
          <p:cNvSpPr>
            <a:spLocks noChangeArrowheads="1"/>
          </p:cNvSpPr>
          <p:nvPr/>
        </p:nvSpPr>
        <p:spPr bwMode="auto">
          <a:xfrm>
            <a:off x="3113088" y="2154238"/>
            <a:ext cx="95250" cy="9842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3105" name="Ovál 4"/>
          <p:cNvSpPr>
            <a:spLocks noChangeArrowheads="1"/>
          </p:cNvSpPr>
          <p:nvPr/>
        </p:nvSpPr>
        <p:spPr bwMode="auto">
          <a:xfrm>
            <a:off x="4430713" y="2781300"/>
            <a:ext cx="96837" cy="968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572000" y="374650"/>
            <a:ext cx="33750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OPPIDA LT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1"/>
          <p:cNvSpPr>
            <a:spLocks noChangeArrowheads="1"/>
          </p:cNvSpPr>
          <p:nvPr/>
        </p:nvSpPr>
        <p:spPr bwMode="auto">
          <a:xfrm>
            <a:off x="576263" y="692150"/>
            <a:ext cx="3560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I.1</a:t>
            </a:r>
          </a:p>
        </p:txBody>
      </p:sp>
      <p:pic>
        <p:nvPicPr>
          <p:cNvPr id="21507" name="Obrázek 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16113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2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352550"/>
            <a:ext cx="15001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1510" name="Obdélník 3"/>
          <p:cNvSpPr>
            <a:spLocks noChangeArrowheads="1"/>
          </p:cNvSpPr>
          <p:nvPr/>
        </p:nvSpPr>
        <p:spPr bwMode="auto">
          <a:xfrm>
            <a:off x="4964113" y="690563"/>
            <a:ext cx="353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I.2</a:t>
            </a:r>
          </a:p>
        </p:txBody>
      </p:sp>
      <p:pic>
        <p:nvPicPr>
          <p:cNvPr id="21511" name="Obrázek 2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50963"/>
            <a:ext cx="14001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2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52550"/>
            <a:ext cx="1408113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1514" name="Obdélník 5"/>
          <p:cNvSpPr>
            <a:spLocks noChangeArrowheads="1"/>
          </p:cNvSpPr>
          <p:nvPr/>
        </p:nvSpPr>
        <p:spPr bwMode="auto">
          <a:xfrm>
            <a:off x="2484438" y="3357563"/>
            <a:ext cx="3644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I.3</a:t>
            </a:r>
          </a:p>
        </p:txBody>
      </p:sp>
      <p:pic>
        <p:nvPicPr>
          <p:cNvPr id="21515" name="Obrázek 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3933825"/>
            <a:ext cx="14351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Obrázek 2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3932238"/>
            <a:ext cx="14859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457200" y="5805488"/>
          <a:ext cx="8229600" cy="639762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6,18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délník 3"/>
          <p:cNvSpPr>
            <a:spLocks noChangeArrowheads="1"/>
          </p:cNvSpPr>
          <p:nvPr/>
        </p:nvSpPr>
        <p:spPr bwMode="auto">
          <a:xfrm>
            <a:off x="468313" y="476250"/>
            <a:ext cx="9288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II.1         AV Stater, Muscheltyp, Var. II.2 – 2 St.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Obrázek 2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66800"/>
            <a:ext cx="1328737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066800"/>
            <a:ext cx="14017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4" name="Obrázek 2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13" y="1004888"/>
            <a:ext cx="144780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ázek 2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04888"/>
            <a:ext cx="14017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2537" name="Obdélník 6"/>
          <p:cNvSpPr>
            <a:spLocks noChangeArrowheads="1"/>
          </p:cNvSpPr>
          <p:nvPr/>
        </p:nvSpPr>
        <p:spPr bwMode="auto">
          <a:xfrm>
            <a:off x="468313" y="3105150"/>
            <a:ext cx="824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II.3 – 3 St.      AV Stater, Muscheltyp, Var. II.4</a:t>
            </a:r>
          </a:p>
        </p:txBody>
      </p:sp>
      <p:pic>
        <p:nvPicPr>
          <p:cNvPr id="22538" name="Obrázek 2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789363"/>
            <a:ext cx="138906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Obrázek 2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789363"/>
            <a:ext cx="14525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41" name="Obrázek 2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84600"/>
            <a:ext cx="13525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Obrázek 27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3784600"/>
            <a:ext cx="127476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457200" y="5661025"/>
          <a:ext cx="8229600" cy="854075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6,48–6,47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7–9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6,49–6,42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II.4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2"/>
          <p:cNvSpPr>
            <a:spLocks noChangeArrowheads="1"/>
          </p:cNvSpPr>
          <p:nvPr/>
        </p:nvSpPr>
        <p:spPr bwMode="auto">
          <a:xfrm>
            <a:off x="539750" y="765175"/>
            <a:ext cx="8135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III.1          AV Stater, Muscheltyp, Var. IV.1</a:t>
            </a:r>
          </a:p>
        </p:txBody>
      </p:sp>
      <p:pic>
        <p:nvPicPr>
          <p:cNvPr id="23555" name="Obrázek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341438"/>
            <a:ext cx="148748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14176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58" name="Obrázek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1588"/>
            <a:ext cx="14874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ázek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268413"/>
            <a:ext cx="1516062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3561" name="Obdélník 5"/>
          <p:cNvSpPr>
            <a:spLocks noChangeArrowheads="1"/>
          </p:cNvSpPr>
          <p:nvPr/>
        </p:nvSpPr>
        <p:spPr bwMode="auto">
          <a:xfrm>
            <a:off x="539750" y="3305175"/>
            <a:ext cx="8355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IV.2 – 2 St.      AV Stater, Muscheltyp, Var. IV.3</a:t>
            </a:r>
          </a:p>
        </p:txBody>
      </p:sp>
      <p:pic>
        <p:nvPicPr>
          <p:cNvPr id="23562" name="Obrázek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3860800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Obrázek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3860800"/>
            <a:ext cx="14668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65" name="Obrázek 28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48113"/>
            <a:ext cx="141287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Obrázek 28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948113"/>
            <a:ext cx="138906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9750" y="5661025"/>
          <a:ext cx="8229600" cy="854075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13–14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IV.3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6,46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délník 1"/>
          <p:cNvSpPr>
            <a:spLocks noChangeArrowheads="1"/>
          </p:cNvSpPr>
          <p:nvPr/>
        </p:nvSpPr>
        <p:spPr bwMode="auto">
          <a:xfrm>
            <a:off x="623888" y="620713"/>
            <a:ext cx="7796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V.1          AV Stater, Muscheltyp, Var. VI.1</a:t>
            </a:r>
          </a:p>
        </p:txBody>
      </p:sp>
      <p:sp>
        <p:nvSpPr>
          <p:cNvPr id="24579" name="Obdélník 2"/>
          <p:cNvSpPr>
            <a:spLocks noChangeArrowheads="1"/>
          </p:cNvSpPr>
          <p:nvPr/>
        </p:nvSpPr>
        <p:spPr bwMode="auto">
          <a:xfrm>
            <a:off x="2366963" y="3357563"/>
            <a:ext cx="3906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Muscheltyp, Var. VII.1 </a:t>
            </a:r>
            <a:endParaRPr lang="cs-CZ" altLang="cs-CZ" sz="2000"/>
          </a:p>
        </p:txBody>
      </p:sp>
      <p:pic>
        <p:nvPicPr>
          <p:cNvPr id="24580" name="Obrázek 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14874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2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96975"/>
            <a:ext cx="14065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4583" name="Obrázek 2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06500"/>
            <a:ext cx="1431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2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206500"/>
            <a:ext cx="13843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4586" name="Obrázek 1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005263"/>
            <a:ext cx="124142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Obrázek 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4005263"/>
            <a:ext cx="13430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39750" y="5805488"/>
          <a:ext cx="8229600" cy="639762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2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VII.1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6,46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bdélník 1"/>
          <p:cNvSpPr>
            <a:spLocks noChangeArrowheads="1"/>
          </p:cNvSpPr>
          <p:nvPr/>
        </p:nvSpPr>
        <p:spPr bwMode="auto">
          <a:xfrm>
            <a:off x="1403350" y="404813"/>
            <a:ext cx="6386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1/3-Stater, Muschelreihe, Var. Militký (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E/VI:02</a:t>
            </a:r>
          </a:p>
        </p:txBody>
      </p:sp>
      <p:sp>
        <p:nvSpPr>
          <p:cNvPr id="25603" name="Obdélník 2"/>
          <p:cNvSpPr>
            <a:spLocks noChangeArrowheads="1"/>
          </p:cNvSpPr>
          <p:nvPr/>
        </p:nvSpPr>
        <p:spPr bwMode="auto">
          <a:xfrm>
            <a:off x="1319213" y="2705100"/>
            <a:ext cx="653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1/3-Stater, Muschelreihe, Var. Militký (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F/VII:01</a:t>
            </a:r>
          </a:p>
        </p:txBody>
      </p:sp>
      <p:pic>
        <p:nvPicPr>
          <p:cNvPr id="25604" name="Obrázek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04875"/>
            <a:ext cx="12954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904875"/>
            <a:ext cx="12954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07" name="Obrázek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95650"/>
            <a:ext cx="1111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48175"/>
            <a:ext cx="112553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6"/>
          <p:cNvSpPr>
            <a:spLocks noChangeArrowheads="1"/>
          </p:cNvSpPr>
          <p:nvPr/>
        </p:nvSpPr>
        <p:spPr bwMode="auto">
          <a:xfrm>
            <a:off x="179388" y="147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10" name="Obrázek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3411538"/>
            <a:ext cx="98107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Obrázek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437063"/>
            <a:ext cx="11049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9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13" name="Obrázek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27400"/>
            <a:ext cx="10572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Obrázek 18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32300"/>
            <a:ext cx="10572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5616" name="Rectangle 13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cs typeface="Times New Roman" panose="02020603050405020304" pitchFamily="18" charset="0"/>
              </a:rPr>
              <a:t>  </a:t>
            </a:r>
            <a:endParaRPr lang="cs-CZ" altLang="cs-CZ" sz="100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457200" y="5949950"/>
          <a:ext cx="8229600" cy="427038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1/3-E/VI:02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20–22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1/3-F/VII:01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2,14–2,10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1"/>
          <p:cNvSpPr>
            <a:spLocks noChangeArrowheads="1"/>
          </p:cNvSpPr>
          <p:nvPr/>
        </p:nvSpPr>
        <p:spPr bwMode="auto">
          <a:xfrm>
            <a:off x="1331913" y="620713"/>
            <a:ext cx="653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1/8-Stater, Muschelreihe, Var. Militký (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XIII:01</a:t>
            </a:r>
          </a:p>
        </p:txBody>
      </p:sp>
      <p:pic>
        <p:nvPicPr>
          <p:cNvPr id="26627" name="Obrázek 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1268413"/>
            <a:ext cx="14541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2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15176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57200" y="3789363"/>
          <a:ext cx="8229600" cy="212725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1/8-Stater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Var. 1/8-XIII:01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délník 1"/>
          <p:cNvSpPr>
            <a:spLocks noChangeArrowheads="1"/>
          </p:cNvSpPr>
          <p:nvPr/>
        </p:nvSpPr>
        <p:spPr bwMode="auto">
          <a:xfrm>
            <a:off x="1547813" y="690563"/>
            <a:ext cx="62055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Stater, Muscheltyp – BIATEC, Var. VIII.1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St.</a:t>
            </a:r>
          </a:p>
        </p:txBody>
      </p:sp>
      <p:pic>
        <p:nvPicPr>
          <p:cNvPr id="27651" name="Obrázek 2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14874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148748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54" name="Obrázek 2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55813"/>
            <a:ext cx="15113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16338"/>
            <a:ext cx="1511300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58" name="Obrázek 3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33600"/>
            <a:ext cx="151288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délník 1"/>
          <p:cNvSpPr>
            <a:spLocks noChangeArrowheads="1"/>
          </p:cNvSpPr>
          <p:nvPr/>
        </p:nvSpPr>
        <p:spPr bwMode="auto">
          <a:xfrm>
            <a:off x="611188" y="620713"/>
            <a:ext cx="76152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1/3-Stater, Muschelreihe – BIAT, Var. Militký (</a:t>
            </a:r>
            <a:r>
              <a:rPr lang="cs-CZ" altLang="cs-CZ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F/VII:02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St.</a:t>
            </a:r>
          </a:p>
        </p:txBody>
      </p:sp>
      <p:pic>
        <p:nvPicPr>
          <p:cNvPr id="28675" name="Obrázek 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1978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2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636838"/>
            <a:ext cx="18684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1231900" y="1196975"/>
            <a:ext cx="563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 1/8-Stater, Muschelreihe – BIAT, Var.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Militký (</a:t>
            </a:r>
            <a:r>
              <a:rPr lang="cs-CZ" altLang="cs-CZ" sz="24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XIV:01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St.</a:t>
            </a:r>
          </a:p>
        </p:txBody>
      </p:sp>
      <p:pic>
        <p:nvPicPr>
          <p:cNvPr id="29699" name="Obrázek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2997200"/>
            <a:ext cx="1228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4292600"/>
            <a:ext cx="11953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9702" name="Obrázek 2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3038475"/>
            <a:ext cx="1290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ek 2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4262438"/>
            <a:ext cx="1319212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obl1994-taf.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865188"/>
            <a:ext cx="3922712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" descr="Gobl1994-taf.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6775"/>
            <a:ext cx="3878263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sp>
        <p:nvSpPr>
          <p:cNvPr id="30726" name="Ovál 2"/>
          <p:cNvSpPr>
            <a:spLocks noChangeArrowheads="1"/>
          </p:cNvSpPr>
          <p:nvPr/>
        </p:nvSpPr>
        <p:spPr bwMode="auto">
          <a:xfrm>
            <a:off x="884238" y="981075"/>
            <a:ext cx="151130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27" name="Ovál 2"/>
          <p:cNvSpPr>
            <a:spLocks noChangeArrowheads="1"/>
          </p:cNvSpPr>
          <p:nvPr/>
        </p:nvSpPr>
        <p:spPr bwMode="auto">
          <a:xfrm>
            <a:off x="2987675" y="981075"/>
            <a:ext cx="1512888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28" name="Ovál 2"/>
          <p:cNvSpPr>
            <a:spLocks noChangeArrowheads="1"/>
          </p:cNvSpPr>
          <p:nvPr/>
        </p:nvSpPr>
        <p:spPr bwMode="auto">
          <a:xfrm>
            <a:off x="2987675" y="3709988"/>
            <a:ext cx="1512888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29" name="Ovál 2"/>
          <p:cNvSpPr>
            <a:spLocks noChangeArrowheads="1"/>
          </p:cNvSpPr>
          <p:nvPr/>
        </p:nvSpPr>
        <p:spPr bwMode="auto">
          <a:xfrm>
            <a:off x="4859338" y="1647825"/>
            <a:ext cx="1512887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30" name="Ovál 2"/>
          <p:cNvSpPr>
            <a:spLocks noChangeArrowheads="1"/>
          </p:cNvSpPr>
          <p:nvPr/>
        </p:nvSpPr>
        <p:spPr bwMode="auto">
          <a:xfrm>
            <a:off x="4859338" y="4292600"/>
            <a:ext cx="1512887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31" name="Ovál 2"/>
          <p:cNvSpPr>
            <a:spLocks noChangeArrowheads="1"/>
          </p:cNvSpPr>
          <p:nvPr/>
        </p:nvSpPr>
        <p:spPr bwMode="auto">
          <a:xfrm>
            <a:off x="6875463" y="1647825"/>
            <a:ext cx="1512887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32" name="Ovál 2"/>
          <p:cNvSpPr>
            <a:spLocks noChangeArrowheads="1"/>
          </p:cNvSpPr>
          <p:nvPr/>
        </p:nvSpPr>
        <p:spPr bwMode="auto">
          <a:xfrm>
            <a:off x="6875463" y="5149850"/>
            <a:ext cx="1512887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33" name="Ovál 2"/>
          <p:cNvSpPr>
            <a:spLocks noChangeArrowheads="1"/>
          </p:cNvSpPr>
          <p:nvPr/>
        </p:nvSpPr>
        <p:spPr bwMode="auto">
          <a:xfrm>
            <a:off x="884238" y="4398963"/>
            <a:ext cx="151130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0734" name="Ovál 2"/>
          <p:cNvSpPr>
            <a:spLocks noChangeArrowheads="1"/>
          </p:cNvSpPr>
          <p:nvPr/>
        </p:nvSpPr>
        <p:spPr bwMode="auto">
          <a:xfrm>
            <a:off x="884238" y="1635125"/>
            <a:ext cx="151130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ratislavsky_hrad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900488" cy="292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284663" y="620713"/>
            <a:ext cx="4572000" cy="677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Oppidum Bratislava </a:t>
            </a:r>
          </a:p>
          <a:p>
            <a:pPr algn="ctr">
              <a:defRPr/>
            </a:pPr>
            <a:endParaRPr lang="cs-CZ" dirty="0"/>
          </a:p>
        </p:txBody>
      </p:sp>
      <p:pic>
        <p:nvPicPr>
          <p:cNvPr id="410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073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1628775"/>
            <a:ext cx="43434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obl1994-taf.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0063"/>
            <a:ext cx="388778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" descr="Gobl1994-taf.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650"/>
            <a:ext cx="3887788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1749" name="Ovál 2"/>
          <p:cNvSpPr>
            <a:spLocks noChangeArrowheads="1"/>
          </p:cNvSpPr>
          <p:nvPr/>
        </p:nvSpPr>
        <p:spPr bwMode="auto">
          <a:xfrm>
            <a:off x="1116013" y="692150"/>
            <a:ext cx="1511300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0" name="Ovál 2"/>
          <p:cNvSpPr>
            <a:spLocks noChangeArrowheads="1"/>
          </p:cNvSpPr>
          <p:nvPr/>
        </p:nvSpPr>
        <p:spPr bwMode="auto">
          <a:xfrm>
            <a:off x="4787900" y="679450"/>
            <a:ext cx="1512888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1" name="Ovál 2"/>
          <p:cNvSpPr>
            <a:spLocks noChangeArrowheads="1"/>
          </p:cNvSpPr>
          <p:nvPr/>
        </p:nvSpPr>
        <p:spPr bwMode="auto">
          <a:xfrm>
            <a:off x="2916238" y="4678363"/>
            <a:ext cx="151130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2" name="Ovál 2"/>
          <p:cNvSpPr>
            <a:spLocks noChangeArrowheads="1"/>
          </p:cNvSpPr>
          <p:nvPr/>
        </p:nvSpPr>
        <p:spPr bwMode="auto">
          <a:xfrm>
            <a:off x="2916238" y="2060575"/>
            <a:ext cx="151130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3" name="Ovál 2"/>
          <p:cNvSpPr>
            <a:spLocks noChangeArrowheads="1"/>
          </p:cNvSpPr>
          <p:nvPr/>
        </p:nvSpPr>
        <p:spPr bwMode="auto">
          <a:xfrm>
            <a:off x="2916238" y="692150"/>
            <a:ext cx="1511300" cy="865188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4" name="Ovál 2"/>
          <p:cNvSpPr>
            <a:spLocks noChangeArrowheads="1"/>
          </p:cNvSpPr>
          <p:nvPr/>
        </p:nvSpPr>
        <p:spPr bwMode="auto">
          <a:xfrm>
            <a:off x="1042988" y="2781300"/>
            <a:ext cx="1512887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5" name="Ovál 2"/>
          <p:cNvSpPr>
            <a:spLocks noChangeArrowheads="1"/>
          </p:cNvSpPr>
          <p:nvPr/>
        </p:nvSpPr>
        <p:spPr bwMode="auto">
          <a:xfrm>
            <a:off x="1111250" y="4678363"/>
            <a:ext cx="1479550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6" name="Ovál 2"/>
          <p:cNvSpPr>
            <a:spLocks noChangeArrowheads="1"/>
          </p:cNvSpPr>
          <p:nvPr/>
        </p:nvSpPr>
        <p:spPr bwMode="auto">
          <a:xfrm>
            <a:off x="1111250" y="4017963"/>
            <a:ext cx="1512888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7" name="Ovál 2"/>
          <p:cNvSpPr>
            <a:spLocks noChangeArrowheads="1"/>
          </p:cNvSpPr>
          <p:nvPr/>
        </p:nvSpPr>
        <p:spPr bwMode="auto">
          <a:xfrm>
            <a:off x="4859338" y="3284538"/>
            <a:ext cx="1512887" cy="865187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8" name="Ovál 2"/>
          <p:cNvSpPr>
            <a:spLocks noChangeArrowheads="1"/>
          </p:cNvSpPr>
          <p:nvPr/>
        </p:nvSpPr>
        <p:spPr bwMode="auto">
          <a:xfrm>
            <a:off x="6894513" y="3995738"/>
            <a:ext cx="1512887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1759" name="Ovál 2"/>
          <p:cNvSpPr>
            <a:spLocks noChangeArrowheads="1"/>
          </p:cNvSpPr>
          <p:nvPr/>
        </p:nvSpPr>
        <p:spPr bwMode="auto">
          <a:xfrm>
            <a:off x="6875463" y="661988"/>
            <a:ext cx="1512887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71" name="Picture 4" descr="Gobl1994-t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9713"/>
            <a:ext cx="3887788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ál 2"/>
          <p:cNvSpPr>
            <a:spLocks noChangeArrowheads="1"/>
          </p:cNvSpPr>
          <p:nvPr/>
        </p:nvSpPr>
        <p:spPr bwMode="auto">
          <a:xfrm>
            <a:off x="1116013" y="5084763"/>
            <a:ext cx="1511300" cy="865187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2773" name="Ovál 2"/>
          <p:cNvSpPr>
            <a:spLocks noChangeArrowheads="1"/>
          </p:cNvSpPr>
          <p:nvPr/>
        </p:nvSpPr>
        <p:spPr bwMode="auto">
          <a:xfrm>
            <a:off x="1139825" y="457200"/>
            <a:ext cx="1512888" cy="863600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  <p:sp>
        <p:nvSpPr>
          <p:cNvPr id="32774" name="Ovál 2"/>
          <p:cNvSpPr>
            <a:spLocks noChangeArrowheads="1"/>
          </p:cNvSpPr>
          <p:nvPr/>
        </p:nvSpPr>
        <p:spPr bwMode="auto">
          <a:xfrm>
            <a:off x="1116013" y="3135313"/>
            <a:ext cx="1511300" cy="865187"/>
          </a:xfrm>
          <a:prstGeom prst="ellipse">
            <a:avLst/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A51E0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187450" y="260350"/>
          <a:ext cx="6789738" cy="6340475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AINORIX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I/1-26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16,80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32–49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(1)-1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17,22–16,58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50–52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(2/1)-2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17,30–17,12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53–59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(2/2)-3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17,42–16,84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60–71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(3)-4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17,31–16,94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72–76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(2)-6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17,21–16,83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77–78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II/3-12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17,12–17,05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80–83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17,30–17,09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84–85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BVSSVMARVS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III/1-24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17,15–17,09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86–91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BVSV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IV/1-28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17,1–16,62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92–93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COBROVOMARVS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V/1-18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17,27–17,11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COISA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VI/1-21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95–97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COVIOMARVS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VII/1-23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17,50–16,79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98–100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IX/1-16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17,26–17,01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101–103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IX/1-20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17,07–17,00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X/2-19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105–108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IANTVMARVS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XII/1-14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17,02–16,89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109–127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XIV/1A-8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17,47–16,85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128–139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17,48–16,47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140–142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XIV/1C-10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17,24–16,80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143–145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XIV/3-11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17,23–16,98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146–159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(NONNOS)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XIV/2 (1)-13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17,25–16,79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161–163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TITTO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XV/1-25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17,08–16,95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38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164–167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3958" name="Rectangle 1"/>
          <p:cNvSpPr>
            <a:spLocks noChangeArrowheads="1"/>
          </p:cNvSpPr>
          <p:nvPr/>
        </p:nvSpPr>
        <p:spPr bwMode="auto">
          <a:xfrm>
            <a:off x="457200" y="2057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76475"/>
            <a:ext cx="24590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276475"/>
            <a:ext cx="25352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-125413"/>
            <a:ext cx="184150" cy="7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4821" name="Obdélník 2"/>
          <p:cNvSpPr>
            <a:spLocks noChangeArrowheads="1"/>
          </p:cNvSpPr>
          <p:nvPr/>
        </p:nvSpPr>
        <p:spPr bwMode="auto">
          <a:xfrm>
            <a:off x="798513" y="692150"/>
            <a:ext cx="7397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AINORIX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2:I/1-26.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ks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27075" y="5589588"/>
          <a:ext cx="6789738" cy="244475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AINORIX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I/1-26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16,80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/ 25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33588"/>
            <a:ext cx="272891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ázek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111375"/>
            <a:ext cx="27844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468313" y="5445125"/>
          <a:ext cx="7920037" cy="487363"/>
        </p:xfrm>
        <a:graphic>
          <a:graphicData uri="http://schemas.openxmlformats.org/drawingml/2006/table">
            <a:tbl>
              <a:tblPr/>
              <a:tblGrid>
                <a:gridCol w="1355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1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3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32–49</a:t>
                      </a:r>
                    </a:p>
                  </a:txBody>
                  <a:tcPr marL="44446" marR="4444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46" marR="4444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(1)-1</a:t>
                      </a:r>
                    </a:p>
                  </a:txBody>
                  <a:tcPr marL="44446" marR="4444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17,22–16,58 g</a:t>
                      </a:r>
                    </a:p>
                  </a:txBody>
                  <a:tcPr marL="44446" marR="4444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/ 234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46" marR="44446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59" name="Obdélník 3"/>
          <p:cNvSpPr>
            <a:spLocks noChangeArrowheads="1"/>
          </p:cNvSpPr>
          <p:nvPr/>
        </p:nvSpPr>
        <p:spPr bwMode="auto">
          <a:xfrm>
            <a:off x="827088" y="620713"/>
            <a:ext cx="6462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2:II/1 (1)-1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900113" y="549275"/>
            <a:ext cx="6858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2:II/1 (2/1)-2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</a:p>
        </p:txBody>
      </p:sp>
      <p:pic>
        <p:nvPicPr>
          <p:cNvPr id="36867" name="Obrázek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989138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ek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003425"/>
            <a:ext cx="30416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96938" y="5516563"/>
          <a:ext cx="6788150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50–52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(2/1)-2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17,30–17,12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16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989138"/>
            <a:ext cx="2738437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Obrázek 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2874963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893" name="Obdélník 3"/>
          <p:cNvSpPr>
            <a:spLocks noChangeArrowheads="1"/>
          </p:cNvSpPr>
          <p:nvPr/>
        </p:nvSpPr>
        <p:spPr bwMode="auto">
          <a:xfrm>
            <a:off x="538163" y="620713"/>
            <a:ext cx="9074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2:II/1 (2/2)-3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ks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530225" y="5445125"/>
          <a:ext cx="6789738" cy="244475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53–59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(2/2)-3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17,42–16,84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/ 85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2"/>
          <p:cNvSpPr>
            <a:spLocks noChangeArrowheads="1"/>
          </p:cNvSpPr>
          <p:nvPr/>
        </p:nvSpPr>
        <p:spPr bwMode="auto">
          <a:xfrm>
            <a:off x="900113" y="692150"/>
            <a:ext cx="5597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2:II/1 (3)-4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ks</a:t>
            </a:r>
          </a:p>
        </p:txBody>
      </p:sp>
      <p:pic>
        <p:nvPicPr>
          <p:cNvPr id="38915" name="Obrázek 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6654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2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420938"/>
            <a:ext cx="26908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55650" y="5876925"/>
          <a:ext cx="6789738" cy="244475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60–71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(3)-4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17,31–16,94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/ 99 St.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2"/>
          <p:cNvSpPr>
            <a:spLocks noChangeArrowheads="1"/>
          </p:cNvSpPr>
          <p:nvPr/>
        </p:nvSpPr>
        <p:spPr bwMode="auto">
          <a:xfrm>
            <a:off x="755650" y="620713"/>
            <a:ext cx="58150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 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3:II/2 (2)-6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ks</a:t>
            </a:r>
          </a:p>
        </p:txBody>
      </p:sp>
      <p:pic>
        <p:nvPicPr>
          <p:cNvPr id="39939" name="Obrázek 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989138"/>
            <a:ext cx="3076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2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916113"/>
            <a:ext cx="26035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55650" y="5445125"/>
          <a:ext cx="6789738" cy="487363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72–76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(2)-6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17,21–16,83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/ 81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00213"/>
            <a:ext cx="2676525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rázek 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00213"/>
            <a:ext cx="276066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0965" name="Obdélník 3"/>
          <p:cNvSpPr>
            <a:spLocks noChangeArrowheads="1"/>
          </p:cNvSpPr>
          <p:nvPr/>
        </p:nvSpPr>
        <p:spPr bwMode="auto">
          <a:xfrm>
            <a:off x="742950" y="461963"/>
            <a:ext cx="58150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 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3:II/3-12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ks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684213" y="5445125"/>
          <a:ext cx="6788150" cy="487363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77–78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II/3-12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17,12–17,05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/ 69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H1-235439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64928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8" descr="H1-235439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2413"/>
            <a:ext cx="6477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 descr="H1-235425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69975"/>
            <a:ext cx="43338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H1-235425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16063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2" descr="H1-235432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65225"/>
            <a:ext cx="35877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H1-235432r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1516063"/>
            <a:ext cx="3905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1" descr="T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906463"/>
            <a:ext cx="6429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2" descr="T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>
            <a:fillRect/>
          </a:stretch>
        </p:blipFill>
        <p:spPr bwMode="auto">
          <a:xfrm>
            <a:off x="2505075" y="1512888"/>
            <a:ext cx="633413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" descr="Mi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982663"/>
            <a:ext cx="5048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" descr="Mi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509713"/>
            <a:ext cx="4968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5" descr="Mi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127125"/>
            <a:ext cx="3857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6" descr="Mi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512888"/>
            <a:ext cx="3794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1" descr="H1-235656av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420938"/>
            <a:ext cx="41751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H1-235656rv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416175"/>
            <a:ext cx="3746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5" descr="H1-235600av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416175"/>
            <a:ext cx="3905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4" descr="H1-235600rv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428875"/>
            <a:ext cx="3889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690563" y="2997200"/>
            <a:ext cx="10128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  <a:endParaRPr lang="cs-CZ" sz="1400" dirty="0"/>
          </a:p>
        </p:txBody>
      </p:sp>
      <p:pic>
        <p:nvPicPr>
          <p:cNvPr id="5139" name="Picture 38" descr="Tř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2449513"/>
            <a:ext cx="3984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40" descr="Tř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2435225"/>
            <a:ext cx="3937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3" descr="Mi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443163"/>
            <a:ext cx="4143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4" descr="Mi2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455863"/>
            <a:ext cx="4333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bdélník 27"/>
          <p:cNvSpPr/>
          <p:nvPr/>
        </p:nvSpPr>
        <p:spPr>
          <a:xfrm>
            <a:off x="3019425" y="3059113"/>
            <a:ext cx="6842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  <a:endParaRPr lang="cs-CZ" sz="1400" dirty="0"/>
          </a:p>
        </p:txBody>
      </p:sp>
      <p:pic>
        <p:nvPicPr>
          <p:cNvPr id="5144" name="Picture 2" descr="509-52av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243013"/>
            <a:ext cx="5334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1" descr="509-52rv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3" y="1212850"/>
            <a:ext cx="5556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47" name="Picture 5" descr="16-58-140av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43075"/>
            <a:ext cx="419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4" descr="16-58-140rv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768475"/>
            <a:ext cx="4302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9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50" name="Picture 8" descr="7-57-15av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92363"/>
            <a:ext cx="4365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7" descr="7-57-15rv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39712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2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53" name="Rectangle 10"/>
          <p:cNvSpPr>
            <a:spLocks noChangeArrowheads="1"/>
          </p:cNvSpPr>
          <p:nvPr/>
        </p:nvSpPr>
        <p:spPr bwMode="auto">
          <a:xfrm>
            <a:off x="0" y="126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  <p:sp>
        <p:nvSpPr>
          <p:cNvPr id="33" name="Obdélník 32"/>
          <p:cNvSpPr/>
          <p:nvPr/>
        </p:nvSpPr>
        <p:spPr>
          <a:xfrm>
            <a:off x="4740275" y="3068638"/>
            <a:ext cx="8540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Hrazany</a:t>
            </a:r>
            <a:endParaRPr lang="cs-CZ" sz="1400" dirty="0"/>
          </a:p>
        </p:txBody>
      </p:sp>
      <p:pic>
        <p:nvPicPr>
          <p:cNvPr id="5155" name="Picture 12" descr="A4269av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904875"/>
            <a:ext cx="5048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11" descr="A4269rv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341438"/>
            <a:ext cx="4445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7" name="Rectangle 1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58" name="Picture 15" descr="F3209av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935038"/>
            <a:ext cx="4333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9" name="Picture 14" descr="F3209rv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1325563"/>
            <a:ext cx="44926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" name="Rectangle 16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61" name="Picture 18" descr="A2020av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924050"/>
            <a:ext cx="4445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2" name="Rectangle 19"/>
          <p:cNvSpPr>
            <a:spLocks noChangeArrowheads="1"/>
          </p:cNvSpPr>
          <p:nvPr/>
        </p:nvSpPr>
        <p:spPr bwMode="auto">
          <a:xfrm>
            <a:off x="6096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63" name="Picture 21" descr="A4593av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89706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20" descr="A4593rv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2446338"/>
            <a:ext cx="4365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5" name="Rectangle 22"/>
          <p:cNvSpPr>
            <a:spLocks noChangeArrowheads="1"/>
          </p:cNvSpPr>
          <p:nvPr/>
        </p:nvSpPr>
        <p:spPr bwMode="auto">
          <a:xfrm>
            <a:off x="4572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" name="Obdélník 37"/>
          <p:cNvSpPr/>
          <p:nvPr/>
        </p:nvSpPr>
        <p:spPr>
          <a:xfrm>
            <a:off x="6337300" y="3079750"/>
            <a:ext cx="6635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Závist</a:t>
            </a:r>
            <a:endParaRPr lang="cs-CZ" sz="1400" dirty="0"/>
          </a:p>
        </p:txBody>
      </p:sp>
      <p:pic>
        <p:nvPicPr>
          <p:cNvPr id="5167" name="Picture 23" descr="A4593av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2443163"/>
            <a:ext cx="438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8" name="Picture 25" descr="Č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947738"/>
            <a:ext cx="631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9" name="Picture 24" descr="Č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1525588"/>
            <a:ext cx="62547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0" name="Rectangle 26"/>
          <p:cNvSpPr>
            <a:spLocks noChangeArrowheads="1"/>
          </p:cNvSpPr>
          <p:nvPr/>
        </p:nvSpPr>
        <p:spPr bwMode="auto">
          <a:xfrm>
            <a:off x="76200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" name="Obdélník 1"/>
          <p:cNvSpPr/>
          <p:nvPr/>
        </p:nvSpPr>
        <p:spPr>
          <a:xfrm>
            <a:off x="7929563" y="2889250"/>
            <a:ext cx="7635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České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Lhotice</a:t>
            </a:r>
            <a:endParaRPr lang="cs-CZ" sz="1400" dirty="0"/>
          </a:p>
        </p:txBody>
      </p:sp>
      <p:pic>
        <p:nvPicPr>
          <p:cNvPr id="5172" name="Picture 52" descr="H-234-15av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44900"/>
            <a:ext cx="617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3" name="Picture 51" descr="H-234-15rv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648075"/>
            <a:ext cx="6318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4" name="Rectangle 53"/>
          <p:cNvSpPr>
            <a:spLocks noChangeArrowheads="1"/>
          </p:cNvSpPr>
          <p:nvPr/>
        </p:nvSpPr>
        <p:spPr bwMode="auto">
          <a:xfrm>
            <a:off x="914400" y="914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75" name="Picture 55" descr="H-215-8av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860800"/>
            <a:ext cx="41751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6" name="Picture 54" descr="H-215-8rv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60800"/>
            <a:ext cx="3857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7" name="Rectangle 56"/>
          <p:cNvSpPr>
            <a:spLocks noChangeArrowheads="1"/>
          </p:cNvSpPr>
          <p:nvPr/>
        </p:nvSpPr>
        <p:spPr bwMode="auto">
          <a:xfrm>
            <a:off x="1066800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78" name="Picture 58" descr="H-234-1av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42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9" name="Picture 57" descr="H-234-1rv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860800"/>
            <a:ext cx="4222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0" name="Rectangle 59"/>
          <p:cNvSpPr>
            <a:spLocks noChangeArrowheads="1"/>
          </p:cNvSpPr>
          <p:nvPr/>
        </p:nvSpPr>
        <p:spPr bwMode="auto">
          <a:xfrm>
            <a:off x="1219200" y="1219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81" name="Picture 62" descr="H-234-9av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3995738"/>
            <a:ext cx="2746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2" name="Picture 61" descr="H-234-9rv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995738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3" name="Rectangle 63"/>
          <p:cNvSpPr>
            <a:spLocks noChangeArrowheads="1"/>
          </p:cNvSpPr>
          <p:nvPr/>
        </p:nvSpPr>
        <p:spPr bwMode="auto">
          <a:xfrm>
            <a:off x="1371600" y="13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84" name="Picture 69" descr="006R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3863975"/>
            <a:ext cx="4095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5" name="Picture 68" descr="006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3873500"/>
            <a:ext cx="444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6" name="Rectangle 70"/>
          <p:cNvSpPr>
            <a:spLocks noChangeArrowheads="1"/>
          </p:cNvSpPr>
          <p:nvPr/>
        </p:nvSpPr>
        <p:spPr bwMode="auto">
          <a:xfrm>
            <a:off x="1524000" y="1524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87" name="Picture 74" descr="016R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863975"/>
            <a:ext cx="4111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73" descr="016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863975"/>
            <a:ext cx="4111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9" name="Rectangle 75"/>
          <p:cNvSpPr>
            <a:spLocks noChangeArrowheads="1"/>
          </p:cNvSpPr>
          <p:nvPr/>
        </p:nvSpPr>
        <p:spPr bwMode="auto">
          <a:xfrm>
            <a:off x="1676400" y="1676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90" name="Picture 79" descr="003R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3856038"/>
            <a:ext cx="373062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" name="Picture 78" descr="003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884613"/>
            <a:ext cx="4841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2" name="Rectangle 80"/>
          <p:cNvSpPr>
            <a:spLocks noChangeArrowheads="1"/>
          </p:cNvSpPr>
          <p:nvPr/>
        </p:nvSpPr>
        <p:spPr bwMode="auto">
          <a:xfrm>
            <a:off x="1828800" y="1828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0" name="Obdélník 9"/>
          <p:cNvSpPr/>
          <p:nvPr/>
        </p:nvSpPr>
        <p:spPr>
          <a:xfrm>
            <a:off x="7162800" y="3783013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Staré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Hradisko</a:t>
            </a:r>
            <a:endParaRPr lang="cs-CZ" sz="1400" dirty="0"/>
          </a:p>
        </p:txBody>
      </p:sp>
      <p:cxnSp>
        <p:nvCxnSpPr>
          <p:cNvPr id="5194" name="Přímá spojnice 11"/>
          <p:cNvCxnSpPr>
            <a:cxnSpLocks noChangeShapeType="1"/>
          </p:cNvCxnSpPr>
          <p:nvPr/>
        </p:nvCxnSpPr>
        <p:spPr bwMode="auto">
          <a:xfrm>
            <a:off x="2268538" y="620713"/>
            <a:ext cx="0" cy="23304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5" name="Přímá spojnice 13"/>
          <p:cNvCxnSpPr>
            <a:cxnSpLocks noChangeShapeType="1"/>
          </p:cNvCxnSpPr>
          <p:nvPr/>
        </p:nvCxnSpPr>
        <p:spPr bwMode="auto">
          <a:xfrm>
            <a:off x="4435475" y="533400"/>
            <a:ext cx="0" cy="252571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6" name="Přímá spojnice 21"/>
          <p:cNvCxnSpPr>
            <a:cxnSpLocks noChangeShapeType="1"/>
          </p:cNvCxnSpPr>
          <p:nvPr/>
        </p:nvCxnSpPr>
        <p:spPr bwMode="auto">
          <a:xfrm>
            <a:off x="5943600" y="620713"/>
            <a:ext cx="0" cy="2438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7" name="Přímá spojnice 24"/>
          <p:cNvCxnSpPr>
            <a:cxnSpLocks noChangeShapeType="1"/>
          </p:cNvCxnSpPr>
          <p:nvPr/>
        </p:nvCxnSpPr>
        <p:spPr bwMode="auto">
          <a:xfrm>
            <a:off x="7451725" y="571500"/>
            <a:ext cx="0" cy="2509838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8" name="Přímá spojnice 29"/>
          <p:cNvCxnSpPr>
            <a:cxnSpLocks noChangeShapeType="1"/>
          </p:cNvCxnSpPr>
          <p:nvPr/>
        </p:nvCxnSpPr>
        <p:spPr bwMode="auto">
          <a:xfrm>
            <a:off x="242888" y="3475038"/>
            <a:ext cx="8193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9" name="Přímá spojnice 39"/>
          <p:cNvCxnSpPr>
            <a:cxnSpLocks noChangeShapeType="1"/>
          </p:cNvCxnSpPr>
          <p:nvPr/>
        </p:nvCxnSpPr>
        <p:spPr bwMode="auto">
          <a:xfrm>
            <a:off x="250825" y="4437063"/>
            <a:ext cx="81867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200" name="Picture 82" descr="_MG_2039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2328863"/>
            <a:ext cx="449262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1" name="Picture 81" descr="_MG_2040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320925"/>
            <a:ext cx="43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2" name="Rectangle 83"/>
          <p:cNvSpPr>
            <a:spLocks noChangeArrowheads="1"/>
          </p:cNvSpPr>
          <p:nvPr/>
        </p:nvSpPr>
        <p:spPr bwMode="auto">
          <a:xfrm>
            <a:off x="1981200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03" name="Picture 85" descr="_MG_2035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1085850"/>
            <a:ext cx="398462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4" name="Picture 84" descr="_MG_2036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482725"/>
            <a:ext cx="3905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5" name="Rectangle 86"/>
          <p:cNvSpPr>
            <a:spLocks noChangeArrowheads="1"/>
          </p:cNvSpPr>
          <p:nvPr/>
        </p:nvSpPr>
        <p:spPr bwMode="auto">
          <a:xfrm>
            <a:off x="2133600" y="2133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06" name="Picture 88" descr="PS304-2012-01av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4586288"/>
            <a:ext cx="7905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7" name="Picture 87" descr="PS304-2012-01rv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5410200"/>
            <a:ext cx="7858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8" name="Rectangle 89"/>
          <p:cNvSpPr>
            <a:spLocks noChangeArrowheads="1"/>
          </p:cNvSpPr>
          <p:nvPr/>
        </p:nvSpPr>
        <p:spPr bwMode="auto">
          <a:xfrm>
            <a:off x="2286000" y="2286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09" name="Picture 90" descr="thumb_1172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4857750"/>
            <a:ext cx="5857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0" name="Picture 91" descr="P905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4895850"/>
            <a:ext cx="47148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1" name="Picture 93" descr="Lb 01av1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4808538"/>
            <a:ext cx="541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2" name="Picture 92" descr="Lb 01rv2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380038"/>
            <a:ext cx="549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3" name="Rectangle 94"/>
          <p:cNvSpPr>
            <a:spLocks noChangeArrowheads="1"/>
          </p:cNvSpPr>
          <p:nvPr/>
        </p:nvSpPr>
        <p:spPr bwMode="auto">
          <a:xfrm>
            <a:off x="2438400" y="243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14" name="Picture 96" descr="Lb 08av1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4979988"/>
            <a:ext cx="4349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5" name="Picture 95" descr="Lb 08rv2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387975"/>
            <a:ext cx="4111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6" name="Rectangle 97"/>
          <p:cNvSpPr>
            <a:spLocks noChangeArrowheads="1"/>
          </p:cNvSpPr>
          <p:nvPr/>
        </p:nvSpPr>
        <p:spPr bwMode="auto">
          <a:xfrm>
            <a:off x="2590800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17" name="Picture 99" descr="Lb 14av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000625"/>
            <a:ext cx="358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8" name="Picture 98" descr="Lb 14rv"/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383213"/>
            <a:ext cx="358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9" name="Rectangle 10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220" name="Rectangle 101"/>
          <p:cNvSpPr>
            <a:spLocks noChangeArrowheads="1"/>
          </p:cNvSpPr>
          <p:nvPr/>
        </p:nvSpPr>
        <p:spPr bwMode="auto">
          <a:xfrm>
            <a:off x="0" y="1195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1" name="Picture 103" descr="Lb 111av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4756150"/>
            <a:ext cx="6064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" name="Picture 102" descr="Lb 111rv1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5356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" name="Rectangle 10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224" name="Rectangle 105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5" name="Picture 107" descr="Lb 74av"/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881563"/>
            <a:ext cx="479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" name="Picture 106" descr="Lb 74rv"/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5367338"/>
            <a:ext cx="479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7" name="Rectangle 108"/>
          <p:cNvSpPr>
            <a:spLocks noChangeArrowheads="1"/>
          </p:cNvSpPr>
          <p:nvPr/>
        </p:nvSpPr>
        <p:spPr bwMode="auto">
          <a:xfrm>
            <a:off x="2743200" y="2743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228" name="Rectangle 1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229" name="Picture 109" descr="totofalu"/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760913"/>
            <a:ext cx="12795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0" name="Picture 111" descr="thumb_1177"/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848225"/>
            <a:ext cx="59531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1" name="Picture 113" descr="Lb 82av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4878388"/>
            <a:ext cx="393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2" name="Picture 112" descr="Lb 82rv"/>
          <p:cNvPicPr>
            <a:picLocks noChangeAspect="1" noChangeArrowheads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5340350"/>
            <a:ext cx="4191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3" name="Rectangle 114"/>
          <p:cNvSpPr>
            <a:spLocks noChangeArrowheads="1"/>
          </p:cNvSpPr>
          <p:nvPr/>
        </p:nvSpPr>
        <p:spPr bwMode="auto">
          <a:xfrm>
            <a:off x="2895600" y="2895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3" name="Obdélník 52"/>
          <p:cNvSpPr/>
          <p:nvPr/>
        </p:nvSpPr>
        <p:spPr>
          <a:xfrm>
            <a:off x="1068388" y="6332538"/>
            <a:ext cx="9731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Bratislava</a:t>
            </a:r>
            <a:endParaRPr lang="cs-CZ" sz="1400" dirty="0"/>
          </a:p>
        </p:txBody>
      </p:sp>
      <p:sp>
        <p:nvSpPr>
          <p:cNvPr id="54" name="Obdélník 53"/>
          <p:cNvSpPr/>
          <p:nvPr/>
        </p:nvSpPr>
        <p:spPr>
          <a:xfrm>
            <a:off x="4697413" y="6254750"/>
            <a:ext cx="1343025" cy="306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Oberleiserberg</a:t>
            </a:r>
            <a:endParaRPr lang="cs-CZ" sz="1400" dirty="0"/>
          </a:p>
        </p:txBody>
      </p:sp>
      <p:sp>
        <p:nvSpPr>
          <p:cNvPr id="55" name="Obdélník 54"/>
          <p:cNvSpPr/>
          <p:nvPr/>
        </p:nvSpPr>
        <p:spPr>
          <a:xfrm>
            <a:off x="7678738" y="6272213"/>
            <a:ext cx="11763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Ostříhom</a:t>
            </a:r>
            <a:r>
              <a:rPr lang="cs-CZ" altLang="cs-CZ" sz="1400" dirty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(?)</a:t>
            </a:r>
            <a:endParaRPr lang="cs-CZ" sz="1400" dirty="0"/>
          </a:p>
        </p:txBody>
      </p:sp>
      <p:cxnSp>
        <p:nvCxnSpPr>
          <p:cNvPr id="5237" name="Přímá spojnice 56"/>
          <p:cNvCxnSpPr>
            <a:cxnSpLocks noChangeShapeType="1"/>
          </p:cNvCxnSpPr>
          <p:nvPr/>
        </p:nvCxnSpPr>
        <p:spPr bwMode="auto">
          <a:xfrm>
            <a:off x="3222625" y="4586288"/>
            <a:ext cx="0" cy="16684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38" name="Přímá spojnice 43030"/>
          <p:cNvCxnSpPr>
            <a:cxnSpLocks noChangeShapeType="1"/>
          </p:cNvCxnSpPr>
          <p:nvPr/>
        </p:nvCxnSpPr>
        <p:spPr bwMode="auto">
          <a:xfrm>
            <a:off x="7200900" y="4586288"/>
            <a:ext cx="0" cy="16033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39" name="Ovál 2"/>
          <p:cNvSpPr>
            <a:spLocks noChangeArrowheads="1"/>
          </p:cNvSpPr>
          <p:nvPr/>
        </p:nvSpPr>
        <p:spPr bwMode="auto">
          <a:xfrm>
            <a:off x="31750" y="4497388"/>
            <a:ext cx="3225800" cy="1816100"/>
          </a:xfrm>
          <a:prstGeom prst="ellipse">
            <a:avLst/>
          </a:prstGeom>
          <a:noFill/>
          <a:ln w="952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délník 2"/>
          <p:cNvSpPr>
            <a:spLocks noChangeArrowheads="1"/>
          </p:cNvSpPr>
          <p:nvPr/>
        </p:nvSpPr>
        <p:spPr bwMode="auto">
          <a:xfrm>
            <a:off x="900113" y="549275"/>
            <a:ext cx="57419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 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3:II/4-3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ks</a:t>
            </a:r>
          </a:p>
        </p:txBody>
      </p:sp>
      <p:pic>
        <p:nvPicPr>
          <p:cNvPr id="41987" name="Obrázek 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290512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2293938"/>
            <a:ext cx="352901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042988" y="6021388"/>
          <a:ext cx="6789737" cy="487362"/>
        </p:xfrm>
        <a:graphic>
          <a:graphicData uri="http://schemas.openxmlformats.org/drawingml/2006/table">
            <a:tbl>
              <a:tblPr/>
              <a:tblGrid>
                <a:gridCol w="116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/ 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délník 2"/>
          <p:cNvSpPr>
            <a:spLocks noChangeArrowheads="1"/>
          </p:cNvSpPr>
          <p:nvPr/>
        </p:nvSpPr>
        <p:spPr bwMode="auto">
          <a:xfrm>
            <a:off x="611188" y="404813"/>
            <a:ext cx="6318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BIATEC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3:II/4-7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ks</a:t>
            </a:r>
          </a:p>
        </p:txBody>
      </p:sp>
      <p:pic>
        <p:nvPicPr>
          <p:cNvPr id="43011" name="Obrázek 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916113"/>
            <a:ext cx="3090862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1916113"/>
            <a:ext cx="31115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714375" y="5300663"/>
          <a:ext cx="6789738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80–83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17,30–17,09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/ 87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délník 2"/>
          <p:cNvSpPr>
            <a:spLocks noChangeArrowheads="1"/>
          </p:cNvSpPr>
          <p:nvPr/>
        </p:nvSpPr>
        <p:spPr bwMode="auto">
          <a:xfrm>
            <a:off x="611188" y="476250"/>
            <a:ext cx="7038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BVSSVMARVS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3:III/1-24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Obrázek 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71638"/>
            <a:ext cx="31956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ázek 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1671638"/>
            <a:ext cx="29210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804863" y="5589588"/>
          <a:ext cx="6789737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84–85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BVSSVMARVS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III/1-24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17,15–17,09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/ 9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2"/>
          <p:cNvSpPr>
            <a:spLocks noChangeArrowheads="1"/>
          </p:cNvSpPr>
          <p:nvPr/>
        </p:nvSpPr>
        <p:spPr bwMode="auto">
          <a:xfrm>
            <a:off x="755650" y="765175"/>
            <a:ext cx="66786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BVSV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4:IV/1-28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57250" y="5661025"/>
          <a:ext cx="6789738" cy="487363"/>
        </p:xfrm>
        <a:graphic>
          <a:graphicData uri="http://schemas.openxmlformats.org/drawingml/2006/table">
            <a:tbl>
              <a:tblPr/>
              <a:tblGrid>
                <a:gridCol w="116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86–91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BVSV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IV/1-28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17,1–16,62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/ 60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073" name="Obrázek 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60575"/>
            <a:ext cx="28209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Obrázek 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2060575"/>
            <a:ext cx="27717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1"/>
          <p:cNvSpPr>
            <a:spLocks noChangeArrowheads="1"/>
          </p:cNvSpPr>
          <p:nvPr/>
        </p:nvSpPr>
        <p:spPr bwMode="auto">
          <a:xfrm>
            <a:off x="755650" y="620713"/>
            <a:ext cx="6858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COBROVOMARVS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4:V/1-18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Obrázek 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282575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Obrázek 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5038"/>
            <a:ext cx="288448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39775" y="5732463"/>
          <a:ext cx="6789738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92–93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COBROVOMARVS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V/1-18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17,27–17,11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/ 29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2"/>
          <p:cNvSpPr>
            <a:spLocks noChangeArrowheads="1"/>
          </p:cNvSpPr>
          <p:nvPr/>
        </p:nvSpPr>
        <p:spPr bwMode="auto">
          <a:xfrm>
            <a:off x="900113" y="765175"/>
            <a:ext cx="4572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COISA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4:VI/1-21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ks</a:t>
            </a:r>
          </a:p>
        </p:txBody>
      </p:sp>
      <p:pic>
        <p:nvPicPr>
          <p:cNvPr id="47107" name="Obrázek 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060575"/>
            <a:ext cx="27813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2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058988"/>
            <a:ext cx="27543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952500" y="5445125"/>
          <a:ext cx="6788150" cy="487363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COISA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VI/1-21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17,17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/ 16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délník 2"/>
          <p:cNvSpPr>
            <a:spLocks noChangeArrowheads="1"/>
          </p:cNvSpPr>
          <p:nvPr/>
        </p:nvSpPr>
        <p:spPr bwMode="auto">
          <a:xfrm>
            <a:off x="611188" y="692150"/>
            <a:ext cx="617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COVIOMARVS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4:VII/1-23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55650" y="5805488"/>
          <a:ext cx="6789738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95–97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COVIOMARVS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VII/1-23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17,50–16,79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7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8145" name="Obrázek 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2017713"/>
            <a:ext cx="29654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6" name="Obrázek 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017713"/>
            <a:ext cx="3071813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bdélník 2"/>
          <p:cNvSpPr>
            <a:spLocks noChangeArrowheads="1"/>
          </p:cNvSpPr>
          <p:nvPr/>
        </p:nvSpPr>
        <p:spPr bwMode="auto">
          <a:xfrm>
            <a:off x="827088" y="836613"/>
            <a:ext cx="5670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DEVIL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4:IX/1-16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116013" y="5805488"/>
          <a:ext cx="6789737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98–100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IX/1-16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17,26–17,01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36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9169" name="Obrázek 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205038"/>
            <a:ext cx="25082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Obrázek 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190750"/>
            <a:ext cx="25527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délník 2"/>
          <p:cNvSpPr>
            <a:spLocks noChangeArrowheads="1"/>
          </p:cNvSpPr>
          <p:nvPr/>
        </p:nvSpPr>
        <p:spPr bwMode="auto">
          <a:xfrm>
            <a:off x="827088" y="908050"/>
            <a:ext cx="6030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DEVIL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4:IX/1-20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  <a:r>
              <a:rPr lang="cs-CZ" altLang="cs-CZ" sz="1000"/>
              <a:t>.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85838" y="5661025"/>
          <a:ext cx="6788150" cy="487363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101–103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IX/1-20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17,07–17,00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37 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193" name="Obrázek 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205038"/>
            <a:ext cx="2555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Obrázek 2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2205038"/>
            <a:ext cx="25542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délník 2"/>
          <p:cNvSpPr>
            <a:spLocks noChangeArrowheads="1"/>
          </p:cNvSpPr>
          <p:nvPr/>
        </p:nvSpPr>
        <p:spPr bwMode="auto">
          <a:xfrm>
            <a:off x="827088" y="620713"/>
            <a:ext cx="5743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EVOIVRIX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4:X/2-19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55650" y="5732463"/>
          <a:ext cx="6789738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X/2-19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16,54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/ 16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17" name="Obrázek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9288"/>
            <a:ext cx="3125787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8" name="Obrázek 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22463"/>
            <a:ext cx="2852738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322513" y="620713"/>
            <a:ext cx="5486400" cy="984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Keltisches</a:t>
            </a: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Münzsystem</a:t>
            </a: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Bratislava</a:t>
            </a:r>
          </a:p>
          <a:p>
            <a:pPr algn="ctr">
              <a:defRPr/>
            </a:pP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GOLD </a:t>
            </a:r>
          </a:p>
          <a:p>
            <a:pPr algn="ctr">
              <a:defRPr/>
            </a:pPr>
            <a:endParaRPr lang="cs-CZ" dirty="0"/>
          </a:p>
        </p:txBody>
      </p:sp>
      <p:pic>
        <p:nvPicPr>
          <p:cNvPr id="6147" name="Picture 90" descr="thumb_1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1411288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2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118427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2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84525"/>
            <a:ext cx="1184275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ázek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62175"/>
            <a:ext cx="1111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Obrázek 6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3325813"/>
            <a:ext cx="112553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Obrázek 2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162175"/>
            <a:ext cx="1141412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Obrázek 2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314700"/>
            <a:ext cx="11414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Obrázek 2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5700"/>
            <a:ext cx="863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Obrázek 27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68675"/>
            <a:ext cx="9366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Obrázek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489200"/>
            <a:ext cx="8636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Obrázek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411538"/>
            <a:ext cx="8636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1406525" y="5373688"/>
            <a:ext cx="64023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Stater                             1/3-Stater                        1/8-Stater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délník 2"/>
          <p:cNvSpPr>
            <a:spLocks noChangeArrowheads="1"/>
          </p:cNvSpPr>
          <p:nvPr/>
        </p:nvSpPr>
        <p:spPr bwMode="auto">
          <a:xfrm>
            <a:off x="611188" y="692150"/>
            <a:ext cx="6607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IANTVMARVS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5:XII/1-14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84213" y="5732463"/>
          <a:ext cx="6788150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105–108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IANTVMARVS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XII/1-14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17,02–16,89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/ 4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2241" name="Obrázek 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30559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Obrázek 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066925"/>
            <a:ext cx="307657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délník 2"/>
          <p:cNvSpPr>
            <a:spLocks noChangeArrowheads="1"/>
          </p:cNvSpPr>
          <p:nvPr/>
        </p:nvSpPr>
        <p:spPr bwMode="auto">
          <a:xfrm>
            <a:off x="611188" y="620713"/>
            <a:ext cx="6246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NONNOS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5:XIV/1A-8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11188" y="5589588"/>
          <a:ext cx="6789737" cy="487362"/>
        </p:xfrm>
        <a:graphic>
          <a:graphicData uri="http://schemas.openxmlformats.org/drawingml/2006/table">
            <a:tbl>
              <a:tblPr/>
              <a:tblGrid>
                <a:gridCol w="116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109–127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XIV/1A-8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17,47–16,85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/ 99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265" name="Obrázek 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916113"/>
            <a:ext cx="28352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6" name="Obrázek 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916113"/>
            <a:ext cx="28670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bdélník 2"/>
          <p:cNvSpPr>
            <a:spLocks noChangeArrowheads="1"/>
          </p:cNvSpPr>
          <p:nvPr/>
        </p:nvSpPr>
        <p:spPr bwMode="auto">
          <a:xfrm>
            <a:off x="971550" y="620713"/>
            <a:ext cx="5670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NONNOS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5:XIV/1B-9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ks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27088" y="5661025"/>
          <a:ext cx="6789737" cy="487363"/>
        </p:xfrm>
        <a:graphic>
          <a:graphicData uri="http://schemas.openxmlformats.org/drawingml/2006/table">
            <a:tbl>
              <a:tblPr/>
              <a:tblGrid>
                <a:gridCol w="116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128–139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17,48–16,47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289" name="Obrázek 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2205038"/>
            <a:ext cx="28162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Obrázek 1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2205038"/>
            <a:ext cx="27066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délník 2"/>
          <p:cNvSpPr>
            <a:spLocks noChangeArrowheads="1"/>
          </p:cNvSpPr>
          <p:nvPr/>
        </p:nvSpPr>
        <p:spPr bwMode="auto">
          <a:xfrm>
            <a:off x="755650" y="476250"/>
            <a:ext cx="63182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NONNOS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5:XIV/1C-10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84213" y="5516563"/>
          <a:ext cx="6788150" cy="487362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140–142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XIV/1C-10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17,24–16,80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91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5313" name="Obrázek 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828800"/>
            <a:ext cx="2713038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Obrázek 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1828800"/>
            <a:ext cx="25717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délník 2"/>
          <p:cNvSpPr>
            <a:spLocks noChangeArrowheads="1"/>
          </p:cNvSpPr>
          <p:nvPr/>
        </p:nvSpPr>
        <p:spPr bwMode="auto">
          <a:xfrm>
            <a:off x="827088" y="692150"/>
            <a:ext cx="5599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NONNOS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6:XIV/3-11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27088" y="5805488"/>
          <a:ext cx="6789737" cy="487362"/>
        </p:xfrm>
        <a:graphic>
          <a:graphicData uri="http://schemas.openxmlformats.org/drawingml/2006/table">
            <a:tbl>
              <a:tblPr/>
              <a:tblGrid>
                <a:gridCol w="116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143–145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XIV/3-11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17,23–16,98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32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337" name="Obrázek 2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989138"/>
            <a:ext cx="31115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Obrázek 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1989138"/>
            <a:ext cx="2924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2"/>
          <p:cNvSpPr>
            <a:spLocks noChangeArrowheads="1"/>
          </p:cNvSpPr>
          <p:nvPr/>
        </p:nvSpPr>
        <p:spPr bwMode="auto">
          <a:xfrm>
            <a:off x="900113" y="765175"/>
            <a:ext cx="66055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(NONNOS)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6:XIV/2 (1)-13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27088" y="5805488"/>
          <a:ext cx="7715250" cy="487362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146–159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(NONNOS)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XIV/2 (1)-13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17,25–16,79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/ 180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361" name="Obrázek 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76475"/>
            <a:ext cx="29083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Obrázek 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13" y="2276475"/>
            <a:ext cx="27701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délník 2"/>
          <p:cNvSpPr>
            <a:spLocks noChangeArrowheads="1"/>
          </p:cNvSpPr>
          <p:nvPr/>
        </p:nvSpPr>
        <p:spPr bwMode="auto">
          <a:xfrm>
            <a:off x="900113" y="620713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Hexadrachme, Typ Biatec – TITTO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Lit.: </a:t>
            </a:r>
            <a:r>
              <a:rPr lang="cs-CZ" altLang="cs-CZ" sz="20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1994</a:t>
            </a: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Taf. 6:XV/1-25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ks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27088" y="5445125"/>
          <a:ext cx="7561262" cy="487363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4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146–159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(NONNOS)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XIV/2 (1)-13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17,25–16,79 g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/ 26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85" name="Obrázek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62150"/>
            <a:ext cx="272573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Obrázek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962150"/>
            <a:ext cx="2671762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258888" y="474663"/>
          <a:ext cx="6350000" cy="6035675"/>
        </p:xfrm>
        <a:graphic>
          <a:graphicData uri="http://schemas.openxmlformats.org/drawingml/2006/table">
            <a:tbl>
              <a:tblPr/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AINORIX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I/1-26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32–49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(1)-1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50–52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(2/1)-2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53–59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(2/2)-3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60–71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(3)-4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(4)-5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(1)-5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72–76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(2)-6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77–78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II/3-12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80–83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II/4-7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II/5-12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84–85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BVSSVMARVS 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III/1-24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86–91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BVSV 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IV/1-28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92–93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COBROVOMARVS 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V/1-18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COISA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VI/1-21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95–97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COVIOMARVS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VII/1-23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VIII/1-15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98–100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IX/1-16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101–103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 (DEVII)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IX/1-20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X/1-19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X/2-19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35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FARIARIX (FAPIARIX)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XI/1-27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St.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105–108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IANTVMARVS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XII/1-14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MACCIVS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XIII/1-22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109–127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XIV/1A-8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128–139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XIV/1B-10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140–142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XIV/1C-10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143–145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XIV/3-11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146–159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(NONNOS)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XIV/2 (1)-13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161–163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TITTO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XV/1-25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LATTV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Anonym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XVI/1-17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67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BVSVMARVS+TITTO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III/1+XV/1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34290" marR="3429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179512" y="764704"/>
          <a:ext cx="87849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71550" y="44450"/>
          <a:ext cx="7416800" cy="6718300"/>
        </p:xfrm>
        <a:graphic>
          <a:graphicData uri="http://schemas.openxmlformats.org/drawingml/2006/table">
            <a:tbl>
              <a:tblPr/>
              <a:tblGrid>
                <a:gridCol w="165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1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DJ</a:t>
                      </a:r>
                      <a:endParaRPr kumimoji="0" lang="cs-CZ" altLang="cs-CZ" sz="1200" b="0" i="1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B1942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B1923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B1937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B1930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Reca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Lattu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AINORIX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I/1-26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(1)-1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(2/1)-2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(2/2)-3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(3)-4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II/1 (4)-5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(1)-5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II/2 (2)-6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II/3-12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II/4-7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BIATEC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II/5-12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BVSSVMARVS 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III/1-24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BVSV 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IV/1-28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COBROVOMARVS 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V/1-18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COISA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VI/1-21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COVIOMARVS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VII/1-23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COVNOS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VIII/1-15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IX/1-16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DEVIL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IX/1-20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X/1-19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EVOIVRIX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X/2-19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FARIARIX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XI/1-27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IANTVMARVS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XII/1-14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MACCIVS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XIII/1-22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XIV/1A-8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XIV/1B-9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XIV/1B-10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XIV/1C-10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NONNOS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XIV/3-11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317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(NONNOS)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XIV/2 (1)-13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TITTO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XV/1-25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LATTV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Anonym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XVI/1-17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698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Hybrid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III/1+XV/1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St.</a:t>
                      </a:r>
                    </a:p>
                  </a:txBody>
                  <a:tcPr marL="33337" marR="3333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</a:tbl>
          </a:graphicData>
        </a:graphic>
      </p:graphicFrame>
      <p:sp>
        <p:nvSpPr>
          <p:cNvPr id="61851" name="Rectangle 1"/>
          <p:cNvSpPr>
            <a:spLocks noChangeArrowheads="1"/>
          </p:cNvSpPr>
          <p:nvPr/>
        </p:nvSpPr>
        <p:spPr bwMode="auto">
          <a:xfrm>
            <a:off x="2528888" y="1981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403350" y="631825"/>
            <a:ext cx="6408738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Keltisches</a:t>
            </a: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Münzsystem</a:t>
            </a: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Bratislava</a:t>
            </a:r>
          </a:p>
          <a:p>
            <a:pPr algn="ctr">
              <a:defRPr/>
            </a:pPr>
            <a:r>
              <a:rPr lang="cs-CZ" sz="24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SILBER</a:t>
            </a:r>
          </a:p>
        </p:txBody>
      </p:sp>
      <p:pic>
        <p:nvPicPr>
          <p:cNvPr id="7171" name="Picture 88" descr="PS304-2012-0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87525"/>
            <a:ext cx="1870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7" descr="PS304-2012-0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3636963"/>
            <a:ext cx="18780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1" descr="P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65363"/>
            <a:ext cx="143986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81" descr="Laab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711450"/>
            <a:ext cx="79216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ázek 82" descr="Laab-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494088"/>
            <a:ext cx="792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1485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3" name="Obdélník 12"/>
          <p:cNvSpPr/>
          <p:nvPr/>
        </p:nvSpPr>
        <p:spPr>
          <a:xfrm>
            <a:off x="1243013" y="5805488"/>
            <a:ext cx="66579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8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Hexadrachme</a:t>
            </a:r>
            <a:r>
              <a:rPr lang="cs-CZ" sz="1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cs-CZ" sz="18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Drachme</a:t>
            </a:r>
            <a:r>
              <a:rPr lang="cs-CZ" sz="1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typ </a:t>
            </a:r>
            <a:r>
              <a:rPr lang="cs-CZ" sz="1800" dirty="0" err="1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Simmering</a:t>
            </a:r>
            <a:r>
              <a:rPr lang="cs-CZ" sz="1800" dirty="0">
                <a:solidFill>
                  <a:srgbClr val="A5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Obol Typ Karlstein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04813"/>
            <a:ext cx="4470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82600"/>
            <a:ext cx="42576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208463"/>
            <a:ext cx="3168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469" name="Přímá spojnice se šipkou 6"/>
          <p:cNvCxnSpPr>
            <a:cxnSpLocks noChangeShapeType="1"/>
          </p:cNvCxnSpPr>
          <p:nvPr/>
        </p:nvCxnSpPr>
        <p:spPr bwMode="auto">
          <a:xfrm flipV="1">
            <a:off x="1979613" y="2565400"/>
            <a:ext cx="288925" cy="22320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470" name="Obdélník 1"/>
          <p:cNvSpPr>
            <a:spLocks noChangeArrowheads="1"/>
          </p:cNvSpPr>
          <p:nvPr/>
        </p:nvSpPr>
        <p:spPr bwMode="auto">
          <a:xfrm>
            <a:off x="1331913" y="112713"/>
            <a:ext cx="2289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Bratislava 2009 – Bau I </a:t>
            </a:r>
            <a:endParaRPr lang="cs-CZ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thumb_1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19188"/>
            <a:ext cx="12049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8" descr="thumb_1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122363"/>
            <a:ext cx="11969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 descr="thumb_11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146175"/>
            <a:ext cx="118745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 descr="thumb_11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144588"/>
            <a:ext cx="121761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 descr="thumb_11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90613"/>
            <a:ext cx="1235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4" descr="thumb_11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074738"/>
            <a:ext cx="1235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3" descr="thumb_11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3500438"/>
            <a:ext cx="11969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2" descr="thumb_117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500438"/>
            <a:ext cx="119062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" descr="thumb_117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500438"/>
            <a:ext cx="1196975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63500" name="Rectangle 11"/>
          <p:cNvSpPr>
            <a:spLocks noChangeArrowheads="1"/>
          </p:cNvSpPr>
          <p:nvPr/>
        </p:nvSpPr>
        <p:spPr bwMode="auto">
          <a:xfrm>
            <a:off x="0" y="7842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3501" name="Picture 4" descr="AU dev.av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3500438"/>
            <a:ext cx="12207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3" descr="AU dev.rev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4605338"/>
            <a:ext cx="1201738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3" name="Obdélník 5"/>
          <p:cNvSpPr>
            <a:spLocks noChangeArrowheads="1"/>
          </p:cNvSpPr>
          <p:nvPr/>
        </p:nvSpPr>
        <p:spPr bwMode="auto">
          <a:xfrm>
            <a:off x="323850" y="6237288"/>
            <a:ext cx="2039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Podle: E. Kolníková a J. Fröhlich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64515" name="Picture 3" descr="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-6350"/>
            <a:ext cx="11341100" cy="746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6622" name="Rectangle 14"/>
          <p:cNvSpPr>
            <a:spLocks noChangeArrowheads="1"/>
          </p:cNvSpPr>
          <p:nvPr/>
        </p:nvSpPr>
        <p:spPr bwMode="auto">
          <a:xfrm>
            <a:off x="2301875" y="638175"/>
            <a:ext cx="7127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Boii</a:t>
            </a:r>
            <a:endParaRPr lang="cs-CZ" altLang="cs-CZ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28" name="Rectangle 20"/>
          <p:cNvSpPr>
            <a:spLocks noChangeArrowheads="1"/>
          </p:cNvSpPr>
          <p:nvPr/>
        </p:nvSpPr>
        <p:spPr bwMode="auto">
          <a:xfrm>
            <a:off x="2051050" y="3500438"/>
            <a:ext cx="808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Taurisci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endParaRPr lang="cs-CZ" altLang="cs-CZ" sz="1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29" name="Rectangle 21"/>
          <p:cNvSpPr>
            <a:spLocks noChangeArrowheads="1"/>
          </p:cNvSpPr>
          <p:nvPr/>
        </p:nvSpPr>
        <p:spPr bwMode="auto">
          <a:xfrm>
            <a:off x="3348038" y="4221163"/>
            <a:ext cx="11223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Skordisci</a:t>
            </a:r>
            <a:endParaRPr lang="cs-CZ" altLang="cs-CZ" sz="1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30" name="Rectangle 22"/>
          <p:cNvSpPr>
            <a:spLocks noChangeArrowheads="1"/>
          </p:cNvSpPr>
          <p:nvPr/>
        </p:nvSpPr>
        <p:spPr bwMode="auto">
          <a:xfrm>
            <a:off x="1244600" y="2928938"/>
            <a:ext cx="6635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Norici</a:t>
            </a:r>
          </a:p>
        </p:txBody>
      </p:sp>
      <p:sp>
        <p:nvSpPr>
          <p:cNvPr id="836631" name="Rectangle 23"/>
          <p:cNvSpPr>
            <a:spLocks noChangeArrowheads="1"/>
          </p:cNvSpPr>
          <p:nvPr/>
        </p:nvSpPr>
        <p:spPr bwMode="auto">
          <a:xfrm>
            <a:off x="3305175" y="308451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PANONIEN</a:t>
            </a:r>
          </a:p>
        </p:txBody>
      </p:sp>
      <p:sp>
        <p:nvSpPr>
          <p:cNvPr id="836632" name="Rectangle 24"/>
          <p:cNvSpPr>
            <a:spLocks noChangeArrowheads="1"/>
          </p:cNvSpPr>
          <p:nvPr/>
        </p:nvSpPr>
        <p:spPr bwMode="auto">
          <a:xfrm>
            <a:off x="-4763" y="4221163"/>
            <a:ext cx="1173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GALLIA </a:t>
            </a:r>
          </a:p>
          <a:p>
            <a:pPr algn="ctr"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CISALPINA</a:t>
            </a:r>
          </a:p>
        </p:txBody>
      </p:sp>
      <p:sp>
        <p:nvSpPr>
          <p:cNvPr id="836633" name="Rectangle 25"/>
          <p:cNvSpPr>
            <a:spLocks noChangeArrowheads="1"/>
          </p:cNvSpPr>
          <p:nvPr/>
        </p:nvSpPr>
        <p:spPr bwMode="auto">
          <a:xfrm>
            <a:off x="250825" y="1773238"/>
            <a:ext cx="865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Vindelici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36634" name="Rectangle 26"/>
          <p:cNvSpPr>
            <a:spLocks noChangeArrowheads="1"/>
          </p:cNvSpPr>
          <p:nvPr/>
        </p:nvSpPr>
        <p:spPr bwMode="auto">
          <a:xfrm>
            <a:off x="4427538" y="2060575"/>
            <a:ext cx="74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Cotini</a:t>
            </a: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836635" name="Rectangle 27"/>
          <p:cNvSpPr>
            <a:spLocks noChangeArrowheads="1"/>
          </p:cNvSpPr>
          <p:nvPr/>
        </p:nvSpPr>
        <p:spPr bwMode="auto">
          <a:xfrm>
            <a:off x="5364163" y="3429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SIEBENBURGEN</a:t>
            </a:r>
          </a:p>
        </p:txBody>
      </p:sp>
      <p:sp>
        <p:nvSpPr>
          <p:cNvPr id="836636" name="Rectangle 28"/>
          <p:cNvSpPr>
            <a:spLocks noChangeArrowheads="1"/>
          </p:cNvSpPr>
          <p:nvPr/>
        </p:nvSpPr>
        <p:spPr bwMode="auto">
          <a:xfrm>
            <a:off x="7308850" y="5183188"/>
            <a:ext cx="887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DACIEN</a:t>
            </a:r>
          </a:p>
        </p:txBody>
      </p:sp>
      <p:sp>
        <p:nvSpPr>
          <p:cNvPr id="836637" name="Rectangle 29"/>
          <p:cNvSpPr>
            <a:spLocks noChangeArrowheads="1"/>
          </p:cNvSpPr>
          <p:nvPr/>
        </p:nvSpPr>
        <p:spPr bwMode="auto">
          <a:xfrm>
            <a:off x="8099425" y="3573463"/>
            <a:ext cx="8429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Bastarni</a:t>
            </a:r>
            <a:endParaRPr lang="cs-CZ" altLang="cs-CZ" sz="14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4527" name="Ovál 4"/>
          <p:cNvSpPr>
            <a:spLocks noChangeArrowheads="1"/>
          </p:cNvSpPr>
          <p:nvPr/>
        </p:nvSpPr>
        <p:spPr bwMode="auto">
          <a:xfrm>
            <a:off x="1943100" y="1084263"/>
            <a:ext cx="358775" cy="315912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64528" name="Ovál 4"/>
          <p:cNvSpPr>
            <a:spLocks noChangeArrowheads="1"/>
          </p:cNvSpPr>
          <p:nvPr/>
        </p:nvSpPr>
        <p:spPr bwMode="auto">
          <a:xfrm>
            <a:off x="3595688" y="2365375"/>
            <a:ext cx="314325" cy="309563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>
              <a:solidFill>
                <a:srgbClr val="FF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82900" y="2682875"/>
            <a:ext cx="747713" cy="246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Bratislava</a:t>
            </a:r>
          </a:p>
        </p:txBody>
      </p:sp>
      <p:sp>
        <p:nvSpPr>
          <p:cNvPr id="3" name="Obdélník 2"/>
          <p:cNvSpPr/>
          <p:nvPr/>
        </p:nvSpPr>
        <p:spPr>
          <a:xfrm>
            <a:off x="1116013" y="852488"/>
            <a:ext cx="776287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</a:p>
        </p:txBody>
      </p:sp>
      <p:cxnSp>
        <p:nvCxnSpPr>
          <p:cNvPr id="64531" name="Přímá spojnice se šipkou 4"/>
          <p:cNvCxnSpPr>
            <a:cxnSpLocks noChangeShapeType="1"/>
          </p:cNvCxnSpPr>
          <p:nvPr/>
        </p:nvCxnSpPr>
        <p:spPr bwMode="auto">
          <a:xfrm>
            <a:off x="2195513" y="1476375"/>
            <a:ext cx="1223962" cy="10429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532" name="Přímá spojnice se šipkou 6"/>
          <p:cNvCxnSpPr>
            <a:cxnSpLocks noChangeShapeType="1"/>
          </p:cNvCxnSpPr>
          <p:nvPr/>
        </p:nvCxnSpPr>
        <p:spPr bwMode="auto">
          <a:xfrm flipH="1" flipV="1">
            <a:off x="2433638" y="1341438"/>
            <a:ext cx="1162050" cy="8715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3832225" y="2444750"/>
            <a:ext cx="71278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Boii</a:t>
            </a:r>
            <a:endParaRPr lang="cs-CZ" altLang="cs-CZ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800600" y="490538"/>
            <a:ext cx="4219575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Beziehungen</a:t>
            </a:r>
            <a:r>
              <a:rPr lang="cs-CZ" altLang="cs-CZ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cs-CZ" altLang="cs-CZ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Bratislava - Stradonice</a:t>
            </a:r>
            <a:endParaRPr lang="cs-CZ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789363"/>
            <a:ext cx="49196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20713"/>
            <a:ext cx="63373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620713"/>
            <a:ext cx="491013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nice 8"/>
          <p:cNvCxnSpPr>
            <a:cxnSpLocks noChangeShapeType="1"/>
          </p:cNvCxnSpPr>
          <p:nvPr/>
        </p:nvCxnSpPr>
        <p:spPr bwMode="auto">
          <a:xfrm flipV="1">
            <a:off x="2843213" y="3648075"/>
            <a:ext cx="3313112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42" name="Přímá spojnice 12"/>
          <p:cNvCxnSpPr>
            <a:cxnSpLocks noChangeShapeType="1"/>
          </p:cNvCxnSpPr>
          <p:nvPr/>
        </p:nvCxnSpPr>
        <p:spPr bwMode="auto">
          <a:xfrm>
            <a:off x="6156325" y="692150"/>
            <a:ext cx="0" cy="25209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43" name="Přímá spojnice 14"/>
          <p:cNvCxnSpPr>
            <a:cxnSpLocks noChangeShapeType="1"/>
          </p:cNvCxnSpPr>
          <p:nvPr/>
        </p:nvCxnSpPr>
        <p:spPr bwMode="auto">
          <a:xfrm>
            <a:off x="2411413" y="3789363"/>
            <a:ext cx="0" cy="23034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544" name="Obdélník 1"/>
          <p:cNvSpPr>
            <a:spLocks noChangeArrowheads="1"/>
          </p:cNvSpPr>
          <p:nvPr/>
        </p:nvSpPr>
        <p:spPr bwMode="auto">
          <a:xfrm>
            <a:off x="669925" y="220663"/>
            <a:ext cx="2943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A51E07"/>
                </a:solidFill>
                <a:latin typeface="Times New Roman" panose="02020603050405020304" pitchFamily="18" charset="0"/>
              </a:rPr>
              <a:t>Deutsch Jahrndorf 1855</a:t>
            </a:r>
            <a:endParaRPr lang="cs-CZ" altLang="cs-CZ" sz="2000"/>
          </a:p>
        </p:txBody>
      </p:sp>
      <p:sp>
        <p:nvSpPr>
          <p:cNvPr id="65545" name="Obdélník 2"/>
          <p:cNvSpPr>
            <a:spLocks noChangeArrowheads="1"/>
          </p:cNvSpPr>
          <p:nvPr/>
        </p:nvSpPr>
        <p:spPr bwMode="auto">
          <a:xfrm>
            <a:off x="6443663" y="3448050"/>
            <a:ext cx="1366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A51E07"/>
                </a:solidFill>
                <a:latin typeface="Times New Roman" panose="02020603050405020304" pitchFamily="18" charset="0"/>
              </a:rPr>
              <a:t>Stradonice</a:t>
            </a: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1275" y="1484313"/>
          <a:ext cx="9102725" cy="2338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8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solidFill>
                            <a:srgbClr val="C00000"/>
                          </a:solidFill>
                          <a:effectLst/>
                        </a:rPr>
                        <a:t>Göbl</a:t>
                      </a:r>
                      <a:r>
                        <a:rPr lang="cs-CZ" sz="1200" dirty="0">
                          <a:solidFill>
                            <a:srgbClr val="C00000"/>
                          </a:solidFill>
                          <a:effectLst/>
                        </a:rPr>
                        <a:t> 1994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 smtClean="0">
                          <a:solidFill>
                            <a:srgbClr val="C00000"/>
                          </a:solidFill>
                          <a:effectLst/>
                        </a:rPr>
                        <a:t>Datation</a:t>
                      </a:r>
                      <a:r>
                        <a:rPr lang="cs-CZ" sz="120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effectLst/>
                        </a:rPr>
                        <a:t>RRC Typ</a:t>
                      </a:r>
                      <a:endParaRPr lang="cs-CZ" sz="12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COISA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VI/1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80/71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381/1a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401/1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II/1(1, 2/1–2, 3, 4), II/2(1–2), II/3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70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403/1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BVSSVMARVS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III/1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79/68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383/1a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407/1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BVSSV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IV/1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79/68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383/1a </a:t>
                      </a:r>
                      <a:r>
                        <a:rPr lang="cs-CZ" sz="1200" dirty="0" smtClean="0">
                          <a:effectLst/>
                        </a:rPr>
                        <a:t>oder 407/1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NONNOS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XIV/1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66 v. Ch. </a:t>
                      </a:r>
                      <a:r>
                        <a:rPr lang="cs-CZ" sz="1200" b="1" dirty="0">
                          <a:effectLst/>
                        </a:rPr>
                        <a:t>(?)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410/1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II/6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68/60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rv</a:t>
                      </a:r>
                      <a:r>
                        <a:rPr lang="cs-CZ" sz="1200" dirty="0">
                          <a:effectLst/>
                        </a:rPr>
                        <a:t> - RRC, Nr. 407/1 </a:t>
                      </a:r>
                      <a:r>
                        <a:rPr lang="cs-CZ" sz="1200" dirty="0" smtClean="0">
                          <a:effectLst/>
                        </a:rPr>
                        <a:t>oder </a:t>
                      </a:r>
                      <a:r>
                        <a:rPr lang="cs-CZ" sz="1200" dirty="0">
                          <a:effectLst/>
                        </a:rPr>
                        <a:t>402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>
                          <a:effectLst/>
                        </a:rPr>
                        <a:t>BIATEC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II/6</a:t>
                      </a:r>
                      <a:endParaRPr lang="cs-CZ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b="1" dirty="0" smtClean="0">
                          <a:effectLst/>
                        </a:rPr>
                        <a:t>46 v. Ch.</a:t>
                      </a:r>
                      <a:endParaRPr lang="cs-CZ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av</a:t>
                      </a:r>
                      <a:r>
                        <a:rPr lang="cs-CZ" sz="1200" dirty="0">
                          <a:effectLst/>
                        </a:rPr>
                        <a:t> - RRC, Nr. 464/1</a:t>
                      </a:r>
                      <a:endParaRPr lang="cs-CZ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46" marR="4444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6609" name="Rectangle 1"/>
          <p:cNvSpPr>
            <a:spLocks noChangeArrowheads="1"/>
          </p:cNvSpPr>
          <p:nvPr/>
        </p:nvSpPr>
        <p:spPr bwMode="auto">
          <a:xfrm>
            <a:off x="393700" y="188913"/>
            <a:ext cx="72771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Nachahmungen von republikanische Denaren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800" i="1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quem</a:t>
            </a:r>
            <a:endParaRPr lang="cs-CZ" altLang="cs-CZ" sz="280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800" b="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610" name="Picture 8" descr="P 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292600"/>
            <a:ext cx="1090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1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708525"/>
            <a:ext cx="8699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2" name="Picture 5" descr="kan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18050"/>
            <a:ext cx="8636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3" name="Picture 7" descr="P 8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416425"/>
            <a:ext cx="1079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14" name="Picture 6" descr="kane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573588"/>
            <a:ext cx="9366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615" name="Přímá spojnice se šipkou 2"/>
          <p:cNvCxnSpPr>
            <a:cxnSpLocks noChangeShapeType="1"/>
          </p:cNvCxnSpPr>
          <p:nvPr/>
        </p:nvCxnSpPr>
        <p:spPr bwMode="auto">
          <a:xfrm>
            <a:off x="1433513" y="4149725"/>
            <a:ext cx="906462" cy="423863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16" name="Přímá spojnice se šipkou 5"/>
          <p:cNvCxnSpPr>
            <a:cxnSpLocks noChangeShapeType="1"/>
          </p:cNvCxnSpPr>
          <p:nvPr/>
        </p:nvCxnSpPr>
        <p:spPr bwMode="auto">
          <a:xfrm flipV="1">
            <a:off x="2771775" y="2276475"/>
            <a:ext cx="2447925" cy="244157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17" name="Přímá spojnice se šipkou 7"/>
          <p:cNvCxnSpPr>
            <a:cxnSpLocks noChangeShapeType="1"/>
          </p:cNvCxnSpPr>
          <p:nvPr/>
        </p:nvCxnSpPr>
        <p:spPr bwMode="auto">
          <a:xfrm>
            <a:off x="5508625" y="4573588"/>
            <a:ext cx="503238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18" name="Přímá spojnice se šipkou 9"/>
          <p:cNvCxnSpPr>
            <a:cxnSpLocks noChangeShapeType="1"/>
          </p:cNvCxnSpPr>
          <p:nvPr/>
        </p:nvCxnSpPr>
        <p:spPr bwMode="auto">
          <a:xfrm flipH="1">
            <a:off x="7258050" y="5440363"/>
            <a:ext cx="769938" cy="1095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19" name="Přímá spojnice se šipkou 11"/>
          <p:cNvCxnSpPr>
            <a:cxnSpLocks noChangeShapeType="1"/>
          </p:cNvCxnSpPr>
          <p:nvPr/>
        </p:nvCxnSpPr>
        <p:spPr bwMode="auto">
          <a:xfrm flipV="1">
            <a:off x="5508625" y="3716338"/>
            <a:ext cx="1727200" cy="8572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620" name="Přímá spojnice se šipkou 13"/>
          <p:cNvCxnSpPr>
            <a:cxnSpLocks noChangeShapeType="1"/>
          </p:cNvCxnSpPr>
          <p:nvPr/>
        </p:nvCxnSpPr>
        <p:spPr bwMode="auto">
          <a:xfrm flipV="1">
            <a:off x="8027988" y="3573463"/>
            <a:ext cx="1008062" cy="18669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bdélník 3"/>
          <p:cNvSpPr>
            <a:spLocks noChangeArrowheads="1"/>
          </p:cNvSpPr>
          <p:nvPr/>
        </p:nvSpPr>
        <p:spPr bwMode="auto">
          <a:xfrm>
            <a:off x="611188" y="620713"/>
            <a:ext cx="82454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Chronologische Schemen (unrealistisch):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Göbl (1994):  </a:t>
            </a:r>
            <a:r>
              <a:rPr lang="cs-CZ" altLang="cs-CZ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51-41 v. Ch.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Röttger (2015): </a:t>
            </a:r>
            <a:r>
              <a:rPr lang="cs-CZ" altLang="cs-CZ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40-9 v. Ch.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Realistische chronologie (Kolníková, Militký):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70/60-40/30 (oder später?)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7587" name="Obrázek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24425"/>
            <a:ext cx="16732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 descr="PS304-2012-15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919663"/>
            <a:ext cx="17081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Šipka doprava 7"/>
          <p:cNvSpPr>
            <a:spLocks noChangeArrowheads="1"/>
          </p:cNvSpPr>
          <p:nvPr/>
        </p:nvSpPr>
        <p:spPr bwMode="auto">
          <a:xfrm>
            <a:off x="3924300" y="5467350"/>
            <a:ext cx="977900" cy="485775"/>
          </a:xfrm>
          <a:prstGeom prst="rightArrow">
            <a:avLst>
              <a:gd name="adj1" fmla="val 50000"/>
              <a:gd name="adj2" fmla="val 4986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bdélník 6"/>
          <p:cNvSpPr>
            <a:spLocks noChangeArrowheads="1"/>
          </p:cNvSpPr>
          <p:nvPr/>
        </p:nvSpPr>
        <p:spPr bwMode="auto">
          <a:xfrm>
            <a:off x="4787900" y="1628775"/>
            <a:ext cx="41433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bedanke mich </a:t>
            </a:r>
            <a:endParaRPr lang="cs-CZ" altLang="cs-CZ" sz="2800">
              <a:solidFill>
                <a:srgbClr val="A51E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de-DE" altLang="cs-CZ" sz="2800">
                <a:solidFill>
                  <a:srgbClr val="A51E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für ihre Aufmerksamkeit!</a:t>
            </a:r>
            <a:endParaRPr lang="cs-CZ" altLang="cs-CZ" sz="2800">
              <a:solidFill>
                <a:srgbClr val="A51E07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12" name="Obrázek 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860800"/>
            <a:ext cx="2592388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obl1994-taf.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549275"/>
            <a:ext cx="3922713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" descr="Gobl1994-taf.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566738"/>
            <a:ext cx="3878263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cs typeface="Times New Roman" panose="02020603050405020304" pitchFamily="18" charset="0"/>
              </a:rPr>
              <a:t> </a:t>
            </a: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bl1994-taf.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0063"/>
            <a:ext cx="3887787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 descr="Gobl1994-taf.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1650"/>
            <a:ext cx="3887788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0243" name="Picture 4" descr="Gobl1994-t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9713"/>
            <a:ext cx="3887788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Gobl1994-t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3602037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xtura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Textura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6360</TotalTime>
  <Words>3016</Words>
  <Application>Microsoft Office PowerPoint</Application>
  <PresentationFormat>Předvádění na obrazovce (4:3)</PresentationFormat>
  <Paragraphs>1279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Tahoma</vt:lpstr>
      <vt:lpstr>Arial</vt:lpstr>
      <vt:lpstr>Wingdings</vt:lpstr>
      <vt:lpstr>Calibri</vt:lpstr>
      <vt:lpstr>Times New Roman</vt:lpstr>
      <vt:lpstr>Textura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477</cp:revision>
  <dcterms:created xsi:type="dcterms:W3CDTF">2005-08-31T18:06:21Z</dcterms:created>
  <dcterms:modified xsi:type="dcterms:W3CDTF">2020-04-17T08:18:39Z</dcterms:modified>
</cp:coreProperties>
</file>