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1" r:id="rId3"/>
    <p:sldId id="292" r:id="rId4"/>
    <p:sldId id="258" r:id="rId5"/>
    <p:sldId id="259" r:id="rId6"/>
    <p:sldId id="328" r:id="rId7"/>
    <p:sldId id="329" r:id="rId8"/>
    <p:sldId id="323" r:id="rId9"/>
    <p:sldId id="324" r:id="rId10"/>
    <p:sldId id="330" r:id="rId11"/>
    <p:sldId id="325" r:id="rId12"/>
    <p:sldId id="332" r:id="rId13"/>
    <p:sldId id="331" r:id="rId14"/>
    <p:sldId id="295" r:id="rId15"/>
    <p:sldId id="326" r:id="rId16"/>
    <p:sldId id="293" r:id="rId17"/>
    <p:sldId id="294" r:id="rId18"/>
    <p:sldId id="296" r:id="rId19"/>
    <p:sldId id="333" r:id="rId20"/>
    <p:sldId id="334" r:id="rId21"/>
    <p:sldId id="297" r:id="rId22"/>
    <p:sldId id="298" r:id="rId23"/>
    <p:sldId id="299" r:id="rId24"/>
    <p:sldId id="335" r:id="rId25"/>
    <p:sldId id="336" r:id="rId26"/>
    <p:sldId id="300" r:id="rId27"/>
    <p:sldId id="301" r:id="rId28"/>
    <p:sldId id="302" r:id="rId29"/>
    <p:sldId id="337" r:id="rId30"/>
    <p:sldId id="339" r:id="rId31"/>
    <p:sldId id="340" r:id="rId3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4897" autoAdjust="0"/>
    <p:restoredTop sz="94660" autoAdjust="0"/>
  </p:normalViewPr>
  <p:slideViewPr>
    <p:cSldViewPr snapToGrid="0">
      <p:cViewPr varScale="1">
        <p:scale>
          <a:sx n="73" d="100"/>
          <a:sy n="73" d="100"/>
        </p:scale>
        <p:origin x="-618" y="-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42" y="19758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27196-86A5-4496-A9E9-1E3F1B4234F5}" type="datetimeFigureOut">
              <a:rPr lang="cs-CZ" smtClean="0"/>
              <a:pPr/>
              <a:t>12.3.2020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9FBCA-EC82-45CA-B95E-FBFB5F3D59B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682320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27196-86A5-4496-A9E9-1E3F1B4234F5}" type="datetimeFigureOut">
              <a:rPr lang="cs-CZ" smtClean="0"/>
              <a:pPr/>
              <a:t>12.3.2020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9FBCA-EC82-45CA-B95E-FBFB5F3D59B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528505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27196-86A5-4496-A9E9-1E3F1B4234F5}" type="datetimeFigureOut">
              <a:rPr lang="cs-CZ" smtClean="0"/>
              <a:pPr/>
              <a:t>12.3.2020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9FBCA-EC82-45CA-B95E-FBFB5F3D59B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364516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27196-86A5-4496-A9E9-1E3F1B4234F5}" type="datetimeFigureOut">
              <a:rPr lang="cs-CZ" smtClean="0"/>
              <a:pPr/>
              <a:t>12.3.2020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9FBCA-EC82-45CA-B95E-FBFB5F3D59B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077752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27196-86A5-4496-A9E9-1E3F1B4234F5}" type="datetimeFigureOut">
              <a:rPr lang="cs-CZ" smtClean="0"/>
              <a:pPr/>
              <a:t>12.3.2020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9FBCA-EC82-45CA-B95E-FBFB5F3D59B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681210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27196-86A5-4496-A9E9-1E3F1B4234F5}" type="datetimeFigureOut">
              <a:rPr lang="cs-CZ" smtClean="0"/>
              <a:pPr/>
              <a:t>12.3.2020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9FBCA-EC82-45CA-B95E-FBFB5F3D59B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466365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27196-86A5-4496-A9E9-1E3F1B4234F5}" type="datetimeFigureOut">
              <a:rPr lang="cs-CZ" smtClean="0"/>
              <a:pPr/>
              <a:t>12.3.2020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9FBCA-EC82-45CA-B95E-FBFB5F3D59B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193357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27196-86A5-4496-A9E9-1E3F1B4234F5}" type="datetimeFigureOut">
              <a:rPr lang="cs-CZ" smtClean="0"/>
              <a:pPr/>
              <a:t>12.3.2020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9FBCA-EC82-45CA-B95E-FBFB5F3D59B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444899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27196-86A5-4496-A9E9-1E3F1B4234F5}" type="datetimeFigureOut">
              <a:rPr lang="cs-CZ" smtClean="0"/>
              <a:pPr/>
              <a:t>12.3.2020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9FBCA-EC82-45CA-B95E-FBFB5F3D59B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20564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27196-86A5-4496-A9E9-1E3F1B4234F5}" type="datetimeFigureOut">
              <a:rPr lang="cs-CZ" smtClean="0"/>
              <a:pPr/>
              <a:t>12.3.2020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9FBCA-EC82-45CA-B95E-FBFB5F3D59B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75956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27196-86A5-4496-A9E9-1E3F1B4234F5}" type="datetimeFigureOut">
              <a:rPr lang="cs-CZ" smtClean="0"/>
              <a:pPr/>
              <a:t>12.3.2020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9FBCA-EC82-45CA-B95E-FBFB5F3D59B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030039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27196-86A5-4496-A9E9-1E3F1B4234F5}" type="datetimeFigureOut">
              <a:rPr lang="cs-CZ" smtClean="0"/>
              <a:pPr/>
              <a:t>12.3.2020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C9FBCA-EC82-45CA-B95E-FBFB5F3D59B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024608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Introduction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to </a:t>
            </a:r>
            <a:b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GB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Phonetics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&amp; </a:t>
            </a:r>
            <a:r>
              <a:rPr lang="cs-CZ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Phonology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Ježek </a:t>
            </a:r>
            <a:r>
              <a:rPr lang="cs-CZ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Session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3</a:t>
            </a:r>
            <a:endParaRPr lang="cs-CZ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cs-CZ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31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Mgr. </a:t>
            </a:r>
            <a:r>
              <a:rPr lang="en-US" sz="3100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Miroslav</a:t>
            </a:r>
            <a:r>
              <a:rPr lang="en-US" sz="31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100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Ježek</a:t>
            </a:r>
            <a:r>
              <a:rPr lang="en-US" sz="31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Ph.D.</a:t>
            </a:r>
          </a:p>
          <a:p>
            <a:r>
              <a:rPr lang="en-US" sz="31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Brno, 23</a:t>
            </a:r>
            <a:r>
              <a:rPr lang="en-US" sz="3100" baseline="30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rd</a:t>
            </a:r>
            <a:r>
              <a:rPr lang="en-US" sz="31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3100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March</a:t>
            </a:r>
            <a:r>
              <a:rPr lang="cs-CZ" sz="31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r>
              <a:rPr lang="en-US" sz="31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2020</a:t>
            </a:r>
            <a:endParaRPr lang="en-US" sz="31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335615" y="0"/>
            <a:ext cx="789709" cy="7897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948878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Manner of articulation</a:t>
            </a:r>
            <a:endParaRPr lang="en-US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taps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(flaps): single contraction where one articulator is thrown against another; US [ɾ]; </a:t>
            </a:r>
          </a:p>
          <a:p>
            <a:r>
              <a:rPr lang="en-US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trills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vibrations between active and passive articulators; Scottish or Czech [r]; </a:t>
            </a:r>
          </a:p>
          <a:p>
            <a:r>
              <a:rPr lang="en-US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laterals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consonants (affricates, fricatives, approximants, taps) where airflow is blocked in the centre of the tongue and the air escapes through the sides of the tongue; lateral approximant /l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/.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PLUS SOME MORE TERMS OFTEN MENTIONED IN ACADEMIC LITERATURE:</a:t>
            </a:r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u="sng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obstruents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a single term covering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plosives, fricatives and affricates.</a:t>
            </a:r>
          </a:p>
          <a:p>
            <a:r>
              <a:rPr lang="en-US" u="sng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sonorants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continuous non-turbulent airflow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 term covering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nasals, approximants, flaps, some trills + vowels. </a:t>
            </a:r>
          </a:p>
          <a:p>
            <a:r>
              <a:rPr lang="en-US" u="sng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continuants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no complete closure in oral cavity;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term covering fricatives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approximants + vowels</a:t>
            </a:r>
          </a:p>
        </p:txBody>
      </p:sp>
    </p:spTree>
    <p:extLst>
      <p:ext uri="{BB962C8B-B14F-4D97-AF65-F5344CB8AC3E}">
        <p14:creationId xmlns:p14="http://schemas.microsoft.com/office/powerpoint/2010/main" xmlns="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Energy of articulation</a:t>
            </a:r>
            <a:endParaRPr lang="en-US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Voiced consonants (e.g. /b/, /d/, /g/, /v/…); lenis articulation; vocal cords vibrating.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Voiceless consonants (e.g. /p/, /t/, /k/, /f/…);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fortis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articulation; vocal cords open. 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Devoiced consonants (e.g.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</a:t>
            </a:r>
            <a:r>
              <a:rPr lang="en-US" b="1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in pre-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pausal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environments)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Cf.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Eat the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</a:t>
            </a:r>
            <a:r>
              <a:rPr lang="en-US" b="1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v.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Eat the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</a:t>
            </a:r>
            <a:r>
              <a:rPr lang="en-US" b="1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v.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Eat the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</a:t>
            </a:r>
            <a:r>
              <a:rPr lang="en-US" b="1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on the table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Description of consonants</a:t>
            </a:r>
            <a:endParaRPr lang="en-US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/>
          </a:bodyPr>
          <a:lstStyle/>
          <a:p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Combines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three modes of articulation (energy </a:t>
            </a:r>
            <a:r>
              <a:rPr lang="en-US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 place + manner), thus:</a:t>
            </a:r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/b/ is a voiced bilabial plosive;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/f/ is a voiceless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labio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-dental fricative, etc. </a:t>
            </a:r>
          </a:p>
        </p:txBody>
      </p:sp>
    </p:spTree>
    <p:extLst>
      <p:ext uri="{BB962C8B-B14F-4D97-AF65-F5344CB8AC3E}">
        <p14:creationId xmlns:p14="http://schemas.microsoft.com/office/powerpoint/2010/main" xmlns="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Secondary articulation</a:t>
            </a:r>
            <a:endParaRPr lang="en-US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 fontScale="92500"/>
          </a:bodyPr>
          <a:lstStyle/>
          <a:p>
            <a:r>
              <a:rPr lang="en-US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labialisation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lip-rounding; e.g. </a:t>
            </a:r>
            <a:r>
              <a:rPr lang="en-US" b="1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wan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 </a:t>
            </a:r>
            <a:r>
              <a:rPr lang="en-US" b="1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ude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palatalisation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centre of tongue closer to hard palate; e.g. </a:t>
            </a:r>
            <a:r>
              <a:rPr lang="en-US" b="1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une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Czech </a:t>
            </a:r>
            <a:r>
              <a:rPr lang="cs-CZ" b="1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ť</a:t>
            </a:r>
            <a:r>
              <a:rPr lang="cs-CZ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ukat</a:t>
            </a:r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nasalisation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part of airflow escapes through nasal cavity; e.g.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</a:t>
            </a:r>
            <a:r>
              <a:rPr lang="en-US" b="1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rn</a:t>
            </a:r>
            <a:r>
              <a:rPr lang="en-US" b="1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 French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bo</a:t>
            </a:r>
            <a:r>
              <a:rPr lang="en-US" b="1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</a:t>
            </a:r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velarisation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back of tongue closer to soft palate; e.g. dark [ɫ]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pi</a:t>
            </a:r>
            <a:r>
              <a:rPr lang="en-US" b="1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ll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uvularisation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back of tongue close to uvula;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sounds in Arabic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Semitic languages</a:t>
            </a:r>
          </a:p>
          <a:p>
            <a:r>
              <a:rPr lang="en-US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pharyngealisation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pharynx (epiglottis) is constricted; some Danish consonants </a:t>
            </a:r>
          </a:p>
          <a:p>
            <a:r>
              <a:rPr lang="en-US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glottalisation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addition of the glottal stop; e.g.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</a:t>
            </a:r>
            <a:r>
              <a:rPr lang="en-US" b="1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(see below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 </a:t>
            </a:r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/>
          <a:lstStyle/>
          <a:p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buNone/>
            </a:pPr>
            <a:endParaRPr lang="en-US" sz="44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buNone/>
            </a:pPr>
            <a:r>
              <a:rPr lang="en-US" sz="48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SELECTED CONSONANTAL PHENOMENA</a:t>
            </a:r>
          </a:p>
        </p:txBody>
      </p:sp>
    </p:spTree>
    <p:extLst>
      <p:ext uri="{BB962C8B-B14F-4D97-AF65-F5344CB8AC3E}">
        <p14:creationId xmlns:p14="http://schemas.microsoft.com/office/powerpoint/2010/main" xmlns="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US" sz="4000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Glottalisation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 fontScale="92500"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Insertion of the glottal stop [ʔ] before voiceless plosives (p, t, k)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en-US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pre-glottalisation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(also </a:t>
            </a:r>
            <a:r>
              <a:rPr lang="en-US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glottal reinforcement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); e.g.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pot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[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</a:t>
            </a:r>
            <a:r>
              <a:rPr lang="en-US" dirty="0" err="1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ɒʔ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].</a:t>
            </a:r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Insertion of the glottal stop in place of voiceless plosives (p, t, k)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en-US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glottalisation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(also </a:t>
            </a:r>
            <a:r>
              <a:rPr lang="en-US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glottal replacement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), e.g.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pot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[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</a:t>
            </a:r>
            <a:r>
              <a:rPr lang="en-US" dirty="0" err="1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ɒʔ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].</a:t>
            </a:r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Though not present in any transcription model of RP,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glottal replacement is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very frequent feature (even in RP) especially before obstruents (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quite good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quite cheap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quite strong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and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approximants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quite well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quite light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RP speakers avoid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glottal replacement especially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before syllabic nasals and syllabic /l/ (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button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bottom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little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), and in intervocalic positions (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butter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water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matter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xmlns="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/g/-dropping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alveolar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[n] instead of velar [ɳ] in –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ing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endings; e.g. </a:t>
            </a:r>
            <a:r>
              <a:rPr lang="en-US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doin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’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Dropped /g/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stigmatised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because of strong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relation to orthography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(but, curiously,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[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ɳg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 forms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stigmatised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as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well; e.g. West Midlands and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Liverpool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).</a:t>
            </a:r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upper class the same as lower working class: [n]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Why? No social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pressure; i.e. no danger for members of the upper-class of being mistaken for lower classes. </a:t>
            </a:r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</a:t>
            </a:r>
            <a:r>
              <a:rPr lang="en-US" sz="4000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</a:t>
            </a:r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/-fronting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Dental fricatives replaced by labio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dental ones; thus /</a:t>
            </a:r>
            <a:r>
              <a:rPr lang="cs-CZ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ð</a:t>
            </a:r>
            <a:r>
              <a:rPr lang="en-US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/ and /</a:t>
            </a:r>
            <a:r>
              <a:rPr lang="el-GR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θ</a:t>
            </a:r>
            <a:r>
              <a:rPr lang="en-US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/ are replaced by /f/ and /v/ respectively.</a:t>
            </a:r>
          </a:p>
          <a:p>
            <a:r>
              <a:rPr lang="en-US" i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nothing</a:t>
            </a:r>
            <a:r>
              <a:rPr lang="en-US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i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brother</a:t>
            </a:r>
            <a:r>
              <a:rPr lang="en-US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i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southern</a:t>
            </a:r>
            <a:r>
              <a:rPr lang="en-US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etc. 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possible </a:t>
            </a:r>
            <a:r>
              <a:rPr lang="en-US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age-grading</a:t>
            </a:r>
            <a:r>
              <a:rPr lang="en-US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feature</a:t>
            </a:r>
            <a:r>
              <a:rPr lang="en-US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?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Age-grading refers to features that occur in younger speakers but later disappear. This, however, does not signal linguistic change taking place as it reoccurs with every generation. </a:t>
            </a:r>
            <a:endParaRPr lang="en-US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Typically </a:t>
            </a:r>
            <a:r>
              <a:rPr lang="en-US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associated with London / Estuary English, but first spotted in Yorkshire in 1876 (Upton 2012: 395</a:t>
            </a:r>
            <a:r>
              <a:rPr lang="en-US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). </a:t>
            </a:r>
            <a:endParaRPr lang="en-US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/h/-dropping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Refers to the omission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 /h/ in word-initial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positions.</a:t>
            </a:r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Stigmatised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due to influence of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spelling.</a:t>
            </a:r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Found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many regional dialects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England.</a:t>
            </a:r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/h/ has always been subject to great variation (e.g.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historical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hotel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in today’s English.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hypercorrection (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hour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honest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as well as </a:t>
            </a:r>
            <a:r>
              <a:rPr lang="en-US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horange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en-US" i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some words /h/ was added where there was none in the original source (e.g. Latin </a:t>
            </a:r>
            <a:r>
              <a:rPr lang="en-US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eremita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ModE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hermit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).</a:t>
            </a:r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Differences between GB v. US (e.g.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herb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xmlns="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/h/-dropping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/>
          <a:lstStyle/>
          <a:p>
            <a:r>
              <a:rPr lang="en-GB" sz="24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Subject to heavy stigmatisation: ‘so important indeed is the question of the use of </a:t>
            </a:r>
            <a:r>
              <a:rPr lang="en-GB" sz="2400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h’s</a:t>
            </a:r>
            <a:r>
              <a:rPr lang="en-GB" sz="24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in England … that no marriage should take place between persons whose ideas on this subject do not agree’ (Hill 1902: 13, qtd. in Beal 2008: 27)</a:t>
            </a:r>
          </a:p>
          <a:p>
            <a:r>
              <a:rPr lang="en-US" sz="24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Many </a:t>
            </a:r>
            <a:r>
              <a:rPr lang="en-US" sz="24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anecdotes, e.g.:</a:t>
            </a:r>
            <a:endParaRPr lang="en-US" sz="24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1"/>
            <a:r>
              <a:rPr lang="en-US" sz="20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Doctor: I can tell you what you are suffering from, my good fellow. You’re suffering from acne!’</a:t>
            </a:r>
          </a:p>
          <a:p>
            <a:pPr lvl="1"/>
            <a:r>
              <a:rPr lang="en-US" sz="20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Patient: ‘</a:t>
            </a:r>
            <a:r>
              <a:rPr lang="en-US" sz="2000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Ackney</a:t>
            </a:r>
            <a:r>
              <a:rPr lang="en-US" sz="20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??! I only wish I’d never been near the place!</a:t>
            </a:r>
          </a:p>
          <a:p>
            <a:pPr lvl="1">
              <a:buNone/>
            </a:pPr>
            <a:r>
              <a:rPr lang="en-US" sz="20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						(</a:t>
            </a:r>
            <a:r>
              <a:rPr lang="en-US" sz="2000" i="1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Mr</a:t>
            </a:r>
            <a:r>
              <a:rPr lang="en-US" sz="2000" i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Punch’s Cockney </a:t>
            </a:r>
            <a:r>
              <a:rPr lang="en-US" sz="2000" i="1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Humour</a:t>
            </a:r>
            <a:r>
              <a:rPr lang="en-US" sz="20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1841)</a:t>
            </a:r>
          </a:p>
        </p:txBody>
      </p:sp>
    </p:spTree>
    <p:extLst>
      <p:ext uri="{BB962C8B-B14F-4D97-AF65-F5344CB8AC3E}">
        <p14:creationId xmlns:p14="http://schemas.microsoft.com/office/powerpoint/2010/main" xmlns="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GB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Vocal folds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/>
          </a:bodyPr>
          <a:lstStyle/>
          <a:p>
            <a:endParaRPr lang="en-GB" sz="36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36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GB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050" name="Picture 2" descr="C:\Users\Monika\Desktop\vocal fold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3223" y="1397727"/>
            <a:ext cx="9980023" cy="472875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34344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/h/-dropping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026" name="Picture 2" descr="C:\Users\Monika\Desktop\Untitled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22959" y="1134382"/>
            <a:ext cx="7262949" cy="5527675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8033657" y="6270171"/>
            <a:ext cx="27301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</a:t>
            </a:r>
            <a:r>
              <a:rPr lang="en-US" i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Poor Letter H</a:t>
            </a:r>
            <a:r>
              <a:rPr lang="en-US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1866)</a:t>
            </a:r>
            <a:endParaRPr lang="en-GB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/l/-</a:t>
            </a:r>
            <a:r>
              <a:rPr lang="en-US" sz="4000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vocalisation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Dark /l/ [ɫ] is not released laterally (sides of tongue) and becomes a rounded vowel.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vowel is somewhere between [o] and [ʊ], sometimes this symbol is chosen [ɤ]. 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Spreading rapidly, but not accepted in RP yet. 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If it becomes an RP feature, then new diphthongs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silk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/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ɪʊ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 and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help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/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ɛʊ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 appear.</a:t>
            </a:r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/r/-dropping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Started in the 18</a:t>
            </a:r>
            <a:r>
              <a:rPr lang="en-US" baseline="30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C, that’s why US English is (predominantly) rhotic (exceptions e.g. New York working-class English).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the past,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stigmatised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for the lack of accordance with spelling.</a:t>
            </a:r>
          </a:p>
          <a:p>
            <a:pPr marL="685800" lvl="2">
              <a:spcBef>
                <a:spcPts val="1000"/>
              </a:spcBef>
            </a:pPr>
            <a:r>
              <a:rPr lang="en-US" sz="2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rhymes such as </a:t>
            </a:r>
            <a:r>
              <a:rPr lang="en-US" sz="2400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morn</a:t>
            </a:r>
            <a:r>
              <a:rPr lang="en-US" sz="2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/ </a:t>
            </a:r>
            <a:r>
              <a:rPr lang="en-US" sz="2400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dawn</a:t>
            </a:r>
            <a:r>
              <a:rPr lang="en-US" sz="2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considered vulgar</a:t>
            </a:r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Dropped /r/ created new diphthongs, namely /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ɪə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/, /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ɛə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/, /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ɔə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/, and /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ʊə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Interestingly, in modern RP there is no /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ɛə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 and /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ɔə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 and the status of /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ʊə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 is increasingly less certain. </a:t>
            </a:r>
          </a:p>
        </p:txBody>
      </p:sp>
    </p:spTree>
    <p:extLst>
      <p:ext uri="{BB962C8B-B14F-4D97-AF65-F5344CB8AC3E}">
        <p14:creationId xmlns:p14="http://schemas.microsoft.com/office/powerpoint/2010/main" xmlns="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labio-dental /r/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/r/ is replaced by a labio-dental approximant [ʋ].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phonemic contrast between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ring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v.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wing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Considered a speech defect (imperfect children’s pronunciation maintained into adulthood) by some, for others it is a modern variant of the phoneme. </a:t>
            </a:r>
          </a:p>
        </p:txBody>
      </p:sp>
    </p:spTree>
    <p:extLst>
      <p:ext uri="{BB962C8B-B14F-4D97-AF65-F5344CB8AC3E}">
        <p14:creationId xmlns:p14="http://schemas.microsoft.com/office/powerpoint/2010/main" xmlns="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labio-dental /r/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050" name="Picture 2" descr="C:\Users\Monika\Desktop\hqdefault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33749" y="1175657"/>
            <a:ext cx="7733211" cy="5460274"/>
          </a:xfrm>
          <a:prstGeom prst="rect">
            <a:avLst/>
          </a:prstGeom>
          <a:noFill/>
        </p:spPr>
      </p:pic>
      <p:sp>
        <p:nvSpPr>
          <p:cNvPr id="4" name="TextovéPole 3"/>
          <p:cNvSpPr txBox="1"/>
          <p:nvPr/>
        </p:nvSpPr>
        <p:spPr>
          <a:xfrm>
            <a:off x="418011" y="2403566"/>
            <a:ext cx="177654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Roy Hodgson- former England football manager. </a:t>
            </a:r>
            <a:r>
              <a:rPr lang="en-US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Notowiously</a:t>
            </a:r>
            <a:r>
              <a:rPr lang="en-US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known for labiodental /r/. </a:t>
            </a:r>
            <a:endParaRPr lang="en-GB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Intrusive /r/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Linking /r/ supported by spelling (e.g.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here is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).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Intrusive /r/ not supported by spelling but inserted to avoid a vocalic hiatus across word boundaries (e.g.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 saw him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law and order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as well as word-internally (e.g.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drawing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).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Used after /ɑ:/, /ɔ:/ and, in particular /ə/. 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Extremely frequent in RP, even non-native learners encouraged to adopt it (e.g. Trudgill 2002).</a:t>
            </a:r>
          </a:p>
        </p:txBody>
      </p:sp>
    </p:spTree>
    <p:extLst>
      <p:ext uri="{BB962C8B-B14F-4D97-AF65-F5344CB8AC3E}">
        <p14:creationId xmlns:p14="http://schemas.microsoft.com/office/powerpoint/2010/main" xmlns="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US" sz="4000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yod</a:t>
            </a:r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-dropping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Yod refers to the /j/ sound present in some words of the GOOSE and CURE sets (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boom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v.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mute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poor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v.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pure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).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the past,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yod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was far more common: (e.g.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chew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juice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rude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crew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blue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flew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etc.; now in RP these words are /j/-less).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od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now dropped in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tune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student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duke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reduce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new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numerous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suit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solution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 in RP all of them /j/-full apart from the last two; in US English all of them /j/-less. 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Yod-dropping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frequent in Cockney, East Anglia (GB) and US English </a:t>
            </a:r>
          </a:p>
        </p:txBody>
      </p:sp>
    </p:spTree>
    <p:extLst>
      <p:ext uri="{BB962C8B-B14F-4D97-AF65-F5344CB8AC3E}">
        <p14:creationId xmlns:p14="http://schemas.microsoft.com/office/powerpoint/2010/main" xmlns="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US" sz="4000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yod</a:t>
            </a:r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-coalescence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Alternatively,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yod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can coalesce (merge) with the preceding plosives and fricatives to produce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palatalised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consonants: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within one word: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tune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duke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issue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across word boundaries: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could you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don’t you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this year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 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historically,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yod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-coalescence was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stigmatised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in many words where it is common today: e.g.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sugar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only [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sju:gə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 in the 18</a:t>
            </a:r>
            <a:r>
              <a:rPr lang="en-US" baseline="30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C.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modern RP common in unaccented syllables (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perpetual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graduate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), not so in accented ones (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Tuesday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dew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>
              <a:buNone/>
            </a:pPr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whale-wale merger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the past, two different phonemes /hw/ v. /w/ (phonetically [ʍ] v. [w].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Educated speakers retained /hw/ well into the 20</a:t>
            </a:r>
            <a:r>
              <a:rPr lang="en-US" baseline="30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C. 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Now rare in RP, but the standard form in Scottish English. </a:t>
            </a:r>
          </a:p>
        </p:txBody>
      </p:sp>
    </p:spTree>
    <p:extLst>
      <p:ext uri="{BB962C8B-B14F-4D97-AF65-F5344CB8AC3E}">
        <p14:creationId xmlns:p14="http://schemas.microsoft.com/office/powerpoint/2010/main" xmlns="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Pronouncing dictionaries: ODP (20</a:t>
            </a:r>
            <a:r>
              <a:rPr lang="cs-CZ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03</a:t>
            </a:r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), LPD (2008), CEPD (2011) - consonants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/t/-glottalisation: being an allophone, [ʔ] is absent from the transcriptions, but commented on in glossaries (extra information boxes)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Intrusive /r/: 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ODP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present in e.g.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Clara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/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klɑ:rə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(r)/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drawing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/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drɔ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(r)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ɪɳ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/;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LPD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present in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drawing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/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drɔ:</a:t>
            </a:r>
            <a:r>
              <a:rPr lang="en-US" baseline="30000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ɪɳ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/;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CEPD not present, only explained in Glossary.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Yod-coalescence: 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ODP gives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tune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both as /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tju:n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 and /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tʃu:n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/- no variant preferred. 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LPD gives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tune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both as /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tju:n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 and /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tʃu:n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/- first variant preferred. 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CEPD also gives both /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tʃu:n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 and /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tju:n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 for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tune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but in the reversed order compared to LPD. 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dictionaries comment on coalesced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yod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across word boundaries (e.g.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could you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), agreeing it belongs to RP. </a:t>
            </a:r>
          </a:p>
        </p:txBody>
      </p:sp>
    </p:spTree>
    <p:extLst>
      <p:ext uri="{BB962C8B-B14F-4D97-AF65-F5344CB8AC3E}">
        <p14:creationId xmlns:p14="http://schemas.microsoft.com/office/powerpoint/2010/main" xmlns="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GB" sz="4000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Articulatory</a:t>
            </a:r>
            <a:r>
              <a:rPr lang="en-GB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level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 fontScale="92500"/>
          </a:bodyPr>
          <a:lstStyle/>
          <a:p>
            <a:endParaRPr lang="en-GB" sz="36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36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Throat (pharyngeal cavity)</a:t>
            </a:r>
          </a:p>
          <a:p>
            <a:r>
              <a:rPr lang="en-US" sz="36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Mouth (oral cavity)</a:t>
            </a:r>
          </a:p>
          <a:p>
            <a:r>
              <a:rPr lang="en-US" sz="36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Nose (nasal cavity)</a:t>
            </a:r>
          </a:p>
          <a:p>
            <a:pPr>
              <a:buNone/>
            </a:pPr>
            <a:r>
              <a:rPr lang="en-US" sz="36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---------------------------------------------</a:t>
            </a:r>
          </a:p>
          <a:p>
            <a:r>
              <a:rPr lang="en-US" sz="36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Place of articulation (e.g. lips, teeth, alveolar ridge)</a:t>
            </a:r>
          </a:p>
          <a:p>
            <a:r>
              <a:rPr lang="en-US" sz="36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Manner of articulation (e.g. plosive, fricative)</a:t>
            </a:r>
          </a:p>
          <a:p>
            <a:r>
              <a:rPr lang="en-US" sz="36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Energy of articulation (</a:t>
            </a:r>
            <a:r>
              <a:rPr lang="en-US" sz="3600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fortis</a:t>
            </a:r>
            <a:r>
              <a:rPr lang="en-US" sz="36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/lenis)</a:t>
            </a:r>
          </a:p>
          <a:p>
            <a:endParaRPr lang="en-GB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34344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References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/>
          </a:bodyPr>
          <a:lstStyle/>
          <a:p>
            <a:r>
              <a:rPr lang="en-GB" cap="small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Beal</a:t>
            </a:r>
            <a:r>
              <a:rPr lang="en-GB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Joan. 2008a. ‘Shamed by Your English?’. In Joan Beal, Carmela </a:t>
            </a:r>
            <a:r>
              <a:rPr lang="en-GB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Nocera</a:t>
            </a:r>
            <a:r>
              <a:rPr lang="en-GB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and </a:t>
            </a:r>
            <a:r>
              <a:rPr lang="en-GB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Massimo </a:t>
            </a:r>
            <a:r>
              <a:rPr lang="en-GB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Sturiale</a:t>
            </a:r>
            <a:r>
              <a:rPr lang="en-GB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(</a:t>
            </a:r>
            <a:r>
              <a:rPr lang="en-GB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eds</a:t>
            </a:r>
            <a:r>
              <a:rPr lang="en-GB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 </a:t>
            </a:r>
            <a:r>
              <a:rPr lang="en-GB" i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Perspectives on Prescriptivism</a:t>
            </a:r>
            <a:r>
              <a:rPr lang="en-GB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 Bern: Peter Lang, pp. 21-40</a:t>
            </a:r>
            <a:r>
              <a:rPr lang="en-GB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r>
              <a:rPr lang="en-GB" cap="small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Hammerton</a:t>
            </a:r>
            <a:r>
              <a:rPr lang="en-GB" cap="small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J. A</a:t>
            </a:r>
            <a:r>
              <a:rPr lang="en-GB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 1841. </a:t>
            </a:r>
            <a:r>
              <a:rPr lang="en-GB" i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Mr. Punch’s Cockney Humour. </a:t>
            </a:r>
            <a:r>
              <a:rPr lang="en-GB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London.</a:t>
            </a:r>
            <a:endParaRPr lang="en-US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GB" cap="small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H. Hon. Henry</a:t>
            </a:r>
            <a:r>
              <a:rPr lang="en-GB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 1866. </a:t>
            </a:r>
            <a:r>
              <a:rPr lang="en-GB" i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Poor Letter H: Its Use and Abuse</a:t>
            </a:r>
            <a:r>
              <a:rPr lang="en-GB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 London. </a:t>
            </a:r>
            <a:endParaRPr lang="en-US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GB" cap="small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Trudgill</a:t>
            </a:r>
            <a:r>
              <a:rPr lang="en-GB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Peter. 2002. </a:t>
            </a:r>
            <a:r>
              <a:rPr lang="en-GB" i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Sociolinguistic Variation and Change</a:t>
            </a:r>
            <a:r>
              <a:rPr lang="en-GB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 Washington: Georgetown </a:t>
            </a:r>
            <a:r>
              <a:rPr lang="en-GB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University </a:t>
            </a:r>
            <a:r>
              <a:rPr lang="en-GB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Press.</a:t>
            </a:r>
            <a:endParaRPr lang="cs-CZ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GB" cap="small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Upton</a:t>
            </a:r>
            <a:r>
              <a:rPr lang="en-GB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Clive. </a:t>
            </a:r>
            <a:r>
              <a:rPr lang="en-GB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2012. </a:t>
            </a:r>
            <a:r>
              <a:rPr lang="en-GB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‘Modern Regional English in the British Isles’. In Lynda </a:t>
            </a:r>
            <a:r>
              <a:rPr lang="en-GB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Mugglestone </a:t>
            </a:r>
            <a:r>
              <a:rPr lang="en-GB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(ed.) </a:t>
            </a:r>
            <a:r>
              <a:rPr lang="en-GB" i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The Oxford History of English</a:t>
            </a:r>
            <a:r>
              <a:rPr lang="en-GB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 Oxford: Oxford University Press, pp. 379-414.</a:t>
            </a:r>
            <a:endParaRPr lang="cs-CZ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References- dictionaries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/>
          </a:bodyPr>
          <a:lstStyle/>
          <a:p>
            <a:endParaRPr lang="en-GB" sz="2400" cap="small" dirty="0" smtClean="0"/>
          </a:p>
          <a:p>
            <a:r>
              <a:rPr lang="en-GB" sz="2400" cap="small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Roach</a:t>
            </a:r>
            <a:r>
              <a:rPr lang="en-GB" sz="24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Peter, Jane Setter, and John </a:t>
            </a:r>
            <a:r>
              <a:rPr lang="en-GB" sz="2400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Esling</a:t>
            </a:r>
            <a:r>
              <a:rPr lang="en-GB" sz="24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(eds.) [Daniel Jones]. 2011. </a:t>
            </a:r>
            <a:r>
              <a:rPr lang="en-GB" sz="2400" i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Cambridge English Pronouncing Dictionary</a:t>
            </a:r>
            <a:r>
              <a:rPr lang="en-GB" sz="24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18</a:t>
            </a:r>
            <a:r>
              <a:rPr lang="en-GB" sz="2400" baseline="300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</a:t>
            </a:r>
            <a:r>
              <a:rPr lang="en-GB" sz="24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ed. Cambridge: Cambridge University Press.</a:t>
            </a:r>
            <a:endParaRPr lang="en-GB" sz="2400" cap="small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GB" sz="2400" cap="small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Upton</a:t>
            </a:r>
            <a:r>
              <a:rPr lang="en-GB" sz="24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Clive, William A. </a:t>
            </a:r>
            <a:r>
              <a:rPr lang="en-GB" sz="2400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Kretzschmar</a:t>
            </a:r>
            <a:r>
              <a:rPr lang="en-GB" sz="24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GB" sz="2400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Jr</a:t>
            </a:r>
            <a:r>
              <a:rPr lang="en-GB" sz="24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and </a:t>
            </a:r>
            <a:r>
              <a:rPr lang="en-GB" sz="2400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Rafal</a:t>
            </a:r>
            <a:r>
              <a:rPr lang="en-GB" sz="24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GB" sz="2400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Konopka</a:t>
            </a:r>
            <a:r>
              <a:rPr lang="en-GB" sz="24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 2003. </a:t>
            </a:r>
            <a:r>
              <a:rPr lang="en-GB" sz="2400" i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The Oxford Dictionary of Pronunciation for Current English</a:t>
            </a:r>
            <a:r>
              <a:rPr lang="en-GB" sz="24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 Oxford: Oxford University Press.</a:t>
            </a:r>
            <a:endParaRPr lang="en-GB" sz="2400" cap="small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GB" sz="2400" cap="small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Wells</a:t>
            </a:r>
            <a:r>
              <a:rPr lang="en-GB" sz="24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J. C. 2008. </a:t>
            </a:r>
            <a:r>
              <a:rPr lang="en-GB" sz="2400" i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Longman Pronunciation Dictionary</a:t>
            </a:r>
            <a:r>
              <a:rPr lang="en-GB" sz="24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3</a:t>
            </a:r>
            <a:r>
              <a:rPr lang="en-GB" sz="2400" baseline="300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rd</a:t>
            </a:r>
            <a:r>
              <a:rPr lang="en-GB" sz="24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ed. London: Pearson Longman. </a:t>
            </a:r>
            <a:endParaRPr lang="cs-CZ" sz="24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US" sz="3200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Articulatory</a:t>
            </a:r>
            <a:r>
              <a:rPr lang="en-US" sz="32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system </a:t>
            </a:r>
            <a:endParaRPr lang="en-US" sz="32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026" name="Picture 2" descr="C:\Users\Monika\Desktop\Diagram-human-vocal-organs-location-places-speech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933302" y="938439"/>
            <a:ext cx="8595360" cy="591956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105620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GB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Consonants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Sounds produced by obstruction of the airflow somewhere in the vocal tract (i.e.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nasal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oral or pharyngeal cavity). 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crucial criteria for the description of consonants are: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place of articulation (where the obstruction takes place);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manner of articulation (what type of obstruction it is);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energy of articulation (voiced v. voiceless; also devoiced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).</a:t>
            </a:r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Phonologically, consonants are non-syllabic, i.e. they appear at the beginning and the end of syllables (</a:t>
            </a:r>
            <a:r>
              <a:rPr lang="en-US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en-US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). </a:t>
            </a:r>
          </a:p>
          <a:p>
            <a:pPr lvl="3">
              <a:buNone/>
            </a:pPr>
            <a:endParaRPr lang="en-GB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Consonants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026" name="Picture 2" descr="C:\Users\Monika\Desktop\Ipa-consonants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8457" y="1254035"/>
            <a:ext cx="10750731" cy="540802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buNone/>
            </a:pPr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buNone/>
            </a:pPr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buNone/>
            </a:pPr>
            <a:r>
              <a:rPr lang="en-US" sz="48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ENGLISH CONSONANTS</a:t>
            </a:r>
            <a:endParaRPr lang="en-GB" sz="48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Place of articulation</a:t>
            </a:r>
            <a:endParaRPr lang="en-US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bilabial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(upper and lower lip): /p/ and /b/;</a:t>
            </a:r>
          </a:p>
          <a:p>
            <a:r>
              <a:rPr lang="en-US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labio</a:t>
            </a:r>
            <a:r>
              <a:rPr lang="en-US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-dental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(lower lip and upper teeth): /f/ and /v/;</a:t>
            </a:r>
          </a:p>
          <a:p>
            <a:r>
              <a:rPr lang="en-US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dental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(upper teeth and tongue tip): /</a:t>
            </a:r>
            <a:r>
              <a:rPr lang="cs-CZ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ð</a:t>
            </a:r>
            <a:r>
              <a:rPr lang="en-US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/ and /</a:t>
            </a:r>
            <a:r>
              <a:rPr lang="el-GR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θ</a:t>
            </a:r>
            <a:r>
              <a:rPr lang="en-US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/;</a:t>
            </a:r>
          </a:p>
          <a:p>
            <a:r>
              <a:rPr lang="en-US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alveolar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(alveolar ridge and tongue tip): /t/ and /d/, /s/ and /z/;</a:t>
            </a:r>
          </a:p>
          <a:p>
            <a:r>
              <a:rPr lang="en-US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post-alveolar, </a:t>
            </a:r>
            <a:r>
              <a:rPr lang="en-US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palato</a:t>
            </a:r>
            <a:r>
              <a:rPr lang="en-US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-alveolar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(behind alveolar ridge and tongue): /r/, /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tʃ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 and /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dʒ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/, /ʃ/ and /ʒ/;</a:t>
            </a:r>
          </a:p>
          <a:p>
            <a:r>
              <a:rPr lang="en-US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palatal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(hard palate and tongue): /j/;</a:t>
            </a:r>
          </a:p>
          <a:p>
            <a:r>
              <a:rPr lang="en-US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velar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(soft palate (velum) and tongue): /ɳ/, /k/ and /g/;</a:t>
            </a:r>
          </a:p>
          <a:p>
            <a:r>
              <a:rPr lang="en-US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glottal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(glottis): /h/ and [ʔ].	</a:t>
            </a:r>
          </a:p>
        </p:txBody>
      </p:sp>
    </p:spTree>
    <p:extLst>
      <p:ext uri="{BB962C8B-B14F-4D97-AF65-F5344CB8AC3E}">
        <p14:creationId xmlns:p14="http://schemas.microsoft.com/office/powerpoint/2010/main" xmlns="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Manner of articulation</a:t>
            </a:r>
            <a:endParaRPr lang="en-US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plosives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(stops): complete obstruction in oral cavity; closing, compression, release stages; /p/ and /b/, /t/ and /d/, /k/ and /g/ + /ʔ/; </a:t>
            </a:r>
          </a:p>
          <a:p>
            <a:r>
              <a:rPr lang="en-US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nasals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complete closure in mouth so air escapes through nasal cavity; they are frictionless continuants /m/, /n/, and /ɳ/; </a:t>
            </a:r>
          </a:p>
          <a:p>
            <a:r>
              <a:rPr lang="en-US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affricates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release stage is prolonged so friction occurs at the place where plosives are articulated; /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tʃ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 and /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dʒ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/;</a:t>
            </a:r>
          </a:p>
          <a:p>
            <a:r>
              <a:rPr lang="en-US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fricatives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two articulators held sufficiently close so escaping air causes friction; /f/ and /v/, /</a:t>
            </a:r>
            <a:r>
              <a:rPr lang="cs-CZ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ð</a:t>
            </a:r>
            <a:r>
              <a:rPr lang="en-US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/ and /</a:t>
            </a:r>
            <a:r>
              <a:rPr lang="el-GR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θ</a:t>
            </a:r>
            <a:r>
              <a:rPr lang="en-US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/, /s/ and /z/ + /h/;</a:t>
            </a:r>
          </a:p>
          <a:p>
            <a:r>
              <a:rPr lang="en-US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approximants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articulators narrowly close but not enough to cause friction; between fricatives and vowels; /r/, /j/, /l/, /w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/;</a:t>
            </a:r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3581</TotalTime>
  <Words>2257</Words>
  <Application>Microsoft Office PowerPoint</Application>
  <PresentationFormat>Vlastní</PresentationFormat>
  <Paragraphs>166</Paragraphs>
  <Slides>31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2" baseType="lpstr">
      <vt:lpstr>Motiv Office</vt:lpstr>
      <vt:lpstr>Introduction to  Phonetics &amp; Phonology Ježek Session 3</vt:lpstr>
      <vt:lpstr>Vocal folds</vt:lpstr>
      <vt:lpstr>Articulatory level</vt:lpstr>
      <vt:lpstr>Articulatory system </vt:lpstr>
      <vt:lpstr>Consonants</vt:lpstr>
      <vt:lpstr>Consonants</vt:lpstr>
      <vt:lpstr>Snímek 7</vt:lpstr>
      <vt:lpstr>Place of articulation</vt:lpstr>
      <vt:lpstr>Manner of articulation</vt:lpstr>
      <vt:lpstr>Manner of articulation</vt:lpstr>
      <vt:lpstr>Energy of articulation</vt:lpstr>
      <vt:lpstr>Description of consonants</vt:lpstr>
      <vt:lpstr>Secondary articulation</vt:lpstr>
      <vt:lpstr>Snímek 14</vt:lpstr>
      <vt:lpstr>Glottalisation</vt:lpstr>
      <vt:lpstr>/g/-dropping</vt:lpstr>
      <vt:lpstr>/th/-fronting</vt:lpstr>
      <vt:lpstr>/h/-dropping</vt:lpstr>
      <vt:lpstr>/h/-dropping</vt:lpstr>
      <vt:lpstr>/h/-dropping</vt:lpstr>
      <vt:lpstr>/l/-vocalisation</vt:lpstr>
      <vt:lpstr>/r/-dropping</vt:lpstr>
      <vt:lpstr>labio-dental /r/</vt:lpstr>
      <vt:lpstr>labio-dental /r/</vt:lpstr>
      <vt:lpstr>Intrusive /r/</vt:lpstr>
      <vt:lpstr>yod-dropping</vt:lpstr>
      <vt:lpstr>yod-coalescence</vt:lpstr>
      <vt:lpstr>whale-wale merger</vt:lpstr>
      <vt:lpstr>Pronouncing dictionaries: ODP (2003), LPD (2008), CEPD (2011) - consonants</vt:lpstr>
      <vt:lpstr>References</vt:lpstr>
      <vt:lpstr>References- dictionaries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 Phonetics Phonology Session 1</dc:title>
  <dc:creator>Ježek Miroslav</dc:creator>
  <cp:lastModifiedBy>Monika</cp:lastModifiedBy>
  <cp:revision>365</cp:revision>
  <dcterms:created xsi:type="dcterms:W3CDTF">2020-02-10T08:27:30Z</dcterms:created>
  <dcterms:modified xsi:type="dcterms:W3CDTF">2020-03-12T08:58:41Z</dcterms:modified>
</cp:coreProperties>
</file>