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sldIdLst>
    <p:sldId id="256" r:id="rId2"/>
    <p:sldId id="258" r:id="rId3"/>
    <p:sldId id="257" r:id="rId4"/>
    <p:sldId id="266" r:id="rId5"/>
    <p:sldId id="260" r:id="rId6"/>
    <p:sldId id="265" r:id="rId7"/>
    <p:sldId id="261" r:id="rId8"/>
    <p:sldId id="262" r:id="rId9"/>
    <p:sldId id="264"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36" autoAdjust="0"/>
    <p:restoredTop sz="94660"/>
  </p:normalViewPr>
  <p:slideViewPr>
    <p:cSldViewPr snapToGrid="0">
      <p:cViewPr>
        <p:scale>
          <a:sx n="66" d="100"/>
          <a:sy n="66" d="100"/>
        </p:scale>
        <p:origin x="65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B8CE5AD8-B751-4668-9E39-AC284E1AF30C}"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6835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128804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69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030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132892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937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224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6640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89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20923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71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413436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3947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5275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1946992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0517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5CA208F-0867-4D84-B2D0-EE4C80813645}" type="datetimeFigureOut">
              <a:rPr kumimoji="1" lang="ja-JP" altLang="en-US" smtClean="0"/>
              <a:t>2020/4/20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112250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5CA208F-0867-4D84-B2D0-EE4C80813645}" type="datetimeFigureOut">
              <a:rPr kumimoji="1" lang="ja-JP" altLang="en-US" smtClean="0"/>
              <a:t>2020/4/20</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E5AD8-B751-4668-9E39-AC284E1AF30C}" type="slidenum">
              <a:rPr kumimoji="1" lang="ja-JP" altLang="en-US" smtClean="0"/>
              <a:t>‹#›</a:t>
            </a:fld>
            <a:endParaRPr kumimoji="1" lang="ja-JP" altLang="en-US"/>
          </a:p>
        </p:txBody>
      </p:sp>
    </p:spTree>
    <p:extLst>
      <p:ext uri="{BB962C8B-B14F-4D97-AF65-F5344CB8AC3E}">
        <p14:creationId xmlns:p14="http://schemas.microsoft.com/office/powerpoint/2010/main" val="38884451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uDISBx2Ry7s&amp;list=PLZbXA4lyCtqrU4WWamVsJIzvaRGesWaPz&amp;index=5" TargetMode="External"/><Relationship Id="rId2" Type="http://schemas.openxmlformats.org/officeDocument/2006/relationships/hyperlink" Target="https://www.youtube.com/watch?v=i0p2X2rQ6Ag&amp;list=PLZbXA4lyCtqrU4WWamVsJIzvaRGesWaPz&amp;index=2" TargetMode="External"/><Relationship Id="rId1" Type="http://schemas.openxmlformats.org/officeDocument/2006/relationships/slideLayout" Target="../slideLayouts/slideLayout7.xml"/><Relationship Id="rId5" Type="http://schemas.openxmlformats.org/officeDocument/2006/relationships/hyperlink" Target="https://www.youtube.com/watch?v=qyLJCNyRov0&amp;list=PLZbXA4lyCtqrU4WWamVsJIzvaRGesWaPz&amp;index=1" TargetMode="External"/><Relationship Id="rId4" Type="http://schemas.openxmlformats.org/officeDocument/2006/relationships/hyperlink" Target="https://www.youtube.com/watch?v=U0tTT_87Hh8&amp;list=PLZbXA4lyCtqrU4WWamVsJIzvaRGesWaPz&amp;index=1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0p2X2rQ6Ag&amp;list=PLZbXA4lyCtqrU4WWamVsJIzvaRGesWaPz&amp;index=3&amp;t=0s" TargetMode="External"/><Relationship Id="rId2" Type="http://schemas.openxmlformats.org/officeDocument/2006/relationships/hyperlink" Target="https://www.youtube.com/watch?v=qyLJCNyRov0&amp;list=PLZbXA4lyCtqrU4WWamVsJIzvaRGesWaPz&amp;index=1"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69RNNexsig&amp;list=PLZbXA4lyCtqrU4WWamVsJIzvaRGesWaPz&amp;index=3" TargetMode="External"/><Relationship Id="rId2" Type="http://schemas.openxmlformats.org/officeDocument/2006/relationships/hyperlink" Target="https://www.youtube.com/watch?v=jmgV3OFn0aE&amp;list=PLZbXA4lyCtqrU4WWamVsJIzvaRGesWaPz&amp;index=4"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jmgV3OFn0aE&amp;list=PLZbXA4lyCtqrU4WWamVsJIzvaRGesWaPz&amp;index=4"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2CB082-D6E3-4CCF-9E42-7453F8FE3590}"/>
              </a:ext>
            </a:extLst>
          </p:cNvPr>
          <p:cNvSpPr>
            <a:spLocks noGrp="1"/>
          </p:cNvSpPr>
          <p:nvPr>
            <p:ph type="ctrTitle"/>
          </p:nvPr>
        </p:nvSpPr>
        <p:spPr>
          <a:xfrm>
            <a:off x="1524000" y="1118402"/>
            <a:ext cx="9144000" cy="2387600"/>
          </a:xfrm>
        </p:spPr>
        <p:txBody>
          <a:bodyPr>
            <a:normAutofit/>
          </a:bodyPr>
          <a:lstStyle/>
          <a:p>
            <a:r>
              <a:rPr kumimoji="1" lang="en-US" altLang="ja-JP" sz="3600" b="1" dirty="0">
                <a:latin typeface="Century" panose="02040604050505020304" pitchFamily="18" charset="0"/>
              </a:rPr>
              <a:t>Characteristic Speaking English</a:t>
            </a:r>
            <a:br>
              <a:rPr kumimoji="1" lang="en-US" altLang="ja-JP" sz="3600" b="1" dirty="0">
                <a:latin typeface="Century" panose="02040604050505020304" pitchFamily="18" charset="0"/>
              </a:rPr>
            </a:br>
            <a:r>
              <a:rPr kumimoji="1" lang="en-US" altLang="ja-JP" sz="3600" b="1" dirty="0">
                <a:latin typeface="Century" panose="02040604050505020304" pitchFamily="18" charset="0"/>
              </a:rPr>
              <a:t> of North England </a:t>
            </a:r>
            <a:br>
              <a:rPr kumimoji="1" lang="en-US" altLang="ja-JP" sz="3600" b="1" dirty="0">
                <a:latin typeface="Century" panose="02040604050505020304" pitchFamily="18" charset="0"/>
              </a:rPr>
            </a:br>
            <a:r>
              <a:rPr kumimoji="1" lang="en-US" altLang="ja-JP" sz="3600" b="1" dirty="0">
                <a:latin typeface="Century" panose="02040604050505020304" pitchFamily="18" charset="0"/>
              </a:rPr>
              <a:t>in the Movie “Billy </a:t>
            </a:r>
            <a:r>
              <a:rPr lang="en-US" altLang="ja-JP" sz="3600" b="1" dirty="0">
                <a:latin typeface="Century" panose="02040604050505020304" pitchFamily="18" charset="0"/>
              </a:rPr>
              <a:t>El</a:t>
            </a:r>
            <a:r>
              <a:rPr kumimoji="1" lang="en-US" altLang="ja-JP" sz="3600" b="1" dirty="0">
                <a:latin typeface="Century" panose="02040604050505020304" pitchFamily="18" charset="0"/>
              </a:rPr>
              <a:t>liot”</a:t>
            </a:r>
            <a:endParaRPr kumimoji="1" lang="ja-JP" altLang="en-US" sz="3600" b="1" dirty="0">
              <a:latin typeface="Century" panose="02040604050505020304" pitchFamily="18" charset="0"/>
            </a:endParaRPr>
          </a:p>
        </p:txBody>
      </p:sp>
      <p:sp>
        <p:nvSpPr>
          <p:cNvPr id="3" name="字幕 2">
            <a:extLst>
              <a:ext uri="{FF2B5EF4-FFF2-40B4-BE49-F238E27FC236}">
                <a16:creationId xmlns:a16="http://schemas.microsoft.com/office/drawing/2014/main" id="{75E3FAF8-DEF7-43EB-BAD3-EC930DCDBE6B}"/>
              </a:ext>
            </a:extLst>
          </p:cNvPr>
          <p:cNvSpPr>
            <a:spLocks noGrp="1"/>
          </p:cNvSpPr>
          <p:nvPr>
            <p:ph type="subTitle" idx="1"/>
          </p:nvPr>
        </p:nvSpPr>
        <p:spPr>
          <a:xfrm>
            <a:off x="5877827" y="6030119"/>
            <a:ext cx="9144000" cy="1655762"/>
          </a:xfrm>
        </p:spPr>
        <p:txBody>
          <a:bodyPr/>
          <a:lstStyle/>
          <a:p>
            <a:r>
              <a:rPr kumimoji="1" lang="en-US" altLang="ja-JP" sz="3600" dirty="0">
                <a:latin typeface="Century" panose="02040604050505020304" pitchFamily="18" charset="0"/>
              </a:rPr>
              <a:t>Mikise Noda</a:t>
            </a:r>
          </a:p>
          <a:p>
            <a:endParaRPr kumimoji="1" lang="ja-JP" altLang="en-US" dirty="0"/>
          </a:p>
        </p:txBody>
      </p:sp>
    </p:spTree>
    <p:extLst>
      <p:ext uri="{BB962C8B-B14F-4D97-AF65-F5344CB8AC3E}">
        <p14:creationId xmlns:p14="http://schemas.microsoft.com/office/powerpoint/2010/main" val="40294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F1472B-AE72-4431-9C82-7E5E11B1B2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7558" y="1001027"/>
            <a:ext cx="7892716" cy="5034013"/>
          </a:xfrm>
          <a:prstGeom prst="rect">
            <a:avLst/>
          </a:prstGeom>
        </p:spPr>
      </p:pic>
    </p:spTree>
    <p:extLst>
      <p:ext uri="{BB962C8B-B14F-4D97-AF65-F5344CB8AC3E}">
        <p14:creationId xmlns:p14="http://schemas.microsoft.com/office/powerpoint/2010/main" val="141667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0E08D62-0966-4001-92D1-3AA038580C4D}"/>
              </a:ext>
            </a:extLst>
          </p:cNvPr>
          <p:cNvSpPr txBox="1"/>
          <p:nvPr/>
        </p:nvSpPr>
        <p:spPr>
          <a:xfrm>
            <a:off x="2289961" y="1159627"/>
            <a:ext cx="11081983" cy="646331"/>
          </a:xfrm>
          <a:prstGeom prst="rect">
            <a:avLst/>
          </a:prstGeom>
          <a:noFill/>
        </p:spPr>
        <p:txBody>
          <a:bodyPr wrap="square" rtlCol="0">
            <a:spAutoFit/>
          </a:bodyPr>
          <a:lstStyle/>
          <a:p>
            <a:r>
              <a:rPr kumimoji="1" lang="en-US" altLang="ja-JP" sz="3600" b="1" dirty="0">
                <a:latin typeface="Century" panose="02040604050505020304" pitchFamily="18" charset="0"/>
              </a:rPr>
              <a:t>The Purpose of </a:t>
            </a:r>
            <a:r>
              <a:rPr lang="en-US" altLang="ja-JP" sz="3600" b="1" dirty="0">
                <a:latin typeface="Century" panose="02040604050505020304" pitchFamily="18" charset="0"/>
              </a:rPr>
              <a:t>t</a:t>
            </a:r>
            <a:r>
              <a:rPr kumimoji="1" lang="en-US" altLang="ja-JP" sz="3600" b="1" dirty="0">
                <a:latin typeface="Century" panose="02040604050505020304" pitchFamily="18" charset="0"/>
              </a:rPr>
              <a:t>his </a:t>
            </a:r>
            <a:r>
              <a:rPr lang="en-US" altLang="ja-JP" sz="3600" b="1" dirty="0">
                <a:latin typeface="Century" panose="02040604050505020304" pitchFamily="18" charset="0"/>
              </a:rPr>
              <a:t>P</a:t>
            </a:r>
            <a:r>
              <a:rPr kumimoji="1" lang="en-US" altLang="ja-JP" sz="3600" b="1" dirty="0">
                <a:latin typeface="Century" panose="02040604050505020304" pitchFamily="18" charset="0"/>
              </a:rPr>
              <a:t>resentation</a:t>
            </a:r>
            <a:endParaRPr kumimoji="1" lang="ja-JP" altLang="en-US" sz="3600" b="1" dirty="0">
              <a:latin typeface="Century" panose="02040604050505020304" pitchFamily="18" charset="0"/>
            </a:endParaRPr>
          </a:p>
        </p:txBody>
      </p:sp>
      <p:sp>
        <p:nvSpPr>
          <p:cNvPr id="3" name="テキスト ボックス 2">
            <a:extLst>
              <a:ext uri="{FF2B5EF4-FFF2-40B4-BE49-F238E27FC236}">
                <a16:creationId xmlns:a16="http://schemas.microsoft.com/office/drawing/2014/main" id="{10625E7A-9A01-43C8-ADD8-27603FA34B03}"/>
              </a:ext>
            </a:extLst>
          </p:cNvPr>
          <p:cNvSpPr txBox="1"/>
          <p:nvPr/>
        </p:nvSpPr>
        <p:spPr>
          <a:xfrm>
            <a:off x="1812355" y="2690489"/>
            <a:ext cx="8567289" cy="2800767"/>
          </a:xfrm>
          <a:prstGeom prst="rect">
            <a:avLst/>
          </a:prstGeom>
          <a:noFill/>
        </p:spPr>
        <p:txBody>
          <a:bodyPr wrap="square" rtlCol="0">
            <a:spAutoFit/>
          </a:bodyPr>
          <a:lstStyle/>
          <a:p>
            <a:r>
              <a:rPr kumimoji="1" lang="en-US" altLang="ja-JP" sz="2800" dirty="0">
                <a:latin typeface="Century" panose="02040604050505020304" pitchFamily="18" charset="0"/>
              </a:rPr>
              <a:t>The goal of this presentation is to present </a:t>
            </a:r>
            <a:r>
              <a:rPr kumimoji="1" lang="en-US" altLang="ja-JP" sz="2800" b="1" dirty="0">
                <a:solidFill>
                  <a:srgbClr val="FF0000"/>
                </a:solidFill>
                <a:latin typeface="Century" panose="02040604050505020304" pitchFamily="18" charset="0"/>
              </a:rPr>
              <a:t>the characteristics of speaking dialects in  northern England </a:t>
            </a:r>
            <a:r>
              <a:rPr kumimoji="1" lang="en-US" altLang="ja-JP" sz="2800" dirty="0">
                <a:latin typeface="Century" panose="02040604050505020304" pitchFamily="18" charset="0"/>
              </a:rPr>
              <a:t>while using the expressions in the movie </a:t>
            </a:r>
            <a:r>
              <a:rPr kumimoji="1" lang="en-US" altLang="ja-JP" sz="2800" b="1" dirty="0">
                <a:solidFill>
                  <a:srgbClr val="FF0000"/>
                </a:solidFill>
                <a:latin typeface="Century" panose="02040604050505020304" pitchFamily="18" charset="0"/>
              </a:rPr>
              <a:t>“ Billy Elliot”</a:t>
            </a:r>
            <a:r>
              <a:rPr kumimoji="1" lang="en-US" altLang="ja-JP" sz="2800" b="1" dirty="0">
                <a:latin typeface="Century" panose="02040604050505020304" pitchFamily="18" charset="0"/>
              </a:rPr>
              <a:t>, </a:t>
            </a:r>
            <a:r>
              <a:rPr kumimoji="1" lang="en-US" altLang="ja-JP" sz="2800" dirty="0">
                <a:latin typeface="Century" panose="02040604050505020304" pitchFamily="18" charset="0"/>
              </a:rPr>
              <a:t>where almost all lines are spoken </a:t>
            </a:r>
            <a:r>
              <a:rPr lang="en-US" altLang="ja-JP" sz="2800" dirty="0">
                <a:latin typeface="Century" panose="02040604050505020304" pitchFamily="18" charset="0"/>
              </a:rPr>
              <a:t>with northern English.</a:t>
            </a:r>
          </a:p>
          <a:p>
            <a:endParaRPr lang="en-US" altLang="ja-JP" dirty="0"/>
          </a:p>
          <a:p>
            <a:r>
              <a:rPr kumimoji="1" lang="en-US" altLang="ja-JP" dirty="0"/>
              <a:t> </a:t>
            </a:r>
            <a:endParaRPr kumimoji="1" lang="ja-JP" altLang="en-US" dirty="0"/>
          </a:p>
        </p:txBody>
      </p:sp>
    </p:spTree>
    <p:extLst>
      <p:ext uri="{BB962C8B-B14F-4D97-AF65-F5344CB8AC3E}">
        <p14:creationId xmlns:p14="http://schemas.microsoft.com/office/powerpoint/2010/main" val="377337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1F08F42-84B1-47B1-8136-F562FE4F3DD5}"/>
              </a:ext>
            </a:extLst>
          </p:cNvPr>
          <p:cNvSpPr txBox="1"/>
          <p:nvPr/>
        </p:nvSpPr>
        <p:spPr>
          <a:xfrm>
            <a:off x="2852059" y="683142"/>
            <a:ext cx="9157647" cy="646331"/>
          </a:xfrm>
          <a:prstGeom prst="rect">
            <a:avLst/>
          </a:prstGeom>
          <a:noFill/>
        </p:spPr>
        <p:txBody>
          <a:bodyPr wrap="square" rtlCol="0">
            <a:spAutoFit/>
          </a:bodyPr>
          <a:lstStyle/>
          <a:p>
            <a:r>
              <a:rPr kumimoji="1" lang="en-US" altLang="ja-JP" sz="3600" b="1" dirty="0"/>
              <a:t>Basic information of “Billy Elliot”</a:t>
            </a:r>
          </a:p>
        </p:txBody>
      </p:sp>
      <p:sp>
        <p:nvSpPr>
          <p:cNvPr id="3" name="テキスト ボックス 2">
            <a:extLst>
              <a:ext uri="{FF2B5EF4-FFF2-40B4-BE49-F238E27FC236}">
                <a16:creationId xmlns:a16="http://schemas.microsoft.com/office/drawing/2014/main" id="{30336016-90A8-49F0-8AE8-E2FEDEA920B2}"/>
              </a:ext>
            </a:extLst>
          </p:cNvPr>
          <p:cNvSpPr txBox="1"/>
          <p:nvPr/>
        </p:nvSpPr>
        <p:spPr>
          <a:xfrm>
            <a:off x="712844" y="1450526"/>
            <a:ext cx="11559654" cy="4678204"/>
          </a:xfrm>
          <a:prstGeom prst="rect">
            <a:avLst/>
          </a:prstGeom>
          <a:noFill/>
        </p:spPr>
        <p:txBody>
          <a:bodyPr wrap="square" rtlCol="0">
            <a:spAutoFit/>
          </a:bodyPr>
          <a:lstStyle/>
          <a:p>
            <a:r>
              <a:rPr kumimoji="1" lang="en-US" altLang="ja-JP" sz="2800" dirty="0"/>
              <a:t>Release date : 2000</a:t>
            </a:r>
          </a:p>
          <a:p>
            <a:r>
              <a:rPr kumimoji="1" lang="en-US" altLang="ja-JP" sz="2800" dirty="0"/>
              <a:t>Production </a:t>
            </a:r>
            <a:r>
              <a:rPr lang="en-US" altLang="ja-JP" sz="2800" dirty="0"/>
              <a:t>company : BBC Films</a:t>
            </a:r>
          </a:p>
          <a:p>
            <a:endParaRPr kumimoji="1" lang="en-US" altLang="ja-JP" sz="2800" dirty="0"/>
          </a:p>
          <a:p>
            <a:r>
              <a:rPr lang="en-US" altLang="ja-JP" sz="2800" dirty="0"/>
              <a:t>Directed by : Stephen Daldry</a:t>
            </a:r>
          </a:p>
          <a:p>
            <a:r>
              <a:rPr lang="en-US" altLang="ja-JP" sz="2800" dirty="0"/>
              <a:t>Produced by : Greg </a:t>
            </a:r>
            <a:r>
              <a:rPr lang="en-US" altLang="ja-JP" sz="2800" dirty="0" err="1"/>
              <a:t>Brenman</a:t>
            </a:r>
            <a:endParaRPr lang="en-US" altLang="ja-JP" sz="2800" dirty="0"/>
          </a:p>
          <a:p>
            <a:endParaRPr lang="en-US" altLang="ja-JP" sz="2800" dirty="0"/>
          </a:p>
          <a:p>
            <a:r>
              <a:rPr lang="en-US" altLang="ja-JP" sz="2800" dirty="0"/>
              <a:t>Starring : Julie Walters, Gary Lewis, Jamie Bell</a:t>
            </a:r>
          </a:p>
          <a:p>
            <a:endParaRPr lang="en-US" altLang="ja-JP" sz="2800" dirty="0"/>
          </a:p>
          <a:p>
            <a:r>
              <a:rPr lang="en-US" altLang="ja-JP" sz="2800" dirty="0"/>
              <a:t>Plot : A boy from Northern England, Durham hopes to become Ballet dancer, while his father bitterly opposes against his dream.</a:t>
            </a:r>
            <a:endParaRPr lang="de-DE" altLang="ja-JP" sz="2800" dirty="0"/>
          </a:p>
          <a:p>
            <a:endParaRPr lang="en-US" altLang="ja-JP" dirty="0"/>
          </a:p>
        </p:txBody>
      </p:sp>
    </p:spTree>
    <p:extLst>
      <p:ext uri="{BB962C8B-B14F-4D97-AF65-F5344CB8AC3E}">
        <p14:creationId xmlns:p14="http://schemas.microsoft.com/office/powerpoint/2010/main" val="100580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B632228-EAF2-42F5-A1E0-D2FEF45FC551}"/>
              </a:ext>
            </a:extLst>
          </p:cNvPr>
          <p:cNvSpPr txBox="1"/>
          <p:nvPr/>
        </p:nvSpPr>
        <p:spPr>
          <a:xfrm>
            <a:off x="1636294" y="574641"/>
            <a:ext cx="9023685" cy="1200329"/>
          </a:xfrm>
          <a:prstGeom prst="rect">
            <a:avLst/>
          </a:prstGeom>
          <a:noFill/>
        </p:spPr>
        <p:txBody>
          <a:bodyPr wrap="square" rtlCol="0">
            <a:spAutoFit/>
          </a:bodyPr>
          <a:lstStyle/>
          <a:p>
            <a:pPr algn="ctr"/>
            <a:r>
              <a:rPr kumimoji="1" lang="en-US" altLang="ja-JP" sz="3600" b="1" dirty="0"/>
              <a:t>Three types of speaking dialects in Northern English </a:t>
            </a:r>
            <a:endParaRPr kumimoji="1" lang="ja-JP" altLang="en-US" sz="3600" b="1" dirty="0"/>
          </a:p>
        </p:txBody>
      </p:sp>
      <p:sp>
        <p:nvSpPr>
          <p:cNvPr id="3" name="テキスト ボックス 2">
            <a:extLst>
              <a:ext uri="{FF2B5EF4-FFF2-40B4-BE49-F238E27FC236}">
                <a16:creationId xmlns:a16="http://schemas.microsoft.com/office/drawing/2014/main" id="{71A0599E-6127-43A8-8593-73D24F3B4221}"/>
              </a:ext>
            </a:extLst>
          </p:cNvPr>
          <p:cNvSpPr txBox="1"/>
          <p:nvPr/>
        </p:nvSpPr>
        <p:spPr>
          <a:xfrm>
            <a:off x="847824" y="1415166"/>
            <a:ext cx="11766886" cy="4247317"/>
          </a:xfrm>
          <a:prstGeom prst="rect">
            <a:avLst/>
          </a:prstGeom>
          <a:noFill/>
        </p:spPr>
        <p:txBody>
          <a:bodyPr wrap="square" rtlCol="0">
            <a:spAutoFit/>
          </a:bodyPr>
          <a:lstStyle/>
          <a:p>
            <a:r>
              <a:rPr kumimoji="1" lang="en-US" altLang="ja-JP" sz="2800" u="sng" dirty="0"/>
              <a:t>1 vowel</a:t>
            </a:r>
          </a:p>
          <a:p>
            <a:r>
              <a:rPr lang="en-US" altLang="ja-JP" sz="2800" dirty="0"/>
              <a:t>The some kinds of vowels are pronounced in a different way</a:t>
            </a:r>
            <a:endParaRPr kumimoji="1" lang="en-US" altLang="ja-JP" sz="2800" dirty="0"/>
          </a:p>
          <a:p>
            <a:endParaRPr lang="en-US" altLang="ja-JP" sz="2800" dirty="0"/>
          </a:p>
          <a:p>
            <a:r>
              <a:rPr kumimoji="1" lang="en-US" altLang="ja-JP" sz="2800" u="sng" dirty="0"/>
              <a:t>2 consonant</a:t>
            </a:r>
          </a:p>
          <a:p>
            <a:r>
              <a:rPr lang="en-US" altLang="ja-JP" sz="2800" dirty="0"/>
              <a:t>Consonants at the end of the word are often dropped or slightly pronounced.</a:t>
            </a:r>
            <a:endParaRPr kumimoji="1" lang="en-US" altLang="ja-JP" sz="2800" dirty="0"/>
          </a:p>
          <a:p>
            <a:endParaRPr lang="en-US" altLang="ja-JP" sz="2800" dirty="0"/>
          </a:p>
          <a:p>
            <a:r>
              <a:rPr kumimoji="1" lang="en-US" altLang="ja-JP" sz="2800" u="sng" dirty="0"/>
              <a:t>3 vocabulary </a:t>
            </a:r>
          </a:p>
          <a:p>
            <a:r>
              <a:rPr lang="en-US" altLang="ja-JP" sz="2800" dirty="0"/>
              <a:t>There are some specific words in this region.</a:t>
            </a:r>
          </a:p>
          <a:p>
            <a:endParaRPr kumimoji="1" lang="ja-JP" altLang="en-US" dirty="0"/>
          </a:p>
        </p:txBody>
      </p:sp>
      <p:sp>
        <p:nvSpPr>
          <p:cNvPr id="4" name="テキスト ボックス 3">
            <a:extLst>
              <a:ext uri="{FF2B5EF4-FFF2-40B4-BE49-F238E27FC236}">
                <a16:creationId xmlns:a16="http://schemas.microsoft.com/office/drawing/2014/main" id="{C5A25C8B-028D-4349-BDA0-31C652F6BEA3}"/>
              </a:ext>
            </a:extLst>
          </p:cNvPr>
          <p:cNvSpPr txBox="1"/>
          <p:nvPr/>
        </p:nvSpPr>
        <p:spPr>
          <a:xfrm>
            <a:off x="3626314" y="5110862"/>
            <a:ext cx="6730469" cy="1015663"/>
          </a:xfrm>
          <a:prstGeom prst="rect">
            <a:avLst/>
          </a:prstGeom>
          <a:noFill/>
        </p:spPr>
        <p:txBody>
          <a:bodyPr wrap="square" rtlCol="0">
            <a:spAutoFit/>
          </a:bodyPr>
          <a:lstStyle/>
          <a:p>
            <a:r>
              <a:rPr lang="en-US" altLang="ja-JP" sz="2000" dirty="0"/>
              <a:t>I will show you</a:t>
            </a:r>
            <a:r>
              <a:rPr lang="en-US" altLang="ja-JP" sz="2000" b="1" dirty="0"/>
              <a:t> the examples with the scene </a:t>
            </a:r>
            <a:r>
              <a:rPr lang="en-US" altLang="ja-JP" sz="2000" dirty="0"/>
              <a:t>where that words are pronounced actually in conversations. </a:t>
            </a:r>
            <a:r>
              <a:rPr lang="en-US" altLang="ja-JP" sz="2000" b="1" dirty="0"/>
              <a:t>Please click the links and skip to the designated time.</a:t>
            </a:r>
            <a:endParaRPr kumimoji="1" lang="ja-JP" altLang="en-US" sz="2000" b="1" dirty="0"/>
          </a:p>
        </p:txBody>
      </p:sp>
      <p:sp>
        <p:nvSpPr>
          <p:cNvPr id="5" name="矢印: 右 4">
            <a:extLst>
              <a:ext uri="{FF2B5EF4-FFF2-40B4-BE49-F238E27FC236}">
                <a16:creationId xmlns:a16="http://schemas.microsoft.com/office/drawing/2014/main" id="{14133A57-1720-493E-A2F2-3E9AAD38869D}"/>
              </a:ext>
            </a:extLst>
          </p:cNvPr>
          <p:cNvSpPr/>
          <p:nvPr/>
        </p:nvSpPr>
        <p:spPr>
          <a:xfrm>
            <a:off x="10840450" y="5475850"/>
            <a:ext cx="575510" cy="418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989484AE-8E74-4080-A671-FC7B4D2C6A4D}"/>
              </a:ext>
            </a:extLst>
          </p:cNvPr>
          <p:cNvSpPr/>
          <p:nvPr/>
        </p:nvSpPr>
        <p:spPr>
          <a:xfrm>
            <a:off x="3445843" y="5083031"/>
            <a:ext cx="7214136" cy="11493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695918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EDB1D0A-4E2A-4B07-848A-8BF1FA649A54}"/>
              </a:ext>
            </a:extLst>
          </p:cNvPr>
          <p:cNvSpPr txBox="1"/>
          <p:nvPr/>
        </p:nvSpPr>
        <p:spPr>
          <a:xfrm>
            <a:off x="1567678" y="650425"/>
            <a:ext cx="11086533" cy="646331"/>
          </a:xfrm>
          <a:prstGeom prst="rect">
            <a:avLst/>
          </a:prstGeom>
          <a:noFill/>
        </p:spPr>
        <p:txBody>
          <a:bodyPr wrap="square" rtlCol="0">
            <a:spAutoFit/>
          </a:bodyPr>
          <a:lstStyle/>
          <a:p>
            <a:r>
              <a:rPr kumimoji="1" lang="en-US" altLang="ja-JP" sz="3600" b="1" dirty="0"/>
              <a:t>Concrete example of northern England dialect</a:t>
            </a:r>
            <a:endParaRPr kumimoji="1" lang="ja-JP" altLang="en-US" sz="3600" b="1" dirty="0"/>
          </a:p>
        </p:txBody>
      </p:sp>
      <p:sp>
        <p:nvSpPr>
          <p:cNvPr id="3" name="テキスト ボックス 2">
            <a:extLst>
              <a:ext uri="{FF2B5EF4-FFF2-40B4-BE49-F238E27FC236}">
                <a16:creationId xmlns:a16="http://schemas.microsoft.com/office/drawing/2014/main" id="{55DF0151-FBCB-49C7-B9C1-17F22EB887E9}"/>
              </a:ext>
            </a:extLst>
          </p:cNvPr>
          <p:cNvSpPr txBox="1"/>
          <p:nvPr/>
        </p:nvSpPr>
        <p:spPr>
          <a:xfrm>
            <a:off x="883320" y="1373758"/>
            <a:ext cx="11992782" cy="6063198"/>
          </a:xfrm>
          <a:prstGeom prst="rect">
            <a:avLst/>
          </a:prstGeom>
          <a:noFill/>
        </p:spPr>
        <p:txBody>
          <a:bodyPr wrap="square" rtlCol="0">
            <a:spAutoFit/>
          </a:bodyPr>
          <a:lstStyle/>
          <a:p>
            <a:r>
              <a:rPr kumimoji="1" lang="en-US" altLang="ja-JP" sz="2800" b="1" u="sng" dirty="0"/>
              <a:t>Vowel</a:t>
            </a:r>
          </a:p>
          <a:p>
            <a:endParaRPr lang="en-US" altLang="ja-JP" sz="2400" u="sng" dirty="0"/>
          </a:p>
          <a:p>
            <a:r>
              <a:rPr lang="en-US" altLang="ja-JP" sz="2400" b="1" dirty="0">
                <a:solidFill>
                  <a:srgbClr val="FF0000"/>
                </a:solidFill>
              </a:rPr>
              <a:t>/ʌ /  → /ʊ, ə/ </a:t>
            </a:r>
            <a:r>
              <a:rPr lang="en-US" altLang="ja-JP" sz="2400" dirty="0"/>
              <a:t>:  up, money,</a:t>
            </a:r>
            <a:r>
              <a:rPr lang="en-US" altLang="ja-JP" sz="2400" b="1" dirty="0"/>
              <a:t> </a:t>
            </a:r>
            <a:r>
              <a:rPr lang="en-US" altLang="ja-JP" sz="2400" dirty="0"/>
              <a:t>Monday</a:t>
            </a:r>
          </a:p>
          <a:p>
            <a:endParaRPr lang="en-US" altLang="ja-JP" sz="2000" dirty="0"/>
          </a:p>
          <a:p>
            <a:r>
              <a:rPr lang="en-US" altLang="ja-JP" sz="2000" dirty="0"/>
              <a:t>“</a:t>
            </a:r>
            <a:r>
              <a:rPr lang="en-US" altLang="ja-JP" sz="2000" b="1" dirty="0"/>
              <a:t>up</a:t>
            </a:r>
            <a:r>
              <a:rPr lang="en-US" altLang="ja-JP" sz="2000" dirty="0"/>
              <a:t>” (0:48~)</a:t>
            </a:r>
          </a:p>
          <a:p>
            <a:r>
              <a:rPr lang="en-US" altLang="ja-JP" sz="1600" dirty="0">
                <a:hlinkClick r:id="rId2"/>
              </a:rPr>
              <a:t>https://www.youtube.com/watch?v=i0p2X2rQ6Ag&amp;list=PLZbXA4lyCtqrU4WWamVsJIzvaRGesWaPz&amp;index=2</a:t>
            </a:r>
            <a:endParaRPr lang="en-US" altLang="ja-JP" sz="1600" dirty="0"/>
          </a:p>
          <a:p>
            <a:r>
              <a:rPr lang="en-US" altLang="ja-JP" sz="2000" dirty="0"/>
              <a:t> “</a:t>
            </a:r>
            <a:r>
              <a:rPr lang="en-US" altLang="ja-JP" sz="2000" b="1" dirty="0"/>
              <a:t>money</a:t>
            </a:r>
            <a:r>
              <a:rPr lang="en-US" altLang="ja-JP" sz="2000" dirty="0"/>
              <a:t>” (1;17~)  “</a:t>
            </a:r>
            <a:r>
              <a:rPr lang="en-US" altLang="ja-JP" sz="2000" b="1" dirty="0"/>
              <a:t>Monday</a:t>
            </a:r>
            <a:r>
              <a:rPr lang="en-US" altLang="ja-JP" sz="2000" dirty="0"/>
              <a:t>”</a:t>
            </a:r>
            <a:r>
              <a:rPr lang="ja-JP" altLang="en-US" sz="2000" dirty="0"/>
              <a:t> </a:t>
            </a:r>
            <a:r>
              <a:rPr lang="en-US" altLang="ja-JP" sz="2000" dirty="0"/>
              <a:t>(2:03~)</a:t>
            </a:r>
          </a:p>
          <a:p>
            <a:r>
              <a:rPr lang="en-US" altLang="ja-JP" sz="1600" u="sng" dirty="0">
                <a:hlinkClick r:id="rId3"/>
              </a:rPr>
              <a:t>https://www.youtube.com/watch?v=uDISBx2Ry7s&amp;list=PLZbXA4lyCtqrU4WWamVsJIzvaRGesWaPz&amp;index=5</a:t>
            </a:r>
            <a:endParaRPr lang="en-US" altLang="ja-JP" sz="1600" u="sng" dirty="0"/>
          </a:p>
          <a:p>
            <a:endParaRPr lang="en-US" altLang="ja-JP" sz="2000" u="sng" dirty="0"/>
          </a:p>
          <a:p>
            <a:r>
              <a:rPr lang="en-US" altLang="ja-JP" sz="2400" b="1" dirty="0">
                <a:solidFill>
                  <a:srgbClr val="FF0000"/>
                </a:solidFill>
              </a:rPr>
              <a:t>/</a:t>
            </a:r>
            <a:r>
              <a:rPr lang="en-US" altLang="ja-JP" sz="2400" b="1" dirty="0" err="1">
                <a:solidFill>
                  <a:srgbClr val="FF0000"/>
                </a:solidFill>
              </a:rPr>
              <a:t>eɪ</a:t>
            </a:r>
            <a:r>
              <a:rPr lang="en-US" altLang="ja-JP" sz="2400" b="1" dirty="0">
                <a:solidFill>
                  <a:srgbClr val="FF0000"/>
                </a:solidFill>
              </a:rPr>
              <a:t>/ → monophthong /e:/ </a:t>
            </a:r>
            <a:r>
              <a:rPr lang="en-US" altLang="ja-JP" sz="2400" dirty="0"/>
              <a:t>:  change,</a:t>
            </a:r>
            <a:r>
              <a:rPr lang="en-US" altLang="ja-JP" sz="2400" b="1" dirty="0"/>
              <a:t> </a:t>
            </a:r>
            <a:r>
              <a:rPr lang="en-US" altLang="ja-JP" sz="2400" dirty="0"/>
              <a:t>late</a:t>
            </a:r>
          </a:p>
          <a:p>
            <a:endParaRPr lang="en-US" altLang="ja-JP" sz="2000" u="sng" dirty="0"/>
          </a:p>
          <a:p>
            <a:r>
              <a:rPr lang="en-US" altLang="ja-JP" sz="2000" u="sng" dirty="0"/>
              <a:t>“</a:t>
            </a:r>
            <a:r>
              <a:rPr lang="en-US" altLang="ja-JP" sz="2000" b="1" u="sng" dirty="0"/>
              <a:t>change</a:t>
            </a:r>
            <a:r>
              <a:rPr lang="en-US" altLang="ja-JP" sz="2000" u="sng" dirty="0"/>
              <a:t>” (0:58~)</a:t>
            </a:r>
          </a:p>
          <a:p>
            <a:r>
              <a:rPr lang="en-US" altLang="ja-JP" sz="1600" u="sng" dirty="0">
                <a:hlinkClick r:id="rId4"/>
              </a:rPr>
              <a:t>https://www.youtube.com/watch?v=U0tTT_87Hh8&amp;list=PLZbXA4lyCtqrU4WWamVsJIzvaRGesWaPz&amp;index=10</a:t>
            </a:r>
            <a:endParaRPr lang="en-US" altLang="ja-JP" sz="1600" u="sng" dirty="0"/>
          </a:p>
          <a:p>
            <a:r>
              <a:rPr lang="en-US" altLang="ja-JP" sz="2000" u="sng" dirty="0"/>
              <a:t>“</a:t>
            </a:r>
            <a:r>
              <a:rPr lang="en-US" altLang="ja-JP" sz="2000" b="1" u="sng" dirty="0"/>
              <a:t>late</a:t>
            </a:r>
            <a:r>
              <a:rPr lang="en-US" altLang="ja-JP" sz="2000" u="sng" dirty="0"/>
              <a:t>” (0:23~)</a:t>
            </a:r>
          </a:p>
          <a:p>
            <a:r>
              <a:rPr lang="en-US" altLang="ja-JP" sz="1600" u="sng" dirty="0">
                <a:hlinkClick r:id="rId5"/>
              </a:rPr>
              <a:t>https://www.youtube.com/watch?v=qyLJCNyRov0&amp;list=PLZbXA4lyCtqrU4WWamVsJIzvaRGesWaPz&amp;index=1</a:t>
            </a:r>
            <a:endParaRPr lang="en-US" altLang="ja-JP" sz="1600" u="sng" dirty="0"/>
          </a:p>
          <a:p>
            <a:endParaRPr lang="en-US" altLang="ja-JP" sz="1600" u="sng" dirty="0"/>
          </a:p>
          <a:p>
            <a:endParaRPr lang="en-US" altLang="ja-JP" sz="2000" u="sng" dirty="0"/>
          </a:p>
          <a:p>
            <a:endParaRPr lang="en-US" altLang="ja-JP" sz="2400" u="sng" dirty="0"/>
          </a:p>
          <a:p>
            <a:endParaRPr kumimoji="1" lang="en-US" altLang="ja-JP" sz="2400" u="sng" dirty="0"/>
          </a:p>
        </p:txBody>
      </p:sp>
    </p:spTree>
    <p:extLst>
      <p:ext uri="{BB962C8B-B14F-4D97-AF65-F5344CB8AC3E}">
        <p14:creationId xmlns:p14="http://schemas.microsoft.com/office/powerpoint/2010/main" val="168772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DEDCFEE-7FFD-4316-8037-CD4F162B468E}"/>
              </a:ext>
            </a:extLst>
          </p:cNvPr>
          <p:cNvSpPr txBox="1"/>
          <p:nvPr/>
        </p:nvSpPr>
        <p:spPr>
          <a:xfrm>
            <a:off x="889000" y="2291615"/>
            <a:ext cx="11303000" cy="3662541"/>
          </a:xfrm>
          <a:prstGeom prst="rect">
            <a:avLst/>
          </a:prstGeom>
          <a:noFill/>
        </p:spPr>
        <p:txBody>
          <a:bodyPr wrap="square" rtlCol="0">
            <a:spAutoFit/>
          </a:bodyPr>
          <a:lstStyle/>
          <a:p>
            <a:r>
              <a:rPr lang="en-US" altLang="ja-JP" sz="2400" dirty="0"/>
              <a:t> </a:t>
            </a:r>
            <a:r>
              <a:rPr lang="en-US" altLang="ja-JP" sz="2400" b="1" dirty="0">
                <a:solidFill>
                  <a:srgbClr val="FF0000"/>
                </a:solidFill>
              </a:rPr>
              <a:t>/</a:t>
            </a:r>
            <a:r>
              <a:rPr lang="en-US" altLang="ja-JP" sz="2400" b="1" dirty="0" err="1">
                <a:solidFill>
                  <a:srgbClr val="FF0000"/>
                </a:solidFill>
              </a:rPr>
              <a:t>əʊ</a:t>
            </a:r>
            <a:r>
              <a:rPr lang="en-US" altLang="ja-JP" sz="2400" b="1" dirty="0">
                <a:solidFill>
                  <a:srgbClr val="FF0000"/>
                </a:solidFill>
              </a:rPr>
              <a:t>/ → monophthong /ɔː / </a:t>
            </a:r>
            <a:r>
              <a:rPr lang="en-US" altLang="ja-JP" sz="2400" dirty="0"/>
              <a:t>:  so, no, told</a:t>
            </a:r>
          </a:p>
          <a:p>
            <a:endParaRPr kumimoji="1" lang="en-US" altLang="ja-JP" dirty="0"/>
          </a:p>
          <a:p>
            <a:r>
              <a:rPr lang="en-US" altLang="ja-JP" sz="2000" dirty="0"/>
              <a:t>“</a:t>
            </a:r>
            <a:r>
              <a:rPr lang="en-US" altLang="ja-JP" sz="2000" b="1" dirty="0"/>
              <a:t>no</a:t>
            </a:r>
            <a:r>
              <a:rPr lang="en-US" altLang="ja-JP" sz="2000" dirty="0"/>
              <a:t>” (0:17~)</a:t>
            </a:r>
          </a:p>
          <a:p>
            <a:r>
              <a:rPr lang="en-US" altLang="ja-JP" dirty="0">
                <a:hlinkClick r:id="rId2"/>
              </a:rPr>
              <a:t>https://www.youtube.com/watch?v=qyLJCNyRov0&amp;list=PLZbXA4lyCtqrU4WWamVsJIzvaRGesWaPz&amp;index=1</a:t>
            </a:r>
            <a:endParaRPr lang="en-US" altLang="ja-JP" dirty="0"/>
          </a:p>
          <a:p>
            <a:endParaRPr lang="en-US" altLang="ja-JP" dirty="0"/>
          </a:p>
          <a:p>
            <a:r>
              <a:rPr lang="en-US" altLang="ja-JP" sz="2400" dirty="0"/>
              <a:t> </a:t>
            </a:r>
            <a:r>
              <a:rPr lang="en-US" altLang="ja-JP" sz="2400" b="1" dirty="0">
                <a:solidFill>
                  <a:srgbClr val="FF0000"/>
                </a:solidFill>
              </a:rPr>
              <a:t>/</a:t>
            </a:r>
            <a:r>
              <a:rPr lang="en-US" altLang="ja-JP" sz="2400" b="1" dirty="0" err="1">
                <a:solidFill>
                  <a:srgbClr val="FF0000"/>
                </a:solidFill>
              </a:rPr>
              <a:t>ɪə</a:t>
            </a:r>
            <a:r>
              <a:rPr lang="en-US" altLang="ja-JP" sz="2400" b="1" dirty="0">
                <a:solidFill>
                  <a:srgbClr val="FF0000"/>
                </a:solidFill>
              </a:rPr>
              <a:t>/ → disyllabic /</a:t>
            </a:r>
            <a:r>
              <a:rPr lang="en-US" altLang="ja-JP" sz="2400" b="1" dirty="0" err="1">
                <a:solidFill>
                  <a:srgbClr val="FF0000"/>
                </a:solidFill>
              </a:rPr>
              <a:t>i</a:t>
            </a:r>
            <a:r>
              <a:rPr lang="en-US" altLang="ja-JP" sz="2400" b="1" dirty="0">
                <a:solidFill>
                  <a:srgbClr val="FF0000"/>
                </a:solidFill>
              </a:rPr>
              <a:t>: ə/ </a:t>
            </a:r>
            <a:r>
              <a:rPr lang="en-US" altLang="ja-JP" sz="2400" dirty="0"/>
              <a:t>:  here, beer</a:t>
            </a:r>
          </a:p>
          <a:p>
            <a:endParaRPr lang="en-US" altLang="ja-JP" dirty="0"/>
          </a:p>
          <a:p>
            <a:r>
              <a:rPr lang="en-US" altLang="ja-JP" sz="2000" dirty="0"/>
              <a:t>“</a:t>
            </a:r>
            <a:r>
              <a:rPr lang="en-US" altLang="ja-JP" sz="2000" b="1" dirty="0"/>
              <a:t>here</a:t>
            </a:r>
            <a:r>
              <a:rPr lang="en-US" altLang="ja-JP" sz="2000" dirty="0"/>
              <a:t>”</a:t>
            </a:r>
            <a:r>
              <a:rPr lang="ja-JP" altLang="en-US" sz="2000" dirty="0"/>
              <a:t> </a:t>
            </a:r>
            <a:r>
              <a:rPr lang="en-US" altLang="ja-JP" sz="2000" dirty="0"/>
              <a:t>(1:42~)</a:t>
            </a:r>
          </a:p>
          <a:p>
            <a:r>
              <a:rPr lang="en-US" altLang="ja-JP" dirty="0">
                <a:hlinkClick r:id="rId3"/>
              </a:rPr>
              <a:t>https://www.youtube.com/watch?v=i0p2X2rQ6Ag&amp;list=PLZbXA4lyCtqrU4WWamVsJIzvaRGesWaPz&amp;index=3&amp;t=0s</a:t>
            </a:r>
            <a:endParaRPr lang="en-US" altLang="ja-JP" dirty="0"/>
          </a:p>
          <a:p>
            <a:endParaRPr lang="en-US" altLang="ja-JP" dirty="0"/>
          </a:p>
          <a:p>
            <a:endParaRPr lang="en-US" altLang="ja-JP" dirty="0"/>
          </a:p>
          <a:p>
            <a:endParaRPr lang="en-US" altLang="ja-JP" dirty="0"/>
          </a:p>
        </p:txBody>
      </p:sp>
      <p:sp>
        <p:nvSpPr>
          <p:cNvPr id="4" name="テキスト ボックス 3">
            <a:extLst>
              <a:ext uri="{FF2B5EF4-FFF2-40B4-BE49-F238E27FC236}">
                <a16:creationId xmlns:a16="http://schemas.microsoft.com/office/drawing/2014/main" id="{D429CD7D-2973-4BA4-BDD9-0B2F9F33FD6F}"/>
              </a:ext>
            </a:extLst>
          </p:cNvPr>
          <p:cNvSpPr txBox="1"/>
          <p:nvPr/>
        </p:nvSpPr>
        <p:spPr>
          <a:xfrm>
            <a:off x="1024155" y="1096760"/>
            <a:ext cx="2385595" cy="800219"/>
          </a:xfrm>
          <a:prstGeom prst="rect">
            <a:avLst/>
          </a:prstGeom>
          <a:noFill/>
        </p:spPr>
        <p:txBody>
          <a:bodyPr wrap="square" rtlCol="0">
            <a:spAutoFit/>
          </a:bodyPr>
          <a:lstStyle/>
          <a:p>
            <a:r>
              <a:rPr lang="en-US" altLang="ja-JP" sz="2800" b="1" u="sng" dirty="0"/>
              <a:t>Vowel</a:t>
            </a:r>
          </a:p>
          <a:p>
            <a:endParaRPr kumimoji="1" lang="ja-JP" altLang="en-US" dirty="0"/>
          </a:p>
        </p:txBody>
      </p:sp>
    </p:spTree>
    <p:extLst>
      <p:ext uri="{BB962C8B-B14F-4D97-AF65-F5344CB8AC3E}">
        <p14:creationId xmlns:p14="http://schemas.microsoft.com/office/powerpoint/2010/main" val="3728430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ADCFB4D-0EB3-450E-8663-63AB51E9E5ED}"/>
              </a:ext>
            </a:extLst>
          </p:cNvPr>
          <p:cNvSpPr txBox="1"/>
          <p:nvPr/>
        </p:nvSpPr>
        <p:spPr>
          <a:xfrm>
            <a:off x="1010867" y="825464"/>
            <a:ext cx="2516575" cy="523220"/>
          </a:xfrm>
          <a:prstGeom prst="rect">
            <a:avLst/>
          </a:prstGeom>
          <a:noFill/>
        </p:spPr>
        <p:txBody>
          <a:bodyPr wrap="square" rtlCol="0">
            <a:spAutoFit/>
          </a:bodyPr>
          <a:lstStyle/>
          <a:p>
            <a:r>
              <a:rPr kumimoji="1" lang="en-US" altLang="ja-JP" sz="2800" b="1" u="sng" dirty="0"/>
              <a:t>Consonants</a:t>
            </a:r>
            <a:endParaRPr kumimoji="1" lang="ja-JP" altLang="en-US" sz="2800" b="1" u="sng" dirty="0"/>
          </a:p>
        </p:txBody>
      </p:sp>
      <p:sp>
        <p:nvSpPr>
          <p:cNvPr id="4" name="テキスト ボックス 3">
            <a:extLst>
              <a:ext uri="{FF2B5EF4-FFF2-40B4-BE49-F238E27FC236}">
                <a16:creationId xmlns:a16="http://schemas.microsoft.com/office/drawing/2014/main" id="{99440D76-24E3-4766-A0BF-83BDA5D5503B}"/>
              </a:ext>
            </a:extLst>
          </p:cNvPr>
          <p:cNvSpPr txBox="1"/>
          <p:nvPr/>
        </p:nvSpPr>
        <p:spPr>
          <a:xfrm>
            <a:off x="812532" y="1493064"/>
            <a:ext cx="10566935" cy="5693866"/>
          </a:xfrm>
          <a:prstGeom prst="rect">
            <a:avLst/>
          </a:prstGeom>
          <a:noFill/>
        </p:spPr>
        <p:txBody>
          <a:bodyPr wrap="square" rtlCol="0">
            <a:spAutoFit/>
          </a:bodyPr>
          <a:lstStyle/>
          <a:p>
            <a:r>
              <a:rPr lang="en-US" altLang="ja-JP" sz="2400" dirty="0">
                <a:solidFill>
                  <a:srgbClr val="FF0000"/>
                </a:solidFill>
              </a:rPr>
              <a:t>velar /ŋ/ → /n/  </a:t>
            </a:r>
            <a:r>
              <a:rPr lang="en-US" altLang="ja-JP" sz="2400" dirty="0"/>
              <a:t>:  boxing, wrestling, frigging </a:t>
            </a:r>
          </a:p>
          <a:p>
            <a:endParaRPr lang="en-US" altLang="ja-JP" sz="2400" dirty="0"/>
          </a:p>
          <a:p>
            <a:r>
              <a:rPr lang="en-US" altLang="ja-JP" sz="2400" dirty="0">
                <a:solidFill>
                  <a:srgbClr val="FF0000"/>
                </a:solidFill>
              </a:rPr>
              <a:t>glottalization of /t/ → nothing  </a:t>
            </a:r>
            <a:r>
              <a:rPr lang="en-US" altLang="ja-JP" sz="2400" dirty="0"/>
              <a:t>:  what, got, city  </a:t>
            </a:r>
            <a:r>
              <a:rPr lang="ja-JP" altLang="en-US" sz="2400" dirty="0"/>
              <a:t>→ </a:t>
            </a:r>
            <a:r>
              <a:rPr lang="en-US" altLang="ja-JP" sz="2400" dirty="0"/>
              <a:t>the </a:t>
            </a:r>
            <a:r>
              <a:rPr lang="en-US" altLang="ja-JP" sz="2400" b="1" dirty="0"/>
              <a:t>“t”</a:t>
            </a:r>
            <a:r>
              <a:rPr lang="en-US" altLang="ja-JP" sz="2400" dirty="0"/>
              <a:t> is completely dropped and not pronounced</a:t>
            </a:r>
          </a:p>
          <a:p>
            <a:endParaRPr lang="en-US" altLang="ja-JP" dirty="0"/>
          </a:p>
          <a:p>
            <a:r>
              <a:rPr lang="en-US" altLang="ja-JP" sz="2000" dirty="0"/>
              <a:t>“</a:t>
            </a:r>
            <a:r>
              <a:rPr lang="en-US" altLang="ja-JP" sz="2000" b="1" dirty="0"/>
              <a:t>boxing</a:t>
            </a:r>
            <a:r>
              <a:rPr lang="en-US" altLang="ja-JP" sz="2000" dirty="0"/>
              <a:t>” “</a:t>
            </a:r>
            <a:r>
              <a:rPr lang="en-US" altLang="ja-JP" sz="2000" b="1" dirty="0"/>
              <a:t>wrestling</a:t>
            </a:r>
            <a:r>
              <a:rPr lang="en-US" altLang="ja-JP" sz="2000" dirty="0"/>
              <a:t>” “</a:t>
            </a:r>
            <a:r>
              <a:rPr lang="en-US" altLang="ja-JP" sz="2000" b="1" dirty="0"/>
              <a:t>frigging</a:t>
            </a:r>
            <a:r>
              <a:rPr lang="en-US" altLang="ja-JP" sz="2000" dirty="0"/>
              <a:t>” (1:11~) these words will appear in a row</a:t>
            </a:r>
          </a:p>
          <a:p>
            <a:r>
              <a:rPr lang="en-US" altLang="ja-JP" dirty="0"/>
              <a:t>“</a:t>
            </a:r>
            <a:r>
              <a:rPr lang="en-US" altLang="ja-JP" b="1" dirty="0"/>
              <a:t>what</a:t>
            </a:r>
            <a:r>
              <a:rPr lang="en-US" altLang="ja-JP" dirty="0"/>
              <a:t>” (1:45~)</a:t>
            </a:r>
          </a:p>
          <a:p>
            <a:r>
              <a:rPr lang="en-US" altLang="ja-JP" dirty="0">
                <a:hlinkClick r:id="rId2"/>
              </a:rPr>
              <a:t>https://www.youtube.com/watch?v=jmgV3OFn0aE&amp;list=PLZbXA4lyCtqrU4WWamVsJIzvaRGesWaPz&amp;index=4</a:t>
            </a:r>
            <a:endParaRPr lang="en-US" altLang="ja-JP" dirty="0"/>
          </a:p>
          <a:p>
            <a:endParaRPr lang="en-US" altLang="ja-JP" sz="2400" dirty="0"/>
          </a:p>
          <a:p>
            <a:r>
              <a:rPr lang="en-US" altLang="ja-JP" sz="2400" dirty="0">
                <a:solidFill>
                  <a:srgbClr val="FF0000"/>
                </a:solidFill>
              </a:rPr>
              <a:t>/r/: → flap/tap  </a:t>
            </a:r>
            <a:r>
              <a:rPr lang="en-US" altLang="ja-JP" sz="2400" dirty="0"/>
              <a:t>:  prepare, air, care</a:t>
            </a:r>
          </a:p>
          <a:p>
            <a:endParaRPr lang="en-US" altLang="ja-JP" dirty="0"/>
          </a:p>
          <a:p>
            <a:r>
              <a:rPr lang="en-US" altLang="ja-JP" sz="2000" dirty="0"/>
              <a:t>“</a:t>
            </a:r>
            <a:r>
              <a:rPr lang="en-US" altLang="ja-JP" sz="2000" b="1" dirty="0"/>
              <a:t>prepare</a:t>
            </a:r>
            <a:r>
              <a:rPr lang="en-US" altLang="ja-JP" sz="2000" dirty="0"/>
              <a:t>” (1:15~)</a:t>
            </a:r>
          </a:p>
          <a:p>
            <a:r>
              <a:rPr lang="en-US" altLang="ja-JP" dirty="0">
                <a:hlinkClick r:id="rId3"/>
              </a:rPr>
              <a:t>https://www.youtube.com/watch?v=69RNNexsig&amp;list=PLZbXA4lyCtqrU4WWamVsJIzvaRGesWaPz&amp;index=3</a:t>
            </a:r>
            <a:endParaRPr lang="en-US" altLang="ja-JP" dirty="0"/>
          </a:p>
          <a:p>
            <a:endParaRPr lang="en-US" altLang="ja-JP" dirty="0"/>
          </a:p>
          <a:p>
            <a:endParaRPr lang="en-US" altLang="ja-JP" dirty="0"/>
          </a:p>
          <a:p>
            <a:endParaRPr lang="en-US" altLang="ja-JP" dirty="0"/>
          </a:p>
          <a:p>
            <a:endParaRPr kumimoji="1" lang="en-US" altLang="ja-JP" dirty="0"/>
          </a:p>
          <a:p>
            <a:endParaRPr kumimoji="1" lang="ja-JP" altLang="en-US" dirty="0"/>
          </a:p>
        </p:txBody>
      </p:sp>
    </p:spTree>
    <p:extLst>
      <p:ext uri="{BB962C8B-B14F-4D97-AF65-F5344CB8AC3E}">
        <p14:creationId xmlns:p14="http://schemas.microsoft.com/office/powerpoint/2010/main" val="249192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83D6FC0-FB06-4C0F-98C1-A9635F5B797E}"/>
              </a:ext>
            </a:extLst>
          </p:cNvPr>
          <p:cNvSpPr txBox="1"/>
          <p:nvPr/>
        </p:nvSpPr>
        <p:spPr>
          <a:xfrm>
            <a:off x="942395" y="814109"/>
            <a:ext cx="2565779" cy="523220"/>
          </a:xfrm>
          <a:prstGeom prst="rect">
            <a:avLst/>
          </a:prstGeom>
          <a:noFill/>
        </p:spPr>
        <p:txBody>
          <a:bodyPr wrap="square" rtlCol="0">
            <a:spAutoFit/>
          </a:bodyPr>
          <a:lstStyle/>
          <a:p>
            <a:r>
              <a:rPr kumimoji="1" lang="en-US" altLang="ja-JP" sz="2800" b="1" u="sng" dirty="0"/>
              <a:t>Vocabulary</a:t>
            </a:r>
            <a:endParaRPr kumimoji="1" lang="ja-JP" altLang="en-US" sz="2800" b="1" u="sng" dirty="0"/>
          </a:p>
        </p:txBody>
      </p:sp>
      <p:sp>
        <p:nvSpPr>
          <p:cNvPr id="4" name="テキスト ボックス 3">
            <a:extLst>
              <a:ext uri="{FF2B5EF4-FFF2-40B4-BE49-F238E27FC236}">
                <a16:creationId xmlns:a16="http://schemas.microsoft.com/office/drawing/2014/main" id="{1B15117E-3F19-4D9F-8A86-60EC591A5B06}"/>
              </a:ext>
            </a:extLst>
          </p:cNvPr>
          <p:cNvSpPr txBox="1"/>
          <p:nvPr/>
        </p:nvSpPr>
        <p:spPr>
          <a:xfrm>
            <a:off x="942395" y="1562389"/>
            <a:ext cx="11634537" cy="3539430"/>
          </a:xfrm>
          <a:prstGeom prst="rect">
            <a:avLst/>
          </a:prstGeom>
          <a:noFill/>
        </p:spPr>
        <p:txBody>
          <a:bodyPr wrap="square" rtlCol="0">
            <a:spAutoFit/>
          </a:bodyPr>
          <a:lstStyle/>
          <a:p>
            <a:r>
              <a:rPr kumimoji="1" lang="en-US" altLang="ja-JP" sz="2000" dirty="0"/>
              <a:t>“</a:t>
            </a:r>
            <a:r>
              <a:rPr kumimoji="1" lang="en-US" altLang="ja-JP" sz="2000" b="1" dirty="0">
                <a:solidFill>
                  <a:srgbClr val="FF0000"/>
                </a:solidFill>
              </a:rPr>
              <a:t>Lad</a:t>
            </a:r>
            <a:r>
              <a:rPr kumimoji="1" lang="en-US" altLang="ja-JP" sz="2000" dirty="0"/>
              <a:t> (</a:t>
            </a:r>
            <a:r>
              <a:rPr lang="en-US" altLang="ja-JP" sz="2000" dirty="0" err="1"/>
              <a:t>lǽd</a:t>
            </a:r>
            <a:r>
              <a:rPr lang="en-US" altLang="ja-JP" sz="2000" dirty="0"/>
              <a:t>)</a:t>
            </a:r>
            <a:r>
              <a:rPr kumimoji="1" lang="en-US" altLang="ja-JP" sz="2000" dirty="0"/>
              <a:t>” = </a:t>
            </a:r>
            <a:r>
              <a:rPr kumimoji="1" lang="en-US" altLang="ja-JP" sz="2000" b="1" dirty="0"/>
              <a:t>boy</a:t>
            </a:r>
            <a:r>
              <a:rPr kumimoji="1" lang="en-US" altLang="ja-JP" sz="2000" dirty="0"/>
              <a:t>  “</a:t>
            </a:r>
            <a:r>
              <a:rPr kumimoji="1" lang="en-US" altLang="ja-JP" sz="2000" b="1" dirty="0">
                <a:solidFill>
                  <a:srgbClr val="FF0000"/>
                </a:solidFill>
              </a:rPr>
              <a:t>Lass</a:t>
            </a:r>
            <a:r>
              <a:rPr kumimoji="1" lang="en-US" altLang="ja-JP" sz="2000" dirty="0"/>
              <a:t> (</a:t>
            </a:r>
            <a:r>
              <a:rPr lang="en-US" altLang="ja-JP" sz="2000" dirty="0" err="1"/>
              <a:t>lǽs</a:t>
            </a:r>
            <a:r>
              <a:rPr kumimoji="1" lang="en-US" altLang="ja-JP" sz="2000" dirty="0"/>
              <a:t>)” = </a:t>
            </a:r>
            <a:r>
              <a:rPr kumimoji="1" lang="en-US" altLang="ja-JP" sz="2000" b="1" dirty="0"/>
              <a:t>girl</a:t>
            </a:r>
            <a:r>
              <a:rPr kumimoji="1" lang="en-US" altLang="ja-JP" sz="2000" dirty="0"/>
              <a:t>  </a:t>
            </a:r>
            <a:r>
              <a:rPr kumimoji="1" lang="ja-JP" altLang="en-US" sz="2000" dirty="0"/>
              <a:t>→</a:t>
            </a:r>
            <a:r>
              <a:rPr lang="en-US" altLang="ja-JP" sz="2000" dirty="0"/>
              <a:t> </a:t>
            </a:r>
            <a:r>
              <a:rPr kumimoji="1" lang="en-US" altLang="ja-JP" sz="2000" dirty="0"/>
              <a:t>this</a:t>
            </a:r>
            <a:r>
              <a:rPr kumimoji="1" lang="ja-JP" altLang="en-US" sz="2000" dirty="0"/>
              <a:t> </a:t>
            </a:r>
            <a:r>
              <a:rPr kumimoji="1" lang="en-US" altLang="ja-JP" sz="2000" dirty="0"/>
              <a:t>expression</a:t>
            </a:r>
            <a:r>
              <a:rPr kumimoji="1" lang="ja-JP" altLang="en-US" sz="2000" dirty="0"/>
              <a:t> </a:t>
            </a:r>
            <a:r>
              <a:rPr kumimoji="1" lang="en-US" altLang="ja-JP" sz="2000" dirty="0"/>
              <a:t>is</a:t>
            </a:r>
            <a:r>
              <a:rPr kumimoji="1" lang="ja-JP" altLang="en-US" sz="2000" dirty="0"/>
              <a:t> </a:t>
            </a:r>
            <a:r>
              <a:rPr kumimoji="1" lang="en-US" altLang="ja-JP" sz="2000" dirty="0"/>
              <a:t>used also in Scotland dialect</a:t>
            </a:r>
            <a:r>
              <a:rPr kumimoji="1" lang="ja-JP" altLang="en-US" sz="2000" dirty="0"/>
              <a:t> </a:t>
            </a:r>
            <a:endParaRPr kumimoji="1" lang="en-US" altLang="ja-JP" sz="2000" dirty="0"/>
          </a:p>
          <a:p>
            <a:endParaRPr lang="en-US" altLang="ja-JP" sz="2000" dirty="0"/>
          </a:p>
          <a:p>
            <a:r>
              <a:rPr kumimoji="1" lang="en-US" altLang="ja-JP" dirty="0"/>
              <a:t>“</a:t>
            </a:r>
            <a:r>
              <a:rPr kumimoji="1" lang="en-US" altLang="ja-JP" b="1" dirty="0"/>
              <a:t>Lads</a:t>
            </a:r>
            <a:r>
              <a:rPr kumimoji="1" lang="en-US" altLang="ja-JP" dirty="0"/>
              <a:t>” (1:10~)</a:t>
            </a:r>
          </a:p>
          <a:p>
            <a:r>
              <a:rPr lang="en-US" altLang="ja-JP" dirty="0">
                <a:hlinkClick r:id="rId2"/>
              </a:rPr>
              <a:t>https://www.youtube.com/watch?v=jmgV3OFn0aE&amp;list=PLZbXA4lyCtqrU4WWamVsJIzvaRGesWaPz&amp;index=4</a:t>
            </a:r>
            <a:endParaRPr lang="en-US" altLang="ja-JP" dirty="0"/>
          </a:p>
          <a:p>
            <a:endParaRPr kumimoji="1" lang="en-US" altLang="ja-JP" sz="2000" dirty="0"/>
          </a:p>
          <a:p>
            <a:r>
              <a:rPr lang="en-US" altLang="ja-JP" sz="2000" dirty="0"/>
              <a:t>“</a:t>
            </a:r>
            <a:r>
              <a:rPr lang="en-US" altLang="ja-JP" sz="2000" b="1" dirty="0">
                <a:solidFill>
                  <a:srgbClr val="FF0000"/>
                </a:solidFill>
              </a:rPr>
              <a:t>Aye</a:t>
            </a:r>
            <a:r>
              <a:rPr lang="en-US" altLang="ja-JP" sz="2000" dirty="0"/>
              <a:t> (</a:t>
            </a:r>
            <a:r>
              <a:rPr lang="en-US" altLang="ja-JP" sz="2000" dirty="0" err="1"/>
              <a:t>ái</a:t>
            </a:r>
            <a:r>
              <a:rPr lang="en-US" altLang="ja-JP" sz="2000" dirty="0"/>
              <a:t>) “ = </a:t>
            </a:r>
            <a:r>
              <a:rPr lang="en-US" altLang="ja-JP" sz="2000" b="1" dirty="0"/>
              <a:t>yes</a:t>
            </a:r>
            <a:r>
              <a:rPr lang="en-US" altLang="ja-JP" sz="2000" dirty="0"/>
              <a:t> </a:t>
            </a:r>
          </a:p>
          <a:p>
            <a:endParaRPr kumimoji="1" lang="en-US" altLang="ja-JP" b="1" dirty="0"/>
          </a:p>
          <a:p>
            <a:r>
              <a:rPr lang="en-US" altLang="ja-JP" dirty="0"/>
              <a:t>“</a:t>
            </a:r>
            <a:r>
              <a:rPr lang="en-US" altLang="ja-JP" b="1" dirty="0"/>
              <a:t>Aye</a:t>
            </a:r>
            <a:r>
              <a:rPr lang="en-US" altLang="ja-JP" dirty="0"/>
              <a:t>” (1:05~)</a:t>
            </a:r>
          </a:p>
          <a:p>
            <a:r>
              <a:rPr lang="en-US" altLang="ja-JP" dirty="0">
                <a:hlinkClick r:id="rId2"/>
              </a:rPr>
              <a:t>https://www.youtube.com/watch?v=jmgV3OFn0aE&amp;list=PLZbXA4lyCtqrU4WWamVsJIzvaRGesWaPz&amp;index=4</a:t>
            </a:r>
            <a:endParaRPr lang="en-US" altLang="ja-JP" dirty="0"/>
          </a:p>
          <a:p>
            <a:endParaRPr lang="en-US" altLang="ja-JP" dirty="0"/>
          </a:p>
          <a:p>
            <a:endParaRPr lang="en-US" altLang="ja-JP" dirty="0"/>
          </a:p>
          <a:p>
            <a:endParaRPr kumimoji="1" lang="ja-JP" altLang="en-US" dirty="0"/>
          </a:p>
        </p:txBody>
      </p:sp>
      <p:sp>
        <p:nvSpPr>
          <p:cNvPr id="5" name="テキスト ボックス 4">
            <a:extLst>
              <a:ext uri="{FF2B5EF4-FFF2-40B4-BE49-F238E27FC236}">
                <a16:creationId xmlns:a16="http://schemas.microsoft.com/office/drawing/2014/main" id="{C38DFF98-CD11-4EF9-8001-C09FD343A0FB}"/>
              </a:ext>
            </a:extLst>
          </p:cNvPr>
          <p:cNvSpPr txBox="1"/>
          <p:nvPr/>
        </p:nvSpPr>
        <p:spPr>
          <a:xfrm>
            <a:off x="772026" y="4599194"/>
            <a:ext cx="11086297" cy="1015663"/>
          </a:xfrm>
          <a:prstGeom prst="rect">
            <a:avLst/>
          </a:prstGeom>
          <a:noFill/>
        </p:spPr>
        <p:txBody>
          <a:bodyPr wrap="square" rtlCol="0">
            <a:spAutoFit/>
          </a:bodyPr>
          <a:lstStyle/>
          <a:p>
            <a:r>
              <a:rPr lang="en-US" altLang="ja-JP" sz="2400" dirty="0"/>
              <a:t>Other examples of specific vocabularies in Northern English(without movies and sounds)</a:t>
            </a:r>
          </a:p>
          <a:p>
            <a:endParaRPr lang="en-US" altLang="ja-JP" dirty="0"/>
          </a:p>
          <a:p>
            <a:r>
              <a:rPr lang="en-US" altLang="ja-JP" dirty="0"/>
              <a:t>   </a:t>
            </a:r>
            <a:endParaRPr kumimoji="1" lang="ja-JP" altLang="en-US" dirty="0"/>
          </a:p>
        </p:txBody>
      </p:sp>
      <p:sp>
        <p:nvSpPr>
          <p:cNvPr id="8" name="四角形: 角を丸くする 7">
            <a:extLst>
              <a:ext uri="{FF2B5EF4-FFF2-40B4-BE49-F238E27FC236}">
                <a16:creationId xmlns:a16="http://schemas.microsoft.com/office/drawing/2014/main" id="{04A00ACA-518D-4467-9E7C-E75B8DBA1A8A}"/>
              </a:ext>
            </a:extLst>
          </p:cNvPr>
          <p:cNvSpPr/>
          <p:nvPr/>
        </p:nvSpPr>
        <p:spPr>
          <a:xfrm>
            <a:off x="4157873" y="5039606"/>
            <a:ext cx="3876254" cy="11931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D05BDAD0-158C-4D54-BAFC-B3B32958412C}"/>
              </a:ext>
            </a:extLst>
          </p:cNvPr>
          <p:cNvSpPr txBox="1"/>
          <p:nvPr/>
        </p:nvSpPr>
        <p:spPr>
          <a:xfrm>
            <a:off x="4333452" y="5022762"/>
            <a:ext cx="9267045" cy="1477328"/>
          </a:xfrm>
          <a:prstGeom prst="rect">
            <a:avLst/>
          </a:prstGeom>
          <a:noFill/>
        </p:spPr>
        <p:txBody>
          <a:bodyPr wrap="square" rtlCol="0">
            <a:spAutoFit/>
          </a:bodyPr>
          <a:lstStyle/>
          <a:p>
            <a:r>
              <a:rPr lang="en-US" altLang="ja-JP" sz="2400" dirty="0"/>
              <a:t>“</a:t>
            </a:r>
            <a:r>
              <a:rPr lang="en-US" altLang="ja-JP" sz="2400" dirty="0">
                <a:solidFill>
                  <a:srgbClr val="FF0000"/>
                </a:solidFill>
              </a:rPr>
              <a:t>naught</a:t>
            </a:r>
            <a:r>
              <a:rPr lang="en-US" altLang="ja-JP" sz="2400" dirty="0"/>
              <a:t> (</a:t>
            </a:r>
            <a:r>
              <a:rPr lang="en-US" altLang="ja-JP" sz="2400" dirty="0" err="1"/>
              <a:t>nɔːt</a:t>
            </a:r>
            <a:r>
              <a:rPr lang="en-US" altLang="ja-JP" sz="2400" dirty="0"/>
              <a:t>)” </a:t>
            </a:r>
            <a:r>
              <a:rPr lang="ja-JP" altLang="en-US" sz="2400" dirty="0"/>
              <a:t>→ </a:t>
            </a:r>
            <a:r>
              <a:rPr lang="en-US" altLang="ja-JP" sz="2400" dirty="0"/>
              <a:t>nothing</a:t>
            </a:r>
          </a:p>
          <a:p>
            <a:r>
              <a:rPr lang="en-US" altLang="ja-JP" sz="2400" dirty="0"/>
              <a:t>“</a:t>
            </a:r>
            <a:r>
              <a:rPr lang="en-US" altLang="ja-JP" sz="2400" dirty="0" err="1">
                <a:solidFill>
                  <a:srgbClr val="FF0000"/>
                </a:solidFill>
              </a:rPr>
              <a:t>bairn</a:t>
            </a:r>
            <a:r>
              <a:rPr lang="en-US" altLang="ja-JP" sz="2400" dirty="0"/>
              <a:t> (b</a:t>
            </a:r>
            <a:r>
              <a:rPr lang="el-GR" altLang="ja-JP" sz="2400" dirty="0"/>
              <a:t>έ</a:t>
            </a:r>
            <a:r>
              <a:rPr lang="en-US" altLang="ja-JP" sz="2400" dirty="0" err="1"/>
              <a:t>ə</a:t>
            </a:r>
            <a:r>
              <a:rPr lang="en-US" altLang="ja-JP" sz="2400" i="1" dirty="0" err="1"/>
              <a:t>r</a:t>
            </a:r>
            <a:r>
              <a:rPr lang="en-US" altLang="ja-JP" sz="2400" dirty="0" err="1"/>
              <a:t>n</a:t>
            </a:r>
            <a:r>
              <a:rPr lang="en-US" altLang="ja-JP" sz="2400" dirty="0"/>
              <a:t>)”</a:t>
            </a:r>
            <a:r>
              <a:rPr lang="ja-JP" altLang="en-US" sz="2400" dirty="0"/>
              <a:t> → </a:t>
            </a:r>
            <a:r>
              <a:rPr lang="en-US" altLang="ja-JP" sz="2400" dirty="0"/>
              <a:t>child, baby</a:t>
            </a:r>
          </a:p>
          <a:p>
            <a:r>
              <a:rPr lang="en-US" altLang="ja-JP" sz="2400" dirty="0"/>
              <a:t>“</a:t>
            </a:r>
            <a:r>
              <a:rPr lang="en-US" altLang="ja-JP" sz="2400" dirty="0">
                <a:solidFill>
                  <a:srgbClr val="FF0000"/>
                </a:solidFill>
              </a:rPr>
              <a:t>Ta-ra</a:t>
            </a:r>
            <a:r>
              <a:rPr lang="en-US" altLang="ja-JP" sz="2400" dirty="0"/>
              <a:t>”  </a:t>
            </a:r>
            <a:r>
              <a:rPr lang="ja-JP" altLang="en-US" sz="2400" dirty="0"/>
              <a:t>→　</a:t>
            </a:r>
            <a:r>
              <a:rPr lang="en-US" altLang="ja-JP" sz="2400" dirty="0"/>
              <a:t>Bye-bye                           </a:t>
            </a:r>
            <a:endParaRPr lang="ja-JP" altLang="en-US" sz="2400" dirty="0"/>
          </a:p>
          <a:p>
            <a:endParaRPr kumimoji="1" lang="ja-JP" altLang="en-US" dirty="0"/>
          </a:p>
        </p:txBody>
      </p:sp>
      <p:cxnSp>
        <p:nvCxnSpPr>
          <p:cNvPr id="11" name="直線コネクタ 10">
            <a:extLst>
              <a:ext uri="{FF2B5EF4-FFF2-40B4-BE49-F238E27FC236}">
                <a16:creationId xmlns:a16="http://schemas.microsoft.com/office/drawing/2014/main" id="{DD0026F4-98D3-4948-9CBF-ACD8F4E2ABA7}"/>
              </a:ext>
            </a:extLst>
          </p:cNvPr>
          <p:cNvCxnSpPr>
            <a:cxnSpLocks/>
          </p:cNvCxnSpPr>
          <p:nvPr/>
        </p:nvCxnSpPr>
        <p:spPr>
          <a:xfrm>
            <a:off x="942395" y="4577892"/>
            <a:ext cx="1030721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6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1D3A711-150F-4600-8845-4AA9A32B869E}"/>
              </a:ext>
            </a:extLst>
          </p:cNvPr>
          <p:cNvSpPr txBox="1"/>
          <p:nvPr/>
        </p:nvSpPr>
        <p:spPr>
          <a:xfrm>
            <a:off x="1079834" y="2423536"/>
            <a:ext cx="10248900" cy="3416320"/>
          </a:xfrm>
          <a:prstGeom prst="rect">
            <a:avLst/>
          </a:prstGeom>
          <a:noFill/>
        </p:spPr>
        <p:txBody>
          <a:bodyPr wrap="square" rtlCol="0">
            <a:spAutoFit/>
          </a:bodyPr>
          <a:lstStyle/>
          <a:p>
            <a:endParaRPr lang="en-US" altLang="ja-JP" sz="2400" dirty="0"/>
          </a:p>
          <a:p>
            <a:r>
              <a:rPr lang="en-US" altLang="ja-JP" sz="2400" dirty="0"/>
              <a:t>A dialect is one of a culture and deeply related with a custom in a specific region and could give familiarity in some situation. On the other hand, speaking dialects not standard English also contains persisting or stubbornness in their own culture, and in this movie it expresses the closedness and conservativeness in a countryside. Billy, little boy of main character was born as a member of this closed community and also speaks with this dialect, while hopes to become a male ballet dancer, which wasn’t common at that period. The use of the dialect expresses the closedness which he suffer from and try to get out of. </a:t>
            </a:r>
            <a:endParaRPr kumimoji="1" lang="ja-JP" altLang="en-US" dirty="0"/>
          </a:p>
        </p:txBody>
      </p:sp>
      <p:sp>
        <p:nvSpPr>
          <p:cNvPr id="3" name="テキスト ボックス 2">
            <a:extLst>
              <a:ext uri="{FF2B5EF4-FFF2-40B4-BE49-F238E27FC236}">
                <a16:creationId xmlns:a16="http://schemas.microsoft.com/office/drawing/2014/main" id="{56A3C45C-55E8-4604-A3C0-0F7B09F73529}"/>
              </a:ext>
            </a:extLst>
          </p:cNvPr>
          <p:cNvSpPr txBox="1"/>
          <p:nvPr/>
        </p:nvSpPr>
        <p:spPr>
          <a:xfrm flipH="1">
            <a:off x="764003" y="699998"/>
            <a:ext cx="2923675" cy="461665"/>
          </a:xfrm>
          <a:prstGeom prst="rect">
            <a:avLst/>
          </a:prstGeom>
          <a:noFill/>
        </p:spPr>
        <p:txBody>
          <a:bodyPr wrap="square" rtlCol="0">
            <a:spAutoFit/>
          </a:bodyPr>
          <a:lstStyle/>
          <a:p>
            <a:r>
              <a:rPr kumimoji="1" lang="en-US" altLang="ja-JP" sz="2400" b="1" dirty="0"/>
              <a:t>At last…</a:t>
            </a:r>
            <a:endParaRPr kumimoji="1" lang="ja-JP" altLang="en-US" sz="2400" b="1" dirty="0"/>
          </a:p>
        </p:txBody>
      </p:sp>
      <p:sp>
        <p:nvSpPr>
          <p:cNvPr id="5" name="テキスト ボックス 4">
            <a:extLst>
              <a:ext uri="{FF2B5EF4-FFF2-40B4-BE49-F238E27FC236}">
                <a16:creationId xmlns:a16="http://schemas.microsoft.com/office/drawing/2014/main" id="{B5D18A43-5EB6-4242-9387-91FF5DE8822F}"/>
              </a:ext>
            </a:extLst>
          </p:cNvPr>
          <p:cNvSpPr txBox="1"/>
          <p:nvPr/>
        </p:nvSpPr>
        <p:spPr>
          <a:xfrm>
            <a:off x="1782678" y="1293357"/>
            <a:ext cx="8843212" cy="1477328"/>
          </a:xfrm>
          <a:prstGeom prst="rect">
            <a:avLst/>
          </a:prstGeom>
          <a:noFill/>
        </p:spPr>
        <p:txBody>
          <a:bodyPr wrap="square" rtlCol="0">
            <a:spAutoFit/>
          </a:bodyPr>
          <a:lstStyle/>
          <a:p>
            <a:r>
              <a:rPr lang="en-US" altLang="ja-JP" sz="3600" b="1" dirty="0"/>
              <a:t>What’s the effect of using Northern English in this movie?</a:t>
            </a:r>
            <a:endParaRPr lang="ja-JP" altLang="en-US" sz="3600" b="1" dirty="0"/>
          </a:p>
          <a:p>
            <a:endParaRPr kumimoji="1" lang="ja-JP" altLang="en-US" dirty="0"/>
          </a:p>
        </p:txBody>
      </p:sp>
    </p:spTree>
    <p:extLst>
      <p:ext uri="{BB962C8B-B14F-4D97-AF65-F5344CB8AC3E}">
        <p14:creationId xmlns:p14="http://schemas.microsoft.com/office/powerpoint/2010/main" val="40733579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362</TotalTime>
  <Words>818</Words>
  <Application>Microsoft Office PowerPoint</Application>
  <PresentationFormat>ワイド画面</PresentationFormat>
  <Paragraphs>92</Paragraphs>
  <Slides>10</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10</vt:i4>
      </vt:variant>
    </vt:vector>
  </HeadingPairs>
  <TitlesOfParts>
    <vt:vector size="14" baseType="lpstr">
      <vt:lpstr>Arial</vt:lpstr>
      <vt:lpstr>Century</vt:lpstr>
      <vt:lpstr>Garamond</vt:lpstr>
      <vt:lpstr>オーガニック</vt:lpstr>
      <vt:lpstr>Characteristic Speaking English  of North England  in the Movie “Billy Elliot”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Characteristic speaking English of far north England  in the movie “Billy Elliot”</dc:title>
  <dc:creator>野田 美輝星</dc:creator>
  <cp:lastModifiedBy>野田 美輝星</cp:lastModifiedBy>
  <cp:revision>37</cp:revision>
  <dcterms:created xsi:type="dcterms:W3CDTF">2020-04-19T15:13:17Z</dcterms:created>
  <dcterms:modified xsi:type="dcterms:W3CDTF">2020-04-19T21:15:56Z</dcterms:modified>
</cp:coreProperties>
</file>