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302" r:id="rId7"/>
    <p:sldId id="337" r:id="rId8"/>
    <p:sldId id="338" r:id="rId9"/>
    <p:sldId id="340" r:id="rId10"/>
    <p:sldId id="312" r:id="rId11"/>
    <p:sldId id="317" r:id="rId12"/>
    <p:sldId id="318" r:id="rId13"/>
    <p:sldId id="323" r:id="rId14"/>
    <p:sldId id="313" r:id="rId15"/>
    <p:sldId id="316" r:id="rId16"/>
    <p:sldId id="321" r:id="rId17"/>
    <p:sldId id="327" r:id="rId18"/>
    <p:sldId id="273" r:id="rId19"/>
    <p:sldId id="278" r:id="rId20"/>
    <p:sldId id="328" r:id="rId21"/>
    <p:sldId id="329" r:id="rId22"/>
    <p:sldId id="330" r:id="rId23"/>
    <p:sldId id="279" r:id="rId24"/>
    <p:sldId id="274" r:id="rId25"/>
    <p:sldId id="280" r:id="rId26"/>
    <p:sldId id="331" r:id="rId27"/>
    <p:sldId id="333" r:id="rId28"/>
    <p:sldId id="335" r:id="rId29"/>
    <p:sldId id="332" r:id="rId30"/>
    <p:sldId id="283" r:id="rId31"/>
    <p:sldId id="284" r:id="rId32"/>
    <p:sldId id="275" r:id="rId33"/>
    <p:sldId id="261" r:id="rId34"/>
    <p:sldId id="266" r:id="rId35"/>
    <p:sldId id="292" r:id="rId36"/>
    <p:sldId id="293" r:id="rId37"/>
    <p:sldId id="285" r:id="rId38"/>
    <p:sldId id="286" r:id="rId39"/>
    <p:sldId id="291" r:id="rId40"/>
    <p:sldId id="336" r:id="rId41"/>
    <p:sldId id="298" r:id="rId42"/>
    <p:sldId id="272" r:id="rId43"/>
    <p:sldId id="324" r:id="rId44"/>
    <p:sldId id="325" r:id="rId45"/>
    <p:sldId id="262" r:id="rId46"/>
    <p:sldId id="263" r:id="rId4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2" autoAdjust="0"/>
    <p:restoredTop sz="94660"/>
  </p:normalViewPr>
  <p:slideViewPr>
    <p:cSldViewPr snapToGrid="0">
      <p:cViewPr varScale="1">
        <p:scale>
          <a:sx n="86" d="100"/>
          <a:sy n="86" d="100"/>
        </p:scale>
        <p:origin x="43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71D204-AC01-4513-A5C6-65FC1572C07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E1A5C27-4065-441C-8839-6A4D95C11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B9FAC3D-0A47-4558-A302-8225263D1A69}"/>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5" name="Zástupný symbol pro zápatí 4">
            <a:extLst>
              <a:ext uri="{FF2B5EF4-FFF2-40B4-BE49-F238E27FC236}">
                <a16:creationId xmlns:a16="http://schemas.microsoft.com/office/drawing/2014/main" id="{079D6593-F276-459C-8824-AED33C9E4F7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E1569B-8EAC-4C41-8580-23779B02D56B}"/>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373418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1ADFE7-7740-4A7C-8E31-D3F1CA51385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79D75702-89B7-4059-9E4E-C406EC48530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1C97802-7EA4-43A3-8F37-6909996E5AB8}"/>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5" name="Zástupný symbol pro zápatí 4">
            <a:extLst>
              <a:ext uri="{FF2B5EF4-FFF2-40B4-BE49-F238E27FC236}">
                <a16:creationId xmlns:a16="http://schemas.microsoft.com/office/drawing/2014/main" id="{19F33890-256C-485B-8F68-F545BEDFD26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B90E6FC-F4CB-44C7-AB2F-EBDCD5A30496}"/>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4056597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80A6929-8932-4D4A-88BC-2841DC4CECC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BE0450E-4820-4F37-B163-9D44F5DF617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4720020-C12B-4C75-BB4C-7F03473B3EFD}"/>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5" name="Zástupný symbol pro zápatí 4">
            <a:extLst>
              <a:ext uri="{FF2B5EF4-FFF2-40B4-BE49-F238E27FC236}">
                <a16:creationId xmlns:a16="http://schemas.microsoft.com/office/drawing/2014/main" id="{0ED383AD-E72D-4846-B4CA-0A673E5B68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F7C6DCD-5B90-4F63-9A52-985DEB8C4A0D}"/>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273871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5A20B3-57F9-44D8-82D0-3106CFF09E4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1A4943B-8504-49EF-84E3-2EB6B899B926}"/>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9718118-A9B2-4375-8681-A08007A9E9F4}"/>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5" name="Zástupný symbol pro zápatí 4">
            <a:extLst>
              <a:ext uri="{FF2B5EF4-FFF2-40B4-BE49-F238E27FC236}">
                <a16:creationId xmlns:a16="http://schemas.microsoft.com/office/drawing/2014/main" id="{1BC8062F-F591-45DF-97E4-BAADE7CF432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587FBA9-001A-4AF4-9097-DC00BAECEB1A}"/>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121286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029D1B-E16F-447D-A306-C73EC372548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5F31504-B655-4E55-A1C0-351C84057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29BDA3B-74A4-4CD3-863F-08801F155147}"/>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5" name="Zástupný symbol pro zápatí 4">
            <a:extLst>
              <a:ext uri="{FF2B5EF4-FFF2-40B4-BE49-F238E27FC236}">
                <a16:creationId xmlns:a16="http://schemas.microsoft.com/office/drawing/2014/main" id="{7717410C-7C6F-404D-993C-0531EEFF069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02C45F9-CB16-46B8-8AE0-BA695E7435A9}"/>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272630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8167A-4E0D-45B0-8110-BD3739041DD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77A0552-78D4-43D9-940C-C30F4EF1A6B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80E19136-CAFA-4068-9F3E-1C25156C09A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AC1B18C-495D-46E1-8237-3B06A0706660}"/>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6" name="Zástupný symbol pro zápatí 5">
            <a:extLst>
              <a:ext uri="{FF2B5EF4-FFF2-40B4-BE49-F238E27FC236}">
                <a16:creationId xmlns:a16="http://schemas.microsoft.com/office/drawing/2014/main" id="{F4552CD9-8077-4148-A612-9C2F49498CC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0CD5501-CB0C-4BED-9A5E-37E51A7404FA}"/>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188357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46E8A3-69E2-4645-9C73-CA237EA4B91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1DAC3D3-E0E3-4C6B-8D37-B9FEB59330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20E2AF2-075C-4315-9EC5-B28893C05E0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DE17A76F-8E31-44A4-9A2C-DE33F20920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F7DE753-6200-4578-9B64-238DAAD69E1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7C1828D-E4A1-4617-AE36-5109E1B327F6}"/>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8" name="Zástupný symbol pro zápatí 7">
            <a:extLst>
              <a:ext uri="{FF2B5EF4-FFF2-40B4-BE49-F238E27FC236}">
                <a16:creationId xmlns:a16="http://schemas.microsoft.com/office/drawing/2014/main" id="{69A047F4-858D-4831-86C9-A349C83DBFE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2C544EA-B388-4B7C-B2EB-BC1610F9000A}"/>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2258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762731-1275-4628-8A96-94682F0C1E9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44102B9-A0C3-4F08-A6CF-C1EF276A3406}"/>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4" name="Zástupný symbol pro zápatí 3">
            <a:extLst>
              <a:ext uri="{FF2B5EF4-FFF2-40B4-BE49-F238E27FC236}">
                <a16:creationId xmlns:a16="http://schemas.microsoft.com/office/drawing/2014/main" id="{01EC2978-2D2C-4218-A58B-7001C95ABED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8B92076-7809-4D14-8AA0-E470818C5ECB}"/>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316381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61B891D-007F-47BD-85E6-F81A846984E7}"/>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3" name="Zástupný symbol pro zápatí 2">
            <a:extLst>
              <a:ext uri="{FF2B5EF4-FFF2-40B4-BE49-F238E27FC236}">
                <a16:creationId xmlns:a16="http://schemas.microsoft.com/office/drawing/2014/main" id="{248F6E92-FB88-42E5-8BA5-B135CE9013DB}"/>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A1F7C80-81C2-40D9-BC48-B62C69E68A51}"/>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983549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1E3E4A-8E5F-4D4A-87E6-C89F7E7DD76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22F9B25-12A2-49B3-BE7B-0BC339E6C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7C9D6FCC-C215-4203-AE9C-A024197AE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7251530-B8FD-4007-B215-299C39C9BB5E}"/>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6" name="Zástupný symbol pro zápatí 5">
            <a:extLst>
              <a:ext uri="{FF2B5EF4-FFF2-40B4-BE49-F238E27FC236}">
                <a16:creationId xmlns:a16="http://schemas.microsoft.com/office/drawing/2014/main" id="{C7BC4B8F-4DE5-4835-9CED-F6225FE580A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5F33380-1EB0-476C-9F65-4F6E7FB913F8}"/>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297792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4C920F-4EEE-422A-9B5D-6F083297873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F6B25E9-5CA9-4CED-9577-D4FB8886C3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9D63EC69-B86E-4FFA-82E3-4141AD955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3990232-61AE-4A27-81D6-CE88A7350B52}"/>
              </a:ext>
            </a:extLst>
          </p:cNvPr>
          <p:cNvSpPr>
            <a:spLocks noGrp="1"/>
          </p:cNvSpPr>
          <p:nvPr>
            <p:ph type="dt" sz="half" idx="10"/>
          </p:nvPr>
        </p:nvSpPr>
        <p:spPr/>
        <p:txBody>
          <a:bodyPr/>
          <a:lstStyle/>
          <a:p>
            <a:fld id="{76EFBCF5-8E7D-49BF-A877-FD24EA046DD5}" type="datetimeFigureOut">
              <a:rPr lang="cs-CZ" smtClean="0"/>
              <a:t>01.04.2020</a:t>
            </a:fld>
            <a:endParaRPr lang="cs-CZ"/>
          </a:p>
        </p:txBody>
      </p:sp>
      <p:sp>
        <p:nvSpPr>
          <p:cNvPr id="6" name="Zástupný symbol pro zápatí 5">
            <a:extLst>
              <a:ext uri="{FF2B5EF4-FFF2-40B4-BE49-F238E27FC236}">
                <a16:creationId xmlns:a16="http://schemas.microsoft.com/office/drawing/2014/main" id="{E18101CA-A23B-42E2-B1F7-E80B7CB493D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EB1E52A-3F19-4206-BBD8-08909B6AEAD7}"/>
              </a:ext>
            </a:extLst>
          </p:cNvPr>
          <p:cNvSpPr>
            <a:spLocks noGrp="1"/>
          </p:cNvSpPr>
          <p:nvPr>
            <p:ph type="sldNum" sz="quarter" idx="12"/>
          </p:nvPr>
        </p:nvSpPr>
        <p:spPr/>
        <p:txBody>
          <a:bodyPr/>
          <a:lstStyle/>
          <a:p>
            <a:fld id="{22918AF1-3AF1-4844-8376-CCF661666D26}" type="slidenum">
              <a:rPr lang="cs-CZ" smtClean="0"/>
              <a:t>‹#›</a:t>
            </a:fld>
            <a:endParaRPr lang="cs-CZ"/>
          </a:p>
        </p:txBody>
      </p:sp>
    </p:spTree>
    <p:extLst>
      <p:ext uri="{BB962C8B-B14F-4D97-AF65-F5344CB8AC3E}">
        <p14:creationId xmlns:p14="http://schemas.microsoft.com/office/powerpoint/2010/main" val="531767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6358AE2-8E8F-4DD7-9C6A-5DE8BC694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13C116BB-E757-4295-90AB-1B9B5499C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6864E31-2E7F-42B0-BA4F-C7A226C324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FBCF5-8E7D-49BF-A877-FD24EA046DD5}" type="datetimeFigureOut">
              <a:rPr lang="cs-CZ" smtClean="0"/>
              <a:t>01.04.2020</a:t>
            </a:fld>
            <a:endParaRPr lang="cs-CZ"/>
          </a:p>
        </p:txBody>
      </p:sp>
      <p:sp>
        <p:nvSpPr>
          <p:cNvPr id="5" name="Zástupný symbol pro zápatí 4">
            <a:extLst>
              <a:ext uri="{FF2B5EF4-FFF2-40B4-BE49-F238E27FC236}">
                <a16:creationId xmlns:a16="http://schemas.microsoft.com/office/drawing/2014/main" id="{9740C514-BC46-41C9-AA92-2C4FD0F11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4FFC41F-BDFA-4C27-9BCF-E8FA5689D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18AF1-3AF1-4844-8376-CCF661666D26}" type="slidenum">
              <a:rPr lang="cs-CZ" smtClean="0"/>
              <a:t>‹#›</a:t>
            </a:fld>
            <a:endParaRPr lang="cs-CZ"/>
          </a:p>
        </p:txBody>
      </p:sp>
    </p:spTree>
    <p:extLst>
      <p:ext uri="{BB962C8B-B14F-4D97-AF65-F5344CB8AC3E}">
        <p14:creationId xmlns:p14="http://schemas.microsoft.com/office/powerpoint/2010/main" val="219968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vltava.rozhlas.cz/nejlepsi-literarni-blogy-neprelozene-perly-a-ctenarske-zazitky-815108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vltava.rozhlas.cz/amateri-nebo-diletanti-cesi-radi-pisi-a-publikuji-online-6936548"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totem.cz/index.ph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odreads.com/"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themodernnovelblog.com/"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heuntranslated.wordpress.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leselupe.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Cybertext" TargetMode="External"/><Relationship Id="rId2" Type="http://schemas.openxmlformats.org/officeDocument/2006/relationships/hyperlink" Target="https://en.wikipedia.org/wiki/Espen_J._Aarseth"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n.wikipedia.org/wiki/United_States_Declaration_of_Independence" TargetMode="Externa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cs.wikipedia.org/w/index.php?title=Ibiblio&amp;action=edit&amp;redlink=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utenberg.org/"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Zork" TargetMode="External"/><Relationship Id="rId2" Type="http://schemas.openxmlformats.org/officeDocument/2006/relationships/hyperlink" Target="https://en.wikipedia.org/wiki/Colossal_Cave_Adventure" TargetMode="External"/><Relationship Id="rId1" Type="http://schemas.openxmlformats.org/officeDocument/2006/relationships/slideLayout" Target="../slideLayouts/slideLayout2.xml"/><Relationship Id="rId6" Type="http://schemas.openxmlformats.org/officeDocument/2006/relationships/hyperlink" Target="https://en.wikipedia.org/wiki/Hypertext_fiction" TargetMode="External"/><Relationship Id="rId5" Type="http://schemas.openxmlformats.org/officeDocument/2006/relationships/hyperlink" Target="https://en.wikipedia.org/wiki/Hypertext" TargetMode="External"/><Relationship Id="rId4" Type="http://schemas.openxmlformats.org/officeDocument/2006/relationships/hyperlink" Target="https://en.wikipedia.org/wiki/Storyspac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SMS" TargetMode="External"/><Relationship Id="rId3" Type="http://schemas.openxmlformats.org/officeDocument/2006/relationships/hyperlink" Target="https://en.wikipedia.org/wiki/Digital_poetry" TargetMode="External"/><Relationship Id="rId7" Type="http://schemas.openxmlformats.org/officeDocument/2006/relationships/hyperlink" Target="https://en.wikipedia.org/wiki/Email" TargetMode="External"/><Relationship Id="rId2" Type="http://schemas.openxmlformats.org/officeDocument/2006/relationships/hyperlink" Target="https://en.wikipedia.org/wiki/E-book" TargetMode="External"/><Relationship Id="rId1" Type="http://schemas.openxmlformats.org/officeDocument/2006/relationships/slideLayout" Target="../slideLayouts/slideLayout2.xml"/><Relationship Id="rId6" Type="http://schemas.openxmlformats.org/officeDocument/2006/relationships/hyperlink" Target="https://en.wikipedia.org/wiki/Interactivity" TargetMode="External"/><Relationship Id="rId5" Type="http://schemas.openxmlformats.org/officeDocument/2006/relationships/hyperlink" Target="https://en.wikipedia.org/wiki/Chatterbot" TargetMode="External"/><Relationship Id="rId4" Type="http://schemas.openxmlformats.org/officeDocument/2006/relationships/hyperlink" Target="https://en.wikipedia.org/wiki/Adobe_Flash" TargetMode="External"/><Relationship Id="rId9" Type="http://schemas.openxmlformats.org/officeDocument/2006/relationships/hyperlink" Target="https://en.wikipedia.org/wiki/Blog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Electronic_Literature_Organization" TargetMode="External"/><Relationship Id="rId2" Type="http://schemas.openxmlformats.org/officeDocument/2006/relationships/hyperlink" Target="https://en.wikipedia.org/wiki/Digital_Preservation_Coalitio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dtc-wsuv.org/wp/ell/" TargetMode="External"/><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hyperlink" Target="https://mith.umd.edu/" TargetMode="Externa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uer.netzliteratur.net/kill/killpoem.ht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netzliteratur.net/" TargetMode="External"/><Relationship Id="rId2" Type="http://schemas.openxmlformats.org/officeDocument/2006/relationships/hyperlink" Target="http://www.psivino.cz/?p=211" TargetMode="Externa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http://www.magazlin.cz/"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s://en.wikipedia.org/wiki/Hypertext_fiction"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The_Exodus" TargetMode="External"/><Relationship Id="rId3" Type="http://schemas.openxmlformats.org/officeDocument/2006/relationships/hyperlink" Target="https://en.wikipedia.org/wiki/Microblogging" TargetMode="External"/><Relationship Id="rId7" Type="http://schemas.openxmlformats.org/officeDocument/2006/relationships/hyperlink" Target="https://en.wikipedia.org/wiki/Arjun_Basu" TargetMode="External"/><Relationship Id="rId12" Type="http://schemas.openxmlformats.org/officeDocument/2006/relationships/image" Target="../media/image30.png"/><Relationship Id="rId2" Type="http://schemas.openxmlformats.org/officeDocument/2006/relationships/hyperlink" Target="https://en.wikipedia.org/wiki/Literature" TargetMode="External"/><Relationship Id="rId1" Type="http://schemas.openxmlformats.org/officeDocument/2006/relationships/slideLayout" Target="../slideLayouts/slideLayout4.xml"/><Relationship Id="rId6" Type="http://schemas.openxmlformats.org/officeDocument/2006/relationships/hyperlink" Target="https://en.wikipedia.org/wiki/G%C3%B6ran_Greider" TargetMode="External"/><Relationship Id="rId11" Type="http://schemas.openxmlformats.org/officeDocument/2006/relationships/hyperlink" Target="https://en.wikipedia.org/wiki/Romeo_and_Juliet" TargetMode="External"/><Relationship Id="rId5" Type="http://schemas.openxmlformats.org/officeDocument/2006/relationships/hyperlink" Target="https://en.wikipedia.org/wiki/Hashtag" TargetMode="External"/><Relationship Id="rId10" Type="http://schemas.openxmlformats.org/officeDocument/2006/relationships/hyperlink" Target="https://en.wikipedia.org/wiki/Mudlark_(company)" TargetMode="External"/><Relationship Id="rId4" Type="http://schemas.openxmlformats.org/officeDocument/2006/relationships/hyperlink" Target="https://en.wikipedia.org/wiki/Twitter" TargetMode="External"/><Relationship Id="rId9" Type="http://schemas.openxmlformats.org/officeDocument/2006/relationships/hyperlink" Target="https://en.wikipedia.org/wiki/Royal_Shakespeare_Compan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researchgate.net/figure/Schematic-overview-of-main-cybertext-types_fig2_234769056" TargetMode="External"/><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hyperlink" Target="https://twitter.com/hashtag/CyberText?src=hashtag_click" TargetMode="Externa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hyperlink" Target="https://ui.adsabs.harvard.edu/abs/2018arXiv180201274S" TargetMode="External"/><Relationship Id="rId3" Type="http://schemas.openxmlformats.org/officeDocument/2006/relationships/image" Target="../media/image41.png"/><Relationship Id="rId7" Type="http://schemas.openxmlformats.org/officeDocument/2006/relationships/hyperlink" Target="https://en.wikipedia.org/wiki/Bibcode"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hyperlink" Target="https://arxiv.org/abs/1802.01274" TargetMode="External"/><Relationship Id="rId5" Type="http://schemas.openxmlformats.org/officeDocument/2006/relationships/hyperlink" Target="https://en.wikipedia.org/wiki/ArXiv" TargetMode="External"/><Relationship Id="rId4" Type="http://schemas.openxmlformats.org/officeDocument/2006/relationships/hyperlink" Target="https://edoc.hu-berlin.de/bitstream/handle/18452/19403/Spratt%20-%20final.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librix.eu/cz/page/nabidky-pro-autory-knih/vyroba_knihy/" TargetMode="External"/><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hyperlink" Target="http://spurnej.cz/virus?fbclid=IwAR0ALiR7qcn71sH8H7_ugtK38WyoWo1ReVlH951D3F6fCcaNQjnJABD4R94"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purnej.cz/virus?fbclid=IwAR0ALiR7qcn71sH8H7_ugtK38WyoWo1ReVlH951D3F6fCcaNQjnJABD4R9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94278C2-D458-4F77-9FF0-9FBCA1F5E1D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ovéPole 4">
            <a:extLst>
              <a:ext uri="{FF2B5EF4-FFF2-40B4-BE49-F238E27FC236}">
                <a16:creationId xmlns:a16="http://schemas.microsoft.com/office/drawing/2014/main" id="{341F8C8E-2B44-429A-867D-A52097336618}"/>
              </a:ext>
            </a:extLst>
          </p:cNvPr>
          <p:cNvSpPr txBox="1"/>
          <p:nvPr/>
        </p:nvSpPr>
        <p:spPr>
          <a:xfrm>
            <a:off x="2956265" y="2183907"/>
            <a:ext cx="6773662" cy="3384140"/>
          </a:xfrm>
          <a:prstGeom prst="rect">
            <a:avLst/>
          </a:prstGeom>
          <a:noFill/>
        </p:spPr>
        <p:txBody>
          <a:bodyPr wrap="square" rtlCol="0">
            <a:spAutoFit/>
          </a:bodyPr>
          <a:lstStyle/>
          <a:p>
            <a:pPr algn="ctr"/>
            <a:r>
              <a:rPr lang="cs-CZ" sz="8000" dirty="0">
                <a:solidFill>
                  <a:schemeClr val="bg1"/>
                </a:solidFill>
              </a:rPr>
              <a:t>Čtení a psaní </a:t>
            </a:r>
          </a:p>
          <a:p>
            <a:pPr algn="ctr"/>
            <a:r>
              <a:rPr lang="cs-CZ" sz="8000" dirty="0">
                <a:solidFill>
                  <a:schemeClr val="bg1"/>
                </a:solidFill>
              </a:rPr>
              <a:t>v kyberprostoru</a:t>
            </a:r>
          </a:p>
          <a:p>
            <a:endParaRPr lang="cs-CZ" sz="2400" dirty="0">
              <a:solidFill>
                <a:schemeClr val="bg1"/>
              </a:solidFill>
            </a:endParaRPr>
          </a:p>
          <a:p>
            <a:pPr algn="ctr"/>
            <a:r>
              <a:rPr lang="cs-CZ" sz="3200" dirty="0">
                <a:solidFill>
                  <a:schemeClr val="bg1"/>
                </a:solidFill>
              </a:rPr>
              <a:t>Pavlína Mazáčová, semestr jaro 2020 </a:t>
            </a:r>
          </a:p>
        </p:txBody>
      </p:sp>
    </p:spTree>
    <p:extLst>
      <p:ext uri="{BB962C8B-B14F-4D97-AF65-F5344CB8AC3E}">
        <p14:creationId xmlns:p14="http://schemas.microsoft.com/office/powerpoint/2010/main" val="87316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CCD49-1D1B-4E06-9717-C53219F346B6}"/>
              </a:ext>
            </a:extLst>
          </p:cNvPr>
          <p:cNvSpPr>
            <a:spLocks noGrp="1"/>
          </p:cNvSpPr>
          <p:nvPr>
            <p:ph type="title"/>
          </p:nvPr>
        </p:nvSpPr>
        <p:spPr>
          <a:xfrm>
            <a:off x="838200" y="612558"/>
            <a:ext cx="10515600" cy="559293"/>
          </a:xfrm>
        </p:spPr>
        <p:txBody>
          <a:bodyPr>
            <a:normAutofit fontScale="90000"/>
          </a:bodyPr>
          <a:lstStyle/>
          <a:p>
            <a:r>
              <a:rPr lang="cs-CZ" b="1" dirty="0"/>
              <a:t>Literární blogy</a:t>
            </a:r>
            <a:br>
              <a:rPr lang="cs-CZ" b="1" dirty="0"/>
            </a:br>
            <a:endParaRPr lang="cs-CZ" b="1" dirty="0"/>
          </a:p>
        </p:txBody>
      </p:sp>
      <p:sp>
        <p:nvSpPr>
          <p:cNvPr id="3" name="Zástupný obsah 2">
            <a:extLst>
              <a:ext uri="{FF2B5EF4-FFF2-40B4-BE49-F238E27FC236}">
                <a16:creationId xmlns:a16="http://schemas.microsoft.com/office/drawing/2014/main" id="{C0085B83-1596-43E8-81DA-CCDB83A77878}"/>
              </a:ext>
            </a:extLst>
          </p:cNvPr>
          <p:cNvSpPr>
            <a:spLocks noGrp="1"/>
          </p:cNvSpPr>
          <p:nvPr>
            <p:ph idx="1"/>
          </p:nvPr>
        </p:nvSpPr>
        <p:spPr>
          <a:xfrm>
            <a:off x="838200" y="736847"/>
            <a:ext cx="10515600" cy="5440115"/>
          </a:xfrm>
        </p:spPr>
        <p:txBody>
          <a:bodyPr>
            <a:normAutofit/>
          </a:bodyPr>
          <a:lstStyle/>
          <a:p>
            <a:endParaRPr lang="cs-CZ" sz="2000" dirty="0">
              <a:hlinkClick r:id="rId2"/>
            </a:endParaRPr>
          </a:p>
          <a:p>
            <a:r>
              <a:rPr lang="cs-CZ" sz="2000" dirty="0">
                <a:hlinkClick r:id="rId2"/>
              </a:rPr>
              <a:t>https://vltava.rozhlas.cz/nejlepsi-literarni-blogy-neprelozene-perly-a-ctenarske-zazitky-8151082</a:t>
            </a:r>
            <a:endParaRPr lang="cs-CZ" sz="2000" dirty="0"/>
          </a:p>
        </p:txBody>
      </p:sp>
      <p:pic>
        <p:nvPicPr>
          <p:cNvPr id="4" name="Obrázek 3">
            <a:extLst>
              <a:ext uri="{FF2B5EF4-FFF2-40B4-BE49-F238E27FC236}">
                <a16:creationId xmlns:a16="http://schemas.microsoft.com/office/drawing/2014/main" id="{54E4ACBE-852F-462D-B68E-29F833C29C19}"/>
              </a:ext>
            </a:extLst>
          </p:cNvPr>
          <p:cNvPicPr>
            <a:picLocks noChangeAspect="1"/>
          </p:cNvPicPr>
          <p:nvPr/>
        </p:nvPicPr>
        <p:blipFill>
          <a:blip r:embed="rId3"/>
          <a:stretch>
            <a:fillRect/>
          </a:stretch>
        </p:blipFill>
        <p:spPr>
          <a:xfrm>
            <a:off x="1766655" y="1583931"/>
            <a:ext cx="8380381" cy="5142307"/>
          </a:xfrm>
          <a:prstGeom prst="rect">
            <a:avLst/>
          </a:prstGeom>
        </p:spPr>
      </p:pic>
    </p:spTree>
    <p:extLst>
      <p:ext uri="{BB962C8B-B14F-4D97-AF65-F5344CB8AC3E}">
        <p14:creationId xmlns:p14="http://schemas.microsoft.com/office/powerpoint/2010/main" val="866268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6927A7-FB37-4952-A0AE-92AD4F170697}"/>
              </a:ext>
            </a:extLst>
          </p:cNvPr>
          <p:cNvSpPr>
            <a:spLocks noGrp="1"/>
          </p:cNvSpPr>
          <p:nvPr>
            <p:ph type="title"/>
          </p:nvPr>
        </p:nvSpPr>
        <p:spPr/>
        <p:txBody>
          <a:bodyPr>
            <a:normAutofit/>
          </a:bodyPr>
          <a:lstStyle/>
          <a:p>
            <a:r>
              <a:rPr lang="cs-CZ" sz="2800" b="1" dirty="0">
                <a:solidFill>
                  <a:srgbClr val="000000"/>
                </a:solidFill>
                <a:latin typeface="Helvetica" panose="020B0604020202020204" pitchFamily="34" charset="0"/>
              </a:rPr>
              <a:t>Amatéři, nebo diletanti? Češi rádi píší a publikují online</a:t>
            </a:r>
          </a:p>
        </p:txBody>
      </p:sp>
      <p:pic>
        <p:nvPicPr>
          <p:cNvPr id="4" name="Zástupný obsah 3">
            <a:extLst>
              <a:ext uri="{FF2B5EF4-FFF2-40B4-BE49-F238E27FC236}">
                <a16:creationId xmlns:a16="http://schemas.microsoft.com/office/drawing/2014/main" id="{0F67E056-8D4E-400A-87A6-DF310D1CDE84}"/>
              </a:ext>
            </a:extLst>
          </p:cNvPr>
          <p:cNvPicPr>
            <a:picLocks noGrp="1" noChangeAspect="1"/>
          </p:cNvPicPr>
          <p:nvPr>
            <p:ph idx="1"/>
          </p:nvPr>
        </p:nvPicPr>
        <p:blipFill>
          <a:blip r:embed="rId2"/>
          <a:stretch>
            <a:fillRect/>
          </a:stretch>
        </p:blipFill>
        <p:spPr>
          <a:xfrm>
            <a:off x="838200" y="1861135"/>
            <a:ext cx="5546950" cy="4351338"/>
          </a:xfrm>
          <a:prstGeom prst="rect">
            <a:avLst/>
          </a:prstGeom>
        </p:spPr>
      </p:pic>
      <p:sp>
        <p:nvSpPr>
          <p:cNvPr id="5" name="Obdélník 4">
            <a:extLst>
              <a:ext uri="{FF2B5EF4-FFF2-40B4-BE49-F238E27FC236}">
                <a16:creationId xmlns:a16="http://schemas.microsoft.com/office/drawing/2014/main" id="{51244C1D-2F5B-4E6E-BB39-AE2246926FE3}"/>
              </a:ext>
            </a:extLst>
          </p:cNvPr>
          <p:cNvSpPr/>
          <p:nvPr/>
        </p:nvSpPr>
        <p:spPr>
          <a:xfrm>
            <a:off x="7048869" y="1926455"/>
            <a:ext cx="4048217" cy="1200329"/>
          </a:xfrm>
          <a:prstGeom prst="rect">
            <a:avLst/>
          </a:prstGeom>
        </p:spPr>
        <p:txBody>
          <a:bodyPr wrap="square">
            <a:spAutoFit/>
          </a:bodyPr>
          <a:lstStyle/>
          <a:p>
            <a:endParaRPr lang="cs-CZ" b="1" dirty="0">
              <a:solidFill>
                <a:srgbClr val="000000"/>
              </a:solidFill>
              <a:latin typeface="Helvetica" panose="020B0604020202020204" pitchFamily="34" charset="0"/>
            </a:endParaRPr>
          </a:p>
          <a:p>
            <a:r>
              <a:rPr lang="cs-CZ" dirty="0">
                <a:hlinkClick r:id="rId3"/>
              </a:rPr>
              <a:t>https://vltava.rozhlas.cz/amateri-nebo-diletanti-cesi-radi-pisi-a-publikuji-online-6936548</a:t>
            </a:r>
            <a:endParaRPr lang="cs-CZ" b="1" i="0" dirty="0">
              <a:solidFill>
                <a:srgbClr val="000000"/>
              </a:solidFill>
              <a:effectLst/>
              <a:latin typeface="Helvetica" panose="020B0604020202020204" pitchFamily="34" charset="0"/>
            </a:endParaRPr>
          </a:p>
        </p:txBody>
      </p:sp>
    </p:spTree>
    <p:extLst>
      <p:ext uri="{BB962C8B-B14F-4D97-AF65-F5344CB8AC3E}">
        <p14:creationId xmlns:p14="http://schemas.microsoft.com/office/powerpoint/2010/main" val="2208300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C4AC16-0E89-4683-ABC0-3BE4FD09D42F}"/>
              </a:ext>
            </a:extLst>
          </p:cNvPr>
          <p:cNvSpPr>
            <a:spLocks noGrp="1"/>
          </p:cNvSpPr>
          <p:nvPr>
            <p:ph type="title"/>
          </p:nvPr>
        </p:nvSpPr>
        <p:spPr>
          <a:xfrm>
            <a:off x="966860" y="294104"/>
            <a:ext cx="10515600" cy="1325563"/>
          </a:xfrm>
        </p:spPr>
        <p:txBody>
          <a:bodyPr/>
          <a:lstStyle/>
          <a:p>
            <a:r>
              <a:rPr lang="cs-CZ" sz="2400" u="sng" dirty="0">
                <a:hlinkClick r:id="rId2">
                  <a:extLst>
                    <a:ext uri="{A12FA001-AC4F-418D-AE19-62706E023703}">
                      <ahyp:hlinkClr xmlns:ahyp="http://schemas.microsoft.com/office/drawing/2018/hyperlinkcolor" val="tx"/>
                    </a:ext>
                  </a:extLst>
                </a:hlinkClick>
              </a:rPr>
              <a:t>Internetové fórum Totem </a:t>
            </a:r>
            <a:r>
              <a:rPr lang="cs-CZ" dirty="0"/>
              <a:t>(</a:t>
            </a:r>
            <a:r>
              <a:rPr lang="cs-CZ" b="1" dirty="0" err="1"/>
              <a:t>TOTální</a:t>
            </a:r>
            <a:r>
              <a:rPr lang="cs-CZ" b="1" dirty="0"/>
              <a:t> E-kulturní Magazín</a:t>
            </a:r>
            <a:r>
              <a:rPr lang="cs-CZ" dirty="0"/>
              <a:t>)</a:t>
            </a:r>
          </a:p>
        </p:txBody>
      </p:sp>
      <p:pic>
        <p:nvPicPr>
          <p:cNvPr id="4" name="Zástupný obsah 3">
            <a:extLst>
              <a:ext uri="{FF2B5EF4-FFF2-40B4-BE49-F238E27FC236}">
                <a16:creationId xmlns:a16="http://schemas.microsoft.com/office/drawing/2014/main" id="{3D3B0CF8-406F-43BF-9F10-87270F8DE5FD}"/>
              </a:ext>
            </a:extLst>
          </p:cNvPr>
          <p:cNvPicPr>
            <a:picLocks noGrp="1" noChangeAspect="1"/>
          </p:cNvPicPr>
          <p:nvPr>
            <p:ph idx="1"/>
          </p:nvPr>
        </p:nvPicPr>
        <p:blipFill>
          <a:blip r:embed="rId3"/>
          <a:stretch>
            <a:fillRect/>
          </a:stretch>
        </p:blipFill>
        <p:spPr>
          <a:xfrm>
            <a:off x="966860" y="1825625"/>
            <a:ext cx="10258279" cy="4351338"/>
          </a:xfrm>
          <a:prstGeom prst="rect">
            <a:avLst/>
          </a:prstGeom>
        </p:spPr>
      </p:pic>
    </p:spTree>
    <p:extLst>
      <p:ext uri="{BB962C8B-B14F-4D97-AF65-F5344CB8AC3E}">
        <p14:creationId xmlns:p14="http://schemas.microsoft.com/office/powerpoint/2010/main" val="382602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E423EA-890C-4F5C-891F-1E9A0D777472}"/>
              </a:ext>
            </a:extLst>
          </p:cNvPr>
          <p:cNvSpPr>
            <a:spLocks noGrp="1"/>
          </p:cNvSpPr>
          <p:nvPr>
            <p:ph type="title"/>
          </p:nvPr>
        </p:nvSpPr>
        <p:spPr/>
        <p:txBody>
          <a:bodyPr/>
          <a:lstStyle/>
          <a:p>
            <a:r>
              <a:rPr lang="cs-CZ" b="1" dirty="0" err="1"/>
              <a:t>Goodgreads</a:t>
            </a:r>
            <a:endParaRPr lang="cs-CZ" b="1" dirty="0"/>
          </a:p>
        </p:txBody>
      </p:sp>
      <p:pic>
        <p:nvPicPr>
          <p:cNvPr id="4" name="Zástupný obsah 3">
            <a:extLst>
              <a:ext uri="{FF2B5EF4-FFF2-40B4-BE49-F238E27FC236}">
                <a16:creationId xmlns:a16="http://schemas.microsoft.com/office/drawing/2014/main" id="{E71F3FA9-D3D1-453C-944B-571D844A33A4}"/>
              </a:ext>
            </a:extLst>
          </p:cNvPr>
          <p:cNvPicPr>
            <a:picLocks noGrp="1" noChangeAspect="1"/>
          </p:cNvPicPr>
          <p:nvPr>
            <p:ph idx="1"/>
          </p:nvPr>
        </p:nvPicPr>
        <p:blipFill>
          <a:blip r:embed="rId2"/>
          <a:stretch>
            <a:fillRect/>
          </a:stretch>
        </p:blipFill>
        <p:spPr>
          <a:xfrm>
            <a:off x="1004854" y="1861136"/>
            <a:ext cx="5778967" cy="4351338"/>
          </a:xfrm>
          <a:prstGeom prst="rect">
            <a:avLst/>
          </a:prstGeom>
        </p:spPr>
      </p:pic>
      <p:sp>
        <p:nvSpPr>
          <p:cNvPr id="3" name="Obdélník 2">
            <a:extLst>
              <a:ext uri="{FF2B5EF4-FFF2-40B4-BE49-F238E27FC236}">
                <a16:creationId xmlns:a16="http://schemas.microsoft.com/office/drawing/2014/main" id="{8214EE2A-0AD6-453C-9B60-192EC7919345}"/>
              </a:ext>
            </a:extLst>
          </p:cNvPr>
          <p:cNvSpPr/>
          <p:nvPr/>
        </p:nvSpPr>
        <p:spPr>
          <a:xfrm flipH="1">
            <a:off x="7589613" y="3244334"/>
            <a:ext cx="3525229" cy="369332"/>
          </a:xfrm>
          <a:prstGeom prst="rect">
            <a:avLst/>
          </a:prstGeom>
        </p:spPr>
        <p:txBody>
          <a:bodyPr wrap="square">
            <a:spAutoFit/>
          </a:bodyPr>
          <a:lstStyle/>
          <a:p>
            <a:r>
              <a:rPr lang="cs-CZ" dirty="0">
                <a:hlinkClick r:id="rId3"/>
              </a:rPr>
              <a:t>https://www.goodreads.com/</a:t>
            </a:r>
            <a:endParaRPr lang="cs-CZ" dirty="0"/>
          </a:p>
        </p:txBody>
      </p:sp>
    </p:spTree>
    <p:extLst>
      <p:ext uri="{BB962C8B-B14F-4D97-AF65-F5344CB8AC3E}">
        <p14:creationId xmlns:p14="http://schemas.microsoft.com/office/powerpoint/2010/main" val="395917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7EC074-8B2E-4B50-ACE1-B005B67D1419}"/>
              </a:ext>
            </a:extLst>
          </p:cNvPr>
          <p:cNvSpPr>
            <a:spLocks noGrp="1"/>
          </p:cNvSpPr>
          <p:nvPr>
            <p:ph type="title"/>
          </p:nvPr>
        </p:nvSpPr>
        <p:spPr/>
        <p:txBody>
          <a:bodyPr/>
          <a:lstStyle/>
          <a:p>
            <a:r>
              <a:rPr lang="cs-CZ" b="1" dirty="0"/>
              <a:t>Web a blog </a:t>
            </a:r>
            <a:r>
              <a:rPr lang="cs-CZ" b="1" dirty="0" err="1"/>
              <a:t>The</a:t>
            </a:r>
            <a:r>
              <a:rPr lang="cs-CZ" b="1" dirty="0"/>
              <a:t> </a:t>
            </a:r>
            <a:r>
              <a:rPr lang="cs-CZ" b="1" dirty="0" err="1"/>
              <a:t>Modern</a:t>
            </a:r>
            <a:r>
              <a:rPr lang="cs-CZ" b="1" dirty="0"/>
              <a:t> Novel</a:t>
            </a:r>
            <a:br>
              <a:rPr lang="cs-CZ" b="1" dirty="0"/>
            </a:br>
            <a:r>
              <a:rPr lang="cs-CZ" sz="2000" dirty="0">
                <a:hlinkClick r:id="rId2"/>
              </a:rPr>
              <a:t>http://www.themodernnovelblog.com/</a:t>
            </a:r>
            <a:endParaRPr lang="cs-CZ" sz="2000" dirty="0"/>
          </a:p>
        </p:txBody>
      </p:sp>
      <p:sp>
        <p:nvSpPr>
          <p:cNvPr id="3" name="Zástupný obsah 2">
            <a:extLst>
              <a:ext uri="{FF2B5EF4-FFF2-40B4-BE49-F238E27FC236}">
                <a16:creationId xmlns:a16="http://schemas.microsoft.com/office/drawing/2014/main" id="{0C404F53-8E3F-4B69-A938-986EDA2F0EB8}"/>
              </a:ext>
            </a:extLst>
          </p:cNvPr>
          <p:cNvSpPr>
            <a:spLocks noGrp="1"/>
          </p:cNvSpPr>
          <p:nvPr>
            <p:ph sz="half" idx="1"/>
          </p:nvPr>
        </p:nvSpPr>
        <p:spPr>
          <a:xfrm>
            <a:off x="838200" y="1825625"/>
            <a:ext cx="4035641" cy="4351338"/>
          </a:xfrm>
        </p:spPr>
        <p:txBody>
          <a:bodyPr>
            <a:noAutofit/>
          </a:bodyPr>
          <a:lstStyle/>
          <a:p>
            <a:r>
              <a:rPr lang="cs-CZ" sz="2400" dirty="0"/>
              <a:t>vede profesionální překladatel</a:t>
            </a:r>
          </a:p>
          <a:p>
            <a:r>
              <a:rPr lang="cs-CZ" sz="2400" dirty="0"/>
              <a:t>Zaměřeno na modernistické, postmoderní a experimentální romány 20. a 21. století</a:t>
            </a:r>
          </a:p>
          <a:p>
            <a:r>
              <a:rPr lang="cs-CZ" sz="2400" dirty="0"/>
              <a:t>Cílem monitorovat hlavně anglické překlady z jiných jazyků</a:t>
            </a:r>
          </a:p>
          <a:p>
            <a:r>
              <a:rPr lang="cs-CZ" sz="2400" dirty="0"/>
              <a:t>Autoři z oblasti Latinské Ameriky, Afriky, Asie a Oceánie</a:t>
            </a:r>
          </a:p>
        </p:txBody>
      </p:sp>
      <p:pic>
        <p:nvPicPr>
          <p:cNvPr id="6" name="Zástupný obsah 3">
            <a:extLst>
              <a:ext uri="{FF2B5EF4-FFF2-40B4-BE49-F238E27FC236}">
                <a16:creationId xmlns:a16="http://schemas.microsoft.com/office/drawing/2014/main" id="{FF168469-C5A8-4689-B1C4-065AD291639F}"/>
              </a:ext>
            </a:extLst>
          </p:cNvPr>
          <p:cNvPicPr>
            <a:picLocks noChangeAspect="1"/>
          </p:cNvPicPr>
          <p:nvPr/>
        </p:nvPicPr>
        <p:blipFill>
          <a:blip r:embed="rId3"/>
          <a:stretch>
            <a:fillRect/>
          </a:stretch>
        </p:blipFill>
        <p:spPr>
          <a:xfrm>
            <a:off x="5241728" y="2250805"/>
            <a:ext cx="6454495" cy="3500977"/>
          </a:xfrm>
          <a:prstGeom prst="rect">
            <a:avLst/>
          </a:prstGeom>
        </p:spPr>
      </p:pic>
    </p:spTree>
    <p:extLst>
      <p:ext uri="{BB962C8B-B14F-4D97-AF65-F5344CB8AC3E}">
        <p14:creationId xmlns:p14="http://schemas.microsoft.com/office/powerpoint/2010/main" val="2230940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5EAC58-9599-40A0-BE75-EEBD9106BE84}"/>
              </a:ext>
            </a:extLst>
          </p:cNvPr>
          <p:cNvSpPr>
            <a:spLocks noGrp="1"/>
          </p:cNvSpPr>
          <p:nvPr>
            <p:ph type="title"/>
          </p:nvPr>
        </p:nvSpPr>
        <p:spPr/>
        <p:txBody>
          <a:bodyPr>
            <a:normAutofit/>
          </a:bodyPr>
          <a:lstStyle/>
          <a:p>
            <a:r>
              <a:rPr lang="cs-CZ" sz="4000" b="1" u="sng" dirty="0" err="1">
                <a:hlinkClick r:id="rId2">
                  <a:extLst>
                    <a:ext uri="{A12FA001-AC4F-418D-AE19-62706E023703}">
                      <ahyp:hlinkClr xmlns:ahyp="http://schemas.microsoft.com/office/drawing/2018/hyperlinkcolor" val="tx"/>
                    </a:ext>
                  </a:extLst>
                </a:hlinkClick>
              </a:rPr>
              <a:t>The</a:t>
            </a:r>
            <a:r>
              <a:rPr lang="cs-CZ" sz="4000" b="1" u="sng" dirty="0">
                <a:hlinkClick r:id="rId2">
                  <a:extLst>
                    <a:ext uri="{A12FA001-AC4F-418D-AE19-62706E023703}">
                      <ahyp:hlinkClr xmlns:ahyp="http://schemas.microsoft.com/office/drawing/2018/hyperlinkcolor" val="tx"/>
                    </a:ext>
                  </a:extLst>
                </a:hlinkClick>
              </a:rPr>
              <a:t> </a:t>
            </a:r>
            <a:r>
              <a:rPr lang="cs-CZ" sz="4000" b="1" u="sng" dirty="0" err="1">
                <a:hlinkClick r:id="rId2">
                  <a:extLst>
                    <a:ext uri="{A12FA001-AC4F-418D-AE19-62706E023703}">
                      <ahyp:hlinkClr xmlns:ahyp="http://schemas.microsoft.com/office/drawing/2018/hyperlinkcolor" val="tx"/>
                    </a:ext>
                  </a:extLst>
                </a:hlinkClick>
              </a:rPr>
              <a:t>Untranslated</a:t>
            </a:r>
            <a:endParaRPr lang="cs-CZ" sz="4000" b="1" dirty="0"/>
          </a:p>
        </p:txBody>
      </p:sp>
      <p:pic>
        <p:nvPicPr>
          <p:cNvPr id="4" name="Zástupný obsah 3">
            <a:extLst>
              <a:ext uri="{FF2B5EF4-FFF2-40B4-BE49-F238E27FC236}">
                <a16:creationId xmlns:a16="http://schemas.microsoft.com/office/drawing/2014/main" id="{5D297968-AA88-4183-A223-10E2F6CA153A}"/>
              </a:ext>
            </a:extLst>
          </p:cNvPr>
          <p:cNvPicPr>
            <a:picLocks noGrp="1" noChangeAspect="1"/>
          </p:cNvPicPr>
          <p:nvPr>
            <p:ph idx="1"/>
          </p:nvPr>
        </p:nvPicPr>
        <p:blipFill>
          <a:blip r:embed="rId3"/>
          <a:stretch>
            <a:fillRect/>
          </a:stretch>
        </p:blipFill>
        <p:spPr>
          <a:xfrm>
            <a:off x="512950" y="1435008"/>
            <a:ext cx="5679698" cy="4351338"/>
          </a:xfrm>
          <a:prstGeom prst="rect">
            <a:avLst/>
          </a:prstGeom>
        </p:spPr>
      </p:pic>
      <p:sp>
        <p:nvSpPr>
          <p:cNvPr id="5" name="Obdélník 4">
            <a:extLst>
              <a:ext uri="{FF2B5EF4-FFF2-40B4-BE49-F238E27FC236}">
                <a16:creationId xmlns:a16="http://schemas.microsoft.com/office/drawing/2014/main" id="{708C0209-EA68-4C94-990B-3E2D66F3CD96}"/>
              </a:ext>
            </a:extLst>
          </p:cNvPr>
          <p:cNvSpPr/>
          <p:nvPr/>
        </p:nvSpPr>
        <p:spPr>
          <a:xfrm>
            <a:off x="6729274" y="2760571"/>
            <a:ext cx="3639844" cy="1477328"/>
          </a:xfrm>
          <a:prstGeom prst="rect">
            <a:avLst/>
          </a:prstGeom>
        </p:spPr>
        <p:txBody>
          <a:bodyPr wrap="square">
            <a:spAutoFit/>
          </a:bodyPr>
          <a:lstStyle/>
          <a:p>
            <a:pPr algn="just"/>
            <a:r>
              <a:rPr lang="cs-CZ" b="1" i="0" dirty="0">
                <a:solidFill>
                  <a:srgbClr val="000000"/>
                </a:solidFill>
                <a:effectLst/>
                <a:latin typeface="Helvetica" panose="020B0604020202020204" pitchFamily="34" charset="0"/>
              </a:rPr>
              <a:t>Kultovní romány, které se nedočkaly překladu</a:t>
            </a:r>
          </a:p>
          <a:p>
            <a:pPr marL="285750" indent="-285750">
              <a:buFont typeface="Arial" panose="020B0604020202020204" pitchFamily="34" charset="0"/>
              <a:buChar char="•"/>
            </a:pPr>
            <a:r>
              <a:rPr lang="cs-CZ" b="0" i="0" dirty="0">
                <a:solidFill>
                  <a:srgbClr val="383840"/>
                </a:solidFill>
                <a:effectLst/>
                <a:latin typeface="rozhlas_regular"/>
              </a:rPr>
              <a:t>již zaniklý blog , který recenzuje do angličtiny dosud nepřeložené knihy </a:t>
            </a:r>
          </a:p>
        </p:txBody>
      </p:sp>
    </p:spTree>
    <p:extLst>
      <p:ext uri="{BB962C8B-B14F-4D97-AF65-F5344CB8AC3E}">
        <p14:creationId xmlns:p14="http://schemas.microsoft.com/office/powerpoint/2010/main" val="172085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609935-4193-43F4-AB3C-1FBFBA290792}"/>
              </a:ext>
            </a:extLst>
          </p:cNvPr>
          <p:cNvSpPr>
            <a:spLocks noGrp="1"/>
          </p:cNvSpPr>
          <p:nvPr>
            <p:ph type="title"/>
          </p:nvPr>
        </p:nvSpPr>
        <p:spPr/>
        <p:txBody>
          <a:bodyPr/>
          <a:lstStyle/>
          <a:p>
            <a:r>
              <a:rPr lang="cs-CZ" dirty="0"/>
              <a:t> </a:t>
            </a:r>
            <a:r>
              <a:rPr lang="cs-CZ" sz="3600" b="1" u="sng" dirty="0" err="1">
                <a:hlinkClick r:id="rId2">
                  <a:extLst>
                    <a:ext uri="{A12FA001-AC4F-418D-AE19-62706E023703}">
                      <ahyp:hlinkClr xmlns:ahyp="http://schemas.microsoft.com/office/drawing/2018/hyperlinkcolor" val="tx"/>
                    </a:ext>
                  </a:extLst>
                </a:hlinkClick>
              </a:rPr>
              <a:t>Leselupe</a:t>
            </a:r>
            <a:r>
              <a:rPr lang="cs-CZ" sz="3600" dirty="0"/>
              <a:t> - německý literární server</a:t>
            </a:r>
          </a:p>
        </p:txBody>
      </p:sp>
      <p:pic>
        <p:nvPicPr>
          <p:cNvPr id="4" name="Zástupný obsah 3">
            <a:extLst>
              <a:ext uri="{FF2B5EF4-FFF2-40B4-BE49-F238E27FC236}">
                <a16:creationId xmlns:a16="http://schemas.microsoft.com/office/drawing/2014/main" id="{499DB924-90E1-4097-BFBF-16C23712E80E}"/>
              </a:ext>
            </a:extLst>
          </p:cNvPr>
          <p:cNvPicPr>
            <a:picLocks noGrp="1" noChangeAspect="1"/>
          </p:cNvPicPr>
          <p:nvPr>
            <p:ph idx="1"/>
          </p:nvPr>
        </p:nvPicPr>
        <p:blipFill>
          <a:blip r:embed="rId3"/>
          <a:stretch>
            <a:fillRect/>
          </a:stretch>
        </p:blipFill>
        <p:spPr>
          <a:xfrm>
            <a:off x="1047327" y="1690688"/>
            <a:ext cx="8978760" cy="4351338"/>
          </a:xfrm>
          <a:prstGeom prst="rect">
            <a:avLst/>
          </a:prstGeom>
        </p:spPr>
      </p:pic>
    </p:spTree>
    <p:extLst>
      <p:ext uri="{BB962C8B-B14F-4D97-AF65-F5344CB8AC3E}">
        <p14:creationId xmlns:p14="http://schemas.microsoft.com/office/powerpoint/2010/main" val="47986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73FC11-9A08-459F-82BF-0E0EE8F2D566}"/>
              </a:ext>
            </a:extLst>
          </p:cNvPr>
          <p:cNvSpPr>
            <a:spLocks noGrp="1"/>
          </p:cNvSpPr>
          <p:nvPr>
            <p:ph type="title"/>
          </p:nvPr>
        </p:nvSpPr>
        <p:spPr/>
        <p:txBody>
          <a:bodyPr>
            <a:normAutofit/>
          </a:bodyPr>
          <a:lstStyle/>
          <a:p>
            <a:r>
              <a:rPr lang="cs-CZ" sz="4000" b="1" dirty="0"/>
              <a:t>Něco z pojmosloví</a:t>
            </a:r>
          </a:p>
        </p:txBody>
      </p:sp>
      <p:sp>
        <p:nvSpPr>
          <p:cNvPr id="3" name="Zástupný obsah 2">
            <a:extLst>
              <a:ext uri="{FF2B5EF4-FFF2-40B4-BE49-F238E27FC236}">
                <a16:creationId xmlns:a16="http://schemas.microsoft.com/office/drawing/2014/main" id="{1DDED936-0A77-41D3-AA26-AC4103E2DF67}"/>
              </a:ext>
            </a:extLst>
          </p:cNvPr>
          <p:cNvSpPr>
            <a:spLocks noGrp="1"/>
          </p:cNvSpPr>
          <p:nvPr>
            <p:ph idx="1"/>
          </p:nvPr>
        </p:nvSpPr>
        <p:spPr/>
        <p:txBody>
          <a:bodyPr>
            <a:normAutofit lnSpcReduction="10000"/>
          </a:bodyPr>
          <a:lstStyle/>
          <a:p>
            <a:r>
              <a:rPr lang="cs-CZ" b="1" dirty="0"/>
              <a:t>Digitální dokument =  </a:t>
            </a:r>
            <a:r>
              <a:rPr lang="cs-CZ" dirty="0"/>
              <a:t>je dokument kódovaný v binární soustavě a přesně interpretovaný pouze pomocí výpočetní techniky</a:t>
            </a:r>
          </a:p>
          <a:p>
            <a:endParaRPr lang="cs-CZ" dirty="0"/>
          </a:p>
          <a:p>
            <a:r>
              <a:rPr lang="cs-CZ" b="1" dirty="0"/>
              <a:t>Vznik </a:t>
            </a:r>
            <a:r>
              <a:rPr lang="cs-CZ" dirty="0"/>
              <a:t>digitálních dokumentů:</a:t>
            </a:r>
          </a:p>
          <a:p>
            <a:pPr lvl="1"/>
            <a:r>
              <a:rPr lang="cs-CZ" dirty="0"/>
              <a:t>digitalizace (konverze z analogové formy) </a:t>
            </a:r>
          </a:p>
          <a:p>
            <a:pPr lvl="1"/>
            <a:r>
              <a:rPr lang="cs-CZ" dirty="0" err="1"/>
              <a:t>born-digital</a:t>
            </a:r>
            <a:r>
              <a:rPr lang="cs-CZ" dirty="0"/>
              <a:t> (vznik přímo jako digitální dokument)</a:t>
            </a:r>
          </a:p>
          <a:p>
            <a:pPr lvl="1"/>
            <a:endParaRPr lang="cs-CZ" dirty="0"/>
          </a:p>
          <a:p>
            <a:r>
              <a:rPr lang="cs-CZ" b="1" dirty="0"/>
              <a:t>Technická rizika </a:t>
            </a:r>
            <a:r>
              <a:rPr lang="cs-CZ" dirty="0"/>
              <a:t>dlouhodobého uchování digitálních dokumentů:</a:t>
            </a:r>
          </a:p>
          <a:p>
            <a:pPr lvl="1"/>
            <a:r>
              <a:rPr lang="cs-CZ" dirty="0"/>
              <a:t>degradace nosiče </a:t>
            </a:r>
          </a:p>
          <a:p>
            <a:pPr lvl="1"/>
            <a:r>
              <a:rPr lang="cs-CZ" dirty="0"/>
              <a:t>zastarávání nosiče </a:t>
            </a:r>
          </a:p>
          <a:p>
            <a:pPr lvl="1"/>
            <a:r>
              <a:rPr lang="cs-CZ" dirty="0"/>
              <a:t>poškození (přírodní katastrofy, viry, zálohovací procesy)</a:t>
            </a:r>
          </a:p>
          <a:p>
            <a:endParaRPr lang="cs-CZ" dirty="0"/>
          </a:p>
        </p:txBody>
      </p:sp>
    </p:spTree>
    <p:extLst>
      <p:ext uri="{BB962C8B-B14F-4D97-AF65-F5344CB8AC3E}">
        <p14:creationId xmlns:p14="http://schemas.microsoft.com/office/powerpoint/2010/main" val="2724157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813732-66B4-4D77-95A6-166B05054DEC}"/>
              </a:ext>
            </a:extLst>
          </p:cNvPr>
          <p:cNvSpPr>
            <a:spLocks noGrp="1"/>
          </p:cNvSpPr>
          <p:nvPr>
            <p:ph type="title"/>
          </p:nvPr>
        </p:nvSpPr>
        <p:spPr/>
        <p:txBody>
          <a:bodyPr/>
          <a:lstStyle/>
          <a:p>
            <a:r>
              <a:rPr lang="cs-CZ" b="1" dirty="0"/>
              <a:t>Digitální (elektronická) literatura</a:t>
            </a:r>
            <a:r>
              <a:rPr lang="cs-CZ" dirty="0"/>
              <a:t> </a:t>
            </a:r>
          </a:p>
        </p:txBody>
      </p:sp>
      <p:sp>
        <p:nvSpPr>
          <p:cNvPr id="3" name="Zástupný obsah 2">
            <a:extLst>
              <a:ext uri="{FF2B5EF4-FFF2-40B4-BE49-F238E27FC236}">
                <a16:creationId xmlns:a16="http://schemas.microsoft.com/office/drawing/2014/main" id="{379B8EEB-5DAC-4AF4-AFDA-6F97D60E8CDA}"/>
              </a:ext>
            </a:extLst>
          </p:cNvPr>
          <p:cNvSpPr>
            <a:spLocks noGrp="1"/>
          </p:cNvSpPr>
          <p:nvPr>
            <p:ph idx="1"/>
          </p:nvPr>
        </p:nvSpPr>
        <p:spPr>
          <a:xfrm>
            <a:off x="838200" y="1825625"/>
            <a:ext cx="10515600" cy="4752728"/>
          </a:xfrm>
        </p:spPr>
        <p:txBody>
          <a:bodyPr>
            <a:normAutofit fontScale="92500" lnSpcReduction="10000"/>
          </a:bodyPr>
          <a:lstStyle/>
          <a:p>
            <a:r>
              <a:rPr lang="cs-CZ" dirty="0"/>
              <a:t>= žánr literatury zahrnující díla vytvořená výhradně na digitálních zařízeních a pro digitální zařízení, jako jsou počítače, tablety nebo mobilní telefony</a:t>
            </a:r>
          </a:p>
          <a:p>
            <a:pPr marL="0" indent="0">
              <a:buNone/>
            </a:pPr>
            <a:r>
              <a:rPr lang="cs-CZ" b="1" dirty="0"/>
              <a:t>Dílo elektronické literatury </a:t>
            </a:r>
            <a:r>
              <a:rPr lang="cs-CZ" dirty="0"/>
              <a:t>= „konstrukce, jejíž literární estetika vychází z výpočtu“, „dílo, které by mohlo existovat pouze v prostoru, pro který bylo vyvinuto / zapsáno / zakódováno - digitální prostor“</a:t>
            </a:r>
          </a:p>
          <a:p>
            <a:r>
              <a:rPr lang="cs-CZ" dirty="0"/>
              <a:t>tyto spisy nemohou být snadno vytištěny nebo vůbec nemohou být vytištěny, protože prvky zásadní pro text nemohou být přeneseny do tištěné verze</a:t>
            </a:r>
          </a:p>
          <a:p>
            <a:r>
              <a:rPr lang="cs-CZ" dirty="0"/>
              <a:t>Zpochybňování hranic mezi digitalizovanou literaturou a elektronickou literaturou</a:t>
            </a:r>
          </a:p>
          <a:p>
            <a:r>
              <a:rPr lang="cs-CZ" dirty="0" err="1">
                <a:hlinkClick r:id="rId2" tooltip="Espen J. Aarseth">
                  <a:extLst>
                    <a:ext uri="{A12FA001-AC4F-418D-AE19-62706E023703}">
                      <ahyp:hlinkClr xmlns:ahyp="http://schemas.microsoft.com/office/drawing/2018/hyperlinkcolor" val="tx"/>
                    </a:ext>
                  </a:extLst>
                </a:hlinkClick>
              </a:rPr>
              <a:t>Espen</a:t>
            </a:r>
            <a:r>
              <a:rPr lang="cs-CZ" dirty="0">
                <a:hlinkClick r:id="rId2" tooltip="Espen J. Aarseth">
                  <a:extLst>
                    <a:ext uri="{A12FA001-AC4F-418D-AE19-62706E023703}">
                      <ahyp:hlinkClr xmlns:ahyp="http://schemas.microsoft.com/office/drawing/2018/hyperlinkcolor" val="tx"/>
                    </a:ext>
                  </a:extLst>
                </a:hlinkClick>
              </a:rPr>
              <a:t> J. </a:t>
            </a:r>
            <a:r>
              <a:rPr lang="cs-CZ" dirty="0" err="1">
                <a:hlinkClick r:id="rId2" tooltip="Espen J. Aarseth">
                  <a:extLst>
                    <a:ext uri="{A12FA001-AC4F-418D-AE19-62706E023703}">
                      <ahyp:hlinkClr xmlns:ahyp="http://schemas.microsoft.com/office/drawing/2018/hyperlinkcolor" val="tx"/>
                    </a:ext>
                  </a:extLst>
                </a:hlinkClick>
              </a:rPr>
              <a:t>Aarseth</a:t>
            </a:r>
            <a:r>
              <a:rPr lang="cs-CZ" dirty="0"/>
              <a:t> v knize </a:t>
            </a:r>
            <a:r>
              <a:rPr lang="cs-CZ" i="1" dirty="0" err="1">
                <a:hlinkClick r:id="rId3" tooltip="Cybertext">
                  <a:extLst>
                    <a:ext uri="{A12FA001-AC4F-418D-AE19-62706E023703}">
                      <ahyp:hlinkClr xmlns:ahyp="http://schemas.microsoft.com/office/drawing/2018/hyperlinkcolor" val="tx"/>
                    </a:ext>
                  </a:extLst>
                </a:hlinkClick>
              </a:rPr>
              <a:t>Cybertext</a:t>
            </a:r>
            <a:r>
              <a:rPr lang="cs-CZ" i="1" dirty="0">
                <a:hlinkClick r:id="rId3" tooltip="Cybertext">
                  <a:extLst>
                    <a:ext uri="{A12FA001-AC4F-418D-AE19-62706E023703}">
                      <ahyp:hlinkClr xmlns:ahyp="http://schemas.microsoft.com/office/drawing/2018/hyperlinkcolor" val="tx"/>
                    </a:ext>
                  </a:extLst>
                </a:hlinkClick>
              </a:rPr>
              <a:t>: </a:t>
            </a:r>
            <a:r>
              <a:rPr lang="cs-CZ" i="1" dirty="0" err="1">
                <a:hlinkClick r:id="rId3" tooltip="Cybertext">
                  <a:extLst>
                    <a:ext uri="{A12FA001-AC4F-418D-AE19-62706E023703}">
                      <ahyp:hlinkClr xmlns:ahyp="http://schemas.microsoft.com/office/drawing/2018/hyperlinkcolor" val="tx"/>
                    </a:ext>
                  </a:extLst>
                </a:hlinkClick>
              </a:rPr>
              <a:t>Perspectives</a:t>
            </a:r>
            <a:r>
              <a:rPr lang="cs-CZ" i="1" dirty="0">
                <a:hlinkClick r:id="rId3" tooltip="Cybertext">
                  <a:extLst>
                    <a:ext uri="{A12FA001-AC4F-418D-AE19-62706E023703}">
                      <ahyp:hlinkClr xmlns:ahyp="http://schemas.microsoft.com/office/drawing/2018/hyperlinkcolor" val="tx"/>
                    </a:ext>
                  </a:extLst>
                </a:hlinkClick>
              </a:rPr>
              <a:t> on </a:t>
            </a:r>
            <a:r>
              <a:rPr lang="cs-CZ" i="1" dirty="0" err="1">
                <a:hlinkClick r:id="rId3" tooltip="Cybertext">
                  <a:extLst>
                    <a:ext uri="{A12FA001-AC4F-418D-AE19-62706E023703}">
                      <ahyp:hlinkClr xmlns:ahyp="http://schemas.microsoft.com/office/drawing/2018/hyperlinkcolor" val="tx"/>
                    </a:ext>
                  </a:extLst>
                </a:hlinkClick>
              </a:rPr>
              <a:t>Ergodic</a:t>
            </a:r>
            <a:r>
              <a:rPr lang="cs-CZ" i="1" dirty="0">
                <a:hlinkClick r:id="rId3" tooltip="Cybertext">
                  <a:extLst>
                    <a:ext uri="{A12FA001-AC4F-418D-AE19-62706E023703}">
                      <ahyp:hlinkClr xmlns:ahyp="http://schemas.microsoft.com/office/drawing/2018/hyperlinkcolor" val="tx"/>
                    </a:ext>
                  </a:extLst>
                </a:hlinkClick>
              </a:rPr>
              <a:t> </a:t>
            </a:r>
            <a:r>
              <a:rPr lang="cs-CZ" i="1" dirty="0" err="1">
                <a:hlinkClick r:id="rId3" tooltip="Cybertext">
                  <a:extLst>
                    <a:ext uri="{A12FA001-AC4F-418D-AE19-62706E023703}">
                      <ahyp:hlinkClr xmlns:ahyp="http://schemas.microsoft.com/office/drawing/2018/hyperlinkcolor" val="tx"/>
                    </a:ext>
                  </a:extLst>
                </a:hlinkClick>
              </a:rPr>
              <a:t>Literature</a:t>
            </a:r>
            <a:r>
              <a:rPr lang="cs-CZ" i="1" dirty="0"/>
              <a:t>: </a:t>
            </a:r>
            <a:r>
              <a:rPr lang="cs-CZ" dirty="0"/>
              <a:t>„v těchto textech je možné prozkoumat, ztratit se a objevit tajné cesty, nikoli metaforicky, ale prostřednictvím topologických struktur textového aparátu“</a:t>
            </a:r>
          </a:p>
        </p:txBody>
      </p:sp>
    </p:spTree>
    <p:extLst>
      <p:ext uri="{BB962C8B-B14F-4D97-AF65-F5344CB8AC3E}">
        <p14:creationId xmlns:p14="http://schemas.microsoft.com/office/powerpoint/2010/main" val="1498511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F3DEA7-2C55-4E1D-910B-17E145FC17A0}"/>
              </a:ext>
            </a:extLst>
          </p:cNvPr>
          <p:cNvSpPr>
            <a:spLocks noGrp="1"/>
          </p:cNvSpPr>
          <p:nvPr>
            <p:ph type="title"/>
          </p:nvPr>
        </p:nvSpPr>
        <p:spPr>
          <a:xfrm>
            <a:off x="838200" y="365125"/>
            <a:ext cx="10515600" cy="1010913"/>
          </a:xfrm>
        </p:spPr>
        <p:txBody>
          <a:bodyPr>
            <a:normAutofit/>
          </a:bodyPr>
          <a:lstStyle/>
          <a:p>
            <a:r>
              <a:rPr lang="cs-CZ" sz="4000" b="1" dirty="0"/>
              <a:t>Digitální literatura - předchůdci </a:t>
            </a:r>
          </a:p>
        </p:txBody>
      </p:sp>
      <p:sp>
        <p:nvSpPr>
          <p:cNvPr id="3" name="Zástupný obsah 2">
            <a:extLst>
              <a:ext uri="{FF2B5EF4-FFF2-40B4-BE49-F238E27FC236}">
                <a16:creationId xmlns:a16="http://schemas.microsoft.com/office/drawing/2014/main" id="{577ADB84-AF3B-4475-819A-8EB6E80D3A02}"/>
              </a:ext>
            </a:extLst>
          </p:cNvPr>
          <p:cNvSpPr>
            <a:spLocks noGrp="1"/>
          </p:cNvSpPr>
          <p:nvPr>
            <p:ph sz="half" idx="4294967295"/>
          </p:nvPr>
        </p:nvSpPr>
        <p:spPr>
          <a:xfrm>
            <a:off x="460250" y="1376038"/>
            <a:ext cx="8665995" cy="5299969"/>
          </a:xfrm>
        </p:spPr>
        <p:txBody>
          <a:bodyPr>
            <a:normAutofit/>
          </a:bodyPr>
          <a:lstStyle/>
          <a:p>
            <a:r>
              <a:rPr lang="cs-CZ" dirty="0"/>
              <a:t>Nahrávky mluveného slova - začaly vynálezem fonografu 1877</a:t>
            </a:r>
          </a:p>
          <a:p>
            <a:r>
              <a:rPr lang="cs-CZ" dirty="0"/>
              <a:t>30. léta 20. stol. -  provedeny první nahrávky „mluvící knihy“, které obsahovaly povídky a kapitoly knih</a:t>
            </a:r>
          </a:p>
          <a:p>
            <a:r>
              <a:rPr lang="cs-CZ" dirty="0"/>
              <a:t>70. léta 20. stol. - termín "audiokniha" stal součástí lidového jazyka, když se kazetové pásky dostaly na veřejnost</a:t>
            </a:r>
          </a:p>
          <a:p>
            <a:r>
              <a:rPr lang="cs-CZ" dirty="0"/>
              <a:t>Rok 1971  - rok </a:t>
            </a:r>
            <a:r>
              <a:rPr lang="cs-CZ" b="1" dirty="0"/>
              <a:t>první elektronické knihy </a:t>
            </a:r>
            <a:r>
              <a:rPr lang="cs-CZ" dirty="0"/>
              <a:t>(e-knihy) = digitalizace  </a:t>
            </a:r>
            <a:r>
              <a:rPr lang="cs-CZ" dirty="0">
                <a:hlinkClick r:id="rId2" tooltip="Prohlášení nezávislosti Spojených států">
                  <a:extLst>
                    <a:ext uri="{A12FA001-AC4F-418D-AE19-62706E023703}">
                      <ahyp:hlinkClr xmlns:ahyp="http://schemas.microsoft.com/office/drawing/2018/hyperlinkcolor" val="tx"/>
                    </a:ext>
                  </a:extLst>
                </a:hlinkClick>
              </a:rPr>
              <a:t>Deklarace nezávislosti USA</a:t>
            </a:r>
            <a:r>
              <a:rPr lang="cs-CZ" dirty="0"/>
              <a:t> </a:t>
            </a:r>
          </a:p>
          <a:p>
            <a:pPr lvl="1"/>
            <a:r>
              <a:rPr lang="cs-CZ" b="1" dirty="0"/>
              <a:t>vynálezce elektronické knihy Michael Hart = </a:t>
            </a:r>
            <a:r>
              <a:rPr lang="cs-CZ" dirty="0"/>
              <a:t>zakladatel </a:t>
            </a:r>
            <a:r>
              <a:rPr lang="cs-CZ" b="1" dirty="0" err="1"/>
              <a:t>Projectu</a:t>
            </a:r>
            <a:r>
              <a:rPr lang="cs-CZ" b="1" dirty="0"/>
              <a:t> </a:t>
            </a:r>
            <a:r>
              <a:rPr lang="cs-CZ" b="1" dirty="0" err="1"/>
              <a:t>Gutenberg</a:t>
            </a:r>
            <a:endParaRPr lang="cs-CZ" b="1" dirty="0"/>
          </a:p>
          <a:p>
            <a:pPr marL="457200" lvl="1" indent="0">
              <a:buNone/>
            </a:pPr>
            <a:endParaRPr lang="cs-CZ" dirty="0"/>
          </a:p>
          <a:p>
            <a:endParaRPr lang="cs-CZ" dirty="0"/>
          </a:p>
        </p:txBody>
      </p:sp>
      <p:pic>
        <p:nvPicPr>
          <p:cNvPr id="4" name="Obrázek 3">
            <a:extLst>
              <a:ext uri="{FF2B5EF4-FFF2-40B4-BE49-F238E27FC236}">
                <a16:creationId xmlns:a16="http://schemas.microsoft.com/office/drawing/2014/main" id="{90DDA576-21AD-4327-9759-E2AFF07260C1}"/>
              </a:ext>
            </a:extLst>
          </p:cNvPr>
          <p:cNvPicPr>
            <a:picLocks noChangeAspect="1"/>
          </p:cNvPicPr>
          <p:nvPr/>
        </p:nvPicPr>
        <p:blipFill>
          <a:blip r:embed="rId3"/>
          <a:stretch>
            <a:fillRect/>
          </a:stretch>
        </p:blipFill>
        <p:spPr>
          <a:xfrm>
            <a:off x="9310732" y="3572938"/>
            <a:ext cx="2762250" cy="3209925"/>
          </a:xfrm>
          <a:prstGeom prst="rect">
            <a:avLst/>
          </a:prstGeom>
        </p:spPr>
      </p:pic>
      <p:pic>
        <p:nvPicPr>
          <p:cNvPr id="5" name="Obrázek 4">
            <a:extLst>
              <a:ext uri="{FF2B5EF4-FFF2-40B4-BE49-F238E27FC236}">
                <a16:creationId xmlns:a16="http://schemas.microsoft.com/office/drawing/2014/main" id="{8DC8A1A9-8A3A-4C69-8F67-6D30CD05E8F7}"/>
              </a:ext>
            </a:extLst>
          </p:cNvPr>
          <p:cNvPicPr>
            <a:picLocks noChangeAspect="1"/>
          </p:cNvPicPr>
          <p:nvPr/>
        </p:nvPicPr>
        <p:blipFill>
          <a:blip r:embed="rId4"/>
          <a:stretch>
            <a:fillRect/>
          </a:stretch>
        </p:blipFill>
        <p:spPr>
          <a:xfrm>
            <a:off x="9429749" y="198598"/>
            <a:ext cx="2524217" cy="3292457"/>
          </a:xfrm>
          <a:prstGeom prst="rect">
            <a:avLst/>
          </a:prstGeom>
        </p:spPr>
      </p:pic>
    </p:spTree>
    <p:extLst>
      <p:ext uri="{BB962C8B-B14F-4D97-AF65-F5344CB8AC3E}">
        <p14:creationId xmlns:p14="http://schemas.microsoft.com/office/powerpoint/2010/main" val="219785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56A7DD-F753-4DF6-9D6B-F84F762A6A5E}"/>
              </a:ext>
            </a:extLst>
          </p:cNvPr>
          <p:cNvSpPr>
            <a:spLocks noGrp="1"/>
          </p:cNvSpPr>
          <p:nvPr>
            <p:ph type="title"/>
          </p:nvPr>
        </p:nvSpPr>
        <p:spPr/>
        <p:txBody>
          <a:bodyPr/>
          <a:lstStyle/>
          <a:p>
            <a:r>
              <a:rPr lang="cs-CZ" dirty="0"/>
              <a:t>Obsah</a:t>
            </a:r>
          </a:p>
        </p:txBody>
      </p:sp>
      <p:sp>
        <p:nvSpPr>
          <p:cNvPr id="3" name="Zástupný obsah 2">
            <a:extLst>
              <a:ext uri="{FF2B5EF4-FFF2-40B4-BE49-F238E27FC236}">
                <a16:creationId xmlns:a16="http://schemas.microsoft.com/office/drawing/2014/main" id="{1E7801F7-7A5F-4107-BFAC-3605AFC3DFB2}"/>
              </a:ext>
            </a:extLst>
          </p:cNvPr>
          <p:cNvSpPr>
            <a:spLocks noGrp="1"/>
          </p:cNvSpPr>
          <p:nvPr>
            <p:ph idx="1"/>
          </p:nvPr>
        </p:nvSpPr>
        <p:spPr/>
        <p:txBody>
          <a:bodyPr/>
          <a:lstStyle/>
          <a:p>
            <a:r>
              <a:rPr lang="cs-CZ" dirty="0"/>
              <a:t>Jak kyberprostor mění </a:t>
            </a:r>
            <a:r>
              <a:rPr lang="cs-CZ" b="1" dirty="0"/>
              <a:t>pojetí i způsob interakce s informací, čtení a psaní</a:t>
            </a:r>
          </a:p>
          <a:p>
            <a:r>
              <a:rPr lang="cs-CZ" b="1" dirty="0"/>
              <a:t>Platformy</a:t>
            </a:r>
            <a:r>
              <a:rPr lang="cs-CZ" dirty="0"/>
              <a:t> </a:t>
            </a:r>
            <a:r>
              <a:rPr lang="cs-CZ" b="1" dirty="0"/>
              <a:t>čtenářství,</a:t>
            </a:r>
            <a:r>
              <a:rPr lang="cs-CZ" dirty="0"/>
              <a:t> fanouškovství apod. </a:t>
            </a:r>
            <a:r>
              <a:rPr lang="cs-CZ" b="1" dirty="0"/>
              <a:t>v kulturním diskurzu</a:t>
            </a:r>
          </a:p>
          <a:p>
            <a:r>
              <a:rPr lang="cs-CZ" b="1" dirty="0"/>
              <a:t>Jak</a:t>
            </a:r>
            <a:r>
              <a:rPr lang="cs-CZ" dirty="0"/>
              <a:t> můžeme v kyberprostoru tvořivě fungovat jako </a:t>
            </a:r>
            <a:r>
              <a:rPr lang="cs-CZ" b="1" dirty="0"/>
              <a:t>autoři i konzumenti krásna</a:t>
            </a:r>
            <a:endParaRPr lang="cs-CZ" dirty="0"/>
          </a:p>
          <a:p>
            <a:endParaRPr lang="cs-CZ" dirty="0"/>
          </a:p>
        </p:txBody>
      </p:sp>
    </p:spTree>
    <p:extLst>
      <p:ext uri="{BB962C8B-B14F-4D97-AF65-F5344CB8AC3E}">
        <p14:creationId xmlns:p14="http://schemas.microsoft.com/office/powerpoint/2010/main" val="1326596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E9A2B147-8D08-4F22-B485-79E81F9E545D}"/>
              </a:ext>
            </a:extLst>
          </p:cNvPr>
          <p:cNvSpPr>
            <a:spLocks noGrp="1"/>
          </p:cNvSpPr>
          <p:nvPr>
            <p:ph type="title"/>
          </p:nvPr>
        </p:nvSpPr>
        <p:spPr/>
        <p:txBody>
          <a:bodyPr/>
          <a:lstStyle/>
          <a:p>
            <a:r>
              <a:rPr lang="cs-CZ" b="1" dirty="0"/>
              <a:t>Project </a:t>
            </a:r>
            <a:r>
              <a:rPr lang="cs-CZ" b="1" dirty="0" err="1"/>
              <a:t>Gutenberg</a:t>
            </a:r>
            <a:r>
              <a:rPr lang="cs-CZ" b="1" dirty="0"/>
              <a:t> </a:t>
            </a:r>
            <a:br>
              <a:rPr lang="cs-CZ" b="1" dirty="0"/>
            </a:br>
            <a:r>
              <a:rPr lang="cs-CZ" sz="3200" dirty="0"/>
              <a:t>„</a:t>
            </a:r>
            <a:r>
              <a:rPr lang="cs-CZ" sz="3200" i="1" dirty="0"/>
              <a:t>Strhnout mříže neznalosti a nevzdělanosti</a:t>
            </a:r>
            <a:r>
              <a:rPr lang="cs-CZ" sz="3200" dirty="0"/>
              <a:t>“</a:t>
            </a:r>
            <a:endParaRPr lang="cs-CZ" sz="3200" b="1" dirty="0"/>
          </a:p>
        </p:txBody>
      </p:sp>
      <p:sp>
        <p:nvSpPr>
          <p:cNvPr id="4" name="Zástupný obsah 3">
            <a:extLst>
              <a:ext uri="{FF2B5EF4-FFF2-40B4-BE49-F238E27FC236}">
                <a16:creationId xmlns:a16="http://schemas.microsoft.com/office/drawing/2014/main" id="{961279DB-76BA-4D7E-80BE-155C7FE5D37C}"/>
              </a:ext>
            </a:extLst>
          </p:cNvPr>
          <p:cNvSpPr>
            <a:spLocks noGrp="1"/>
          </p:cNvSpPr>
          <p:nvPr>
            <p:ph idx="1"/>
          </p:nvPr>
        </p:nvSpPr>
        <p:spPr/>
        <p:txBody>
          <a:bodyPr>
            <a:normAutofit fontScale="62500" lnSpcReduction="20000"/>
          </a:bodyPr>
          <a:lstStyle/>
          <a:p>
            <a:r>
              <a:rPr lang="cs-CZ" dirty="0"/>
              <a:t>dobrovolnická snaha digitalizovat, archivovat a distribuovat kulturní díla</a:t>
            </a:r>
          </a:p>
          <a:p>
            <a:r>
              <a:rPr lang="cs-CZ" dirty="0"/>
              <a:t>Založen r. 1971</a:t>
            </a:r>
            <a:r>
              <a:rPr lang="cs-CZ" b="1" dirty="0"/>
              <a:t>, je nejstarší digitální knihovnou</a:t>
            </a:r>
          </a:p>
          <a:p>
            <a:r>
              <a:rPr lang="cs-CZ" b="1" dirty="0"/>
              <a:t>Michael Hart = </a:t>
            </a:r>
            <a:r>
              <a:rPr lang="cs-CZ" dirty="0"/>
              <a:t>zakladatel </a:t>
            </a:r>
          </a:p>
          <a:p>
            <a:r>
              <a:rPr lang="cs-CZ" dirty="0"/>
              <a:t>Většina děl jsou plné texty knih se statusem </a:t>
            </a:r>
            <a:r>
              <a:rPr lang="cs-CZ" b="1" dirty="0"/>
              <a:t>volného díla</a:t>
            </a:r>
          </a:p>
          <a:p>
            <a:r>
              <a:rPr lang="cs-CZ" dirty="0"/>
              <a:t>Hlavní cíl: poskytnout zájemcům zdarma a jednoduše hodnotnou literaturu, u níž již vypršela autorská práva (důvodem tohoto rozhodnutí byl nedostatek financí pro zakoupení práv na aktuální bestsellery) </a:t>
            </a:r>
            <a:endParaRPr lang="cs-CZ" b="1" dirty="0"/>
          </a:p>
          <a:p>
            <a:r>
              <a:rPr lang="cs-CZ" dirty="0"/>
              <a:t>v současnosti hostován na </a:t>
            </a:r>
            <a:r>
              <a:rPr lang="cs-CZ" dirty="0" err="1">
                <a:hlinkClick r:id="rId2" tooltip="Ibiblio (stránka neexistuje)">
                  <a:extLst>
                    <a:ext uri="{A12FA001-AC4F-418D-AE19-62706E023703}">
                      <ahyp:hlinkClr xmlns:ahyp="http://schemas.microsoft.com/office/drawing/2018/hyperlinkcolor" val="tx"/>
                    </a:ext>
                  </a:extLst>
                </a:hlinkClick>
              </a:rPr>
              <a:t>ibiblio</a:t>
            </a:r>
            <a:r>
              <a:rPr lang="cs-CZ" dirty="0"/>
              <a:t> na University </a:t>
            </a:r>
            <a:r>
              <a:rPr lang="cs-CZ" dirty="0" err="1"/>
              <a:t>of</a:t>
            </a:r>
            <a:r>
              <a:rPr lang="cs-CZ" dirty="0"/>
              <a:t> </a:t>
            </a:r>
            <a:r>
              <a:rPr lang="cs-CZ" dirty="0" err="1"/>
              <a:t>North</a:t>
            </a:r>
            <a:r>
              <a:rPr lang="cs-CZ" dirty="0"/>
              <a:t> Carolina v </a:t>
            </a:r>
            <a:r>
              <a:rPr lang="cs-CZ" dirty="0" err="1"/>
              <a:t>Chapel</a:t>
            </a:r>
            <a:r>
              <a:rPr lang="cs-CZ" dirty="0"/>
              <a:t> </a:t>
            </a:r>
            <a:r>
              <a:rPr lang="cs-CZ" dirty="0" err="1"/>
              <a:t>Hill</a:t>
            </a:r>
            <a:endParaRPr lang="cs-CZ" dirty="0"/>
          </a:p>
          <a:p>
            <a:r>
              <a:rPr lang="cs-CZ" dirty="0"/>
              <a:t>R. 2011 - sbírka obsahovala celkem 35 171 volných děl, převážně e-knih, z toho 29 496 (84 %) v angličtině</a:t>
            </a:r>
          </a:p>
          <a:p>
            <a:r>
              <a:rPr lang="cs-CZ" dirty="0"/>
              <a:t>Zahrnuje knihy v 59 jazycích, většina zastoupena symbolicky jen jednou nebo několika tituly</a:t>
            </a:r>
          </a:p>
          <a:p>
            <a:r>
              <a:rPr lang="cs-CZ" dirty="0"/>
              <a:t>Většinou literární díla západní kulturní tradice - romány, poezie, povídky a drama, ale také kuchařky, referenční díla a vydání periodik</a:t>
            </a:r>
          </a:p>
          <a:p>
            <a:r>
              <a:rPr lang="cs-CZ" dirty="0"/>
              <a:t>Několik netextových děl, např. knihy načtené lidským (cca 600 děl) nebo syntetickým (cca 400 děl) hlasem v MP3 nebo soubory s hudebním zápisem</a:t>
            </a:r>
          </a:p>
        </p:txBody>
      </p:sp>
    </p:spTree>
    <p:extLst>
      <p:ext uri="{BB962C8B-B14F-4D97-AF65-F5344CB8AC3E}">
        <p14:creationId xmlns:p14="http://schemas.microsoft.com/office/powerpoint/2010/main" val="3136892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E2EBF04-CA6F-4161-9783-11584DCCA2CC}"/>
              </a:ext>
            </a:extLst>
          </p:cNvPr>
          <p:cNvPicPr>
            <a:picLocks noChangeAspect="1"/>
          </p:cNvPicPr>
          <p:nvPr/>
        </p:nvPicPr>
        <p:blipFill>
          <a:blip r:embed="rId2"/>
          <a:stretch>
            <a:fillRect/>
          </a:stretch>
        </p:blipFill>
        <p:spPr>
          <a:xfrm>
            <a:off x="0" y="1027906"/>
            <a:ext cx="12192000" cy="5557644"/>
          </a:xfrm>
          <a:prstGeom prst="rect">
            <a:avLst/>
          </a:prstGeom>
        </p:spPr>
      </p:pic>
      <p:sp>
        <p:nvSpPr>
          <p:cNvPr id="5" name="Obdélník 4">
            <a:extLst>
              <a:ext uri="{FF2B5EF4-FFF2-40B4-BE49-F238E27FC236}">
                <a16:creationId xmlns:a16="http://schemas.microsoft.com/office/drawing/2014/main" id="{5283B0DB-793C-4E39-A715-962FE426CD2C}"/>
              </a:ext>
            </a:extLst>
          </p:cNvPr>
          <p:cNvSpPr/>
          <p:nvPr/>
        </p:nvSpPr>
        <p:spPr>
          <a:xfrm>
            <a:off x="2752078" y="272450"/>
            <a:ext cx="4783612" cy="461665"/>
          </a:xfrm>
          <a:prstGeom prst="rect">
            <a:avLst/>
          </a:prstGeom>
        </p:spPr>
        <p:txBody>
          <a:bodyPr wrap="square">
            <a:spAutoFit/>
          </a:bodyPr>
          <a:lstStyle/>
          <a:p>
            <a:r>
              <a:rPr lang="cs-CZ" sz="2400" dirty="0">
                <a:hlinkClick r:id="rId3"/>
              </a:rPr>
              <a:t>https://www.gutenberg.org/</a:t>
            </a:r>
            <a:endParaRPr lang="cs-CZ" sz="2400" dirty="0"/>
          </a:p>
        </p:txBody>
      </p:sp>
    </p:spTree>
    <p:extLst>
      <p:ext uri="{BB962C8B-B14F-4D97-AF65-F5344CB8AC3E}">
        <p14:creationId xmlns:p14="http://schemas.microsoft.com/office/powerpoint/2010/main" val="252390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14BEABB-E688-404B-9674-109F85565FA8}"/>
              </a:ext>
            </a:extLst>
          </p:cNvPr>
          <p:cNvPicPr>
            <a:picLocks noChangeAspect="1"/>
          </p:cNvPicPr>
          <p:nvPr/>
        </p:nvPicPr>
        <p:blipFill>
          <a:blip r:embed="rId2"/>
          <a:stretch>
            <a:fillRect/>
          </a:stretch>
        </p:blipFill>
        <p:spPr>
          <a:xfrm>
            <a:off x="0" y="941060"/>
            <a:ext cx="12192000" cy="2125621"/>
          </a:xfrm>
          <a:prstGeom prst="rect">
            <a:avLst/>
          </a:prstGeom>
          <a:ln>
            <a:solidFill>
              <a:srgbClr val="00B050"/>
            </a:solidFill>
          </a:ln>
        </p:spPr>
      </p:pic>
      <p:sp>
        <p:nvSpPr>
          <p:cNvPr id="3" name="TextovéPole 2">
            <a:extLst>
              <a:ext uri="{FF2B5EF4-FFF2-40B4-BE49-F238E27FC236}">
                <a16:creationId xmlns:a16="http://schemas.microsoft.com/office/drawing/2014/main" id="{050F69E1-B2B6-4D0D-A628-F35218DE567B}"/>
              </a:ext>
            </a:extLst>
          </p:cNvPr>
          <p:cNvSpPr txBox="1"/>
          <p:nvPr/>
        </p:nvSpPr>
        <p:spPr>
          <a:xfrm>
            <a:off x="2166151" y="257452"/>
            <a:ext cx="7226423" cy="461665"/>
          </a:xfrm>
          <a:prstGeom prst="rect">
            <a:avLst/>
          </a:prstGeom>
          <a:noFill/>
        </p:spPr>
        <p:txBody>
          <a:bodyPr wrap="square" rtlCol="0">
            <a:spAutoFit/>
          </a:bodyPr>
          <a:lstStyle/>
          <a:p>
            <a:r>
              <a:rPr lang="cs-CZ" sz="2400" b="1" dirty="0"/>
              <a:t>Project </a:t>
            </a:r>
            <a:r>
              <a:rPr lang="cs-CZ" sz="2400" b="1" dirty="0" err="1"/>
              <a:t>Gutenberg</a:t>
            </a:r>
            <a:r>
              <a:rPr lang="cs-CZ" sz="2400" b="1" dirty="0"/>
              <a:t> - první přírůstek v češtině – R.U.R.</a:t>
            </a:r>
          </a:p>
        </p:txBody>
      </p:sp>
      <p:pic>
        <p:nvPicPr>
          <p:cNvPr id="4" name="Obrázek 3">
            <a:extLst>
              <a:ext uri="{FF2B5EF4-FFF2-40B4-BE49-F238E27FC236}">
                <a16:creationId xmlns:a16="http://schemas.microsoft.com/office/drawing/2014/main" id="{BD131B26-7314-42D2-ADB3-8C73A509E2C2}"/>
              </a:ext>
            </a:extLst>
          </p:cNvPr>
          <p:cNvPicPr>
            <a:picLocks noChangeAspect="1"/>
          </p:cNvPicPr>
          <p:nvPr/>
        </p:nvPicPr>
        <p:blipFill>
          <a:blip r:embed="rId3"/>
          <a:stretch>
            <a:fillRect/>
          </a:stretch>
        </p:blipFill>
        <p:spPr>
          <a:xfrm>
            <a:off x="2240317" y="3299084"/>
            <a:ext cx="2038812" cy="3558916"/>
          </a:xfrm>
          <a:prstGeom prst="rect">
            <a:avLst/>
          </a:prstGeom>
          <a:ln>
            <a:solidFill>
              <a:srgbClr val="0070C0"/>
            </a:solidFill>
          </a:ln>
        </p:spPr>
      </p:pic>
      <p:pic>
        <p:nvPicPr>
          <p:cNvPr id="5" name="Obrázek 4">
            <a:extLst>
              <a:ext uri="{FF2B5EF4-FFF2-40B4-BE49-F238E27FC236}">
                <a16:creationId xmlns:a16="http://schemas.microsoft.com/office/drawing/2014/main" id="{90399C33-DA38-419F-9A2B-6ECB5BC83DCF}"/>
              </a:ext>
            </a:extLst>
          </p:cNvPr>
          <p:cNvPicPr>
            <a:picLocks noChangeAspect="1"/>
          </p:cNvPicPr>
          <p:nvPr/>
        </p:nvPicPr>
        <p:blipFill>
          <a:blip r:embed="rId4"/>
          <a:stretch>
            <a:fillRect/>
          </a:stretch>
        </p:blipFill>
        <p:spPr>
          <a:xfrm>
            <a:off x="4875783" y="3297360"/>
            <a:ext cx="2038812" cy="3560640"/>
          </a:xfrm>
          <a:prstGeom prst="rect">
            <a:avLst/>
          </a:prstGeom>
          <a:ln>
            <a:solidFill>
              <a:srgbClr val="002060"/>
            </a:solidFill>
          </a:ln>
        </p:spPr>
      </p:pic>
      <p:pic>
        <p:nvPicPr>
          <p:cNvPr id="6" name="Obrázek 5">
            <a:extLst>
              <a:ext uri="{FF2B5EF4-FFF2-40B4-BE49-F238E27FC236}">
                <a16:creationId xmlns:a16="http://schemas.microsoft.com/office/drawing/2014/main" id="{66723ABF-033E-4F0B-9110-6484430BEA9B}"/>
              </a:ext>
            </a:extLst>
          </p:cNvPr>
          <p:cNvPicPr>
            <a:picLocks noChangeAspect="1"/>
          </p:cNvPicPr>
          <p:nvPr/>
        </p:nvPicPr>
        <p:blipFill>
          <a:blip r:embed="rId5"/>
          <a:stretch>
            <a:fillRect/>
          </a:stretch>
        </p:blipFill>
        <p:spPr>
          <a:xfrm>
            <a:off x="7583056" y="3272004"/>
            <a:ext cx="2038812" cy="3585996"/>
          </a:xfrm>
          <a:prstGeom prst="rect">
            <a:avLst/>
          </a:prstGeom>
          <a:ln>
            <a:solidFill>
              <a:srgbClr val="0070C0"/>
            </a:solidFill>
          </a:ln>
        </p:spPr>
      </p:pic>
    </p:spTree>
    <p:extLst>
      <p:ext uri="{BB962C8B-B14F-4D97-AF65-F5344CB8AC3E}">
        <p14:creationId xmlns:p14="http://schemas.microsoft.com/office/powerpoint/2010/main" val="1122059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A9FA49-D9CE-4B9E-9C39-4AE87AB20C55}"/>
              </a:ext>
            </a:extLst>
          </p:cNvPr>
          <p:cNvSpPr>
            <a:spLocks noGrp="1"/>
          </p:cNvSpPr>
          <p:nvPr>
            <p:ph type="title"/>
          </p:nvPr>
        </p:nvSpPr>
        <p:spPr>
          <a:xfrm>
            <a:off x="838200" y="365126"/>
            <a:ext cx="10515600" cy="735706"/>
          </a:xfrm>
        </p:spPr>
        <p:txBody>
          <a:bodyPr>
            <a:normAutofit/>
          </a:bodyPr>
          <a:lstStyle/>
          <a:p>
            <a:r>
              <a:rPr lang="cs-CZ" sz="4000" b="1" dirty="0"/>
              <a:t>Digitální literatura – časná historie</a:t>
            </a:r>
          </a:p>
        </p:txBody>
      </p:sp>
      <p:sp>
        <p:nvSpPr>
          <p:cNvPr id="3" name="Zástupný obsah 2">
            <a:extLst>
              <a:ext uri="{FF2B5EF4-FFF2-40B4-BE49-F238E27FC236}">
                <a16:creationId xmlns:a16="http://schemas.microsoft.com/office/drawing/2014/main" id="{8730AED4-DCD9-4C9D-955D-986B698BBA46}"/>
              </a:ext>
            </a:extLst>
          </p:cNvPr>
          <p:cNvSpPr>
            <a:spLocks noGrp="1"/>
          </p:cNvSpPr>
          <p:nvPr>
            <p:ph idx="1"/>
          </p:nvPr>
        </p:nvSpPr>
        <p:spPr>
          <a:xfrm>
            <a:off x="838200" y="1100832"/>
            <a:ext cx="10515600" cy="5076131"/>
          </a:xfrm>
        </p:spPr>
        <p:txBody>
          <a:bodyPr>
            <a:normAutofit/>
          </a:bodyPr>
          <a:lstStyle/>
          <a:p>
            <a:r>
              <a:rPr lang="cs-CZ" sz="2400" dirty="0"/>
              <a:t>1975–76 </a:t>
            </a:r>
            <a:r>
              <a:rPr lang="cs-CZ" sz="2400" dirty="0" err="1"/>
              <a:t>Will</a:t>
            </a:r>
            <a:r>
              <a:rPr lang="cs-CZ" sz="2400" dirty="0"/>
              <a:t> </a:t>
            </a:r>
            <a:r>
              <a:rPr lang="cs-CZ" sz="2400" dirty="0" err="1"/>
              <a:t>Crowther</a:t>
            </a:r>
            <a:r>
              <a:rPr lang="cs-CZ" sz="2400" dirty="0"/>
              <a:t> programuje textovou hru </a:t>
            </a:r>
            <a:r>
              <a:rPr lang="cs-CZ" sz="2400" b="1" i="1" u="sng" dirty="0" err="1">
                <a:hlinkClick r:id="rId2" tooltip="Colossal Cave Adventure">
                  <a:extLst>
                    <a:ext uri="{A12FA001-AC4F-418D-AE19-62706E023703}">
                      <ahyp:hlinkClr xmlns:ahyp="http://schemas.microsoft.com/office/drawing/2018/hyperlinkcolor" val="tx"/>
                    </a:ext>
                  </a:extLst>
                </a:hlinkClick>
              </a:rPr>
              <a:t>Colossal</a:t>
            </a:r>
            <a:r>
              <a:rPr lang="cs-CZ" sz="2400" b="1" i="1" u="sng" dirty="0">
                <a:hlinkClick r:id="rId2" tooltip="Colossal Cave Adventure">
                  <a:extLst>
                    <a:ext uri="{A12FA001-AC4F-418D-AE19-62706E023703}">
                      <ahyp:hlinkClr xmlns:ahyp="http://schemas.microsoft.com/office/drawing/2018/hyperlinkcolor" val="tx"/>
                    </a:ext>
                  </a:extLst>
                </a:hlinkClick>
              </a:rPr>
              <a:t> </a:t>
            </a:r>
            <a:r>
              <a:rPr lang="cs-CZ" sz="2400" b="1" i="1" u="sng" dirty="0" err="1">
                <a:hlinkClick r:id="rId2" tooltip="Colossal Cave Adventure">
                  <a:extLst>
                    <a:ext uri="{A12FA001-AC4F-418D-AE19-62706E023703}">
                      <ahyp:hlinkClr xmlns:ahyp="http://schemas.microsoft.com/office/drawing/2018/hyperlinkcolor" val="tx"/>
                    </a:ext>
                  </a:extLst>
                </a:hlinkClick>
              </a:rPr>
              <a:t>Cave</a:t>
            </a:r>
            <a:r>
              <a:rPr lang="cs-CZ" sz="2400" b="1" i="1" u="sng" dirty="0">
                <a:hlinkClick r:id="rId2" tooltip="Colossal Cave Adventure">
                  <a:extLst>
                    <a:ext uri="{A12FA001-AC4F-418D-AE19-62706E023703}">
                      <ahyp:hlinkClr xmlns:ahyp="http://schemas.microsoft.com/office/drawing/2018/hyperlinkcolor" val="tx"/>
                    </a:ext>
                  </a:extLst>
                </a:hlinkClick>
              </a:rPr>
              <a:t> </a:t>
            </a:r>
            <a:r>
              <a:rPr lang="cs-CZ" sz="2400" b="1" i="1" u="sng" dirty="0" err="1">
                <a:hlinkClick r:id="rId2" tooltip="Colossal Cave Adventure">
                  <a:extLst>
                    <a:ext uri="{A12FA001-AC4F-418D-AE19-62706E023703}">
                      <ahyp:hlinkClr xmlns:ahyp="http://schemas.microsoft.com/office/drawing/2018/hyperlinkcolor" val="tx"/>
                    </a:ext>
                  </a:extLst>
                </a:hlinkClick>
              </a:rPr>
              <a:t>Adventure</a:t>
            </a:r>
            <a:r>
              <a:rPr lang="cs-CZ" sz="2400" b="1" u="sng" dirty="0"/>
              <a:t> </a:t>
            </a:r>
            <a:r>
              <a:rPr lang="cs-CZ" sz="2400" dirty="0"/>
              <a:t>(</a:t>
            </a:r>
            <a:r>
              <a:rPr lang="cs-CZ" sz="2400" i="1" dirty="0" err="1"/>
              <a:t>Adventure</a:t>
            </a:r>
            <a:r>
              <a:rPr lang="cs-CZ" sz="2400" dirty="0"/>
              <a:t> )</a:t>
            </a:r>
          </a:p>
          <a:p>
            <a:pPr lvl="1"/>
            <a:r>
              <a:rPr lang="cs-CZ" dirty="0"/>
              <a:t>příběh, který nechal čtenáře rozhodnout, kterým směrem se vydat (volby, rozhodování = do konce nebo k jeho předčasné smrti)</a:t>
            </a:r>
          </a:p>
          <a:p>
            <a:r>
              <a:rPr lang="cs-CZ" sz="2400" dirty="0"/>
              <a:t>1977–1979 nelineární formát napodoben textovou </a:t>
            </a:r>
            <a:r>
              <a:rPr lang="cs-CZ" sz="2400" dirty="0" err="1"/>
              <a:t>adventurou</a:t>
            </a:r>
            <a:r>
              <a:rPr lang="cs-CZ" sz="2400" dirty="0"/>
              <a:t> </a:t>
            </a:r>
            <a:r>
              <a:rPr lang="cs-CZ" sz="2400" i="1" dirty="0" err="1">
                <a:hlinkClick r:id="rId3" tooltip="Zork">
                  <a:extLst>
                    <a:ext uri="{A12FA001-AC4F-418D-AE19-62706E023703}">
                      <ahyp:hlinkClr xmlns:ahyp="http://schemas.microsoft.com/office/drawing/2018/hyperlinkcolor" val="tx"/>
                    </a:ext>
                  </a:extLst>
                </a:hlinkClick>
              </a:rPr>
              <a:t>Zork</a:t>
            </a:r>
            <a:r>
              <a:rPr lang="cs-CZ" sz="2400" dirty="0"/>
              <a:t> </a:t>
            </a:r>
          </a:p>
          <a:p>
            <a:pPr lvl="1"/>
            <a:r>
              <a:rPr lang="cs-CZ" dirty="0"/>
              <a:t>Tyto dvě hry považovány za první příklady </a:t>
            </a:r>
            <a:r>
              <a:rPr lang="cs-CZ" b="1" dirty="0"/>
              <a:t>interaktivní fikce </a:t>
            </a:r>
            <a:endParaRPr lang="cs-CZ" dirty="0"/>
          </a:p>
          <a:p>
            <a:pPr lvl="1"/>
            <a:r>
              <a:rPr lang="cs-CZ" dirty="0"/>
              <a:t>Nejčasněji díla elektronické literatury vytvořena pomocí softwaru </a:t>
            </a:r>
            <a:r>
              <a:rPr lang="cs-CZ" b="1" dirty="0" err="1">
                <a:hlinkClick r:id="rId4" tooltip="Storyspace">
                  <a:extLst>
                    <a:ext uri="{A12FA001-AC4F-418D-AE19-62706E023703}">
                      <ahyp:hlinkClr xmlns:ahyp="http://schemas.microsoft.com/office/drawing/2018/hyperlinkcolor" val="tx"/>
                    </a:ext>
                  </a:extLst>
                </a:hlinkClick>
              </a:rPr>
              <a:t>Storyspace</a:t>
            </a:r>
            <a:r>
              <a:rPr lang="cs-CZ" dirty="0"/>
              <a:t> , který vyvinuli </a:t>
            </a:r>
            <a:r>
              <a:rPr lang="cs-CZ" dirty="0" err="1"/>
              <a:t>Jay</a:t>
            </a:r>
            <a:r>
              <a:rPr lang="cs-CZ" dirty="0"/>
              <a:t> David </a:t>
            </a:r>
            <a:r>
              <a:rPr lang="cs-CZ" dirty="0" err="1"/>
              <a:t>Bolter</a:t>
            </a:r>
            <a:r>
              <a:rPr lang="cs-CZ" dirty="0"/>
              <a:t> a Michael </a:t>
            </a:r>
            <a:r>
              <a:rPr lang="cs-CZ" dirty="0" err="1"/>
              <a:t>Joyce</a:t>
            </a:r>
            <a:r>
              <a:rPr lang="cs-CZ" dirty="0"/>
              <a:t> v 80. letech</a:t>
            </a:r>
          </a:p>
          <a:p>
            <a:pPr lvl="1"/>
            <a:r>
              <a:rPr lang="cs-CZ" dirty="0" err="1"/>
              <a:t>Storyspace</a:t>
            </a:r>
            <a:r>
              <a:rPr lang="cs-CZ" dirty="0"/>
              <a:t> a další podobné programy používají</a:t>
            </a:r>
            <a:r>
              <a:rPr lang="cs-CZ" dirty="0">
                <a:hlinkClick r:id="rId5" tooltip="Hyper-textový">
                  <a:extLst>
                    <a:ext uri="{A12FA001-AC4F-418D-AE19-62706E023703}">
                      <ahyp:hlinkClr xmlns:ahyp="http://schemas.microsoft.com/office/drawing/2018/hyperlinkcolor" val="tx"/>
                    </a:ext>
                  </a:extLst>
                </a:hlinkClick>
              </a:rPr>
              <a:t> hypertext</a:t>
            </a:r>
            <a:r>
              <a:rPr lang="cs-CZ" dirty="0"/>
              <a:t> k vytváření odkazů v textu</a:t>
            </a:r>
          </a:p>
          <a:p>
            <a:pPr lvl="1"/>
            <a:r>
              <a:rPr lang="cs-CZ" dirty="0"/>
              <a:t>Literatura používající hypertext označována jako</a:t>
            </a:r>
            <a:r>
              <a:rPr lang="cs-CZ" dirty="0">
                <a:hlinkClick r:id="rId6" tooltip="Hypertextová fikce">
                  <a:extLst>
                    <a:ext uri="{A12FA001-AC4F-418D-AE19-62706E023703}">
                      <ahyp:hlinkClr xmlns:ahyp="http://schemas.microsoft.com/office/drawing/2018/hyperlinkcolor" val="tx"/>
                    </a:ext>
                  </a:extLst>
                </a:hlinkClick>
              </a:rPr>
              <a:t> hypertextová fikce</a:t>
            </a:r>
            <a:endParaRPr lang="cs-CZ" dirty="0"/>
          </a:p>
          <a:p>
            <a:pPr lvl="1"/>
            <a:r>
              <a:rPr lang="cs-CZ" dirty="0"/>
              <a:t>Hypertextová beletrie využívá nejen </a:t>
            </a:r>
            <a:r>
              <a:rPr lang="cs-CZ" dirty="0" err="1"/>
              <a:t>Storyspace</a:t>
            </a:r>
            <a:r>
              <a:rPr lang="cs-CZ" dirty="0"/>
              <a:t>, ale i jiné programy jako </a:t>
            </a:r>
            <a:r>
              <a:rPr lang="cs-CZ" b="1" u="sng" dirty="0" err="1"/>
              <a:t>Twine</a:t>
            </a:r>
            <a:endParaRPr lang="cs-CZ" u="sng" dirty="0"/>
          </a:p>
        </p:txBody>
      </p:sp>
    </p:spTree>
    <p:extLst>
      <p:ext uri="{BB962C8B-B14F-4D97-AF65-F5344CB8AC3E}">
        <p14:creationId xmlns:p14="http://schemas.microsoft.com/office/powerpoint/2010/main" val="79350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6F667-943F-4382-A8C3-7CF1F7E5972B}"/>
              </a:ext>
            </a:extLst>
          </p:cNvPr>
          <p:cNvSpPr>
            <a:spLocks noGrp="1"/>
          </p:cNvSpPr>
          <p:nvPr>
            <p:ph type="title"/>
          </p:nvPr>
        </p:nvSpPr>
        <p:spPr/>
        <p:txBody>
          <a:bodyPr>
            <a:normAutofit/>
          </a:bodyPr>
          <a:lstStyle/>
          <a:p>
            <a:r>
              <a:rPr lang="cs-CZ" sz="3600" b="1" dirty="0"/>
              <a:t>Elektronická literatura dle ELO</a:t>
            </a:r>
          </a:p>
        </p:txBody>
      </p:sp>
      <p:sp>
        <p:nvSpPr>
          <p:cNvPr id="3" name="Zástupný obsah 2">
            <a:extLst>
              <a:ext uri="{FF2B5EF4-FFF2-40B4-BE49-F238E27FC236}">
                <a16:creationId xmlns:a16="http://schemas.microsoft.com/office/drawing/2014/main" id="{9BC59BB1-25EA-49BF-AF08-362346D8CD8A}"/>
              </a:ext>
            </a:extLst>
          </p:cNvPr>
          <p:cNvSpPr>
            <a:spLocks noGrp="1"/>
          </p:cNvSpPr>
          <p:nvPr>
            <p:ph idx="1"/>
          </p:nvPr>
        </p:nvSpPr>
        <p:spPr/>
        <p:txBody>
          <a:bodyPr>
            <a:normAutofit fontScale="85000" lnSpcReduction="10000"/>
          </a:bodyPr>
          <a:lstStyle/>
          <a:p>
            <a:r>
              <a:rPr lang="cs-CZ" dirty="0">
                <a:hlinkClick r:id="rId2" tooltip="E-kniha">
                  <a:extLst>
                    <a:ext uri="{A12FA001-AC4F-418D-AE19-62706E023703}">
                      <ahyp:hlinkClr xmlns:ahyp="http://schemas.microsoft.com/office/drawing/2018/hyperlinkcolor" val="tx"/>
                    </a:ext>
                  </a:extLst>
                </a:hlinkClick>
              </a:rPr>
              <a:t>Elektronické knihy</a:t>
            </a:r>
            <a:r>
              <a:rPr lang="cs-CZ" dirty="0"/>
              <a:t>, hypertext a </a:t>
            </a:r>
            <a:r>
              <a:rPr lang="cs-CZ" dirty="0">
                <a:hlinkClick r:id="rId3" tooltip="Digitální poezie">
                  <a:extLst>
                    <a:ext uri="{A12FA001-AC4F-418D-AE19-62706E023703}">
                      <ahyp:hlinkClr xmlns:ahyp="http://schemas.microsoft.com/office/drawing/2018/hyperlinkcolor" val="tx"/>
                    </a:ext>
                  </a:extLst>
                </a:hlinkClick>
              </a:rPr>
              <a:t>poezie</a:t>
            </a:r>
            <a:r>
              <a:rPr lang="cs-CZ" dirty="0"/>
              <a:t>, na webu i mimo něj</a:t>
            </a:r>
          </a:p>
          <a:p>
            <a:r>
              <a:rPr lang="cs-CZ" dirty="0"/>
              <a:t>Animovaná poezie prezentovaná v grafických formách, například </a:t>
            </a:r>
            <a:r>
              <a:rPr lang="cs-CZ" dirty="0" err="1">
                <a:hlinkClick r:id="rId4" tooltip="Adobe Flash">
                  <a:extLst>
                    <a:ext uri="{A12FA001-AC4F-418D-AE19-62706E023703}">
                      <ahyp:hlinkClr xmlns:ahyp="http://schemas.microsoft.com/office/drawing/2018/hyperlinkcolor" val="tx"/>
                    </a:ext>
                  </a:extLst>
                </a:hlinkClick>
              </a:rPr>
              <a:t>Flash</a:t>
            </a:r>
            <a:r>
              <a:rPr lang="cs-CZ" dirty="0"/>
              <a:t> a další platformy</a:t>
            </a:r>
          </a:p>
          <a:p>
            <a:r>
              <a:rPr lang="cs-CZ" dirty="0"/>
              <a:t>Počítačové umělecké instalace, které žádají diváky, aby si je přečetli</a:t>
            </a:r>
          </a:p>
          <a:p>
            <a:r>
              <a:rPr lang="cs-CZ" dirty="0"/>
              <a:t>Konverzační znaky, známé také jako </a:t>
            </a:r>
            <a:r>
              <a:rPr lang="cs-CZ" dirty="0" err="1">
                <a:hlinkClick r:id="rId5" tooltip="Chatterbot">
                  <a:extLst>
                    <a:ext uri="{A12FA001-AC4F-418D-AE19-62706E023703}">
                      <ahyp:hlinkClr xmlns:ahyp="http://schemas.microsoft.com/office/drawing/2018/hyperlinkcolor" val="tx"/>
                    </a:ext>
                  </a:extLst>
                </a:hlinkClick>
              </a:rPr>
              <a:t>chatterbots</a:t>
            </a:r>
            <a:endParaRPr lang="cs-CZ" dirty="0"/>
          </a:p>
          <a:p>
            <a:r>
              <a:rPr lang="cs-CZ" dirty="0">
                <a:hlinkClick r:id="rId6" tooltip="Interaktivita">
                  <a:extLst>
                    <a:ext uri="{A12FA001-AC4F-418D-AE19-62706E023703}">
                      <ahyp:hlinkClr xmlns:ahyp="http://schemas.microsoft.com/office/drawing/2018/hyperlinkcolor" val="tx"/>
                    </a:ext>
                  </a:extLst>
                </a:hlinkClick>
              </a:rPr>
              <a:t>Interaktivní</a:t>
            </a:r>
            <a:r>
              <a:rPr lang="cs-CZ" dirty="0"/>
              <a:t> knihy</a:t>
            </a:r>
          </a:p>
          <a:p>
            <a:r>
              <a:rPr lang="cs-CZ" dirty="0"/>
              <a:t>Romány, které mají podobu </a:t>
            </a:r>
            <a:r>
              <a:rPr lang="cs-CZ" dirty="0">
                <a:hlinkClick r:id="rId7" tooltip="E-mailem">
                  <a:extLst>
                    <a:ext uri="{A12FA001-AC4F-418D-AE19-62706E023703}">
                      <ahyp:hlinkClr xmlns:ahyp="http://schemas.microsoft.com/office/drawing/2018/hyperlinkcolor" val="tx"/>
                    </a:ext>
                  </a:extLst>
                </a:hlinkClick>
              </a:rPr>
              <a:t>e-mailů</a:t>
            </a:r>
            <a:r>
              <a:rPr lang="cs-CZ" dirty="0"/>
              <a:t> , </a:t>
            </a:r>
            <a:r>
              <a:rPr lang="cs-CZ" dirty="0">
                <a:hlinkClick r:id="rId8" tooltip="SMS">
                  <a:extLst>
                    <a:ext uri="{A12FA001-AC4F-418D-AE19-62706E023703}">
                      <ahyp:hlinkClr xmlns:ahyp="http://schemas.microsoft.com/office/drawing/2018/hyperlinkcolor" val="tx"/>
                    </a:ext>
                  </a:extLst>
                </a:hlinkClick>
              </a:rPr>
              <a:t>SMS</a:t>
            </a:r>
            <a:r>
              <a:rPr lang="cs-CZ" dirty="0"/>
              <a:t> zpráv nebo </a:t>
            </a:r>
            <a:r>
              <a:rPr lang="cs-CZ" dirty="0">
                <a:hlinkClick r:id="rId9" tooltip="Blogy">
                  <a:extLst>
                    <a:ext uri="{A12FA001-AC4F-418D-AE19-62706E023703}">
                      <ahyp:hlinkClr xmlns:ahyp="http://schemas.microsoft.com/office/drawing/2018/hyperlinkcolor" val="tx"/>
                    </a:ext>
                  </a:extLst>
                </a:hlinkClick>
              </a:rPr>
              <a:t>blogů</a:t>
            </a:r>
            <a:endParaRPr lang="cs-CZ" dirty="0"/>
          </a:p>
          <a:p>
            <a:r>
              <a:rPr lang="cs-CZ" dirty="0"/>
              <a:t>Básně a příběhy, které jsou generovány počítači, interaktivně nebo na základě parametrů uvedených na začátku</a:t>
            </a:r>
          </a:p>
          <a:p>
            <a:r>
              <a:rPr lang="cs-CZ" dirty="0"/>
              <a:t>Projekty spolupráce ve psaní, které čtenářům umožňují přispívat k textu díla</a:t>
            </a:r>
          </a:p>
          <a:p>
            <a:r>
              <a:rPr lang="cs-CZ" dirty="0"/>
              <a:t>Literární představení online, která rozvíjejí nové způsoby psaní</a:t>
            </a:r>
          </a:p>
          <a:p>
            <a:endParaRPr lang="cs-CZ" dirty="0"/>
          </a:p>
        </p:txBody>
      </p:sp>
    </p:spTree>
    <p:extLst>
      <p:ext uri="{BB962C8B-B14F-4D97-AF65-F5344CB8AC3E}">
        <p14:creationId xmlns:p14="http://schemas.microsoft.com/office/powerpoint/2010/main" val="2452288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C44B67-00A7-45C2-8807-224429E64142}"/>
              </a:ext>
            </a:extLst>
          </p:cNvPr>
          <p:cNvSpPr>
            <a:spLocks noGrp="1"/>
          </p:cNvSpPr>
          <p:nvPr>
            <p:ph type="title"/>
          </p:nvPr>
        </p:nvSpPr>
        <p:spPr>
          <a:xfrm>
            <a:off x="838200" y="310719"/>
            <a:ext cx="10515600" cy="612560"/>
          </a:xfrm>
        </p:spPr>
        <p:txBody>
          <a:bodyPr>
            <a:normAutofit/>
          </a:bodyPr>
          <a:lstStyle/>
          <a:p>
            <a:r>
              <a:rPr lang="cs-CZ" sz="3600" b="1" dirty="0"/>
              <a:t>Uchovávání a archivace elektronické literatury (</a:t>
            </a:r>
            <a:r>
              <a:rPr lang="cs-CZ" sz="3600" b="1" dirty="0" err="1"/>
              <a:t>eL</a:t>
            </a:r>
            <a:r>
              <a:rPr lang="cs-CZ" sz="3600" b="1" dirty="0"/>
              <a:t>)</a:t>
            </a:r>
          </a:p>
        </p:txBody>
      </p:sp>
      <p:sp>
        <p:nvSpPr>
          <p:cNvPr id="3" name="Zástupný obsah 2">
            <a:extLst>
              <a:ext uri="{FF2B5EF4-FFF2-40B4-BE49-F238E27FC236}">
                <a16:creationId xmlns:a16="http://schemas.microsoft.com/office/drawing/2014/main" id="{ADE431A0-0E4A-4313-9693-63A0FA6588C5}"/>
              </a:ext>
            </a:extLst>
          </p:cNvPr>
          <p:cNvSpPr>
            <a:spLocks noGrp="1"/>
          </p:cNvSpPr>
          <p:nvPr>
            <p:ph idx="1"/>
          </p:nvPr>
        </p:nvSpPr>
        <p:spPr>
          <a:xfrm>
            <a:off x="838200" y="1020932"/>
            <a:ext cx="10515600" cy="5681709"/>
          </a:xfrm>
        </p:spPr>
        <p:txBody>
          <a:bodyPr>
            <a:normAutofit/>
          </a:bodyPr>
          <a:lstStyle/>
          <a:p>
            <a:r>
              <a:rPr lang="cs-CZ" dirty="0" err="1"/>
              <a:t>eL</a:t>
            </a:r>
            <a:r>
              <a:rPr lang="cs-CZ" dirty="0"/>
              <a:t> neuchovatelná v čase kvůli „tekuté povaze médií“</a:t>
            </a:r>
          </a:p>
          <a:p>
            <a:r>
              <a:rPr lang="cs-CZ" dirty="0" err="1"/>
              <a:t>eL</a:t>
            </a:r>
            <a:r>
              <a:rPr lang="cs-CZ" dirty="0"/>
              <a:t> riskuje ztrátu příležitosti budovat „tradice spojené s tiskovou literaturou“</a:t>
            </a:r>
          </a:p>
          <a:p>
            <a:r>
              <a:rPr lang="cs-CZ" dirty="0"/>
              <a:t>Několik organizací se věnuje uchovávání děl elektronické literatury</a:t>
            </a:r>
          </a:p>
          <a:p>
            <a:pPr lvl="1"/>
            <a:r>
              <a:rPr lang="cs-CZ" dirty="0"/>
              <a:t>koordinace </a:t>
            </a:r>
            <a:r>
              <a:rPr lang="cs-CZ" u="sng" dirty="0">
                <a:hlinkClick r:id="rId2" tooltip="Koalice pro digitální uchovávání">
                  <a:extLst>
                    <a:ext uri="{A12FA001-AC4F-418D-AE19-62706E023703}">
                      <ahyp:hlinkClr xmlns:ahyp="http://schemas.microsoft.com/office/drawing/2018/hyperlinkcolor" val="tx"/>
                    </a:ext>
                  </a:extLst>
                </a:hlinkClick>
              </a:rPr>
              <a:t>digitálního uchovávání </a:t>
            </a:r>
            <a:r>
              <a:rPr lang="cs-CZ" dirty="0"/>
              <a:t>ve Velké Británii usiluje o zachování digitálních zdrojů obecně</a:t>
            </a:r>
          </a:p>
          <a:p>
            <a:pPr lvl="1"/>
            <a:r>
              <a:rPr lang="cs-CZ" dirty="0"/>
              <a:t>iniciativa </a:t>
            </a:r>
            <a:r>
              <a:rPr lang="cs-CZ" b="1" dirty="0"/>
              <a:t>Organizace pro elektronickou literaturu PAD </a:t>
            </a:r>
            <a:r>
              <a:rPr lang="cs-CZ" dirty="0"/>
              <a:t>(uchování / archivace / šíření) doporučuje, jak myslet dopředu při psaní a publikování elektronické literatury a jak migrovat díla</a:t>
            </a:r>
          </a:p>
          <a:p>
            <a:pPr lvl="1"/>
            <a:r>
              <a:rPr lang="cs-CZ" b="1" dirty="0" err="1"/>
              <a:t>The</a:t>
            </a:r>
            <a:r>
              <a:rPr lang="cs-CZ" b="1" dirty="0"/>
              <a:t> </a:t>
            </a:r>
            <a:r>
              <a:rPr lang="cs-CZ" b="1" dirty="0" err="1"/>
              <a:t>Electronic</a:t>
            </a:r>
            <a:r>
              <a:rPr lang="cs-CZ" b="1" dirty="0"/>
              <a:t> </a:t>
            </a:r>
            <a:r>
              <a:rPr lang="cs-CZ" b="1" dirty="0" err="1"/>
              <a:t>Literature</a:t>
            </a:r>
            <a:r>
              <a:rPr lang="cs-CZ" b="1" dirty="0"/>
              <a:t> </a:t>
            </a:r>
            <a:r>
              <a:rPr lang="cs-CZ" b="1" dirty="0" err="1"/>
              <a:t>Collection</a:t>
            </a:r>
            <a:r>
              <a:rPr lang="cs-CZ" b="1" dirty="0"/>
              <a:t> </a:t>
            </a:r>
            <a:r>
              <a:rPr lang="cs-CZ" dirty="0"/>
              <a:t>- řada antologií elektronické literatury publikovaných organizací </a:t>
            </a:r>
            <a:r>
              <a:rPr lang="cs-CZ" dirty="0" err="1">
                <a:hlinkClick r:id="rId3" tooltip="Organizace elektronické literatury">
                  <a:extLst>
                    <a:ext uri="{A12FA001-AC4F-418D-AE19-62706E023703}">
                      <ahyp:hlinkClr xmlns:ahyp="http://schemas.microsoft.com/office/drawing/2018/hyperlinkcolor" val="tx"/>
                    </a:ext>
                  </a:extLst>
                </a:hlinkClick>
              </a:rPr>
              <a:t>Electronic</a:t>
            </a:r>
            <a:r>
              <a:rPr lang="cs-CZ" dirty="0">
                <a:hlinkClick r:id="rId3" tooltip="Organizace elektronické literatury">
                  <a:extLst>
                    <a:ext uri="{A12FA001-AC4F-418D-AE19-62706E023703}">
                      <ahyp:hlinkClr xmlns:ahyp="http://schemas.microsoft.com/office/drawing/2018/hyperlinkcolor" val="tx"/>
                    </a:ext>
                  </a:extLst>
                </a:hlinkClick>
              </a:rPr>
              <a:t> </a:t>
            </a:r>
            <a:r>
              <a:rPr lang="cs-CZ" dirty="0" err="1">
                <a:hlinkClick r:id="rId3" tooltip="Organizace elektronické literatury">
                  <a:extLst>
                    <a:ext uri="{A12FA001-AC4F-418D-AE19-62706E023703}">
                      <ahyp:hlinkClr xmlns:ahyp="http://schemas.microsoft.com/office/drawing/2018/hyperlinkcolor" val="tx"/>
                    </a:ext>
                  </a:extLst>
                </a:hlinkClick>
              </a:rPr>
              <a:t>Literature</a:t>
            </a:r>
            <a:r>
              <a:rPr lang="cs-CZ" dirty="0">
                <a:hlinkClick r:id="rId3" tooltip="Organizace elektronické literatury">
                  <a:extLst>
                    <a:ext uri="{A12FA001-AC4F-418D-AE19-62706E023703}">
                      <ahyp:hlinkClr xmlns:ahyp="http://schemas.microsoft.com/office/drawing/2018/hyperlinkcolor" val="tx"/>
                    </a:ext>
                  </a:extLst>
                </a:hlinkClick>
              </a:rPr>
              <a:t> </a:t>
            </a:r>
            <a:r>
              <a:rPr lang="cs-CZ" dirty="0" err="1">
                <a:hlinkClick r:id="rId3" tooltip="Organizace elektronické literatury">
                  <a:extLst>
                    <a:ext uri="{A12FA001-AC4F-418D-AE19-62706E023703}">
                      <ahyp:hlinkClr xmlns:ahyp="http://schemas.microsoft.com/office/drawing/2018/hyperlinkcolor" val="tx"/>
                    </a:ext>
                  </a:extLst>
                </a:hlinkClick>
              </a:rPr>
              <a:t>Organisation</a:t>
            </a:r>
            <a:r>
              <a:rPr lang="cs-CZ" dirty="0"/>
              <a:t> , a to jak na CD / DVD, tak online = jedna ze strategií zajištění dostupnosti elektronické literatury pro budoucí generace</a:t>
            </a:r>
          </a:p>
          <a:p>
            <a:endParaRPr lang="cs-CZ" dirty="0"/>
          </a:p>
        </p:txBody>
      </p:sp>
    </p:spTree>
    <p:extLst>
      <p:ext uri="{BB962C8B-B14F-4D97-AF65-F5344CB8AC3E}">
        <p14:creationId xmlns:p14="http://schemas.microsoft.com/office/powerpoint/2010/main" val="746852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9470ACC-3EE3-4DB3-BBBA-39E88AE82467}"/>
              </a:ext>
            </a:extLst>
          </p:cNvPr>
          <p:cNvSpPr>
            <a:spLocks noGrp="1"/>
          </p:cNvSpPr>
          <p:nvPr>
            <p:ph type="title"/>
          </p:nvPr>
        </p:nvSpPr>
        <p:spPr>
          <a:xfrm>
            <a:off x="838200" y="365125"/>
            <a:ext cx="10515600" cy="883529"/>
          </a:xfrm>
        </p:spPr>
        <p:txBody>
          <a:bodyPr>
            <a:normAutofit/>
          </a:bodyPr>
          <a:lstStyle/>
          <a:p>
            <a:r>
              <a:rPr lang="cs-CZ" sz="4000" b="1" dirty="0"/>
              <a:t>Uchovávání a archivace elektronické literatury (</a:t>
            </a:r>
            <a:r>
              <a:rPr lang="cs-CZ" sz="4000" b="1" dirty="0" err="1"/>
              <a:t>eL</a:t>
            </a:r>
            <a:r>
              <a:rPr lang="cs-CZ" sz="4000" b="1" dirty="0"/>
              <a:t>)</a:t>
            </a:r>
            <a:endParaRPr lang="cs-CZ" sz="4000" dirty="0"/>
          </a:p>
        </p:txBody>
      </p:sp>
      <p:pic>
        <p:nvPicPr>
          <p:cNvPr id="5" name="Obrázek 4">
            <a:extLst>
              <a:ext uri="{FF2B5EF4-FFF2-40B4-BE49-F238E27FC236}">
                <a16:creationId xmlns:a16="http://schemas.microsoft.com/office/drawing/2014/main" id="{27CFB23C-A39A-42FE-8851-222B8B1CD026}"/>
              </a:ext>
            </a:extLst>
          </p:cNvPr>
          <p:cNvPicPr>
            <a:picLocks noChangeAspect="1"/>
          </p:cNvPicPr>
          <p:nvPr/>
        </p:nvPicPr>
        <p:blipFill>
          <a:blip r:embed="rId2"/>
          <a:stretch>
            <a:fillRect/>
          </a:stretch>
        </p:blipFill>
        <p:spPr>
          <a:xfrm>
            <a:off x="1065320" y="1425775"/>
            <a:ext cx="7352376" cy="2057180"/>
          </a:xfrm>
          <a:prstGeom prst="rect">
            <a:avLst/>
          </a:prstGeom>
          <a:ln>
            <a:solidFill>
              <a:schemeClr val="accent2">
                <a:lumMod val="50000"/>
              </a:schemeClr>
            </a:solidFill>
          </a:ln>
        </p:spPr>
      </p:pic>
      <p:sp>
        <p:nvSpPr>
          <p:cNvPr id="6" name="Obdélník 5">
            <a:extLst>
              <a:ext uri="{FF2B5EF4-FFF2-40B4-BE49-F238E27FC236}">
                <a16:creationId xmlns:a16="http://schemas.microsoft.com/office/drawing/2014/main" id="{EEFDCC0D-0824-45F5-9142-9AE269479BDA}"/>
              </a:ext>
            </a:extLst>
          </p:cNvPr>
          <p:cNvSpPr/>
          <p:nvPr/>
        </p:nvSpPr>
        <p:spPr>
          <a:xfrm>
            <a:off x="8780016" y="2132133"/>
            <a:ext cx="3932807" cy="369332"/>
          </a:xfrm>
          <a:prstGeom prst="rect">
            <a:avLst/>
          </a:prstGeom>
        </p:spPr>
        <p:txBody>
          <a:bodyPr wrap="square">
            <a:spAutoFit/>
          </a:bodyPr>
          <a:lstStyle/>
          <a:p>
            <a:r>
              <a:rPr lang="cs-CZ" dirty="0">
                <a:hlinkClick r:id="rId3">
                  <a:extLst>
                    <a:ext uri="{A12FA001-AC4F-418D-AE19-62706E023703}">
                      <ahyp:hlinkClr xmlns:ahyp="http://schemas.microsoft.com/office/drawing/2018/hyperlinkcolor" val="tx"/>
                    </a:ext>
                  </a:extLst>
                </a:hlinkClick>
              </a:rPr>
              <a:t>http://dtc-wsuv.org/wp/ell/</a:t>
            </a:r>
            <a:endParaRPr lang="cs-CZ" dirty="0"/>
          </a:p>
        </p:txBody>
      </p:sp>
      <p:pic>
        <p:nvPicPr>
          <p:cNvPr id="7" name="Obrázek 6">
            <a:extLst>
              <a:ext uri="{FF2B5EF4-FFF2-40B4-BE49-F238E27FC236}">
                <a16:creationId xmlns:a16="http://schemas.microsoft.com/office/drawing/2014/main" id="{7D656A29-EF6A-4BE7-9982-CD345A755EF7}"/>
              </a:ext>
            </a:extLst>
          </p:cNvPr>
          <p:cNvPicPr>
            <a:picLocks noChangeAspect="1"/>
          </p:cNvPicPr>
          <p:nvPr/>
        </p:nvPicPr>
        <p:blipFill>
          <a:blip r:embed="rId4"/>
          <a:stretch>
            <a:fillRect/>
          </a:stretch>
        </p:blipFill>
        <p:spPr>
          <a:xfrm>
            <a:off x="5370990" y="3696582"/>
            <a:ext cx="5598850" cy="2883343"/>
          </a:xfrm>
          <a:prstGeom prst="rect">
            <a:avLst/>
          </a:prstGeom>
        </p:spPr>
      </p:pic>
      <p:sp>
        <p:nvSpPr>
          <p:cNvPr id="8" name="Obdélník 7">
            <a:extLst>
              <a:ext uri="{FF2B5EF4-FFF2-40B4-BE49-F238E27FC236}">
                <a16:creationId xmlns:a16="http://schemas.microsoft.com/office/drawing/2014/main" id="{B91A5BE0-2A07-4C00-8BA8-8A074B8C2B58}"/>
              </a:ext>
            </a:extLst>
          </p:cNvPr>
          <p:cNvSpPr/>
          <p:nvPr/>
        </p:nvSpPr>
        <p:spPr>
          <a:xfrm>
            <a:off x="3027285" y="4768922"/>
            <a:ext cx="4067923" cy="369332"/>
          </a:xfrm>
          <a:prstGeom prst="rect">
            <a:avLst/>
          </a:prstGeom>
        </p:spPr>
        <p:txBody>
          <a:bodyPr wrap="square">
            <a:spAutoFit/>
          </a:bodyPr>
          <a:lstStyle/>
          <a:p>
            <a:r>
              <a:rPr lang="cs-CZ" dirty="0">
                <a:hlinkClick r:id="rId5">
                  <a:extLst>
                    <a:ext uri="{A12FA001-AC4F-418D-AE19-62706E023703}">
                      <ahyp:hlinkClr xmlns:ahyp="http://schemas.microsoft.com/office/drawing/2018/hyperlinkcolor" val="tx"/>
                    </a:ext>
                  </a:extLst>
                </a:hlinkClick>
              </a:rPr>
              <a:t>https://mith.umd.edu/</a:t>
            </a:r>
            <a:endParaRPr lang="cs-CZ" dirty="0"/>
          </a:p>
        </p:txBody>
      </p:sp>
    </p:spTree>
    <p:extLst>
      <p:ext uri="{BB962C8B-B14F-4D97-AF65-F5344CB8AC3E}">
        <p14:creationId xmlns:p14="http://schemas.microsoft.com/office/powerpoint/2010/main" val="4181664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CFD7B36-6CDD-423A-BCFA-4A15A483D77F}"/>
              </a:ext>
            </a:extLst>
          </p:cNvPr>
          <p:cNvSpPr>
            <a:spLocks noGrp="1"/>
          </p:cNvSpPr>
          <p:nvPr>
            <p:ph type="title"/>
          </p:nvPr>
        </p:nvSpPr>
        <p:spPr>
          <a:xfrm>
            <a:off x="838200" y="365126"/>
            <a:ext cx="10515600" cy="416110"/>
          </a:xfrm>
        </p:spPr>
        <p:txBody>
          <a:bodyPr>
            <a:normAutofit fontScale="90000"/>
          </a:bodyPr>
          <a:lstStyle/>
          <a:p>
            <a:r>
              <a:rPr lang="cs-CZ" b="1" dirty="0"/>
              <a:t>Digitální poezie</a:t>
            </a:r>
          </a:p>
        </p:txBody>
      </p:sp>
      <p:sp>
        <p:nvSpPr>
          <p:cNvPr id="4" name="Zástupný obsah 3">
            <a:extLst>
              <a:ext uri="{FF2B5EF4-FFF2-40B4-BE49-F238E27FC236}">
                <a16:creationId xmlns:a16="http://schemas.microsoft.com/office/drawing/2014/main" id="{8BAD5E5B-3B35-4091-A344-4F862331EEA1}"/>
              </a:ext>
            </a:extLst>
          </p:cNvPr>
          <p:cNvSpPr>
            <a:spLocks noGrp="1"/>
          </p:cNvSpPr>
          <p:nvPr>
            <p:ph idx="1"/>
          </p:nvPr>
        </p:nvSpPr>
        <p:spPr>
          <a:xfrm>
            <a:off x="838200" y="1012054"/>
            <a:ext cx="10515600" cy="5164909"/>
          </a:xfrm>
        </p:spPr>
        <p:txBody>
          <a:bodyPr>
            <a:normAutofit/>
          </a:bodyPr>
          <a:lstStyle/>
          <a:p>
            <a:pPr fontAlgn="base"/>
            <a:r>
              <a:rPr lang="cs-CZ" sz="2000" dirty="0"/>
              <a:t>Specifický žánr blízký výtvarnému umění</a:t>
            </a:r>
          </a:p>
          <a:p>
            <a:pPr fontAlgn="base"/>
            <a:r>
              <a:rPr lang="cs-CZ" sz="2000" dirty="0"/>
              <a:t>Typický zejména nelineární a multimediální strukturou (na významu básně se výrazně podílí všechny lidské smysly – text může být animovaný, doplněný obrázky nebo zvukovou stopou), na procesu tvorby se někdy podílí i čtenář</a:t>
            </a:r>
          </a:p>
          <a:p>
            <a:pPr fontAlgn="base"/>
            <a:r>
              <a:rPr lang="cs-CZ" sz="2000" dirty="0"/>
              <a:t>Může mít i </a:t>
            </a:r>
            <a:r>
              <a:rPr lang="cs-CZ" sz="2000" dirty="0" err="1">
                <a:hlinkClick r:id="rId2">
                  <a:extLst>
                    <a:ext uri="{A12FA001-AC4F-418D-AE19-62706E023703}">
                      <ahyp:hlinkClr xmlns:ahyp="http://schemas.microsoft.com/office/drawing/2018/hyperlinkcolor" val="tx"/>
                    </a:ext>
                  </a:extLst>
                </a:hlinkClick>
              </a:rPr>
              <a:t>dekonstrukční</a:t>
            </a:r>
            <a:r>
              <a:rPr lang="cs-CZ" sz="2000" dirty="0"/>
              <a:t> charakter - </a:t>
            </a:r>
            <a:r>
              <a:rPr lang="cs-CZ" sz="2000" dirty="0">
                <a:hlinkClick r:id="rId2"/>
              </a:rPr>
              <a:t>https://auer.netzliteratur.net/kill/killpoem.htm</a:t>
            </a:r>
            <a:endParaRPr lang="cs-CZ" sz="2000" dirty="0"/>
          </a:p>
          <a:p>
            <a:pPr fontAlgn="base"/>
            <a:endParaRPr lang="cs-CZ" dirty="0"/>
          </a:p>
          <a:p>
            <a:pPr fontAlgn="base"/>
            <a:endParaRPr lang="cs-CZ" dirty="0"/>
          </a:p>
          <a:p>
            <a:pPr fontAlgn="base"/>
            <a:endParaRPr lang="cs-CZ" dirty="0"/>
          </a:p>
          <a:p>
            <a:pPr fontAlgn="base"/>
            <a:endParaRPr lang="cs-CZ" dirty="0"/>
          </a:p>
          <a:p>
            <a:pPr fontAlgn="base"/>
            <a:endParaRPr lang="cs-CZ" dirty="0"/>
          </a:p>
          <a:p>
            <a:pPr fontAlgn="base"/>
            <a:endParaRPr lang="cs-CZ" dirty="0"/>
          </a:p>
          <a:p>
            <a:endParaRPr lang="cs-CZ" dirty="0"/>
          </a:p>
        </p:txBody>
      </p:sp>
      <p:pic>
        <p:nvPicPr>
          <p:cNvPr id="6" name="Obrázek 5">
            <a:extLst>
              <a:ext uri="{FF2B5EF4-FFF2-40B4-BE49-F238E27FC236}">
                <a16:creationId xmlns:a16="http://schemas.microsoft.com/office/drawing/2014/main" id="{8F109C9D-6088-45F6-8BEE-40F34377EFD8}"/>
              </a:ext>
            </a:extLst>
          </p:cNvPr>
          <p:cNvPicPr>
            <a:picLocks noChangeAspect="1"/>
          </p:cNvPicPr>
          <p:nvPr/>
        </p:nvPicPr>
        <p:blipFill>
          <a:blip r:embed="rId3"/>
          <a:stretch>
            <a:fillRect/>
          </a:stretch>
        </p:blipFill>
        <p:spPr>
          <a:xfrm>
            <a:off x="1049414" y="2945882"/>
            <a:ext cx="10093171" cy="3665953"/>
          </a:xfrm>
          <a:prstGeom prst="rect">
            <a:avLst/>
          </a:prstGeom>
        </p:spPr>
      </p:pic>
    </p:spTree>
    <p:extLst>
      <p:ext uri="{BB962C8B-B14F-4D97-AF65-F5344CB8AC3E}">
        <p14:creationId xmlns:p14="http://schemas.microsoft.com/office/powerpoint/2010/main" val="727151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A57C05-9765-489A-B217-BCF3F70B518D}"/>
              </a:ext>
            </a:extLst>
          </p:cNvPr>
          <p:cNvSpPr>
            <a:spLocks noGrp="1"/>
          </p:cNvSpPr>
          <p:nvPr>
            <p:ph type="title"/>
          </p:nvPr>
        </p:nvSpPr>
        <p:spPr/>
        <p:txBody>
          <a:bodyPr>
            <a:normAutofit/>
          </a:bodyPr>
          <a:lstStyle/>
          <a:p>
            <a:r>
              <a:rPr lang="cs-CZ" sz="4000" b="1" dirty="0"/>
              <a:t>Digitální poezie</a:t>
            </a:r>
          </a:p>
        </p:txBody>
      </p:sp>
      <p:sp>
        <p:nvSpPr>
          <p:cNvPr id="3" name="Zástupný obsah 2">
            <a:extLst>
              <a:ext uri="{FF2B5EF4-FFF2-40B4-BE49-F238E27FC236}">
                <a16:creationId xmlns:a16="http://schemas.microsoft.com/office/drawing/2014/main" id="{59B48585-8A8F-4B60-8B42-85424B09C76A}"/>
              </a:ext>
            </a:extLst>
          </p:cNvPr>
          <p:cNvSpPr>
            <a:spLocks noGrp="1"/>
          </p:cNvSpPr>
          <p:nvPr>
            <p:ph sz="half" idx="1"/>
          </p:nvPr>
        </p:nvSpPr>
        <p:spPr/>
        <p:txBody>
          <a:bodyPr>
            <a:normAutofit fontScale="92500" lnSpcReduction="10000"/>
          </a:bodyPr>
          <a:lstStyle/>
          <a:p>
            <a:pPr fontAlgn="base"/>
            <a:r>
              <a:rPr lang="cs-CZ" dirty="0"/>
              <a:t>Více se </a:t>
            </a:r>
            <a:r>
              <a:rPr lang="cs-CZ" b="1" dirty="0"/>
              <a:t>o estetice digitální poezie </a:t>
            </a:r>
            <a:r>
              <a:rPr lang="cs-CZ" dirty="0"/>
              <a:t>viz článek </a:t>
            </a:r>
            <a:r>
              <a:rPr lang="cs-CZ" dirty="0">
                <a:hlinkClick r:id="rId2">
                  <a:extLst>
                    <a:ext uri="{A12FA001-AC4F-418D-AE19-62706E023703}">
                      <ahyp:hlinkClr xmlns:ahyp="http://schemas.microsoft.com/office/drawing/2018/hyperlinkcolor" val="tx"/>
                    </a:ext>
                  </a:extLst>
                </a:hlinkClick>
              </a:rPr>
              <a:t>Úvod do estetiky digitální poezie</a:t>
            </a:r>
            <a:r>
              <a:rPr lang="cs-CZ" dirty="0"/>
              <a:t> na webu časopisu </a:t>
            </a:r>
            <a:r>
              <a:rPr lang="cs-CZ" b="1" dirty="0"/>
              <a:t>Psí víno</a:t>
            </a:r>
          </a:p>
          <a:p>
            <a:pPr fontAlgn="base"/>
            <a:r>
              <a:rPr lang="cs-CZ" dirty="0"/>
              <a:t>Digitální poezie navazuje na experimentální poezii 60. let</a:t>
            </a:r>
          </a:p>
          <a:p>
            <a:pPr fontAlgn="base"/>
            <a:r>
              <a:rPr lang="cs-CZ" dirty="0"/>
              <a:t>Výrazný rozvoj od 90. let 20. století (počátky v 50. letech 20. st.)</a:t>
            </a:r>
          </a:p>
          <a:p>
            <a:pPr fontAlgn="base"/>
            <a:r>
              <a:rPr lang="cs-CZ" dirty="0"/>
              <a:t>Lokality: USA, německé prostředí (např. projekt </a:t>
            </a:r>
            <a:r>
              <a:rPr lang="cs-CZ" dirty="0">
                <a:hlinkClick r:id="rId3">
                  <a:extLst>
                    <a:ext uri="{A12FA001-AC4F-418D-AE19-62706E023703}">
                      <ahyp:hlinkClr xmlns:ahyp="http://schemas.microsoft.com/office/drawing/2018/hyperlinkcolor" val="tx"/>
                    </a:ext>
                  </a:extLst>
                </a:hlinkClick>
              </a:rPr>
              <a:t>Netzliteratur.net</a:t>
            </a:r>
            <a:r>
              <a:rPr lang="cs-CZ" dirty="0"/>
              <a:t>)</a:t>
            </a:r>
          </a:p>
          <a:p>
            <a:pPr fontAlgn="base"/>
            <a:r>
              <a:rPr lang="cs-CZ" dirty="0"/>
              <a:t>Poprvé v českém prostředí v r. 1997 na webu </a:t>
            </a:r>
            <a:r>
              <a:rPr lang="cs-CZ" dirty="0" err="1">
                <a:hlinkClick r:id="rId4">
                  <a:extLst>
                    <a:ext uri="{A12FA001-AC4F-418D-AE19-62706E023703}">
                      <ahyp:hlinkClr xmlns:ahyp="http://schemas.microsoft.com/office/drawing/2018/hyperlinkcolor" val="tx"/>
                    </a:ext>
                  </a:extLst>
                </a:hlinkClick>
              </a:rPr>
              <a:t>magaZlín</a:t>
            </a:r>
            <a:endParaRPr lang="cs-CZ" dirty="0"/>
          </a:p>
        </p:txBody>
      </p:sp>
      <p:pic>
        <p:nvPicPr>
          <p:cNvPr id="5" name="Zástupný obsah 4">
            <a:extLst>
              <a:ext uri="{FF2B5EF4-FFF2-40B4-BE49-F238E27FC236}">
                <a16:creationId xmlns:a16="http://schemas.microsoft.com/office/drawing/2014/main" id="{BF55F542-A67A-4273-A48C-81624734D392}"/>
              </a:ext>
            </a:extLst>
          </p:cNvPr>
          <p:cNvPicPr>
            <a:picLocks noGrp="1" noChangeAspect="1"/>
          </p:cNvPicPr>
          <p:nvPr>
            <p:ph sz="half" idx="2"/>
          </p:nvPr>
        </p:nvPicPr>
        <p:blipFill>
          <a:blip r:embed="rId5"/>
          <a:stretch>
            <a:fillRect/>
          </a:stretch>
        </p:blipFill>
        <p:spPr>
          <a:xfrm>
            <a:off x="6465163" y="1825625"/>
            <a:ext cx="5181600" cy="2292277"/>
          </a:xfrm>
          <a:prstGeom prst="rect">
            <a:avLst/>
          </a:prstGeom>
          <a:ln>
            <a:solidFill>
              <a:srgbClr val="0070C0"/>
            </a:solidFill>
          </a:ln>
        </p:spPr>
      </p:pic>
    </p:spTree>
    <p:extLst>
      <p:ext uri="{BB962C8B-B14F-4D97-AF65-F5344CB8AC3E}">
        <p14:creationId xmlns:p14="http://schemas.microsoft.com/office/powerpoint/2010/main" val="3005219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5F2B5E-E68C-4268-95D1-1B30DDB15C35}"/>
              </a:ext>
            </a:extLst>
          </p:cNvPr>
          <p:cNvSpPr>
            <a:spLocks noGrp="1"/>
          </p:cNvSpPr>
          <p:nvPr>
            <p:ph type="title"/>
          </p:nvPr>
        </p:nvSpPr>
        <p:spPr>
          <a:xfrm>
            <a:off x="838200" y="365125"/>
            <a:ext cx="10515600" cy="504887"/>
          </a:xfrm>
        </p:spPr>
        <p:txBody>
          <a:bodyPr>
            <a:normAutofit fontScale="90000"/>
          </a:bodyPr>
          <a:lstStyle/>
          <a:p>
            <a:r>
              <a:rPr lang="cs-CZ" dirty="0"/>
              <a:t>Digitální poezie</a:t>
            </a:r>
          </a:p>
        </p:txBody>
      </p:sp>
      <p:pic>
        <p:nvPicPr>
          <p:cNvPr id="3" name="Obrázek 2">
            <a:extLst>
              <a:ext uri="{FF2B5EF4-FFF2-40B4-BE49-F238E27FC236}">
                <a16:creationId xmlns:a16="http://schemas.microsoft.com/office/drawing/2014/main" id="{A9AD5856-D057-4ED2-9582-FE7222C43BEA}"/>
              </a:ext>
            </a:extLst>
          </p:cNvPr>
          <p:cNvPicPr>
            <a:picLocks noChangeAspect="1"/>
          </p:cNvPicPr>
          <p:nvPr/>
        </p:nvPicPr>
        <p:blipFill>
          <a:blip r:embed="rId2"/>
          <a:stretch>
            <a:fillRect/>
          </a:stretch>
        </p:blipFill>
        <p:spPr>
          <a:xfrm>
            <a:off x="838200" y="1097471"/>
            <a:ext cx="8066375" cy="4610871"/>
          </a:xfrm>
          <a:prstGeom prst="rect">
            <a:avLst/>
          </a:prstGeom>
        </p:spPr>
      </p:pic>
      <p:pic>
        <p:nvPicPr>
          <p:cNvPr id="4" name="Zástupný obsah 3">
            <a:extLst>
              <a:ext uri="{FF2B5EF4-FFF2-40B4-BE49-F238E27FC236}">
                <a16:creationId xmlns:a16="http://schemas.microsoft.com/office/drawing/2014/main" id="{BDFD0F71-6424-44C2-B773-842550D1F5EE}"/>
              </a:ext>
            </a:extLst>
          </p:cNvPr>
          <p:cNvPicPr>
            <a:picLocks noChangeAspect="1"/>
          </p:cNvPicPr>
          <p:nvPr/>
        </p:nvPicPr>
        <p:blipFill>
          <a:blip r:embed="rId3"/>
          <a:stretch>
            <a:fillRect/>
          </a:stretch>
        </p:blipFill>
        <p:spPr>
          <a:xfrm>
            <a:off x="9867717" y="1357004"/>
            <a:ext cx="1991182" cy="4351338"/>
          </a:xfrm>
          <a:prstGeom prst="rect">
            <a:avLst/>
          </a:prstGeom>
        </p:spPr>
      </p:pic>
    </p:spTree>
    <p:extLst>
      <p:ext uri="{BB962C8B-B14F-4D97-AF65-F5344CB8AC3E}">
        <p14:creationId xmlns:p14="http://schemas.microsoft.com/office/powerpoint/2010/main" val="288271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FF0887-0AB2-4493-9C6F-8BD12180EC63}"/>
              </a:ext>
            </a:extLst>
          </p:cNvPr>
          <p:cNvSpPr>
            <a:spLocks noGrp="1"/>
          </p:cNvSpPr>
          <p:nvPr>
            <p:ph type="title"/>
          </p:nvPr>
        </p:nvSpPr>
        <p:spPr>
          <a:xfrm>
            <a:off x="838200" y="365126"/>
            <a:ext cx="10515600" cy="744584"/>
          </a:xfrm>
        </p:spPr>
        <p:txBody>
          <a:bodyPr>
            <a:normAutofit/>
          </a:bodyPr>
          <a:lstStyle/>
          <a:p>
            <a:r>
              <a:rPr lang="cs-CZ" sz="4000" b="1" dirty="0"/>
              <a:t>Aktuálně - Přístup k e-zdrojům – nejen odborným</a:t>
            </a:r>
          </a:p>
        </p:txBody>
      </p:sp>
      <p:pic>
        <p:nvPicPr>
          <p:cNvPr id="5" name="Obrázek 4">
            <a:extLst>
              <a:ext uri="{FF2B5EF4-FFF2-40B4-BE49-F238E27FC236}">
                <a16:creationId xmlns:a16="http://schemas.microsoft.com/office/drawing/2014/main" id="{7DF5242A-D906-4257-A8C9-DEE8E84F667B}"/>
              </a:ext>
            </a:extLst>
          </p:cNvPr>
          <p:cNvPicPr>
            <a:picLocks noChangeAspect="1"/>
          </p:cNvPicPr>
          <p:nvPr/>
        </p:nvPicPr>
        <p:blipFill>
          <a:blip r:embed="rId2"/>
          <a:stretch>
            <a:fillRect/>
          </a:stretch>
        </p:blipFill>
        <p:spPr>
          <a:xfrm>
            <a:off x="2015231" y="1313895"/>
            <a:ext cx="7673967" cy="5441199"/>
          </a:xfrm>
          <a:prstGeom prst="rect">
            <a:avLst/>
          </a:prstGeom>
        </p:spPr>
      </p:pic>
    </p:spTree>
    <p:extLst>
      <p:ext uri="{BB962C8B-B14F-4D97-AF65-F5344CB8AC3E}">
        <p14:creationId xmlns:p14="http://schemas.microsoft.com/office/powerpoint/2010/main" val="1015805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1AF71-FCAE-4CAD-BC47-C415AEA03430}"/>
              </a:ext>
            </a:extLst>
          </p:cNvPr>
          <p:cNvSpPr>
            <a:spLocks noGrp="1"/>
          </p:cNvSpPr>
          <p:nvPr>
            <p:ph type="title"/>
          </p:nvPr>
        </p:nvSpPr>
        <p:spPr>
          <a:xfrm>
            <a:off x="838200" y="365126"/>
            <a:ext cx="10515600" cy="824482"/>
          </a:xfrm>
        </p:spPr>
        <p:txBody>
          <a:bodyPr>
            <a:normAutofit/>
          </a:bodyPr>
          <a:lstStyle/>
          <a:p>
            <a:r>
              <a:rPr lang="cs-CZ" sz="4000" b="1" dirty="0"/>
              <a:t>Hypertextová poezie </a:t>
            </a:r>
          </a:p>
        </p:txBody>
      </p:sp>
      <p:sp>
        <p:nvSpPr>
          <p:cNvPr id="3" name="Zástupný obsah 2">
            <a:extLst>
              <a:ext uri="{FF2B5EF4-FFF2-40B4-BE49-F238E27FC236}">
                <a16:creationId xmlns:a16="http://schemas.microsoft.com/office/drawing/2014/main" id="{605DE6B2-B5BB-4F29-BDEC-FD181C18091F}"/>
              </a:ext>
            </a:extLst>
          </p:cNvPr>
          <p:cNvSpPr>
            <a:spLocks noGrp="1"/>
          </p:cNvSpPr>
          <p:nvPr>
            <p:ph sz="half" idx="1"/>
          </p:nvPr>
        </p:nvSpPr>
        <p:spPr>
          <a:xfrm>
            <a:off x="838200" y="1597981"/>
            <a:ext cx="5181600" cy="5042516"/>
          </a:xfrm>
        </p:spPr>
        <p:txBody>
          <a:bodyPr>
            <a:normAutofit fontScale="62500" lnSpcReduction="20000"/>
          </a:bodyPr>
          <a:lstStyle/>
          <a:p>
            <a:r>
              <a:rPr lang="cs-CZ" dirty="0"/>
              <a:t>forma digitální poezie, která používá odkazy využívající hypertextové značení</a:t>
            </a:r>
          </a:p>
          <a:p>
            <a:r>
              <a:rPr lang="cs-CZ" dirty="0"/>
              <a:t>vizuální forma, souvisí s </a:t>
            </a:r>
            <a:r>
              <a:rPr lang="cs-CZ" dirty="0">
                <a:hlinkClick r:id="rId2" tooltip="Hypertextová fikce">
                  <a:extLst>
                    <a:ext uri="{A12FA001-AC4F-418D-AE19-62706E023703}">
                      <ahyp:hlinkClr xmlns:ahyp="http://schemas.microsoft.com/office/drawing/2018/hyperlinkcolor" val="tx"/>
                    </a:ext>
                  </a:extLst>
                </a:hlinkClick>
              </a:rPr>
              <a:t>hypertextovou fikcí</a:t>
            </a:r>
            <a:r>
              <a:rPr lang="cs-CZ" dirty="0"/>
              <a:t> a vizuálním uměním</a:t>
            </a:r>
          </a:p>
          <a:p>
            <a:r>
              <a:rPr lang="cs-CZ" dirty="0"/>
              <a:t>nemá žádné nastavené pořadí, báseň se pohybuje nebo je generována jako odpověď na odkazy, které si čtenář / uživatel vybere</a:t>
            </a:r>
          </a:p>
          <a:p>
            <a:r>
              <a:rPr lang="cs-CZ" dirty="0"/>
              <a:t>pohyblivá či generovaná v reakci na klikání na linky - komplexy slov, vět, odstavců, které se variabilně zobrazují v aktivním okně, nebo obsahuje části básní, které se pohybují a mutují.</a:t>
            </a:r>
          </a:p>
          <a:p>
            <a:r>
              <a:rPr lang="cs-CZ" dirty="0"/>
              <a:t>od poloviny 80. let 20. stol. </a:t>
            </a:r>
          </a:p>
        </p:txBody>
      </p:sp>
      <p:sp>
        <p:nvSpPr>
          <p:cNvPr id="4" name="Zástupný obsah 3">
            <a:extLst>
              <a:ext uri="{FF2B5EF4-FFF2-40B4-BE49-F238E27FC236}">
                <a16:creationId xmlns:a16="http://schemas.microsoft.com/office/drawing/2014/main" id="{513E50D8-D918-4663-B4CC-B9F08AEC93BB}"/>
              </a:ext>
            </a:extLst>
          </p:cNvPr>
          <p:cNvSpPr>
            <a:spLocks noGrp="1"/>
          </p:cNvSpPr>
          <p:nvPr>
            <p:ph sz="half" idx="2"/>
          </p:nvPr>
        </p:nvSpPr>
        <p:spPr>
          <a:xfrm>
            <a:off x="6172200" y="1597981"/>
            <a:ext cx="5181600" cy="4578982"/>
          </a:xfrm>
        </p:spPr>
        <p:txBody>
          <a:bodyPr>
            <a:normAutofit fontScale="62500" lnSpcReduction="20000"/>
          </a:bodyPr>
          <a:lstStyle/>
          <a:p>
            <a:r>
              <a:rPr lang="cs-CZ" dirty="0"/>
              <a:t>Autoři</a:t>
            </a:r>
          </a:p>
          <a:p>
            <a:pPr marL="0" indent="0">
              <a:buNone/>
            </a:pPr>
            <a:r>
              <a:rPr lang="cs-CZ" b="1" dirty="0"/>
              <a:t>Jim Rosenberg</a:t>
            </a:r>
            <a:endParaRPr lang="cs-CZ" dirty="0"/>
          </a:p>
          <a:p>
            <a:r>
              <a:rPr lang="cs-CZ" dirty="0"/>
              <a:t>teoretik hypertextu a autor hypertextových básní</a:t>
            </a:r>
          </a:p>
          <a:p>
            <a:r>
              <a:rPr lang="cs-CZ" dirty="0"/>
              <a:t>užívá interaktivity a kinetických technik</a:t>
            </a:r>
          </a:p>
          <a:p>
            <a:r>
              <a:rPr lang="cs-CZ" b="1" i="1" dirty="0" err="1"/>
              <a:t>Intergrams</a:t>
            </a:r>
            <a:r>
              <a:rPr lang="cs-CZ" dirty="0"/>
              <a:t> (1997) - simultaneita; několik textových vrstev nedle sebe tak, že pohybem kurzoru můžeme číst jednu vrstvu, zatímco je syntax </a:t>
            </a:r>
            <a:r>
              <a:rPr lang="cs-CZ" dirty="0" err="1"/>
              <a:t>externalizovaná</a:t>
            </a:r>
            <a:r>
              <a:rPr lang="cs-CZ" dirty="0"/>
              <a:t> do grafických symbolů, které reprezentují syntaktická propojení s ostatními fragmenty textu</a:t>
            </a:r>
            <a:br>
              <a:rPr lang="cs-CZ" dirty="0"/>
            </a:br>
            <a:endParaRPr lang="cs-CZ" dirty="0"/>
          </a:p>
          <a:p>
            <a:pPr marL="0" indent="0">
              <a:buNone/>
            </a:pPr>
            <a:r>
              <a:rPr lang="cs-CZ" b="1" dirty="0"/>
              <a:t>William Gibbon</a:t>
            </a:r>
            <a:endParaRPr lang="cs-CZ" dirty="0"/>
          </a:p>
          <a:p>
            <a:r>
              <a:rPr lang="cs-CZ" dirty="0"/>
              <a:t>A</a:t>
            </a:r>
            <a:r>
              <a:rPr lang="cs-CZ" b="1" dirty="0"/>
              <a:t>GRIPPA</a:t>
            </a:r>
            <a:r>
              <a:rPr lang="cs-CZ" dirty="0"/>
              <a:t> (A </a:t>
            </a:r>
            <a:r>
              <a:rPr lang="cs-CZ" dirty="0" err="1"/>
              <a:t>Book</a:t>
            </a:r>
            <a:r>
              <a:rPr lang="cs-CZ" dirty="0"/>
              <a:t> </a:t>
            </a:r>
            <a:r>
              <a:rPr lang="cs-CZ" dirty="0" err="1"/>
              <a:t>of</a:t>
            </a:r>
            <a:r>
              <a:rPr lang="cs-CZ" dirty="0"/>
              <a:t> </a:t>
            </a:r>
            <a:r>
              <a:rPr lang="cs-CZ" dirty="0" err="1"/>
              <a:t>The</a:t>
            </a:r>
            <a:r>
              <a:rPr lang="cs-CZ" dirty="0"/>
              <a:t> </a:t>
            </a:r>
            <a:r>
              <a:rPr lang="cs-CZ" dirty="0" err="1"/>
              <a:t>Dead</a:t>
            </a:r>
            <a:r>
              <a:rPr lang="cs-CZ" dirty="0"/>
              <a:t>)</a:t>
            </a:r>
          </a:p>
          <a:p>
            <a:r>
              <a:rPr lang="cs-CZ" dirty="0"/>
              <a:t>báseň hraná z 3½ diskety na Mac počítačích z roku 1992; po spuštění diskety se text básně vyroloval na plochu doprovázen zvukovými efekty, v průběhu čtení program na disketě zakódoval jednotlivé řádky tak že zmizely po prvním přečtení té básně</a:t>
            </a:r>
          </a:p>
          <a:p>
            <a:endParaRPr lang="cs-CZ" dirty="0"/>
          </a:p>
        </p:txBody>
      </p:sp>
    </p:spTree>
    <p:extLst>
      <p:ext uri="{BB962C8B-B14F-4D97-AF65-F5344CB8AC3E}">
        <p14:creationId xmlns:p14="http://schemas.microsoft.com/office/powerpoint/2010/main" val="2304001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3656C9-D09A-4FF9-B6B2-B0D34D7389FB}"/>
              </a:ext>
            </a:extLst>
          </p:cNvPr>
          <p:cNvSpPr>
            <a:spLocks noGrp="1"/>
          </p:cNvSpPr>
          <p:nvPr>
            <p:ph type="title"/>
          </p:nvPr>
        </p:nvSpPr>
        <p:spPr>
          <a:xfrm>
            <a:off x="838200" y="365126"/>
            <a:ext cx="10515600" cy="1188466"/>
          </a:xfrm>
        </p:spPr>
        <p:txBody>
          <a:bodyPr>
            <a:normAutofit/>
          </a:bodyPr>
          <a:lstStyle/>
          <a:p>
            <a:r>
              <a:rPr lang="cs-CZ" sz="4000" b="1" dirty="0"/>
              <a:t>Interaktivní poezie </a:t>
            </a:r>
          </a:p>
        </p:txBody>
      </p:sp>
      <p:sp>
        <p:nvSpPr>
          <p:cNvPr id="3" name="Zástupný obsah 2">
            <a:extLst>
              <a:ext uri="{FF2B5EF4-FFF2-40B4-BE49-F238E27FC236}">
                <a16:creationId xmlns:a16="http://schemas.microsoft.com/office/drawing/2014/main" id="{25CCC021-14EE-4DF6-B662-92DB57174BD2}"/>
              </a:ext>
            </a:extLst>
          </p:cNvPr>
          <p:cNvSpPr>
            <a:spLocks noGrp="1"/>
          </p:cNvSpPr>
          <p:nvPr>
            <p:ph idx="1"/>
          </p:nvPr>
        </p:nvSpPr>
        <p:spPr/>
        <p:txBody>
          <a:bodyPr/>
          <a:lstStyle/>
          <a:p>
            <a:r>
              <a:rPr lang="cs-CZ" dirty="0"/>
              <a:t>Forma digitální poezie, pomocí které čtenář může nebo musí přispívat k obsahu, formě nebo provedení díla, čímž ovlivňuje význam a zkušenost básně</a:t>
            </a:r>
          </a:p>
          <a:p>
            <a:r>
              <a:rPr lang="cs-CZ" dirty="0"/>
              <a:t>Interakce umožňuje čtenáři účastnit se a ovlivňovat práci a její zkušenosti s ní.</a:t>
            </a:r>
          </a:p>
          <a:p>
            <a:r>
              <a:rPr lang="cs-CZ" dirty="0"/>
              <a:t>Omezena na digitální médium, protože nemůže provádět stejnou funkci na jiných médiích, jako je tisk – omezená přístupnost</a:t>
            </a:r>
          </a:p>
          <a:p>
            <a:r>
              <a:rPr lang="cs-CZ" dirty="0"/>
              <a:t>Může poskytnout odlišný zážitek s každým čtením, zážitek není statický - analýza tohoto typu poezie? </a:t>
            </a:r>
          </a:p>
        </p:txBody>
      </p:sp>
    </p:spTree>
    <p:extLst>
      <p:ext uri="{BB962C8B-B14F-4D97-AF65-F5344CB8AC3E}">
        <p14:creationId xmlns:p14="http://schemas.microsoft.com/office/powerpoint/2010/main" val="3279726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641D3-9DF4-46B9-B93F-35D7125E571E}"/>
              </a:ext>
            </a:extLst>
          </p:cNvPr>
          <p:cNvSpPr>
            <a:spLocks noGrp="1"/>
          </p:cNvSpPr>
          <p:nvPr>
            <p:ph type="title"/>
          </p:nvPr>
        </p:nvSpPr>
        <p:spPr/>
        <p:txBody>
          <a:bodyPr/>
          <a:lstStyle/>
          <a:p>
            <a:r>
              <a:rPr lang="cs-CZ" b="1" dirty="0" err="1"/>
              <a:t>Twitterature</a:t>
            </a:r>
            <a:r>
              <a:rPr lang="cs-CZ" dirty="0"/>
              <a:t> </a:t>
            </a:r>
          </a:p>
        </p:txBody>
      </p:sp>
      <p:sp>
        <p:nvSpPr>
          <p:cNvPr id="3" name="Zástupný obsah 2">
            <a:extLst>
              <a:ext uri="{FF2B5EF4-FFF2-40B4-BE49-F238E27FC236}">
                <a16:creationId xmlns:a16="http://schemas.microsoft.com/office/drawing/2014/main" id="{14913E16-F838-4573-93E1-6AD20DB649B2}"/>
              </a:ext>
            </a:extLst>
          </p:cNvPr>
          <p:cNvSpPr>
            <a:spLocks noGrp="1"/>
          </p:cNvSpPr>
          <p:nvPr>
            <p:ph sz="half" idx="1"/>
          </p:nvPr>
        </p:nvSpPr>
        <p:spPr/>
        <p:txBody>
          <a:bodyPr>
            <a:normAutofit fontScale="92500"/>
          </a:bodyPr>
          <a:lstStyle/>
          <a:p>
            <a:r>
              <a:rPr lang="cs-CZ" sz="2200" dirty="0">
                <a:hlinkClick r:id="rId2" tooltip="Literatura">
                  <a:extLst>
                    <a:ext uri="{A12FA001-AC4F-418D-AE19-62706E023703}">
                      <ahyp:hlinkClr xmlns:ahyp="http://schemas.microsoft.com/office/drawing/2018/hyperlinkcolor" val="tx"/>
                    </a:ext>
                  </a:extLst>
                </a:hlinkClick>
              </a:rPr>
              <a:t>literární</a:t>
            </a:r>
            <a:r>
              <a:rPr lang="cs-CZ" sz="2200" dirty="0"/>
              <a:t> využití </a:t>
            </a:r>
            <a:r>
              <a:rPr lang="cs-CZ" sz="2200" dirty="0" err="1">
                <a:hlinkClick r:id="rId3" tooltip="Mikroblogování">
                  <a:extLst>
                    <a:ext uri="{A12FA001-AC4F-418D-AE19-62706E023703}">
                      <ahyp:hlinkClr xmlns:ahyp="http://schemas.microsoft.com/office/drawing/2018/hyperlinkcolor" val="tx"/>
                    </a:ext>
                  </a:extLst>
                </a:hlinkClick>
              </a:rPr>
              <a:t>microblogging</a:t>
            </a:r>
            <a:r>
              <a:rPr lang="cs-CZ" sz="2200" dirty="0" err="1"/>
              <a:t>u</a:t>
            </a:r>
            <a:r>
              <a:rPr lang="cs-CZ" sz="2200" dirty="0"/>
              <a:t> služby </a:t>
            </a:r>
            <a:r>
              <a:rPr lang="cs-CZ" sz="2200" dirty="0">
                <a:hlinkClick r:id="rId4" tooltip="Cvrlikání">
                  <a:extLst>
                    <a:ext uri="{A12FA001-AC4F-418D-AE19-62706E023703}">
                      <ahyp:hlinkClr xmlns:ahyp="http://schemas.microsoft.com/office/drawing/2018/hyperlinkcolor" val="tx"/>
                    </a:ext>
                  </a:extLst>
                </a:hlinkClick>
              </a:rPr>
              <a:t>Twitter</a:t>
            </a:r>
            <a:endParaRPr lang="cs-CZ" sz="2200" dirty="0"/>
          </a:p>
          <a:p>
            <a:r>
              <a:rPr lang="cs-CZ" sz="2200" dirty="0"/>
              <a:t>různé žánry a jejich kombinace, psané jednotlivci nebo ve spolupráci</a:t>
            </a:r>
          </a:p>
          <a:p>
            <a:r>
              <a:rPr lang="cs-CZ" sz="2200" dirty="0">
                <a:hlinkClick r:id="rId5" tooltip="Hashtag">
                  <a:extLst>
                    <a:ext uri="{A12FA001-AC4F-418D-AE19-62706E023703}">
                      <ahyp:hlinkClr xmlns:ahyp="http://schemas.microsoft.com/office/drawing/2018/hyperlinkcolor" val="tx"/>
                    </a:ext>
                  </a:extLst>
                </a:hlinkClick>
              </a:rPr>
              <a:t>hashtag</a:t>
            </a:r>
            <a:r>
              <a:rPr lang="cs-CZ" sz="2200" dirty="0"/>
              <a:t> #haiku</a:t>
            </a:r>
          </a:p>
          <a:p>
            <a:r>
              <a:rPr lang="cs-CZ" sz="2200" dirty="0"/>
              <a:t>švédský básník a novinář </a:t>
            </a:r>
            <a:r>
              <a:rPr lang="cs-CZ" sz="2200" dirty="0" err="1">
                <a:hlinkClick r:id="rId6" tooltip="Göran Greider">
                  <a:extLst>
                    <a:ext uri="{A12FA001-AC4F-418D-AE19-62706E023703}">
                      <ahyp:hlinkClr xmlns:ahyp="http://schemas.microsoft.com/office/drawing/2018/hyperlinkcolor" val="tx"/>
                    </a:ext>
                  </a:extLst>
                </a:hlinkClick>
              </a:rPr>
              <a:t>Göran</a:t>
            </a:r>
            <a:r>
              <a:rPr lang="cs-CZ" sz="2200" dirty="0"/>
              <a:t> </a:t>
            </a:r>
            <a:r>
              <a:rPr lang="cs-CZ" sz="2200" dirty="0" err="1"/>
              <a:t>Greider</a:t>
            </a:r>
            <a:r>
              <a:rPr lang="cs-CZ" sz="2200" dirty="0"/>
              <a:t> - Twitter @</a:t>
            </a:r>
            <a:r>
              <a:rPr lang="cs-CZ" sz="2200" dirty="0" err="1"/>
              <a:t>GreiderDD</a:t>
            </a:r>
            <a:endParaRPr lang="cs-CZ" sz="2200" dirty="0"/>
          </a:p>
          <a:p>
            <a:r>
              <a:rPr lang="cs-CZ" sz="2200" dirty="0" err="1">
                <a:hlinkClick r:id="rId7" tooltip="Arjun Basu">
                  <a:extLst>
                    <a:ext uri="{A12FA001-AC4F-418D-AE19-62706E023703}">
                      <ahyp:hlinkClr xmlns:ahyp="http://schemas.microsoft.com/office/drawing/2018/hyperlinkcolor" val="tx"/>
                    </a:ext>
                  </a:extLst>
                </a:hlinkClick>
              </a:rPr>
              <a:t>Arjun</a:t>
            </a:r>
            <a:r>
              <a:rPr lang="cs-CZ" sz="2200" dirty="0">
                <a:hlinkClick r:id="rId7" tooltip="Arjun Basu">
                  <a:extLst>
                    <a:ext uri="{A12FA001-AC4F-418D-AE19-62706E023703}">
                      <ahyp:hlinkClr xmlns:ahyp="http://schemas.microsoft.com/office/drawing/2018/hyperlinkcolor" val="tx"/>
                    </a:ext>
                  </a:extLst>
                </a:hlinkClick>
              </a:rPr>
              <a:t> Basu</a:t>
            </a:r>
            <a:r>
              <a:rPr lang="cs-CZ" sz="2200" dirty="0"/>
              <a:t> @</a:t>
            </a:r>
            <a:r>
              <a:rPr lang="cs-CZ" sz="2200" dirty="0" err="1"/>
              <a:t>arjunbasu</a:t>
            </a:r>
            <a:endParaRPr lang="cs-CZ" sz="2200" dirty="0"/>
          </a:p>
          <a:p>
            <a:r>
              <a:rPr lang="cs-CZ" sz="2200" dirty="0"/>
              <a:t>2010 – skupina rabínů tweetovala </a:t>
            </a:r>
            <a:r>
              <a:rPr lang="cs-CZ" sz="2200" dirty="0">
                <a:hlinkClick r:id="rId8" tooltip="Exodus">
                  <a:extLst>
                    <a:ext uri="{A12FA001-AC4F-418D-AE19-62706E023703}">
                      <ahyp:hlinkClr xmlns:ahyp="http://schemas.microsoft.com/office/drawing/2018/hyperlinkcolor" val="tx"/>
                    </a:ext>
                  </a:extLst>
                </a:hlinkClick>
              </a:rPr>
              <a:t>Exodus</a:t>
            </a:r>
            <a:r>
              <a:rPr lang="cs-CZ" sz="2200" dirty="0"/>
              <a:t> s hashtagem #</a:t>
            </a:r>
            <a:r>
              <a:rPr lang="cs-CZ" sz="2200" dirty="0" err="1"/>
              <a:t>TweetTheExodus</a:t>
            </a:r>
            <a:endParaRPr lang="cs-CZ" sz="2200" dirty="0"/>
          </a:p>
          <a:p>
            <a:r>
              <a:rPr lang="cs-CZ" sz="2200" dirty="0"/>
              <a:t>2011 –  společnost </a:t>
            </a:r>
            <a:r>
              <a:rPr lang="cs-CZ" sz="2200" dirty="0" err="1">
                <a:hlinkClick r:id="rId9" tooltip="Royal Shakespeare Company">
                  <a:extLst>
                    <a:ext uri="{A12FA001-AC4F-418D-AE19-62706E023703}">
                      <ahyp:hlinkClr xmlns:ahyp="http://schemas.microsoft.com/office/drawing/2018/hyperlinkcolor" val="tx"/>
                    </a:ext>
                  </a:extLst>
                </a:hlinkClick>
              </a:rPr>
              <a:t>Royal</a:t>
            </a:r>
            <a:r>
              <a:rPr lang="cs-CZ" sz="2200" dirty="0">
                <a:hlinkClick r:id="rId9" tooltip="Royal Shakespeare Company">
                  <a:extLst>
                    <a:ext uri="{A12FA001-AC4F-418D-AE19-62706E023703}">
                      <ahyp:hlinkClr xmlns:ahyp="http://schemas.microsoft.com/office/drawing/2018/hyperlinkcolor" val="tx"/>
                    </a:ext>
                  </a:extLst>
                </a:hlinkClick>
              </a:rPr>
              <a:t> Shakespeare </a:t>
            </a:r>
            <a:r>
              <a:rPr lang="cs-CZ" sz="2200" dirty="0" err="1">
                <a:hlinkClick r:id="rId9" tooltip="Royal Shakespeare Company">
                  <a:extLst>
                    <a:ext uri="{A12FA001-AC4F-418D-AE19-62706E023703}">
                      <ahyp:hlinkClr xmlns:ahyp="http://schemas.microsoft.com/office/drawing/2018/hyperlinkcolor" val="tx"/>
                    </a:ext>
                  </a:extLst>
                </a:hlinkClick>
              </a:rPr>
              <a:t>Company</a:t>
            </a:r>
            <a:r>
              <a:rPr lang="cs-CZ" sz="2200" dirty="0"/>
              <a:t> a anglická herní společnost </a:t>
            </a:r>
            <a:r>
              <a:rPr lang="cs-CZ" sz="2200" dirty="0" err="1">
                <a:hlinkClick r:id="rId10" tooltip="Mudlark (společnost)">
                  <a:extLst>
                    <a:ext uri="{A12FA001-AC4F-418D-AE19-62706E023703}">
                      <ahyp:hlinkClr xmlns:ahyp="http://schemas.microsoft.com/office/drawing/2018/hyperlinkcolor" val="tx"/>
                    </a:ext>
                  </a:extLst>
                </a:hlinkClick>
              </a:rPr>
              <a:t>Mudlark</a:t>
            </a:r>
            <a:r>
              <a:rPr lang="cs-CZ" sz="2200" dirty="0"/>
              <a:t> tweetovaly příběh </a:t>
            </a:r>
            <a:r>
              <a:rPr lang="cs-CZ" sz="2200" i="1" dirty="0">
                <a:hlinkClick r:id="rId11" tooltip="Romeo a Julie">
                  <a:extLst>
                    <a:ext uri="{A12FA001-AC4F-418D-AE19-62706E023703}">
                      <ahyp:hlinkClr xmlns:ahyp="http://schemas.microsoft.com/office/drawing/2018/hyperlinkcolor" val="tx"/>
                    </a:ext>
                  </a:extLst>
                </a:hlinkClick>
              </a:rPr>
              <a:t>Romea a Julie</a:t>
            </a:r>
            <a:r>
              <a:rPr lang="cs-CZ" sz="2200" dirty="0"/>
              <a:t> </a:t>
            </a:r>
          </a:p>
          <a:p>
            <a:pPr marL="0" indent="0">
              <a:buNone/>
            </a:pPr>
            <a:endParaRPr lang="cs-CZ" dirty="0"/>
          </a:p>
        </p:txBody>
      </p:sp>
      <p:pic>
        <p:nvPicPr>
          <p:cNvPr id="5" name="Zástupný obsah 4">
            <a:extLst>
              <a:ext uri="{FF2B5EF4-FFF2-40B4-BE49-F238E27FC236}">
                <a16:creationId xmlns:a16="http://schemas.microsoft.com/office/drawing/2014/main" id="{7577400D-BF78-49D2-858D-8E04825D41CA}"/>
              </a:ext>
            </a:extLst>
          </p:cNvPr>
          <p:cNvPicPr>
            <a:picLocks noGrp="1" noChangeAspect="1"/>
          </p:cNvPicPr>
          <p:nvPr>
            <p:ph sz="half" idx="2"/>
          </p:nvPr>
        </p:nvPicPr>
        <p:blipFill>
          <a:blip r:embed="rId12"/>
          <a:stretch>
            <a:fillRect/>
          </a:stretch>
        </p:blipFill>
        <p:spPr>
          <a:xfrm>
            <a:off x="6703321" y="593532"/>
            <a:ext cx="4650479" cy="5670936"/>
          </a:xfrm>
          <a:prstGeom prst="rect">
            <a:avLst/>
          </a:prstGeom>
        </p:spPr>
      </p:pic>
    </p:spTree>
    <p:extLst>
      <p:ext uri="{BB962C8B-B14F-4D97-AF65-F5344CB8AC3E}">
        <p14:creationId xmlns:p14="http://schemas.microsoft.com/office/powerpoint/2010/main" val="1394590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0C9F09-52C3-4CD0-A3A6-26DB7F1A5A94}"/>
              </a:ext>
            </a:extLst>
          </p:cNvPr>
          <p:cNvSpPr>
            <a:spLocks noGrp="1"/>
          </p:cNvSpPr>
          <p:nvPr>
            <p:ph type="title"/>
          </p:nvPr>
        </p:nvSpPr>
        <p:spPr>
          <a:xfrm>
            <a:off x="838200" y="365125"/>
            <a:ext cx="10515600" cy="815605"/>
          </a:xfrm>
        </p:spPr>
        <p:txBody>
          <a:bodyPr/>
          <a:lstStyle/>
          <a:p>
            <a:r>
              <a:rPr lang="cs-CZ" b="1" dirty="0"/>
              <a:t>Ergodická literatura</a:t>
            </a:r>
            <a:endParaRPr lang="cs-CZ" dirty="0"/>
          </a:p>
        </p:txBody>
      </p:sp>
      <p:sp>
        <p:nvSpPr>
          <p:cNvPr id="3" name="Zástupný obsah 2">
            <a:extLst>
              <a:ext uri="{FF2B5EF4-FFF2-40B4-BE49-F238E27FC236}">
                <a16:creationId xmlns:a16="http://schemas.microsoft.com/office/drawing/2014/main" id="{B32605EB-1FE5-48F9-B7A2-3F939CFA4D7C}"/>
              </a:ext>
            </a:extLst>
          </p:cNvPr>
          <p:cNvSpPr>
            <a:spLocks noGrp="1"/>
          </p:cNvSpPr>
          <p:nvPr>
            <p:ph idx="1"/>
          </p:nvPr>
        </p:nvSpPr>
        <p:spPr>
          <a:xfrm>
            <a:off x="838200" y="1269507"/>
            <a:ext cx="10515600" cy="5433134"/>
          </a:xfrm>
        </p:spPr>
        <p:txBody>
          <a:bodyPr>
            <a:normAutofit fontScale="77500" lnSpcReduction="20000"/>
          </a:bodyPr>
          <a:lstStyle/>
          <a:p>
            <a:pPr marL="0" indent="0">
              <a:buNone/>
            </a:pPr>
            <a:r>
              <a:rPr lang="cs-CZ" dirty="0"/>
              <a:t>Autor pojmu </a:t>
            </a:r>
            <a:r>
              <a:rPr lang="cs-CZ" b="1" dirty="0" err="1"/>
              <a:t>Espen</a:t>
            </a:r>
            <a:r>
              <a:rPr lang="cs-CZ" b="1" dirty="0"/>
              <a:t> J. </a:t>
            </a:r>
            <a:r>
              <a:rPr lang="cs-CZ" b="1" dirty="0" err="1"/>
              <a:t>Aarseth</a:t>
            </a:r>
            <a:r>
              <a:rPr lang="cs-CZ" b="1" dirty="0"/>
              <a:t> </a:t>
            </a:r>
            <a:r>
              <a:rPr lang="cs-CZ" dirty="0"/>
              <a:t>v knize </a:t>
            </a:r>
            <a:r>
              <a:rPr lang="cs-CZ" b="1" i="1" dirty="0" err="1"/>
              <a:t>Cybertext</a:t>
            </a:r>
            <a:r>
              <a:rPr lang="cs-CZ" b="1" i="1" dirty="0"/>
              <a:t>: </a:t>
            </a:r>
            <a:r>
              <a:rPr lang="cs-CZ" b="1" i="1" dirty="0" err="1"/>
              <a:t>perspectives</a:t>
            </a:r>
            <a:r>
              <a:rPr lang="cs-CZ" b="1" i="1" dirty="0"/>
              <a:t> on </a:t>
            </a:r>
            <a:r>
              <a:rPr lang="cs-CZ" b="1" i="1" dirty="0" err="1"/>
              <a:t>ergodic</a:t>
            </a:r>
            <a:r>
              <a:rPr lang="cs-CZ" b="1" i="1" dirty="0"/>
              <a:t> </a:t>
            </a:r>
            <a:r>
              <a:rPr lang="cs-CZ" b="1" i="1" dirty="0" err="1"/>
              <a:t>literature</a:t>
            </a:r>
            <a:endParaRPr lang="cs-CZ" b="1" dirty="0"/>
          </a:p>
          <a:p>
            <a:r>
              <a:rPr lang="cs-CZ" dirty="0"/>
              <a:t>Termín odvozen z řeckých slov </a:t>
            </a:r>
            <a:r>
              <a:rPr lang="cs-CZ" i="1" dirty="0" err="1"/>
              <a:t>ergon</a:t>
            </a:r>
            <a:r>
              <a:rPr lang="cs-CZ" dirty="0"/>
              <a:t>  (práce) a </a:t>
            </a:r>
            <a:r>
              <a:rPr lang="cs-CZ" i="1" dirty="0" err="1"/>
              <a:t>hodos</a:t>
            </a:r>
            <a:r>
              <a:rPr lang="cs-CZ" i="1" dirty="0"/>
              <a:t> </a:t>
            </a:r>
            <a:r>
              <a:rPr lang="cs-CZ" dirty="0"/>
              <a:t>(cesta)</a:t>
            </a:r>
          </a:p>
          <a:p>
            <a:r>
              <a:rPr lang="cs-CZ" dirty="0"/>
              <a:t>spojena s konceptem </a:t>
            </a:r>
            <a:r>
              <a:rPr lang="cs-CZ" dirty="0" err="1"/>
              <a:t>cybertextu</a:t>
            </a:r>
            <a:r>
              <a:rPr lang="cs-CZ" dirty="0"/>
              <a:t>, popisuje </a:t>
            </a:r>
            <a:r>
              <a:rPr lang="cs-CZ" dirty="0" err="1"/>
              <a:t>cybertextuální</a:t>
            </a:r>
            <a:r>
              <a:rPr lang="cs-CZ" dirty="0"/>
              <a:t> proces, který zahrnuje </a:t>
            </a:r>
            <a:r>
              <a:rPr lang="cs-CZ" dirty="0" err="1"/>
              <a:t>semiotickou</a:t>
            </a:r>
            <a:r>
              <a:rPr lang="cs-CZ" dirty="0"/>
              <a:t> sekvenci, kterou koncepty "čtení" nezohledňují</a:t>
            </a:r>
          </a:p>
          <a:p>
            <a:r>
              <a:rPr lang="cs-CZ" dirty="0"/>
              <a:t>dvojí: normální text a stroj schopný produkovat několik projevů textu</a:t>
            </a:r>
          </a:p>
          <a:p>
            <a:r>
              <a:rPr lang="cs-CZ" dirty="0"/>
              <a:t>není definována médiem, ale způsobem, jakým text funguje  </a:t>
            </a:r>
          </a:p>
          <a:p>
            <a:pPr marL="0" indent="0">
              <a:buNone/>
            </a:pPr>
            <a:r>
              <a:rPr lang="cs-CZ" b="1" dirty="0" err="1"/>
              <a:t>Cybertext</a:t>
            </a:r>
            <a:r>
              <a:rPr lang="cs-CZ" b="1" dirty="0"/>
              <a:t> – </a:t>
            </a:r>
            <a:r>
              <a:rPr lang="cs-CZ" dirty="0"/>
              <a:t>typ ergodické literatury, kde uživatel prochází text tím, že dělá vlastní úkony (rozhodnutí, volby), dostává se k náhodným úryvkům a sám se snaží poskládat příběh dohromady; dokončení příběhu není tak důležité jako dopad samostatného skládání na čtenáře </a:t>
            </a:r>
          </a:p>
          <a:p>
            <a:r>
              <a:rPr lang="cs-CZ" dirty="0"/>
              <a:t>Příklady: díla </a:t>
            </a:r>
            <a:r>
              <a:rPr lang="cs-CZ" b="1" i="1" dirty="0" err="1"/>
              <a:t>Twelve</a:t>
            </a:r>
            <a:r>
              <a:rPr lang="cs-CZ" b="1" i="1" dirty="0"/>
              <a:t> blue</a:t>
            </a:r>
            <a:r>
              <a:rPr lang="cs-CZ" b="1" dirty="0"/>
              <a:t> </a:t>
            </a:r>
            <a:r>
              <a:rPr lang="cs-CZ" dirty="0"/>
              <a:t>od Michaela </a:t>
            </a:r>
            <a:r>
              <a:rPr lang="cs-CZ" dirty="0" err="1"/>
              <a:t>Joyce</a:t>
            </a:r>
            <a:r>
              <a:rPr lang="cs-CZ" b="1" dirty="0"/>
              <a:t>, </a:t>
            </a:r>
            <a:r>
              <a:rPr lang="cs-CZ" b="1" i="1" dirty="0" err="1"/>
              <a:t>Stir</a:t>
            </a:r>
            <a:r>
              <a:rPr lang="cs-CZ" b="1" i="1" dirty="0"/>
              <a:t> </a:t>
            </a:r>
            <a:r>
              <a:rPr lang="cs-CZ" b="1" i="1" dirty="0" err="1"/>
              <a:t>Fry</a:t>
            </a:r>
            <a:r>
              <a:rPr lang="cs-CZ" b="1" i="1" dirty="0"/>
              <a:t> </a:t>
            </a:r>
            <a:r>
              <a:rPr lang="cs-CZ" b="1" i="1" dirty="0" err="1"/>
              <a:t>Texts</a:t>
            </a:r>
            <a:r>
              <a:rPr lang="cs-CZ" b="1" dirty="0"/>
              <a:t> </a:t>
            </a:r>
          </a:p>
          <a:p>
            <a:endParaRPr lang="cs-CZ" b="1" dirty="0"/>
          </a:p>
          <a:p>
            <a:pPr marL="0" indent="0">
              <a:buNone/>
            </a:pPr>
            <a:r>
              <a:rPr lang="cs-CZ" dirty="0"/>
              <a:t>Rozšiřující literatura: </a:t>
            </a:r>
          </a:p>
          <a:p>
            <a:r>
              <a:rPr lang="cs-CZ" sz="2200" dirty="0"/>
              <a:t>AARSETH, </a:t>
            </a:r>
            <a:r>
              <a:rPr lang="cs-CZ" sz="2200" dirty="0" err="1"/>
              <a:t>Espen</a:t>
            </a:r>
            <a:r>
              <a:rPr lang="cs-CZ" sz="2200" dirty="0"/>
              <a:t> J. </a:t>
            </a:r>
            <a:r>
              <a:rPr lang="cs-CZ" sz="2200" b="1" i="1" dirty="0" err="1"/>
              <a:t>Cybertext</a:t>
            </a:r>
            <a:r>
              <a:rPr lang="cs-CZ" sz="2200" b="1" i="1" dirty="0"/>
              <a:t>: </a:t>
            </a:r>
            <a:r>
              <a:rPr lang="cs-CZ" sz="2200" b="1" i="1" dirty="0" err="1"/>
              <a:t>perspectives</a:t>
            </a:r>
            <a:r>
              <a:rPr lang="cs-CZ" sz="2200" b="1" i="1" dirty="0"/>
              <a:t> on </a:t>
            </a:r>
            <a:r>
              <a:rPr lang="cs-CZ" sz="2200" b="1" i="1" dirty="0" err="1"/>
              <a:t>ergodic</a:t>
            </a:r>
            <a:r>
              <a:rPr lang="cs-CZ" sz="2200" b="1" i="1" dirty="0"/>
              <a:t> </a:t>
            </a:r>
            <a:r>
              <a:rPr lang="cs-CZ" sz="2200" b="1" i="1" dirty="0" err="1"/>
              <a:t>literature</a:t>
            </a:r>
            <a:r>
              <a:rPr lang="cs-CZ" sz="2200" dirty="0"/>
              <a:t>. Baltimore, </a:t>
            </a:r>
            <a:r>
              <a:rPr lang="cs-CZ" sz="2200" dirty="0" err="1"/>
              <a:t>Md</a:t>
            </a:r>
            <a:r>
              <a:rPr lang="cs-CZ" sz="2200" dirty="0"/>
              <a:t>.: </a:t>
            </a:r>
            <a:r>
              <a:rPr lang="cs-CZ" sz="2200" dirty="0" err="1"/>
              <a:t>Johns</a:t>
            </a:r>
            <a:r>
              <a:rPr lang="cs-CZ" sz="2200" dirty="0"/>
              <a:t> </a:t>
            </a:r>
            <a:r>
              <a:rPr lang="cs-CZ" sz="2200" dirty="0" err="1"/>
              <a:t>Hopkins</a:t>
            </a:r>
            <a:r>
              <a:rPr lang="cs-CZ" sz="2200" dirty="0"/>
              <a:t> University </a:t>
            </a:r>
            <a:r>
              <a:rPr lang="cs-CZ" sz="2200" dirty="0" err="1"/>
              <a:t>Press</a:t>
            </a:r>
            <a:r>
              <a:rPr lang="cs-CZ" sz="2200" dirty="0"/>
              <a:t>, c1997. ISBN 978-0801855795. </a:t>
            </a:r>
          </a:p>
          <a:p>
            <a:r>
              <a:rPr lang="cs-CZ" sz="2200" dirty="0"/>
              <a:t>POŘÍZKOVÁ, Lenka a Martina NAVRÁTILOVÁ, </a:t>
            </a:r>
            <a:r>
              <a:rPr lang="cs-CZ" sz="2200" dirty="0" err="1"/>
              <a:t>ed</a:t>
            </a:r>
            <a:r>
              <a:rPr lang="cs-CZ" sz="2200" dirty="0"/>
              <a:t>. </a:t>
            </a:r>
            <a:r>
              <a:rPr lang="cs-CZ" sz="2200" b="1" i="1" dirty="0"/>
              <a:t>Literární a knižní kultura v digitálním věku 2015</a:t>
            </a:r>
            <a:r>
              <a:rPr lang="cs-CZ" sz="2200" dirty="0"/>
              <a:t>. Olomouc: Univerzita Palackého v Olomouci, Filozofická fakulta, 2015. ISBN 978-80-87895-49-8</a:t>
            </a:r>
            <a:r>
              <a:rPr lang="cs-CZ" dirty="0"/>
              <a:t>.</a:t>
            </a:r>
          </a:p>
        </p:txBody>
      </p:sp>
    </p:spTree>
    <p:extLst>
      <p:ext uri="{BB962C8B-B14F-4D97-AF65-F5344CB8AC3E}">
        <p14:creationId xmlns:p14="http://schemas.microsoft.com/office/powerpoint/2010/main" val="1435293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B1676B-3CD4-48EE-B11D-271A69300E9A}"/>
              </a:ext>
            </a:extLst>
          </p:cNvPr>
          <p:cNvSpPr>
            <a:spLocks noGrp="1"/>
          </p:cNvSpPr>
          <p:nvPr>
            <p:ph type="title"/>
          </p:nvPr>
        </p:nvSpPr>
        <p:spPr>
          <a:xfrm>
            <a:off x="838200" y="578189"/>
            <a:ext cx="10515600" cy="1325563"/>
          </a:xfrm>
        </p:spPr>
        <p:txBody>
          <a:bodyPr/>
          <a:lstStyle/>
          <a:p>
            <a:r>
              <a:rPr lang="cs-CZ" b="1" dirty="0" err="1"/>
              <a:t>Cybertext</a:t>
            </a:r>
            <a:r>
              <a:rPr lang="cs-CZ" b="1" dirty="0"/>
              <a:t> </a:t>
            </a:r>
            <a:r>
              <a:rPr lang="cs-CZ" dirty="0"/>
              <a:t> </a:t>
            </a:r>
            <a:br>
              <a:rPr lang="cs-CZ" dirty="0"/>
            </a:br>
            <a:endParaRPr lang="cs-CZ" dirty="0"/>
          </a:p>
        </p:txBody>
      </p:sp>
      <p:sp>
        <p:nvSpPr>
          <p:cNvPr id="3" name="Zástupný obsah 2">
            <a:extLst>
              <a:ext uri="{FF2B5EF4-FFF2-40B4-BE49-F238E27FC236}">
                <a16:creationId xmlns:a16="http://schemas.microsoft.com/office/drawing/2014/main" id="{4E79C089-8894-4E1A-9AF9-3A2A83AA57B1}"/>
              </a:ext>
            </a:extLst>
          </p:cNvPr>
          <p:cNvSpPr>
            <a:spLocks noGrp="1"/>
          </p:cNvSpPr>
          <p:nvPr>
            <p:ph idx="1"/>
          </p:nvPr>
        </p:nvSpPr>
        <p:spPr/>
        <p:txBody>
          <a:bodyPr>
            <a:normAutofit fontScale="92500"/>
          </a:bodyPr>
          <a:lstStyle/>
          <a:p>
            <a:r>
              <a:rPr lang="cs-CZ" dirty="0"/>
              <a:t>Části literatury, kde je důležité médium</a:t>
            </a:r>
          </a:p>
          <a:p>
            <a:r>
              <a:rPr lang="cs-CZ" dirty="0"/>
              <a:t>Každý uživatel získá jiný výsledek na základě svých rozhodnutí</a:t>
            </a:r>
          </a:p>
          <a:p>
            <a:r>
              <a:rPr lang="cs-CZ" dirty="0"/>
              <a:t>Podle </a:t>
            </a:r>
            <a:r>
              <a:rPr lang="cs-CZ" dirty="0" err="1"/>
              <a:t>Aarseth</a:t>
            </a:r>
            <a:r>
              <a:rPr lang="cs-CZ" dirty="0"/>
              <a:t>, „informace se zde chápe jako řetězec znaků, který může (ale nemusí) dát danému pozorovateli smysl“</a:t>
            </a:r>
          </a:p>
          <a:p>
            <a:r>
              <a:rPr lang="cs-CZ" dirty="0"/>
              <a:t>Lze přirovnat k přechodu mezi lineárním opusem literatury, jako je román, a hrou</a:t>
            </a:r>
          </a:p>
          <a:p>
            <a:r>
              <a:rPr lang="cs-CZ" dirty="0"/>
              <a:t>Založen na myšlence, že dostat se ke zprávě je stejně důležité jako samotná zpráva – a pro získání zprávy je nutná netriviální práce ze strany uživatele</a:t>
            </a:r>
          </a:p>
          <a:p>
            <a:r>
              <a:rPr lang="cs-CZ" dirty="0"/>
              <a:t>Čtenář text nejen interpretuje, ale provádí činnosti, jako je aktivní výběr a rozhodování prostřednictvím navigačních možností</a:t>
            </a:r>
          </a:p>
          <a:p>
            <a:endParaRPr lang="cs-CZ" dirty="0"/>
          </a:p>
        </p:txBody>
      </p:sp>
    </p:spTree>
    <p:extLst>
      <p:ext uri="{BB962C8B-B14F-4D97-AF65-F5344CB8AC3E}">
        <p14:creationId xmlns:p14="http://schemas.microsoft.com/office/powerpoint/2010/main" val="426534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E7DD3622-3A6D-4201-9D31-C64F931E3EC8}"/>
              </a:ext>
            </a:extLst>
          </p:cNvPr>
          <p:cNvPicPr>
            <a:picLocks noGrp="1" noChangeAspect="1"/>
          </p:cNvPicPr>
          <p:nvPr>
            <p:ph idx="4294967295"/>
          </p:nvPr>
        </p:nvPicPr>
        <p:blipFill>
          <a:blip r:embed="rId2"/>
          <a:stretch>
            <a:fillRect/>
          </a:stretch>
        </p:blipFill>
        <p:spPr>
          <a:xfrm>
            <a:off x="702816" y="731807"/>
            <a:ext cx="5553075" cy="3838575"/>
          </a:xfrm>
          <a:prstGeom prst="rect">
            <a:avLst/>
          </a:prstGeom>
        </p:spPr>
      </p:pic>
      <p:sp>
        <p:nvSpPr>
          <p:cNvPr id="5" name="Obdélník 4">
            <a:extLst>
              <a:ext uri="{FF2B5EF4-FFF2-40B4-BE49-F238E27FC236}">
                <a16:creationId xmlns:a16="http://schemas.microsoft.com/office/drawing/2014/main" id="{CC1BF17A-B739-466B-8301-087A31C3229E}"/>
              </a:ext>
            </a:extLst>
          </p:cNvPr>
          <p:cNvSpPr/>
          <p:nvPr/>
        </p:nvSpPr>
        <p:spPr>
          <a:xfrm>
            <a:off x="702816" y="4932290"/>
            <a:ext cx="5553075" cy="669520"/>
          </a:xfrm>
          <a:prstGeom prst="rect">
            <a:avLst/>
          </a:prstGeom>
        </p:spPr>
        <p:txBody>
          <a:bodyPr wrap="square">
            <a:spAutoFit/>
          </a:bodyPr>
          <a:lstStyle/>
          <a:p>
            <a:r>
              <a:rPr lang="cs-CZ" dirty="0">
                <a:hlinkClick r:id="rId3"/>
              </a:rPr>
              <a:t>https://www.researchgate.net/figure/Schematic-overview-of-main-cybertext-types_fig2_234769056</a:t>
            </a:r>
            <a:endParaRPr lang="cs-CZ" dirty="0"/>
          </a:p>
        </p:txBody>
      </p:sp>
      <p:pic>
        <p:nvPicPr>
          <p:cNvPr id="6" name="Obrázek 5">
            <a:extLst>
              <a:ext uri="{FF2B5EF4-FFF2-40B4-BE49-F238E27FC236}">
                <a16:creationId xmlns:a16="http://schemas.microsoft.com/office/drawing/2014/main" id="{55230BC1-458F-42A7-BFC2-64549F1E1EDD}"/>
              </a:ext>
            </a:extLst>
          </p:cNvPr>
          <p:cNvPicPr>
            <a:picLocks noChangeAspect="1"/>
          </p:cNvPicPr>
          <p:nvPr/>
        </p:nvPicPr>
        <p:blipFill>
          <a:blip r:embed="rId4"/>
          <a:stretch>
            <a:fillRect/>
          </a:stretch>
        </p:blipFill>
        <p:spPr>
          <a:xfrm>
            <a:off x="6587175" y="1783956"/>
            <a:ext cx="5072441" cy="2902997"/>
          </a:xfrm>
          <a:prstGeom prst="rect">
            <a:avLst/>
          </a:prstGeom>
        </p:spPr>
      </p:pic>
      <p:sp>
        <p:nvSpPr>
          <p:cNvPr id="3" name="Obdélník 2">
            <a:extLst>
              <a:ext uri="{FF2B5EF4-FFF2-40B4-BE49-F238E27FC236}">
                <a16:creationId xmlns:a16="http://schemas.microsoft.com/office/drawing/2014/main" id="{574471A9-1E00-4E5A-BEF0-1CAC0C75F634}"/>
              </a:ext>
            </a:extLst>
          </p:cNvPr>
          <p:cNvSpPr/>
          <p:nvPr/>
        </p:nvSpPr>
        <p:spPr>
          <a:xfrm flipH="1">
            <a:off x="8315374" y="4833436"/>
            <a:ext cx="2843856" cy="369332"/>
          </a:xfrm>
          <a:prstGeom prst="rect">
            <a:avLst/>
          </a:prstGeom>
        </p:spPr>
        <p:txBody>
          <a:bodyPr wrap="square">
            <a:spAutoFit/>
          </a:bodyPr>
          <a:lstStyle/>
          <a:p>
            <a:r>
              <a:rPr lang="cs-CZ" b="1" u="sng" dirty="0">
                <a:solidFill>
                  <a:srgbClr val="1B95E0"/>
                </a:solidFill>
                <a:latin typeface="system-ui"/>
                <a:hlinkClick r:id="rId5"/>
              </a:rPr>
              <a:t># </a:t>
            </a:r>
            <a:r>
              <a:rPr lang="cs-CZ" b="1" u="sng" dirty="0" err="1">
                <a:solidFill>
                  <a:srgbClr val="1B95E0"/>
                </a:solidFill>
                <a:latin typeface="system-ui"/>
                <a:hlinkClick r:id="rId5"/>
              </a:rPr>
              <a:t>CyberText</a:t>
            </a:r>
            <a:endParaRPr lang="cs-CZ" dirty="0"/>
          </a:p>
        </p:txBody>
      </p:sp>
    </p:spTree>
    <p:extLst>
      <p:ext uri="{BB962C8B-B14F-4D97-AF65-F5344CB8AC3E}">
        <p14:creationId xmlns:p14="http://schemas.microsoft.com/office/powerpoint/2010/main" val="3115202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B9826B7E-DACD-4628-A6FD-1B9BDF460A99}"/>
              </a:ext>
            </a:extLst>
          </p:cNvPr>
          <p:cNvPicPr>
            <a:picLocks noGrp="1" noChangeAspect="1"/>
          </p:cNvPicPr>
          <p:nvPr>
            <p:ph idx="4294967295"/>
          </p:nvPr>
        </p:nvPicPr>
        <p:blipFill>
          <a:blip r:embed="rId2"/>
          <a:stretch>
            <a:fillRect/>
          </a:stretch>
        </p:blipFill>
        <p:spPr>
          <a:xfrm>
            <a:off x="0" y="1368425"/>
            <a:ext cx="3316288" cy="4351338"/>
          </a:xfrm>
          <a:prstGeom prst="rect">
            <a:avLst/>
          </a:prstGeom>
        </p:spPr>
      </p:pic>
      <p:pic>
        <p:nvPicPr>
          <p:cNvPr id="5" name="Obrázek 4">
            <a:extLst>
              <a:ext uri="{FF2B5EF4-FFF2-40B4-BE49-F238E27FC236}">
                <a16:creationId xmlns:a16="http://schemas.microsoft.com/office/drawing/2014/main" id="{EC2E1E1D-9310-402E-A085-11681E632607}"/>
              </a:ext>
            </a:extLst>
          </p:cNvPr>
          <p:cNvPicPr>
            <a:picLocks noChangeAspect="1"/>
          </p:cNvPicPr>
          <p:nvPr/>
        </p:nvPicPr>
        <p:blipFill>
          <a:blip r:embed="rId3"/>
          <a:stretch>
            <a:fillRect/>
          </a:stretch>
        </p:blipFill>
        <p:spPr>
          <a:xfrm>
            <a:off x="3313262" y="0"/>
            <a:ext cx="4472949" cy="6858000"/>
          </a:xfrm>
          <a:prstGeom prst="rect">
            <a:avLst/>
          </a:prstGeom>
        </p:spPr>
      </p:pic>
      <p:pic>
        <p:nvPicPr>
          <p:cNvPr id="6" name="Obrázek 5">
            <a:extLst>
              <a:ext uri="{FF2B5EF4-FFF2-40B4-BE49-F238E27FC236}">
                <a16:creationId xmlns:a16="http://schemas.microsoft.com/office/drawing/2014/main" id="{D37B77C6-5F87-4E93-8E60-63B9DB307137}"/>
              </a:ext>
            </a:extLst>
          </p:cNvPr>
          <p:cNvPicPr>
            <a:picLocks noChangeAspect="1"/>
          </p:cNvPicPr>
          <p:nvPr/>
        </p:nvPicPr>
        <p:blipFill>
          <a:blip r:embed="rId4"/>
          <a:stretch>
            <a:fillRect/>
          </a:stretch>
        </p:blipFill>
        <p:spPr>
          <a:xfrm>
            <a:off x="7660132" y="365125"/>
            <a:ext cx="4519868" cy="6858000"/>
          </a:xfrm>
          <a:prstGeom prst="rect">
            <a:avLst/>
          </a:prstGeom>
        </p:spPr>
      </p:pic>
    </p:spTree>
    <p:extLst>
      <p:ext uri="{BB962C8B-B14F-4D97-AF65-F5344CB8AC3E}">
        <p14:creationId xmlns:p14="http://schemas.microsoft.com/office/powerpoint/2010/main" val="170366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802B82-8861-4113-A4FE-09EC3B82D4D3}"/>
              </a:ext>
            </a:extLst>
          </p:cNvPr>
          <p:cNvSpPr>
            <a:spLocks noGrp="1"/>
          </p:cNvSpPr>
          <p:nvPr>
            <p:ph type="title"/>
          </p:nvPr>
        </p:nvSpPr>
        <p:spPr/>
        <p:txBody>
          <a:bodyPr>
            <a:normAutofit/>
          </a:bodyPr>
          <a:lstStyle/>
          <a:p>
            <a:r>
              <a:rPr lang="cs-CZ" sz="4000" b="1" dirty="0"/>
              <a:t>Vizuální a umělecká tvořivost</a:t>
            </a:r>
          </a:p>
        </p:txBody>
      </p:sp>
      <p:sp>
        <p:nvSpPr>
          <p:cNvPr id="3" name="Zástupný obsah 2">
            <a:extLst>
              <a:ext uri="{FF2B5EF4-FFF2-40B4-BE49-F238E27FC236}">
                <a16:creationId xmlns:a16="http://schemas.microsoft.com/office/drawing/2014/main" id="{D618B69F-1A96-46FB-BE44-D040C63976E8}"/>
              </a:ext>
            </a:extLst>
          </p:cNvPr>
          <p:cNvSpPr>
            <a:spLocks noGrp="1"/>
          </p:cNvSpPr>
          <p:nvPr>
            <p:ph sz="half" idx="1"/>
          </p:nvPr>
        </p:nvSpPr>
        <p:spPr/>
        <p:txBody>
          <a:bodyPr>
            <a:normAutofit fontScale="77500" lnSpcReduction="20000"/>
          </a:bodyPr>
          <a:lstStyle/>
          <a:p>
            <a:r>
              <a:rPr lang="cs-CZ" dirty="0"/>
              <a:t>Google a jeho program pro počítačové vidění </a:t>
            </a:r>
            <a:r>
              <a:rPr lang="cs-CZ" b="1" dirty="0" err="1"/>
              <a:t>DeepDream</a:t>
            </a:r>
            <a:r>
              <a:rPr lang="cs-CZ" dirty="0"/>
              <a:t> s otevřeným zdrojem</a:t>
            </a:r>
          </a:p>
          <a:p>
            <a:r>
              <a:rPr lang="cs-CZ" dirty="0"/>
              <a:t>Vytvořen k detekci obličejů a dalších vzorů v obrazech s cílem automaticky klasifikovat obrazy, které pomocí konvoluční neuronové sítě vyhledávají a vylepšují vzory v obrazech pomocí algoritmu, čímž se v úmyslně přepracovaných obrazech vytvoří snový psychedelický výjev</a:t>
            </a:r>
          </a:p>
          <a:p>
            <a:r>
              <a:rPr lang="cs-CZ" dirty="0"/>
              <a:t>Základem je </a:t>
            </a:r>
            <a:r>
              <a:rPr lang="cs-CZ" b="1" dirty="0"/>
              <a:t>konvoluční neuronová síť </a:t>
            </a:r>
            <a:r>
              <a:rPr lang="cs-CZ" dirty="0"/>
              <a:t>vytvořená vědci v r. </a:t>
            </a:r>
            <a:r>
              <a:rPr lang="cs-CZ" b="1" dirty="0"/>
              <a:t>2015</a:t>
            </a:r>
            <a:r>
              <a:rPr lang="cs-CZ" dirty="0"/>
              <a:t> v </a:t>
            </a:r>
            <a:r>
              <a:rPr lang="cs-CZ" dirty="0" err="1"/>
              <a:t>Tübingenu</a:t>
            </a:r>
            <a:r>
              <a:rPr lang="cs-CZ" dirty="0"/>
              <a:t> v Německu</a:t>
            </a:r>
          </a:p>
          <a:p>
            <a:pPr lvl="1"/>
            <a:r>
              <a:rPr lang="cs-CZ" dirty="0"/>
              <a:t>jejich algoritmus je používán na webových stránkách </a:t>
            </a:r>
            <a:r>
              <a:rPr lang="cs-CZ" b="1" dirty="0" err="1"/>
              <a:t>DeepArt</a:t>
            </a:r>
            <a:endParaRPr lang="cs-CZ" b="1" dirty="0"/>
          </a:p>
          <a:p>
            <a:endParaRPr lang="cs-CZ" dirty="0"/>
          </a:p>
        </p:txBody>
      </p:sp>
      <p:pic>
        <p:nvPicPr>
          <p:cNvPr id="5" name="Zástupný obsah 3">
            <a:extLst>
              <a:ext uri="{FF2B5EF4-FFF2-40B4-BE49-F238E27FC236}">
                <a16:creationId xmlns:a16="http://schemas.microsoft.com/office/drawing/2014/main" id="{DB0DE62A-785C-49C6-AEAE-6FE0B65BAD76}"/>
              </a:ext>
            </a:extLst>
          </p:cNvPr>
          <p:cNvPicPr>
            <a:picLocks noGrp="1" noChangeAspect="1"/>
          </p:cNvPicPr>
          <p:nvPr>
            <p:ph sz="half" idx="2"/>
          </p:nvPr>
        </p:nvPicPr>
        <p:blipFill>
          <a:blip r:embed="rId2"/>
          <a:stretch>
            <a:fillRect/>
          </a:stretch>
        </p:blipFill>
        <p:spPr>
          <a:xfrm>
            <a:off x="6172202" y="1690688"/>
            <a:ext cx="5181600" cy="3489381"/>
          </a:xfrm>
          <a:prstGeom prst="rect">
            <a:avLst/>
          </a:prstGeom>
        </p:spPr>
      </p:pic>
      <p:sp>
        <p:nvSpPr>
          <p:cNvPr id="6" name="Obdélník 5">
            <a:extLst>
              <a:ext uri="{FF2B5EF4-FFF2-40B4-BE49-F238E27FC236}">
                <a16:creationId xmlns:a16="http://schemas.microsoft.com/office/drawing/2014/main" id="{F7A1ACFC-2DD9-4338-94B2-7C40E4B6C675}"/>
              </a:ext>
            </a:extLst>
          </p:cNvPr>
          <p:cNvSpPr/>
          <p:nvPr/>
        </p:nvSpPr>
        <p:spPr>
          <a:xfrm>
            <a:off x="6296487" y="5286717"/>
            <a:ext cx="4933025" cy="646331"/>
          </a:xfrm>
          <a:prstGeom prst="rect">
            <a:avLst/>
          </a:prstGeom>
        </p:spPr>
        <p:txBody>
          <a:bodyPr wrap="square">
            <a:spAutoFit/>
          </a:bodyPr>
          <a:lstStyle/>
          <a:p>
            <a:r>
              <a:rPr lang="en-US" dirty="0" err="1"/>
              <a:t>DeepDream</a:t>
            </a:r>
            <a:r>
              <a:rPr lang="en-US" dirty="0"/>
              <a:t>; Dog Visualization; 2015; Digital Image (With permission from Google).</a:t>
            </a:r>
            <a:endParaRPr lang="cs-CZ" dirty="0"/>
          </a:p>
        </p:txBody>
      </p:sp>
    </p:spTree>
    <p:extLst>
      <p:ext uri="{BB962C8B-B14F-4D97-AF65-F5344CB8AC3E}">
        <p14:creationId xmlns:p14="http://schemas.microsoft.com/office/powerpoint/2010/main" val="3361003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4BCC710A-87ED-499E-B829-174820D3CAD1}"/>
              </a:ext>
            </a:extLst>
          </p:cNvPr>
          <p:cNvPicPr>
            <a:picLocks noGrp="1" noChangeAspect="1"/>
          </p:cNvPicPr>
          <p:nvPr>
            <p:ph idx="4294967295"/>
          </p:nvPr>
        </p:nvPicPr>
        <p:blipFill>
          <a:blip r:embed="rId2"/>
          <a:stretch>
            <a:fillRect/>
          </a:stretch>
        </p:blipFill>
        <p:spPr>
          <a:xfrm>
            <a:off x="323990" y="1252537"/>
            <a:ext cx="1779588" cy="4352925"/>
          </a:xfrm>
          <a:prstGeom prst="rect">
            <a:avLst/>
          </a:prstGeom>
        </p:spPr>
      </p:pic>
      <p:pic>
        <p:nvPicPr>
          <p:cNvPr id="5" name="Zástupný obsah 3">
            <a:extLst>
              <a:ext uri="{FF2B5EF4-FFF2-40B4-BE49-F238E27FC236}">
                <a16:creationId xmlns:a16="http://schemas.microsoft.com/office/drawing/2014/main" id="{84B2816D-ECFA-4322-A208-C46A6C3F4D5E}"/>
              </a:ext>
            </a:extLst>
          </p:cNvPr>
          <p:cNvPicPr>
            <a:picLocks noChangeAspect="1"/>
          </p:cNvPicPr>
          <p:nvPr/>
        </p:nvPicPr>
        <p:blipFill>
          <a:blip r:embed="rId3"/>
          <a:stretch>
            <a:fillRect/>
          </a:stretch>
        </p:blipFill>
        <p:spPr>
          <a:xfrm>
            <a:off x="2559886" y="715917"/>
            <a:ext cx="3627691" cy="4351338"/>
          </a:xfrm>
          <a:prstGeom prst="rect">
            <a:avLst/>
          </a:prstGeom>
        </p:spPr>
      </p:pic>
      <p:pic>
        <p:nvPicPr>
          <p:cNvPr id="6" name="Zástupný obsah 3">
            <a:extLst>
              <a:ext uri="{FF2B5EF4-FFF2-40B4-BE49-F238E27FC236}">
                <a16:creationId xmlns:a16="http://schemas.microsoft.com/office/drawing/2014/main" id="{D114B708-14FD-43D9-A6F7-CC1C93DBD25A}"/>
              </a:ext>
            </a:extLst>
          </p:cNvPr>
          <p:cNvPicPr>
            <a:picLocks noChangeAspect="1"/>
          </p:cNvPicPr>
          <p:nvPr/>
        </p:nvPicPr>
        <p:blipFill>
          <a:blip r:embed="rId4"/>
          <a:stretch>
            <a:fillRect/>
          </a:stretch>
        </p:blipFill>
        <p:spPr>
          <a:xfrm>
            <a:off x="6411221" y="2607130"/>
            <a:ext cx="5456789" cy="3163356"/>
          </a:xfrm>
          <a:prstGeom prst="rect">
            <a:avLst/>
          </a:prstGeom>
        </p:spPr>
      </p:pic>
    </p:spTree>
    <p:extLst>
      <p:ext uri="{BB962C8B-B14F-4D97-AF65-F5344CB8AC3E}">
        <p14:creationId xmlns:p14="http://schemas.microsoft.com/office/powerpoint/2010/main" val="1409857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215C112F-AB34-46A7-82AF-10651D017F54}"/>
              </a:ext>
            </a:extLst>
          </p:cNvPr>
          <p:cNvPicPr>
            <a:picLocks noGrp="1" noChangeAspect="1"/>
          </p:cNvPicPr>
          <p:nvPr>
            <p:ph idx="4294967295"/>
          </p:nvPr>
        </p:nvPicPr>
        <p:blipFill>
          <a:blip r:embed="rId2"/>
          <a:stretch>
            <a:fillRect/>
          </a:stretch>
        </p:blipFill>
        <p:spPr>
          <a:xfrm>
            <a:off x="701336" y="545469"/>
            <a:ext cx="3092450" cy="4351337"/>
          </a:xfrm>
          <a:prstGeom prst="rect">
            <a:avLst/>
          </a:prstGeom>
        </p:spPr>
      </p:pic>
      <p:pic>
        <p:nvPicPr>
          <p:cNvPr id="5" name="Obrázek 4">
            <a:extLst>
              <a:ext uri="{FF2B5EF4-FFF2-40B4-BE49-F238E27FC236}">
                <a16:creationId xmlns:a16="http://schemas.microsoft.com/office/drawing/2014/main" id="{505A5D41-BF51-434D-8D1D-A034736637B2}"/>
              </a:ext>
            </a:extLst>
          </p:cNvPr>
          <p:cNvPicPr>
            <a:picLocks noChangeAspect="1"/>
          </p:cNvPicPr>
          <p:nvPr/>
        </p:nvPicPr>
        <p:blipFill>
          <a:blip r:embed="rId3"/>
          <a:stretch>
            <a:fillRect/>
          </a:stretch>
        </p:blipFill>
        <p:spPr>
          <a:xfrm>
            <a:off x="4622307" y="545469"/>
            <a:ext cx="6172200" cy="3743325"/>
          </a:xfrm>
          <a:prstGeom prst="rect">
            <a:avLst/>
          </a:prstGeom>
        </p:spPr>
      </p:pic>
      <p:sp>
        <p:nvSpPr>
          <p:cNvPr id="3" name="Obdélník 2">
            <a:extLst>
              <a:ext uri="{FF2B5EF4-FFF2-40B4-BE49-F238E27FC236}">
                <a16:creationId xmlns:a16="http://schemas.microsoft.com/office/drawing/2014/main" id="{1D0A7E67-2E10-4587-89AD-EC07A66D699E}"/>
              </a:ext>
            </a:extLst>
          </p:cNvPr>
          <p:cNvSpPr/>
          <p:nvPr/>
        </p:nvSpPr>
        <p:spPr>
          <a:xfrm>
            <a:off x="4622307" y="4490712"/>
            <a:ext cx="6096000" cy="2308324"/>
          </a:xfrm>
          <a:prstGeom prst="rect">
            <a:avLst/>
          </a:prstGeom>
        </p:spPr>
        <p:txBody>
          <a:bodyPr>
            <a:spAutoFit/>
          </a:bodyPr>
          <a:lstStyle/>
          <a:p>
            <a:r>
              <a:rPr lang="cs-CZ" dirty="0"/>
              <a:t>Zdroje:</a:t>
            </a:r>
          </a:p>
          <a:p>
            <a:r>
              <a:rPr lang="cs-CZ" dirty="0" err="1"/>
              <a:t>Spratt</a:t>
            </a:r>
            <a:r>
              <a:rPr lang="cs-CZ" dirty="0"/>
              <a:t>, Emily L. (2017). </a:t>
            </a:r>
            <a:r>
              <a:rPr lang="cs-CZ" dirty="0">
                <a:hlinkClick r:id="rId4">
                  <a:extLst>
                    <a:ext uri="{A12FA001-AC4F-418D-AE19-62706E023703}">
                      <ahyp:hlinkClr xmlns:ahyp="http://schemas.microsoft.com/office/drawing/2018/hyperlinkcolor" val="tx"/>
                    </a:ext>
                  </a:extLst>
                </a:hlinkClick>
              </a:rPr>
              <a:t>"</a:t>
            </a:r>
            <a:r>
              <a:rPr lang="cs-CZ" dirty="0" err="1">
                <a:hlinkClick r:id="rId4">
                  <a:extLst>
                    <a:ext uri="{A12FA001-AC4F-418D-AE19-62706E023703}">
                      <ahyp:hlinkClr xmlns:ahyp="http://schemas.microsoft.com/office/drawing/2018/hyperlinkcolor" val="tx"/>
                    </a:ext>
                  </a:extLst>
                </a:hlinkClick>
              </a:rPr>
              <a:t>Dream</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Formulations</a:t>
            </a:r>
            <a:r>
              <a:rPr lang="cs-CZ" dirty="0">
                <a:hlinkClick r:id="rId4">
                  <a:extLst>
                    <a:ext uri="{A12FA001-AC4F-418D-AE19-62706E023703}">
                      <ahyp:hlinkClr xmlns:ahyp="http://schemas.microsoft.com/office/drawing/2018/hyperlinkcolor" val="tx"/>
                    </a:ext>
                  </a:extLst>
                </a:hlinkClick>
              </a:rPr>
              <a:t> and </a:t>
            </a:r>
            <a:r>
              <a:rPr lang="cs-CZ" dirty="0" err="1">
                <a:hlinkClick r:id="rId4">
                  <a:extLst>
                    <a:ext uri="{A12FA001-AC4F-418D-AE19-62706E023703}">
                      <ahyp:hlinkClr xmlns:ahyp="http://schemas.microsoft.com/office/drawing/2018/hyperlinkcolor" val="tx"/>
                    </a:ext>
                  </a:extLst>
                </a:hlinkClick>
              </a:rPr>
              <a:t>Deep</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Neural</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Networks</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Humanistic</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Themes</a:t>
            </a:r>
            <a:r>
              <a:rPr lang="cs-CZ" dirty="0">
                <a:hlinkClick r:id="rId4">
                  <a:extLst>
                    <a:ext uri="{A12FA001-AC4F-418D-AE19-62706E023703}">
                      <ahyp:hlinkClr xmlns:ahyp="http://schemas.microsoft.com/office/drawing/2018/hyperlinkcolor" val="tx"/>
                    </a:ext>
                  </a:extLst>
                </a:hlinkClick>
              </a:rPr>
              <a:t> in </a:t>
            </a:r>
            <a:r>
              <a:rPr lang="cs-CZ" dirty="0" err="1">
                <a:hlinkClick r:id="rId4">
                  <a:extLst>
                    <a:ext uri="{A12FA001-AC4F-418D-AE19-62706E023703}">
                      <ahyp:hlinkClr xmlns:ahyp="http://schemas.microsoft.com/office/drawing/2018/hyperlinkcolor" val="tx"/>
                    </a:ext>
                  </a:extLst>
                </a:hlinkClick>
              </a:rPr>
              <a:t>the</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Iconology</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of</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the</a:t>
            </a:r>
            <a:r>
              <a:rPr lang="cs-CZ" dirty="0">
                <a:hlinkClick r:id="rId4">
                  <a:extLst>
                    <a:ext uri="{A12FA001-AC4F-418D-AE19-62706E023703}">
                      <ahyp:hlinkClr xmlns:ahyp="http://schemas.microsoft.com/office/drawing/2018/hyperlinkcolor" val="tx"/>
                    </a:ext>
                  </a:extLst>
                </a:hlinkClick>
              </a:rPr>
              <a:t> </a:t>
            </a:r>
            <a:r>
              <a:rPr lang="cs-CZ" dirty="0" err="1">
                <a:hlinkClick r:id="rId4">
                  <a:extLst>
                    <a:ext uri="{A12FA001-AC4F-418D-AE19-62706E023703}">
                      <ahyp:hlinkClr xmlns:ahyp="http://schemas.microsoft.com/office/drawing/2018/hyperlinkcolor" val="tx"/>
                    </a:ext>
                  </a:extLst>
                </a:hlinkClick>
              </a:rPr>
              <a:t>Machine-Learned</a:t>
            </a:r>
            <a:r>
              <a:rPr lang="cs-CZ" dirty="0">
                <a:hlinkClick r:id="rId4">
                  <a:extLst>
                    <a:ext uri="{A12FA001-AC4F-418D-AE19-62706E023703}">
                      <ahyp:hlinkClr xmlns:ahyp="http://schemas.microsoft.com/office/drawing/2018/hyperlinkcolor" val="tx"/>
                    </a:ext>
                  </a:extLst>
                </a:hlinkClick>
              </a:rPr>
              <a:t> Image"</a:t>
            </a:r>
            <a:r>
              <a:rPr lang="cs-CZ" dirty="0"/>
              <a:t> (PDF). </a:t>
            </a:r>
            <a:r>
              <a:rPr lang="cs-CZ" i="1" dirty="0" err="1"/>
              <a:t>Kunsttexte</a:t>
            </a:r>
            <a:r>
              <a:rPr lang="cs-CZ" dirty="0"/>
              <a:t>. Humboldt-</a:t>
            </a:r>
            <a:r>
              <a:rPr lang="cs-CZ" dirty="0" err="1"/>
              <a:t>Universität</a:t>
            </a:r>
            <a:r>
              <a:rPr lang="cs-CZ" dirty="0"/>
              <a:t> </a:t>
            </a:r>
            <a:r>
              <a:rPr lang="cs-CZ" dirty="0" err="1"/>
              <a:t>zu</a:t>
            </a:r>
            <a:r>
              <a:rPr lang="cs-CZ" dirty="0"/>
              <a:t> </a:t>
            </a:r>
            <a:r>
              <a:rPr lang="cs-CZ" dirty="0" err="1"/>
              <a:t>Berlin</a:t>
            </a:r>
            <a:r>
              <a:rPr lang="cs-CZ" dirty="0"/>
              <a:t>. </a:t>
            </a:r>
            <a:r>
              <a:rPr lang="cs-CZ" b="1" dirty="0"/>
              <a:t>4</a:t>
            </a:r>
            <a:r>
              <a:rPr lang="cs-CZ" dirty="0"/>
              <a:t>. </a:t>
            </a:r>
            <a:r>
              <a:rPr lang="cs-CZ" dirty="0">
                <a:hlinkClick r:id="rId5" tooltip="ArXiv">
                  <a:extLst>
                    <a:ext uri="{A12FA001-AC4F-418D-AE19-62706E023703}">
                      <ahyp:hlinkClr xmlns:ahyp="http://schemas.microsoft.com/office/drawing/2018/hyperlinkcolor" val="tx"/>
                    </a:ext>
                  </a:extLst>
                </a:hlinkClick>
              </a:rPr>
              <a:t>arXiv</a:t>
            </a:r>
            <a:r>
              <a:rPr lang="cs-CZ" dirty="0"/>
              <a:t>:</a:t>
            </a:r>
            <a:r>
              <a:rPr lang="cs-CZ" dirty="0">
                <a:hlinkClick r:id="rId6">
                  <a:extLst>
                    <a:ext uri="{A12FA001-AC4F-418D-AE19-62706E023703}">
                      <ahyp:hlinkClr xmlns:ahyp="http://schemas.microsoft.com/office/drawing/2018/hyperlinkcolor" val="tx"/>
                    </a:ext>
                  </a:extLst>
                </a:hlinkClick>
              </a:rPr>
              <a:t>1802.01274</a:t>
            </a:r>
            <a:r>
              <a:rPr lang="cs-CZ" dirty="0"/>
              <a:t>. </a:t>
            </a:r>
            <a:r>
              <a:rPr lang="cs-CZ" dirty="0">
                <a:hlinkClick r:id="rId7" tooltip="Bibcode">
                  <a:extLst>
                    <a:ext uri="{A12FA001-AC4F-418D-AE19-62706E023703}">
                      <ahyp:hlinkClr xmlns:ahyp="http://schemas.microsoft.com/office/drawing/2018/hyperlinkcolor" val="tx"/>
                    </a:ext>
                  </a:extLst>
                </a:hlinkClick>
              </a:rPr>
              <a:t>Bibcode</a:t>
            </a:r>
            <a:r>
              <a:rPr lang="cs-CZ" dirty="0"/>
              <a:t>:</a:t>
            </a:r>
            <a:r>
              <a:rPr lang="cs-CZ" dirty="0">
                <a:hlinkClick r:id="rId8">
                  <a:extLst>
                    <a:ext uri="{A12FA001-AC4F-418D-AE19-62706E023703}">
                      <ahyp:hlinkClr xmlns:ahyp="http://schemas.microsoft.com/office/drawing/2018/hyperlinkcolor" val="tx"/>
                    </a:ext>
                  </a:extLst>
                </a:hlinkClick>
              </a:rPr>
              <a:t>2018arXiv180201274S</a:t>
            </a:r>
            <a:r>
              <a:rPr lang="cs-CZ" dirty="0"/>
              <a:t>.</a:t>
            </a:r>
          </a:p>
          <a:p>
            <a:r>
              <a:rPr lang="cs-CZ" dirty="0"/>
              <a:t>Dostupné z: </a:t>
            </a:r>
            <a:r>
              <a:rPr lang="cs-CZ" dirty="0">
                <a:hlinkClick r:id="rId4">
                  <a:extLst>
                    <a:ext uri="{A12FA001-AC4F-418D-AE19-62706E023703}">
                      <ahyp:hlinkClr xmlns:ahyp="http://schemas.microsoft.com/office/drawing/2018/hyperlinkcolor" val="tx"/>
                    </a:ext>
                  </a:extLst>
                </a:hlinkClick>
              </a:rPr>
              <a:t>https://edoc.hu-berlin.de/bitstream/handle/18452/19403/Spratt%20-%20final.pdf</a:t>
            </a:r>
            <a:endParaRPr lang="cs-CZ" dirty="0"/>
          </a:p>
        </p:txBody>
      </p:sp>
    </p:spTree>
    <p:extLst>
      <p:ext uri="{BB962C8B-B14F-4D97-AF65-F5344CB8AC3E}">
        <p14:creationId xmlns:p14="http://schemas.microsoft.com/office/powerpoint/2010/main" val="3449914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C0563B8-0301-47B1-BDBC-41E22488695B}"/>
              </a:ext>
            </a:extLst>
          </p:cNvPr>
          <p:cNvPicPr>
            <a:picLocks noChangeAspect="1"/>
          </p:cNvPicPr>
          <p:nvPr/>
        </p:nvPicPr>
        <p:blipFill>
          <a:blip r:embed="rId2"/>
          <a:stretch>
            <a:fillRect/>
          </a:stretch>
        </p:blipFill>
        <p:spPr>
          <a:xfrm>
            <a:off x="280987" y="576262"/>
            <a:ext cx="11630025" cy="5705475"/>
          </a:xfrm>
          <a:prstGeom prst="rect">
            <a:avLst/>
          </a:prstGeom>
        </p:spPr>
      </p:pic>
    </p:spTree>
    <p:extLst>
      <p:ext uri="{BB962C8B-B14F-4D97-AF65-F5344CB8AC3E}">
        <p14:creationId xmlns:p14="http://schemas.microsoft.com/office/powerpoint/2010/main" val="3369273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6B0D20-4DAF-4141-8200-238C38316C9F}"/>
              </a:ext>
            </a:extLst>
          </p:cNvPr>
          <p:cNvSpPr>
            <a:spLocks noGrp="1"/>
          </p:cNvSpPr>
          <p:nvPr>
            <p:ph type="title"/>
          </p:nvPr>
        </p:nvSpPr>
        <p:spPr/>
        <p:txBody>
          <a:bodyPr>
            <a:normAutofit/>
          </a:bodyPr>
          <a:lstStyle/>
          <a:p>
            <a:r>
              <a:rPr lang="cs-CZ" sz="4000" dirty="0">
                <a:latin typeface="Open Sans"/>
              </a:rPr>
              <a:t>Vědní obor </a:t>
            </a:r>
            <a:r>
              <a:rPr lang="cs-CZ" sz="4000" dirty="0" err="1">
                <a:latin typeface="Open Sans"/>
              </a:rPr>
              <a:t>kyber</a:t>
            </a:r>
            <a:r>
              <a:rPr lang="cs-CZ" sz="4000" dirty="0">
                <a:latin typeface="Open Sans"/>
              </a:rPr>
              <a:t>-egyptologie</a:t>
            </a:r>
            <a:endParaRPr lang="cs-CZ" sz="4000" dirty="0"/>
          </a:p>
        </p:txBody>
      </p:sp>
      <p:sp>
        <p:nvSpPr>
          <p:cNvPr id="3" name="Zástupný obsah 2">
            <a:extLst>
              <a:ext uri="{FF2B5EF4-FFF2-40B4-BE49-F238E27FC236}">
                <a16:creationId xmlns:a16="http://schemas.microsoft.com/office/drawing/2014/main" id="{CE22508E-F906-4AB6-B1C5-EAE2425BE3D3}"/>
              </a:ext>
            </a:extLst>
          </p:cNvPr>
          <p:cNvSpPr>
            <a:spLocks noGrp="1"/>
          </p:cNvSpPr>
          <p:nvPr>
            <p:ph sz="half" idx="1"/>
          </p:nvPr>
        </p:nvSpPr>
        <p:spPr/>
        <p:txBody>
          <a:bodyPr>
            <a:normAutofit fontScale="85000" lnSpcReduction="10000"/>
          </a:bodyPr>
          <a:lstStyle/>
          <a:p>
            <a:r>
              <a:rPr lang="cs-CZ" b="1" dirty="0"/>
              <a:t>Humanitní obory hledají metody, které si umějí poradit s fragmentárně dochovanými informacemi</a:t>
            </a:r>
          </a:p>
          <a:p>
            <a:r>
              <a:rPr lang="cs-CZ" dirty="0"/>
              <a:t>Vhodné metody z kybernetiky či umělé inteligence</a:t>
            </a:r>
          </a:p>
          <a:p>
            <a:r>
              <a:rPr lang="cs-CZ" dirty="0"/>
              <a:t>ČVUT Praha - Projekt GAČR </a:t>
            </a:r>
            <a:r>
              <a:rPr lang="cs-CZ" i="1" dirty="0"/>
              <a:t>Metody komplexních sítí aplikované na data starověkého Egypta v období Staré říše (2700–2180 př. Kr.)</a:t>
            </a:r>
          </a:p>
          <a:p>
            <a:pPr lvl="1"/>
            <a:r>
              <a:rPr lang="cs-CZ" dirty="0"/>
              <a:t>Cílem projektu je nový přístup ke zpracování a interpretaci dostupných dat z období stavitelů pyramid a použití </a:t>
            </a:r>
            <a:r>
              <a:rPr lang="cs-CZ" dirty="0" err="1"/>
              <a:t>poloautomatizovaných</a:t>
            </a:r>
            <a:r>
              <a:rPr lang="cs-CZ" dirty="0"/>
              <a:t> metod při jejich zpracování</a:t>
            </a:r>
            <a:endParaRPr lang="cs-CZ" i="1" dirty="0"/>
          </a:p>
        </p:txBody>
      </p:sp>
      <p:pic>
        <p:nvPicPr>
          <p:cNvPr id="5" name="Zástupný obsah 4">
            <a:extLst>
              <a:ext uri="{FF2B5EF4-FFF2-40B4-BE49-F238E27FC236}">
                <a16:creationId xmlns:a16="http://schemas.microsoft.com/office/drawing/2014/main" id="{7091B62E-DE86-4E1D-BF0B-5FCE4611CDF1}"/>
              </a:ext>
            </a:extLst>
          </p:cNvPr>
          <p:cNvPicPr>
            <a:picLocks noGrp="1" noChangeAspect="1"/>
          </p:cNvPicPr>
          <p:nvPr>
            <p:ph sz="half" idx="2"/>
          </p:nvPr>
        </p:nvPicPr>
        <p:blipFill>
          <a:blip r:embed="rId2"/>
          <a:stretch>
            <a:fillRect/>
          </a:stretch>
        </p:blipFill>
        <p:spPr>
          <a:xfrm>
            <a:off x="6172200" y="2311008"/>
            <a:ext cx="5181600" cy="3380571"/>
          </a:xfrm>
          <a:prstGeom prst="rect">
            <a:avLst/>
          </a:prstGeom>
        </p:spPr>
      </p:pic>
    </p:spTree>
    <p:extLst>
      <p:ext uri="{BB962C8B-B14F-4D97-AF65-F5344CB8AC3E}">
        <p14:creationId xmlns:p14="http://schemas.microsoft.com/office/powerpoint/2010/main" val="2107588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ED22128-BEAF-44EA-B8C1-5A8412CEB205}"/>
              </a:ext>
            </a:extLst>
          </p:cNvPr>
          <p:cNvPicPr>
            <a:picLocks noChangeAspect="1"/>
          </p:cNvPicPr>
          <p:nvPr/>
        </p:nvPicPr>
        <p:blipFill>
          <a:blip r:embed="rId2"/>
          <a:stretch>
            <a:fillRect/>
          </a:stretch>
        </p:blipFill>
        <p:spPr>
          <a:xfrm>
            <a:off x="325607" y="628650"/>
            <a:ext cx="6267450" cy="6229350"/>
          </a:xfrm>
          <a:prstGeom prst="rect">
            <a:avLst/>
          </a:prstGeom>
        </p:spPr>
      </p:pic>
      <p:sp>
        <p:nvSpPr>
          <p:cNvPr id="12" name="Obdélník 11">
            <a:extLst>
              <a:ext uri="{FF2B5EF4-FFF2-40B4-BE49-F238E27FC236}">
                <a16:creationId xmlns:a16="http://schemas.microsoft.com/office/drawing/2014/main" id="{3DDEC4C1-FEB0-4837-BB47-53A2F88CF8E0}"/>
              </a:ext>
            </a:extLst>
          </p:cNvPr>
          <p:cNvSpPr/>
          <p:nvPr/>
        </p:nvSpPr>
        <p:spPr>
          <a:xfrm>
            <a:off x="7350710" y="443883"/>
            <a:ext cx="4394447" cy="5632311"/>
          </a:xfrm>
          <a:prstGeom prst="rect">
            <a:avLst/>
          </a:prstGeom>
        </p:spPr>
        <p:txBody>
          <a:bodyPr wrap="square">
            <a:spAutoFit/>
          </a:bodyPr>
          <a:lstStyle/>
          <a:p>
            <a:r>
              <a:rPr lang="cs-CZ" b="1" i="1" dirty="0">
                <a:solidFill>
                  <a:srgbClr val="525B65"/>
                </a:solidFill>
                <a:effectLst/>
                <a:latin typeface="Open Sans"/>
              </a:rPr>
              <a:t>Popis obrázku</a:t>
            </a:r>
            <a:r>
              <a:rPr lang="cs-CZ" b="0" i="1" dirty="0">
                <a:solidFill>
                  <a:srgbClr val="525B65"/>
                </a:solidFill>
                <a:effectLst/>
                <a:latin typeface="Open Sans"/>
              </a:rPr>
              <a:t>:</a:t>
            </a:r>
            <a:endParaRPr lang="cs-CZ" b="0" i="0" dirty="0">
              <a:solidFill>
                <a:srgbClr val="525B65"/>
              </a:solidFill>
              <a:effectLst/>
              <a:latin typeface="Open Sans"/>
            </a:endParaRPr>
          </a:p>
          <a:p>
            <a:r>
              <a:rPr lang="cs-CZ" b="0" i="1" dirty="0">
                <a:solidFill>
                  <a:srgbClr val="525B65"/>
                </a:solidFill>
                <a:effectLst/>
                <a:latin typeface="Open Sans"/>
              </a:rPr>
              <a:t>Graf zobrazuje seskupení lidí žijících v době 5. dynastie na základě profesních vazeb. Drobné modré tečky zastupují osoby, zelené vezíry, žluté příslušníky královské rodiny. Větší puntíky různých barev představují tituly, např. fialově kněží, sytě zeleně vezíry, světle modře administrační úředníky či soudce atd. Zelenou elipsou je vyznačena skupina vezírů a červeným oválem vysoce postavený hodnostář jménem Ty, kterého </a:t>
            </a:r>
            <a:r>
              <a:rPr lang="cs-CZ" b="0" i="1" dirty="0" err="1">
                <a:solidFill>
                  <a:srgbClr val="525B65"/>
                </a:solidFill>
                <a:effectLst/>
                <a:latin typeface="Open Sans"/>
              </a:rPr>
              <a:t>Fruchterman-Reingoldova</a:t>
            </a:r>
            <a:r>
              <a:rPr lang="cs-CZ" b="0" i="1" dirty="0">
                <a:solidFill>
                  <a:srgbClr val="525B65"/>
                </a:solidFill>
                <a:effectLst/>
                <a:latin typeface="Open Sans"/>
              </a:rPr>
              <a:t> metoda umístila do těsné blízkosti nejvyšších úředníků. Použitá metoda rozložení uzlů sítě rozmísťuje úředníky s podobnými sadami titulů a tituly nesené stejnými úředníky do blízkosti (neformálně lze popsat proces rozmísťování jako třesení sítí, jejíž uzly jsou propojeny pružinkami).</a:t>
            </a:r>
            <a:endParaRPr lang="cs-CZ" b="0" i="0" dirty="0">
              <a:solidFill>
                <a:srgbClr val="525B65"/>
              </a:solidFill>
              <a:effectLst/>
              <a:latin typeface="Open Sans"/>
            </a:endParaRPr>
          </a:p>
        </p:txBody>
      </p:sp>
    </p:spTree>
    <p:extLst>
      <p:ext uri="{BB962C8B-B14F-4D97-AF65-F5344CB8AC3E}">
        <p14:creationId xmlns:p14="http://schemas.microsoft.com/office/powerpoint/2010/main" val="1780744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177790-663B-4634-A1E4-EFE4A6A824C9}"/>
              </a:ext>
            </a:extLst>
          </p:cNvPr>
          <p:cNvSpPr>
            <a:spLocks noGrp="1"/>
          </p:cNvSpPr>
          <p:nvPr>
            <p:ph type="title"/>
          </p:nvPr>
        </p:nvSpPr>
        <p:spPr>
          <a:xfrm>
            <a:off x="838200" y="568171"/>
            <a:ext cx="10515600" cy="417249"/>
          </a:xfrm>
        </p:spPr>
        <p:txBody>
          <a:bodyPr>
            <a:normAutofit fontScale="90000"/>
          </a:bodyPr>
          <a:lstStyle/>
          <a:p>
            <a:r>
              <a:rPr lang="cs-CZ" b="1" dirty="0"/>
              <a:t>S</a:t>
            </a:r>
            <a:r>
              <a:rPr lang="pt-BR" b="1" dirty="0"/>
              <a:t>oučasné umění a nová média</a:t>
            </a:r>
            <a:br>
              <a:rPr lang="pt-BR" cap="all" dirty="0"/>
            </a:br>
            <a:endParaRPr lang="cs-CZ" dirty="0"/>
          </a:p>
        </p:txBody>
      </p:sp>
      <p:sp>
        <p:nvSpPr>
          <p:cNvPr id="3" name="Zástupný obsah 2">
            <a:extLst>
              <a:ext uri="{FF2B5EF4-FFF2-40B4-BE49-F238E27FC236}">
                <a16:creationId xmlns:a16="http://schemas.microsoft.com/office/drawing/2014/main" id="{B61C4793-C5DD-42A7-9274-8E4A3E044A28}"/>
              </a:ext>
            </a:extLst>
          </p:cNvPr>
          <p:cNvSpPr>
            <a:spLocks noGrp="1"/>
          </p:cNvSpPr>
          <p:nvPr>
            <p:ph idx="1"/>
          </p:nvPr>
        </p:nvSpPr>
        <p:spPr>
          <a:xfrm>
            <a:off x="838200" y="878889"/>
            <a:ext cx="10515600" cy="5979111"/>
          </a:xfrm>
        </p:spPr>
        <p:txBody>
          <a:bodyPr>
            <a:normAutofit fontScale="62500" lnSpcReduction="20000"/>
          </a:bodyPr>
          <a:lstStyle/>
          <a:p>
            <a:r>
              <a:rPr lang="cs-CZ" b="1" dirty="0"/>
              <a:t>Umění nových médií</a:t>
            </a:r>
            <a:r>
              <a:rPr lang="cs-CZ" dirty="0"/>
              <a:t> - umění využívající jako prostředky své tvorby nová média (výpočetní technologie, digitální média)</a:t>
            </a:r>
          </a:p>
          <a:p>
            <a:r>
              <a:rPr lang="cs-CZ" b="1" dirty="0"/>
              <a:t>Digitální umění</a:t>
            </a:r>
            <a:r>
              <a:rPr lang="cs-CZ" dirty="0"/>
              <a:t> - vytvořené digitálními prostředky, často se vztahuje i na populární či amatérskou tvorbu (včetně užité grafiky či designu)</a:t>
            </a:r>
          </a:p>
          <a:p>
            <a:r>
              <a:rPr lang="cs-CZ" b="1" dirty="0"/>
              <a:t>Multimediální umění</a:t>
            </a:r>
            <a:r>
              <a:rPr lang="cs-CZ" dirty="0"/>
              <a:t> - vytvořené a prezentované na více médiích zároveň, často ve formě instalace</a:t>
            </a:r>
          </a:p>
          <a:p>
            <a:r>
              <a:rPr lang="cs-CZ" b="1" dirty="0"/>
              <a:t>Elektronické umění </a:t>
            </a:r>
            <a:r>
              <a:rPr lang="cs-CZ" dirty="0"/>
              <a:t>- vytvořené elektronickými prostředky</a:t>
            </a:r>
          </a:p>
          <a:p>
            <a:r>
              <a:rPr lang="cs-CZ" b="1" dirty="0"/>
              <a:t>Technologické umění</a:t>
            </a:r>
            <a:r>
              <a:rPr lang="cs-CZ" dirty="0"/>
              <a:t> - pojem poukazuje na vztah technologie a umění, jako takový má mnohem širší záběr než umění nových médií či elektronické umění</a:t>
            </a:r>
          </a:p>
          <a:p>
            <a:r>
              <a:rPr lang="cs-CZ" b="1" dirty="0"/>
              <a:t>Net art</a:t>
            </a:r>
            <a:r>
              <a:rPr lang="cs-CZ" dirty="0"/>
              <a:t> - internetové umění, někdy se používá pojem </a:t>
            </a:r>
            <a:r>
              <a:rPr lang="cs-CZ" b="1" dirty="0"/>
              <a:t>umění na síti</a:t>
            </a:r>
            <a:r>
              <a:rPr lang="cs-CZ" dirty="0"/>
              <a:t> (web-</a:t>
            </a:r>
            <a:r>
              <a:rPr lang="cs-CZ" dirty="0" err="1"/>
              <a:t>based</a:t>
            </a:r>
            <a:r>
              <a:rPr lang="cs-CZ" dirty="0"/>
              <a:t> art)</a:t>
            </a:r>
          </a:p>
          <a:p>
            <a:r>
              <a:rPr lang="cs-CZ" b="1" dirty="0" err="1"/>
              <a:t>Net.art</a:t>
            </a:r>
            <a:r>
              <a:rPr lang="cs-CZ" b="1" dirty="0"/>
              <a:t> </a:t>
            </a:r>
            <a:r>
              <a:rPr lang="cs-CZ" dirty="0"/>
              <a:t>- Internetová umělecká avantgarda 90. let, její manifest vycházel z étosu hackerů</a:t>
            </a:r>
          </a:p>
          <a:p>
            <a:pPr lvl="1"/>
            <a:r>
              <a:rPr lang="cs-CZ" dirty="0"/>
              <a:t>termín vznikl jako </a:t>
            </a:r>
            <a:r>
              <a:rPr lang="cs-CZ" i="1" dirty="0" err="1"/>
              <a:t>readymade</a:t>
            </a:r>
            <a:r>
              <a:rPr lang="cs-CZ" dirty="0"/>
              <a:t>, který umělec </a:t>
            </a:r>
            <a:r>
              <a:rPr lang="cs-CZ" b="1" dirty="0"/>
              <a:t>Alexej </a:t>
            </a:r>
            <a:r>
              <a:rPr lang="cs-CZ" b="1" dirty="0" err="1"/>
              <a:t>Šulgin</a:t>
            </a:r>
            <a:r>
              <a:rPr lang="cs-CZ" dirty="0"/>
              <a:t> našel v nečitelném e-mailu</a:t>
            </a:r>
          </a:p>
          <a:p>
            <a:pPr lvl="1"/>
            <a:r>
              <a:rPr lang="cs-CZ" b="1" dirty="0" err="1"/>
              <a:t>Olia</a:t>
            </a:r>
            <a:r>
              <a:rPr lang="cs-CZ" b="1" dirty="0"/>
              <a:t> </a:t>
            </a:r>
            <a:r>
              <a:rPr lang="cs-CZ" b="1" dirty="0" err="1"/>
              <a:t>Lialina</a:t>
            </a:r>
            <a:r>
              <a:rPr lang="cs-CZ" dirty="0"/>
              <a:t> - </a:t>
            </a:r>
            <a:r>
              <a:rPr lang="cs-CZ" b="1" dirty="0"/>
              <a:t>hypertextový </a:t>
            </a:r>
            <a:r>
              <a:rPr lang="cs-CZ" dirty="0"/>
              <a:t>příběh My </a:t>
            </a:r>
            <a:r>
              <a:rPr lang="cs-CZ" dirty="0" err="1"/>
              <a:t>Boyfriend</a:t>
            </a:r>
            <a:r>
              <a:rPr lang="cs-CZ" dirty="0"/>
              <a:t> </a:t>
            </a:r>
            <a:r>
              <a:rPr lang="cs-CZ" dirty="0" err="1"/>
              <a:t>Came</a:t>
            </a:r>
            <a:r>
              <a:rPr lang="cs-CZ" dirty="0"/>
              <a:t> </a:t>
            </a:r>
            <a:r>
              <a:rPr lang="cs-CZ" dirty="0" err="1"/>
              <a:t>Back</a:t>
            </a:r>
            <a:r>
              <a:rPr lang="cs-CZ" dirty="0"/>
              <a:t> </a:t>
            </a:r>
            <a:r>
              <a:rPr lang="cs-CZ" dirty="0" err="1"/>
              <a:t>from</a:t>
            </a:r>
            <a:r>
              <a:rPr lang="cs-CZ" dirty="0"/>
              <a:t> </a:t>
            </a:r>
            <a:r>
              <a:rPr lang="cs-CZ" dirty="0" err="1"/>
              <a:t>the</a:t>
            </a:r>
            <a:r>
              <a:rPr lang="cs-CZ" dirty="0"/>
              <a:t> </a:t>
            </a:r>
            <a:r>
              <a:rPr lang="cs-CZ" dirty="0" err="1"/>
              <a:t>War</a:t>
            </a:r>
            <a:r>
              <a:rPr lang="cs-CZ" dirty="0"/>
              <a:t> (1996)</a:t>
            </a:r>
          </a:p>
          <a:p>
            <a:pPr lvl="1"/>
            <a:r>
              <a:rPr lang="cs-CZ" dirty="0"/>
              <a:t>autorka vytváří i animovaná díla ve formě nekonečně se opakující smyčky formátu </a:t>
            </a:r>
            <a:r>
              <a:rPr lang="cs-CZ" b="1" dirty="0" err="1"/>
              <a:t>gif</a:t>
            </a:r>
            <a:endParaRPr lang="cs-CZ" dirty="0"/>
          </a:p>
          <a:p>
            <a:pPr lvl="1"/>
            <a:endParaRPr lang="cs-CZ" dirty="0"/>
          </a:p>
          <a:p>
            <a:r>
              <a:rPr lang="cs-CZ" b="1" dirty="0" err="1"/>
              <a:t>Postinternet</a:t>
            </a:r>
            <a:r>
              <a:rPr lang="cs-CZ" b="1" dirty="0"/>
              <a:t> </a:t>
            </a:r>
            <a:r>
              <a:rPr lang="cs-CZ" dirty="0"/>
              <a:t>- "Umění po internetu" či "umění vědomé si internetu"; </a:t>
            </a:r>
            <a:r>
              <a:rPr lang="cs-CZ" i="1" dirty="0"/>
              <a:t>post </a:t>
            </a:r>
            <a:r>
              <a:rPr lang="cs-CZ" dirty="0"/>
              <a:t>zde poukazuje na všudypřítomnost internetu (podobně jako vztah moderna - postmoderna, kde je rozptýlenost moderního umění předpokladem existence postmoderny)</a:t>
            </a:r>
          </a:p>
          <a:p>
            <a:pPr lvl="1"/>
            <a:r>
              <a:rPr lang="cs-CZ" dirty="0"/>
              <a:t>autorkou pojmu je umělkyně </a:t>
            </a:r>
            <a:r>
              <a:rPr lang="cs-CZ" b="1" dirty="0"/>
              <a:t>Marisa </a:t>
            </a:r>
            <a:r>
              <a:rPr lang="cs-CZ" b="1" dirty="0" err="1"/>
              <a:t>Olson</a:t>
            </a:r>
            <a:endParaRPr lang="cs-CZ" b="1" dirty="0"/>
          </a:p>
          <a:p>
            <a:pPr lvl="1"/>
            <a:r>
              <a:rPr lang="cs-CZ" dirty="0"/>
              <a:t>někdy se používá termín s podobným obsahem </a:t>
            </a:r>
            <a:r>
              <a:rPr lang="cs-CZ" b="1" dirty="0"/>
              <a:t>umění </a:t>
            </a:r>
            <a:r>
              <a:rPr lang="cs-CZ" b="1" dirty="0" err="1"/>
              <a:t>netizenů</a:t>
            </a:r>
            <a:r>
              <a:rPr lang="cs-CZ" b="1" dirty="0"/>
              <a:t> </a:t>
            </a:r>
            <a:r>
              <a:rPr lang="cs-CZ" dirty="0"/>
              <a:t>či </a:t>
            </a:r>
            <a:r>
              <a:rPr lang="cs-CZ" b="1" dirty="0"/>
              <a:t>nová estetika</a:t>
            </a:r>
            <a:endParaRPr lang="cs-CZ" dirty="0"/>
          </a:p>
          <a:p>
            <a:r>
              <a:rPr lang="cs-CZ" b="1" dirty="0"/>
              <a:t>Interaktivní umění</a:t>
            </a:r>
            <a:r>
              <a:rPr lang="cs-CZ" dirty="0"/>
              <a:t> - umění vycházející ze vztahu </a:t>
            </a:r>
            <a:r>
              <a:rPr lang="cs-CZ" b="1" dirty="0"/>
              <a:t>divák - dílo - umělec</a:t>
            </a:r>
            <a:r>
              <a:rPr lang="cs-CZ" dirty="0"/>
              <a:t>, kde divák může aktivně manipulovat s dílem</a:t>
            </a:r>
          </a:p>
          <a:p>
            <a:pPr lvl="1"/>
            <a:r>
              <a:rPr lang="cs-CZ" dirty="0"/>
              <a:t>rozlišují se různé stupně interakce, při její vyšší míře může role diváka a umělce začít splývat - oba dva se podílejí na tvorbě díla</a:t>
            </a:r>
          </a:p>
          <a:p>
            <a:endParaRPr lang="cs-CZ" dirty="0"/>
          </a:p>
        </p:txBody>
      </p:sp>
      <p:pic>
        <p:nvPicPr>
          <p:cNvPr id="4" name="Obrázek 3">
            <a:extLst>
              <a:ext uri="{FF2B5EF4-FFF2-40B4-BE49-F238E27FC236}">
                <a16:creationId xmlns:a16="http://schemas.microsoft.com/office/drawing/2014/main" id="{5027E1D7-922C-4A1B-9266-2D583FAA9BD8}"/>
              </a:ext>
            </a:extLst>
          </p:cNvPr>
          <p:cNvPicPr>
            <a:picLocks noChangeAspect="1"/>
          </p:cNvPicPr>
          <p:nvPr/>
        </p:nvPicPr>
        <p:blipFill>
          <a:blip r:embed="rId2"/>
          <a:stretch>
            <a:fillRect/>
          </a:stretch>
        </p:blipFill>
        <p:spPr>
          <a:xfrm>
            <a:off x="9916357" y="3429000"/>
            <a:ext cx="831634" cy="1028202"/>
          </a:xfrm>
          <a:prstGeom prst="rect">
            <a:avLst/>
          </a:prstGeom>
        </p:spPr>
      </p:pic>
    </p:spTree>
    <p:extLst>
      <p:ext uri="{BB962C8B-B14F-4D97-AF65-F5344CB8AC3E}">
        <p14:creationId xmlns:p14="http://schemas.microsoft.com/office/powerpoint/2010/main" val="3973113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4D9D6D-FE49-4164-8ED4-716B50403983}"/>
              </a:ext>
            </a:extLst>
          </p:cNvPr>
          <p:cNvSpPr>
            <a:spLocks noGrp="1"/>
          </p:cNvSpPr>
          <p:nvPr>
            <p:ph type="title"/>
          </p:nvPr>
        </p:nvSpPr>
        <p:spPr/>
        <p:txBody>
          <a:bodyPr>
            <a:normAutofit/>
          </a:bodyPr>
          <a:lstStyle/>
          <a:p>
            <a:r>
              <a:rPr lang="cs-CZ" sz="3600" b="1" dirty="0" err="1"/>
              <a:t>Self-publishing</a:t>
            </a:r>
            <a:endParaRPr lang="cs-CZ" sz="3600" b="1" dirty="0"/>
          </a:p>
        </p:txBody>
      </p:sp>
      <p:sp>
        <p:nvSpPr>
          <p:cNvPr id="3" name="Zástupný obsah 2">
            <a:extLst>
              <a:ext uri="{FF2B5EF4-FFF2-40B4-BE49-F238E27FC236}">
                <a16:creationId xmlns:a16="http://schemas.microsoft.com/office/drawing/2014/main" id="{863BD6B9-E489-4D78-B69F-03A7F9034EB6}"/>
              </a:ext>
            </a:extLst>
          </p:cNvPr>
          <p:cNvSpPr>
            <a:spLocks noGrp="1"/>
          </p:cNvSpPr>
          <p:nvPr>
            <p:ph sz="half" idx="1"/>
          </p:nvPr>
        </p:nvSpPr>
        <p:spPr/>
        <p:txBody>
          <a:bodyPr>
            <a:normAutofit fontScale="92500" lnSpcReduction="20000"/>
          </a:bodyPr>
          <a:lstStyle/>
          <a:p>
            <a:r>
              <a:rPr lang="cs-CZ" dirty="0"/>
              <a:t>= vydávání zejména knih jejich autory bez účasti nakladatele</a:t>
            </a:r>
          </a:p>
          <a:p>
            <a:r>
              <a:rPr lang="cs-CZ" dirty="0"/>
              <a:t>způsob vydávání vhodný pro ty autory, kterým se nepodařilo nalézt nakladatele, nebo nemohou, či nechtějí přistoupit na jeho podmínky</a:t>
            </a:r>
          </a:p>
          <a:p>
            <a:r>
              <a:rPr lang="cs-CZ" dirty="0" err="1"/>
              <a:t>samovydavatelé</a:t>
            </a:r>
            <a:r>
              <a:rPr lang="cs-CZ" dirty="0"/>
              <a:t> (</a:t>
            </a:r>
            <a:r>
              <a:rPr lang="cs-CZ" dirty="0" err="1"/>
              <a:t>self</a:t>
            </a:r>
            <a:r>
              <a:rPr lang="cs-CZ" dirty="0"/>
              <a:t> </a:t>
            </a:r>
            <a:r>
              <a:rPr lang="cs-CZ" dirty="0" err="1"/>
              <a:t>publishers</a:t>
            </a:r>
            <a:r>
              <a:rPr lang="cs-CZ" dirty="0"/>
              <a:t>)</a:t>
            </a:r>
          </a:p>
          <a:p>
            <a:r>
              <a:rPr lang="cs-CZ" dirty="0"/>
              <a:t>český ekvivalent se nejčastěji uvádí „vydávání knih vlastním nákladem“</a:t>
            </a:r>
          </a:p>
          <a:p>
            <a:r>
              <a:rPr lang="cs-CZ" dirty="0"/>
              <a:t>kromě papírových knih rovněž vlastní vydávání e-knih</a:t>
            </a:r>
          </a:p>
          <a:p>
            <a:endParaRPr lang="cs-CZ" dirty="0"/>
          </a:p>
        </p:txBody>
      </p:sp>
      <p:pic>
        <p:nvPicPr>
          <p:cNvPr id="5" name="Zástupný obsah 4">
            <a:extLst>
              <a:ext uri="{FF2B5EF4-FFF2-40B4-BE49-F238E27FC236}">
                <a16:creationId xmlns:a16="http://schemas.microsoft.com/office/drawing/2014/main" id="{EB58408D-CE7F-460F-8C1A-20E7D780ABA3}"/>
              </a:ext>
            </a:extLst>
          </p:cNvPr>
          <p:cNvPicPr>
            <a:picLocks noGrp="1" noChangeAspect="1"/>
          </p:cNvPicPr>
          <p:nvPr>
            <p:ph sz="half" idx="2"/>
          </p:nvPr>
        </p:nvPicPr>
        <p:blipFill>
          <a:blip r:embed="rId2"/>
          <a:stretch>
            <a:fillRect/>
          </a:stretch>
        </p:blipFill>
        <p:spPr>
          <a:xfrm>
            <a:off x="6019800" y="829554"/>
            <a:ext cx="5811581" cy="4239595"/>
          </a:xfrm>
          <a:prstGeom prst="rect">
            <a:avLst/>
          </a:prstGeom>
          <a:ln>
            <a:solidFill>
              <a:srgbClr val="00B050"/>
            </a:solidFill>
          </a:ln>
        </p:spPr>
      </p:pic>
      <p:sp>
        <p:nvSpPr>
          <p:cNvPr id="6" name="Obdélník 5">
            <a:extLst>
              <a:ext uri="{FF2B5EF4-FFF2-40B4-BE49-F238E27FC236}">
                <a16:creationId xmlns:a16="http://schemas.microsoft.com/office/drawing/2014/main" id="{21261C36-4288-494C-A1F2-679DD5F07ADE}"/>
              </a:ext>
            </a:extLst>
          </p:cNvPr>
          <p:cNvSpPr/>
          <p:nvPr/>
        </p:nvSpPr>
        <p:spPr>
          <a:xfrm>
            <a:off x="6096000" y="5382115"/>
            <a:ext cx="4367814" cy="646331"/>
          </a:xfrm>
          <a:prstGeom prst="rect">
            <a:avLst/>
          </a:prstGeom>
        </p:spPr>
        <p:txBody>
          <a:bodyPr wrap="square">
            <a:spAutoFit/>
          </a:bodyPr>
          <a:lstStyle/>
          <a:p>
            <a:r>
              <a:rPr lang="cs-CZ" dirty="0">
                <a:hlinkClick r:id="rId3"/>
              </a:rPr>
              <a:t>http://www.librix.eu/cz/page/nabidky-pro-autory-knih/vyroba_knihy/</a:t>
            </a:r>
            <a:endParaRPr lang="cs-CZ" dirty="0"/>
          </a:p>
        </p:txBody>
      </p:sp>
    </p:spTree>
    <p:extLst>
      <p:ext uri="{BB962C8B-B14F-4D97-AF65-F5344CB8AC3E}">
        <p14:creationId xmlns:p14="http://schemas.microsoft.com/office/powerpoint/2010/main" val="4139339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387780-03A6-4F52-8174-D8050E64C2ED}"/>
              </a:ext>
            </a:extLst>
          </p:cNvPr>
          <p:cNvSpPr>
            <a:spLocks noGrp="1"/>
          </p:cNvSpPr>
          <p:nvPr>
            <p:ph type="title"/>
          </p:nvPr>
        </p:nvSpPr>
        <p:spPr>
          <a:xfrm>
            <a:off x="839788" y="365125"/>
            <a:ext cx="10515600" cy="975403"/>
          </a:xfrm>
        </p:spPr>
        <p:txBody>
          <a:bodyPr/>
          <a:lstStyle/>
          <a:p>
            <a:r>
              <a:rPr lang="cs-CZ" b="1" dirty="0" err="1"/>
              <a:t>Self-publishing</a:t>
            </a:r>
            <a:endParaRPr lang="cs-CZ" b="1" dirty="0"/>
          </a:p>
        </p:txBody>
      </p:sp>
      <p:sp>
        <p:nvSpPr>
          <p:cNvPr id="4" name="Zástupný text 3">
            <a:extLst>
              <a:ext uri="{FF2B5EF4-FFF2-40B4-BE49-F238E27FC236}">
                <a16:creationId xmlns:a16="http://schemas.microsoft.com/office/drawing/2014/main" id="{B97A1883-0934-49FD-BC9B-8BB4805AC00A}"/>
              </a:ext>
            </a:extLst>
          </p:cNvPr>
          <p:cNvSpPr>
            <a:spLocks noGrp="1"/>
          </p:cNvSpPr>
          <p:nvPr>
            <p:ph type="body" idx="1"/>
          </p:nvPr>
        </p:nvSpPr>
        <p:spPr>
          <a:xfrm>
            <a:off x="839788" y="1681163"/>
            <a:ext cx="5157787" cy="449478"/>
          </a:xfrm>
        </p:spPr>
        <p:txBody>
          <a:bodyPr/>
          <a:lstStyle/>
          <a:p>
            <a:r>
              <a:rPr lang="cs-CZ" dirty="0"/>
              <a:t>Výhody</a:t>
            </a:r>
          </a:p>
        </p:txBody>
      </p:sp>
      <p:sp>
        <p:nvSpPr>
          <p:cNvPr id="3" name="Zástupný obsah 2">
            <a:extLst>
              <a:ext uri="{FF2B5EF4-FFF2-40B4-BE49-F238E27FC236}">
                <a16:creationId xmlns:a16="http://schemas.microsoft.com/office/drawing/2014/main" id="{E652924F-6BFC-4EAC-9595-379544E71F35}"/>
              </a:ext>
            </a:extLst>
          </p:cNvPr>
          <p:cNvSpPr>
            <a:spLocks noGrp="1"/>
          </p:cNvSpPr>
          <p:nvPr>
            <p:ph sz="half" idx="2"/>
          </p:nvPr>
        </p:nvSpPr>
        <p:spPr>
          <a:xfrm>
            <a:off x="839788" y="2210540"/>
            <a:ext cx="5157787" cy="3979123"/>
          </a:xfrm>
        </p:spPr>
        <p:txBody>
          <a:bodyPr>
            <a:normAutofit fontScale="55000" lnSpcReduction="20000"/>
          </a:bodyPr>
          <a:lstStyle/>
          <a:p>
            <a:r>
              <a:rPr lang="cs-CZ" b="1" dirty="0"/>
              <a:t>Rychlost publikování</a:t>
            </a:r>
            <a:r>
              <a:rPr lang="cs-CZ" dirty="0"/>
              <a:t> – najít vhodného nakladatele, dohodnout se s ním na podmínkách a připravit knihu na vydání může trvat mnoho let, zatímco </a:t>
            </a:r>
            <a:r>
              <a:rPr lang="cs-CZ" dirty="0" err="1"/>
              <a:t>samovydavatel</a:t>
            </a:r>
            <a:r>
              <a:rPr lang="cs-CZ" dirty="0"/>
              <a:t> může svou knihu publikovat za několik týdnů</a:t>
            </a:r>
          </a:p>
          <a:p>
            <a:r>
              <a:rPr lang="cs-CZ" b="1" dirty="0"/>
              <a:t>Aktuálnost</a:t>
            </a:r>
            <a:r>
              <a:rPr lang="cs-CZ" dirty="0"/>
              <a:t> – při rychlosti </a:t>
            </a:r>
            <a:r>
              <a:rPr lang="cs-CZ" dirty="0" err="1"/>
              <a:t>self-publishingu</a:t>
            </a:r>
            <a:r>
              <a:rPr lang="cs-CZ" dirty="0"/>
              <a:t> se nemůže stát, že kniha pozbyde aktuálnosti</a:t>
            </a:r>
          </a:p>
          <a:p>
            <a:r>
              <a:rPr lang="cs-CZ" b="1" dirty="0"/>
              <a:t>Plný dohled</a:t>
            </a:r>
            <a:r>
              <a:rPr lang="cs-CZ" dirty="0"/>
              <a:t> – zatímco při </a:t>
            </a:r>
            <a:r>
              <a:rPr lang="cs-CZ" dirty="0" err="1"/>
              <a:t>self-publishingu</a:t>
            </a:r>
            <a:r>
              <a:rPr lang="cs-CZ" dirty="0"/>
              <a:t> jen autor rozhoduje o obsahu své knihy či o jejím vzhledu, v případě spolupráce s klasickým nakladatelem je často nucen činit různé ústupky a větší či menší změny</a:t>
            </a:r>
          </a:p>
          <a:p>
            <a:r>
              <a:rPr lang="cs-CZ" b="1" dirty="0"/>
              <a:t>Autorská práva</a:t>
            </a:r>
            <a:r>
              <a:rPr lang="cs-CZ" dirty="0"/>
              <a:t> – </a:t>
            </a:r>
            <a:r>
              <a:rPr lang="cs-CZ" dirty="0" err="1"/>
              <a:t>samovydavatel</a:t>
            </a:r>
            <a:r>
              <a:rPr lang="cs-CZ" dirty="0"/>
              <a:t> nepřichází o žádná svá autorská práva</a:t>
            </a:r>
          </a:p>
          <a:p>
            <a:r>
              <a:rPr lang="cs-CZ" b="1" dirty="0"/>
              <a:t>Finance</a:t>
            </a:r>
            <a:r>
              <a:rPr lang="cs-CZ" dirty="0"/>
              <a:t> – </a:t>
            </a:r>
            <a:r>
              <a:rPr lang="cs-CZ" dirty="0" err="1"/>
              <a:t>samovydavatel</a:t>
            </a:r>
            <a:r>
              <a:rPr lang="cs-CZ" dirty="0"/>
              <a:t> získává mnohem větší částku z příjmů za prodané knihy, než klasicky publikující autor</a:t>
            </a:r>
          </a:p>
          <a:p>
            <a:r>
              <a:rPr lang="cs-CZ" b="1" dirty="0"/>
              <a:t>Stálá nabídka</a:t>
            </a:r>
            <a:r>
              <a:rPr lang="cs-CZ" dirty="0"/>
              <a:t> – pokud nakladatele neuspokojí poptávka po jím vydané knize, může ukončit její distribuci; stejně tak knihkupec může tento titul vyřadit ze své nabídky. Tato situace však neohrožuje </a:t>
            </a:r>
            <a:r>
              <a:rPr lang="cs-CZ" dirty="0" err="1"/>
              <a:t>samovydavatele</a:t>
            </a:r>
            <a:r>
              <a:rPr lang="cs-CZ" dirty="0"/>
              <a:t>, jenž svá díla často distribuují a prodávají sami</a:t>
            </a:r>
          </a:p>
          <a:p>
            <a:endParaRPr lang="cs-CZ" dirty="0"/>
          </a:p>
        </p:txBody>
      </p:sp>
      <p:sp>
        <p:nvSpPr>
          <p:cNvPr id="5" name="Zástupný text 4">
            <a:extLst>
              <a:ext uri="{FF2B5EF4-FFF2-40B4-BE49-F238E27FC236}">
                <a16:creationId xmlns:a16="http://schemas.microsoft.com/office/drawing/2014/main" id="{773D4B6E-7CC8-4EDA-81C1-99251F05D8C9}"/>
              </a:ext>
            </a:extLst>
          </p:cNvPr>
          <p:cNvSpPr>
            <a:spLocks noGrp="1"/>
          </p:cNvSpPr>
          <p:nvPr>
            <p:ph type="body" sz="quarter" idx="3"/>
          </p:nvPr>
        </p:nvSpPr>
        <p:spPr>
          <a:xfrm>
            <a:off x="6172200" y="1681163"/>
            <a:ext cx="5183188" cy="449478"/>
          </a:xfrm>
        </p:spPr>
        <p:txBody>
          <a:bodyPr/>
          <a:lstStyle/>
          <a:p>
            <a:r>
              <a:rPr lang="cs-CZ" dirty="0"/>
              <a:t>Nevýhody</a:t>
            </a:r>
          </a:p>
        </p:txBody>
      </p:sp>
      <p:sp>
        <p:nvSpPr>
          <p:cNvPr id="6" name="Zástupný obsah 5">
            <a:extLst>
              <a:ext uri="{FF2B5EF4-FFF2-40B4-BE49-F238E27FC236}">
                <a16:creationId xmlns:a16="http://schemas.microsoft.com/office/drawing/2014/main" id="{85BD4204-6F65-43C4-91E5-693FB1AD9B75}"/>
              </a:ext>
            </a:extLst>
          </p:cNvPr>
          <p:cNvSpPr>
            <a:spLocks noGrp="1"/>
          </p:cNvSpPr>
          <p:nvPr>
            <p:ph sz="quarter" idx="4"/>
          </p:nvPr>
        </p:nvSpPr>
        <p:spPr>
          <a:xfrm>
            <a:off x="6172200" y="2210540"/>
            <a:ext cx="5183188" cy="3979123"/>
          </a:xfrm>
        </p:spPr>
        <p:txBody>
          <a:bodyPr>
            <a:normAutofit fontScale="55000" lnSpcReduction="20000"/>
          </a:bodyPr>
          <a:lstStyle/>
          <a:p>
            <a:r>
              <a:rPr lang="cs-CZ" b="1" dirty="0"/>
              <a:t>Náklady</a:t>
            </a:r>
            <a:r>
              <a:rPr lang="cs-CZ" dirty="0"/>
              <a:t> – autor plně hradí všechny náklady spojené s vydáním své knihy</a:t>
            </a:r>
          </a:p>
          <a:p>
            <a:r>
              <a:rPr lang="cs-CZ" b="1" dirty="0"/>
              <a:t>Obtížnost</a:t>
            </a:r>
            <a:r>
              <a:rPr lang="cs-CZ" dirty="0"/>
              <a:t> – samostatný </a:t>
            </a:r>
            <a:r>
              <a:rPr lang="cs-CZ" dirty="0" err="1"/>
              <a:t>self-publishing</a:t>
            </a:r>
            <a:r>
              <a:rPr lang="cs-CZ" dirty="0"/>
              <a:t> může být pro některé autory náročný; tuto nevýhodu však lze překlenout díky nabídce mnoha společností, které nabízejí pomoc při vydávání knih</a:t>
            </a:r>
          </a:p>
          <a:p>
            <a:r>
              <a:rPr lang="cs-CZ" b="1" dirty="0"/>
              <a:t>Reklama a distribuce </a:t>
            </a:r>
            <a:r>
              <a:rPr lang="cs-CZ" dirty="0"/>
              <a:t>– </a:t>
            </a:r>
            <a:r>
              <a:rPr lang="cs-CZ" dirty="0" err="1"/>
              <a:t>samovydavatel</a:t>
            </a:r>
            <a:r>
              <a:rPr lang="cs-CZ" dirty="0"/>
              <a:t> si musí sám a na svůj účet zajistit propagaci a distribuci své knihy</a:t>
            </a:r>
          </a:p>
          <a:p>
            <a:r>
              <a:rPr lang="cs-CZ" b="1" dirty="0"/>
              <a:t>Omezený trh</a:t>
            </a:r>
            <a:r>
              <a:rPr lang="cs-CZ" dirty="0"/>
              <a:t> – pro </a:t>
            </a:r>
            <a:r>
              <a:rPr lang="cs-CZ" dirty="0" err="1"/>
              <a:t>samovydavatele</a:t>
            </a:r>
            <a:r>
              <a:rPr lang="cs-CZ" dirty="0"/>
              <a:t> je kvůli podmínkám knihkupců často obtížné dostat své dílo na pulty kamenných prodejen</a:t>
            </a:r>
          </a:p>
          <a:p>
            <a:endParaRPr lang="cs-CZ" dirty="0"/>
          </a:p>
        </p:txBody>
      </p:sp>
    </p:spTree>
    <p:extLst>
      <p:ext uri="{BB962C8B-B14F-4D97-AF65-F5344CB8AC3E}">
        <p14:creationId xmlns:p14="http://schemas.microsoft.com/office/powerpoint/2010/main" val="17981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5129D5-AAF8-43EC-9931-10155DF285E7}"/>
              </a:ext>
            </a:extLst>
          </p:cNvPr>
          <p:cNvSpPr>
            <a:spLocks noGrp="1"/>
          </p:cNvSpPr>
          <p:nvPr>
            <p:ph type="title"/>
          </p:nvPr>
        </p:nvSpPr>
        <p:spPr>
          <a:xfrm>
            <a:off x="838200" y="365125"/>
            <a:ext cx="10515600" cy="709073"/>
          </a:xfrm>
        </p:spPr>
        <p:txBody>
          <a:bodyPr/>
          <a:lstStyle/>
          <a:p>
            <a:r>
              <a:rPr lang="cs-CZ" b="1" dirty="0"/>
              <a:t>ÚKOL – </a:t>
            </a:r>
            <a:r>
              <a:rPr lang="cs-CZ" b="1" dirty="0" err="1"/>
              <a:t>Zahrejte</a:t>
            </a:r>
            <a:r>
              <a:rPr lang="cs-CZ" b="1" dirty="0"/>
              <a:t> si v game </a:t>
            </a:r>
            <a:r>
              <a:rPr lang="cs-CZ" b="1" dirty="0" err="1"/>
              <a:t>book</a:t>
            </a:r>
            <a:r>
              <a:rPr lang="cs-CZ" b="1" dirty="0"/>
              <a:t> </a:t>
            </a:r>
            <a:r>
              <a:rPr lang="cs-CZ" b="1" dirty="0">
                <a:sym typeface="Wingdings" panose="05000000000000000000" pitchFamily="2" charset="2"/>
              </a:rPr>
              <a:t> </a:t>
            </a:r>
            <a:endParaRPr lang="cs-CZ" b="1" dirty="0"/>
          </a:p>
        </p:txBody>
      </p:sp>
      <p:sp>
        <p:nvSpPr>
          <p:cNvPr id="3" name="Zástupný obsah 2">
            <a:extLst>
              <a:ext uri="{FF2B5EF4-FFF2-40B4-BE49-F238E27FC236}">
                <a16:creationId xmlns:a16="http://schemas.microsoft.com/office/drawing/2014/main" id="{B81D6A80-3DC2-4AA9-8FAF-00945928E44A}"/>
              </a:ext>
            </a:extLst>
          </p:cNvPr>
          <p:cNvSpPr>
            <a:spLocks noGrp="1"/>
          </p:cNvSpPr>
          <p:nvPr>
            <p:ph idx="1"/>
          </p:nvPr>
        </p:nvSpPr>
        <p:spPr>
          <a:xfrm>
            <a:off x="838200" y="1136342"/>
            <a:ext cx="10515600" cy="5646197"/>
          </a:xfrm>
        </p:spPr>
        <p:txBody>
          <a:bodyPr>
            <a:normAutofit fontScale="62500" lnSpcReduction="20000"/>
          </a:bodyPr>
          <a:lstStyle/>
          <a:p>
            <a:r>
              <a:rPr lang="cs-CZ" dirty="0">
                <a:hlinkClick r:id="rId2"/>
              </a:rPr>
              <a:t>http://spurnej.cz/virus</a:t>
            </a:r>
            <a:br>
              <a:rPr lang="cs-CZ" dirty="0"/>
            </a:br>
            <a:endParaRPr lang="cs-CZ" dirty="0"/>
          </a:p>
          <a:p>
            <a:r>
              <a:rPr lang="cs-CZ" sz="2900" b="1" dirty="0"/>
              <a:t>sci‑fi </a:t>
            </a:r>
            <a:r>
              <a:rPr lang="cs-CZ" sz="2900" b="1" dirty="0" err="1"/>
              <a:t>gamebook</a:t>
            </a:r>
            <a:r>
              <a:rPr lang="cs-CZ" sz="2900" b="1" dirty="0"/>
              <a:t> inspirovaný simulačními teoriemi, v jehož příběhu figuruje sám čtenář</a:t>
            </a:r>
          </a:p>
          <a:p>
            <a:r>
              <a:rPr lang="cs-CZ" dirty="0"/>
              <a:t>Téma </a:t>
            </a:r>
            <a:r>
              <a:rPr lang="cs-CZ" dirty="0" err="1"/>
              <a:t>gamebooku</a:t>
            </a:r>
            <a:r>
              <a:rPr lang="cs-CZ" dirty="0"/>
              <a:t> autor zvolil s touhou oprášit toto zastaralé médium a vymezit se vůči jeho střednímu proudu, a to příběhem, principy i formou. Inspirací pro námět mu byly množící se teorie o našem světě jakožto počítačové simulaci.</a:t>
            </a:r>
          </a:p>
          <a:p>
            <a:r>
              <a:rPr lang="cs-CZ" dirty="0"/>
              <a:t>Celý příběh se začíná odehrávat s osobou, jež ho začne číst. Vypravěč‑systém čtenáře ihned konfrontuje se situací, v níž se nachází. Nijak ho na úvod neseznamuje s ničím, co se dělo, co se bude dít, kým je, ani s pravidly. Oslovuje ho napřímo, v neutrálním rodě a v přítomném čase. Je to sám čtenář, teď a tady v prázdné místnosti, ve které se ne‑dobrovolně ocitne. On sám v této simulaci.</a:t>
            </a:r>
          </a:p>
          <a:p>
            <a:r>
              <a:rPr lang="cs-CZ" dirty="0"/>
              <a:t>Po vizuální stránce je </a:t>
            </a:r>
            <a:r>
              <a:rPr lang="cs-CZ" dirty="0" err="1"/>
              <a:t>gamebook</a:t>
            </a:r>
            <a:r>
              <a:rPr lang="cs-CZ" dirty="0"/>
              <a:t> tvořen jako poskládaný arch papíru se soupisem všech situací a možností — tedy kompletním výpisem celé simulace. Mechanicky, strojově, jsou očíslované odkazy umístěny v ploše a při delších okrajích označeny navigací.</a:t>
            </a:r>
          </a:p>
          <a:p>
            <a:r>
              <a:rPr lang="cs-CZ" dirty="0"/>
              <a:t>Hráč se však tím, jak přechází mezi jednotlivými odkazy, nevědomky pohybuje v lineárním bludišti, jehož všechny cesty jsou zaznamenány ze zadní strany jakožto mapa, a to přesně tak, že se v průsvitu papíru kryjí situace a jejich možnosti s křižovatkami bludiště.</a:t>
            </a:r>
          </a:p>
          <a:p>
            <a:r>
              <a:rPr lang="cs-CZ" dirty="0"/>
              <a:t>Futuristický výraz publikace podtrhuje neproporcionální písmo BC </a:t>
            </a:r>
            <a:r>
              <a:rPr lang="cs-CZ" dirty="0" err="1"/>
              <a:t>Sklonar</a:t>
            </a:r>
            <a:r>
              <a:rPr lang="cs-CZ" dirty="0"/>
              <a:t> s přísným moderním charakterem a rafinovanými detaily a také zavaření celého game </a:t>
            </a:r>
            <a:r>
              <a:rPr lang="cs-CZ" dirty="0" err="1"/>
              <a:t>sheetu</a:t>
            </a:r>
            <a:r>
              <a:rPr lang="cs-CZ" dirty="0"/>
              <a:t> do ESD stínícího sáčku.</a:t>
            </a:r>
          </a:p>
          <a:p>
            <a:r>
              <a:rPr lang="cs-CZ" dirty="0"/>
              <a:t>Koncept simulace zastřešuje digitální verze </a:t>
            </a:r>
            <a:r>
              <a:rPr lang="cs-CZ" dirty="0" err="1"/>
              <a:t>gamebooku</a:t>
            </a:r>
            <a:r>
              <a:rPr lang="cs-CZ" dirty="0"/>
              <a:t> přístupná přes QR kód na obalu, která je, ač o tom hráč samozřejmě neví, monitorována a autor‑stvořitel pozoruje pohyb postav po bludišti jako laboratorní myši.</a:t>
            </a:r>
          </a:p>
          <a:p>
            <a:r>
              <a:rPr lang="cs-CZ" dirty="0"/>
              <a:t>VIRUS je v prodeji jak v tradičních fantasy knihkupectvích, tak i jako výtvarně pojatá publikace.</a:t>
            </a:r>
          </a:p>
          <a:p>
            <a:endParaRPr lang="cs-CZ" dirty="0"/>
          </a:p>
          <a:p>
            <a:endParaRPr lang="cs-CZ" dirty="0"/>
          </a:p>
        </p:txBody>
      </p:sp>
    </p:spTree>
    <p:extLst>
      <p:ext uri="{BB962C8B-B14F-4D97-AF65-F5344CB8AC3E}">
        <p14:creationId xmlns:p14="http://schemas.microsoft.com/office/powerpoint/2010/main" val="3098443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5D04DD-FFC4-4C8A-A75A-9AE64B9E6320}"/>
              </a:ext>
            </a:extLst>
          </p:cNvPr>
          <p:cNvSpPr>
            <a:spLocks noGrp="1"/>
          </p:cNvSpPr>
          <p:nvPr>
            <p:ph type="title"/>
          </p:nvPr>
        </p:nvSpPr>
        <p:spPr/>
        <p:txBody>
          <a:bodyPr/>
          <a:lstStyle/>
          <a:p>
            <a:r>
              <a:rPr lang="cs-CZ" b="1" dirty="0"/>
              <a:t>Zadání úkolu</a:t>
            </a:r>
          </a:p>
        </p:txBody>
      </p:sp>
      <p:sp>
        <p:nvSpPr>
          <p:cNvPr id="3" name="Zástupný obsah 2">
            <a:extLst>
              <a:ext uri="{FF2B5EF4-FFF2-40B4-BE49-F238E27FC236}">
                <a16:creationId xmlns:a16="http://schemas.microsoft.com/office/drawing/2014/main" id="{F8700590-7105-4BDF-A29F-3FD54FF570E6}"/>
              </a:ext>
            </a:extLst>
          </p:cNvPr>
          <p:cNvSpPr>
            <a:spLocks noGrp="1"/>
          </p:cNvSpPr>
          <p:nvPr>
            <p:ph idx="1"/>
          </p:nvPr>
        </p:nvSpPr>
        <p:spPr/>
        <p:txBody>
          <a:bodyPr/>
          <a:lstStyle/>
          <a:p>
            <a:r>
              <a:rPr lang="cs-CZ" dirty="0" err="1"/>
              <a:t>Zahrejte</a:t>
            </a:r>
            <a:r>
              <a:rPr lang="cs-CZ" dirty="0"/>
              <a:t> si hru Virus</a:t>
            </a:r>
          </a:p>
          <a:p>
            <a:r>
              <a:rPr lang="cs-CZ" dirty="0">
                <a:hlinkClick r:id="rId2"/>
              </a:rPr>
              <a:t>http://spurnej.cz/virus</a:t>
            </a:r>
            <a:endParaRPr lang="cs-CZ" dirty="0"/>
          </a:p>
          <a:p>
            <a:r>
              <a:rPr lang="cs-CZ" dirty="0"/>
              <a:t>Do odevzdávárny vložte zpracovanou </a:t>
            </a:r>
            <a:r>
              <a:rPr lang="cs-CZ" b="1" dirty="0"/>
              <a:t>osobní reflexi </a:t>
            </a:r>
            <a:r>
              <a:rPr lang="cs-CZ" dirty="0"/>
              <a:t>na tuto hru.</a:t>
            </a:r>
          </a:p>
          <a:p>
            <a:pPr lvl="1"/>
            <a:r>
              <a:rPr lang="cs-CZ" dirty="0"/>
              <a:t>Reflexe bude obsahovat shrnutí toho, jakou strategii jste pro průchod hrou zvolili, jak se Vám  dařilo a k jakému cíli jste došli. </a:t>
            </a:r>
          </a:p>
          <a:p>
            <a:pPr lvl="1"/>
            <a:r>
              <a:rPr lang="cs-CZ" dirty="0"/>
              <a:t>Dále bude reflexe obsahovat Vaše hodnocení hry v kontextu tématu přednášky.</a:t>
            </a:r>
          </a:p>
          <a:p>
            <a:pPr lvl="1"/>
            <a:r>
              <a:rPr lang="cs-CZ" dirty="0"/>
              <a:t>Rozsah odevzdaného textu – 1000 znaků</a:t>
            </a:r>
          </a:p>
        </p:txBody>
      </p:sp>
    </p:spTree>
    <p:extLst>
      <p:ext uri="{BB962C8B-B14F-4D97-AF65-F5344CB8AC3E}">
        <p14:creationId xmlns:p14="http://schemas.microsoft.com/office/powerpoint/2010/main" val="1474149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18C2B2F-67D9-4978-AB1F-0B1231A20BB3}"/>
              </a:ext>
            </a:extLst>
          </p:cNvPr>
          <p:cNvPicPr>
            <a:picLocks noChangeAspect="1"/>
          </p:cNvPicPr>
          <p:nvPr/>
        </p:nvPicPr>
        <p:blipFill>
          <a:blip r:embed="rId2"/>
          <a:stretch>
            <a:fillRect/>
          </a:stretch>
        </p:blipFill>
        <p:spPr>
          <a:xfrm>
            <a:off x="295275" y="266700"/>
            <a:ext cx="11601450" cy="6324600"/>
          </a:xfrm>
          <a:prstGeom prst="rect">
            <a:avLst/>
          </a:prstGeom>
        </p:spPr>
      </p:pic>
    </p:spTree>
    <p:extLst>
      <p:ext uri="{BB962C8B-B14F-4D97-AF65-F5344CB8AC3E}">
        <p14:creationId xmlns:p14="http://schemas.microsoft.com/office/powerpoint/2010/main" val="106069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7CEBE30F-3EC6-455D-9888-0BD7872F7F22}"/>
              </a:ext>
            </a:extLst>
          </p:cNvPr>
          <p:cNvSpPr>
            <a:spLocks noGrp="1"/>
          </p:cNvSpPr>
          <p:nvPr>
            <p:ph type="title"/>
          </p:nvPr>
        </p:nvSpPr>
        <p:spPr>
          <a:xfrm>
            <a:off x="6367510" y="365125"/>
            <a:ext cx="4525391" cy="1325563"/>
          </a:xfrm>
        </p:spPr>
        <p:txBody>
          <a:bodyPr/>
          <a:lstStyle/>
          <a:p>
            <a:r>
              <a:rPr lang="cs-CZ" b="1" dirty="0"/>
              <a:t>                                Databáze knih</a:t>
            </a:r>
          </a:p>
        </p:txBody>
      </p:sp>
      <p:pic>
        <p:nvPicPr>
          <p:cNvPr id="4" name="Zástupný obsah 3">
            <a:extLst>
              <a:ext uri="{FF2B5EF4-FFF2-40B4-BE49-F238E27FC236}">
                <a16:creationId xmlns:a16="http://schemas.microsoft.com/office/drawing/2014/main" id="{3D6E67B1-AB6B-40BE-AA50-B2D423C596D2}"/>
              </a:ext>
            </a:extLst>
          </p:cNvPr>
          <p:cNvPicPr>
            <a:picLocks noGrp="1" noChangeAspect="1"/>
          </p:cNvPicPr>
          <p:nvPr>
            <p:ph sz="half" idx="1"/>
          </p:nvPr>
        </p:nvPicPr>
        <p:blipFill>
          <a:blip r:embed="rId2"/>
          <a:stretch>
            <a:fillRect/>
          </a:stretch>
        </p:blipFill>
        <p:spPr>
          <a:xfrm>
            <a:off x="642892" y="279056"/>
            <a:ext cx="5181600" cy="3093138"/>
          </a:xfrm>
          <a:prstGeom prst="rect">
            <a:avLst/>
          </a:prstGeom>
        </p:spPr>
      </p:pic>
      <p:sp>
        <p:nvSpPr>
          <p:cNvPr id="9" name="Zástupný obsah 8">
            <a:extLst>
              <a:ext uri="{FF2B5EF4-FFF2-40B4-BE49-F238E27FC236}">
                <a16:creationId xmlns:a16="http://schemas.microsoft.com/office/drawing/2014/main" id="{551AA8EC-8796-4237-ACF4-6AFB0D760561}"/>
              </a:ext>
            </a:extLst>
          </p:cNvPr>
          <p:cNvSpPr>
            <a:spLocks noGrp="1"/>
          </p:cNvSpPr>
          <p:nvPr>
            <p:ph sz="half" idx="2"/>
          </p:nvPr>
        </p:nvSpPr>
        <p:spPr/>
        <p:txBody>
          <a:bodyPr/>
          <a:lstStyle/>
          <a:p>
            <a:r>
              <a:rPr lang="cs-CZ" dirty="0"/>
              <a:t>nejznámější a nejvyužívanější sociální sítě čtenářství</a:t>
            </a:r>
          </a:p>
          <a:p>
            <a:r>
              <a:rPr lang="cs-CZ" dirty="0"/>
              <a:t>autorem projektu Daniel Fiala (vznik 2008)</a:t>
            </a:r>
          </a:p>
          <a:p>
            <a:r>
              <a:rPr lang="cs-CZ" dirty="0"/>
              <a:t>knižní výzva</a:t>
            </a:r>
          </a:p>
          <a:p>
            <a:r>
              <a:rPr lang="cs-CZ" dirty="0"/>
              <a:t>virtuální knihovna uživatele</a:t>
            </a:r>
          </a:p>
        </p:txBody>
      </p:sp>
      <p:pic>
        <p:nvPicPr>
          <p:cNvPr id="10" name="Zástupný obsah 3">
            <a:extLst>
              <a:ext uri="{FF2B5EF4-FFF2-40B4-BE49-F238E27FC236}">
                <a16:creationId xmlns:a16="http://schemas.microsoft.com/office/drawing/2014/main" id="{A247DF97-7063-4E2A-9AD4-79FB915B4AC5}"/>
              </a:ext>
            </a:extLst>
          </p:cNvPr>
          <p:cNvPicPr>
            <a:picLocks noChangeAspect="1"/>
          </p:cNvPicPr>
          <p:nvPr/>
        </p:nvPicPr>
        <p:blipFill>
          <a:blip r:embed="rId3"/>
          <a:stretch>
            <a:fillRect/>
          </a:stretch>
        </p:blipFill>
        <p:spPr>
          <a:xfrm>
            <a:off x="1722266" y="3485807"/>
            <a:ext cx="2787589" cy="3238445"/>
          </a:xfrm>
          <a:prstGeom prst="rect">
            <a:avLst/>
          </a:prstGeom>
          <a:ln>
            <a:solidFill>
              <a:schemeClr val="accent2">
                <a:lumMod val="50000"/>
              </a:schemeClr>
            </a:solidFill>
          </a:ln>
        </p:spPr>
      </p:pic>
    </p:spTree>
    <p:extLst>
      <p:ext uri="{BB962C8B-B14F-4D97-AF65-F5344CB8AC3E}">
        <p14:creationId xmlns:p14="http://schemas.microsoft.com/office/powerpoint/2010/main" val="2168171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16155-CFFC-43E8-B999-AAA6530DABC6}"/>
              </a:ext>
            </a:extLst>
          </p:cNvPr>
          <p:cNvSpPr>
            <a:spLocks noGrp="1"/>
          </p:cNvSpPr>
          <p:nvPr>
            <p:ph type="title"/>
          </p:nvPr>
        </p:nvSpPr>
        <p:spPr/>
        <p:txBody>
          <a:bodyPr/>
          <a:lstStyle/>
          <a:p>
            <a:r>
              <a:rPr lang="cs-CZ" dirty="0"/>
              <a:t>ČBDB</a:t>
            </a:r>
          </a:p>
        </p:txBody>
      </p:sp>
      <p:sp>
        <p:nvSpPr>
          <p:cNvPr id="4" name="Zástupný obsah 3">
            <a:extLst>
              <a:ext uri="{FF2B5EF4-FFF2-40B4-BE49-F238E27FC236}">
                <a16:creationId xmlns:a16="http://schemas.microsoft.com/office/drawing/2014/main" id="{8B8A1B14-A62A-4277-A4D9-DC82AFCF8670}"/>
              </a:ext>
            </a:extLst>
          </p:cNvPr>
          <p:cNvSpPr>
            <a:spLocks noGrp="1"/>
          </p:cNvSpPr>
          <p:nvPr>
            <p:ph sz="half" idx="2"/>
          </p:nvPr>
        </p:nvSpPr>
        <p:spPr>
          <a:xfrm>
            <a:off x="6172200" y="807868"/>
            <a:ext cx="5181600" cy="3741107"/>
          </a:xfrm>
        </p:spPr>
        <p:txBody>
          <a:bodyPr>
            <a:normAutofit fontScale="85000" lnSpcReduction="10000"/>
          </a:bodyPr>
          <a:lstStyle/>
          <a:p>
            <a:r>
              <a:rPr lang="cs-CZ" dirty="0"/>
              <a:t>Vytvořena v roce 2009 jako databáze knih a autorů</a:t>
            </a:r>
          </a:p>
          <a:p>
            <a:r>
              <a:rPr lang="cs-CZ" dirty="0"/>
              <a:t>Pro plné využití je potřeba registrace</a:t>
            </a:r>
          </a:p>
          <a:p>
            <a:r>
              <a:rPr lang="cs-CZ" dirty="0"/>
              <a:t>Po registraci si uživatel může přidávat knihy do svých seznamů, vstupovat do diskuzí a soutěží, přidávat autory a knihy a hodnotit je</a:t>
            </a:r>
          </a:p>
          <a:p>
            <a:r>
              <a:rPr lang="cs-CZ" dirty="0"/>
              <a:t>Možnost stažení mobilní aplikace </a:t>
            </a:r>
            <a:r>
              <a:rPr lang="cs-CZ" dirty="0" err="1"/>
              <a:t>Booxy</a:t>
            </a:r>
            <a:br>
              <a:rPr lang="cs-CZ" dirty="0"/>
            </a:br>
            <a:endParaRPr lang="cs-CZ" dirty="0"/>
          </a:p>
        </p:txBody>
      </p:sp>
      <p:pic>
        <p:nvPicPr>
          <p:cNvPr id="5" name="Zástupný obsah 3">
            <a:extLst>
              <a:ext uri="{FF2B5EF4-FFF2-40B4-BE49-F238E27FC236}">
                <a16:creationId xmlns:a16="http://schemas.microsoft.com/office/drawing/2014/main" id="{2B9C5BE6-2859-4BD9-8653-B2AC5A694EE8}"/>
              </a:ext>
            </a:extLst>
          </p:cNvPr>
          <p:cNvPicPr>
            <a:picLocks noGrp="1" noChangeAspect="1"/>
          </p:cNvPicPr>
          <p:nvPr>
            <p:ph sz="half" idx="1"/>
          </p:nvPr>
        </p:nvPicPr>
        <p:blipFill>
          <a:blip r:embed="rId2"/>
          <a:stretch>
            <a:fillRect/>
          </a:stretch>
        </p:blipFill>
        <p:spPr>
          <a:xfrm>
            <a:off x="838200" y="2130741"/>
            <a:ext cx="5181600" cy="3741106"/>
          </a:xfrm>
          <a:prstGeom prst="rect">
            <a:avLst/>
          </a:prstGeom>
        </p:spPr>
      </p:pic>
    </p:spTree>
    <p:extLst>
      <p:ext uri="{BB962C8B-B14F-4D97-AF65-F5344CB8AC3E}">
        <p14:creationId xmlns:p14="http://schemas.microsoft.com/office/powerpoint/2010/main" val="231958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D550DE5-D179-4A42-AAF0-79418A5051AF}"/>
              </a:ext>
            </a:extLst>
          </p:cNvPr>
          <p:cNvSpPr>
            <a:spLocks noGrp="1"/>
          </p:cNvSpPr>
          <p:nvPr>
            <p:ph type="title"/>
          </p:nvPr>
        </p:nvSpPr>
        <p:spPr>
          <a:xfrm>
            <a:off x="838200" y="365125"/>
            <a:ext cx="10515600" cy="717951"/>
          </a:xfrm>
        </p:spPr>
        <p:txBody>
          <a:bodyPr/>
          <a:lstStyle/>
          <a:p>
            <a:r>
              <a:rPr lang="cs-CZ" b="1" dirty="0"/>
              <a:t>Čítárna</a:t>
            </a:r>
          </a:p>
        </p:txBody>
      </p:sp>
      <p:sp>
        <p:nvSpPr>
          <p:cNvPr id="7" name="Zástupný obsah 6">
            <a:extLst>
              <a:ext uri="{FF2B5EF4-FFF2-40B4-BE49-F238E27FC236}">
                <a16:creationId xmlns:a16="http://schemas.microsoft.com/office/drawing/2014/main" id="{0E4E2247-F9F3-4955-94B5-2B4ED194C8D7}"/>
              </a:ext>
            </a:extLst>
          </p:cNvPr>
          <p:cNvSpPr>
            <a:spLocks noGrp="1"/>
          </p:cNvSpPr>
          <p:nvPr>
            <p:ph sz="half" idx="2"/>
          </p:nvPr>
        </p:nvSpPr>
        <p:spPr>
          <a:xfrm>
            <a:off x="6547050" y="1329386"/>
            <a:ext cx="5181600" cy="4351338"/>
          </a:xfrm>
        </p:spPr>
        <p:txBody>
          <a:bodyPr>
            <a:normAutofit fontScale="92500" lnSpcReduction="20000"/>
          </a:bodyPr>
          <a:lstStyle/>
          <a:p>
            <a:r>
              <a:rPr lang="cs-CZ" dirty="0"/>
              <a:t>Webová stránka (od r. 2002)</a:t>
            </a:r>
          </a:p>
          <a:p>
            <a:r>
              <a:rPr lang="cs-CZ" dirty="0"/>
              <a:t>Vytvořena jako informačně-vzdělávací portál o knihách</a:t>
            </a:r>
          </a:p>
          <a:p>
            <a:r>
              <a:rPr lang="cs-CZ" dirty="0"/>
              <a:t>Nejdéle působící portál tohoto v ČR</a:t>
            </a:r>
          </a:p>
          <a:p>
            <a:r>
              <a:rPr lang="cs-CZ" dirty="0"/>
              <a:t>Horizontální pole „knihy“, „o knihách“, „multimédia“ a „ceny“ – mnoho článků na různá literární témata </a:t>
            </a:r>
          </a:p>
          <a:p>
            <a:r>
              <a:rPr lang="cs-CZ" dirty="0"/>
              <a:t>Pole „autoři“ - uživatel může vyhledávat v pěti dostupných databázích životopis spisovatele, ilustrátora či překladatele</a:t>
            </a:r>
          </a:p>
          <a:p>
            <a:endParaRPr lang="cs-CZ" dirty="0"/>
          </a:p>
        </p:txBody>
      </p:sp>
      <p:pic>
        <p:nvPicPr>
          <p:cNvPr id="8" name="Zástupný obsah 7">
            <a:extLst>
              <a:ext uri="{FF2B5EF4-FFF2-40B4-BE49-F238E27FC236}">
                <a16:creationId xmlns:a16="http://schemas.microsoft.com/office/drawing/2014/main" id="{240D9D98-9743-42FB-B395-AA19290D6BC2}"/>
              </a:ext>
            </a:extLst>
          </p:cNvPr>
          <p:cNvPicPr>
            <a:picLocks noGrp="1" noChangeAspect="1"/>
          </p:cNvPicPr>
          <p:nvPr>
            <p:ph sz="half" idx="1"/>
          </p:nvPr>
        </p:nvPicPr>
        <p:blipFill>
          <a:blip r:embed="rId2"/>
          <a:stretch>
            <a:fillRect/>
          </a:stretch>
        </p:blipFill>
        <p:spPr>
          <a:xfrm>
            <a:off x="403428" y="1329386"/>
            <a:ext cx="5527595" cy="3286985"/>
          </a:xfrm>
          <a:prstGeom prst="rect">
            <a:avLst/>
          </a:prstGeom>
        </p:spPr>
      </p:pic>
    </p:spTree>
    <p:extLst>
      <p:ext uri="{BB962C8B-B14F-4D97-AF65-F5344CB8AC3E}">
        <p14:creationId xmlns:p14="http://schemas.microsoft.com/office/powerpoint/2010/main" val="1424126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6A1A5188-24C4-4CB1-BAA2-51A566D94270}"/>
              </a:ext>
            </a:extLst>
          </p:cNvPr>
          <p:cNvSpPr>
            <a:spLocks noGrp="1"/>
          </p:cNvSpPr>
          <p:nvPr>
            <p:ph type="title"/>
          </p:nvPr>
        </p:nvSpPr>
        <p:spPr/>
        <p:txBody>
          <a:bodyPr/>
          <a:lstStyle/>
          <a:p>
            <a:r>
              <a:rPr lang="cs-CZ" b="1" dirty="0"/>
              <a:t>Děti noci</a:t>
            </a:r>
          </a:p>
        </p:txBody>
      </p:sp>
      <p:sp>
        <p:nvSpPr>
          <p:cNvPr id="7" name="Zástupný obsah 6">
            <a:extLst>
              <a:ext uri="{FF2B5EF4-FFF2-40B4-BE49-F238E27FC236}">
                <a16:creationId xmlns:a16="http://schemas.microsoft.com/office/drawing/2014/main" id="{96B13A0A-18A0-42D8-9DB8-ADDD7F1A64E3}"/>
              </a:ext>
            </a:extLst>
          </p:cNvPr>
          <p:cNvSpPr>
            <a:spLocks noGrp="1"/>
          </p:cNvSpPr>
          <p:nvPr>
            <p:ph sz="half" idx="2"/>
          </p:nvPr>
        </p:nvSpPr>
        <p:spPr>
          <a:xfrm>
            <a:off x="6942338" y="1825625"/>
            <a:ext cx="4411462" cy="4122414"/>
          </a:xfrm>
        </p:spPr>
        <p:txBody>
          <a:bodyPr>
            <a:normAutofit lnSpcReduction="10000"/>
          </a:bodyPr>
          <a:lstStyle/>
          <a:p>
            <a:r>
              <a:rPr lang="cs-CZ" dirty="0"/>
              <a:t>Vznik 2006</a:t>
            </a:r>
          </a:p>
          <a:p>
            <a:r>
              <a:rPr lang="cs-CZ" dirty="0"/>
              <a:t>Zaměřeno na fanoušky </a:t>
            </a:r>
            <a:r>
              <a:rPr lang="cs-CZ" dirty="0" err="1"/>
              <a:t>mystična</a:t>
            </a:r>
            <a:r>
              <a:rPr lang="cs-CZ" dirty="0"/>
              <a:t>, nadpřirozených bytostí, na knižní tituly žánrů sci-fi, fantasy a hororů a jejich kříženců</a:t>
            </a:r>
          </a:p>
          <a:p>
            <a:r>
              <a:rPr lang="cs-CZ" dirty="0"/>
              <a:t>Články o tajemné hudbě nebo filmech a seriálech</a:t>
            </a:r>
          </a:p>
          <a:p>
            <a:r>
              <a:rPr lang="cs-CZ" dirty="0"/>
              <a:t>Diskuse, soutěže a Festival fantazie (</a:t>
            </a:r>
            <a:r>
              <a:rPr lang="cs-CZ" dirty="0" err="1"/>
              <a:t>NightCon</a:t>
            </a:r>
            <a:r>
              <a:rPr lang="cs-CZ" dirty="0"/>
              <a:t>)</a:t>
            </a:r>
          </a:p>
        </p:txBody>
      </p:sp>
      <p:pic>
        <p:nvPicPr>
          <p:cNvPr id="4" name="Obrázek 3">
            <a:extLst>
              <a:ext uri="{FF2B5EF4-FFF2-40B4-BE49-F238E27FC236}">
                <a16:creationId xmlns:a16="http://schemas.microsoft.com/office/drawing/2014/main" id="{462F2CEB-53DA-4606-A08A-EF1D591E911A}"/>
              </a:ext>
            </a:extLst>
          </p:cNvPr>
          <p:cNvPicPr>
            <a:picLocks noChangeAspect="1"/>
          </p:cNvPicPr>
          <p:nvPr/>
        </p:nvPicPr>
        <p:blipFill>
          <a:blip r:embed="rId2"/>
          <a:stretch>
            <a:fillRect/>
          </a:stretch>
        </p:blipFill>
        <p:spPr>
          <a:xfrm>
            <a:off x="654729" y="2326704"/>
            <a:ext cx="5915106" cy="3212961"/>
          </a:xfrm>
          <a:prstGeom prst="rect">
            <a:avLst/>
          </a:prstGeom>
        </p:spPr>
      </p:pic>
    </p:spTree>
    <p:extLst>
      <p:ext uri="{BB962C8B-B14F-4D97-AF65-F5344CB8AC3E}">
        <p14:creationId xmlns:p14="http://schemas.microsoft.com/office/powerpoint/2010/main" val="382347245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3254</Words>
  <Application>Microsoft Office PowerPoint</Application>
  <PresentationFormat>Širokoúhlá obrazovka</PresentationFormat>
  <Paragraphs>247</Paragraphs>
  <Slides>46</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46</vt:i4>
      </vt:variant>
    </vt:vector>
  </HeadingPairs>
  <TitlesOfParts>
    <vt:vector size="54" baseType="lpstr">
      <vt:lpstr>Arial</vt:lpstr>
      <vt:lpstr>Calibri</vt:lpstr>
      <vt:lpstr>Calibri Light</vt:lpstr>
      <vt:lpstr>Helvetica</vt:lpstr>
      <vt:lpstr>Open Sans</vt:lpstr>
      <vt:lpstr>rozhlas_regular</vt:lpstr>
      <vt:lpstr>system-ui</vt:lpstr>
      <vt:lpstr>Motiv Office</vt:lpstr>
      <vt:lpstr>Prezentace aplikace PowerPoint</vt:lpstr>
      <vt:lpstr>Obsah</vt:lpstr>
      <vt:lpstr>Aktuálně - Přístup k e-zdrojům – nejen odborným</vt:lpstr>
      <vt:lpstr>Prezentace aplikace PowerPoint</vt:lpstr>
      <vt:lpstr>Prezentace aplikace PowerPoint</vt:lpstr>
      <vt:lpstr>                                Databáze knih</vt:lpstr>
      <vt:lpstr>ČBDB</vt:lpstr>
      <vt:lpstr>Čítárna</vt:lpstr>
      <vt:lpstr>Děti noci</vt:lpstr>
      <vt:lpstr>Literární blogy </vt:lpstr>
      <vt:lpstr>Amatéři, nebo diletanti? Češi rádi píší a publikují online</vt:lpstr>
      <vt:lpstr>Internetové fórum Totem (TOTální E-kulturní Magazín)</vt:lpstr>
      <vt:lpstr>Goodgreads</vt:lpstr>
      <vt:lpstr>Web a blog The Modern Novel http://www.themodernnovelblog.com/</vt:lpstr>
      <vt:lpstr>The Untranslated</vt:lpstr>
      <vt:lpstr> Leselupe - německý literární server</vt:lpstr>
      <vt:lpstr>Něco z pojmosloví</vt:lpstr>
      <vt:lpstr>Digitální (elektronická) literatura </vt:lpstr>
      <vt:lpstr>Digitální literatura - předchůdci </vt:lpstr>
      <vt:lpstr>Project Gutenberg  „Strhnout mříže neznalosti a nevzdělanosti“</vt:lpstr>
      <vt:lpstr>Prezentace aplikace PowerPoint</vt:lpstr>
      <vt:lpstr>Prezentace aplikace PowerPoint</vt:lpstr>
      <vt:lpstr>Digitální literatura – časná historie</vt:lpstr>
      <vt:lpstr>Elektronická literatura dle ELO</vt:lpstr>
      <vt:lpstr>Uchovávání a archivace elektronické literatury (eL)</vt:lpstr>
      <vt:lpstr>Uchovávání a archivace elektronické literatury (eL)</vt:lpstr>
      <vt:lpstr>Digitální poezie</vt:lpstr>
      <vt:lpstr>Digitální poezie</vt:lpstr>
      <vt:lpstr>Digitální poezie</vt:lpstr>
      <vt:lpstr>Hypertextová poezie </vt:lpstr>
      <vt:lpstr>Interaktivní poezie </vt:lpstr>
      <vt:lpstr>Twitterature </vt:lpstr>
      <vt:lpstr>Ergodická literatura</vt:lpstr>
      <vt:lpstr>Cybertext   </vt:lpstr>
      <vt:lpstr>Prezentace aplikace PowerPoint</vt:lpstr>
      <vt:lpstr>Prezentace aplikace PowerPoint</vt:lpstr>
      <vt:lpstr>Vizuální a umělecká tvořivost</vt:lpstr>
      <vt:lpstr>Prezentace aplikace PowerPoint</vt:lpstr>
      <vt:lpstr>Prezentace aplikace PowerPoint</vt:lpstr>
      <vt:lpstr>Vědní obor kyber-egyptologie</vt:lpstr>
      <vt:lpstr>Prezentace aplikace PowerPoint</vt:lpstr>
      <vt:lpstr>Současné umění a nová média </vt:lpstr>
      <vt:lpstr>Self-publishing</vt:lpstr>
      <vt:lpstr>Self-publishing</vt:lpstr>
      <vt:lpstr>ÚKOL – Zahrejte si v game book  </vt:lpstr>
      <vt:lpstr>Zadání úkolu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Kyberprostor</dc:title>
  <dc:creator>CRA UZS</dc:creator>
  <cp:lastModifiedBy>CRA UZS</cp:lastModifiedBy>
  <cp:revision>43</cp:revision>
  <dcterms:created xsi:type="dcterms:W3CDTF">2020-03-31T17:51:25Z</dcterms:created>
  <dcterms:modified xsi:type="dcterms:W3CDTF">2020-04-01T12:04:44Z</dcterms:modified>
</cp:coreProperties>
</file>