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0" r:id="rId7"/>
    <p:sldId id="261" r:id="rId8"/>
    <p:sldId id="262" r:id="rId9"/>
    <p:sldId id="263" r:id="rId10"/>
    <p:sldId id="264" r:id="rId11"/>
    <p:sldId id="265" r:id="rId12"/>
    <p:sldId id="267" r:id="rId13"/>
    <p:sldId id="266" r:id="rId14"/>
    <p:sldId id="268" r:id="rId15"/>
    <p:sldId id="274" r:id="rId16"/>
    <p:sldId id="270" r:id="rId17"/>
    <p:sldId id="271" r:id="rId18"/>
    <p:sldId id="272" r:id="rId19"/>
    <p:sldId id="273" r:id="rId20"/>
    <p:sldId id="275" r:id="rId21"/>
    <p:sldId id="276" r:id="rId22"/>
    <p:sldId id="277"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97218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58295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67723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76332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49D4C2-8FB4-4984-BA28-4A03EFA22ABD}" type="datetimeFigureOut">
              <a:rPr lang="cs-CZ" smtClean="0"/>
              <a:t>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58859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49D4C2-8FB4-4984-BA28-4A03EFA22ABD}" type="datetimeFigureOut">
              <a:rPr lang="cs-CZ" smtClean="0"/>
              <a:t>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19497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49D4C2-8FB4-4984-BA28-4A03EFA22ABD}" type="datetimeFigureOut">
              <a:rPr lang="cs-CZ" smtClean="0"/>
              <a:t>10.3.2020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62780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49D4C2-8FB4-4984-BA28-4A03EFA22ABD}" type="datetimeFigureOut">
              <a:rPr lang="cs-CZ" smtClean="0"/>
              <a:t>10.3.2020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52847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49D4C2-8FB4-4984-BA28-4A03EFA22ABD}" type="datetimeFigureOut">
              <a:rPr lang="cs-CZ" smtClean="0"/>
              <a:t>10.3.2020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40998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49D4C2-8FB4-4984-BA28-4A03EFA22ABD}" type="datetimeFigureOut">
              <a:rPr lang="cs-CZ" smtClean="0"/>
              <a:t>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89610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49D4C2-8FB4-4984-BA28-4A03EFA22ABD}" type="datetimeFigureOut">
              <a:rPr lang="cs-CZ" smtClean="0"/>
              <a:t>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0750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9D4C2-8FB4-4984-BA28-4A03EFA22ABD}" type="datetimeFigureOut">
              <a:rPr lang="cs-CZ" smtClean="0"/>
              <a:t>10.3.2020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54D78-9463-40C8-8A43-46061505CA91}" type="slidenum">
              <a:rPr lang="cs-CZ" smtClean="0"/>
              <a:t>‹#›</a:t>
            </a:fld>
            <a:endParaRPr lang="cs-CZ"/>
          </a:p>
        </p:txBody>
      </p:sp>
    </p:spTree>
    <p:extLst>
      <p:ext uri="{BB962C8B-B14F-4D97-AF65-F5344CB8AC3E}">
        <p14:creationId xmlns:p14="http://schemas.microsoft.com/office/powerpoint/2010/main" val="4156752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grammar.about.com/od/d/g/dictionaryterm.htm" TargetMode="External"/><Relationship Id="rId3" Type="http://schemas.openxmlformats.org/officeDocument/2006/relationships/hyperlink" Target="http://nase-rec.ujc.cas.cz/archiv.php?lang=en&amp;art=7321" TargetMode="External"/><Relationship Id="rId7" Type="http://schemas.openxmlformats.org/officeDocument/2006/relationships/hyperlink" Target="http://grammar.about.com/od/c/g/Corpus-Lexicography.htm" TargetMode="External"/><Relationship Id="rId2" Type="http://schemas.openxmlformats.org/officeDocument/2006/relationships/hyperlink" Target="http://nase-rec.ujc.cas.cz/archiv.php?lang=en&amp;vol=79#h3" TargetMode="External"/><Relationship Id="rId1" Type="http://schemas.openxmlformats.org/officeDocument/2006/relationships/slideLayout" Target="../slideLayouts/slideLayout2.xml"/><Relationship Id="rId6" Type="http://schemas.openxmlformats.org/officeDocument/2006/relationships/hyperlink" Target="http://www.ajol.info/index.php/lex/article/viewFile/62737/50654" TargetMode="External"/><Relationship Id="rId5" Type="http://schemas.openxmlformats.org/officeDocument/2006/relationships/hyperlink" Target="http://www.lextutor.ca/cv/replace_conc.htm" TargetMode="External"/><Relationship Id="rId10" Type="http://schemas.openxmlformats.org/officeDocument/2006/relationships/hyperlink" Target="http://grammar.about.com/od/c/g/Corpus.htm" TargetMode="External"/><Relationship Id="rId4" Type="http://schemas.openxmlformats.org/officeDocument/2006/relationships/hyperlink" Target="http://www.macmillandictionaries.com/features/from-corpus-to-dictionary/" TargetMode="External"/><Relationship Id="rId9" Type="http://schemas.openxmlformats.org/officeDocument/2006/relationships/hyperlink" Target="http://grammar.about.com/od/tz/g/textterm.ht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ucnk.ff.cuni.cz/cs/veda-a-vyzkum/publikace/" TargetMode="External"/><Relationship Id="rId7" Type="http://schemas.openxmlformats.org/officeDocument/2006/relationships/image" Target="../media/image5.png"/><Relationship Id="rId2" Type="http://schemas.openxmlformats.org/officeDocument/2006/relationships/hyperlink" Target="http://www.juls.savba.sk/pub_sssj.html"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latin typeface="Times New Roman" panose="02020603050405020304" pitchFamily="18" charset="0"/>
                <a:cs typeface="Times New Roman" panose="02020603050405020304" pitchFamily="18" charset="0"/>
              </a:rPr>
              <a:t>Využití jazykových korpusů v lexikografii a korpus jako on-line slovník</a:t>
            </a:r>
            <a:endParaRPr lang="cs-CZ" dirty="0">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1"/>
          </p:nvPr>
        </p:nvSpPr>
        <p:spPr/>
        <p:txBody>
          <a:bodyPr/>
          <a:lstStyle/>
          <a:p>
            <a:r>
              <a:rPr lang="cs-CZ" dirty="0" smtClean="0"/>
              <a:t>Prezentace k semináři cjbb75</a:t>
            </a:r>
          </a:p>
          <a:p>
            <a:r>
              <a:rPr lang="cs-CZ" dirty="0" smtClean="0"/>
              <a:t>K. Osolsobě</a:t>
            </a:r>
            <a:endParaRPr lang="cs-CZ" dirty="0"/>
          </a:p>
        </p:txBody>
      </p:sp>
    </p:spTree>
    <p:extLst>
      <p:ext uri="{BB962C8B-B14F-4D97-AF65-F5344CB8AC3E}">
        <p14:creationId xmlns:p14="http://schemas.microsoft.com/office/powerpoint/2010/main" val="1859438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Times New Roman" panose="02020603050405020304" pitchFamily="18" charset="0"/>
                <a:cs typeface="Times New Roman" panose="02020603050405020304" pitchFamily="18" charset="0"/>
              </a:rPr>
              <a:t>Sketch</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Engine</a:t>
            </a:r>
            <a:r>
              <a:rPr lang="cs-CZ" dirty="0" smtClean="0">
                <a:latin typeface="Times New Roman" panose="02020603050405020304" pitchFamily="18" charset="0"/>
                <a:cs typeface="Times New Roman" panose="02020603050405020304" pitchFamily="18" charset="0"/>
              </a:rPr>
              <a:t/>
            </a:r>
            <a:br>
              <a:rPr lang="cs-CZ" dirty="0" smtClean="0">
                <a:latin typeface="Times New Roman" panose="02020603050405020304" pitchFamily="18" charset="0"/>
                <a:cs typeface="Times New Roman" panose="02020603050405020304" pitchFamily="18" charset="0"/>
              </a:rPr>
            </a:br>
            <a:r>
              <a:rPr lang="cs-CZ" sz="2800" dirty="0" smtClean="0">
                <a:latin typeface="Times New Roman" panose="02020603050405020304" pitchFamily="18" charset="0"/>
                <a:cs typeface="Times New Roman" panose="02020603050405020304" pitchFamily="18" charset="0"/>
              </a:rPr>
              <a:t> (pro členy MU </a:t>
            </a:r>
            <a:r>
              <a:rPr lang="cs-CZ" sz="2800" dirty="0" err="1" smtClean="0">
                <a:latin typeface="Times New Roman" panose="02020603050405020304" pitchFamily="18" charset="0"/>
                <a:cs typeface="Times New Roman" panose="02020603050405020304" pitchFamily="18" charset="0"/>
              </a:rPr>
              <a:t>učo+sekundární</a:t>
            </a:r>
            <a:r>
              <a:rPr lang="cs-CZ" sz="2800" dirty="0" smtClean="0">
                <a:latin typeface="Times New Roman" panose="02020603050405020304" pitchFamily="18" charset="0"/>
                <a:cs typeface="Times New Roman" panose="02020603050405020304" pitchFamily="18" charset="0"/>
              </a:rPr>
              <a:t> heslo)</a:t>
            </a:r>
            <a:endParaRPr lang="cs-CZ" sz="2800"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dirty="0" smtClean="0"/>
              <a:t>Word </a:t>
            </a:r>
            <a:r>
              <a:rPr lang="cs-CZ" dirty="0" err="1" smtClean="0"/>
              <a:t>Sketch</a:t>
            </a:r>
            <a:endParaRPr lang="cs-CZ" dirty="0" smtClean="0"/>
          </a:p>
          <a:p>
            <a:r>
              <a:rPr lang="cs-CZ" dirty="0" smtClean="0"/>
              <a:t>Thesaurus</a:t>
            </a:r>
          </a:p>
          <a:p>
            <a:r>
              <a:rPr lang="cs-CZ" dirty="0" err="1" smtClean="0"/>
              <a:t>Sketch</a:t>
            </a:r>
            <a:r>
              <a:rPr lang="cs-CZ" dirty="0" smtClean="0"/>
              <a:t> </a:t>
            </a:r>
            <a:r>
              <a:rPr lang="cs-CZ" dirty="0" err="1" smtClean="0"/>
              <a:t>Diff</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954" y="1825625"/>
            <a:ext cx="792237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635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Word </a:t>
            </a:r>
            <a:r>
              <a:rPr lang="cs-CZ" dirty="0" err="1" smtClean="0"/>
              <a:t>Sketch</a:t>
            </a:r>
            <a:endParaRPr lang="cs-CZ" dirty="0"/>
          </a:p>
        </p:txBody>
      </p:sp>
      <p:sp>
        <p:nvSpPr>
          <p:cNvPr id="3" name="Zástupný symbol pro obsah 2"/>
          <p:cNvSpPr>
            <a:spLocks noGrp="1"/>
          </p:cNvSpPr>
          <p:nvPr>
            <p:ph idx="1"/>
          </p:nvPr>
        </p:nvSpPr>
        <p:spPr/>
        <p:txBody>
          <a:bodyPr/>
          <a:lstStyle/>
          <a:p>
            <a:r>
              <a:rPr lang="cs-CZ" dirty="0" smtClean="0"/>
              <a:t>Umožňuje vytvářet vizualizace frekvenčně uspořádaných gramaticky definovaných relací, do kterých vstupuje klíčové slovo v daném korpusu</a:t>
            </a:r>
          </a:p>
          <a:p>
            <a:r>
              <a:rPr lang="cs-CZ" dirty="0" smtClean="0"/>
              <a:t>Nástroj má zabudována pravidla parciální syntaktické analýzy založené na morfologických značkách</a:t>
            </a:r>
          </a:p>
          <a:p>
            <a:r>
              <a:rPr lang="cs-CZ" dirty="0" smtClean="0"/>
              <a:t>Tak například na základě toho, že se v bezprostředním levém kontextu substantiva vyskytuje adjektivum, které se shoduje se substantivem v relevantních gramatických kategoriích, je vytvořen seznam </a:t>
            </a:r>
            <a:r>
              <a:rPr lang="cs-CZ" dirty="0" err="1" smtClean="0"/>
              <a:t>a_modifier</a:t>
            </a:r>
            <a:r>
              <a:rPr lang="cs-CZ" dirty="0" smtClean="0"/>
              <a:t> (adjektivních modifikátorů) typických (s </a:t>
            </a:r>
            <a:r>
              <a:rPr lang="cs-CZ" dirty="0" err="1" smtClean="0"/>
              <a:t>relevantí</a:t>
            </a:r>
            <a:r>
              <a:rPr lang="cs-CZ" dirty="0" smtClean="0"/>
              <a:t> frekvencí) pro klíčové substantivum </a:t>
            </a:r>
          </a:p>
        </p:txBody>
      </p:sp>
    </p:spTree>
    <p:extLst>
      <p:ext uri="{BB962C8B-B14F-4D97-AF65-F5344CB8AC3E}">
        <p14:creationId xmlns:p14="http://schemas.microsoft.com/office/powerpoint/2010/main" val="3336432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Word </a:t>
            </a:r>
            <a:r>
              <a:rPr lang="cs-CZ" dirty="0" err="1" smtClean="0"/>
              <a:t>Sketch</a:t>
            </a:r>
            <a:endParaRPr lang="cs-CZ" dirty="0"/>
          </a:p>
        </p:txBody>
      </p:sp>
      <p:pic>
        <p:nvPicPr>
          <p:cNvPr id="4" name="Zástupný symbol pro obsah 3"/>
          <p:cNvPicPr>
            <a:picLocks noGrp="1" noChangeAspect="1"/>
          </p:cNvPicPr>
          <p:nvPr>
            <p:ph idx="1"/>
          </p:nvPr>
        </p:nvPicPr>
        <p:blipFill>
          <a:blip r:embed="rId2"/>
          <a:stretch>
            <a:fillRect/>
          </a:stretch>
        </p:blipFill>
        <p:spPr>
          <a:xfrm>
            <a:off x="2914547" y="1825625"/>
            <a:ext cx="6362905" cy="4351338"/>
          </a:xfrm>
          <a:prstGeom prst="rect">
            <a:avLst/>
          </a:prstGeom>
        </p:spPr>
      </p:pic>
    </p:spTree>
    <p:extLst>
      <p:ext uri="{BB962C8B-B14F-4D97-AF65-F5344CB8AC3E}">
        <p14:creationId xmlns:p14="http://schemas.microsoft.com/office/powerpoint/2010/main" val="1728540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Funkce Thesaurus (zobrazení podobných slov)</a:t>
            </a:r>
            <a:endParaRPr lang="cs-CZ" dirty="0"/>
          </a:p>
        </p:txBody>
      </p:sp>
      <p:sp>
        <p:nvSpPr>
          <p:cNvPr id="3" name="Zástupný symbol pro obsah 2"/>
          <p:cNvSpPr>
            <a:spLocks noGrp="1"/>
          </p:cNvSpPr>
          <p:nvPr>
            <p:ph idx="1"/>
          </p:nvPr>
        </p:nvSpPr>
        <p:spPr/>
        <p:txBody>
          <a:bodyPr/>
          <a:lstStyle/>
          <a:p>
            <a:r>
              <a:rPr lang="cs-CZ" dirty="0" smtClean="0">
                <a:latin typeface="Times New Roman" panose="02020603050405020304" pitchFamily="18" charset="0"/>
                <a:cs typeface="Times New Roman" panose="02020603050405020304" pitchFamily="18" charset="0"/>
              </a:rPr>
              <a:t>Na základě porovnání kontextů je vytvořen seznam a vizualizace slov, která mají podobné (gramaticko-lexikální) kontexty</a:t>
            </a:r>
          </a:p>
          <a:p>
            <a:pPr marL="0" indent="0">
              <a:buNone/>
            </a:pPr>
            <a:endParaRPr lang="cs-CZ" dirty="0"/>
          </a:p>
        </p:txBody>
      </p:sp>
      <p:pic>
        <p:nvPicPr>
          <p:cNvPr id="4" name="Obrázek 3"/>
          <p:cNvPicPr>
            <a:picLocks noChangeAspect="1"/>
          </p:cNvPicPr>
          <p:nvPr/>
        </p:nvPicPr>
        <p:blipFill>
          <a:blip r:embed="rId2"/>
          <a:stretch>
            <a:fillRect/>
          </a:stretch>
        </p:blipFill>
        <p:spPr>
          <a:xfrm>
            <a:off x="1371599" y="2605178"/>
            <a:ext cx="8625606" cy="4802936"/>
          </a:xfrm>
          <a:prstGeom prst="rect">
            <a:avLst/>
          </a:prstGeom>
        </p:spPr>
      </p:pic>
    </p:spTree>
    <p:extLst>
      <p:ext uri="{BB962C8B-B14F-4D97-AF65-F5344CB8AC3E}">
        <p14:creationId xmlns:p14="http://schemas.microsoft.com/office/powerpoint/2010/main" val="1859751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a:t>
            </a:r>
            <a:r>
              <a:rPr lang="cs-CZ" dirty="0" smtClean="0"/>
              <a:t> rozdíl (vizualizace kontextu dvojice)</a:t>
            </a:r>
            <a:endParaRPr lang="cs-CZ" dirty="0"/>
          </a:p>
        </p:txBody>
      </p:sp>
      <p:sp>
        <p:nvSpPr>
          <p:cNvPr id="3" name="Zástupný symbol pro obsah 2"/>
          <p:cNvSpPr>
            <a:spLocks noGrp="1"/>
          </p:cNvSpPr>
          <p:nvPr>
            <p:ph idx="1"/>
          </p:nvPr>
        </p:nvSpPr>
        <p:spPr/>
        <p:txBody>
          <a:bodyPr/>
          <a:lstStyle/>
          <a:p>
            <a:r>
              <a:rPr lang="cs-CZ" dirty="0" smtClean="0"/>
              <a:t>Společné kontexty (bíle podbarvené)</a:t>
            </a:r>
          </a:p>
          <a:p>
            <a:r>
              <a:rPr lang="cs-CZ" dirty="0" smtClean="0"/>
              <a:t>Kontexty typické pro každý člen dvojice (zeleně a červeně podbarvené)</a:t>
            </a:r>
          </a:p>
          <a:p>
            <a:r>
              <a:rPr lang="cs-CZ" dirty="0" smtClean="0"/>
              <a:t>Jak byste vysvětlili význam slova </a:t>
            </a:r>
            <a:r>
              <a:rPr lang="cs-CZ" i="1" dirty="0" smtClean="0"/>
              <a:t>jízlivý ?</a:t>
            </a:r>
          </a:p>
          <a:p>
            <a:r>
              <a:rPr lang="cs-CZ" dirty="0" smtClean="0"/>
              <a:t>Jaký je rozdíl mezi slovem </a:t>
            </a:r>
            <a:r>
              <a:rPr lang="cs-CZ" i="1" dirty="0" smtClean="0"/>
              <a:t>jízlivý </a:t>
            </a:r>
            <a:r>
              <a:rPr lang="cs-CZ" dirty="0" smtClean="0"/>
              <a:t>a </a:t>
            </a:r>
            <a:r>
              <a:rPr lang="cs-CZ" i="1" dirty="0" smtClean="0"/>
              <a:t>sprostý ?</a:t>
            </a:r>
            <a:endParaRPr lang="cs-CZ" dirty="0" smtClean="0"/>
          </a:p>
          <a:p>
            <a:pPr marL="0" indent="0">
              <a:buNone/>
            </a:pPr>
            <a:endParaRPr lang="cs-CZ" dirty="0"/>
          </a:p>
        </p:txBody>
      </p:sp>
    </p:spTree>
    <p:extLst>
      <p:ext uri="{BB962C8B-B14F-4D97-AF65-F5344CB8AC3E}">
        <p14:creationId xmlns:p14="http://schemas.microsoft.com/office/powerpoint/2010/main" val="68404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a:t>
            </a:r>
            <a:r>
              <a:rPr lang="cs-CZ" dirty="0" smtClean="0"/>
              <a:t> rozdíl </a:t>
            </a:r>
            <a:endParaRPr lang="cs-CZ" dirty="0"/>
          </a:p>
        </p:txBody>
      </p:sp>
      <p:pic>
        <p:nvPicPr>
          <p:cNvPr id="4" name="Zástupný symbol pro obsah 3"/>
          <p:cNvPicPr>
            <a:picLocks noGrp="1" noChangeAspect="1"/>
          </p:cNvPicPr>
          <p:nvPr>
            <p:ph idx="1"/>
          </p:nvPr>
        </p:nvPicPr>
        <p:blipFill>
          <a:blip r:embed="rId2"/>
          <a:stretch>
            <a:fillRect/>
          </a:stretch>
        </p:blipFill>
        <p:spPr>
          <a:xfrm>
            <a:off x="4143409" y="1825625"/>
            <a:ext cx="3905181" cy="4351338"/>
          </a:xfrm>
          <a:prstGeom prst="rect">
            <a:avLst/>
          </a:prstGeom>
        </p:spPr>
      </p:pic>
    </p:spTree>
    <p:extLst>
      <p:ext uri="{BB962C8B-B14F-4D97-AF65-F5344CB8AC3E}">
        <p14:creationId xmlns:p14="http://schemas.microsoft.com/office/powerpoint/2010/main" val="1489838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SkeLL</a:t>
            </a:r>
            <a:r>
              <a:rPr lang="cs-CZ" dirty="0" smtClean="0"/>
              <a:t> : https://www.sketchengine.co.uk/skell/</a:t>
            </a:r>
            <a:endParaRPr lang="cs-CZ" dirty="0"/>
          </a:p>
        </p:txBody>
      </p:sp>
      <p:pic>
        <p:nvPicPr>
          <p:cNvPr id="4" name="Zástupný symbol pro obsah 3"/>
          <p:cNvPicPr>
            <a:picLocks noGrp="1" noChangeAspect="1"/>
          </p:cNvPicPr>
          <p:nvPr>
            <p:ph idx="1"/>
          </p:nvPr>
        </p:nvPicPr>
        <p:blipFill>
          <a:blip r:embed="rId2"/>
          <a:stretch>
            <a:fillRect/>
          </a:stretch>
        </p:blipFill>
        <p:spPr>
          <a:xfrm>
            <a:off x="1190445" y="1690688"/>
            <a:ext cx="8027927" cy="4486275"/>
          </a:xfrm>
          <a:prstGeom prst="rect">
            <a:avLst/>
          </a:prstGeom>
        </p:spPr>
      </p:pic>
    </p:spTree>
    <p:extLst>
      <p:ext uri="{BB962C8B-B14F-4D97-AF65-F5344CB8AC3E}">
        <p14:creationId xmlns:p14="http://schemas.microsoft.com/office/powerpoint/2010/main" val="2983273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100" b="1" dirty="0" smtClean="0"/>
              <a:t>Příklady</a:t>
            </a:r>
            <a:r>
              <a:rPr lang="cs-CZ" sz="3100" dirty="0" smtClean="0"/>
              <a:t>: hledání slov nebo frází a jejich zobrazení až ve 40 vhodných příkladových větách. </a:t>
            </a:r>
            <a:endParaRPr lang="cs-CZ" sz="3100" dirty="0"/>
          </a:p>
        </p:txBody>
      </p:sp>
      <p:sp>
        <p:nvSpPr>
          <p:cNvPr id="5" name="Zástupný symbol pro obsah 4"/>
          <p:cNvSpPr>
            <a:spLocks noGrp="1"/>
          </p:cNvSpPr>
          <p:nvPr>
            <p:ph idx="1"/>
          </p:nvPr>
        </p:nvSpPr>
        <p:spPr/>
        <p:txBody>
          <a:bodyPr/>
          <a:lstStyle/>
          <a:p>
            <a:endParaRPr lang="cs-CZ"/>
          </a:p>
        </p:txBody>
      </p:sp>
      <p:pic>
        <p:nvPicPr>
          <p:cNvPr id="6" name="Obrázek 5"/>
          <p:cNvPicPr>
            <a:picLocks noChangeAspect="1"/>
          </p:cNvPicPr>
          <p:nvPr/>
        </p:nvPicPr>
        <p:blipFill>
          <a:blip r:embed="rId2"/>
          <a:stretch>
            <a:fillRect/>
          </a:stretch>
        </p:blipFill>
        <p:spPr>
          <a:xfrm>
            <a:off x="928687" y="1449238"/>
            <a:ext cx="10334625" cy="5318274"/>
          </a:xfrm>
          <a:prstGeom prst="rect">
            <a:avLst/>
          </a:prstGeom>
        </p:spPr>
      </p:pic>
    </p:spTree>
    <p:extLst>
      <p:ext uri="{BB962C8B-B14F-4D97-AF65-F5344CB8AC3E}">
        <p14:creationId xmlns:p14="http://schemas.microsoft.com/office/powerpoint/2010/main" val="3455466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smtClean="0"/>
              <a:t>Word </a:t>
            </a:r>
            <a:r>
              <a:rPr lang="cs-CZ" sz="2800" b="1" dirty="0" err="1" smtClean="0"/>
              <a:t>sketch</a:t>
            </a:r>
            <a:r>
              <a:rPr lang="cs-CZ" sz="2800" dirty="0" smtClean="0"/>
              <a:t> = kolokační profil slov: vyhledá pro základní tvar slova (např. „voda“ či „začít“) jeho nejčastější vazby zachycující kolokační a gramatické chování tohoto slova</a:t>
            </a:r>
            <a:endParaRPr lang="cs-CZ" sz="2800" dirty="0"/>
          </a:p>
        </p:txBody>
      </p:sp>
      <p:pic>
        <p:nvPicPr>
          <p:cNvPr id="4" name="Zástupný symbol pro obsah 3"/>
          <p:cNvPicPr>
            <a:picLocks noGrp="1" noChangeAspect="1"/>
          </p:cNvPicPr>
          <p:nvPr>
            <p:ph idx="1"/>
          </p:nvPr>
        </p:nvPicPr>
        <p:blipFill>
          <a:blip r:embed="rId2"/>
          <a:stretch>
            <a:fillRect/>
          </a:stretch>
        </p:blipFill>
        <p:spPr>
          <a:xfrm>
            <a:off x="3529012" y="3134519"/>
            <a:ext cx="5133975" cy="1733550"/>
          </a:xfrm>
          <a:prstGeom prst="rect">
            <a:avLst/>
          </a:prstGeom>
        </p:spPr>
      </p:pic>
    </p:spTree>
    <p:extLst>
      <p:ext uri="{BB962C8B-B14F-4D97-AF65-F5344CB8AC3E}">
        <p14:creationId xmlns:p14="http://schemas.microsoft.com/office/powerpoint/2010/main" val="1745741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smtClean="0"/>
              <a:t>Podobná slova</a:t>
            </a:r>
            <a:r>
              <a:rPr lang="cs-CZ" sz="3200" dirty="0" smtClean="0"/>
              <a:t>: hledá k základnímu tvaru slova další blízká slova, tj. nejen synonyma, ale i slova vyskytující se v podobných kontextech jako hledaný výraz (např. auto – vůz – loď ...)</a:t>
            </a:r>
            <a:endParaRPr lang="cs-CZ" sz="3200" dirty="0"/>
          </a:p>
        </p:txBody>
      </p:sp>
      <p:pic>
        <p:nvPicPr>
          <p:cNvPr id="6" name="Zástupný symbol pro obsah 5"/>
          <p:cNvPicPr>
            <a:picLocks noGrp="1" noChangeAspect="1"/>
          </p:cNvPicPr>
          <p:nvPr>
            <p:ph idx="1"/>
          </p:nvPr>
        </p:nvPicPr>
        <p:blipFill>
          <a:blip r:embed="rId2"/>
          <a:stretch>
            <a:fillRect/>
          </a:stretch>
        </p:blipFill>
        <p:spPr>
          <a:xfrm>
            <a:off x="838200" y="2629058"/>
            <a:ext cx="10515600" cy="2744472"/>
          </a:xfrm>
          <a:prstGeom prst="rect">
            <a:avLst/>
          </a:prstGeom>
        </p:spPr>
      </p:pic>
    </p:spTree>
    <p:extLst>
      <p:ext uri="{BB962C8B-B14F-4D97-AF65-F5344CB8AC3E}">
        <p14:creationId xmlns:p14="http://schemas.microsoft.com/office/powerpoint/2010/main" val="3789790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Korpus a lexikografie: korpus jako zdroj při konstrukci slovníku</a:t>
            </a:r>
            <a:endParaRPr lang="cs-CZ" dirty="0"/>
          </a:p>
        </p:txBody>
      </p:sp>
      <p:sp>
        <p:nvSpPr>
          <p:cNvPr id="3" name="Zástupný symbol pro obsah 2"/>
          <p:cNvSpPr>
            <a:spLocks noGrp="1"/>
          </p:cNvSpPr>
          <p:nvPr>
            <p:ph idx="1"/>
          </p:nvPr>
        </p:nvSpPr>
        <p:spPr/>
        <p:txBody>
          <a:bodyPr/>
          <a:lstStyle/>
          <a:p>
            <a:r>
              <a:rPr lang="cs-CZ" b="1" dirty="0" smtClean="0"/>
              <a:t>Samuel Johnson </a:t>
            </a:r>
            <a:r>
              <a:rPr lang="cs-CZ" b="1" dirty="0"/>
              <a:t>(1709-1784</a:t>
            </a:r>
            <a:r>
              <a:rPr lang="cs-CZ" b="1" dirty="0" smtClean="0"/>
              <a:t>)</a:t>
            </a:r>
          </a:p>
          <a:p>
            <a:r>
              <a:rPr lang="cs-CZ" b="1" dirty="0" smtClean="0"/>
              <a:t>PSJČ</a:t>
            </a:r>
            <a:endParaRPr lang="cs-CZ" dirty="0"/>
          </a:p>
          <a:p>
            <a:pPr marL="0" indent="0">
              <a:buNone/>
            </a:pPr>
            <a:endParaRPr lang="cs-CZ" b="1" dirty="0" smtClean="0"/>
          </a:p>
        </p:txBody>
      </p:sp>
      <p:pic>
        <p:nvPicPr>
          <p:cNvPr id="4"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314" y="2923546"/>
            <a:ext cx="102965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526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znamenají slova:</a:t>
            </a:r>
            <a:endParaRPr lang="cs-CZ" dirty="0"/>
          </a:p>
        </p:txBody>
      </p:sp>
      <p:sp>
        <p:nvSpPr>
          <p:cNvPr id="3" name="Zástupný symbol pro obsah 2"/>
          <p:cNvSpPr>
            <a:spLocks noGrp="1"/>
          </p:cNvSpPr>
          <p:nvPr>
            <p:ph idx="1"/>
          </p:nvPr>
        </p:nvSpPr>
        <p:spPr/>
        <p:txBody>
          <a:bodyPr>
            <a:normAutofit/>
          </a:bodyPr>
          <a:lstStyle/>
          <a:p>
            <a:r>
              <a:rPr lang="cs-CZ" dirty="0" smtClean="0"/>
              <a:t>Bezbřehý</a:t>
            </a:r>
            <a:r>
              <a:rPr lang="cs-CZ" dirty="0"/>
              <a:t>, bytelný, balamutit, cudný, horlivý, hvozd, chmurný, chrabrý, jihnout, jímavý, jízlivý, kasat se, kazajka, klání, kloudný, komolit, konejšit, lačný, láteřit, ledabylý, lomozit, lpět, mamon, mdlý, mimoděk, nedůtklivě, nejapný, niterný, okounět, osočit, ostýchavý, otálet, otrapa, perný, pohnutka, pokoutně, ponurý, pookřát, pověra, potutelný, proradný, prchlivý, předpojatý, pýřit se, rmoutit, se, rozšafný, rusý, schlíplý, slídit, spílat, srdnatý, strádat, střenka, svérázný, svízel, sudí, šev, tklivý, trýznit, úděl, uhranout, unylý, úlisný, upejpat se, úporný, úskalí, uštěpačný, útlocitný, vesměs, vzývat, záhy, zakabonit se, zakolísat, záludný, zášť, zesinat, zevrubný, zmerčit, zpupný, ztepilý.</a:t>
            </a:r>
          </a:p>
          <a:p>
            <a:endParaRPr lang="cs-CZ" dirty="0"/>
          </a:p>
        </p:txBody>
      </p:sp>
    </p:spTree>
    <p:extLst>
      <p:ext uri="{BB962C8B-B14F-4D97-AF65-F5344CB8AC3E}">
        <p14:creationId xmlns:p14="http://schemas.microsoft.com/office/powerpoint/2010/main" val="1808281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DÚ</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a:t>Domácí úkol (odevzdejte e-mailem </a:t>
            </a:r>
            <a:r>
              <a:rPr lang="cs-CZ" b="1" dirty="0" smtClean="0"/>
              <a:t>do </a:t>
            </a:r>
            <a:r>
              <a:rPr lang="cs-CZ" b="1" dirty="0" smtClean="0"/>
              <a:t>30</a:t>
            </a:r>
            <a:r>
              <a:rPr lang="cs-CZ" b="1" dirty="0" smtClean="0"/>
              <a:t>. </a:t>
            </a:r>
            <a:r>
              <a:rPr lang="cs-CZ" b="1" dirty="0"/>
              <a:t>4. </a:t>
            </a:r>
            <a:r>
              <a:rPr lang="cs-CZ" b="1" dirty="0" smtClean="0"/>
              <a:t>2020): </a:t>
            </a:r>
            <a:r>
              <a:rPr lang="cs-CZ" b="1" dirty="0"/>
              <a:t>ke dvěma slovům uvedeným v seznamu výše</a:t>
            </a:r>
            <a:endParaRPr lang="cs-CZ" dirty="0"/>
          </a:p>
          <a:p>
            <a:pPr lvl="0"/>
            <a:r>
              <a:rPr lang="cs-CZ" b="1" dirty="0"/>
              <a:t>Popište na základě introspekce rodilého mluvčího význam slova, zaměřte se na slova významově blízká.</a:t>
            </a:r>
            <a:endParaRPr lang="cs-CZ" dirty="0"/>
          </a:p>
          <a:p>
            <a:pPr lvl="0"/>
            <a:r>
              <a:rPr lang="cs-CZ" b="1" dirty="0"/>
              <a:t>Vyhledejte slovo v korpusu </a:t>
            </a:r>
            <a:r>
              <a:rPr lang="cs-CZ" b="1" dirty="0" smtClean="0"/>
              <a:t>synv8 </a:t>
            </a:r>
            <a:r>
              <a:rPr lang="cs-CZ" b="1" dirty="0"/>
              <a:t>a na základě pozorování kolokací popište jeho význam.</a:t>
            </a:r>
            <a:endParaRPr lang="cs-CZ" dirty="0"/>
          </a:p>
          <a:p>
            <a:pPr lvl="0"/>
            <a:r>
              <a:rPr lang="cs-CZ" b="1" dirty="0"/>
              <a:t>Vyhledejte slovo v korpusu czTenTen12 a s pomocí funkce Tezaurus uveďte významově blízká slova.</a:t>
            </a:r>
            <a:endParaRPr lang="cs-CZ" dirty="0"/>
          </a:p>
          <a:p>
            <a:pPr lvl="0"/>
            <a:r>
              <a:rPr lang="cs-CZ" b="1" dirty="0"/>
              <a:t>Vyhledejte slovo ve výkladovém slovníku a porovnejte popis jeho významu ve slovníku s intuicí rodilého mluvčího (1) a s korpusovou evidencí (2</a:t>
            </a:r>
            <a:r>
              <a:rPr lang="cs-CZ" b="1" dirty="0" smtClean="0"/>
              <a:t>).</a:t>
            </a:r>
          </a:p>
          <a:p>
            <a:pPr lvl="0"/>
            <a:r>
              <a:rPr lang="cs-CZ" b="1" dirty="0" smtClean="0"/>
              <a:t>Použijte nástroj </a:t>
            </a:r>
            <a:r>
              <a:rPr lang="cs-CZ" b="1" dirty="0" err="1" smtClean="0"/>
              <a:t>Treq</a:t>
            </a:r>
            <a:r>
              <a:rPr lang="cs-CZ" b="1" dirty="0" smtClean="0"/>
              <a:t> a podívejte se, nakolik by vám pomohl najít překladový ekvivalent (vyzkoušejte různé jazyka, kterým se učíte).</a:t>
            </a:r>
            <a:endParaRPr lang="cs-CZ" dirty="0"/>
          </a:p>
          <a:p>
            <a:pPr lvl="0"/>
            <a:r>
              <a:rPr lang="cs-CZ" b="1" dirty="0"/>
              <a:t>Nezapomeňte uvést citace zdrojů</a:t>
            </a:r>
            <a:r>
              <a:rPr lang="cs-CZ" b="1" dirty="0" smtClean="0"/>
              <a:t>!</a:t>
            </a:r>
            <a:endParaRPr lang="cs-CZ" dirty="0"/>
          </a:p>
        </p:txBody>
      </p:sp>
    </p:spTree>
    <p:extLst>
      <p:ext uri="{BB962C8B-B14F-4D97-AF65-F5344CB8AC3E}">
        <p14:creationId xmlns:p14="http://schemas.microsoft.com/office/powerpoint/2010/main" val="454239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Ke čtení (doporučená lit. k tématu):</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Hladká, Z.: Korpusy dnes a zítra, </a:t>
            </a:r>
            <a:r>
              <a:rPr lang="cs-CZ" dirty="0" smtClean="0">
                <a:hlinkClick r:id="rId2"/>
              </a:rPr>
              <a:t>Naše řeč, </a:t>
            </a:r>
            <a:r>
              <a:rPr lang="cs-CZ" dirty="0" err="1" smtClean="0">
                <a:hlinkClick r:id="rId2"/>
              </a:rPr>
              <a:t>volume</a:t>
            </a:r>
            <a:r>
              <a:rPr lang="cs-CZ" dirty="0" smtClean="0">
                <a:hlinkClick r:id="rId2"/>
              </a:rPr>
              <a:t> 79 (1996), </a:t>
            </a:r>
            <a:r>
              <a:rPr lang="cs-CZ" dirty="0" err="1" smtClean="0">
                <a:hlinkClick r:id="rId2"/>
              </a:rPr>
              <a:t>issue</a:t>
            </a:r>
            <a:r>
              <a:rPr lang="cs-CZ" dirty="0" smtClean="0">
                <a:hlinkClick r:id="rId2"/>
              </a:rPr>
              <a:t> 3</a:t>
            </a:r>
            <a:r>
              <a:rPr lang="cs-CZ" dirty="0" smtClean="0"/>
              <a:t>.</a:t>
            </a:r>
          </a:p>
          <a:p>
            <a:r>
              <a:rPr lang="cs-CZ" dirty="0" smtClean="0"/>
              <a:t> </a:t>
            </a:r>
            <a:r>
              <a:rPr lang="cs-CZ" u="sng" dirty="0" smtClean="0">
                <a:hlinkClick r:id="rId3"/>
              </a:rPr>
              <a:t>http://nase-rec.ujc.cas.cz/archiv.php?lang=en&amp;art=7321</a:t>
            </a:r>
            <a:endParaRPr lang="cs-CZ" dirty="0" smtClean="0"/>
          </a:p>
          <a:p>
            <a:r>
              <a:rPr lang="cs-CZ" u="sng" dirty="0" smtClean="0">
                <a:hlinkClick r:id="rId4"/>
              </a:rPr>
              <a:t>http://www.macmillandictionaries.com/features/from-corpus-to-dictionary/</a:t>
            </a:r>
            <a:endParaRPr lang="cs-CZ" dirty="0" smtClean="0"/>
          </a:p>
          <a:p>
            <a:r>
              <a:rPr lang="cs-CZ" u="sng" dirty="0" smtClean="0">
                <a:hlinkClick r:id="rId5"/>
              </a:rPr>
              <a:t>http://www.lextutor.ca/cv/replace_conc.htm</a:t>
            </a:r>
            <a:endParaRPr lang="cs-CZ" dirty="0" smtClean="0"/>
          </a:p>
          <a:p>
            <a:r>
              <a:rPr lang="cs-CZ" u="sng" dirty="0" smtClean="0">
                <a:hlinkClick r:id="rId6"/>
              </a:rPr>
              <a:t>http://www.ajol.info/index.php/lex/article/viewFile/62737/50654</a:t>
            </a:r>
            <a:endParaRPr lang="cs-CZ" dirty="0" smtClean="0"/>
          </a:p>
          <a:p>
            <a:r>
              <a:rPr lang="cs-CZ" u="sng" dirty="0" smtClean="0">
                <a:hlinkClick r:id="rId7"/>
              </a:rPr>
              <a:t>http://grammar.about.com/od/c/g/Corpus-Lexicography.htm</a:t>
            </a:r>
            <a:endParaRPr lang="cs-CZ" dirty="0" smtClean="0"/>
          </a:p>
          <a:p>
            <a:r>
              <a:rPr lang="en-US" dirty="0" smtClean="0"/>
              <a:t>The process of compiling or revising a </a:t>
            </a:r>
            <a:r>
              <a:rPr lang="en-US" u="sng" dirty="0" smtClean="0">
                <a:hlinkClick r:id="rId8"/>
              </a:rPr>
              <a:t>dictionary</a:t>
            </a:r>
            <a:r>
              <a:rPr lang="en-US" dirty="0" smtClean="0"/>
              <a:t> based on </a:t>
            </a:r>
            <a:r>
              <a:rPr lang="en-US" u="sng" dirty="0" smtClean="0">
                <a:hlinkClick r:id="rId9"/>
              </a:rPr>
              <a:t>texts</a:t>
            </a:r>
            <a:r>
              <a:rPr lang="en-US" dirty="0" smtClean="0"/>
              <a:t> (of written and/or spoken language) collected in an electronic format (i.e., </a:t>
            </a:r>
            <a:r>
              <a:rPr lang="en-US" i="1" u="sng" dirty="0" smtClean="0">
                <a:hlinkClick r:id="rId10"/>
              </a:rPr>
              <a:t>corpora</a:t>
            </a:r>
            <a:r>
              <a:rPr lang="en-US" dirty="0" smtClean="0"/>
              <a:t>).</a:t>
            </a:r>
            <a:endParaRPr lang="cs-CZ" dirty="0" smtClean="0"/>
          </a:p>
          <a:p>
            <a:r>
              <a:rPr lang="en-US" dirty="0" smtClean="0"/>
              <a:t>British linguist John Sinclair (1933-2007), founder of the COBUILD project at the University of Birmingham, oversaw the production of the first strictly corpus-based dictionary, </a:t>
            </a:r>
            <a:r>
              <a:rPr lang="en-US" i="1" dirty="0" smtClean="0"/>
              <a:t>Collins COBUILD English Language Dictionary</a:t>
            </a:r>
            <a:r>
              <a:rPr lang="en-US" dirty="0" smtClean="0"/>
              <a:t> (1987). </a:t>
            </a:r>
            <a:endParaRPr lang="cs-CZ" dirty="0" smtClean="0"/>
          </a:p>
          <a:p>
            <a:pPr marL="0" indent="0">
              <a:buNone/>
            </a:pPr>
            <a:endParaRPr lang="cs-CZ" dirty="0"/>
          </a:p>
        </p:txBody>
      </p:sp>
    </p:spTree>
    <p:extLst>
      <p:ext uri="{BB962C8B-B14F-4D97-AF65-F5344CB8AC3E}">
        <p14:creationId xmlns:p14="http://schemas.microsoft.com/office/powerpoint/2010/main" val="93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Korpusová lexikografie</a:t>
            </a:r>
          </a:p>
        </p:txBody>
      </p:sp>
      <p:sp>
        <p:nvSpPr>
          <p:cNvPr id="3" name="Zástupný symbol pro obsah 2"/>
          <p:cNvSpPr>
            <a:spLocks noGrp="1"/>
          </p:cNvSpPr>
          <p:nvPr>
            <p:ph idx="1"/>
          </p:nvPr>
        </p:nvSpPr>
        <p:spPr/>
        <p:txBody>
          <a:bodyPr/>
          <a:lstStyle/>
          <a:p>
            <a:r>
              <a:rPr lang="cs-CZ" dirty="0">
                <a:hlinkClick r:id="rId2"/>
              </a:rPr>
              <a:t>http://www.juls.savba.sk/pub_sssj.html</a:t>
            </a:r>
            <a:endParaRPr lang="cs-CZ" dirty="0"/>
          </a:p>
          <a:p>
            <a:r>
              <a:rPr lang="cs-CZ" dirty="0">
                <a:hlinkClick r:id="rId3"/>
              </a:rPr>
              <a:t>http://ucnk.ff.cuni.cz/cs/veda-a-vyzkum/publikace</a:t>
            </a:r>
            <a:r>
              <a:rPr lang="cs-CZ" dirty="0" smtClean="0">
                <a:hlinkClick r:id="rId3"/>
              </a:rPr>
              <a:t>/</a:t>
            </a:r>
            <a:endParaRPr lang="cs-CZ"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332" y="855053"/>
            <a:ext cx="10572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602" y="3048000"/>
            <a:ext cx="14382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533" y="3053862"/>
            <a:ext cx="17335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0752" y="3368187"/>
            <a:ext cx="15335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187212"/>
            <a:ext cx="176212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3970" y="3125299"/>
            <a:ext cx="17240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7277" y="3244362"/>
            <a:ext cx="17621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7277" y="762000"/>
            <a:ext cx="15906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407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Vygoogli</a:t>
            </a:r>
            <a:r>
              <a:rPr lang="cs-CZ" dirty="0" smtClean="0"/>
              <a:t> si to a najdi si to v korpusu</a:t>
            </a:r>
            <a:endParaRPr lang="cs-CZ" dirty="0"/>
          </a:p>
        </p:txBody>
      </p:sp>
      <p:sp>
        <p:nvSpPr>
          <p:cNvPr id="3" name="Zástupný symbol pro obsah 2"/>
          <p:cNvSpPr>
            <a:spLocks noGrp="1"/>
          </p:cNvSpPr>
          <p:nvPr>
            <p:ph idx="1"/>
          </p:nvPr>
        </p:nvSpPr>
        <p:spPr/>
        <p:txBody>
          <a:bodyPr/>
          <a:lstStyle/>
          <a:p>
            <a:r>
              <a:rPr lang="cs-CZ" dirty="0" smtClean="0"/>
              <a:t>Výhody </a:t>
            </a:r>
            <a:r>
              <a:rPr lang="cs-CZ" dirty="0" err="1" smtClean="0"/>
              <a:t>googlování</a:t>
            </a:r>
            <a:r>
              <a:rPr lang="cs-CZ" dirty="0" smtClean="0"/>
              <a:t>: obrázky</a:t>
            </a:r>
          </a:p>
          <a:p>
            <a:r>
              <a:rPr lang="cs-CZ" dirty="0" smtClean="0"/>
              <a:t>Výhody korpusu: speciální funkce korpusových vyhledávačů zaměřené na lexikografickou praxi korpusové lexikografie</a:t>
            </a:r>
            <a:endParaRPr lang="cs-CZ" dirty="0"/>
          </a:p>
        </p:txBody>
      </p:sp>
    </p:spTree>
    <p:extLst>
      <p:ext uri="{BB962C8B-B14F-4D97-AF65-F5344CB8AC3E}">
        <p14:creationId xmlns:p14="http://schemas.microsoft.com/office/powerpoint/2010/main" val="158497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Konkordanční</a:t>
            </a:r>
            <a:r>
              <a:rPr lang="cs-CZ" dirty="0" smtClean="0"/>
              <a:t> seznam klíčového slova/lemmatu</a:t>
            </a:r>
            <a:endParaRPr lang="cs-CZ" dirty="0"/>
          </a:p>
        </p:txBody>
      </p:sp>
      <p:sp>
        <p:nvSpPr>
          <p:cNvPr id="3" name="Zástupný symbol pro obsah 2"/>
          <p:cNvSpPr>
            <a:spLocks noGrp="1"/>
          </p:cNvSpPr>
          <p:nvPr>
            <p:ph idx="1"/>
          </p:nvPr>
        </p:nvSpPr>
        <p:spPr/>
        <p:txBody>
          <a:bodyPr/>
          <a:lstStyle/>
          <a:p>
            <a:r>
              <a:rPr lang="cs-CZ" dirty="0" smtClean="0"/>
              <a:t>Analýza kontextu napoví význam</a:t>
            </a:r>
          </a:p>
          <a:p>
            <a:r>
              <a:rPr lang="cs-CZ" dirty="0" smtClean="0"/>
              <a:t>Třídění ukázek pomocí označení řádků a výběr pomocí filtrů</a:t>
            </a:r>
          </a:p>
          <a:p>
            <a:r>
              <a:rPr lang="cs-CZ" dirty="0" smtClean="0"/>
              <a:t>Specifikace vágního významu na základě pozorování relevantních kolokací na základě statistiky kolokačních měr</a:t>
            </a:r>
            <a:endParaRPr lang="cs-CZ" dirty="0"/>
          </a:p>
        </p:txBody>
      </p:sp>
    </p:spTree>
    <p:extLst>
      <p:ext uri="{BB962C8B-B14F-4D97-AF65-F5344CB8AC3E}">
        <p14:creationId xmlns:p14="http://schemas.microsoft.com/office/powerpoint/2010/main" val="168562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Víte co je to hořčák?</a:t>
            </a:r>
            <a:endParaRPr lang="cs-CZ" dirty="0"/>
          </a:p>
        </p:txBody>
      </p:sp>
      <p:sp>
        <p:nvSpPr>
          <p:cNvPr id="3" name="Zástupný symbol pro obsah 2"/>
          <p:cNvSpPr>
            <a:spLocks noGrp="1"/>
          </p:cNvSpPr>
          <p:nvPr>
            <p:ph idx="1"/>
          </p:nvPr>
        </p:nvSpPr>
        <p:spPr/>
        <p:txBody>
          <a:bodyPr/>
          <a:lstStyle/>
          <a:p>
            <a:r>
              <a:rPr lang="cs-CZ" dirty="0" smtClean="0"/>
              <a:t>Slovotvorný význam</a:t>
            </a:r>
          </a:p>
          <a:p>
            <a:r>
              <a:rPr lang="cs-CZ" dirty="0" smtClean="0"/>
              <a:t>Lexikální význam</a:t>
            </a:r>
          </a:p>
          <a:p>
            <a:r>
              <a:rPr lang="cs-CZ" dirty="0" err="1" smtClean="0"/>
              <a:t>Googl</a:t>
            </a:r>
            <a:endParaRPr lang="cs-CZ" dirty="0" smtClean="0"/>
          </a:p>
          <a:p>
            <a:r>
              <a:rPr lang="cs-CZ" dirty="0" smtClean="0"/>
              <a:t>Korpus: </a:t>
            </a:r>
            <a:endParaRPr lang="cs-CZ" dirty="0"/>
          </a:p>
        </p:txBody>
      </p:sp>
      <p:pic>
        <p:nvPicPr>
          <p:cNvPr id="4" name="Obrázek 3"/>
          <p:cNvPicPr>
            <a:picLocks noChangeAspect="1"/>
          </p:cNvPicPr>
          <p:nvPr/>
        </p:nvPicPr>
        <p:blipFill>
          <a:blip r:embed="rId2"/>
          <a:stretch>
            <a:fillRect/>
          </a:stretch>
        </p:blipFill>
        <p:spPr>
          <a:xfrm>
            <a:off x="336431" y="3692105"/>
            <a:ext cx="12192000" cy="3054113"/>
          </a:xfrm>
          <a:prstGeom prst="rect">
            <a:avLst/>
          </a:prstGeom>
        </p:spPr>
      </p:pic>
    </p:spTree>
    <p:extLst>
      <p:ext uri="{BB962C8B-B14F-4D97-AF65-F5344CB8AC3E}">
        <p14:creationId xmlns:p14="http://schemas.microsoft.com/office/powerpoint/2010/main" val="3125066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Filtrování vybraných řádků</a:t>
            </a:r>
            <a:endParaRPr lang="cs-CZ" dirty="0"/>
          </a:p>
        </p:txBody>
      </p:sp>
      <p:pic>
        <p:nvPicPr>
          <p:cNvPr id="4" name="Zástupný symbol pro obsah 3"/>
          <p:cNvPicPr>
            <a:picLocks noGrp="1" noChangeAspect="1"/>
          </p:cNvPicPr>
          <p:nvPr>
            <p:ph idx="1"/>
          </p:nvPr>
        </p:nvPicPr>
        <p:blipFill>
          <a:blip r:embed="rId2"/>
          <a:stretch>
            <a:fillRect/>
          </a:stretch>
        </p:blipFill>
        <p:spPr>
          <a:xfrm>
            <a:off x="838200" y="1930666"/>
            <a:ext cx="10515600" cy="4141255"/>
          </a:xfrm>
          <a:prstGeom prst="rect">
            <a:avLst/>
          </a:prstGeom>
        </p:spPr>
      </p:pic>
    </p:spTree>
    <p:extLst>
      <p:ext uri="{BB962C8B-B14F-4D97-AF65-F5344CB8AC3E}">
        <p14:creationId xmlns:p14="http://schemas.microsoft.com/office/powerpoint/2010/main" val="2722901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Pozorování kolokací (levý kontext substantiva)  - ukazuje ke dvěma různým významům</a:t>
            </a:r>
            <a:endParaRPr lang="cs-CZ" dirty="0"/>
          </a:p>
        </p:txBody>
      </p:sp>
      <p:pic>
        <p:nvPicPr>
          <p:cNvPr id="4" name="Zástupný symbol pro obsah 3"/>
          <p:cNvPicPr>
            <a:picLocks noGrp="1" noChangeAspect="1"/>
          </p:cNvPicPr>
          <p:nvPr>
            <p:ph idx="1"/>
          </p:nvPr>
        </p:nvPicPr>
        <p:blipFill>
          <a:blip r:embed="rId2"/>
          <a:stretch>
            <a:fillRect/>
          </a:stretch>
        </p:blipFill>
        <p:spPr>
          <a:xfrm>
            <a:off x="3797915" y="1825625"/>
            <a:ext cx="4596170" cy="4351338"/>
          </a:xfrm>
          <a:prstGeom prst="rect">
            <a:avLst/>
          </a:prstGeom>
        </p:spPr>
      </p:pic>
    </p:spTree>
    <p:extLst>
      <p:ext uri="{BB962C8B-B14F-4D97-AF65-F5344CB8AC3E}">
        <p14:creationId xmlns:p14="http://schemas.microsoft.com/office/powerpoint/2010/main" val="369643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Treq</a:t>
            </a:r>
            <a:r>
              <a:rPr lang="cs-CZ" dirty="0" smtClean="0"/>
              <a:t>: nástroj propojený s paralelními korpusy</a:t>
            </a:r>
            <a:br>
              <a:rPr lang="cs-CZ" dirty="0" smtClean="0"/>
            </a:br>
            <a:r>
              <a:rPr lang="cs-CZ" dirty="0" smtClean="0"/>
              <a:t>(překladový slovník) </a:t>
            </a:r>
            <a:endParaRPr lang="cs-CZ" dirty="0"/>
          </a:p>
        </p:txBody>
      </p:sp>
      <p:pic>
        <p:nvPicPr>
          <p:cNvPr id="4" name="Zástupný symbol pro obsah 3"/>
          <p:cNvPicPr>
            <a:picLocks noGrp="1" noChangeAspect="1"/>
          </p:cNvPicPr>
          <p:nvPr>
            <p:ph idx="1"/>
          </p:nvPr>
        </p:nvPicPr>
        <p:blipFill>
          <a:blip r:embed="rId2"/>
          <a:stretch>
            <a:fillRect/>
          </a:stretch>
        </p:blipFill>
        <p:spPr>
          <a:xfrm>
            <a:off x="2786608" y="1825625"/>
            <a:ext cx="6618784" cy="4351338"/>
          </a:xfrm>
          <a:prstGeom prst="rect">
            <a:avLst/>
          </a:prstGeom>
        </p:spPr>
      </p:pic>
    </p:spTree>
    <p:extLst>
      <p:ext uri="{BB962C8B-B14F-4D97-AF65-F5344CB8AC3E}">
        <p14:creationId xmlns:p14="http://schemas.microsoft.com/office/powerpoint/2010/main" val="1714482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609</Words>
  <Application>Microsoft Office PowerPoint</Application>
  <PresentationFormat>Širokoúhlá obrazovka</PresentationFormat>
  <Paragraphs>64</Paragraphs>
  <Slides>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Calibri Light</vt:lpstr>
      <vt:lpstr>Times New Roman</vt:lpstr>
      <vt:lpstr>Motiv Office</vt:lpstr>
      <vt:lpstr>Využití jazykových korpusů v lexikografii a korpus jako on-line slovník</vt:lpstr>
      <vt:lpstr>Korpus a lexikografie: korpus jako zdroj při konstrukci slovníku</vt:lpstr>
      <vt:lpstr>Korpusová lexikografie</vt:lpstr>
      <vt:lpstr>Vygoogli si to a najdi si to v korpusu</vt:lpstr>
      <vt:lpstr>Konkordanční seznam klíčového slova/lemmatu</vt:lpstr>
      <vt:lpstr>Víte co je to hořčák?</vt:lpstr>
      <vt:lpstr>Filtrování vybraných řádků</vt:lpstr>
      <vt:lpstr>Pozorování kolokací (levý kontext substantiva)  - ukazuje ke dvěma různým významům</vt:lpstr>
      <vt:lpstr>Treq: nástroj propojený s paralelními korpusy (překladový slovník) </vt:lpstr>
      <vt:lpstr>Sketch Engine  (pro členy MU učo+sekundární heslo)</vt:lpstr>
      <vt:lpstr>Word Sketch</vt:lpstr>
      <vt:lpstr>Word Sketch</vt:lpstr>
      <vt:lpstr>Funkce Thesaurus (zobrazení podobných slov)</vt:lpstr>
      <vt:lpstr>Sketch rozdíl (vizualizace kontextu dvojice)</vt:lpstr>
      <vt:lpstr>Sketch rozdíl </vt:lpstr>
      <vt:lpstr>SkeLL : https://www.sketchengine.co.uk/skell/</vt:lpstr>
      <vt:lpstr>Příklady: hledání slov nebo frází a jejich zobrazení až ve 40 vhodných příkladových větách. </vt:lpstr>
      <vt:lpstr>Word sketch = kolokační profil slov: vyhledá pro základní tvar slova (např. „voda“ či „začít“) jeho nejčastější vazby zachycující kolokační a gramatické chování tohoto slova</vt:lpstr>
      <vt:lpstr>Podobná slova: hledá k základnímu tvaru slova další blízká slova, tj. nejen synonyma, ale i slova vyskytující se v podobných kontextech jako hledaný výraz (např. auto – vůz – loď ...)</vt:lpstr>
      <vt:lpstr>Co znamenají slova:</vt:lpstr>
      <vt:lpstr>DÚ</vt:lpstr>
      <vt:lpstr>Ke čtení (doporučená lit. k tématu):</vt:lpstr>
    </vt:vector>
  </TitlesOfParts>
  <Company>FFMU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SkeLL a Treq dva nástroje s fukcí slovníku</dc:title>
  <dc:creator>petr</dc:creator>
  <cp:lastModifiedBy>petr</cp:lastModifiedBy>
  <cp:revision>11</cp:revision>
  <dcterms:created xsi:type="dcterms:W3CDTF">2018-03-16T10:57:50Z</dcterms:created>
  <dcterms:modified xsi:type="dcterms:W3CDTF">2020-03-10T12:51:15Z</dcterms:modified>
</cp:coreProperties>
</file>