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2" r:id="rId3"/>
    <p:sldId id="293" r:id="rId4"/>
    <p:sldId id="294" r:id="rId5"/>
    <p:sldId id="296" r:id="rId6"/>
    <p:sldId id="295" r:id="rId7"/>
    <p:sldId id="297" r:id="rId8"/>
    <p:sldId id="298" r:id="rId9"/>
    <p:sldId id="300" r:id="rId10"/>
    <p:sldId id="309" r:id="rId11"/>
    <p:sldId id="288" r:id="rId12"/>
    <p:sldId id="290" r:id="rId13"/>
    <p:sldId id="289" r:id="rId14"/>
    <p:sldId id="284" r:id="rId15"/>
    <p:sldId id="286" r:id="rId16"/>
    <p:sldId id="287" r:id="rId17"/>
    <p:sldId id="291" r:id="rId18"/>
    <p:sldId id="301" r:id="rId19"/>
    <p:sldId id="302" r:id="rId20"/>
    <p:sldId id="305" r:id="rId21"/>
    <p:sldId id="306" r:id="rId22"/>
    <p:sldId id="307" r:id="rId23"/>
    <p:sldId id="308" r:id="rId24"/>
    <p:sldId id="303" r:id="rId25"/>
    <p:sldId id="304" r:id="rId2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265B9-D02C-4371-8180-0EA1CA128651}" type="datetimeFigureOut">
              <a:rPr lang="cs-CZ" smtClean="0"/>
              <a:t>1.4.2020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9F920-1B6D-44CB-B7DF-7C2C1EDA41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0901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265B9-D02C-4371-8180-0EA1CA128651}" type="datetimeFigureOut">
              <a:rPr lang="cs-CZ" smtClean="0"/>
              <a:t>1.4.2020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9F920-1B6D-44CB-B7DF-7C2C1EDA41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3660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265B9-D02C-4371-8180-0EA1CA128651}" type="datetimeFigureOut">
              <a:rPr lang="cs-CZ" smtClean="0"/>
              <a:t>1.4.2020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9F920-1B6D-44CB-B7DF-7C2C1EDA41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7054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265B9-D02C-4371-8180-0EA1CA128651}" type="datetimeFigureOut">
              <a:rPr lang="cs-CZ" smtClean="0"/>
              <a:t>1.4.2020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9F920-1B6D-44CB-B7DF-7C2C1EDA41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0729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265B9-D02C-4371-8180-0EA1CA128651}" type="datetimeFigureOut">
              <a:rPr lang="cs-CZ" smtClean="0"/>
              <a:t>1.4.2020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9F920-1B6D-44CB-B7DF-7C2C1EDA41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0876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265B9-D02C-4371-8180-0EA1CA128651}" type="datetimeFigureOut">
              <a:rPr lang="cs-CZ" smtClean="0"/>
              <a:t>1.4.2020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9F920-1B6D-44CB-B7DF-7C2C1EDA41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71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265B9-D02C-4371-8180-0EA1CA128651}" type="datetimeFigureOut">
              <a:rPr lang="cs-CZ" smtClean="0"/>
              <a:t>1.4.2020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9F920-1B6D-44CB-B7DF-7C2C1EDA41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4323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265B9-D02C-4371-8180-0EA1CA128651}" type="datetimeFigureOut">
              <a:rPr lang="cs-CZ" smtClean="0"/>
              <a:t>1.4.2020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9F920-1B6D-44CB-B7DF-7C2C1EDA41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330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265B9-D02C-4371-8180-0EA1CA128651}" type="datetimeFigureOut">
              <a:rPr lang="cs-CZ" smtClean="0"/>
              <a:t>1.4.2020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9F920-1B6D-44CB-B7DF-7C2C1EDA41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7716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265B9-D02C-4371-8180-0EA1CA128651}" type="datetimeFigureOut">
              <a:rPr lang="cs-CZ" smtClean="0"/>
              <a:t>1.4.2020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9F920-1B6D-44CB-B7DF-7C2C1EDA41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4774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265B9-D02C-4371-8180-0EA1CA128651}" type="datetimeFigureOut">
              <a:rPr lang="cs-CZ" smtClean="0"/>
              <a:t>1.4.2020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9F920-1B6D-44CB-B7DF-7C2C1EDA41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6342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265B9-D02C-4371-8180-0EA1CA128651}" type="datetimeFigureOut">
              <a:rPr lang="cs-CZ" smtClean="0"/>
              <a:t>1.4.2020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9F920-1B6D-44CB-B7DF-7C2C1EDA41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7670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CJJ04_11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Klára Osolsobě</a:t>
            </a:r>
          </a:p>
          <a:p>
            <a:r>
              <a:rPr lang="cs-CZ" dirty="0" err="1"/>
              <a:t>osolsobe</a:t>
            </a:r>
            <a:r>
              <a:rPr lang="en-US" dirty="0"/>
              <a:t>@</a:t>
            </a:r>
            <a:r>
              <a:rPr lang="cs-CZ" dirty="0"/>
              <a:t>phil.muni.cz</a:t>
            </a:r>
          </a:p>
        </p:txBody>
      </p:sp>
    </p:spTree>
    <p:extLst>
      <p:ext uri="{BB962C8B-B14F-4D97-AF65-F5344CB8AC3E}">
        <p14:creationId xmlns:p14="http://schemas.microsoft.com/office/powerpoint/2010/main" val="263659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Všimněme si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Nová slovesa se netvoří konverzí k</a:t>
            </a:r>
          </a:p>
          <a:p>
            <a:r>
              <a:rPr lang="cs-CZ" dirty="0" smtClean="0"/>
              <a:t>1. třídě slovesné</a:t>
            </a:r>
          </a:p>
          <a:p>
            <a:r>
              <a:rPr lang="cs-CZ" dirty="0" smtClean="0"/>
              <a:t>2. třídě slovesné typu </a:t>
            </a:r>
            <a:r>
              <a:rPr lang="cs-CZ" i="1" dirty="0" smtClean="0"/>
              <a:t>začít</a:t>
            </a:r>
          </a:p>
          <a:p>
            <a:r>
              <a:rPr lang="cs-CZ" dirty="0" smtClean="0"/>
              <a:t>3. třídě slovesné typu </a:t>
            </a:r>
            <a:r>
              <a:rPr lang="cs-CZ" i="1" dirty="0" smtClean="0"/>
              <a:t>krýt</a:t>
            </a:r>
          </a:p>
          <a:p>
            <a:r>
              <a:rPr lang="cs-CZ" dirty="0" smtClean="0"/>
              <a:t>Jsou to třídy uzavřené</a:t>
            </a:r>
          </a:p>
          <a:p>
            <a:r>
              <a:rPr lang="cs-CZ" dirty="0" smtClean="0"/>
              <a:t>Při tvoření sloves ze sloves (</a:t>
            </a:r>
            <a:r>
              <a:rPr lang="cs-CZ" dirty="0" err="1" smtClean="0"/>
              <a:t>trnsflexi</a:t>
            </a:r>
            <a:r>
              <a:rPr lang="cs-CZ" dirty="0" smtClean="0"/>
              <a:t>) pokládáme slovesa uzavřených tříd za primární </a:t>
            </a:r>
            <a:r>
              <a:rPr lang="cs-CZ" dirty="0"/>
              <a:t>(</a:t>
            </a:r>
            <a:r>
              <a:rPr lang="cs-CZ" dirty="0" smtClean="0"/>
              <a:t>neodvozená viz pořadí sloupců na </a:t>
            </a:r>
            <a:r>
              <a:rPr lang="cs-CZ" dirty="0" err="1" smtClean="0"/>
              <a:t>slidech</a:t>
            </a:r>
            <a:r>
              <a:rPr lang="cs-CZ" dirty="0" smtClean="0"/>
              <a:t> 14, 15, 16 níže).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494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Transflexe</a:t>
            </a:r>
            <a:r>
              <a:rPr lang="cs-CZ" dirty="0"/>
              <a:t> sloves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4360182" cy="435133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2934" y="1456532"/>
            <a:ext cx="5581650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08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Transflexe</a:t>
            </a:r>
            <a:r>
              <a:rPr lang="cs-CZ" dirty="0"/>
              <a:t> sloves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2936" y="1989527"/>
            <a:ext cx="4095877" cy="435133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7976" y="1845514"/>
            <a:ext cx="4600575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96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Transflexe</a:t>
            </a:r>
            <a:r>
              <a:rPr lang="cs-CZ" dirty="0"/>
              <a:t> sloves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11889"/>
            <a:ext cx="4162149" cy="435133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3240" y="1792856"/>
            <a:ext cx="477202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65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Transflexe</a:t>
            </a:r>
            <a:r>
              <a:rPr lang="cs-CZ" dirty="0"/>
              <a:t> sloves</a:t>
            </a:r>
          </a:p>
        </p:txBody>
      </p:sp>
      <p:pic>
        <p:nvPicPr>
          <p:cNvPr id="10" name="Zástupný symbol pro obsah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449" y="1538011"/>
            <a:ext cx="5600700" cy="216217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538011"/>
            <a:ext cx="5581650" cy="104775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44384"/>
            <a:ext cx="5553075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85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Transflexe</a:t>
            </a:r>
            <a:r>
              <a:rPr lang="cs-CZ" dirty="0"/>
              <a:t> sloves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73544" y="365125"/>
            <a:ext cx="5553075" cy="301942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672" y="1834371"/>
            <a:ext cx="4562475" cy="527685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0339" y="3939172"/>
            <a:ext cx="4505325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51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Transflexe</a:t>
            </a:r>
            <a:r>
              <a:rPr lang="cs-CZ" dirty="0"/>
              <a:t> sloves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0998" y="2702480"/>
            <a:ext cx="4819650" cy="302895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6755" y="533400"/>
            <a:ext cx="5153025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41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Transflexe</a:t>
            </a:r>
            <a:r>
              <a:rPr lang="cs-CZ" dirty="0"/>
              <a:t> sloves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028" y="1549580"/>
            <a:ext cx="4678948" cy="435133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2713" y="826518"/>
            <a:ext cx="5467350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26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4EA7C1DC-603A-4AB6-A592-88012DC07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Slovesa od adverbií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E865B0EF-A760-4C38-95CD-FD901D0C1F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/>
              <a:t>-i-t</a:t>
            </a:r>
            <a:r>
              <a:rPr lang="cs-CZ" dirty="0"/>
              <a:t>:</a:t>
            </a:r>
            <a:r>
              <a:rPr lang="cs-CZ" i="1" dirty="0"/>
              <a:t> </a:t>
            </a:r>
            <a:r>
              <a:rPr lang="cs-CZ" b="1" dirty="0"/>
              <a:t>,učinit něco, aby děj probíhal tak/tam, jak označuje základové příslovce‘ </a:t>
            </a:r>
            <a:r>
              <a:rPr lang="cs-CZ" dirty="0"/>
              <a:t>(</a:t>
            </a:r>
            <a:r>
              <a:rPr lang="cs-CZ" i="1" dirty="0"/>
              <a:t>mírnit, škaredit se, pozdit se, venčit, </a:t>
            </a:r>
            <a:r>
              <a:rPr lang="cs-CZ" dirty="0"/>
              <a:t>od rozšířeného základu </a:t>
            </a:r>
            <a:r>
              <a:rPr lang="cs-CZ" i="1" dirty="0"/>
              <a:t>před-č-</a:t>
            </a:r>
            <a:r>
              <a:rPr lang="cs-CZ" i="1" dirty="0" err="1"/>
              <a:t>it</a:t>
            </a:r>
            <a:r>
              <a:rPr lang="cs-CZ" i="1" dirty="0"/>
              <a:t>, proti-v-</a:t>
            </a:r>
            <a:r>
              <a:rPr lang="cs-CZ" i="1" dirty="0" err="1"/>
              <a:t>it</a:t>
            </a:r>
            <a:r>
              <a:rPr lang="cs-CZ" i="1" dirty="0"/>
              <a:t> se</a:t>
            </a:r>
            <a:r>
              <a:rPr lang="cs-CZ" dirty="0"/>
              <a:t>);</a:t>
            </a:r>
          </a:p>
          <a:p>
            <a:r>
              <a:rPr lang="cs-CZ" i="1" dirty="0"/>
              <a:t>-ova-t</a:t>
            </a:r>
            <a:r>
              <a:rPr lang="cs-CZ" dirty="0"/>
              <a:t>: </a:t>
            </a:r>
            <a:r>
              <a:rPr lang="cs-CZ" i="1" dirty="0"/>
              <a:t>(opětovat)</a:t>
            </a:r>
            <a:r>
              <a:rPr lang="cs-CZ" dirty="0"/>
              <a:t>;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648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586F1F17-BF3F-4939-8A37-26324D5F6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Prefixace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57B29BE0-0D62-4972-B4A2-9ACFF4E18B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Gramatické a slovotvorné prefixy</a:t>
            </a:r>
          </a:p>
          <a:p>
            <a:r>
              <a:rPr lang="cs-CZ" dirty="0" smtClean="0"/>
              <a:t>Jak poznáme syntetické futurum</a:t>
            </a:r>
          </a:p>
          <a:p>
            <a:r>
              <a:rPr lang="cs-CZ" dirty="0" smtClean="0"/>
              <a:t>Negace</a:t>
            </a:r>
          </a:p>
          <a:p>
            <a:r>
              <a:rPr lang="cs-CZ" dirty="0" smtClean="0"/>
              <a:t>Modifikace </a:t>
            </a:r>
            <a:r>
              <a:rPr lang="cs-CZ" dirty="0" smtClean="0"/>
              <a:t>prefixy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176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Slovesa ze substantiv, adjektiv, sloves a adverbií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Slovesa ze substantiv</a:t>
            </a:r>
          </a:p>
          <a:p>
            <a:r>
              <a:rPr lang="cs-CZ" dirty="0"/>
              <a:t>Slovesa z adjektiv</a:t>
            </a:r>
          </a:p>
          <a:p>
            <a:r>
              <a:rPr lang="cs-CZ" dirty="0"/>
              <a:t>Slovesa ze sloves</a:t>
            </a:r>
          </a:p>
          <a:p>
            <a:r>
              <a:rPr lang="cs-CZ" dirty="0"/>
              <a:t>Slovesa z adverbií</a:t>
            </a:r>
          </a:p>
        </p:txBody>
      </p:sp>
    </p:spTree>
    <p:extLst>
      <p:ext uri="{BB962C8B-B14F-4D97-AF65-F5344CB8AC3E}">
        <p14:creationId xmlns:p14="http://schemas.microsoft.com/office/powerpoint/2010/main" val="144015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Prefixace – gramatická funkce prefixu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Prefixy čistě vidové (čistě vidový prefix poznáme tak, že od prefigovaného slovesa nelze utvořit sekundární </a:t>
            </a:r>
            <a:r>
              <a:rPr lang="cs-CZ" dirty="0" err="1" smtClean="0"/>
              <a:t>imprfektivum</a:t>
            </a:r>
            <a:r>
              <a:rPr lang="cs-CZ" dirty="0" smtClean="0"/>
              <a:t>, takže máme např. </a:t>
            </a:r>
            <a:r>
              <a:rPr lang="cs-CZ" i="1" dirty="0" smtClean="0"/>
              <a:t>psát – napsat – </a:t>
            </a:r>
            <a:r>
              <a:rPr lang="cs-CZ" i="1" strike="sngStrike" dirty="0" smtClean="0"/>
              <a:t>napisovat</a:t>
            </a:r>
            <a:r>
              <a:rPr lang="cs-CZ" i="1" dirty="0" smtClean="0"/>
              <a:t> </a:t>
            </a:r>
            <a:r>
              <a:rPr lang="cs-CZ" dirty="0" smtClean="0"/>
              <a:t>prefix </a:t>
            </a:r>
            <a:r>
              <a:rPr lang="cs-CZ" i="1" dirty="0" smtClean="0"/>
              <a:t>na- </a:t>
            </a:r>
            <a:r>
              <a:rPr lang="cs-CZ" dirty="0" smtClean="0"/>
              <a:t>plní gramatickou funkci – tvoření vidového protějšku,  </a:t>
            </a:r>
            <a:r>
              <a:rPr lang="cs-CZ" i="1" dirty="0" smtClean="0"/>
              <a:t>psát </a:t>
            </a:r>
            <a:r>
              <a:rPr lang="cs-CZ" i="1" dirty="0"/>
              <a:t>– </a:t>
            </a:r>
            <a:r>
              <a:rPr lang="cs-CZ" i="1" dirty="0" smtClean="0"/>
              <a:t>zapsat </a:t>
            </a:r>
            <a:r>
              <a:rPr lang="cs-CZ" i="1" dirty="0"/>
              <a:t>– </a:t>
            </a:r>
            <a:r>
              <a:rPr lang="cs-CZ" i="1" dirty="0" smtClean="0"/>
              <a:t>zapisovat </a:t>
            </a:r>
            <a:r>
              <a:rPr lang="cs-CZ" dirty="0" smtClean="0"/>
              <a:t>prefix </a:t>
            </a:r>
            <a:r>
              <a:rPr lang="cs-CZ" i="1" dirty="0" smtClean="0"/>
              <a:t>za- </a:t>
            </a:r>
            <a:r>
              <a:rPr lang="cs-CZ" dirty="0" smtClean="0"/>
              <a:t>neplní </a:t>
            </a:r>
            <a:r>
              <a:rPr lang="cs-CZ" dirty="0"/>
              <a:t>gramatickou funkci – tvoření vidového </a:t>
            </a:r>
            <a:r>
              <a:rPr lang="cs-CZ" dirty="0" smtClean="0"/>
              <a:t>protějšku).</a:t>
            </a:r>
          </a:p>
          <a:p>
            <a:r>
              <a:rPr lang="cs-CZ" dirty="0" smtClean="0"/>
              <a:t>Prefix </a:t>
            </a:r>
            <a:r>
              <a:rPr lang="cs-CZ" i="1" dirty="0" smtClean="0"/>
              <a:t>po- </a:t>
            </a:r>
            <a:r>
              <a:rPr lang="cs-CZ" dirty="0" smtClean="0"/>
              <a:t>(ojediněle má variantu </a:t>
            </a:r>
            <a:r>
              <a:rPr lang="cs-CZ" i="1" dirty="0" err="1" smtClean="0"/>
              <a:t>pů</a:t>
            </a:r>
            <a:r>
              <a:rPr lang="cs-CZ" i="1" dirty="0" smtClean="0"/>
              <a:t>-</a:t>
            </a:r>
            <a:r>
              <a:rPr lang="cs-CZ" dirty="0" smtClean="0"/>
              <a:t>) jimiž se tvoří tzv. syntetické futurum : </a:t>
            </a:r>
            <a:r>
              <a:rPr lang="cs-CZ" i="1" dirty="0" smtClean="0"/>
              <a:t>jede – pojede, jde – půjde …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61849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poznáme syntetické </a:t>
            </a:r>
            <a:r>
              <a:rPr lang="cs-CZ" dirty="0" smtClean="0"/>
              <a:t>futurum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Pomůžeme si převedením celé výpovědi na konstrukci s modálním slovesem:</a:t>
            </a:r>
          </a:p>
          <a:p>
            <a:r>
              <a:rPr lang="cs-CZ" i="1" u="sng" dirty="0">
                <a:solidFill>
                  <a:srgbClr val="FF0000"/>
                </a:solidFill>
              </a:rPr>
              <a:t>P</a:t>
            </a:r>
            <a:r>
              <a:rPr lang="cs-CZ" i="1" u="sng" dirty="0" smtClean="0">
                <a:solidFill>
                  <a:srgbClr val="FF0000"/>
                </a:solidFill>
              </a:rPr>
              <a:t>ůjdu</a:t>
            </a:r>
            <a:r>
              <a:rPr lang="cs-CZ" i="1" dirty="0" smtClean="0">
                <a:solidFill>
                  <a:srgbClr val="FF0000"/>
                </a:solidFill>
              </a:rPr>
              <a:t> </a:t>
            </a:r>
            <a:r>
              <a:rPr lang="cs-CZ" i="1" dirty="0" smtClean="0"/>
              <a:t>do školy. → Musím </a:t>
            </a:r>
            <a:r>
              <a:rPr lang="cs-CZ" i="1" u="sng" dirty="0" smtClean="0"/>
              <a:t>jít</a:t>
            </a:r>
            <a:r>
              <a:rPr lang="cs-CZ" i="1" dirty="0" smtClean="0"/>
              <a:t> do školy.</a:t>
            </a:r>
          </a:p>
          <a:p>
            <a:r>
              <a:rPr lang="cs-CZ" i="1" u="sng" dirty="0" smtClean="0">
                <a:solidFill>
                  <a:srgbClr val="FF0000"/>
                </a:solidFill>
              </a:rPr>
              <a:t>Poběžím</a:t>
            </a:r>
            <a:r>
              <a:rPr lang="cs-CZ" i="1" dirty="0" smtClean="0"/>
              <a:t> za ní. </a:t>
            </a:r>
            <a:r>
              <a:rPr lang="cs-CZ" i="1" dirty="0"/>
              <a:t>→ Musím </a:t>
            </a:r>
            <a:r>
              <a:rPr lang="cs-CZ" i="1" dirty="0" smtClean="0"/>
              <a:t>za ní </a:t>
            </a:r>
            <a:r>
              <a:rPr lang="cs-CZ" i="1" u="sng" dirty="0" smtClean="0"/>
              <a:t>běžet</a:t>
            </a:r>
            <a:r>
              <a:rPr lang="cs-CZ" i="1" dirty="0" smtClean="0"/>
              <a:t>.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Syntetické futurum </a:t>
            </a:r>
            <a:r>
              <a:rPr lang="cs-CZ" dirty="0" smtClean="0"/>
              <a:t>je soubor tvarů s předponou </a:t>
            </a:r>
            <a:r>
              <a:rPr lang="cs-CZ" i="1" dirty="0" smtClean="0"/>
              <a:t>po-/</a:t>
            </a:r>
            <a:r>
              <a:rPr lang="cs-CZ" i="1" dirty="0" err="1" smtClean="0"/>
              <a:t>pů</a:t>
            </a:r>
            <a:r>
              <a:rPr lang="cs-CZ" i="1" dirty="0" smtClean="0"/>
              <a:t>- </a:t>
            </a:r>
            <a:r>
              <a:rPr lang="cs-CZ" dirty="0" smtClean="0"/>
              <a:t>připojenou ke tvarům indikativu prézentu (někdy též imperativu) s futurálním významem. Tyto tvary patří k infinitivu BEZ </a:t>
            </a:r>
            <a:r>
              <a:rPr lang="cs-CZ" i="1" dirty="0" smtClean="0"/>
              <a:t>po-/</a:t>
            </a:r>
            <a:r>
              <a:rPr lang="cs-CZ" i="1" dirty="0" err="1" smtClean="0"/>
              <a:t>pů</a:t>
            </a:r>
            <a:r>
              <a:rPr lang="cs-CZ" i="1" dirty="0" smtClean="0"/>
              <a:t>-.</a:t>
            </a:r>
            <a:endParaRPr lang="cs-CZ" dirty="0" smtClean="0"/>
          </a:p>
          <a:p>
            <a:r>
              <a:rPr lang="cs-CZ" i="1" dirty="0" smtClean="0"/>
              <a:t>Slepice </a:t>
            </a:r>
            <a:r>
              <a:rPr lang="cs-CZ" i="1" u="sng" dirty="0" smtClean="0">
                <a:solidFill>
                  <a:srgbClr val="7030A0"/>
                </a:solidFill>
              </a:rPr>
              <a:t>pobíhá</a:t>
            </a:r>
            <a:r>
              <a:rPr lang="cs-CZ" i="1" dirty="0" smtClean="0"/>
              <a:t> po dvoře. </a:t>
            </a:r>
            <a:r>
              <a:rPr lang="cs-CZ" i="1" dirty="0"/>
              <a:t>→ </a:t>
            </a:r>
            <a:r>
              <a:rPr lang="cs-CZ" i="1" dirty="0" smtClean="0"/>
              <a:t>Slepice musí </a:t>
            </a:r>
            <a:r>
              <a:rPr lang="cs-CZ" i="1" u="sng" dirty="0" smtClean="0"/>
              <a:t>pobíhat</a:t>
            </a:r>
            <a:r>
              <a:rPr lang="cs-CZ" i="1" dirty="0" smtClean="0"/>
              <a:t> po dvoře.</a:t>
            </a:r>
          </a:p>
          <a:p>
            <a:r>
              <a:rPr lang="cs-CZ" i="1" u="sng" dirty="0" smtClean="0">
                <a:solidFill>
                  <a:srgbClr val="7030A0"/>
                </a:solidFill>
              </a:rPr>
              <a:t>Posedíme</a:t>
            </a:r>
            <a:r>
              <a:rPr lang="cs-CZ" i="1" dirty="0" smtClean="0">
                <a:solidFill>
                  <a:srgbClr val="7030A0"/>
                </a:solidFill>
              </a:rPr>
              <a:t> </a:t>
            </a:r>
            <a:r>
              <a:rPr lang="cs-CZ" i="1" dirty="0" smtClean="0"/>
              <a:t>si u ohně. </a:t>
            </a:r>
            <a:r>
              <a:rPr lang="cs-CZ" i="1" dirty="0"/>
              <a:t>→ </a:t>
            </a:r>
            <a:r>
              <a:rPr lang="cs-CZ" i="1" dirty="0" smtClean="0"/>
              <a:t>Musíme si </a:t>
            </a:r>
            <a:r>
              <a:rPr lang="cs-CZ" i="1" u="sng" dirty="0" smtClean="0"/>
              <a:t>posedět</a:t>
            </a:r>
            <a:r>
              <a:rPr lang="cs-CZ" i="1" dirty="0" smtClean="0"/>
              <a:t> u ohně.</a:t>
            </a:r>
          </a:p>
          <a:p>
            <a:r>
              <a:rPr lang="cs-CZ" dirty="0" smtClean="0"/>
              <a:t>Nejde o syntetické futurum ale o tvary </a:t>
            </a:r>
            <a:r>
              <a:rPr lang="cs-CZ" dirty="0" smtClean="0">
                <a:solidFill>
                  <a:srgbClr val="7030A0"/>
                </a:solidFill>
              </a:rPr>
              <a:t>slovesa s předponou </a:t>
            </a:r>
            <a:r>
              <a:rPr lang="cs-CZ" i="1" dirty="0" smtClean="0">
                <a:solidFill>
                  <a:srgbClr val="7030A0"/>
                </a:solidFill>
              </a:rPr>
              <a:t>po-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863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Negace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Většina sloves (výjimkou je např. </a:t>
            </a:r>
            <a:r>
              <a:rPr lang="cs-CZ" i="1" dirty="0" smtClean="0"/>
              <a:t>nenávidět</a:t>
            </a:r>
            <a:r>
              <a:rPr lang="cs-CZ" dirty="0" smtClean="0"/>
              <a:t>) tvoří pravidelně prefixem </a:t>
            </a:r>
            <a:r>
              <a:rPr lang="cs-CZ" i="1" dirty="0" smtClean="0"/>
              <a:t>ne- </a:t>
            </a:r>
            <a:r>
              <a:rPr lang="cs-CZ" dirty="0" smtClean="0"/>
              <a:t>negativní protějšky, které pro svůj </a:t>
            </a:r>
            <a:r>
              <a:rPr lang="cs-CZ" dirty="0" err="1" smtClean="0"/>
              <a:t>predikovatelný</a:t>
            </a:r>
            <a:r>
              <a:rPr lang="cs-CZ" dirty="0" smtClean="0"/>
              <a:t> význam jsou zahrnovány pod tvary bez negujícího prefixu </a:t>
            </a:r>
            <a:r>
              <a:rPr lang="cs-CZ" i="1" dirty="0" smtClean="0"/>
              <a:t>ne-</a:t>
            </a:r>
            <a:r>
              <a:rPr lang="cs-CZ" dirty="0" smtClean="0"/>
              <a:t>.</a:t>
            </a:r>
          </a:p>
          <a:p>
            <a:r>
              <a:rPr lang="cs-CZ" dirty="0" smtClean="0"/>
              <a:t>Přesto můžeme pozorovat některé korelace mezi videm a negací:</a:t>
            </a:r>
          </a:p>
          <a:p>
            <a:r>
              <a:rPr lang="cs-CZ" dirty="0" smtClean="0"/>
              <a:t>Zavři dveře! × Nezavírej dveře!</a:t>
            </a:r>
          </a:p>
          <a:p>
            <a:r>
              <a:rPr lang="cs-CZ" dirty="0" smtClean="0"/>
              <a:t>Jdi domů! </a:t>
            </a:r>
            <a:r>
              <a:rPr lang="cs-CZ" dirty="0"/>
              <a:t>× </a:t>
            </a:r>
            <a:r>
              <a:rPr lang="cs-CZ" dirty="0" smtClean="0"/>
              <a:t>Nechoď domů!</a:t>
            </a:r>
          </a:p>
          <a:p>
            <a:r>
              <a:rPr lang="cs-CZ" dirty="0" smtClean="0"/>
              <a:t>Pošli mu dopis! </a:t>
            </a:r>
            <a:r>
              <a:rPr lang="cs-CZ" dirty="0"/>
              <a:t>× </a:t>
            </a:r>
            <a:r>
              <a:rPr lang="cs-CZ" dirty="0" smtClean="0"/>
              <a:t>Neposílej mu dopis.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274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Modifikace </a:t>
            </a:r>
            <a:r>
              <a:rPr lang="cs-CZ" dirty="0" smtClean="0"/>
              <a:t>prefixy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Většina prefixů modifikuje význam základového slovesa (viz např. výše </a:t>
            </a:r>
            <a:r>
              <a:rPr lang="cs-CZ" i="1" dirty="0" smtClean="0"/>
              <a:t>psát – zapsat, upsat, vepsat, nadepsat, podepsat, odepsat, vypsat, připsat, předepsat, …</a:t>
            </a:r>
            <a:r>
              <a:rPr lang="cs-CZ" dirty="0" smtClean="0"/>
              <a:t>).</a:t>
            </a:r>
          </a:p>
          <a:p>
            <a:r>
              <a:rPr lang="cs-CZ" dirty="0" smtClean="0"/>
              <a:t>Existují i případy prefixálně sufixálního tvoření (</a:t>
            </a:r>
            <a:r>
              <a:rPr lang="cs-CZ" dirty="0" err="1" smtClean="0"/>
              <a:t>cirkumfixace</a:t>
            </a:r>
            <a:r>
              <a:rPr lang="cs-CZ" dirty="0" smtClean="0"/>
              <a:t>): </a:t>
            </a:r>
            <a:r>
              <a:rPr lang="cs-CZ" i="1" dirty="0" smtClean="0"/>
              <a:t>smrdět → za-</a:t>
            </a:r>
            <a:r>
              <a:rPr lang="cs-CZ" i="1" dirty="0" err="1" smtClean="0"/>
              <a:t>smrád</a:t>
            </a:r>
            <a:r>
              <a:rPr lang="cs-CZ" i="1" dirty="0" smtClean="0"/>
              <a:t>-</a:t>
            </a:r>
            <a:r>
              <a:rPr lang="cs-CZ" i="1" dirty="0" err="1" smtClean="0"/>
              <a:t>nou</a:t>
            </a:r>
            <a:r>
              <a:rPr lang="cs-CZ" i="1" dirty="0" smtClean="0"/>
              <a:t>-t, tráva </a:t>
            </a:r>
            <a:r>
              <a:rPr lang="cs-CZ" i="1" dirty="0"/>
              <a:t>→ </a:t>
            </a:r>
            <a:r>
              <a:rPr lang="cs-CZ" i="1" dirty="0" smtClean="0"/>
              <a:t>za-trav-n-i-t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448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Jazykové hádanky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češtině existuje slovesa </a:t>
            </a:r>
            <a:r>
              <a:rPr lang="cs-CZ" i="1" dirty="0" smtClean="0"/>
              <a:t>zabývat vzývat</a:t>
            </a:r>
            <a:r>
              <a:rPr lang="cs-CZ" dirty="0" smtClean="0"/>
              <a:t>. Mohlo by v případě tvarů </a:t>
            </a:r>
            <a:r>
              <a:rPr lang="cs-CZ" i="1" dirty="0" err="1" smtClean="0"/>
              <a:t>zabívat</a:t>
            </a:r>
            <a:r>
              <a:rPr lang="cs-CZ" i="1" dirty="0" smtClean="0"/>
              <a:t> </a:t>
            </a:r>
            <a:r>
              <a:rPr lang="cs-CZ" dirty="0" smtClean="0"/>
              <a:t>a</a:t>
            </a:r>
            <a:r>
              <a:rPr lang="cs-CZ" i="1" dirty="0" smtClean="0"/>
              <a:t> </a:t>
            </a:r>
            <a:r>
              <a:rPr lang="cs-CZ" i="1" dirty="0" err="1" smtClean="0"/>
              <a:t>vzívat</a:t>
            </a:r>
            <a:r>
              <a:rPr lang="cs-CZ" i="1" dirty="0" smtClean="0"/>
              <a:t> </a:t>
            </a:r>
            <a:r>
              <a:rPr lang="cs-CZ" dirty="0" smtClean="0"/>
              <a:t>jít o jinou chybu než o chybu pravopisnou?</a:t>
            </a:r>
          </a:p>
          <a:p>
            <a:r>
              <a:rPr lang="cs-CZ" dirty="0" smtClean="0"/>
              <a:t>Existuje v češtině slovesa s infinitivem na </a:t>
            </a:r>
            <a:r>
              <a:rPr lang="cs-CZ" b="1" i="1" u="sng" dirty="0" err="1" smtClean="0"/>
              <a:t>ovat</a:t>
            </a:r>
            <a:r>
              <a:rPr lang="cs-CZ" dirty="0" smtClean="0"/>
              <a:t>, které netvoří tvary podle typu </a:t>
            </a:r>
            <a:r>
              <a:rPr lang="cs-CZ" b="1" i="1" u="sng" dirty="0" smtClean="0"/>
              <a:t>kupovat</a:t>
            </a:r>
            <a:r>
              <a:rPr lang="cs-CZ" dirty="0" smtClean="0"/>
              <a:t>?</a:t>
            </a:r>
          </a:p>
          <a:p>
            <a:r>
              <a:rPr lang="cs-CZ" dirty="0" smtClean="0"/>
              <a:t>Existuje v češtině sloveso, jehož tvar ve 3. osobě </a:t>
            </a:r>
            <a:r>
              <a:rPr lang="cs-CZ" dirty="0" err="1" smtClean="0"/>
              <a:t>sg</a:t>
            </a:r>
            <a:r>
              <a:rPr lang="cs-CZ" dirty="0" smtClean="0"/>
              <a:t>. indikativu prézentu aktiva končí na </a:t>
            </a:r>
            <a:r>
              <a:rPr lang="cs-CZ" b="1" i="1" u="sng" dirty="0" smtClean="0"/>
              <a:t>ne</a:t>
            </a:r>
            <a:r>
              <a:rPr lang="cs-CZ" b="1" dirty="0"/>
              <a:t> </a:t>
            </a:r>
            <a:r>
              <a:rPr lang="cs-CZ" dirty="0" smtClean="0"/>
              <a:t>a nemá infinitiv na </a:t>
            </a:r>
            <a:r>
              <a:rPr lang="cs-CZ" b="1" i="1" u="sng" dirty="0" err="1" smtClean="0"/>
              <a:t>nout</a:t>
            </a:r>
            <a:r>
              <a:rPr lang="cs-CZ" u="sng" dirty="0" smtClean="0"/>
              <a:t>?</a:t>
            </a:r>
          </a:p>
          <a:p>
            <a:r>
              <a:rPr lang="cs-CZ" dirty="0" smtClean="0"/>
              <a:t>Liší se významově dvojice sloves </a:t>
            </a:r>
            <a:r>
              <a:rPr lang="cs-CZ" b="1" i="1" u="sng" dirty="0" smtClean="0"/>
              <a:t>tančit/tancovat, nořit/norovat, škodit/škodovat, trefit/trefovat, hostit/hostovat, cílit/</a:t>
            </a:r>
            <a:r>
              <a:rPr lang="cs-CZ" b="1" i="1" u="sng" dirty="0" err="1" smtClean="0"/>
              <a:t>cílovat</a:t>
            </a:r>
            <a:r>
              <a:rPr lang="cs-CZ" b="1" i="1" u="sng" dirty="0" smtClean="0"/>
              <a:t>, stínit/stínovat, pářit/párovat, hubit/hubovat, rejdit/rejdovat, roubit/roubovat, uzlit/uzlovat</a:t>
            </a:r>
            <a:r>
              <a:rPr lang="cs-CZ" i="1" dirty="0" smtClean="0"/>
              <a:t>?</a:t>
            </a:r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8008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Jazykové hádanky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Existují v češtině věty, v nichž se objevuje </a:t>
            </a:r>
            <a:r>
              <a:rPr lang="cs-CZ" b="1" i="1" u="sng" dirty="0" smtClean="0"/>
              <a:t>… bude jít…</a:t>
            </a:r>
            <a:r>
              <a:rPr lang="cs-CZ" dirty="0" smtClean="0"/>
              <a:t> nebo </a:t>
            </a:r>
            <a:r>
              <a:rPr lang="cs-CZ" b="1" i="1" u="sng" dirty="0"/>
              <a:t>… bude </a:t>
            </a:r>
            <a:r>
              <a:rPr lang="cs-CZ" b="1" i="1" u="sng" dirty="0" smtClean="0"/>
              <a:t>jet…</a:t>
            </a:r>
            <a:r>
              <a:rPr lang="cs-CZ" dirty="0" smtClean="0"/>
              <a:t>?</a:t>
            </a:r>
          </a:p>
          <a:p>
            <a:r>
              <a:rPr lang="cs-CZ" dirty="0" smtClean="0"/>
              <a:t>Kolik významů mohou mít tvary sloves jako </a:t>
            </a:r>
            <a:r>
              <a:rPr lang="cs-CZ" b="1" i="1" u="sng" dirty="0" smtClean="0"/>
              <a:t>nezmař</a:t>
            </a:r>
            <a:r>
              <a:rPr lang="cs-CZ" i="1" dirty="0"/>
              <a:t> </a:t>
            </a:r>
            <a:r>
              <a:rPr lang="cs-CZ" dirty="0" smtClean="0"/>
              <a:t>a</a:t>
            </a:r>
            <a:r>
              <a:rPr lang="cs-CZ" b="1" i="1" u="sng" dirty="0" smtClean="0"/>
              <a:t> nevraž</a:t>
            </a:r>
            <a:r>
              <a:rPr lang="cs-CZ" dirty="0" smtClean="0"/>
              <a:t>?</a:t>
            </a:r>
          </a:p>
          <a:p>
            <a:r>
              <a:rPr lang="cs-CZ" dirty="0" smtClean="0"/>
              <a:t>Je pravdivé následující tvrzení? „Začíná-li sloveso na </a:t>
            </a:r>
            <a:r>
              <a:rPr lang="cs-CZ" b="1" i="1" u="sng" dirty="0" smtClean="0"/>
              <a:t>nad</a:t>
            </a:r>
            <a:r>
              <a:rPr lang="cs-CZ" dirty="0" smtClean="0"/>
              <a:t>, pak se o prefix </a:t>
            </a:r>
            <a:r>
              <a:rPr lang="cs-CZ" b="1" i="1" u="sng" dirty="0" smtClean="0"/>
              <a:t>nad-</a:t>
            </a:r>
            <a:r>
              <a:rPr lang="cs-CZ" dirty="0" smtClean="0"/>
              <a:t> jedná tehdy a jen tehdy, následuje-li za </a:t>
            </a:r>
            <a:r>
              <a:rPr lang="cs-CZ" b="1" i="1" u="sng" dirty="0" smtClean="0"/>
              <a:t>d</a:t>
            </a:r>
            <a:r>
              <a:rPr lang="cs-CZ" dirty="0" smtClean="0"/>
              <a:t> souhláska.“</a:t>
            </a:r>
          </a:p>
          <a:p>
            <a:r>
              <a:rPr lang="cs-CZ" dirty="0"/>
              <a:t>Je pravdivé následující tvrzení</a:t>
            </a:r>
            <a:r>
              <a:rPr lang="cs-CZ" dirty="0" smtClean="0"/>
              <a:t>? „Prefixy končící na souhlásku (</a:t>
            </a:r>
            <a:r>
              <a:rPr lang="cs-CZ" b="1" i="1" u="sng" dirty="0" smtClean="0"/>
              <a:t>nad, pod, před, od, s, z, v, </a:t>
            </a:r>
            <a:r>
              <a:rPr lang="cs-CZ" b="1" i="1" u="sng" dirty="0" err="1" smtClean="0"/>
              <a:t>roz</a:t>
            </a:r>
            <a:r>
              <a:rPr lang="cs-CZ" dirty="0" smtClean="0"/>
              <a:t>) mají vokalizovanou variantu vždy, pokud následuje skupina souhlásek.“</a:t>
            </a:r>
          </a:p>
          <a:p>
            <a:endParaRPr lang="cs-CZ" dirty="0" smtClean="0"/>
          </a:p>
          <a:p>
            <a:endParaRPr lang="cs-CZ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135763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7232EAF9-01B6-40B4-9679-23CE3AAF5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-</a:t>
            </a:r>
            <a:r>
              <a:rPr lang="cs-CZ" i="1" dirty="0"/>
              <a:t>i-t</a:t>
            </a:r>
            <a:r>
              <a:rPr lang="cs-CZ" dirty="0"/>
              <a:t> </a:t>
            </a:r>
            <a:r>
              <a:rPr lang="cs-CZ" b="1" dirty="0"/>
              <a:t>od substantiv</a:t>
            </a:r>
            <a:r>
              <a:rPr lang="cs-CZ" dirty="0"/>
              <a:t> jsou slovesa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5AFD9907-ED5A-454E-8681-998DD6966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b="1" dirty="0"/>
              <a:t>připisující podmětu činnost nebo stav</a:t>
            </a:r>
            <a:r>
              <a:rPr lang="cs-CZ" dirty="0"/>
              <a:t> (</a:t>
            </a:r>
            <a:r>
              <a:rPr lang="cs-CZ" i="1" dirty="0"/>
              <a:t>hospodařit, svědčit, rybařit, lenošit, otročit, pytlačit, zahradničit, kupčit, farmařit</a:t>
            </a:r>
            <a:r>
              <a:rPr lang="cs-CZ" dirty="0"/>
              <a:t>); </a:t>
            </a:r>
            <a:endParaRPr lang="cs-CZ" b="1" dirty="0"/>
          </a:p>
          <a:p>
            <a:r>
              <a:rPr lang="cs-CZ" b="1" dirty="0"/>
              <a:t>vyjadřující změnu stavu</a:t>
            </a:r>
            <a:r>
              <a:rPr lang="cs-CZ" dirty="0"/>
              <a:t> </a:t>
            </a:r>
            <a:r>
              <a:rPr lang="cs-CZ" b="1" dirty="0"/>
              <a:t>podmětu</a:t>
            </a:r>
            <a:r>
              <a:rPr lang="cs-CZ" dirty="0"/>
              <a:t> (</a:t>
            </a:r>
            <a:r>
              <a:rPr lang="cs-CZ" i="1" dirty="0"/>
              <a:t>vítězit, vévodit, bláznit, panikařit, běsnit, čertit (se), </a:t>
            </a:r>
            <a:r>
              <a:rPr lang="cs-CZ" i="1" dirty="0" err="1"/>
              <a:t>kámošit</a:t>
            </a:r>
            <a:r>
              <a:rPr lang="cs-CZ" i="1" dirty="0"/>
              <a:t>, </a:t>
            </a:r>
            <a:r>
              <a:rPr lang="cs-CZ" i="1" dirty="0" err="1"/>
              <a:t>hysterčit</a:t>
            </a:r>
            <a:r>
              <a:rPr lang="cs-CZ" i="1" dirty="0"/>
              <a:t>, jančit, chytračit</a:t>
            </a:r>
            <a:r>
              <a:rPr lang="cs-CZ" dirty="0"/>
              <a:t>); </a:t>
            </a:r>
          </a:p>
          <a:p>
            <a:r>
              <a:rPr lang="cs-CZ" dirty="0"/>
              <a:t>slovesa s významem </a:t>
            </a:r>
            <a:r>
              <a:rPr lang="cs-CZ" b="1" dirty="0"/>
              <a:t>projevování/provádění činnosti označené základovým substantivem </a:t>
            </a:r>
            <a:r>
              <a:rPr lang="cs-CZ" dirty="0"/>
              <a:t>(</a:t>
            </a:r>
            <a:r>
              <a:rPr lang="cs-CZ" i="1" dirty="0"/>
              <a:t>hovořit, hrozit, toužit, věřit, dlužit, vděčit, žíznit, chmuřit (se), válčit, kouřit</a:t>
            </a:r>
            <a:r>
              <a:rPr lang="cs-CZ" dirty="0"/>
              <a:t>, s rozšířeným základem </a:t>
            </a:r>
            <a:r>
              <a:rPr lang="cs-CZ" i="1" dirty="0"/>
              <a:t>řeč-n-</a:t>
            </a:r>
            <a:r>
              <a:rPr lang="cs-CZ" i="1" dirty="0" err="1"/>
              <a:t>it</a:t>
            </a:r>
            <a:r>
              <a:rPr lang="cs-CZ" dirty="0"/>
              <a:t>) </a:t>
            </a:r>
          </a:p>
          <a:p>
            <a:r>
              <a:rPr lang="cs-CZ" b="1" dirty="0"/>
              <a:t>neosobní slovesa vyjadřující, že nastává/trvá atmosférický jev</a:t>
            </a:r>
            <a:r>
              <a:rPr lang="cs-CZ" dirty="0"/>
              <a:t> (</a:t>
            </a:r>
            <a:r>
              <a:rPr lang="cs-CZ" i="1" dirty="0"/>
              <a:t>sněžit,</a:t>
            </a:r>
            <a:r>
              <a:rPr lang="cs-CZ" dirty="0"/>
              <a:t> </a:t>
            </a:r>
            <a:r>
              <a:rPr lang="cs-CZ" i="1" dirty="0"/>
              <a:t>bouřit</a:t>
            </a:r>
            <a:r>
              <a:rPr lang="cs-CZ" dirty="0"/>
              <a:t>);</a:t>
            </a:r>
          </a:p>
          <a:p>
            <a:r>
              <a:rPr lang="cs-CZ" dirty="0"/>
              <a:t>slovesa ze substantiv vyjadřují </a:t>
            </a:r>
            <a:r>
              <a:rPr lang="cs-CZ" b="1" dirty="0"/>
              <a:t>působení změny stavu </a:t>
            </a:r>
            <a:r>
              <a:rPr lang="cs-CZ" dirty="0"/>
              <a:t>(živého předmětu): </a:t>
            </a:r>
            <a:r>
              <a:rPr lang="cs-CZ" i="1" dirty="0"/>
              <a:t>hostit, věznit, přátelit se, kamarádit se, mrzačit, šlechtit</a:t>
            </a:r>
            <a:r>
              <a:rPr lang="cs-CZ" dirty="0"/>
              <a:t>; </a:t>
            </a:r>
            <a:endParaRPr lang="cs-CZ" b="1" dirty="0"/>
          </a:p>
          <a:p>
            <a:r>
              <a:rPr lang="cs-CZ" b="1" dirty="0"/>
              <a:t>činnost na základě neživé substance, která je jejím předmětem</a:t>
            </a:r>
            <a:r>
              <a:rPr lang="cs-CZ" dirty="0"/>
              <a:t>. Tato lze dělit na slovesa</a:t>
            </a:r>
            <a:r>
              <a:rPr lang="cs-CZ" b="1" dirty="0"/>
              <a:t> a) vytvářeného předmětu </a:t>
            </a:r>
            <a:r>
              <a:rPr lang="cs-CZ" dirty="0"/>
              <a:t>(</a:t>
            </a:r>
            <a:r>
              <a:rPr lang="cs-CZ" i="1" dirty="0"/>
              <a:t>hromadit, kupit, rojit se, řadit, řetězit, hrbit se, jiskřit, plodit, potit se, vlnit se, vířit, špinit, leštit</a:t>
            </a:r>
            <a:r>
              <a:rPr lang="cs-CZ" dirty="0"/>
              <a:t>); zřídka </a:t>
            </a:r>
            <a:r>
              <a:rPr lang="cs-CZ" b="1" dirty="0"/>
              <a:t>b) zasahovaného/zasaženého předmětu </a:t>
            </a:r>
            <a:r>
              <a:rPr lang="cs-CZ" dirty="0"/>
              <a:t>(</a:t>
            </a:r>
            <a:r>
              <a:rPr lang="cs-CZ" i="1" dirty="0"/>
              <a:t>ručit, hrdlit se</a:t>
            </a:r>
            <a:r>
              <a:rPr lang="cs-CZ" dirty="0"/>
              <a:t>) a slovesa s významem </a:t>
            </a:r>
            <a:r>
              <a:rPr lang="cs-CZ" b="1" dirty="0"/>
              <a:t>c) opatřovat čím </a:t>
            </a:r>
            <a:r>
              <a:rPr lang="cs-CZ" dirty="0"/>
              <a:t>(</a:t>
            </a:r>
            <a:r>
              <a:rPr lang="cs-CZ" i="1" dirty="0"/>
              <a:t>barvit, hnojit, solit, ženit se</a:t>
            </a:r>
            <a:r>
              <a:rPr lang="cs-CZ" dirty="0"/>
              <a:t>);</a:t>
            </a:r>
          </a:p>
          <a:p>
            <a:r>
              <a:rPr lang="cs-CZ" dirty="0"/>
              <a:t>poslední typ je někdy obtížné odlišit od skupiny sloves s významem prostředku činnosti, kam řadíme slovesa s významem </a:t>
            </a:r>
            <a:r>
              <a:rPr lang="cs-CZ" b="1" dirty="0"/>
              <a:t>užívat věci </a:t>
            </a:r>
            <a:r>
              <a:rPr lang="cs-CZ" dirty="0"/>
              <a:t>vyjádřené základovým substantivem jako prostředku (</a:t>
            </a:r>
            <a:r>
              <a:rPr lang="cs-CZ" i="1" dirty="0"/>
              <a:t>zvonit, kotvit, bruslit, troubit, plachtit, kosit</a:t>
            </a:r>
            <a:r>
              <a:rPr lang="cs-CZ" dirty="0"/>
              <a:t>).;</a:t>
            </a:r>
          </a:p>
          <a:p>
            <a:r>
              <a:rPr lang="cs-CZ" dirty="0"/>
              <a:t>Jako samostatnou skupinu lze vydělit slovesa vyjadřující </a:t>
            </a:r>
            <a:r>
              <a:rPr lang="cs-CZ" b="1" dirty="0"/>
              <a:t>místní okolnost děje</a:t>
            </a:r>
            <a:r>
              <a:rPr lang="cs-CZ" dirty="0"/>
              <a:t>: jejich děj probíhá na místě, které udává základové substantivum (</a:t>
            </a:r>
            <a:r>
              <a:rPr lang="cs-CZ" i="1" dirty="0"/>
              <a:t>trůnit, hnízdit, tábořit</a:t>
            </a:r>
            <a:r>
              <a:rPr lang="cs-CZ" dirty="0"/>
              <a:t>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040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5C14BCDA-DE21-44C9-916C-EC80CD199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i="1" dirty="0"/>
              <a:t>-a-t </a:t>
            </a:r>
            <a:r>
              <a:rPr lang="cs-CZ" b="1" dirty="0"/>
              <a:t>od substantiv</a:t>
            </a:r>
            <a:r>
              <a:rPr lang="cs-CZ" dirty="0"/>
              <a:t> jsou ojediněle odvozena slovesa s těmito významy: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59A721A8-E83A-4905-BFCA-0188BC885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vytvářet</a:t>
            </a:r>
            <a:r>
              <a:rPr lang="cs-CZ" dirty="0"/>
              <a:t> to, co označuje základové substantivum (</a:t>
            </a:r>
            <a:r>
              <a:rPr lang="cs-CZ" i="1" dirty="0"/>
              <a:t>hnis</a:t>
            </a:r>
            <a:r>
              <a:rPr lang="cs-CZ" dirty="0"/>
              <a:t> → </a:t>
            </a:r>
            <a:r>
              <a:rPr lang="cs-CZ" i="1" dirty="0"/>
              <a:t>hnisat</a:t>
            </a:r>
            <a:r>
              <a:rPr lang="cs-CZ" dirty="0"/>
              <a:t>, </a:t>
            </a:r>
            <a:r>
              <a:rPr lang="cs-CZ" i="1" dirty="0"/>
              <a:t>črta</a:t>
            </a:r>
            <a:r>
              <a:rPr lang="cs-CZ" dirty="0"/>
              <a:t> → </a:t>
            </a:r>
            <a:r>
              <a:rPr lang="cs-CZ" i="1" dirty="0"/>
              <a:t>črtat</a:t>
            </a:r>
            <a:r>
              <a:rPr lang="cs-CZ" dirty="0"/>
              <a:t>, </a:t>
            </a:r>
            <a:r>
              <a:rPr lang="cs-CZ" i="1" dirty="0"/>
              <a:t>cval</a:t>
            </a:r>
            <a:r>
              <a:rPr lang="cs-CZ" dirty="0"/>
              <a:t> → </a:t>
            </a:r>
            <a:r>
              <a:rPr lang="cs-CZ" i="1" dirty="0"/>
              <a:t>cválat</a:t>
            </a:r>
            <a:r>
              <a:rPr lang="cs-CZ" dirty="0"/>
              <a:t>). K této skupině je možné počítat i slovesa odvozená od jmen dějových utvořených od sloves označujících zvuky: </a:t>
            </a:r>
            <a:r>
              <a:rPr lang="cs-CZ" i="1" dirty="0"/>
              <a:t>klap</a:t>
            </a:r>
            <a:r>
              <a:rPr lang="cs-CZ" dirty="0"/>
              <a:t> → </a:t>
            </a:r>
            <a:r>
              <a:rPr lang="cs-CZ" i="1" dirty="0"/>
              <a:t>klapat</a:t>
            </a:r>
            <a:r>
              <a:rPr lang="cs-CZ" dirty="0"/>
              <a:t> → </a:t>
            </a:r>
            <a:r>
              <a:rPr lang="cs-CZ" i="1" dirty="0"/>
              <a:t>klapot</a:t>
            </a:r>
            <a:r>
              <a:rPr lang="cs-CZ" dirty="0"/>
              <a:t> → </a:t>
            </a:r>
            <a:r>
              <a:rPr lang="cs-CZ" i="1" dirty="0"/>
              <a:t>klapotat;</a:t>
            </a:r>
            <a:endParaRPr lang="cs-CZ" b="1" dirty="0"/>
          </a:p>
          <a:p>
            <a:r>
              <a:rPr lang="cs-CZ" b="1" dirty="0"/>
              <a:t>užívat</a:t>
            </a:r>
            <a:r>
              <a:rPr lang="cs-CZ" dirty="0"/>
              <a:t> to, co označuje základové substantivum: </a:t>
            </a:r>
            <a:r>
              <a:rPr lang="cs-CZ" i="1" dirty="0"/>
              <a:t>čenich</a:t>
            </a:r>
            <a:r>
              <a:rPr lang="cs-CZ" dirty="0"/>
              <a:t> → </a:t>
            </a:r>
            <a:r>
              <a:rPr lang="cs-CZ" i="1" dirty="0"/>
              <a:t>čenichat</a:t>
            </a:r>
            <a:r>
              <a:rPr lang="cs-CZ" dirty="0"/>
              <a:t>, </a:t>
            </a:r>
            <a:r>
              <a:rPr lang="cs-CZ" i="1" dirty="0"/>
              <a:t>hlas</a:t>
            </a:r>
            <a:r>
              <a:rPr lang="cs-CZ" dirty="0"/>
              <a:t> → </a:t>
            </a:r>
            <a:r>
              <a:rPr lang="cs-CZ" i="1" dirty="0"/>
              <a:t>hlásat;</a:t>
            </a:r>
          </a:p>
          <a:p>
            <a:r>
              <a:rPr lang="cs-CZ" b="1" dirty="0"/>
              <a:t>mít</a:t>
            </a:r>
            <a:r>
              <a:rPr lang="cs-CZ" dirty="0"/>
              <a:t> to, co označuje základové substantivum: </a:t>
            </a:r>
            <a:r>
              <a:rPr lang="cs-CZ" i="1" dirty="0"/>
              <a:t>spěch</a:t>
            </a:r>
            <a:r>
              <a:rPr lang="cs-CZ" dirty="0"/>
              <a:t> → </a:t>
            </a:r>
            <a:r>
              <a:rPr lang="cs-CZ" i="1" dirty="0"/>
              <a:t>spěchat;</a:t>
            </a:r>
          </a:p>
        </p:txBody>
      </p:sp>
    </p:spTree>
    <p:extLst>
      <p:ext uri="{BB962C8B-B14F-4D97-AF65-F5344CB8AC3E}">
        <p14:creationId xmlns:p14="http://schemas.microsoft.com/office/powerpoint/2010/main" val="46696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5AC803C7-46A3-40DF-927D-EA1A0C665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-ova-t </a:t>
            </a:r>
            <a:r>
              <a:rPr lang="cs-CZ" b="1" dirty="0"/>
              <a:t>od substantiv </a:t>
            </a:r>
            <a:r>
              <a:rPr lang="cs-CZ" dirty="0"/>
              <a:t>jsou slovesa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67501E19-C901-482B-AC20-89AEDE106C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/>
              <a:t>vytvářet to, co označuje základové substantivum (</a:t>
            </a:r>
            <a:r>
              <a:rPr lang="cs-CZ" i="1" dirty="0"/>
              <a:t>plán</a:t>
            </a:r>
            <a:r>
              <a:rPr lang="cs-CZ" dirty="0"/>
              <a:t> → </a:t>
            </a:r>
            <a:r>
              <a:rPr lang="cs-CZ" i="1" dirty="0"/>
              <a:t>plánovat</a:t>
            </a:r>
            <a:r>
              <a:rPr lang="cs-CZ" dirty="0"/>
              <a:t>,</a:t>
            </a:r>
            <a:r>
              <a:rPr lang="cs-CZ" i="1" dirty="0"/>
              <a:t> porce</a:t>
            </a:r>
            <a:r>
              <a:rPr lang="cs-CZ" dirty="0"/>
              <a:t> → </a:t>
            </a:r>
            <a:r>
              <a:rPr lang="cs-CZ" i="1" dirty="0"/>
              <a:t>porcovat</a:t>
            </a:r>
            <a:r>
              <a:rPr lang="cs-CZ" dirty="0"/>
              <a:t>, </a:t>
            </a:r>
            <a:r>
              <a:rPr lang="cs-CZ" i="1" dirty="0"/>
              <a:t>slabiky</a:t>
            </a:r>
            <a:r>
              <a:rPr lang="cs-CZ" dirty="0"/>
              <a:t> → </a:t>
            </a:r>
            <a:r>
              <a:rPr lang="cs-CZ" i="1" dirty="0"/>
              <a:t>slabikovat</a:t>
            </a:r>
            <a:r>
              <a:rPr lang="cs-CZ" dirty="0"/>
              <a:t>, </a:t>
            </a:r>
            <a:r>
              <a:rPr lang="cs-CZ" i="1" dirty="0"/>
              <a:t>tunel </a:t>
            </a:r>
            <a:r>
              <a:rPr lang="cs-CZ" dirty="0"/>
              <a:t>→ </a:t>
            </a:r>
            <a:r>
              <a:rPr lang="cs-CZ" i="1" dirty="0"/>
              <a:t>tunelovat</a:t>
            </a:r>
            <a:r>
              <a:rPr lang="cs-CZ" dirty="0"/>
              <a:t>, </a:t>
            </a:r>
            <a:r>
              <a:rPr lang="cs-CZ" i="1" dirty="0"/>
              <a:t>žert(y)</a:t>
            </a:r>
            <a:r>
              <a:rPr lang="cs-CZ" dirty="0"/>
              <a:t> → </a:t>
            </a:r>
            <a:r>
              <a:rPr lang="cs-CZ" i="1" dirty="0"/>
              <a:t>žertovat</a:t>
            </a:r>
            <a:r>
              <a:rPr lang="cs-CZ" dirty="0"/>
              <a:t>);  </a:t>
            </a:r>
          </a:p>
          <a:p>
            <a:r>
              <a:rPr lang="cs-CZ" dirty="0"/>
              <a:t>používat jako nástroj to, co označuje základové substantivum (</a:t>
            </a:r>
            <a:r>
              <a:rPr lang="cs-CZ" i="1" dirty="0"/>
              <a:t>bič</a:t>
            </a:r>
            <a:r>
              <a:rPr lang="cs-CZ" dirty="0"/>
              <a:t> → </a:t>
            </a:r>
            <a:r>
              <a:rPr lang="cs-CZ" i="1" dirty="0"/>
              <a:t>bičovat</a:t>
            </a:r>
            <a:r>
              <a:rPr lang="cs-CZ" dirty="0"/>
              <a:t>, </a:t>
            </a:r>
            <a:r>
              <a:rPr lang="cs-CZ" i="1" dirty="0"/>
              <a:t>buben</a:t>
            </a:r>
            <a:r>
              <a:rPr lang="cs-CZ" dirty="0"/>
              <a:t> → </a:t>
            </a:r>
            <a:r>
              <a:rPr lang="cs-CZ" i="1" dirty="0"/>
              <a:t>bubnovat</a:t>
            </a:r>
            <a:r>
              <a:rPr lang="cs-CZ" dirty="0"/>
              <a:t>, </a:t>
            </a:r>
            <a:r>
              <a:rPr lang="cs-CZ" i="1" dirty="0"/>
              <a:t>pěst</a:t>
            </a:r>
            <a:r>
              <a:rPr lang="cs-CZ" dirty="0"/>
              <a:t> → </a:t>
            </a:r>
            <a:r>
              <a:rPr lang="cs-CZ" i="1" dirty="0"/>
              <a:t>pěstovat</a:t>
            </a:r>
            <a:r>
              <a:rPr lang="cs-CZ" dirty="0"/>
              <a:t>,</a:t>
            </a:r>
            <a:r>
              <a:rPr lang="cs-CZ" i="1" dirty="0"/>
              <a:t> sklad</a:t>
            </a:r>
            <a:r>
              <a:rPr lang="cs-CZ" dirty="0"/>
              <a:t> → </a:t>
            </a:r>
            <a:r>
              <a:rPr lang="cs-CZ" i="1" dirty="0"/>
              <a:t>skladovat</a:t>
            </a:r>
            <a:r>
              <a:rPr lang="cs-CZ" dirty="0"/>
              <a:t>,</a:t>
            </a:r>
            <a:r>
              <a:rPr lang="cs-CZ" i="1" dirty="0"/>
              <a:t> telefon</a:t>
            </a:r>
            <a:r>
              <a:rPr lang="cs-CZ" dirty="0"/>
              <a:t>→ </a:t>
            </a:r>
            <a:r>
              <a:rPr lang="cs-CZ" i="1" dirty="0"/>
              <a:t>telefonovat</a:t>
            </a:r>
            <a:r>
              <a:rPr lang="cs-CZ" dirty="0"/>
              <a:t>);</a:t>
            </a:r>
          </a:p>
          <a:p>
            <a:r>
              <a:rPr lang="cs-CZ" dirty="0"/>
              <a:t> opatřovat tím, co označuje základové substantivum (</a:t>
            </a:r>
            <a:r>
              <a:rPr lang="cs-CZ" i="1" dirty="0"/>
              <a:t>čísla</a:t>
            </a:r>
            <a:r>
              <a:rPr lang="cs-CZ" dirty="0"/>
              <a:t> → </a:t>
            </a:r>
            <a:r>
              <a:rPr lang="cs-CZ" i="1" dirty="0"/>
              <a:t>číslovat</a:t>
            </a:r>
            <a:r>
              <a:rPr lang="cs-CZ" dirty="0"/>
              <a:t>, </a:t>
            </a:r>
            <a:r>
              <a:rPr lang="cs-CZ" i="1" dirty="0"/>
              <a:t>led</a:t>
            </a:r>
            <a:r>
              <a:rPr lang="cs-CZ" dirty="0"/>
              <a:t> → </a:t>
            </a:r>
            <a:r>
              <a:rPr lang="cs-CZ" i="1" dirty="0"/>
              <a:t>ledovat</a:t>
            </a:r>
            <a:r>
              <a:rPr lang="cs-CZ" dirty="0"/>
              <a:t>, </a:t>
            </a:r>
            <a:r>
              <a:rPr lang="cs-CZ" i="1" dirty="0"/>
              <a:t>strava</a:t>
            </a:r>
            <a:r>
              <a:rPr lang="cs-CZ" dirty="0"/>
              <a:t> → </a:t>
            </a:r>
            <a:r>
              <a:rPr lang="cs-CZ" i="1" dirty="0"/>
              <a:t>stravovat (se)</a:t>
            </a:r>
            <a:r>
              <a:rPr lang="cs-CZ" dirty="0"/>
              <a:t>,</a:t>
            </a:r>
            <a:r>
              <a:rPr lang="cs-CZ" i="1" dirty="0"/>
              <a:t> úkol</a:t>
            </a:r>
            <a:r>
              <a:rPr lang="cs-CZ" dirty="0"/>
              <a:t>→ </a:t>
            </a:r>
            <a:r>
              <a:rPr lang="cs-CZ" i="1" dirty="0"/>
              <a:t>úkolovat</a:t>
            </a:r>
            <a:r>
              <a:rPr lang="cs-CZ" dirty="0"/>
              <a:t>, </a:t>
            </a:r>
            <a:r>
              <a:rPr lang="cs-CZ" i="1" dirty="0"/>
              <a:t>značka</a:t>
            </a:r>
            <a:r>
              <a:rPr lang="cs-CZ" dirty="0"/>
              <a:t> → </a:t>
            </a:r>
            <a:r>
              <a:rPr lang="cs-CZ" i="1" dirty="0"/>
              <a:t>značkovat</a:t>
            </a:r>
            <a:r>
              <a:rPr lang="cs-CZ" dirty="0"/>
              <a:t>);</a:t>
            </a:r>
          </a:p>
          <a:p>
            <a:r>
              <a:rPr lang="cs-CZ" dirty="0"/>
              <a:t>při odvozování od abstrakt se může jednat i o význam mít to, co označuje základové substantivum (</a:t>
            </a:r>
            <a:r>
              <a:rPr lang="cs-CZ" i="1" dirty="0"/>
              <a:t>nárok</a:t>
            </a:r>
            <a:r>
              <a:rPr lang="cs-CZ" dirty="0"/>
              <a:t> → </a:t>
            </a:r>
            <a:r>
              <a:rPr lang="cs-CZ" i="1" dirty="0"/>
              <a:t>nárokovat (si)</a:t>
            </a:r>
            <a:r>
              <a:rPr lang="cs-CZ" dirty="0"/>
              <a:t>, </a:t>
            </a:r>
            <a:r>
              <a:rPr lang="cs-CZ" i="1" dirty="0"/>
              <a:t>pochyby</a:t>
            </a:r>
            <a:r>
              <a:rPr lang="cs-CZ" dirty="0"/>
              <a:t> → </a:t>
            </a:r>
            <a:r>
              <a:rPr lang="cs-CZ" i="1" dirty="0"/>
              <a:t>pochybovat</a:t>
            </a:r>
            <a:r>
              <a:rPr lang="cs-CZ" dirty="0"/>
              <a:t>, </a:t>
            </a:r>
            <a:r>
              <a:rPr lang="cs-CZ" i="1" dirty="0"/>
              <a:t>vzdor</a:t>
            </a:r>
            <a:r>
              <a:rPr lang="cs-CZ" dirty="0"/>
              <a:t> → </a:t>
            </a:r>
            <a:r>
              <a:rPr lang="cs-CZ" i="1" dirty="0"/>
              <a:t>vzdorovat</a:t>
            </a:r>
            <a:r>
              <a:rPr lang="cs-CZ" dirty="0"/>
              <a:t>); </a:t>
            </a:r>
          </a:p>
          <a:p>
            <a:r>
              <a:rPr lang="cs-CZ" dirty="0"/>
              <a:t>ke tvoření od abstrakt patří také zpětné tvoření sloves od dějových substantiv (</a:t>
            </a:r>
            <a:r>
              <a:rPr lang="cs-CZ" i="1" dirty="0"/>
              <a:t>boj</a:t>
            </a:r>
            <a:r>
              <a:rPr lang="cs-CZ" dirty="0"/>
              <a:t> → </a:t>
            </a:r>
            <a:r>
              <a:rPr lang="cs-CZ" i="1" dirty="0"/>
              <a:t>bojovat</a:t>
            </a:r>
            <a:r>
              <a:rPr lang="cs-CZ" dirty="0"/>
              <a:t>, </a:t>
            </a:r>
            <a:r>
              <a:rPr lang="cs-CZ" i="1" dirty="0"/>
              <a:t>cesta</a:t>
            </a:r>
            <a:r>
              <a:rPr lang="cs-CZ" dirty="0"/>
              <a:t> → </a:t>
            </a:r>
            <a:r>
              <a:rPr lang="cs-CZ" i="1" dirty="0"/>
              <a:t>cestovat</a:t>
            </a:r>
            <a:r>
              <a:rPr lang="cs-CZ" dirty="0"/>
              <a:t>, </a:t>
            </a:r>
            <a:r>
              <a:rPr lang="cs-CZ" i="1" dirty="0"/>
              <a:t>obchod</a:t>
            </a:r>
            <a:r>
              <a:rPr lang="cs-CZ" dirty="0"/>
              <a:t> → </a:t>
            </a:r>
            <a:r>
              <a:rPr lang="cs-CZ" i="1" dirty="0"/>
              <a:t>obchodovat</a:t>
            </a:r>
            <a:r>
              <a:rPr lang="cs-CZ" dirty="0"/>
              <a:t>, </a:t>
            </a:r>
            <a:r>
              <a:rPr lang="cs-CZ" i="1" dirty="0"/>
              <a:t>pochod</a:t>
            </a:r>
            <a:r>
              <a:rPr lang="cs-CZ" dirty="0"/>
              <a:t> →</a:t>
            </a:r>
            <a:r>
              <a:rPr lang="cs-CZ" i="1" dirty="0"/>
              <a:t> pochodovat</a:t>
            </a:r>
            <a:r>
              <a:rPr lang="cs-CZ" dirty="0"/>
              <a:t>);</a:t>
            </a:r>
          </a:p>
          <a:p>
            <a:r>
              <a:rPr lang="cs-CZ" dirty="0"/>
              <a:t>Od substantiv se dále odvozují slovesa s významem být jako ten, koho (popř. to, co) označuje základové substantivum (</a:t>
            </a:r>
            <a:r>
              <a:rPr lang="cs-CZ" i="1" dirty="0"/>
              <a:t>papoušek</a:t>
            </a:r>
            <a:r>
              <a:rPr lang="cs-CZ" dirty="0"/>
              <a:t> → </a:t>
            </a:r>
            <a:r>
              <a:rPr lang="cs-CZ" i="1" dirty="0"/>
              <a:t>papouškovat</a:t>
            </a:r>
            <a:r>
              <a:rPr lang="cs-CZ" dirty="0"/>
              <a:t>, </a:t>
            </a:r>
            <a:r>
              <a:rPr lang="cs-CZ" i="1" dirty="0"/>
              <a:t>světélko</a:t>
            </a:r>
            <a:r>
              <a:rPr lang="cs-CZ" dirty="0"/>
              <a:t> → </a:t>
            </a:r>
            <a:r>
              <a:rPr lang="cs-CZ" i="1" dirty="0"/>
              <a:t>světélkovat</a:t>
            </a:r>
            <a:r>
              <a:rPr lang="cs-CZ" dirty="0"/>
              <a:t>, </a:t>
            </a:r>
            <a:r>
              <a:rPr lang="cs-CZ" i="1" dirty="0"/>
              <a:t>Švejk</a:t>
            </a:r>
            <a:r>
              <a:rPr lang="cs-CZ" dirty="0"/>
              <a:t> → </a:t>
            </a:r>
            <a:r>
              <a:rPr lang="cs-CZ" i="1" dirty="0"/>
              <a:t>švejkovat</a:t>
            </a:r>
            <a:r>
              <a:rPr lang="cs-CZ" dirty="0"/>
              <a:t>);</a:t>
            </a:r>
          </a:p>
          <a:p>
            <a:r>
              <a:rPr lang="cs-CZ" dirty="0"/>
              <a:t>Pokud základové substantivum není vlastním jménem, může přecházet ve význam  být tím, koho (co) označuje základové substantivum (</a:t>
            </a:r>
            <a:r>
              <a:rPr lang="cs-CZ" i="1" dirty="0"/>
              <a:t>host</a:t>
            </a:r>
            <a:r>
              <a:rPr lang="cs-CZ" dirty="0"/>
              <a:t> → </a:t>
            </a:r>
            <a:r>
              <a:rPr lang="cs-CZ" i="1" dirty="0"/>
              <a:t>hostovat</a:t>
            </a:r>
            <a:r>
              <a:rPr lang="cs-CZ" dirty="0"/>
              <a:t>, </a:t>
            </a:r>
            <a:r>
              <a:rPr lang="cs-CZ" i="1" dirty="0"/>
              <a:t>král</a:t>
            </a:r>
            <a:r>
              <a:rPr lang="cs-CZ" dirty="0"/>
              <a:t> → </a:t>
            </a:r>
            <a:r>
              <a:rPr lang="cs-CZ" i="1" dirty="0"/>
              <a:t>kralovat</a:t>
            </a:r>
            <a:r>
              <a:rPr lang="cs-CZ" dirty="0"/>
              <a:t>, </a:t>
            </a:r>
            <a:r>
              <a:rPr lang="cs-CZ" i="1" dirty="0"/>
              <a:t>sponzor</a:t>
            </a:r>
            <a:r>
              <a:rPr lang="cs-CZ" dirty="0"/>
              <a:t> → </a:t>
            </a:r>
            <a:r>
              <a:rPr lang="cs-CZ" i="1" dirty="0"/>
              <a:t>sponzorovat</a:t>
            </a:r>
            <a:r>
              <a:rPr lang="cs-CZ" dirty="0"/>
              <a:t>, </a:t>
            </a:r>
            <a:r>
              <a:rPr lang="cs-CZ" i="1" dirty="0"/>
              <a:t>soudce</a:t>
            </a:r>
            <a:r>
              <a:rPr lang="cs-CZ" dirty="0"/>
              <a:t> → </a:t>
            </a:r>
            <a:r>
              <a:rPr lang="cs-CZ" i="1" dirty="0"/>
              <a:t>soudcovat</a:t>
            </a:r>
            <a:r>
              <a:rPr lang="cs-CZ" dirty="0"/>
              <a:t>, </a:t>
            </a:r>
            <a:r>
              <a:rPr lang="cs-CZ" i="1" dirty="0"/>
              <a:t>učitel</a:t>
            </a:r>
            <a:r>
              <a:rPr lang="cs-CZ" dirty="0"/>
              <a:t> → </a:t>
            </a:r>
            <a:r>
              <a:rPr lang="cs-CZ" i="1" dirty="0"/>
              <a:t>učitelovat</a:t>
            </a:r>
            <a:r>
              <a:rPr lang="cs-CZ" dirty="0"/>
              <a:t>). Hranice mezi oběma významy není ovšem vždy ostrá: např. </a:t>
            </a:r>
            <a:r>
              <a:rPr lang="cs-CZ" i="1" dirty="0"/>
              <a:t>šéfovat </a:t>
            </a:r>
            <a:r>
              <a:rPr lang="cs-CZ" dirty="0"/>
              <a:t>může podle situace znamenat jak ‚být šéfem‘, tak i ‚počínat si jako šéf‘;</a:t>
            </a:r>
          </a:p>
          <a:p>
            <a:r>
              <a:rPr lang="cs-CZ" dirty="0"/>
              <a:t>u sloves tvořených od substantiv označujících čas nebo dobu se objevuje i význam strávit dobu, kterou označuje základové substantivum (</a:t>
            </a:r>
            <a:r>
              <a:rPr lang="cs-CZ" i="1" dirty="0"/>
              <a:t>zima</a:t>
            </a:r>
            <a:r>
              <a:rPr lang="cs-CZ" dirty="0"/>
              <a:t> → </a:t>
            </a:r>
            <a:r>
              <a:rPr lang="cs-CZ" i="1" dirty="0"/>
              <a:t>zimovat</a:t>
            </a:r>
            <a:r>
              <a:rPr lang="cs-CZ" dirty="0"/>
              <a:t>, </a:t>
            </a:r>
            <a:r>
              <a:rPr lang="cs-CZ" i="1" dirty="0"/>
              <a:t>víkend</a:t>
            </a:r>
            <a:r>
              <a:rPr lang="cs-CZ" dirty="0"/>
              <a:t> → </a:t>
            </a:r>
            <a:r>
              <a:rPr lang="cs-CZ" i="1" dirty="0" err="1"/>
              <a:t>víkendovat</a:t>
            </a:r>
            <a:r>
              <a:rPr lang="cs-CZ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62955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5ED92C4-3798-4829-AFCF-3890B35E0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-e/-ě-t </a:t>
            </a:r>
            <a:r>
              <a:rPr lang="cs-CZ" b="1" dirty="0"/>
              <a:t>od substantiv 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81D04756-74E7-4891-8F6E-47492DD669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se tvoří slovesa s významy: </a:t>
            </a:r>
            <a:endParaRPr lang="cs-CZ" b="1" dirty="0"/>
          </a:p>
          <a:p>
            <a:r>
              <a:rPr lang="cs-CZ" b="1" dirty="0"/>
              <a:t>stávat se tím / začít se podobat tomu</a:t>
            </a:r>
            <a:r>
              <a:rPr lang="cs-CZ" dirty="0"/>
              <a:t>, kdo/co je pojmenován/o základovým substantivem: </a:t>
            </a:r>
            <a:r>
              <a:rPr lang="cs-CZ" i="1" dirty="0"/>
              <a:t>vlčet</a:t>
            </a:r>
            <a:r>
              <a:rPr lang="cs-CZ" dirty="0"/>
              <a:t> (stávat se ← </a:t>
            </a:r>
            <a:r>
              <a:rPr lang="cs-CZ" i="1" dirty="0"/>
              <a:t>vlkem</a:t>
            </a:r>
            <a:r>
              <a:rPr lang="cs-CZ" dirty="0"/>
              <a:t>, tj. divočet). Analogicky k slovesům odvozeným od adjektiv na </a:t>
            </a:r>
            <a:r>
              <a:rPr lang="cs-CZ" i="1" dirty="0"/>
              <a:t>-</a:t>
            </a:r>
            <a:r>
              <a:rPr lang="cs-CZ" i="1" dirty="0" err="1"/>
              <a:t>atý</a:t>
            </a:r>
            <a:r>
              <a:rPr lang="cs-CZ" dirty="0"/>
              <a:t>/</a:t>
            </a:r>
            <a:r>
              <a:rPr lang="cs-CZ" i="1" dirty="0"/>
              <a:t>-</a:t>
            </a:r>
            <a:r>
              <a:rPr lang="cs-CZ" i="1" dirty="0" err="1"/>
              <a:t>ovatý</a:t>
            </a:r>
            <a:r>
              <a:rPr lang="cs-CZ" dirty="0"/>
              <a:t> se substantivní kmen zpravidla rozšiřuje o </a:t>
            </a:r>
            <a:r>
              <a:rPr lang="cs-CZ" i="1" dirty="0"/>
              <a:t>-</a:t>
            </a:r>
            <a:r>
              <a:rPr lang="cs-CZ" i="1" dirty="0" err="1"/>
              <a:t>at</a:t>
            </a:r>
            <a:r>
              <a:rPr lang="cs-CZ" i="1" dirty="0"/>
              <a:t>-/-ovat-</a:t>
            </a:r>
            <a:r>
              <a:rPr lang="cs-CZ" dirty="0"/>
              <a:t>: </a:t>
            </a:r>
            <a:r>
              <a:rPr lang="cs-CZ" i="1" dirty="0"/>
              <a:t>cvok</a:t>
            </a:r>
            <a:r>
              <a:rPr lang="cs-CZ" dirty="0"/>
              <a:t> → </a:t>
            </a:r>
            <a:r>
              <a:rPr lang="cs-CZ" i="1" dirty="0"/>
              <a:t>cvok-</a:t>
            </a:r>
            <a:r>
              <a:rPr lang="cs-CZ" i="1" dirty="0" err="1"/>
              <a:t>at</a:t>
            </a:r>
            <a:r>
              <a:rPr lang="cs-CZ" i="1" dirty="0"/>
              <a:t>-</a:t>
            </a:r>
            <a:r>
              <a:rPr lang="cs-CZ" i="1" dirty="0" err="1"/>
              <a:t>ět</a:t>
            </a:r>
            <a:r>
              <a:rPr lang="cs-CZ" dirty="0"/>
              <a:t>;</a:t>
            </a:r>
            <a:r>
              <a:rPr lang="cs-CZ" i="1" dirty="0"/>
              <a:t> dědek → </a:t>
            </a:r>
            <a:r>
              <a:rPr lang="cs-CZ" i="1" dirty="0" err="1"/>
              <a:t>dědk</a:t>
            </a:r>
            <a:r>
              <a:rPr lang="cs-CZ" i="1" dirty="0"/>
              <a:t>-ovat-</a:t>
            </a:r>
            <a:r>
              <a:rPr lang="cs-CZ" i="1" dirty="0" err="1"/>
              <a:t>ět</a:t>
            </a:r>
            <a:r>
              <a:rPr lang="cs-CZ" dirty="0"/>
              <a:t>, podobně </a:t>
            </a:r>
            <a:r>
              <a:rPr lang="cs-CZ" i="1" dirty="0" err="1"/>
              <a:t>bačkorovatět</a:t>
            </a:r>
            <a:r>
              <a:rPr lang="cs-CZ" dirty="0"/>
              <a:t>, </a:t>
            </a:r>
            <a:r>
              <a:rPr lang="cs-CZ" i="1" dirty="0"/>
              <a:t>slizovatět, fotrovatět, </a:t>
            </a:r>
            <a:r>
              <a:rPr lang="cs-CZ" i="1" dirty="0" err="1"/>
              <a:t>frackovatět</a:t>
            </a:r>
            <a:r>
              <a:rPr lang="cs-CZ" i="1" dirty="0"/>
              <a:t>, morousovatět</a:t>
            </a:r>
            <a:r>
              <a:rPr lang="cs-CZ" dirty="0"/>
              <a:t>; alternativně lze proto vyčlenit rozšířenou sufixální variantu </a:t>
            </a:r>
            <a:r>
              <a:rPr lang="cs-CZ" i="1" dirty="0"/>
              <a:t>-</a:t>
            </a:r>
            <a:r>
              <a:rPr lang="cs-CZ" i="1" dirty="0" err="1"/>
              <a:t>ovatět</a:t>
            </a:r>
            <a:r>
              <a:rPr lang="cs-CZ" dirty="0"/>
              <a:t>. Základovým slovem může být i osobní vlastní jméno:</a:t>
            </a:r>
            <a:r>
              <a:rPr lang="cs-CZ" i="1" dirty="0"/>
              <a:t> Klaus → </a:t>
            </a:r>
            <a:r>
              <a:rPr lang="cs-CZ" i="1" dirty="0" err="1"/>
              <a:t>klausovatět</a:t>
            </a:r>
            <a:r>
              <a:rPr lang="cs-CZ" dirty="0"/>
              <a:t>,</a:t>
            </a:r>
            <a:r>
              <a:rPr lang="cs-CZ" i="1" dirty="0"/>
              <a:t> Paroubek → </a:t>
            </a:r>
            <a:r>
              <a:rPr lang="cs-CZ" i="1" dirty="0" err="1"/>
              <a:t>paroubkovatět</a:t>
            </a:r>
            <a:r>
              <a:rPr lang="cs-CZ" dirty="0"/>
              <a:t>, podobně </a:t>
            </a:r>
            <a:r>
              <a:rPr lang="cs-CZ" i="1" dirty="0" err="1"/>
              <a:t>werichovatět</a:t>
            </a:r>
            <a:r>
              <a:rPr lang="cs-CZ" dirty="0"/>
              <a:t>, </a:t>
            </a:r>
            <a:r>
              <a:rPr lang="cs-CZ" i="1" dirty="0" err="1"/>
              <a:t>kužvartovatět</a:t>
            </a:r>
            <a:r>
              <a:rPr lang="cs-CZ" i="1" dirty="0"/>
              <a:t>, </a:t>
            </a:r>
            <a:r>
              <a:rPr lang="cs-CZ" i="1" dirty="0" err="1"/>
              <a:t>grossovatět</a:t>
            </a:r>
            <a:r>
              <a:rPr lang="cs-CZ" i="1" dirty="0"/>
              <a:t>; </a:t>
            </a:r>
            <a:endParaRPr lang="cs-CZ" b="1" i="1" dirty="0"/>
          </a:p>
          <a:p>
            <a:r>
              <a:rPr lang="cs-CZ" b="1" dirty="0"/>
              <a:t>vydávat ze sebe to</a:t>
            </a:r>
            <a:r>
              <a:rPr lang="cs-CZ" dirty="0"/>
              <a:t>, co je pojmenováno základovým substantivem: </a:t>
            </a:r>
            <a:r>
              <a:rPr lang="cs-CZ" i="1" dirty="0"/>
              <a:t>vonět</a:t>
            </a:r>
            <a:r>
              <a:rPr lang="cs-CZ" dirty="0"/>
              <a:t> (mít/vydávat ← </a:t>
            </a:r>
            <a:r>
              <a:rPr lang="cs-CZ" i="1" dirty="0"/>
              <a:t>vůni</a:t>
            </a:r>
            <a:r>
              <a:rPr lang="cs-CZ" dirty="0"/>
              <a:t>), </a:t>
            </a:r>
            <a:r>
              <a:rPr lang="cs-CZ" i="1" dirty="0"/>
              <a:t>slzet </a:t>
            </a:r>
            <a:r>
              <a:rPr lang="cs-CZ" dirty="0"/>
              <a:t>(ronit ← </a:t>
            </a:r>
            <a:r>
              <a:rPr lang="cs-CZ" i="1" dirty="0"/>
              <a:t>slzy</a:t>
            </a:r>
            <a:r>
              <a:rPr lang="cs-CZ" dirty="0"/>
              <a:t>), podobně </a:t>
            </a:r>
            <a:r>
              <a:rPr lang="cs-CZ" i="1" dirty="0"/>
              <a:t>zvučet</a:t>
            </a:r>
            <a:r>
              <a:rPr lang="cs-CZ" dirty="0"/>
              <a:t>, </a:t>
            </a:r>
            <a:r>
              <a:rPr lang="cs-CZ" i="1" dirty="0"/>
              <a:t>krvácet</a:t>
            </a:r>
            <a:r>
              <a:rPr lang="cs-CZ" dirty="0"/>
              <a:t>, </a:t>
            </a:r>
            <a:r>
              <a:rPr lang="cs-CZ" i="1" dirty="0"/>
              <a:t>smrdět;</a:t>
            </a:r>
            <a:r>
              <a:rPr lang="cs-CZ" dirty="0"/>
              <a:t> </a:t>
            </a:r>
          </a:p>
          <a:p>
            <a:r>
              <a:rPr lang="cs-CZ" dirty="0"/>
              <a:t>významově jedinečné je</a:t>
            </a:r>
            <a:r>
              <a:rPr lang="cs-CZ" b="1" dirty="0"/>
              <a:t> </a:t>
            </a:r>
            <a:r>
              <a:rPr lang="cs-CZ" i="1" dirty="0"/>
              <a:t>večeřet</a:t>
            </a:r>
            <a:r>
              <a:rPr lang="cs-CZ" dirty="0"/>
              <a:t> (jíst ← </a:t>
            </a:r>
            <a:r>
              <a:rPr lang="cs-CZ" i="1" dirty="0"/>
              <a:t>večeři</a:t>
            </a:r>
            <a:r>
              <a:rPr lang="cs-CZ" dirty="0"/>
              <a:t>);</a:t>
            </a:r>
          </a:p>
          <a:p>
            <a:r>
              <a:rPr lang="cs-CZ" dirty="0"/>
              <a:t>Dnes již částečně motivačně zastřená jsou slovesa </a:t>
            </a:r>
            <a:r>
              <a:rPr lang="cs-CZ" i="1" dirty="0"/>
              <a:t>umět</a:t>
            </a:r>
            <a:r>
              <a:rPr lang="cs-CZ" dirty="0"/>
              <a:t> (← </a:t>
            </a:r>
            <a:r>
              <a:rPr lang="cs-CZ" i="1" dirty="0"/>
              <a:t>um</a:t>
            </a:r>
            <a:r>
              <a:rPr lang="cs-CZ" dirty="0"/>
              <a:t>), </a:t>
            </a:r>
            <a:r>
              <a:rPr lang="cs-CZ" i="1" dirty="0"/>
              <a:t>rozumět</a:t>
            </a:r>
            <a:r>
              <a:rPr lang="cs-CZ" dirty="0"/>
              <a:t> (← </a:t>
            </a:r>
            <a:r>
              <a:rPr lang="cs-CZ" i="1" dirty="0"/>
              <a:t>rozum</a:t>
            </a:r>
            <a:r>
              <a:rPr lang="cs-CZ" dirty="0"/>
              <a:t>), </a:t>
            </a:r>
            <a:r>
              <a:rPr lang="cs-CZ" i="1" dirty="0"/>
              <a:t>myslet </a:t>
            </a:r>
            <a:r>
              <a:rPr lang="cs-CZ" dirty="0"/>
              <a:t>(← </a:t>
            </a:r>
            <a:r>
              <a:rPr lang="cs-CZ" i="1" dirty="0"/>
              <a:t>mysl</a:t>
            </a:r>
            <a:r>
              <a:rPr lang="cs-CZ" dirty="0"/>
              <a:t>), </a:t>
            </a:r>
            <a:r>
              <a:rPr lang="cs-CZ" i="1" dirty="0"/>
              <a:t>želet</a:t>
            </a:r>
            <a:r>
              <a:rPr lang="cs-CZ" dirty="0"/>
              <a:t> (← </a:t>
            </a:r>
            <a:r>
              <a:rPr lang="cs-CZ" i="1" dirty="0"/>
              <a:t>žal</a:t>
            </a:r>
            <a:r>
              <a:rPr lang="cs-CZ" dirty="0"/>
              <a:t>), </a:t>
            </a:r>
            <a:r>
              <a:rPr lang="cs-CZ" i="1" dirty="0"/>
              <a:t>bydlet</a:t>
            </a:r>
            <a:r>
              <a:rPr lang="cs-CZ" dirty="0"/>
              <a:t> (← </a:t>
            </a:r>
            <a:r>
              <a:rPr lang="cs-CZ" i="1" dirty="0"/>
              <a:t>bydlo</a:t>
            </a:r>
            <a:r>
              <a:rPr lang="cs-CZ" dirty="0"/>
              <a:t>) s významem </a:t>
            </a:r>
            <a:r>
              <a:rPr lang="cs-CZ" b="1" dirty="0"/>
              <a:t>(7) mít/využívat/vykazovat to</a:t>
            </a:r>
            <a:r>
              <a:rPr lang="cs-CZ" dirty="0"/>
              <a:t>, co je pojmenováno základovým substantivem.</a:t>
            </a:r>
          </a:p>
        </p:txBody>
      </p:sp>
    </p:spTree>
    <p:extLst>
      <p:ext uri="{BB962C8B-B14F-4D97-AF65-F5344CB8AC3E}">
        <p14:creationId xmlns:p14="http://schemas.microsoft.com/office/powerpoint/2010/main" val="242769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A514BD8-8533-44FA-BD35-5A16BFC1D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235"/>
            <a:ext cx="10515600" cy="1325563"/>
          </a:xfrm>
        </p:spPr>
        <p:txBody>
          <a:bodyPr/>
          <a:lstStyle/>
          <a:p>
            <a:r>
              <a:rPr lang="cs-CZ" i="1" dirty="0"/>
              <a:t>-i-t </a:t>
            </a:r>
            <a:r>
              <a:rPr lang="cs-CZ" b="1" dirty="0"/>
              <a:t>z adjektiv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BE210F7F-FCD0-4F8F-BC5F-A54852556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mají význam </a:t>
            </a:r>
            <a:r>
              <a:rPr lang="cs-CZ" b="1" dirty="0"/>
              <a:t>stavu</a:t>
            </a:r>
            <a:r>
              <a:rPr lang="cs-CZ" dirty="0"/>
              <a:t>: ,</a:t>
            </a:r>
            <a:r>
              <a:rPr lang="cs-CZ" b="1" dirty="0"/>
              <a:t>být/jevit se takovým, jako vyjadřuje základové adjektivum</a:t>
            </a:r>
            <a:r>
              <a:rPr lang="cs-CZ" dirty="0"/>
              <a:t>‘ (malý počet sloves jako např. </a:t>
            </a:r>
            <a:r>
              <a:rPr lang="cs-CZ" i="1" dirty="0"/>
              <a:t>vlastnit, (ne)lenit, smutnit, veselit se, tesknit, divočit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6282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64B7552-11D0-4ED5-B447-870C762FE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-a-t </a:t>
            </a:r>
            <a:r>
              <a:rPr lang="cs-CZ" b="1" dirty="0"/>
              <a:t>z adjektiv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08D0C678-3C32-4999-AE9F-9D73668546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nesou většinou význam </a:t>
            </a:r>
            <a:r>
              <a:rPr lang="cs-CZ" b="1" dirty="0"/>
              <a:t>stávat se takovým</a:t>
            </a:r>
            <a:r>
              <a:rPr lang="cs-CZ" dirty="0"/>
              <a:t>, jakým je základové adjektivum: </a:t>
            </a:r>
            <a:r>
              <a:rPr lang="cs-CZ" i="1" dirty="0"/>
              <a:t>červený</a:t>
            </a:r>
            <a:r>
              <a:rPr lang="cs-CZ" dirty="0"/>
              <a:t> → </a:t>
            </a:r>
            <a:r>
              <a:rPr lang="cs-CZ" i="1" dirty="0"/>
              <a:t>červenat</a:t>
            </a:r>
            <a:r>
              <a:rPr lang="cs-CZ" dirty="0"/>
              <a:t>, </a:t>
            </a:r>
            <a:r>
              <a:rPr lang="cs-CZ" i="1" dirty="0"/>
              <a:t>modrý</a:t>
            </a:r>
            <a:r>
              <a:rPr lang="cs-CZ" dirty="0"/>
              <a:t> → </a:t>
            </a:r>
            <a:r>
              <a:rPr lang="cs-CZ" i="1" dirty="0"/>
              <a:t>modrat</a:t>
            </a:r>
            <a:r>
              <a:rPr lang="cs-CZ" dirty="0"/>
              <a:t>, </a:t>
            </a:r>
            <a:r>
              <a:rPr lang="cs-CZ" i="1" dirty="0"/>
              <a:t>teplý</a:t>
            </a:r>
            <a:r>
              <a:rPr lang="cs-CZ" dirty="0"/>
              <a:t> → </a:t>
            </a:r>
            <a:r>
              <a:rPr lang="cs-CZ" i="1" dirty="0"/>
              <a:t>teplat</a:t>
            </a:r>
            <a:r>
              <a:rPr lang="cs-CZ" dirty="0"/>
              <a:t>. Jen zřídka je tento význam dále modifikován (</a:t>
            </a:r>
            <a:r>
              <a:rPr lang="cs-CZ" i="1" dirty="0"/>
              <a:t>chutnat</a:t>
            </a:r>
            <a:r>
              <a:rPr lang="cs-CZ" dirty="0"/>
              <a:t>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602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996FB886-9883-49DA-9582-E4404117D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-e-/-ě-t </a:t>
            </a:r>
            <a:r>
              <a:rPr lang="cs-CZ" b="1" dirty="0"/>
              <a:t>z adjektiv </a:t>
            </a:r>
            <a:r>
              <a:rPr lang="cs-CZ" dirty="0"/>
              <a:t>se tvoří slovesa s významy:</a:t>
            </a:r>
            <a:r>
              <a:rPr lang="cs-CZ" b="1" dirty="0"/>
              <a:t> </a:t>
            </a:r>
            <a:endParaRPr lang="cs-CZ" i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F6643133-3ED5-4046-8F56-F0923E63AF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b="1" dirty="0"/>
              <a:t>mít vlastnost </a:t>
            </a:r>
            <a:r>
              <a:rPr lang="cs-CZ" dirty="0"/>
              <a:t>pojmenovanou základovým adjektivem, tj. být nějaký: </a:t>
            </a:r>
            <a:r>
              <a:rPr lang="cs-CZ" i="1" dirty="0"/>
              <a:t>hladovět</a:t>
            </a:r>
            <a:r>
              <a:rPr lang="cs-CZ" dirty="0"/>
              <a:t> (být ← </a:t>
            </a:r>
            <a:r>
              <a:rPr lang="cs-CZ" i="1" dirty="0"/>
              <a:t>hladový</a:t>
            </a:r>
            <a:r>
              <a:rPr lang="cs-CZ" dirty="0"/>
              <a:t>), </a:t>
            </a:r>
            <a:r>
              <a:rPr lang="cs-CZ" i="1" dirty="0"/>
              <a:t>lačnět</a:t>
            </a:r>
            <a:r>
              <a:rPr lang="cs-CZ" dirty="0"/>
              <a:t> (být ← </a:t>
            </a:r>
            <a:r>
              <a:rPr lang="cs-CZ" i="1" dirty="0"/>
              <a:t>lačný</a:t>
            </a:r>
            <a:r>
              <a:rPr lang="cs-CZ" dirty="0"/>
              <a:t>), podobně </a:t>
            </a:r>
            <a:r>
              <a:rPr lang="cs-CZ" i="1" dirty="0"/>
              <a:t>churavět</a:t>
            </a:r>
            <a:r>
              <a:rPr lang="cs-CZ" dirty="0"/>
              <a:t>, </a:t>
            </a:r>
            <a:r>
              <a:rPr lang="cs-CZ" i="1" dirty="0"/>
              <a:t>strmět</a:t>
            </a:r>
            <a:r>
              <a:rPr lang="cs-CZ" dirty="0"/>
              <a:t>, </a:t>
            </a:r>
            <a:r>
              <a:rPr lang="cs-CZ" i="1" dirty="0"/>
              <a:t>bolavět; </a:t>
            </a:r>
            <a:endParaRPr lang="cs-CZ" b="1" i="1" dirty="0"/>
          </a:p>
          <a:p>
            <a:r>
              <a:rPr lang="cs-CZ" b="1" dirty="0"/>
              <a:t>získávat vlastnost </a:t>
            </a:r>
            <a:r>
              <a:rPr lang="cs-CZ" dirty="0"/>
              <a:t>pojmenovanou základovým adjektivem, tj. stávat se nějakým: </a:t>
            </a:r>
            <a:r>
              <a:rPr lang="cs-CZ" i="1" dirty="0"/>
              <a:t>šedivět</a:t>
            </a:r>
            <a:r>
              <a:rPr lang="cs-CZ" dirty="0"/>
              <a:t> (stávat se ← </a:t>
            </a:r>
            <a:r>
              <a:rPr lang="cs-CZ" i="1" dirty="0"/>
              <a:t>šedivým</a:t>
            </a:r>
            <a:r>
              <a:rPr lang="cs-CZ" dirty="0"/>
              <a:t>), </a:t>
            </a:r>
            <a:r>
              <a:rPr lang="cs-CZ" i="1" dirty="0"/>
              <a:t>vodnatět </a:t>
            </a:r>
            <a:r>
              <a:rPr lang="cs-CZ" dirty="0"/>
              <a:t>(stávat se</a:t>
            </a:r>
            <a:r>
              <a:rPr lang="cs-CZ" i="1" dirty="0"/>
              <a:t> ← vodnatým</a:t>
            </a:r>
            <a:r>
              <a:rPr lang="cs-CZ" dirty="0"/>
              <a:t>), podobně </a:t>
            </a:r>
            <a:r>
              <a:rPr lang="cs-CZ" i="1" dirty="0"/>
              <a:t>bělet</a:t>
            </a:r>
            <a:r>
              <a:rPr lang="cs-CZ" dirty="0"/>
              <a:t>, </a:t>
            </a:r>
            <a:r>
              <a:rPr lang="cs-CZ" i="1" dirty="0"/>
              <a:t>červavět</a:t>
            </a:r>
            <a:r>
              <a:rPr lang="cs-CZ" dirty="0"/>
              <a:t>, </a:t>
            </a:r>
            <a:r>
              <a:rPr lang="cs-CZ" i="1" dirty="0"/>
              <a:t>děravět</a:t>
            </a:r>
            <a:r>
              <a:rPr lang="cs-CZ" dirty="0"/>
              <a:t>, </a:t>
            </a:r>
            <a:r>
              <a:rPr lang="cs-CZ" i="1" dirty="0"/>
              <a:t>dětinštět</a:t>
            </a:r>
            <a:r>
              <a:rPr lang="cs-CZ" dirty="0"/>
              <a:t>, </a:t>
            </a:r>
            <a:r>
              <a:rPr lang="cs-CZ" i="1" dirty="0"/>
              <a:t>dřevěnět</a:t>
            </a:r>
            <a:r>
              <a:rPr lang="cs-CZ" dirty="0"/>
              <a:t>, </a:t>
            </a:r>
            <a:r>
              <a:rPr lang="cs-CZ" i="1" dirty="0"/>
              <a:t>fialovět</a:t>
            </a:r>
            <a:r>
              <a:rPr lang="cs-CZ" dirty="0"/>
              <a:t>, </a:t>
            </a:r>
            <a:r>
              <a:rPr lang="cs-CZ" i="1" dirty="0"/>
              <a:t>košatět, lenivět</a:t>
            </a:r>
            <a:r>
              <a:rPr lang="cs-CZ" dirty="0"/>
              <a:t>, </a:t>
            </a:r>
            <a:r>
              <a:rPr lang="cs-CZ" i="1" dirty="0"/>
              <a:t>plesnivět</a:t>
            </a:r>
            <a:r>
              <a:rPr lang="cs-CZ" dirty="0"/>
              <a:t>, </a:t>
            </a:r>
            <a:r>
              <a:rPr lang="cs-CZ" i="1" dirty="0"/>
              <a:t>plešatět</a:t>
            </a:r>
            <a:r>
              <a:rPr lang="cs-CZ" dirty="0"/>
              <a:t>, </a:t>
            </a:r>
            <a:r>
              <a:rPr lang="cs-CZ" i="1" dirty="0"/>
              <a:t>práchnivět</a:t>
            </a:r>
            <a:r>
              <a:rPr lang="cs-CZ" dirty="0"/>
              <a:t>, </a:t>
            </a:r>
            <a:r>
              <a:rPr lang="cs-CZ" i="1" dirty="0"/>
              <a:t>růžovět</a:t>
            </a:r>
            <a:r>
              <a:rPr lang="cs-CZ" dirty="0"/>
              <a:t>,</a:t>
            </a:r>
            <a:r>
              <a:rPr lang="cs-CZ" i="1" dirty="0"/>
              <a:t> uhelnatět</a:t>
            </a:r>
            <a:r>
              <a:rPr lang="cs-CZ" dirty="0"/>
              <a:t>,</a:t>
            </a:r>
            <a:r>
              <a:rPr lang="cs-CZ" i="1" dirty="0"/>
              <a:t> vápenatět</a:t>
            </a:r>
            <a:r>
              <a:rPr lang="cs-CZ" dirty="0"/>
              <a:t>. </a:t>
            </a:r>
          </a:p>
          <a:p>
            <a:r>
              <a:rPr lang="cs-CZ" dirty="0"/>
              <a:t>S vyšší frekvencí se však vyskytují v prefigované formě, zpravidla s prefixem </a:t>
            </a:r>
            <a:r>
              <a:rPr lang="cs-CZ" i="1" dirty="0"/>
              <a:t>z-/ze-</a:t>
            </a:r>
            <a:r>
              <a:rPr lang="cs-CZ" dirty="0"/>
              <a:t>: </a:t>
            </a:r>
            <a:r>
              <a:rPr lang="cs-CZ" i="1" dirty="0"/>
              <a:t>zrůžovět</a:t>
            </a:r>
            <a:r>
              <a:rPr lang="cs-CZ" dirty="0"/>
              <a:t>, </a:t>
            </a:r>
            <a:r>
              <a:rPr lang="cs-CZ" i="1" dirty="0"/>
              <a:t>zkrásnět</a:t>
            </a:r>
            <a:r>
              <a:rPr lang="cs-CZ" dirty="0"/>
              <a:t>, </a:t>
            </a:r>
            <a:r>
              <a:rPr lang="cs-CZ" i="1" dirty="0"/>
              <a:t>zmužnět</a:t>
            </a:r>
            <a:r>
              <a:rPr lang="cs-CZ" dirty="0"/>
              <a:t>, </a:t>
            </a:r>
            <a:r>
              <a:rPr lang="cs-CZ" i="1" dirty="0"/>
              <a:t>zešedivět</a:t>
            </a:r>
            <a:r>
              <a:rPr lang="cs-CZ" dirty="0"/>
              <a:t>. Některá slovesa s významem nabývání vlastnosti jsou uzuální pouze s prefixem, např. </a:t>
            </a:r>
            <a:r>
              <a:rPr lang="cs-CZ" i="1" dirty="0"/>
              <a:t>onemocnět</a:t>
            </a:r>
            <a:r>
              <a:rPr lang="cs-CZ" dirty="0"/>
              <a:t> (stát se ← </a:t>
            </a:r>
            <a:r>
              <a:rPr lang="cs-CZ" i="1" dirty="0"/>
              <a:t>nemocným</a:t>
            </a:r>
            <a:r>
              <a:rPr lang="cs-CZ" dirty="0"/>
              <a:t>),</a:t>
            </a:r>
            <a:r>
              <a:rPr lang="cs-CZ" i="1" dirty="0"/>
              <a:t> zeštíhlet</a:t>
            </a:r>
            <a:r>
              <a:rPr lang="cs-CZ" dirty="0"/>
              <a:t> (stát se</a:t>
            </a:r>
            <a:r>
              <a:rPr lang="cs-CZ" i="1" dirty="0"/>
              <a:t> ← štíhlým</a:t>
            </a:r>
            <a:r>
              <a:rPr lang="cs-CZ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62980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</TotalTime>
  <Words>994</Words>
  <Application>Microsoft Office PowerPoint</Application>
  <PresentationFormat>Širokoúhlá obrazovka</PresentationFormat>
  <Paragraphs>96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Motiv Office</vt:lpstr>
      <vt:lpstr>CJJ04_11</vt:lpstr>
      <vt:lpstr>Slovesa ze substantiv, adjektiv, sloves a adverbií</vt:lpstr>
      <vt:lpstr>-i-t od substantiv jsou slovesa</vt:lpstr>
      <vt:lpstr>-a-t od substantiv jsou ojediněle odvozena slovesa s těmito významy: </vt:lpstr>
      <vt:lpstr>-ova-t od substantiv jsou slovesa </vt:lpstr>
      <vt:lpstr>-e/-ě-t od substantiv </vt:lpstr>
      <vt:lpstr>-i-t z adjektiv</vt:lpstr>
      <vt:lpstr>-a-t z adjektiv</vt:lpstr>
      <vt:lpstr>-e-/-ě-t z adjektiv se tvoří slovesa s významy: </vt:lpstr>
      <vt:lpstr>Všimněme si</vt:lpstr>
      <vt:lpstr>Transflexe sloves</vt:lpstr>
      <vt:lpstr>Transflexe sloves</vt:lpstr>
      <vt:lpstr>Transflexe sloves</vt:lpstr>
      <vt:lpstr>Transflexe sloves</vt:lpstr>
      <vt:lpstr>Transflexe sloves</vt:lpstr>
      <vt:lpstr>Transflexe sloves</vt:lpstr>
      <vt:lpstr>Transflexe sloves</vt:lpstr>
      <vt:lpstr>Slovesa od adverbií</vt:lpstr>
      <vt:lpstr>Prefixace</vt:lpstr>
      <vt:lpstr>Prefixace – gramatická funkce prefixu</vt:lpstr>
      <vt:lpstr>Jak poznáme syntetické futurum</vt:lpstr>
      <vt:lpstr>Negace</vt:lpstr>
      <vt:lpstr>Modifikace prefixy</vt:lpstr>
      <vt:lpstr>Jazykové hádanky</vt:lpstr>
      <vt:lpstr>Jazykové hádanky</vt:lpstr>
    </vt:vector>
  </TitlesOfParts>
  <Company>FFMU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CJJ04_10</dc:title>
  <dc:creator>petr</dc:creator>
  <cp:lastModifiedBy>petr</cp:lastModifiedBy>
  <cp:revision>47</cp:revision>
  <dcterms:created xsi:type="dcterms:W3CDTF">2020-01-22T13:55:11Z</dcterms:created>
  <dcterms:modified xsi:type="dcterms:W3CDTF">2020-04-01T13:51:37Z</dcterms:modified>
</cp:coreProperties>
</file>