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6" r:id="rId20"/>
    <p:sldId id="274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31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41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25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0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64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14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6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47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1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80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8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81627-4848-4A94-BAA8-7BAE65A7B3E9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08F8-EF88-49C1-91A8-7F6A52458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1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CJJ04_6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Osolsobě</a:t>
            </a:r>
          </a:p>
          <a:p>
            <a:r>
              <a:rPr lang="cs-CZ" dirty="0" err="1" smtClean="0"/>
              <a:t>osolsobe</a:t>
            </a:r>
            <a:r>
              <a:rPr lang="en-US" dirty="0" smtClean="0"/>
              <a:t>@</a:t>
            </a:r>
            <a:r>
              <a:rPr lang="cs-CZ" dirty="0" smtClean="0"/>
              <a:t>phil.muni.cz</a:t>
            </a:r>
          </a:p>
        </p:txBody>
      </p:sp>
    </p:spTree>
    <p:extLst>
      <p:ext uri="{BB962C8B-B14F-4D97-AF65-F5344CB8AC3E}">
        <p14:creationId xmlns:p14="http://schemas.microsoft.com/office/powerpoint/2010/main" val="52302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Syntaktická funkce adjektiv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02" y="1585532"/>
            <a:ext cx="10515600" cy="26404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02" y="4555647"/>
            <a:ext cx="119348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039" y="1825625"/>
            <a:ext cx="86819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7280"/>
            <a:ext cx="10515600" cy="33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4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91566"/>
            <a:ext cx="10515600" cy="20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2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.*a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67681"/>
            <a:ext cx="10515600" cy="20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Substantivum – adjektivum - adverbium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čistoty</a:t>
            </a:r>
          </a:p>
          <a:p>
            <a:r>
              <a:rPr lang="cs-CZ" dirty="0" smtClean="0"/>
              <a:t>Do čistého</a:t>
            </a:r>
          </a:p>
          <a:p>
            <a:r>
              <a:rPr lang="cs-CZ" dirty="0" smtClean="0"/>
              <a:t>Dočista - úplně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9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Adjektivní paradigma, smíšená a složená deklinace, </a:t>
            </a:r>
            <a:r>
              <a:rPr lang="cs-CZ" dirty="0" err="1"/>
              <a:t>fce</a:t>
            </a:r>
            <a:r>
              <a:rPr lang="cs-CZ" dirty="0"/>
              <a:t> jmenných tvarů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Typy adjektivní flexe</a:t>
            </a:r>
          </a:p>
          <a:p>
            <a:r>
              <a:rPr lang="cs-CZ" dirty="0" smtClean="0"/>
              <a:t>Historie a současnost</a:t>
            </a:r>
          </a:p>
          <a:p>
            <a:r>
              <a:rPr lang="cs-CZ" dirty="0" smtClean="0"/>
              <a:t>Terminologie</a:t>
            </a:r>
          </a:p>
        </p:txBody>
      </p:sp>
    </p:spTree>
    <p:extLst>
      <p:ext uri="{BB962C8B-B14F-4D97-AF65-F5344CB8AC3E}">
        <p14:creationId xmlns:p14="http://schemas.microsoft.com/office/powerpoint/2010/main" val="265349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Složená /adjektivní flexe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099119"/>
              </p:ext>
            </p:extLst>
          </p:nvPr>
        </p:nvGraphicFramePr>
        <p:xfrm>
          <a:off x="838200" y="1825625"/>
          <a:ext cx="7926237" cy="257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079"/>
                <a:gridCol w="2642079"/>
                <a:gridCol w="2642079"/>
              </a:tblGrid>
              <a:tr h="367692">
                <a:tc>
                  <a:txBody>
                    <a:bodyPr/>
                    <a:lstStyle/>
                    <a:p>
                      <a:r>
                        <a:rPr lang="cs-CZ" dirty="0" smtClean="0"/>
                        <a:t>on</a:t>
                      </a:r>
                      <a:endParaRPr lang="cs-CZ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mladý</a:t>
                      </a:r>
                      <a:endParaRPr lang="cs-CZ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jarní</a:t>
                      </a:r>
                      <a:endParaRPr lang="cs-CZ" dirty="0"/>
                    </a:p>
                  </a:txBody>
                  <a:tcPr/>
                </a:tc>
              </a:tr>
              <a:tr h="367692">
                <a:tc>
                  <a:txBody>
                    <a:bodyPr/>
                    <a:lstStyle/>
                    <a:p>
                      <a:r>
                        <a:rPr lang="cs-CZ" dirty="0" smtClean="0"/>
                        <a:t>on-0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-ý</a:t>
                      </a:r>
                      <a:endParaRPr lang="cs-CZ" dirty="0"/>
                    </a:p>
                  </a:txBody>
                  <a:tcPr/>
                </a:tc>
              </a:tr>
              <a:tr h="367692">
                <a:tc>
                  <a:txBody>
                    <a:bodyPr/>
                    <a:lstStyle/>
                    <a:p>
                      <a:r>
                        <a:rPr lang="cs-CZ" dirty="0" smtClean="0"/>
                        <a:t>j-e-ho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-í-ho</a:t>
                      </a:r>
                      <a:endParaRPr lang="cs-CZ" dirty="0"/>
                    </a:p>
                  </a:txBody>
                  <a:tcPr/>
                </a:tc>
              </a:tr>
              <a:tr h="367692">
                <a:tc>
                  <a:txBody>
                    <a:bodyPr/>
                    <a:lstStyle/>
                    <a:p>
                      <a:r>
                        <a:rPr lang="cs-CZ" dirty="0" smtClean="0"/>
                        <a:t>j-e-mu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-í-mu</a:t>
                      </a:r>
                      <a:endParaRPr lang="cs-CZ" dirty="0"/>
                    </a:p>
                  </a:txBody>
                  <a:tcPr/>
                </a:tc>
              </a:tr>
              <a:tr h="367692">
                <a:tc>
                  <a:txBody>
                    <a:bodyPr/>
                    <a:lstStyle/>
                    <a:p>
                      <a:r>
                        <a:rPr lang="cs-CZ" dirty="0" smtClean="0"/>
                        <a:t>j-e-ho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-í-ho</a:t>
                      </a:r>
                      <a:endParaRPr lang="cs-CZ" dirty="0"/>
                    </a:p>
                  </a:txBody>
                  <a:tcPr/>
                </a:tc>
              </a:tr>
              <a:tr h="367692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0" dirty="0" smtClean="0"/>
                        <a:t> n-ě-</a:t>
                      </a:r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-í-m</a:t>
                      </a:r>
                      <a:endParaRPr lang="cs-CZ" dirty="0"/>
                    </a:p>
                  </a:txBody>
                  <a:tcPr/>
                </a:tc>
              </a:tr>
              <a:tr h="367692">
                <a:tc>
                  <a:txBody>
                    <a:bodyPr/>
                    <a:lstStyle/>
                    <a:p>
                      <a:r>
                        <a:rPr lang="cs-CZ" dirty="0" smtClean="0"/>
                        <a:t>j-í-m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mlad-ý-m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-í-m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0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Složená /adjektivní flexe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863235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oni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jarní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oni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j-i-ch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mlad-ý-ch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-í-ch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j-i-m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mlad-ý-m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 n-i-ch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mlad-ý-ch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-í-ch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j-i-mi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mlad-ý-mi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jarn</a:t>
                      </a:r>
                      <a:r>
                        <a:rPr lang="cs-CZ" dirty="0" smtClean="0"/>
                        <a:t>-í-mi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22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Smíšená flexe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825024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otcův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matčin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mlad-ý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otcův-0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les-0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les-a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les-u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otcův-0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les-0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mlad-é-m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-ě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matčin-ě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les-ě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mlad-ý-m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92D05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-ý-m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matčin-ý-m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les-</a:t>
                      </a:r>
                      <a:r>
                        <a:rPr lang="cs-CZ" dirty="0" err="1" smtClean="0"/>
                        <a:t>em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22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Adjektivum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Vydělení adjektiv na základě kritérií vydělování slovních druhů</a:t>
            </a:r>
          </a:p>
          <a:p>
            <a:r>
              <a:rPr lang="cs-CZ" dirty="0" smtClean="0"/>
              <a:t>Význam</a:t>
            </a:r>
          </a:p>
          <a:p>
            <a:r>
              <a:rPr lang="cs-CZ" dirty="0" smtClean="0"/>
              <a:t>Funkce</a:t>
            </a:r>
          </a:p>
          <a:p>
            <a:r>
              <a:rPr lang="cs-CZ" dirty="0" smtClean="0"/>
              <a:t>Forma</a:t>
            </a:r>
          </a:p>
        </p:txBody>
      </p:sp>
    </p:spTree>
    <p:extLst>
      <p:ext uri="{BB962C8B-B14F-4D97-AF65-F5344CB8AC3E}">
        <p14:creationId xmlns:p14="http://schemas.microsoft.com/office/powerpoint/2010/main" val="372206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Smíšená flexe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637472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otcovy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matčiny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mlad-é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92D05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-y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matčin-y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les-y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mlad-ý-ch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-ý-ch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matčin-ý-ch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les-ů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mlad-ý-m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-ý-m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matčin-ý-m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les-</a:t>
                      </a:r>
                      <a:r>
                        <a:rPr lang="cs-CZ" dirty="0" err="1" smtClean="0"/>
                        <a:t>ům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mlad-é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92D05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-y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matčin-y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les-y</a:t>
                      </a:r>
                      <a:endParaRPr lang="cs-CZ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mlad-ý-ch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-ý-ch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matčin-ý-ch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les-</a:t>
                      </a:r>
                      <a:r>
                        <a:rPr lang="cs-CZ" dirty="0" err="1" smtClean="0"/>
                        <a:t>ích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mlad-ý-mi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otcov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-ý-mi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matčin-ý-mi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les-y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Jmenné 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 radši být </a:t>
            </a:r>
            <a:r>
              <a:rPr lang="cs-CZ" dirty="0" err="1" smtClean="0"/>
              <a:t>bohat</a:t>
            </a:r>
            <a:r>
              <a:rPr lang="cs-CZ" dirty="0" smtClean="0"/>
              <a:t> , zdráv a tup než </a:t>
            </a:r>
            <a:r>
              <a:rPr lang="cs-CZ" dirty="0" err="1" smtClean="0"/>
              <a:t>churav</a:t>
            </a:r>
            <a:r>
              <a:rPr lang="cs-CZ" dirty="0" smtClean="0"/>
              <a:t> , </a:t>
            </a:r>
            <a:r>
              <a:rPr lang="cs-CZ" dirty="0" err="1" smtClean="0"/>
              <a:t>chud</a:t>
            </a:r>
            <a:r>
              <a:rPr lang="cs-CZ" dirty="0" smtClean="0"/>
              <a:t> a </a:t>
            </a:r>
            <a:r>
              <a:rPr lang="cs-CZ" dirty="0" err="1" smtClean="0"/>
              <a:t>chytr</a:t>
            </a:r>
            <a:r>
              <a:rPr lang="cs-CZ" dirty="0" smtClean="0"/>
              <a:t> …</a:t>
            </a:r>
          </a:p>
          <a:p>
            <a:r>
              <a:rPr lang="cs-CZ" dirty="0" smtClean="0"/>
              <a:t>Včera jsem byl </a:t>
            </a:r>
            <a:r>
              <a:rPr lang="cs-CZ" dirty="0" err="1" smtClean="0"/>
              <a:t>bohat</a:t>
            </a:r>
            <a:r>
              <a:rPr lang="cs-CZ" dirty="0" smtClean="0"/>
              <a:t> v chudobě a dnes jsem </a:t>
            </a:r>
            <a:r>
              <a:rPr lang="cs-CZ" dirty="0" err="1" smtClean="0"/>
              <a:t>chud</a:t>
            </a:r>
            <a:r>
              <a:rPr lang="cs-CZ" dirty="0" smtClean="0"/>
              <a:t> se vším svým zlatem.</a:t>
            </a:r>
          </a:p>
          <a:p>
            <a:r>
              <a:rPr lang="cs-CZ" dirty="0" smtClean="0"/>
              <a:t>A jako syn </a:t>
            </a:r>
            <a:r>
              <a:rPr lang="cs-CZ" dirty="0" err="1" smtClean="0"/>
              <a:t>Porův</a:t>
            </a:r>
            <a:r>
              <a:rPr lang="cs-CZ" dirty="0" smtClean="0"/>
              <a:t> a </a:t>
            </a:r>
            <a:r>
              <a:rPr lang="cs-CZ" dirty="0" err="1" smtClean="0"/>
              <a:t>Peniin</a:t>
            </a:r>
            <a:r>
              <a:rPr lang="cs-CZ" dirty="0" smtClean="0"/>
              <a:t> má takový osud : za prvé je stále </a:t>
            </a:r>
            <a:r>
              <a:rPr lang="cs-CZ" dirty="0" err="1" smtClean="0"/>
              <a:t>chud</a:t>
            </a:r>
            <a:r>
              <a:rPr lang="cs-CZ" dirty="0" smtClean="0"/>
              <a:t> a docela není hebký a krásný , za jakého je obyčejně pokládán , nýbrž tvrdý a drsný …</a:t>
            </a:r>
          </a:p>
          <a:p>
            <a:r>
              <a:rPr lang="cs-CZ" dirty="0" smtClean="0"/>
              <a:t>Policie je povinna kontrolovat dodržování vykázání a do 24 h. kontaktovat intervenční centrum , příslušný soud a OSPOD (žijí - </a:t>
            </a:r>
            <a:r>
              <a:rPr lang="cs-CZ" dirty="0" err="1" smtClean="0"/>
              <a:t>li</a:t>
            </a:r>
            <a:r>
              <a:rPr lang="cs-CZ" dirty="0" smtClean="0"/>
              <a:t> v rodině děti).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85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Jmenné 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Hosté ale nezůstávali nic dlužni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Prudké ochlazení oceánu však způsobilo, že většina z nich vyhynula a přežilo jen málo místních druhů, které byly schopny se k nízkým teplotám adaptovat.</a:t>
            </a:r>
          </a:p>
          <a:p>
            <a:r>
              <a:rPr lang="cs-CZ" dirty="0" smtClean="0"/>
              <a:t>Jenda, jediný muž, se kterým může žít, který ji chápe, který se ji naučil mít rád.</a:t>
            </a:r>
          </a:p>
          <a:p>
            <a:r>
              <a:rPr lang="cs-CZ" dirty="0" smtClean="0"/>
              <a:t>Byl si vědom toho, že není zrovna v pozici, kdy by mohl hodnotit, a dokonce neschvalovat, některá z rozhodnutí místních čarodějů.</a:t>
            </a:r>
          </a:p>
          <a:p>
            <a:r>
              <a:rPr lang="cs-CZ" dirty="0" smtClean="0"/>
              <a:t>„Jste hotova?“ otázala se jí první švadlena.</a:t>
            </a:r>
          </a:p>
          <a:p>
            <a:r>
              <a:rPr lang="cs-CZ" dirty="0" smtClean="0"/>
              <a:t>Jenže </a:t>
            </a:r>
            <a:r>
              <a:rPr lang="cs-CZ" dirty="0" err="1" smtClean="0"/>
              <a:t>marna</a:t>
            </a:r>
            <a:r>
              <a:rPr lang="cs-CZ" dirty="0" smtClean="0"/>
              <a:t> všechna naděje.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4961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Jmenné 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Cílem tohoto studijního materiálu je poskytnout studentům ucelenou informaci o metodickém postupu při výuce jednotlivých atletických disciplín a nabídnout soubor cvičení a her, které je možno uplatnit v učebních postupech jednotlivých atletických disciplín.</a:t>
            </a:r>
          </a:p>
          <a:p>
            <a:r>
              <a:rPr lang="pl-PL" dirty="0" smtClean="0"/>
              <a:t>Proto jsme ochotni jít s ministerstvem do kompetenčního sporu.</a:t>
            </a:r>
          </a:p>
          <a:p>
            <a:r>
              <a:rPr lang="cs-CZ" dirty="0" smtClean="0"/>
              <a:t>Doma, živ a zdráv Antonín Šťastný a jeho přítel Jaroslav Donát absolvovali lékařskou prohlídku.</a:t>
            </a:r>
          </a:p>
          <a:p>
            <a:r>
              <a:rPr lang="cs-CZ" dirty="0" smtClean="0"/>
              <a:t>Pokud byla přítomna manželka státního představitele, byla jsem tam i já.</a:t>
            </a:r>
          </a:p>
          <a:p>
            <a:r>
              <a:rPr lang="cs-CZ" dirty="0"/>
              <a:t>P</a:t>
            </a:r>
            <a:r>
              <a:rPr lang="cs-CZ" dirty="0" smtClean="0"/>
              <a:t>olicista a občan jsou si před zákonem rovni.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04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Jmenné tvary adjektiv podle frekvence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639" y="1825625"/>
            <a:ext cx="28527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42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832100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rád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patrna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rádo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možno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nutno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patrno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rádi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schopni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patrni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rády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patrny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schopna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patrna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624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Jmenné 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Pravidla užití vzhledem ke tvarům složené flexe.</a:t>
            </a:r>
          </a:p>
          <a:p>
            <a:r>
              <a:rPr lang="cs-CZ" dirty="0" smtClean="0"/>
              <a:t>Omezení užití a flektivní vlastnosti.</a:t>
            </a:r>
          </a:p>
          <a:p>
            <a:r>
              <a:rPr lang="cs-CZ" dirty="0" err="1" smtClean="0"/>
              <a:t>Deflektivizace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Slovnědruhové přesahy a přechody.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07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Popište slovnědruhové přechody a přesahy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Plátky mandlí opražíme </a:t>
            </a:r>
            <a:r>
              <a:rPr lang="cs-CZ" b="1" dirty="0" smtClean="0"/>
              <a:t>na sucho.</a:t>
            </a:r>
          </a:p>
          <a:p>
            <a:r>
              <a:rPr lang="cs-CZ" dirty="0" smtClean="0"/>
              <a:t>MS </a:t>
            </a:r>
            <a:r>
              <a:rPr lang="cs-CZ" dirty="0" err="1" smtClean="0"/>
              <a:t>Racing</a:t>
            </a:r>
            <a:r>
              <a:rPr lang="cs-CZ" dirty="0" smtClean="0"/>
              <a:t> bude mít navíc pro oba jezdce zvlášť motocykl </a:t>
            </a:r>
            <a:r>
              <a:rPr lang="cs-CZ" b="1" dirty="0" smtClean="0"/>
              <a:t>na sucho </a:t>
            </a:r>
            <a:r>
              <a:rPr lang="cs-CZ" dirty="0" smtClean="0"/>
              <a:t>i na vodu.</a:t>
            </a:r>
          </a:p>
          <a:p>
            <a:r>
              <a:rPr lang="cs-CZ" dirty="0" smtClean="0"/>
              <a:t>M</a:t>
            </a:r>
            <a:r>
              <a:rPr lang="pt-BR" dirty="0" smtClean="0"/>
              <a:t>anželé z Nepomuku Anatol a Věra Pšeničkovi se </a:t>
            </a:r>
            <a:r>
              <a:rPr lang="pt-BR" b="1" dirty="0" smtClean="0"/>
              <a:t>na sucho </a:t>
            </a:r>
            <a:r>
              <a:rPr lang="pt-BR" dirty="0" smtClean="0"/>
              <a:t>raději připravili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 běžný úklid stačí vysát vysavačem s kartáčem nebo setřít </a:t>
            </a:r>
            <a:r>
              <a:rPr lang="cs-CZ" b="1" dirty="0" smtClean="0"/>
              <a:t>na sucho </a:t>
            </a:r>
            <a:r>
              <a:rPr lang="cs-CZ" dirty="0" smtClean="0"/>
              <a:t>prachovkou či mopem.</a:t>
            </a:r>
          </a:p>
          <a:p>
            <a:r>
              <a:rPr lang="cs-CZ" dirty="0" smtClean="0"/>
              <a:t>Doba stání </a:t>
            </a:r>
            <a:r>
              <a:rPr lang="cs-CZ" b="1" dirty="0" smtClean="0"/>
              <a:t>na sucho </a:t>
            </a:r>
            <a:r>
              <a:rPr lang="cs-CZ" dirty="0" smtClean="0"/>
              <a:t>představuje významné období z hlediska zdraví , užitkovosti a reprodukce zvířete.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Popište slovnědruhové přechody a přesahy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Pak ovázal pro všechno Edgarovy oči, velel přítomným , aby byli </a:t>
            </a:r>
            <a:r>
              <a:rPr lang="cs-CZ" dirty="0" err="1" smtClean="0"/>
              <a:t>tiši</a:t>
            </a:r>
            <a:r>
              <a:rPr lang="cs-CZ" dirty="0" smtClean="0"/>
              <a:t> a nalil bezvědomému zbytek jedu do úst.</a:t>
            </a:r>
          </a:p>
          <a:p>
            <a:r>
              <a:rPr lang="cs-CZ" dirty="0" smtClean="0"/>
              <a:t>Viď, usnout nemůžeš a totéž trápí tě. Své šachty slyšíš v popůlnoční </a:t>
            </a:r>
            <a:r>
              <a:rPr lang="cs-CZ" dirty="0" err="1" smtClean="0"/>
              <a:t>tiši</a:t>
            </a:r>
            <a:r>
              <a:rPr lang="cs-CZ" dirty="0" smtClean="0"/>
              <a:t> a taky cítíš : číhá nepřítel.</a:t>
            </a:r>
          </a:p>
          <a:p>
            <a:r>
              <a:rPr lang="cs-CZ" dirty="0" smtClean="0"/>
              <a:t>Nejzazší kouty předměstské přírody klekaly jim k nohám a oni se prolínali a zakusovali do sebe ve </a:t>
            </a:r>
            <a:r>
              <a:rPr lang="cs-CZ" dirty="0" err="1" smtClean="0"/>
              <a:t>hluši</a:t>
            </a:r>
            <a:r>
              <a:rPr lang="cs-CZ" dirty="0" smtClean="0"/>
              <a:t> </a:t>
            </a:r>
            <a:r>
              <a:rPr lang="cs-CZ" dirty="0" err="1" smtClean="0"/>
              <a:t>krápavých</a:t>
            </a:r>
            <a:r>
              <a:rPr lang="cs-CZ" dirty="0" smtClean="0"/>
              <a:t> šelestů jako hltaví hlodavci hledající proutek, jejž by ohryzali, vysávali se navzájem nestravitelnou slastí, jako kdyby plnili pracovní zadání, jako by penzum vzájemného vyčerpávání neznalo hodiny, dne ani noci.</a:t>
            </a:r>
          </a:p>
          <a:p>
            <a:r>
              <a:rPr lang="cs-CZ" dirty="0" smtClean="0"/>
              <a:t>Milý pane Bushi, k radaru nejsme </a:t>
            </a:r>
            <a:r>
              <a:rPr lang="cs-CZ" dirty="0" err="1" smtClean="0"/>
              <a:t>hluši</a:t>
            </a:r>
            <a:r>
              <a:rPr lang="cs-CZ" dirty="0" smtClean="0"/>
              <a:t>, však svobody jsou to uši.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721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Cvičení: </a:t>
            </a:r>
            <a:r>
              <a:rPr lang="cs-CZ" dirty="0"/>
              <a:t>Vyber adjektivní tvary, které mají koncovky </a:t>
            </a:r>
            <a:r>
              <a:rPr lang="cs-CZ" b="1" dirty="0"/>
              <a:t>adjektivní (složené) flexe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Měl </a:t>
            </a:r>
            <a:r>
              <a:rPr lang="pl-PL" dirty="0"/>
              <a:t>obchod s kožešinami na Masarykovej </a:t>
            </a:r>
            <a:r>
              <a:rPr lang="pl-PL" dirty="0" smtClean="0"/>
              <a:t>ulici v Brně.</a:t>
            </a:r>
          </a:p>
          <a:p>
            <a:r>
              <a:rPr lang="pl-PL" dirty="0" smtClean="0"/>
              <a:t>Jsem student Masarykovy univerzity.</a:t>
            </a:r>
          </a:p>
          <a:p>
            <a:r>
              <a:rPr lang="cs-CZ" dirty="0"/>
              <a:t>B</a:t>
            </a:r>
            <a:r>
              <a:rPr lang="cs-CZ" dirty="0" smtClean="0"/>
              <a:t>yli </a:t>
            </a:r>
            <a:r>
              <a:rPr lang="cs-CZ" dirty="0"/>
              <a:t>formovaní Masarykovým vztahem k </a:t>
            </a:r>
            <a:r>
              <a:rPr lang="cs-CZ" dirty="0" smtClean="0"/>
              <a:t>náboženství.</a:t>
            </a:r>
          </a:p>
          <a:p>
            <a:r>
              <a:rPr lang="cs-CZ" dirty="0"/>
              <a:t>Naproti tomu Masarykovými slovy </a:t>
            </a:r>
            <a:r>
              <a:rPr lang="cs-CZ" dirty="0" smtClean="0"/>
              <a:t>„patologická </a:t>
            </a:r>
            <a:r>
              <a:rPr lang="cs-CZ" dirty="0" err="1" smtClean="0"/>
              <a:t>ssedlina</a:t>
            </a:r>
            <a:r>
              <a:rPr lang="cs-CZ" dirty="0" smtClean="0"/>
              <a:t>“ </a:t>
            </a:r>
            <a:r>
              <a:rPr lang="cs-CZ" dirty="0"/>
              <a:t>společnosti takovéto odpovědnosti schopna </a:t>
            </a:r>
            <a:r>
              <a:rPr lang="cs-CZ" dirty="0" smtClean="0"/>
              <a:t>není.</a:t>
            </a:r>
          </a:p>
          <a:p>
            <a:r>
              <a:rPr lang="cs-CZ" dirty="0" smtClean="0"/>
              <a:t>Sami </a:t>
            </a:r>
            <a:r>
              <a:rPr lang="cs-CZ" dirty="0"/>
              <a:t>Masarykovi krajané se postarali v průběhu 20 let samostatnosti o to , aby německá menšina podlehla Hitlerově vějičce z gest a </a:t>
            </a:r>
            <a:r>
              <a:rPr lang="cs-CZ" dirty="0" smtClean="0"/>
              <a:t>frází.</a:t>
            </a:r>
          </a:p>
          <a:p>
            <a:r>
              <a:rPr lang="cs-CZ" dirty="0" smtClean="0"/>
              <a:t>Tehdy </a:t>
            </a:r>
            <a:r>
              <a:rPr lang="cs-CZ" dirty="0"/>
              <a:t>se ještě komunisté Masarykovi oficiálně </a:t>
            </a:r>
            <a:r>
              <a:rPr lang="cs-CZ" dirty="0" smtClean="0"/>
              <a:t>klaněli!</a:t>
            </a:r>
            <a:endParaRPr lang="pl-PL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22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337" y="1825625"/>
            <a:ext cx="34133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</a:t>
            </a:r>
            <a:r>
              <a:rPr lang="cs-CZ" dirty="0"/>
              <a:t>Urči slovní druh </a:t>
            </a:r>
            <a:r>
              <a:rPr lang="cs-CZ" b="1" u="sng" dirty="0"/>
              <a:t>podtržených slov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Na </a:t>
            </a:r>
            <a:r>
              <a:rPr lang="pt-BR" b="1" i="1" u="sng" dirty="0"/>
              <a:t>hrubo</a:t>
            </a:r>
            <a:r>
              <a:rPr lang="pt-BR" i="1" dirty="0"/>
              <a:t> nastrouhané ořechy a sýr smícháme se smetanou a </a:t>
            </a:r>
            <a:r>
              <a:rPr lang="pt-BR" i="1" dirty="0" smtClean="0"/>
              <a:t>vínem</a:t>
            </a:r>
            <a:r>
              <a:rPr lang="cs-CZ" i="1" dirty="0" smtClean="0"/>
              <a:t>.</a:t>
            </a:r>
          </a:p>
          <a:p>
            <a:r>
              <a:rPr lang="pt-BR" i="1" dirty="0"/>
              <a:t>Já si ty svoje obarvila na </a:t>
            </a:r>
            <a:r>
              <a:rPr lang="pt-BR" b="1" i="1" u="sng" dirty="0"/>
              <a:t>zrzavo</a:t>
            </a:r>
            <a:r>
              <a:rPr lang="pt-BR" i="1" dirty="0"/>
              <a:t> a </a:t>
            </a:r>
            <a:r>
              <a:rPr lang="pt-BR" i="1" dirty="0" smtClean="0"/>
              <a:t>ostříhala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Venku je velké </a:t>
            </a:r>
            <a:r>
              <a:rPr lang="cs-CZ" b="1" i="1" u="sng" dirty="0" smtClean="0"/>
              <a:t>vlhko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Je ti taky tak </a:t>
            </a:r>
            <a:r>
              <a:rPr lang="cs-CZ" b="1" i="1" u="sng" dirty="0" smtClean="0"/>
              <a:t>smutno</a:t>
            </a:r>
            <a:r>
              <a:rPr lang="cs-CZ" i="1" dirty="0" smtClean="0"/>
              <a:t>?</a:t>
            </a:r>
          </a:p>
          <a:p>
            <a:r>
              <a:rPr lang="pl-PL" i="1" dirty="0"/>
              <a:t>Sami na ostravské </a:t>
            </a:r>
            <a:r>
              <a:rPr lang="pl-PL" b="1" i="1" u="sng" dirty="0"/>
              <a:t>nedýchatelno</a:t>
            </a:r>
            <a:r>
              <a:rPr lang="pl-PL" i="1" dirty="0"/>
              <a:t> stačit </a:t>
            </a:r>
            <a:r>
              <a:rPr lang="pl-PL" i="1" dirty="0" smtClean="0"/>
              <a:t>nebudou.</a:t>
            </a:r>
          </a:p>
          <a:p>
            <a:r>
              <a:rPr lang="cs-CZ" i="1" dirty="0"/>
              <a:t>V místnosti bylo </a:t>
            </a:r>
            <a:r>
              <a:rPr lang="cs-CZ" b="1" i="1" u="sng" dirty="0" smtClean="0"/>
              <a:t>nedýchatelno</a:t>
            </a:r>
            <a:r>
              <a:rPr lang="cs-CZ" i="1" dirty="0" smtClean="0"/>
              <a:t>.</a:t>
            </a:r>
            <a:endParaRPr lang="pl-PL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535645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Cvičení: </a:t>
            </a:r>
            <a:r>
              <a:rPr lang="cs-CZ" dirty="0"/>
              <a:t>Která z následujících adjektiv jsou užita v komparativu a která v </a:t>
            </a:r>
            <a:r>
              <a:rPr lang="cs-CZ" dirty="0" smtClean="0"/>
              <a:t>elativu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Potřebuje </a:t>
            </a:r>
            <a:r>
              <a:rPr lang="cs-CZ" i="1" dirty="0"/>
              <a:t>prý jen to </a:t>
            </a:r>
            <a:r>
              <a:rPr lang="cs-CZ" i="1" dirty="0" smtClean="0"/>
              <a:t>nejnutnější.</a:t>
            </a:r>
          </a:p>
          <a:p>
            <a:r>
              <a:rPr lang="cs-CZ" i="1" dirty="0"/>
              <a:t>I když od těch dob mnoho směrů </a:t>
            </a:r>
            <a:r>
              <a:rPr lang="cs-CZ" i="1" dirty="0" smtClean="0"/>
              <a:t>zaniklo, </a:t>
            </a:r>
            <a:r>
              <a:rPr lang="cs-CZ" i="1" dirty="0"/>
              <a:t>nenastala v psychologii již nikdy dřívější </a:t>
            </a:r>
            <a:r>
              <a:rPr lang="cs-CZ" i="1" dirty="0" smtClean="0"/>
              <a:t>jednota.</a:t>
            </a:r>
          </a:p>
          <a:p>
            <a:r>
              <a:rPr lang="cs-CZ" i="1" dirty="0" smtClean="0"/>
              <a:t>Pak </a:t>
            </a:r>
            <a:r>
              <a:rPr lang="cs-CZ" i="1" dirty="0"/>
              <a:t>bychom bývali překročili i tu nejzazší </a:t>
            </a:r>
            <a:r>
              <a:rPr lang="cs-CZ" i="1" dirty="0" smtClean="0"/>
              <a:t>mez.</a:t>
            </a:r>
          </a:p>
          <a:p>
            <a:r>
              <a:rPr lang="cs-CZ" i="1" dirty="0" smtClean="0"/>
              <a:t>Koupím větší byt.</a:t>
            </a:r>
          </a:p>
          <a:p>
            <a:r>
              <a:rPr lang="pl-PL" i="1" dirty="0"/>
              <a:t>Ale o to zajímavější test nás </a:t>
            </a:r>
            <a:r>
              <a:rPr lang="pl-PL" i="1" dirty="0" smtClean="0"/>
              <a:t>čeká.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68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Najdi </a:t>
            </a:r>
            <a:r>
              <a:rPr lang="cs-CZ" dirty="0"/>
              <a:t>adjektiva </a:t>
            </a:r>
            <a:r>
              <a:rPr lang="cs-CZ" dirty="0" smtClean="0"/>
              <a:t>relační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Těsně </a:t>
            </a:r>
            <a:r>
              <a:rPr lang="cs-CZ" dirty="0"/>
              <a:t>prolétla kolem koženého chrániče na soupeřčině </a:t>
            </a:r>
            <a:r>
              <a:rPr lang="cs-CZ" dirty="0" smtClean="0"/>
              <a:t>hlavě.</a:t>
            </a:r>
          </a:p>
          <a:p>
            <a:r>
              <a:rPr lang="cs-CZ" dirty="0" smtClean="0"/>
              <a:t>Z </a:t>
            </a:r>
            <a:r>
              <a:rPr lang="cs-CZ" dirty="0"/>
              <a:t>důvodu omezených finančních prostředků a nedostatku personálu byla náprava v národních parcích obtížně </a:t>
            </a:r>
            <a:r>
              <a:rPr lang="cs-CZ" dirty="0" smtClean="0"/>
              <a:t>dosažitelná.</a:t>
            </a:r>
          </a:p>
          <a:p>
            <a:r>
              <a:rPr lang="cs-CZ" dirty="0"/>
              <a:t>Nakonec jsem si vzala svou jedinou </a:t>
            </a:r>
            <a:r>
              <a:rPr lang="cs-CZ" dirty="0" smtClean="0"/>
              <a:t>sukni, dlouhou, </a:t>
            </a:r>
            <a:r>
              <a:rPr lang="cs-CZ" dirty="0"/>
              <a:t>khaki </a:t>
            </a:r>
            <a:r>
              <a:rPr lang="cs-CZ" dirty="0" smtClean="0"/>
              <a:t>zelenou, </a:t>
            </a:r>
            <a:r>
              <a:rPr lang="cs-CZ" dirty="0"/>
              <a:t>celkem </a:t>
            </a:r>
            <a:r>
              <a:rPr lang="cs-CZ" dirty="0" smtClean="0"/>
              <a:t>neformální.</a:t>
            </a:r>
          </a:p>
          <a:p>
            <a:r>
              <a:rPr lang="cs-CZ" dirty="0"/>
              <a:t>Zatímco jižní břehy jsou kombinací </a:t>
            </a:r>
            <a:r>
              <a:rPr lang="cs-CZ" dirty="0" smtClean="0"/>
              <a:t>bílé, </a:t>
            </a:r>
            <a:r>
              <a:rPr lang="cs-CZ" dirty="0"/>
              <a:t>šedé a </a:t>
            </a:r>
            <a:r>
              <a:rPr lang="cs-CZ" dirty="0" smtClean="0"/>
              <a:t>růžové, </a:t>
            </a:r>
            <a:r>
              <a:rPr lang="cs-CZ" dirty="0"/>
              <a:t>na severu se k nim přidají odstíny </a:t>
            </a:r>
            <a:r>
              <a:rPr lang="cs-CZ" dirty="0" smtClean="0"/>
              <a:t>červené, </a:t>
            </a:r>
            <a:r>
              <a:rPr lang="cs-CZ" dirty="0"/>
              <a:t>karmínové až téměř černé </a:t>
            </a:r>
            <a:r>
              <a:rPr lang="cs-CZ" dirty="0" smtClean="0"/>
              <a:t>barvy.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020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hádanky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adjektivum má v češtině pouze jmenné tvary?</a:t>
            </a:r>
          </a:p>
          <a:p>
            <a:r>
              <a:rPr lang="cs-CZ" dirty="0" smtClean="0"/>
              <a:t>Lze tvořit adjektiva sufixy -</a:t>
            </a:r>
            <a:r>
              <a:rPr lang="cs-CZ" i="1" dirty="0" err="1" smtClean="0"/>
              <a:t>ův</a:t>
            </a:r>
            <a:r>
              <a:rPr lang="cs-CZ" i="1" dirty="0" smtClean="0"/>
              <a:t>/-in</a:t>
            </a:r>
            <a:r>
              <a:rPr lang="cs-CZ" dirty="0" smtClean="0"/>
              <a:t> i od názvů neživotných entit?</a:t>
            </a:r>
          </a:p>
          <a:p>
            <a:r>
              <a:rPr lang="cs-CZ" dirty="0" smtClean="0"/>
              <a:t>Jaký slovní druh mohou mít slova končící na </a:t>
            </a:r>
            <a:r>
              <a:rPr lang="cs-CZ" b="1" i="1" u="sng" dirty="0" err="1" smtClean="0"/>
              <a:t>telno</a:t>
            </a:r>
            <a:r>
              <a:rPr lang="cs-CZ" dirty="0" smtClean="0"/>
              <a:t>?</a:t>
            </a:r>
          </a:p>
          <a:p>
            <a:r>
              <a:rPr lang="cs-CZ" dirty="0" smtClean="0"/>
              <a:t>Mohou jmenné tvary adjektiv plnit všechny funkce, které běžně adjektiva plní?</a:t>
            </a:r>
          </a:p>
          <a:p>
            <a:r>
              <a:rPr lang="cs-CZ" dirty="0" smtClean="0"/>
              <a:t>Jak byste argumentovali pro adjektivní slovnědruhovou platnost slov jako </a:t>
            </a:r>
            <a:r>
              <a:rPr lang="cs-CZ" b="1" i="1" u="sng" dirty="0" smtClean="0"/>
              <a:t>poslední, jiný, stejný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 byste argumentovali pro/proti prepozicionální platnost(i) spojení </a:t>
            </a:r>
            <a:r>
              <a:rPr lang="cs-CZ" b="1" i="1" u="sng" dirty="0" smtClean="0"/>
              <a:t>týkající se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b="1" i="1" u="sng" dirty="0" smtClean="0"/>
              <a:t>směřující k/do/od</a:t>
            </a:r>
            <a:r>
              <a:rPr lang="cs-CZ" dirty="0" smtClean="0"/>
              <a:t>? </a:t>
            </a:r>
          </a:p>
          <a:p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00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základě významu dvojic  uvažuj o významovém kritériu vydělení adjektiv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velký</a:t>
            </a:r>
            <a:r>
              <a:rPr lang="cs-CZ" dirty="0" smtClean="0"/>
              <a:t> – malý</a:t>
            </a:r>
          </a:p>
          <a:p>
            <a:r>
              <a:rPr lang="cs-CZ" dirty="0" smtClean="0"/>
              <a:t>předešlý – </a:t>
            </a:r>
            <a:r>
              <a:rPr lang="cs-CZ" b="1" dirty="0" smtClean="0">
                <a:solidFill>
                  <a:srgbClr val="FF0000"/>
                </a:solidFill>
              </a:rPr>
              <a:t>další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starý</a:t>
            </a:r>
            <a:r>
              <a:rPr lang="cs-CZ" dirty="0" smtClean="0"/>
              <a:t> – nový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celý</a:t>
            </a:r>
            <a:r>
              <a:rPr lang="cs-CZ" dirty="0" smtClean="0"/>
              <a:t> – necelý </a:t>
            </a:r>
          </a:p>
          <a:p>
            <a:r>
              <a:rPr lang="cs-CZ" dirty="0" smtClean="0"/>
              <a:t>takový – </a:t>
            </a:r>
            <a:r>
              <a:rPr lang="cs-CZ" b="1" dirty="0" smtClean="0">
                <a:solidFill>
                  <a:srgbClr val="FF0000"/>
                </a:solidFill>
              </a:rPr>
              <a:t>jiný</a:t>
            </a:r>
          </a:p>
          <a:p>
            <a:r>
              <a:rPr lang="cs-CZ" b="1" dirty="0">
                <a:solidFill>
                  <a:srgbClr val="FF0000"/>
                </a:solidFill>
              </a:rPr>
              <a:t>d</a:t>
            </a:r>
            <a:r>
              <a:rPr lang="cs-CZ" b="1" dirty="0" smtClean="0">
                <a:solidFill>
                  <a:srgbClr val="FF0000"/>
                </a:solidFill>
              </a:rPr>
              <a:t>obrý </a:t>
            </a:r>
            <a:r>
              <a:rPr lang="cs-CZ" dirty="0" smtClean="0"/>
              <a:t>– zlý</a:t>
            </a:r>
          </a:p>
          <a:p>
            <a:r>
              <a:rPr lang="cs-CZ" b="1" dirty="0">
                <a:solidFill>
                  <a:srgbClr val="FF0000"/>
                </a:solidFill>
              </a:rPr>
              <a:t>český</a:t>
            </a:r>
            <a:r>
              <a:rPr lang="cs-CZ" dirty="0" smtClean="0"/>
              <a:t> – slovenský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5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Velký 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637" y="2120106"/>
            <a:ext cx="65627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0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rok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975" y="2139156"/>
            <a:ext cx="64960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Starý 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5" y="2158206"/>
            <a:ext cx="62674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2334419"/>
            <a:ext cx="63246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Syntaktická funkce adjektiv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4260"/>
            <a:ext cx="10515600" cy="36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481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1062</Words>
  <Application>Microsoft Office PowerPoint</Application>
  <PresentationFormat>Širokoúhlá obrazovka</PresentationFormat>
  <Paragraphs>231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CJJ04_6</vt:lpstr>
      <vt:lpstr>Adjektivum</vt:lpstr>
      <vt:lpstr>Význam</vt:lpstr>
      <vt:lpstr>Na základě významu dvojic  uvažuj o významovém kritériu vydělení adjektiv</vt:lpstr>
      <vt:lpstr>Velký a</vt:lpstr>
      <vt:lpstr>Další rok</vt:lpstr>
      <vt:lpstr>Starý a</vt:lpstr>
      <vt:lpstr>Český a</vt:lpstr>
      <vt:lpstr>Syntaktická funkce adjektiv</vt:lpstr>
      <vt:lpstr>Syntaktická funkce adjektiv</vt:lpstr>
      <vt:lpstr>Forma</vt:lpstr>
      <vt:lpstr>Forma</vt:lpstr>
      <vt:lpstr>Forma</vt:lpstr>
      <vt:lpstr>Do .*a</vt:lpstr>
      <vt:lpstr>Substantivum – adjektivum - adverbium</vt:lpstr>
      <vt:lpstr>Adjektivní paradigma, smíšená a složená deklinace, fce jmenných tvarů</vt:lpstr>
      <vt:lpstr>Složená /adjektivní flexe</vt:lpstr>
      <vt:lpstr>Složená /adjektivní flexe</vt:lpstr>
      <vt:lpstr>Smíšená flexe</vt:lpstr>
      <vt:lpstr>Smíšená flexe</vt:lpstr>
      <vt:lpstr>Jmenné tvary</vt:lpstr>
      <vt:lpstr>Jmenné tvary</vt:lpstr>
      <vt:lpstr>Jmenné tvary</vt:lpstr>
      <vt:lpstr>Jmenné tvary adjektiv podle frekvence</vt:lpstr>
      <vt:lpstr>paradigma</vt:lpstr>
      <vt:lpstr>Jmenné tvary</vt:lpstr>
      <vt:lpstr>Popište slovnědruhové přechody a přesahy</vt:lpstr>
      <vt:lpstr>Popište slovnědruhové přechody a přesahy</vt:lpstr>
      <vt:lpstr>Cvičení: Vyber adjektivní tvary, které mají koncovky adjektivní (složené) flexe </vt:lpstr>
      <vt:lpstr>Cvičení: Urči slovní druh podtržených slov.</vt:lpstr>
      <vt:lpstr>Cvičení: Která z následujících adjektiv jsou užita v komparativu a která v elativu?</vt:lpstr>
      <vt:lpstr>Cvičení: Najdi adjektiva relační</vt:lpstr>
      <vt:lpstr>Jazykové hádanky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CJJ04_6</dc:title>
  <dc:creator>petr</dc:creator>
  <cp:lastModifiedBy>petr</cp:lastModifiedBy>
  <cp:revision>24</cp:revision>
  <dcterms:created xsi:type="dcterms:W3CDTF">2020-01-21T12:50:42Z</dcterms:created>
  <dcterms:modified xsi:type="dcterms:W3CDTF">2020-02-14T19:07:54Z</dcterms:modified>
</cp:coreProperties>
</file>