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84" r:id="rId5"/>
    <p:sldId id="283" r:id="rId6"/>
    <p:sldId id="260" r:id="rId7"/>
    <p:sldId id="261" r:id="rId8"/>
    <p:sldId id="262" r:id="rId9"/>
    <p:sldId id="264" r:id="rId10"/>
    <p:sldId id="285" r:id="rId11"/>
    <p:sldId id="265" r:id="rId12"/>
    <p:sldId id="274" r:id="rId13"/>
    <p:sldId id="266" r:id="rId14"/>
    <p:sldId id="286" r:id="rId15"/>
    <p:sldId id="268" r:id="rId16"/>
    <p:sldId id="267" r:id="rId17"/>
    <p:sldId id="269" r:id="rId18"/>
    <p:sldId id="270" r:id="rId19"/>
    <p:sldId id="272" r:id="rId20"/>
    <p:sldId id="271" r:id="rId21"/>
    <p:sldId id="287" r:id="rId22"/>
    <p:sldId id="288" r:id="rId23"/>
    <p:sldId id="273" r:id="rId24"/>
    <p:sldId id="275" r:id="rId25"/>
    <p:sldId id="276" r:id="rId26"/>
    <p:sldId id="277" r:id="rId27"/>
    <p:sldId id="278" r:id="rId28"/>
    <p:sldId id="279" r:id="rId29"/>
    <p:sldId id="289" r:id="rId30"/>
    <p:sldId id="280" r:id="rId31"/>
    <p:sldId id="290" r:id="rId32"/>
    <p:sldId id="281" r:id="rId33"/>
    <p:sldId id="291" r:id="rId34"/>
    <p:sldId id="282" r:id="rId35"/>
    <p:sldId id="292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2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23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95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94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2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16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16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57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84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0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E1E60-7F27-4EC2-AAEA-AC105AAB3FAF}" type="datetimeFigureOut">
              <a:rPr lang="cs-CZ" smtClean="0"/>
              <a:t>3.4.2020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37635-5693-4565-BD24-F5A03DE19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03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CJJ04_7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Klára Osolsobě</a:t>
            </a:r>
          </a:p>
          <a:p>
            <a:r>
              <a:rPr lang="cs-CZ" dirty="0" err="1"/>
              <a:t>osolsobe</a:t>
            </a:r>
            <a:r>
              <a:rPr lang="en-US" dirty="0"/>
              <a:t>@</a:t>
            </a:r>
            <a:r>
              <a:rPr lang="cs-CZ" dirty="0"/>
              <a:t>phil.muni.cz</a:t>
            </a:r>
          </a:p>
        </p:txBody>
      </p:sp>
    </p:spTree>
    <p:extLst>
      <p:ext uri="{BB962C8B-B14F-4D97-AF65-F5344CB8AC3E}">
        <p14:creationId xmlns:p14="http://schemas.microsoft.com/office/powerpoint/2010/main" val="32730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Podtržená jsou </a:t>
            </a:r>
            <a:r>
              <a:rPr lang="cs-CZ" sz="3200" dirty="0" err="1" smtClean="0"/>
              <a:t>desubstantiva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i="1" strike="sngStrike" dirty="0" smtClean="0"/>
              <a:t>celní</a:t>
            </a:r>
            <a:r>
              <a:rPr lang="cs-CZ" sz="3200" dirty="0" smtClean="0"/>
              <a:t> je rovněž </a:t>
            </a:r>
            <a:r>
              <a:rPr lang="cs-CZ" sz="3200" dirty="0" err="1" smtClean="0"/>
              <a:t>desubstantivum</a:t>
            </a:r>
            <a:r>
              <a:rPr lang="cs-CZ" sz="3200" dirty="0" smtClean="0"/>
              <a:t> a není derivováno od </a:t>
            </a:r>
            <a:r>
              <a:rPr lang="cs-CZ" sz="3200" i="1" dirty="0" smtClean="0"/>
              <a:t>celý</a:t>
            </a:r>
            <a:endParaRPr lang="cs-CZ" sz="3200" strike="sngStrike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215" y="1825625"/>
            <a:ext cx="103935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.*my</a:t>
            </a:r>
            <a:r>
              <a:rPr lang="en-US" dirty="0"/>
              <a:t>[s</a:t>
            </a:r>
            <a:r>
              <a:rPr lang="cs-CZ" dirty="0"/>
              <a:t>š</a:t>
            </a:r>
            <a:r>
              <a:rPr lang="en-US" dirty="0"/>
              <a:t>]</a:t>
            </a:r>
            <a:r>
              <a:rPr lang="cs-CZ" dirty="0"/>
              <a:t>l.*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4248" y="1825625"/>
            <a:ext cx="378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ze sloves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Které/á adjektivum/a nepatří do slovotvorné čeledi slovesa </a:t>
            </a:r>
            <a:r>
              <a:rPr lang="cs-CZ" i="1" dirty="0"/>
              <a:t>.*myslet?</a:t>
            </a:r>
          </a:p>
          <a:p>
            <a:r>
              <a:rPr lang="cs-CZ" dirty="0"/>
              <a:t>Jaké obecné významy označují utvořená </a:t>
            </a:r>
            <a:r>
              <a:rPr lang="cs-CZ" dirty="0" err="1"/>
              <a:t>deverbální</a:t>
            </a:r>
            <a:r>
              <a:rPr lang="cs-CZ" dirty="0"/>
              <a:t> adjektiva?</a:t>
            </a:r>
          </a:p>
          <a:p>
            <a:r>
              <a:rPr lang="cs-CZ" dirty="0"/>
              <a:t>Jaké lingvistické termíny se k označení významových tříd užívají?</a:t>
            </a:r>
          </a:p>
          <a:p>
            <a:r>
              <a:rPr lang="cs-CZ" dirty="0"/>
              <a:t>U kterých adjektiv je lexikální význam širší/užší než význam slovotvorný?</a:t>
            </a:r>
          </a:p>
          <a:p>
            <a:r>
              <a:rPr lang="cs-CZ" dirty="0"/>
              <a:t>Seřaď slova, která tvoří slovotvorné řady.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8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Deverbativa?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8623" y="1879016"/>
            <a:ext cx="4400550" cy="1466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23" y="3441760"/>
            <a:ext cx="4667250" cy="3752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620" y="1341137"/>
            <a:ext cx="4810125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 dirty="0" smtClean="0"/>
              <a:t>áklad je </a:t>
            </a:r>
            <a:r>
              <a:rPr lang="cs-CZ" i="1" dirty="0" smtClean="0">
                <a:solidFill>
                  <a:srgbClr val="FFFF00"/>
                </a:solidFill>
              </a:rPr>
              <a:t>mysl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i="1" dirty="0" smtClean="0">
                <a:solidFill>
                  <a:srgbClr val="FFFF00"/>
                </a:solidFill>
              </a:rPr>
              <a:t>(úmysl, důmysl, …)</a:t>
            </a:r>
            <a:endParaRPr lang="cs-CZ" i="1" dirty="0">
              <a:solidFill>
                <a:srgbClr val="FFFF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4512" y="1825625"/>
            <a:ext cx="766297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Deverbativa</a:t>
            </a:r>
            <a:r>
              <a:rPr lang="cs-CZ" dirty="0" smtClean="0"/>
              <a:t>? NIKOLIV </a:t>
            </a:r>
            <a:r>
              <a:rPr lang="cs-CZ" dirty="0" err="1" smtClean="0"/>
              <a:t>desubstantiva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063" y="2474867"/>
            <a:ext cx="47434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3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Deverbativa?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421" y="1886010"/>
            <a:ext cx="5085482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903" y="590459"/>
            <a:ext cx="59626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Jaká další deverbativní adjektiva lze v češtině doložit?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 že dnešní policejní prezident v konkursu vlastně jen narychlo zaskočil za svého takřka „designovaného“, leč na poslední chvíli se </a:t>
            </a:r>
            <a:r>
              <a:rPr lang="cs-CZ" dirty="0" err="1">
                <a:solidFill>
                  <a:srgbClr val="FF0000"/>
                </a:solidFill>
              </a:rPr>
              <a:t>rozmyslivšího</a:t>
            </a:r>
            <a:r>
              <a:rPr lang="cs-CZ" dirty="0"/>
              <a:t> brněnského nadřízeného, a přesto slavně zvítězil, našim líným hlídacím psům demokracie uniklo zcela.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6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Jaký je rozdíl mezi adjektivy lišícími </a:t>
            </a:r>
            <a:r>
              <a:rPr lang="cs-CZ"/>
              <a:t>se délkou i/í?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1025" y="2162969"/>
            <a:ext cx="34099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měřicí/měřící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973" y="1825625"/>
            <a:ext cx="79100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Desubstantiva</a:t>
            </a:r>
            <a:r>
              <a:rPr lang="cs-CZ" dirty="0"/>
              <a:t>, </a:t>
            </a:r>
            <a:r>
              <a:rPr lang="cs-CZ" dirty="0" err="1"/>
              <a:t>deadjektiva</a:t>
            </a:r>
            <a:r>
              <a:rPr lang="cs-CZ" dirty="0"/>
              <a:t>, deverbativa, adjektiva z adverbií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Adjektiva ze substantiv</a:t>
            </a:r>
          </a:p>
          <a:p>
            <a:r>
              <a:rPr lang="cs-CZ" dirty="0"/>
              <a:t>Adjektiva z adjektiv</a:t>
            </a:r>
          </a:p>
          <a:p>
            <a:r>
              <a:rPr lang="cs-CZ" dirty="0"/>
              <a:t>Adjektiva ze sloves</a:t>
            </a:r>
          </a:p>
          <a:p>
            <a:r>
              <a:rPr lang="cs-CZ" dirty="0"/>
              <a:t>Adjektiva z adverbií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1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ANALOGIE: </a:t>
            </a:r>
            <a:r>
              <a:rPr lang="cs-CZ" i="1" dirty="0"/>
              <a:t>mycí/myjící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945" y="1825625"/>
            <a:ext cx="98961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procesuálními a účelovými adjektivy je ve významu i formě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procesuální – opěrný tvar je 3. osoba plurálu indikativu prézentu aktiva (</a:t>
            </a:r>
            <a:r>
              <a:rPr lang="cs-CZ" i="1" dirty="0" smtClean="0"/>
              <a:t>nes-ou → </a:t>
            </a:r>
            <a:r>
              <a:rPr lang="cs-CZ" i="1" dirty="0" err="1" smtClean="0"/>
              <a:t>nes-ou-c-í</a:t>
            </a:r>
            <a:r>
              <a:rPr lang="cs-CZ" i="1" dirty="0" smtClean="0"/>
              <a:t>, </a:t>
            </a:r>
            <a:r>
              <a:rPr lang="cs-CZ" i="1" dirty="0" err="1" smtClean="0"/>
              <a:t>pe</a:t>
            </a:r>
            <a:r>
              <a:rPr lang="en-US" i="1" dirty="0" smtClean="0"/>
              <a:t>[k</a:t>
            </a:r>
            <a:r>
              <a:rPr lang="cs-CZ" i="1" dirty="0" smtClean="0"/>
              <a:t>č</a:t>
            </a:r>
            <a:r>
              <a:rPr lang="en-US" i="1" dirty="0" smtClean="0"/>
              <a:t>]</a:t>
            </a:r>
            <a:r>
              <a:rPr lang="cs-CZ" i="1" dirty="0" smtClean="0"/>
              <a:t>-ou → </a:t>
            </a:r>
            <a:r>
              <a:rPr lang="cs-CZ" i="1" dirty="0" err="1" smtClean="0"/>
              <a:t>pek-ou-c-í</a:t>
            </a:r>
            <a:r>
              <a:rPr lang="cs-CZ" i="1" dirty="0" smtClean="0"/>
              <a:t> / </a:t>
            </a:r>
            <a:r>
              <a:rPr lang="cs-CZ" i="1" dirty="0" err="1" smtClean="0"/>
              <a:t>peč-ou-c-í</a:t>
            </a:r>
            <a:r>
              <a:rPr lang="cs-CZ" i="1" dirty="0" smtClean="0"/>
              <a:t> / </a:t>
            </a:r>
            <a:r>
              <a:rPr lang="cs-CZ" i="1" dirty="0" err="1" smtClean="0">
                <a:solidFill>
                  <a:srgbClr val="0070C0"/>
                </a:solidFill>
              </a:rPr>
              <a:t>peč-í-c-í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sz="1800" i="1" dirty="0" smtClean="0">
                <a:solidFill>
                  <a:srgbClr val="0070C0"/>
                </a:solidFill>
              </a:rPr>
              <a:t>výjimka není </a:t>
            </a:r>
            <a:r>
              <a:rPr lang="cs-CZ" sz="1800" i="1" strike="sngStrike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 peč,</a:t>
            </a:r>
            <a:r>
              <a:rPr lang="cs-CZ" i="1" dirty="0"/>
              <a:t> </a:t>
            </a:r>
            <a:r>
              <a:rPr lang="cs-CZ" i="1" dirty="0" smtClean="0"/>
              <a:t>ber-ou </a:t>
            </a:r>
            <a:r>
              <a:rPr lang="cs-CZ" i="1" dirty="0"/>
              <a:t>→ </a:t>
            </a:r>
            <a:r>
              <a:rPr lang="cs-CZ" i="1" dirty="0" err="1" smtClean="0"/>
              <a:t>ber-ou-c-í</a:t>
            </a:r>
            <a:r>
              <a:rPr lang="cs-CZ" i="1" dirty="0" smtClean="0"/>
              <a:t>, maž-ou/maž-í </a:t>
            </a:r>
            <a:r>
              <a:rPr lang="cs-CZ" i="1" dirty="0"/>
              <a:t>→ </a:t>
            </a:r>
            <a:r>
              <a:rPr lang="cs-CZ" i="1" dirty="0" err="1" smtClean="0"/>
              <a:t>maž-ou-c-í</a:t>
            </a:r>
            <a:r>
              <a:rPr lang="cs-CZ" i="1" dirty="0" smtClean="0"/>
              <a:t> / </a:t>
            </a:r>
            <a:r>
              <a:rPr lang="cs-CZ" i="1" dirty="0" err="1" smtClean="0"/>
              <a:t>maž-í-c-í</a:t>
            </a:r>
            <a:r>
              <a:rPr lang="cs-CZ" i="1" dirty="0" smtClean="0"/>
              <a:t>, </a:t>
            </a:r>
            <a:r>
              <a:rPr lang="cs-CZ" i="1" dirty="0" err="1"/>
              <a:t>m</a:t>
            </a:r>
            <a:r>
              <a:rPr lang="cs-CZ" i="1" dirty="0" err="1" smtClean="0"/>
              <a:t>ř</a:t>
            </a:r>
            <a:r>
              <a:rPr lang="cs-CZ" i="1" dirty="0" smtClean="0"/>
              <a:t>-ou </a:t>
            </a:r>
            <a:r>
              <a:rPr lang="cs-CZ" i="1" dirty="0"/>
              <a:t>→ </a:t>
            </a:r>
            <a:r>
              <a:rPr lang="cs-CZ" i="1" dirty="0" err="1" smtClean="0"/>
              <a:t>mř-ou-c-í</a:t>
            </a:r>
            <a:r>
              <a:rPr lang="cs-CZ" i="1" dirty="0" smtClean="0"/>
              <a:t> </a:t>
            </a:r>
            <a:r>
              <a:rPr lang="cs-CZ" i="1" dirty="0"/>
              <a:t>/</a:t>
            </a:r>
            <a:r>
              <a:rPr lang="cs-CZ" i="1" dirty="0" err="1" smtClean="0"/>
              <a:t>mr-ou-c-í</a:t>
            </a:r>
            <a:r>
              <a:rPr lang="cs-CZ" i="1" dirty="0" smtClean="0"/>
              <a:t> /</a:t>
            </a:r>
            <a:r>
              <a:rPr lang="cs-CZ" sz="1800" i="1" dirty="0" err="1">
                <a:solidFill>
                  <a:srgbClr val="0070C0"/>
                </a:solidFill>
              </a:rPr>
              <a:t>mř-í-c-í</a:t>
            </a:r>
            <a:r>
              <a:rPr lang="cs-CZ" sz="1800" i="1" dirty="0">
                <a:solidFill>
                  <a:srgbClr val="0070C0"/>
                </a:solidFill>
              </a:rPr>
              <a:t> </a:t>
            </a:r>
            <a:r>
              <a:rPr lang="cs-CZ" sz="1800" i="1" dirty="0">
                <a:solidFill>
                  <a:srgbClr val="0070C0"/>
                </a:solidFill>
              </a:rPr>
              <a:t>výjimka není oni </a:t>
            </a:r>
            <a:r>
              <a:rPr lang="cs-CZ" sz="1800" i="1" dirty="0" err="1">
                <a:solidFill>
                  <a:srgbClr val="0070C0"/>
                </a:solidFill>
              </a:rPr>
              <a:t>mří</a:t>
            </a:r>
            <a:r>
              <a:rPr lang="cs-CZ" sz="1800" i="1" dirty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, tisk-n-ou </a:t>
            </a:r>
            <a:r>
              <a:rPr lang="cs-CZ" i="1" dirty="0"/>
              <a:t>→ </a:t>
            </a:r>
            <a:r>
              <a:rPr lang="cs-CZ" i="1" dirty="0" err="1" smtClean="0"/>
              <a:t>tisk-n-ou-c-í</a:t>
            </a:r>
            <a:r>
              <a:rPr lang="cs-CZ" i="1" dirty="0" smtClean="0"/>
              <a:t>, mi-n-ou </a:t>
            </a:r>
            <a:r>
              <a:rPr lang="cs-CZ" i="1" dirty="0"/>
              <a:t>→ </a:t>
            </a:r>
            <a:r>
              <a:rPr lang="cs-CZ" i="1" dirty="0" err="1" smtClean="0"/>
              <a:t>mi-n-ou-c-í</a:t>
            </a:r>
            <a:r>
              <a:rPr lang="cs-CZ" i="1" dirty="0"/>
              <a:t>,</a:t>
            </a:r>
            <a:r>
              <a:rPr lang="cs-CZ" i="1" dirty="0" smtClean="0"/>
              <a:t> p-n-ou </a:t>
            </a:r>
            <a:r>
              <a:rPr lang="cs-CZ" i="1" dirty="0"/>
              <a:t>→ </a:t>
            </a:r>
            <a:r>
              <a:rPr lang="cs-CZ" i="1" dirty="0" err="1" smtClean="0"/>
              <a:t>p-n-ou-c-í</a:t>
            </a:r>
            <a:r>
              <a:rPr lang="cs-CZ" i="1" dirty="0" smtClean="0"/>
              <a:t>, kry-j-ou/kry-j-í </a:t>
            </a:r>
            <a:r>
              <a:rPr lang="cs-CZ" i="1" dirty="0"/>
              <a:t>→ </a:t>
            </a:r>
            <a:r>
              <a:rPr lang="cs-CZ" i="1" dirty="0" err="1" smtClean="0"/>
              <a:t>kry-j-í-c-í</a:t>
            </a:r>
            <a:r>
              <a:rPr lang="cs-CZ" i="1" dirty="0" smtClean="0"/>
              <a:t>, kup-</a:t>
            </a:r>
            <a:r>
              <a:rPr lang="cs-CZ" i="1" dirty="0" err="1" smtClean="0"/>
              <a:t>uj</a:t>
            </a:r>
            <a:r>
              <a:rPr lang="cs-CZ" i="1" dirty="0" smtClean="0"/>
              <a:t>-ou/kup-</a:t>
            </a:r>
            <a:r>
              <a:rPr lang="cs-CZ" i="1" dirty="0" err="1" smtClean="0"/>
              <a:t>uj</a:t>
            </a:r>
            <a:r>
              <a:rPr lang="cs-CZ" i="1" dirty="0" smtClean="0"/>
              <a:t>-í </a:t>
            </a:r>
            <a:r>
              <a:rPr lang="cs-CZ" i="1" dirty="0"/>
              <a:t>→ </a:t>
            </a:r>
            <a:r>
              <a:rPr lang="cs-CZ" i="1" dirty="0" err="1" smtClean="0"/>
              <a:t>kup-uj-í-c-í</a:t>
            </a:r>
            <a:r>
              <a:rPr lang="cs-CZ" i="1" dirty="0" smtClean="0"/>
              <a:t>, pros-0-í → pros-0-í-c-í, trp-0-í </a:t>
            </a:r>
            <a:r>
              <a:rPr lang="cs-CZ" i="1" dirty="0"/>
              <a:t>→ </a:t>
            </a:r>
            <a:r>
              <a:rPr lang="cs-CZ" i="1" dirty="0" smtClean="0"/>
              <a:t>trp-0-í-c-í, </a:t>
            </a:r>
            <a:r>
              <a:rPr lang="cs-CZ" i="1" dirty="0" err="1" smtClean="0"/>
              <a:t>sáz</a:t>
            </a:r>
            <a:r>
              <a:rPr lang="cs-CZ" i="1" dirty="0" smtClean="0"/>
              <a:t>-ej-í </a:t>
            </a:r>
            <a:r>
              <a:rPr lang="cs-CZ" i="1" dirty="0"/>
              <a:t>→ </a:t>
            </a:r>
            <a:r>
              <a:rPr lang="cs-CZ" i="1" dirty="0" err="1" smtClean="0"/>
              <a:t>sáz-ej-í-c-í</a:t>
            </a:r>
            <a:r>
              <a:rPr lang="cs-CZ" i="1" dirty="0" smtClean="0"/>
              <a:t>, děl-aj-í </a:t>
            </a:r>
            <a:r>
              <a:rPr lang="cs-CZ" i="1" dirty="0"/>
              <a:t>→ </a:t>
            </a:r>
            <a:r>
              <a:rPr lang="cs-CZ" i="1" dirty="0" err="1" smtClean="0"/>
              <a:t>děl-aj-í-c-í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účelová – opěrný tvar l-</a:t>
            </a:r>
            <a:r>
              <a:rPr lang="cs-CZ" dirty="0" err="1" smtClean="0"/>
              <a:t>ové</a:t>
            </a:r>
            <a:r>
              <a:rPr lang="cs-CZ" dirty="0" smtClean="0"/>
              <a:t> příčestí </a:t>
            </a:r>
            <a:r>
              <a:rPr lang="cs-CZ" dirty="0" err="1" smtClean="0"/>
              <a:t>mask</a:t>
            </a:r>
            <a:r>
              <a:rPr lang="cs-CZ" dirty="0" smtClean="0"/>
              <a:t>. živ. (</a:t>
            </a:r>
            <a:r>
              <a:rPr lang="cs-CZ" i="1" dirty="0" smtClean="0"/>
              <a:t>plet-0-l → plet-</a:t>
            </a:r>
            <a:r>
              <a:rPr lang="cs-CZ" i="1" dirty="0" smtClean="0">
                <a:solidFill>
                  <a:srgbClr val="0070C0"/>
                </a:solidFill>
              </a:rPr>
              <a:t>a</a:t>
            </a:r>
            <a:r>
              <a:rPr lang="cs-CZ" i="1" dirty="0" smtClean="0"/>
              <a:t>-c-í, pek-0-l </a:t>
            </a:r>
            <a:r>
              <a:rPr lang="cs-CZ" i="1" dirty="0"/>
              <a:t>→ </a:t>
            </a:r>
            <a:r>
              <a:rPr lang="cs-CZ" i="1" dirty="0" smtClean="0"/>
              <a:t>pe</a:t>
            </a:r>
            <a:r>
              <a:rPr lang="cs-CZ" i="1" dirty="0" smtClean="0">
                <a:solidFill>
                  <a:srgbClr val="0070C0"/>
                </a:solidFill>
              </a:rPr>
              <a:t>č-i</a:t>
            </a:r>
            <a:r>
              <a:rPr lang="cs-CZ" i="1" dirty="0" smtClean="0"/>
              <a:t>-c-í</a:t>
            </a:r>
            <a:r>
              <a:rPr lang="cs-CZ" i="1" dirty="0"/>
              <a:t>, </a:t>
            </a:r>
            <a:r>
              <a:rPr lang="cs-CZ" i="1" dirty="0" err="1"/>
              <a:t>p</a:t>
            </a:r>
            <a:r>
              <a:rPr lang="cs-CZ" i="1" dirty="0" err="1" smtClean="0"/>
              <a:t>r</a:t>
            </a:r>
            <a:r>
              <a:rPr lang="cs-CZ" i="1" dirty="0" smtClean="0"/>
              <a:t>-a-l </a:t>
            </a:r>
            <a:r>
              <a:rPr lang="cs-CZ" i="1" dirty="0"/>
              <a:t>→ </a:t>
            </a:r>
            <a:r>
              <a:rPr lang="cs-CZ" i="1" dirty="0" err="1" smtClean="0"/>
              <a:t>pr</a:t>
            </a:r>
            <a:r>
              <a:rPr lang="cs-CZ" i="1" dirty="0" smtClean="0"/>
              <a:t>-a-c-í</a:t>
            </a:r>
            <a:r>
              <a:rPr lang="cs-CZ" i="1" dirty="0"/>
              <a:t>, </a:t>
            </a:r>
            <a:r>
              <a:rPr lang="cs-CZ" i="1" dirty="0" smtClean="0"/>
              <a:t>maz-a-l </a:t>
            </a:r>
            <a:r>
              <a:rPr lang="cs-CZ" i="1" dirty="0"/>
              <a:t>→ </a:t>
            </a:r>
            <a:r>
              <a:rPr lang="cs-CZ" i="1" dirty="0" smtClean="0"/>
              <a:t>maz-a-c-í</a:t>
            </a:r>
            <a:r>
              <a:rPr lang="cs-CZ" i="1" dirty="0"/>
              <a:t>, </a:t>
            </a:r>
            <a:r>
              <a:rPr lang="cs-CZ" i="1" dirty="0" err="1" smtClean="0"/>
              <a:t>tř</a:t>
            </a:r>
            <a:r>
              <a:rPr lang="cs-CZ" i="1" dirty="0" smtClean="0"/>
              <a:t>-e-l </a:t>
            </a:r>
            <a:r>
              <a:rPr lang="cs-CZ" i="1" dirty="0"/>
              <a:t>→ </a:t>
            </a:r>
            <a:r>
              <a:rPr lang="cs-CZ" i="1" dirty="0" err="1" smtClean="0"/>
              <a:t>tř</a:t>
            </a:r>
            <a:r>
              <a:rPr lang="cs-CZ" i="1" dirty="0" smtClean="0"/>
              <a:t>-e-c-í</a:t>
            </a:r>
            <a:r>
              <a:rPr lang="cs-CZ" i="1" dirty="0"/>
              <a:t>, </a:t>
            </a:r>
            <a:r>
              <a:rPr lang="cs-CZ" i="1" dirty="0" smtClean="0"/>
              <a:t>tisk-0/(nu)-l </a:t>
            </a:r>
            <a:r>
              <a:rPr lang="cs-CZ" i="1" dirty="0"/>
              <a:t>→ </a:t>
            </a:r>
            <a:r>
              <a:rPr lang="cs-CZ" i="1" dirty="0" smtClean="0"/>
              <a:t>tisk</a:t>
            </a:r>
            <a:r>
              <a:rPr lang="cs-CZ" i="1" dirty="0" smtClean="0">
                <a:solidFill>
                  <a:srgbClr val="0070C0"/>
                </a:solidFill>
              </a:rPr>
              <a:t>-a</a:t>
            </a:r>
            <a:r>
              <a:rPr lang="cs-CZ" i="1" dirty="0" smtClean="0"/>
              <a:t>-c-í, kry-0-l </a:t>
            </a:r>
            <a:r>
              <a:rPr lang="cs-CZ" i="1" dirty="0"/>
              <a:t>→ </a:t>
            </a:r>
            <a:r>
              <a:rPr lang="cs-CZ" i="1" dirty="0" smtClean="0"/>
              <a:t>kry-0-c-í, </a:t>
            </a:r>
            <a:r>
              <a:rPr lang="cs-CZ" i="1" dirty="0" err="1" smtClean="0"/>
              <a:t>entl</a:t>
            </a:r>
            <a:r>
              <a:rPr lang="cs-CZ" i="1" dirty="0" smtClean="0"/>
              <a:t>-ova-l </a:t>
            </a:r>
            <a:r>
              <a:rPr lang="cs-CZ" i="1" dirty="0"/>
              <a:t>→ </a:t>
            </a:r>
            <a:r>
              <a:rPr lang="cs-CZ" i="1" dirty="0" err="1" smtClean="0"/>
              <a:t>entl</a:t>
            </a:r>
            <a:r>
              <a:rPr lang="cs-CZ" i="1" dirty="0" smtClean="0"/>
              <a:t>-ova-c-í, řad-i-l </a:t>
            </a:r>
            <a:r>
              <a:rPr lang="cs-CZ" i="1" dirty="0"/>
              <a:t>→ </a:t>
            </a:r>
            <a:r>
              <a:rPr lang="cs-CZ" i="1" dirty="0" smtClean="0"/>
              <a:t>řad-i-c-í, </a:t>
            </a:r>
            <a:r>
              <a:rPr lang="cs-CZ" i="1" dirty="0" err="1" smtClean="0"/>
              <a:t>vytáp</a:t>
            </a:r>
            <a:r>
              <a:rPr lang="cs-CZ" i="1" dirty="0" smtClean="0"/>
              <a:t>-ě-l </a:t>
            </a:r>
            <a:r>
              <a:rPr lang="cs-CZ" i="1" dirty="0"/>
              <a:t>→ </a:t>
            </a:r>
            <a:r>
              <a:rPr lang="cs-CZ" i="1" dirty="0" err="1" smtClean="0"/>
              <a:t>vytáp</a:t>
            </a:r>
            <a:r>
              <a:rPr lang="cs-CZ" i="1" dirty="0" smtClean="0"/>
              <a:t>-ě-c-í, </a:t>
            </a:r>
            <a:r>
              <a:rPr lang="cs-CZ" i="1" dirty="0" err="1" smtClean="0"/>
              <a:t>sáz</a:t>
            </a:r>
            <a:r>
              <a:rPr lang="cs-CZ" i="1" dirty="0" smtClean="0"/>
              <a:t>-e-l </a:t>
            </a:r>
            <a:r>
              <a:rPr lang="cs-CZ" i="1" dirty="0"/>
              <a:t>→ </a:t>
            </a:r>
            <a:r>
              <a:rPr lang="cs-CZ" i="1" dirty="0" err="1" smtClean="0"/>
              <a:t>sáz</a:t>
            </a:r>
            <a:r>
              <a:rPr lang="cs-CZ" i="1" dirty="0" smtClean="0"/>
              <a:t>-e-c-í, plov-a-l </a:t>
            </a:r>
            <a:r>
              <a:rPr lang="cs-CZ" i="1" dirty="0"/>
              <a:t>→ </a:t>
            </a:r>
            <a:r>
              <a:rPr lang="cs-CZ" i="1" dirty="0" smtClean="0"/>
              <a:t>plov-a-c-í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62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deverbativní adjektiva</a:t>
            </a:r>
            <a:br>
              <a:rPr lang="cs-CZ" dirty="0" smtClean="0"/>
            </a:br>
            <a:r>
              <a:rPr lang="cs-CZ" dirty="0" smtClean="0"/>
              <a:t>(viz algoritmus tvoření přechodníků)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adjektiva rezultativní od přechodníku minulého, – </a:t>
            </a:r>
            <a:r>
              <a:rPr lang="cs-CZ" dirty="0"/>
              <a:t>opěrný tvar l-</a:t>
            </a:r>
            <a:r>
              <a:rPr lang="cs-CZ" dirty="0" err="1"/>
              <a:t>ové</a:t>
            </a:r>
            <a:r>
              <a:rPr lang="cs-CZ" dirty="0"/>
              <a:t> příčestí </a:t>
            </a:r>
            <a:r>
              <a:rPr lang="cs-CZ" dirty="0" err="1"/>
              <a:t>mask</a:t>
            </a:r>
            <a:r>
              <a:rPr lang="cs-CZ" dirty="0"/>
              <a:t>. živ. (</a:t>
            </a:r>
            <a:r>
              <a:rPr lang="cs-CZ" i="1" dirty="0"/>
              <a:t>vynes-0-l → vynes-0-š-í, upek-0-l → upek-0-š-í, </a:t>
            </a:r>
            <a:r>
              <a:rPr lang="cs-CZ" i="1" dirty="0" err="1"/>
              <a:t>nabr</a:t>
            </a:r>
            <a:r>
              <a:rPr lang="cs-CZ" i="1" dirty="0"/>
              <a:t>-a-l → </a:t>
            </a:r>
            <a:r>
              <a:rPr lang="cs-CZ" i="1" dirty="0" err="1"/>
              <a:t>nabr</a:t>
            </a:r>
            <a:r>
              <a:rPr lang="cs-CZ" i="1" dirty="0"/>
              <a:t>-a-v-š-í, </a:t>
            </a:r>
            <a:r>
              <a:rPr lang="cs-CZ" i="1" dirty="0" err="1"/>
              <a:t>umaz</a:t>
            </a:r>
            <a:r>
              <a:rPr lang="cs-CZ" i="1" dirty="0"/>
              <a:t>-a-l → </a:t>
            </a:r>
            <a:r>
              <a:rPr lang="cs-CZ" i="1" dirty="0" err="1"/>
              <a:t>umaz</a:t>
            </a:r>
            <a:r>
              <a:rPr lang="cs-CZ" i="1" dirty="0"/>
              <a:t>-a-v-š-í, </a:t>
            </a:r>
            <a:r>
              <a:rPr lang="cs-CZ" i="1" dirty="0" err="1"/>
              <a:t>umř</a:t>
            </a:r>
            <a:r>
              <a:rPr lang="cs-CZ" i="1" dirty="0"/>
              <a:t>-e-l → </a:t>
            </a:r>
            <a:r>
              <a:rPr lang="cs-CZ" i="1" dirty="0" err="1"/>
              <a:t>umř</a:t>
            </a:r>
            <a:r>
              <a:rPr lang="cs-CZ" i="1" dirty="0"/>
              <a:t>-e-v-š-í, vytisk-0/(nu)-l → vytisk-0/(nu-v-)-š-í, </a:t>
            </a:r>
            <a:r>
              <a:rPr lang="cs-CZ" i="1" dirty="0" err="1"/>
              <a:t>pomi</a:t>
            </a:r>
            <a:r>
              <a:rPr lang="cs-CZ" i="1" dirty="0"/>
              <a:t>-nu-l → </a:t>
            </a:r>
            <a:r>
              <a:rPr lang="cs-CZ" i="1" dirty="0" err="1"/>
              <a:t>pomi</a:t>
            </a:r>
            <a:r>
              <a:rPr lang="cs-CZ" i="1" dirty="0"/>
              <a:t>-nu-v-š-í, </a:t>
            </a:r>
            <a:r>
              <a:rPr lang="cs-CZ" i="1" dirty="0" err="1"/>
              <a:t>vyp</a:t>
            </a:r>
            <a:r>
              <a:rPr lang="cs-CZ" i="1" dirty="0"/>
              <a:t>-nu-l → </a:t>
            </a:r>
            <a:r>
              <a:rPr lang="cs-CZ" i="1" dirty="0" err="1"/>
              <a:t>vyp</a:t>
            </a:r>
            <a:r>
              <a:rPr lang="cs-CZ" i="1" dirty="0"/>
              <a:t>-nu-v-š-í, zakry-0-l → zakry-0-v-š-í, </a:t>
            </a:r>
            <a:r>
              <a:rPr lang="cs-CZ" i="1" dirty="0" err="1"/>
              <a:t>zarad</a:t>
            </a:r>
            <a:r>
              <a:rPr lang="cs-CZ" i="1" dirty="0"/>
              <a:t>-ova-l → </a:t>
            </a:r>
            <a:r>
              <a:rPr lang="cs-CZ" i="1" dirty="0" err="1"/>
              <a:t>zarad</a:t>
            </a:r>
            <a:r>
              <a:rPr lang="cs-CZ" i="1" dirty="0"/>
              <a:t>-ova-v-š-í, vypros-i-l → vypros-i-v-š-í, vytrp-ě-l → vytrp-ě-v-š-í, </a:t>
            </a:r>
            <a:r>
              <a:rPr lang="cs-CZ" i="1" dirty="0" err="1"/>
              <a:t>vysáz</a:t>
            </a:r>
            <a:r>
              <a:rPr lang="cs-CZ" i="1" dirty="0"/>
              <a:t>-e-l → </a:t>
            </a:r>
            <a:r>
              <a:rPr lang="cs-CZ" i="1" dirty="0" err="1"/>
              <a:t>vysáz</a:t>
            </a:r>
            <a:r>
              <a:rPr lang="cs-CZ" i="1" dirty="0"/>
              <a:t>-e-v-š-í, vyděl-a-l → vyděl-a-v-š-í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5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z adverbií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470" y="1825625"/>
            <a:ext cx="86790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 derivace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648" y="1999220"/>
            <a:ext cx="4238625" cy="3829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899" y="2435461"/>
            <a:ext cx="3076575" cy="1247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899" y="4362539"/>
            <a:ext cx="30956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příklady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821" y="1825625"/>
            <a:ext cx="98223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příklady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333" y="1825625"/>
            <a:ext cx="92153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z adverbií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558" y="1423552"/>
            <a:ext cx="10515600" cy="28986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55" y="4322218"/>
            <a:ext cx="12192000" cy="29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Cvičení: Vyber </a:t>
            </a:r>
            <a:r>
              <a:rPr lang="cs-CZ" dirty="0" err="1" smtClean="0"/>
              <a:t>desubstantiva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holý, holičský, Holíkův, holobradý,</a:t>
            </a:r>
          </a:p>
          <a:p>
            <a:r>
              <a:rPr lang="cs-CZ" i="1" dirty="0" smtClean="0"/>
              <a:t>strojní, strojařský, strojený, strojvůdcův, </a:t>
            </a:r>
            <a:r>
              <a:rPr lang="cs-CZ" i="1" dirty="0" err="1" smtClean="0"/>
              <a:t>ustrojivší</a:t>
            </a:r>
            <a:endParaRPr lang="cs-CZ" i="1" dirty="0" smtClean="0"/>
          </a:p>
          <a:p>
            <a:r>
              <a:rPr lang="cs-CZ" i="1" dirty="0" smtClean="0"/>
              <a:t>knížecí, knižní, kníkavý, </a:t>
            </a:r>
            <a:r>
              <a:rPr lang="cs-CZ" i="1" dirty="0" err="1" smtClean="0"/>
              <a:t>knírkatý</a:t>
            </a:r>
            <a:r>
              <a:rPr lang="cs-CZ" i="1" dirty="0" smtClean="0"/>
              <a:t>, </a:t>
            </a:r>
            <a:r>
              <a:rPr lang="cs-CZ" i="1" dirty="0" err="1" smtClean="0"/>
              <a:t>kníkalův</a:t>
            </a:r>
            <a:r>
              <a:rPr lang="cs-CZ" i="1" dirty="0" smtClean="0"/>
              <a:t> </a:t>
            </a:r>
          </a:p>
          <a:p>
            <a:pPr marL="0" indent="0">
              <a:buNone/>
            </a:pPr>
            <a:r>
              <a:rPr lang="cs-CZ" i="1" dirty="0" smtClean="0"/>
              <a:t> 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2394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holý, </a:t>
            </a:r>
            <a:r>
              <a:rPr lang="cs-CZ" i="1" u="sng" dirty="0">
                <a:solidFill>
                  <a:srgbClr val="FF0000"/>
                </a:solidFill>
              </a:rPr>
              <a:t>holič</a:t>
            </a:r>
            <a:r>
              <a:rPr lang="cs-CZ" i="1" dirty="0">
                <a:solidFill>
                  <a:srgbClr val="FF0000"/>
                </a:solidFill>
              </a:rPr>
              <a:t>ský, </a:t>
            </a:r>
            <a:r>
              <a:rPr lang="cs-CZ" i="1" u="sng" dirty="0">
                <a:solidFill>
                  <a:srgbClr val="FF0000"/>
                </a:solidFill>
              </a:rPr>
              <a:t>Holí</a:t>
            </a:r>
            <a:r>
              <a:rPr lang="cs-CZ" i="1" dirty="0">
                <a:solidFill>
                  <a:srgbClr val="FF0000"/>
                </a:solidFill>
              </a:rPr>
              <a:t>kův</a:t>
            </a:r>
            <a:r>
              <a:rPr lang="cs-CZ" i="1" dirty="0"/>
              <a:t>, holo</a:t>
            </a:r>
            <a:r>
              <a:rPr lang="cs-CZ" i="1" u="sng" dirty="0"/>
              <a:t>brad</a:t>
            </a:r>
            <a:r>
              <a:rPr lang="cs-CZ" i="1" dirty="0"/>
              <a:t>ý,</a:t>
            </a:r>
          </a:p>
          <a:p>
            <a:r>
              <a:rPr lang="cs-CZ" i="1" u="sng" dirty="0">
                <a:solidFill>
                  <a:srgbClr val="FF0000"/>
                </a:solidFill>
              </a:rPr>
              <a:t>stroj</a:t>
            </a:r>
            <a:r>
              <a:rPr lang="cs-CZ" i="1" dirty="0">
                <a:solidFill>
                  <a:srgbClr val="FF0000"/>
                </a:solidFill>
              </a:rPr>
              <a:t>ní, </a:t>
            </a:r>
            <a:r>
              <a:rPr lang="cs-CZ" i="1" u="sng" dirty="0">
                <a:solidFill>
                  <a:srgbClr val="FF0000"/>
                </a:solidFill>
              </a:rPr>
              <a:t>strojař</a:t>
            </a:r>
            <a:r>
              <a:rPr lang="cs-CZ" i="1" dirty="0">
                <a:solidFill>
                  <a:srgbClr val="FF0000"/>
                </a:solidFill>
              </a:rPr>
              <a:t>ský, </a:t>
            </a:r>
            <a:r>
              <a:rPr lang="cs-CZ" i="1" dirty="0"/>
              <a:t>strojený, </a:t>
            </a:r>
            <a:r>
              <a:rPr lang="cs-CZ" i="1" dirty="0">
                <a:solidFill>
                  <a:srgbClr val="FF0000"/>
                </a:solidFill>
              </a:rPr>
              <a:t>stroj</a:t>
            </a:r>
            <a:r>
              <a:rPr lang="cs-CZ" i="1" u="sng" dirty="0">
                <a:solidFill>
                  <a:srgbClr val="FF0000"/>
                </a:solidFill>
              </a:rPr>
              <a:t>vůdc</a:t>
            </a:r>
            <a:r>
              <a:rPr lang="cs-CZ" i="1" dirty="0">
                <a:solidFill>
                  <a:srgbClr val="FF0000"/>
                </a:solidFill>
              </a:rPr>
              <a:t>ův</a:t>
            </a:r>
            <a:r>
              <a:rPr lang="cs-CZ" i="1" dirty="0"/>
              <a:t>, </a:t>
            </a:r>
            <a:r>
              <a:rPr lang="cs-CZ" i="1" dirty="0" err="1"/>
              <a:t>ustrojivší</a:t>
            </a:r>
            <a:endParaRPr lang="cs-CZ" i="1" dirty="0"/>
          </a:p>
          <a:p>
            <a:r>
              <a:rPr lang="cs-CZ" i="1" u="sng" dirty="0">
                <a:solidFill>
                  <a:srgbClr val="FF0000"/>
                </a:solidFill>
              </a:rPr>
              <a:t>kníže</a:t>
            </a:r>
            <a:r>
              <a:rPr lang="cs-CZ" i="1" dirty="0">
                <a:solidFill>
                  <a:srgbClr val="FF0000"/>
                </a:solidFill>
              </a:rPr>
              <a:t>cí</a:t>
            </a:r>
            <a:r>
              <a:rPr lang="cs-CZ" i="1" dirty="0"/>
              <a:t>, </a:t>
            </a:r>
            <a:r>
              <a:rPr lang="cs-CZ" i="1" u="sng" dirty="0">
                <a:solidFill>
                  <a:srgbClr val="FF0000"/>
                </a:solidFill>
              </a:rPr>
              <a:t>kniž</a:t>
            </a:r>
            <a:r>
              <a:rPr lang="cs-CZ" i="1" dirty="0">
                <a:solidFill>
                  <a:srgbClr val="FF0000"/>
                </a:solidFill>
              </a:rPr>
              <a:t>ní</a:t>
            </a:r>
            <a:r>
              <a:rPr lang="cs-CZ" i="1" dirty="0"/>
              <a:t>, kníkavý, </a:t>
            </a:r>
            <a:r>
              <a:rPr lang="cs-CZ" i="1" u="sng" dirty="0" err="1">
                <a:solidFill>
                  <a:srgbClr val="FF0000"/>
                </a:solidFill>
              </a:rPr>
              <a:t>knírk</a:t>
            </a:r>
            <a:r>
              <a:rPr lang="cs-CZ" i="1" dirty="0" err="1">
                <a:solidFill>
                  <a:srgbClr val="FF0000"/>
                </a:solidFill>
              </a:rPr>
              <a:t>atý</a:t>
            </a:r>
            <a:r>
              <a:rPr lang="cs-CZ" i="1" dirty="0"/>
              <a:t>, </a:t>
            </a:r>
            <a:r>
              <a:rPr lang="cs-CZ" i="1" u="sng" dirty="0" err="1">
                <a:solidFill>
                  <a:srgbClr val="FF0000"/>
                </a:solidFill>
              </a:rPr>
              <a:t>kníkal</a:t>
            </a:r>
            <a:r>
              <a:rPr lang="cs-CZ" i="1" dirty="0" err="1">
                <a:solidFill>
                  <a:srgbClr val="FF0000"/>
                </a:solidFill>
              </a:rPr>
              <a:t>ův</a:t>
            </a:r>
            <a:r>
              <a:rPr lang="cs-CZ" i="1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7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ze substantiv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749" y="2172223"/>
            <a:ext cx="4343400" cy="3571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07" y="176735"/>
            <a:ext cx="4752975" cy="3781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507" y="4146550"/>
            <a:ext cx="4638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Cvičení: Vyber </a:t>
            </a:r>
            <a:r>
              <a:rPr lang="cs-CZ" dirty="0" smtClean="0"/>
              <a:t>deverbativa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divácký, divoucí, udivený, divící se, </a:t>
            </a:r>
            <a:r>
              <a:rPr lang="cs-CZ" i="1" dirty="0" err="1" smtClean="0"/>
              <a:t>udivujícnější</a:t>
            </a:r>
            <a:r>
              <a:rPr lang="cs-CZ" i="1" dirty="0" smtClean="0"/>
              <a:t>, podivný</a:t>
            </a:r>
          </a:p>
          <a:p>
            <a:r>
              <a:rPr lang="cs-CZ" i="1" dirty="0" smtClean="0"/>
              <a:t>oslavující, </a:t>
            </a:r>
            <a:r>
              <a:rPr lang="cs-CZ" i="1" dirty="0" err="1" smtClean="0"/>
              <a:t>oslavnený</a:t>
            </a:r>
            <a:r>
              <a:rPr lang="cs-CZ" i="1" dirty="0" smtClean="0"/>
              <a:t>, oslavný, oslavivší, oslavanský</a:t>
            </a:r>
          </a:p>
          <a:p>
            <a:r>
              <a:rPr lang="cs-CZ" i="1" dirty="0" err="1" smtClean="0"/>
              <a:t>nárokující</a:t>
            </a:r>
            <a:r>
              <a:rPr lang="cs-CZ" i="1" dirty="0" smtClean="0"/>
              <a:t>, náročný, náročivý, nařčený, naříkající, nařknutý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6885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divácký, divoucí, </a:t>
            </a:r>
            <a:r>
              <a:rPr lang="cs-CZ" i="1" u="sng" dirty="0">
                <a:solidFill>
                  <a:srgbClr val="FF0000"/>
                </a:solidFill>
              </a:rPr>
              <a:t>udiven</a:t>
            </a:r>
            <a:r>
              <a:rPr lang="cs-CZ" i="1" dirty="0">
                <a:solidFill>
                  <a:srgbClr val="FF0000"/>
                </a:solidFill>
              </a:rPr>
              <a:t>ý</a:t>
            </a:r>
            <a:r>
              <a:rPr lang="cs-CZ" i="1" dirty="0"/>
              <a:t>, </a:t>
            </a:r>
            <a:r>
              <a:rPr lang="cs-CZ" i="1" u="sng" dirty="0">
                <a:solidFill>
                  <a:srgbClr val="FF0000"/>
                </a:solidFill>
              </a:rPr>
              <a:t>diví</a:t>
            </a:r>
            <a:r>
              <a:rPr lang="cs-CZ" i="1" dirty="0">
                <a:solidFill>
                  <a:srgbClr val="FF0000"/>
                </a:solidFill>
              </a:rPr>
              <a:t>cí</a:t>
            </a:r>
            <a:r>
              <a:rPr lang="cs-CZ" i="1" dirty="0"/>
              <a:t> se, </a:t>
            </a:r>
            <a:r>
              <a:rPr lang="cs-CZ" i="1" u="sng" dirty="0" err="1">
                <a:solidFill>
                  <a:srgbClr val="FF0000"/>
                </a:solidFill>
              </a:rPr>
              <a:t>udivují</a:t>
            </a:r>
            <a:r>
              <a:rPr lang="cs-CZ" i="1" dirty="0" err="1">
                <a:solidFill>
                  <a:srgbClr val="FF0000"/>
                </a:solidFill>
              </a:rPr>
              <a:t>cnější</a:t>
            </a:r>
            <a:r>
              <a:rPr lang="cs-CZ" i="1" dirty="0"/>
              <a:t>, </a:t>
            </a:r>
            <a:r>
              <a:rPr lang="cs-CZ" i="1" u="sng" dirty="0" smtClean="0">
                <a:solidFill>
                  <a:srgbClr val="00B050"/>
                </a:solidFill>
              </a:rPr>
              <a:t>podiv</a:t>
            </a:r>
            <a:r>
              <a:rPr lang="cs-CZ" i="1" dirty="0" smtClean="0">
                <a:solidFill>
                  <a:srgbClr val="00B050"/>
                </a:solidFill>
              </a:rPr>
              <a:t>ný </a:t>
            </a:r>
            <a:r>
              <a:rPr lang="cs-CZ" dirty="0" smtClean="0">
                <a:solidFill>
                  <a:srgbClr val="00B050"/>
                </a:solidFill>
              </a:rPr>
              <a:t>– derivace od kořene</a:t>
            </a:r>
            <a:endParaRPr lang="cs-CZ" dirty="0">
              <a:solidFill>
                <a:srgbClr val="00B050"/>
              </a:solidFill>
            </a:endParaRPr>
          </a:p>
          <a:p>
            <a:r>
              <a:rPr lang="cs-CZ" i="1" u="sng" dirty="0">
                <a:solidFill>
                  <a:srgbClr val="FF0000"/>
                </a:solidFill>
              </a:rPr>
              <a:t>oslavují</a:t>
            </a:r>
            <a:r>
              <a:rPr lang="cs-CZ" i="1" dirty="0">
                <a:solidFill>
                  <a:srgbClr val="FF0000"/>
                </a:solidFill>
              </a:rPr>
              <a:t>cí, </a:t>
            </a:r>
            <a:r>
              <a:rPr lang="cs-CZ" i="1" u="sng" dirty="0" err="1">
                <a:solidFill>
                  <a:srgbClr val="FF0000"/>
                </a:solidFill>
              </a:rPr>
              <a:t>oslavnen</a:t>
            </a:r>
            <a:r>
              <a:rPr lang="cs-CZ" i="1" dirty="0" err="1">
                <a:solidFill>
                  <a:srgbClr val="FF0000"/>
                </a:solidFill>
              </a:rPr>
              <a:t>ý</a:t>
            </a:r>
            <a:r>
              <a:rPr lang="cs-CZ" i="1" dirty="0"/>
              <a:t>, </a:t>
            </a:r>
            <a:r>
              <a:rPr lang="cs-CZ" i="1" dirty="0" smtClean="0">
                <a:solidFill>
                  <a:srgbClr val="00B050"/>
                </a:solidFill>
              </a:rPr>
              <a:t>oslavný </a:t>
            </a:r>
            <a:r>
              <a:rPr lang="cs-CZ" dirty="0">
                <a:solidFill>
                  <a:srgbClr val="00B050"/>
                </a:solidFill>
              </a:rPr>
              <a:t>– derivace od </a:t>
            </a:r>
            <a:r>
              <a:rPr lang="cs-CZ" dirty="0" smtClean="0">
                <a:solidFill>
                  <a:srgbClr val="00B050"/>
                </a:solidFill>
              </a:rPr>
              <a:t>kořene</a:t>
            </a:r>
            <a:r>
              <a:rPr lang="cs-CZ" i="1" dirty="0" smtClean="0"/>
              <a:t>, </a:t>
            </a:r>
            <a:r>
              <a:rPr lang="cs-CZ" i="1" u="sng" dirty="0">
                <a:solidFill>
                  <a:srgbClr val="FF0000"/>
                </a:solidFill>
              </a:rPr>
              <a:t>oslavi</a:t>
            </a:r>
            <a:r>
              <a:rPr lang="cs-CZ" i="1" dirty="0">
                <a:solidFill>
                  <a:srgbClr val="FF0000"/>
                </a:solidFill>
              </a:rPr>
              <a:t>vší</a:t>
            </a:r>
            <a:r>
              <a:rPr lang="cs-CZ" i="1" dirty="0"/>
              <a:t>, oslavanský</a:t>
            </a:r>
          </a:p>
          <a:p>
            <a:r>
              <a:rPr lang="cs-CZ" i="1" u="sng" dirty="0" err="1">
                <a:solidFill>
                  <a:srgbClr val="FF0000"/>
                </a:solidFill>
              </a:rPr>
              <a:t>nárokují</a:t>
            </a:r>
            <a:r>
              <a:rPr lang="cs-CZ" i="1" dirty="0" err="1">
                <a:solidFill>
                  <a:srgbClr val="FF0000"/>
                </a:solidFill>
              </a:rPr>
              <a:t>cí</a:t>
            </a:r>
            <a:r>
              <a:rPr lang="cs-CZ" i="1" dirty="0"/>
              <a:t>, náročný, náročivý, </a:t>
            </a:r>
            <a:r>
              <a:rPr lang="cs-CZ" i="1" u="sng" dirty="0">
                <a:solidFill>
                  <a:srgbClr val="FF0000"/>
                </a:solidFill>
              </a:rPr>
              <a:t>nařčen</a:t>
            </a:r>
            <a:r>
              <a:rPr lang="cs-CZ" i="1" dirty="0">
                <a:solidFill>
                  <a:srgbClr val="FF0000"/>
                </a:solidFill>
              </a:rPr>
              <a:t>ý</a:t>
            </a:r>
            <a:r>
              <a:rPr lang="cs-CZ" i="1" dirty="0"/>
              <a:t>, </a:t>
            </a:r>
            <a:r>
              <a:rPr lang="cs-CZ" i="1" u="sng" dirty="0">
                <a:solidFill>
                  <a:srgbClr val="FF0000"/>
                </a:solidFill>
              </a:rPr>
              <a:t>naříkají</a:t>
            </a:r>
            <a:r>
              <a:rPr lang="cs-CZ" i="1" dirty="0">
                <a:solidFill>
                  <a:srgbClr val="FF0000"/>
                </a:solidFill>
              </a:rPr>
              <a:t>cí, </a:t>
            </a:r>
            <a:r>
              <a:rPr lang="cs-CZ" i="1" u="sng" dirty="0">
                <a:solidFill>
                  <a:srgbClr val="FF0000"/>
                </a:solidFill>
              </a:rPr>
              <a:t>nařknut</a:t>
            </a:r>
            <a:r>
              <a:rPr lang="cs-CZ" i="1" dirty="0">
                <a:solidFill>
                  <a:srgbClr val="FF0000"/>
                </a:solidFill>
              </a:rPr>
              <a:t>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4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Cvičení: Vyber </a:t>
            </a:r>
            <a:r>
              <a:rPr lang="cs-CZ" dirty="0" err="1" smtClean="0"/>
              <a:t>deadjektiva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nervový, nezaměstnaný, nechutný, neúprosný, nemocný, nedělní, nekalý, nezbedný</a:t>
            </a:r>
          </a:p>
          <a:p>
            <a:r>
              <a:rPr lang="cs-CZ" dirty="0" smtClean="0"/>
              <a:t>Která z adjektiv jsou kandidáty na </a:t>
            </a:r>
            <a:r>
              <a:rPr lang="cs-CZ" u="sng" dirty="0" smtClean="0"/>
              <a:t>negativa tantum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90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nervový, </a:t>
            </a:r>
            <a:r>
              <a:rPr lang="cs-CZ" i="1" dirty="0">
                <a:solidFill>
                  <a:srgbClr val="FF0000"/>
                </a:solidFill>
              </a:rPr>
              <a:t>nezaměstnaný</a:t>
            </a:r>
            <a:r>
              <a:rPr lang="cs-CZ" i="1" dirty="0"/>
              <a:t>, </a:t>
            </a:r>
            <a:r>
              <a:rPr lang="cs-CZ" i="1" dirty="0">
                <a:solidFill>
                  <a:srgbClr val="FF0000"/>
                </a:solidFill>
              </a:rPr>
              <a:t>nechutný</a:t>
            </a:r>
            <a:r>
              <a:rPr lang="cs-CZ" i="1" dirty="0"/>
              <a:t>, </a:t>
            </a:r>
            <a:r>
              <a:rPr lang="cs-CZ" i="1" u="sng" dirty="0"/>
              <a:t>neúprosný, nemocný, nedělní</a:t>
            </a:r>
            <a:r>
              <a:rPr lang="cs-CZ" i="1" dirty="0"/>
              <a:t>, </a:t>
            </a:r>
            <a:r>
              <a:rPr lang="cs-CZ" i="1" dirty="0">
                <a:solidFill>
                  <a:srgbClr val="FF0000"/>
                </a:solidFill>
              </a:rPr>
              <a:t>nekalý</a:t>
            </a:r>
            <a:r>
              <a:rPr lang="cs-CZ" i="1" dirty="0"/>
              <a:t>, </a:t>
            </a:r>
            <a:r>
              <a:rPr lang="cs-CZ" i="1" u="sng" dirty="0" smtClean="0"/>
              <a:t>nezbedný</a:t>
            </a:r>
          </a:p>
          <a:p>
            <a:r>
              <a:rPr lang="cs-CZ" dirty="0"/>
              <a:t>Krásky v </a:t>
            </a:r>
            <a:r>
              <a:rPr lang="cs-CZ" dirty="0" err="1"/>
              <a:t>knížákovských</a:t>
            </a:r>
            <a:r>
              <a:rPr lang="cs-CZ" dirty="0"/>
              <a:t> </a:t>
            </a:r>
            <a:r>
              <a:rPr lang="cs-CZ" dirty="0" smtClean="0"/>
              <a:t>kloboucích, </a:t>
            </a:r>
            <a:r>
              <a:rPr lang="cs-CZ" dirty="0"/>
              <a:t>závratné </a:t>
            </a:r>
            <a:r>
              <a:rPr lang="cs-CZ" dirty="0" smtClean="0"/>
              <a:t>sázky, </a:t>
            </a:r>
            <a:r>
              <a:rPr lang="cs-CZ" dirty="0"/>
              <a:t>vůně </a:t>
            </a:r>
            <a:r>
              <a:rPr lang="cs-CZ" dirty="0" smtClean="0"/>
              <a:t>doutníků, </a:t>
            </a:r>
            <a:r>
              <a:rPr lang="cs-CZ" dirty="0"/>
              <a:t>domlouvání </a:t>
            </a:r>
            <a:r>
              <a:rPr lang="cs-CZ" dirty="0">
                <a:solidFill>
                  <a:srgbClr val="FF0000"/>
                </a:solidFill>
              </a:rPr>
              <a:t>kalých</a:t>
            </a:r>
            <a:r>
              <a:rPr lang="cs-CZ" dirty="0"/>
              <a:t> i méně </a:t>
            </a:r>
            <a:r>
              <a:rPr lang="cs-CZ" dirty="0">
                <a:solidFill>
                  <a:srgbClr val="FF0000"/>
                </a:solidFill>
              </a:rPr>
              <a:t>kalých</a:t>
            </a:r>
            <a:r>
              <a:rPr lang="cs-CZ" dirty="0"/>
              <a:t> </a:t>
            </a:r>
            <a:r>
              <a:rPr lang="cs-CZ" dirty="0" smtClean="0"/>
              <a:t>kšeftů. </a:t>
            </a:r>
            <a:r>
              <a:rPr lang="cs-CZ" dirty="0"/>
              <a:t>Hledání ztraceného </a:t>
            </a:r>
            <a:r>
              <a:rPr lang="cs-CZ" dirty="0" err="1"/>
              <a:t>Proustova</a:t>
            </a:r>
            <a:r>
              <a:rPr lang="cs-CZ" dirty="0"/>
              <a:t> času . . .</a:t>
            </a:r>
            <a:endParaRPr 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84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Jazykové hádanky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Která adjektiva tvoří komparativ a superlativ od redukovaného kmene?</a:t>
            </a:r>
          </a:p>
          <a:p>
            <a:r>
              <a:rPr lang="cs-CZ" dirty="0"/>
              <a:t>Která adjektiva tvoří komparativ a superlativ </a:t>
            </a:r>
            <a:r>
              <a:rPr lang="cs-CZ" dirty="0" smtClean="0"/>
              <a:t>od supletivního kmene?</a:t>
            </a:r>
          </a:p>
          <a:p>
            <a:r>
              <a:rPr lang="cs-CZ" dirty="0"/>
              <a:t>Která adjektiva tvoří komparativ a superlativ </a:t>
            </a:r>
            <a:r>
              <a:rPr lang="cs-CZ" dirty="0" smtClean="0"/>
              <a:t>od rozšířeného kmene?</a:t>
            </a:r>
          </a:p>
          <a:p>
            <a:r>
              <a:rPr lang="cs-CZ" dirty="0" smtClean="0"/>
              <a:t>Jak byste argumentovali pro/proti fundaci adjektiva </a:t>
            </a:r>
            <a:r>
              <a:rPr lang="cs-CZ" i="1" dirty="0" smtClean="0"/>
              <a:t>vděčný </a:t>
            </a:r>
            <a:r>
              <a:rPr lang="cs-CZ" dirty="0" smtClean="0"/>
              <a:t>slovesem </a:t>
            </a:r>
            <a:r>
              <a:rPr lang="cs-CZ" i="1" dirty="0" smtClean="0"/>
              <a:t>vděčit, </a:t>
            </a:r>
            <a:r>
              <a:rPr lang="cs-CZ" dirty="0" smtClean="0"/>
              <a:t>adjektiva </a:t>
            </a:r>
            <a:r>
              <a:rPr lang="cs-CZ" i="1" dirty="0" smtClean="0"/>
              <a:t>možný </a:t>
            </a:r>
            <a:r>
              <a:rPr lang="cs-CZ" dirty="0" smtClean="0"/>
              <a:t>slovesem </a:t>
            </a:r>
            <a:r>
              <a:rPr lang="cs-CZ" i="1" dirty="0" smtClean="0"/>
              <a:t>moci, adjektiva úspěšný </a:t>
            </a:r>
            <a:r>
              <a:rPr lang="cs-CZ" dirty="0" smtClean="0"/>
              <a:t>slovesem </a:t>
            </a:r>
            <a:r>
              <a:rPr lang="cs-CZ" i="1" dirty="0" smtClean="0"/>
              <a:t>uspět</a:t>
            </a:r>
            <a:r>
              <a:rPr lang="cs-CZ" dirty="0" smtClean="0"/>
              <a:t>, adjektiva </a:t>
            </a:r>
            <a:r>
              <a:rPr lang="cs-CZ" i="1" dirty="0" smtClean="0"/>
              <a:t>trestný</a:t>
            </a:r>
            <a:r>
              <a:rPr lang="cs-CZ" dirty="0" smtClean="0"/>
              <a:t> slovesem </a:t>
            </a:r>
            <a:r>
              <a:rPr lang="cs-CZ" i="1" dirty="0" smtClean="0"/>
              <a:t>trestat</a:t>
            </a:r>
            <a:r>
              <a:rPr lang="cs-CZ" dirty="0" smtClean="0"/>
              <a:t>?</a:t>
            </a:r>
          </a:p>
          <a:p>
            <a:r>
              <a:rPr lang="cs-CZ" i="1" dirty="0" smtClean="0"/>
              <a:t> </a:t>
            </a:r>
            <a:r>
              <a:rPr lang="cs-CZ" dirty="0" smtClean="0"/>
              <a:t>Mohou být tvary adjektiv na </a:t>
            </a:r>
            <a:r>
              <a:rPr lang="cs-CZ" i="1" dirty="0" smtClean="0"/>
              <a:t>–in </a:t>
            </a:r>
            <a:r>
              <a:rPr lang="cs-CZ" dirty="0" smtClean="0"/>
              <a:t>(typ </a:t>
            </a:r>
            <a:r>
              <a:rPr lang="cs-CZ" i="1" dirty="0" smtClean="0"/>
              <a:t>matčin</a:t>
            </a:r>
            <a:r>
              <a:rPr lang="cs-CZ" dirty="0" smtClean="0"/>
              <a:t>) homonymní s tvary substantiv na </a:t>
            </a:r>
            <a:r>
              <a:rPr lang="cs-CZ" i="1" dirty="0" smtClean="0"/>
              <a:t>–</a:t>
            </a:r>
            <a:r>
              <a:rPr lang="cs-CZ" i="1" dirty="0" err="1" smtClean="0"/>
              <a:t>ina</a:t>
            </a:r>
            <a:r>
              <a:rPr lang="cs-CZ" dirty="0" smtClean="0"/>
              <a:t> (</a:t>
            </a:r>
            <a:r>
              <a:rPr lang="cs-CZ" i="1" dirty="0" smtClean="0"/>
              <a:t>řezničina</a:t>
            </a:r>
            <a:r>
              <a:rPr lang="cs-CZ" dirty="0" smtClean="0"/>
              <a:t>)?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4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příklad: </a:t>
            </a:r>
            <a:r>
              <a:rPr lang="cs-CZ" i="1" dirty="0" smtClean="0"/>
              <a:t>hlub-ok-ý → (</a:t>
            </a:r>
            <a:r>
              <a:rPr lang="cs-CZ" i="1" dirty="0" err="1" smtClean="0"/>
              <a:t>nej</a:t>
            </a:r>
            <a:r>
              <a:rPr lang="cs-CZ" i="1" dirty="0" smtClean="0"/>
              <a:t>)hlub-</a:t>
            </a:r>
            <a:r>
              <a:rPr lang="cs-CZ" i="1" strike="sngStrike" dirty="0" smtClean="0"/>
              <a:t>ok</a:t>
            </a:r>
            <a:r>
              <a:rPr lang="cs-CZ" i="1" dirty="0" smtClean="0"/>
              <a:t>-š-í </a:t>
            </a:r>
            <a:r>
              <a:rPr lang="cs-CZ" dirty="0" smtClean="0"/>
              <a:t>(stejně </a:t>
            </a:r>
            <a:r>
              <a:rPr lang="cs-CZ" i="1" dirty="0" smtClean="0"/>
              <a:t>vysoký, nízký, úzký, sladký, široký, snadný </a:t>
            </a:r>
            <a:r>
              <a:rPr lang="cs-CZ" i="1" dirty="0"/>
              <a:t>→ </a:t>
            </a:r>
            <a:r>
              <a:rPr lang="cs-CZ" i="1" dirty="0" smtClean="0"/>
              <a:t>(</a:t>
            </a:r>
            <a:r>
              <a:rPr lang="cs-CZ" i="1" dirty="0" err="1" smtClean="0"/>
              <a:t>nej</a:t>
            </a:r>
            <a:r>
              <a:rPr lang="cs-CZ" i="1" dirty="0" smtClean="0"/>
              <a:t>)</a:t>
            </a:r>
            <a:r>
              <a:rPr lang="cs-CZ" i="1" dirty="0" err="1" smtClean="0"/>
              <a:t>snaz</a:t>
            </a:r>
            <a:r>
              <a:rPr lang="cs-CZ" i="1" dirty="0" smtClean="0"/>
              <a:t>-</a:t>
            </a:r>
            <a:r>
              <a:rPr lang="cs-CZ" i="1" strike="sngStrike" dirty="0" smtClean="0"/>
              <a:t>n-</a:t>
            </a:r>
            <a:r>
              <a:rPr lang="cs-CZ" i="1" dirty="0" smtClean="0"/>
              <a:t>š-í…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příklad: </a:t>
            </a:r>
            <a:r>
              <a:rPr lang="cs-CZ" i="1" dirty="0" err="1" smtClean="0"/>
              <a:t>dobr</a:t>
            </a:r>
            <a:r>
              <a:rPr lang="cs-CZ" i="1" dirty="0" smtClean="0"/>
              <a:t>-ý </a:t>
            </a:r>
            <a:r>
              <a:rPr lang="cs-CZ" i="1" dirty="0"/>
              <a:t>→ (</a:t>
            </a:r>
            <a:r>
              <a:rPr lang="cs-CZ" i="1" dirty="0" err="1" smtClean="0"/>
              <a:t>nej</a:t>
            </a:r>
            <a:r>
              <a:rPr lang="cs-CZ" i="1" dirty="0" smtClean="0"/>
              <a:t>)lep-š-í </a:t>
            </a:r>
            <a:r>
              <a:rPr lang="cs-CZ" dirty="0" smtClean="0"/>
              <a:t>(stejně </a:t>
            </a:r>
            <a:r>
              <a:rPr lang="cs-CZ" i="1" dirty="0" smtClean="0"/>
              <a:t>malý, zlý, </a:t>
            </a:r>
            <a:r>
              <a:rPr lang="cs-CZ" i="1" dirty="0" err="1" smtClean="0"/>
              <a:t>vělký</a:t>
            </a:r>
            <a:r>
              <a:rPr lang="cs-CZ" i="1" dirty="0" smtClean="0"/>
              <a:t>, …</a:t>
            </a:r>
            <a:r>
              <a:rPr lang="cs-CZ" dirty="0" smtClean="0"/>
              <a:t>) </a:t>
            </a:r>
          </a:p>
          <a:p>
            <a:r>
              <a:rPr lang="cs-CZ" dirty="0" smtClean="0"/>
              <a:t>příklad: </a:t>
            </a:r>
            <a:r>
              <a:rPr lang="cs-CZ" i="1" dirty="0" smtClean="0"/>
              <a:t>uchvacující → (</a:t>
            </a:r>
            <a:r>
              <a:rPr lang="cs-CZ" i="1" dirty="0" err="1" smtClean="0"/>
              <a:t>nej</a:t>
            </a:r>
            <a:r>
              <a:rPr lang="cs-CZ" i="1" dirty="0" smtClean="0"/>
              <a:t>)uchvacujíc-n-</a:t>
            </a:r>
            <a:r>
              <a:rPr lang="cs-CZ" i="1" dirty="0" err="1" smtClean="0"/>
              <a:t>ěj</a:t>
            </a:r>
            <a:r>
              <a:rPr lang="cs-CZ" i="1" dirty="0" smtClean="0"/>
              <a:t>-š-í  </a:t>
            </a:r>
            <a:r>
              <a:rPr lang="cs-CZ" dirty="0" smtClean="0"/>
              <a:t>(všechna </a:t>
            </a:r>
            <a:r>
              <a:rPr lang="cs-CZ" dirty="0" err="1" smtClean="0"/>
              <a:t>dezaktualizovaná</a:t>
            </a:r>
            <a:r>
              <a:rPr lang="cs-CZ" dirty="0" smtClean="0"/>
              <a:t> procesuální na </a:t>
            </a:r>
            <a:r>
              <a:rPr lang="cs-CZ" i="1" dirty="0" smtClean="0"/>
              <a:t>ou-c-í/í-</a:t>
            </a:r>
            <a:r>
              <a:rPr lang="cs-CZ" i="1" dirty="0" err="1" smtClean="0"/>
              <a:t>cí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Význam: </a:t>
            </a:r>
            <a:r>
              <a:rPr lang="cs-CZ" i="1" dirty="0" smtClean="0"/>
              <a:t>mít vděk, moc, úspěch, hoden trestu. </a:t>
            </a:r>
            <a:r>
              <a:rPr lang="cs-CZ" dirty="0" smtClean="0"/>
              <a:t>U </a:t>
            </a:r>
            <a:r>
              <a:rPr lang="cs-CZ" i="1" dirty="0" smtClean="0"/>
              <a:t>možný </a:t>
            </a:r>
            <a:r>
              <a:rPr lang="cs-CZ" dirty="0" smtClean="0"/>
              <a:t>lze obhajovat i fundaci </a:t>
            </a:r>
            <a:r>
              <a:rPr lang="cs-CZ" dirty="0" smtClean="0">
                <a:solidFill>
                  <a:srgbClr val="00B050"/>
                </a:solidFill>
              </a:rPr>
              <a:t>slovesným kořenem</a:t>
            </a:r>
            <a:r>
              <a:rPr lang="cs-CZ" dirty="0" smtClean="0"/>
              <a:t>.  </a:t>
            </a:r>
            <a:endParaRPr lang="cs-CZ" dirty="0"/>
          </a:p>
          <a:p>
            <a:r>
              <a:rPr lang="cs-CZ" i="1" dirty="0"/>
              <a:t> </a:t>
            </a:r>
            <a:r>
              <a:rPr lang="cs-CZ" dirty="0"/>
              <a:t>Mohou být tvary adjektiv na </a:t>
            </a:r>
            <a:r>
              <a:rPr lang="cs-CZ" i="1" dirty="0"/>
              <a:t>–in </a:t>
            </a:r>
            <a:r>
              <a:rPr lang="cs-CZ" dirty="0"/>
              <a:t>(typ </a:t>
            </a:r>
            <a:r>
              <a:rPr lang="cs-CZ" i="1" dirty="0"/>
              <a:t>matčin</a:t>
            </a:r>
            <a:r>
              <a:rPr lang="cs-CZ" dirty="0"/>
              <a:t>) homonymní s tvary substantiv na </a:t>
            </a:r>
            <a:r>
              <a:rPr lang="cs-CZ" i="1" dirty="0"/>
              <a:t>–</a:t>
            </a:r>
            <a:r>
              <a:rPr lang="cs-CZ" i="1" dirty="0" err="1"/>
              <a:t>ina</a:t>
            </a:r>
            <a:r>
              <a:rPr lang="cs-CZ" dirty="0"/>
              <a:t> (</a:t>
            </a:r>
            <a:r>
              <a:rPr lang="cs-CZ" i="1" dirty="0"/>
              <a:t>řezničina</a:t>
            </a:r>
            <a:r>
              <a:rPr lang="cs-CZ" dirty="0"/>
              <a:t>)? </a:t>
            </a:r>
            <a:r>
              <a:rPr lang="cs-CZ" dirty="0" smtClean="0"/>
              <a:t>– </a:t>
            </a:r>
            <a:r>
              <a:rPr lang="cs-CZ" i="1" dirty="0" smtClean="0">
                <a:solidFill>
                  <a:srgbClr val="FF0000"/>
                </a:solidFill>
              </a:rPr>
              <a:t>Řezničina ruka zůstala uťata na prkénku spolu s králičí kýtou.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4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ze substantiv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Které/á adjektivum/a nepatří do slovotvorné čeledi substantiva </a:t>
            </a:r>
            <a:r>
              <a:rPr lang="cs-CZ" i="1" dirty="0"/>
              <a:t>škola, žena, muž?</a:t>
            </a:r>
          </a:p>
          <a:p>
            <a:r>
              <a:rPr lang="cs-CZ" dirty="0"/>
              <a:t>Jaké obecné významy označují utvořená </a:t>
            </a:r>
            <a:r>
              <a:rPr lang="cs-CZ" dirty="0" err="1"/>
              <a:t>desubstantivní</a:t>
            </a:r>
            <a:r>
              <a:rPr lang="cs-CZ" dirty="0"/>
              <a:t> adjektiva?</a:t>
            </a:r>
          </a:p>
          <a:p>
            <a:r>
              <a:rPr lang="cs-CZ" dirty="0"/>
              <a:t>Jaké lingvistické termíny se k označení významových tříd užívají?</a:t>
            </a:r>
          </a:p>
          <a:p>
            <a:r>
              <a:rPr lang="cs-CZ" dirty="0"/>
              <a:t>U kterých adjektiv je lexikální význam širší/užší než význam slovotvorný?</a:t>
            </a:r>
          </a:p>
          <a:p>
            <a:r>
              <a:rPr lang="cs-CZ" dirty="0"/>
              <a:t>Seřaď slova, která tvoří slovotvorné řady.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6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Adjektiva ze substantiv</a:t>
            </a:r>
            <a:br>
              <a:rPr lang="cs-CZ" dirty="0" smtClean="0"/>
            </a:br>
            <a:r>
              <a:rPr lang="cs-CZ" dirty="0" smtClean="0"/>
              <a:t>nejsou </a:t>
            </a:r>
            <a:r>
              <a:rPr lang="cs-CZ" strike="sngStrike" dirty="0" smtClean="0"/>
              <a:t>škrtnutá</a:t>
            </a:r>
            <a:endParaRPr lang="cs-CZ" strike="sngStrike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739" y="2254790"/>
            <a:ext cx="4314825" cy="3657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915" y="687895"/>
            <a:ext cx="50482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z adjektiv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864" y="1764716"/>
            <a:ext cx="5486400" cy="1695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90" y="1323796"/>
            <a:ext cx="7162800" cy="4762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2" y="3705046"/>
            <a:ext cx="61245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2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787" y="1929606"/>
            <a:ext cx="1025842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velký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046" y="1825625"/>
            <a:ext cx="90799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Adjektiva z adjektiv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Které/á adjektivum/a nepatří do slovotvorné čeledi adjektiva </a:t>
            </a:r>
            <a:r>
              <a:rPr lang="cs-CZ" i="1" dirty="0"/>
              <a:t>velký, celý, dobrý?</a:t>
            </a:r>
          </a:p>
          <a:p>
            <a:r>
              <a:rPr lang="cs-CZ" dirty="0"/>
              <a:t>Jaké obecné významy označují utvořená </a:t>
            </a:r>
            <a:r>
              <a:rPr lang="cs-CZ" dirty="0" err="1"/>
              <a:t>deadjektivní</a:t>
            </a:r>
            <a:r>
              <a:rPr lang="cs-CZ" dirty="0"/>
              <a:t> adjektiva?</a:t>
            </a:r>
          </a:p>
          <a:p>
            <a:r>
              <a:rPr lang="cs-CZ" dirty="0"/>
              <a:t>Jaké lingvistické termíny se k označení významových tříd užívají?</a:t>
            </a:r>
          </a:p>
          <a:p>
            <a:r>
              <a:rPr lang="cs-CZ" dirty="0"/>
              <a:t>U kterých adjektiv je lexikální význam širší/užší než význam slovotvorný?</a:t>
            </a:r>
          </a:p>
          <a:p>
            <a:r>
              <a:rPr lang="cs-CZ" dirty="0"/>
              <a:t>Seřaď slova, která tvoří slovotvorné řady.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3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933</Words>
  <Application>Microsoft Office PowerPoint</Application>
  <PresentationFormat>Širokoúhlá obrazovka</PresentationFormat>
  <Paragraphs>88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CJJ04_7</vt:lpstr>
      <vt:lpstr>Desubstantiva, deadjektiva, deverbativa, adjektiva z adverbií</vt:lpstr>
      <vt:lpstr>Adjektiva ze substantiv</vt:lpstr>
      <vt:lpstr>Adjektiva ze substantiv</vt:lpstr>
      <vt:lpstr>Adjektiva ze substantiv nejsou škrtnutá</vt:lpstr>
      <vt:lpstr>Adjektiva z adjektiv</vt:lpstr>
      <vt:lpstr>dobrý</vt:lpstr>
      <vt:lpstr>velký</vt:lpstr>
      <vt:lpstr>Adjektiva z adjektiv</vt:lpstr>
      <vt:lpstr>Podtržená jsou desubstantiva celní je rovněž desubstantivum a není derivováno od celý</vt:lpstr>
      <vt:lpstr>.*my[sš]l.*</vt:lpstr>
      <vt:lpstr>Adjektiva ze sloves</vt:lpstr>
      <vt:lpstr>Deverbativa?</vt:lpstr>
      <vt:lpstr>Základ je mysl (úmysl, důmysl, …)</vt:lpstr>
      <vt:lpstr>Deverbativa? NIKOLIV desubstantiva</vt:lpstr>
      <vt:lpstr>Deverbativa?</vt:lpstr>
      <vt:lpstr>Jaká další deverbativní adjektiva lze v češtině doložit?</vt:lpstr>
      <vt:lpstr>Jaký je rozdíl mezi adjektivy lišícími se délkou i/í?</vt:lpstr>
      <vt:lpstr>měřicí/měřící</vt:lpstr>
      <vt:lpstr>ANALOGIE: mycí/myjící</vt:lpstr>
      <vt:lpstr>Rozdíl mezi procesuálními a účelovými adjektivy je ve významu i formě</vt:lpstr>
      <vt:lpstr>Další deverbativní adjektiva (viz algoritmus tvoření přechodníků)</vt:lpstr>
      <vt:lpstr>Adjektiva z adverbií</vt:lpstr>
      <vt:lpstr>Směr derivace</vt:lpstr>
      <vt:lpstr>Další příklady</vt:lpstr>
      <vt:lpstr>Další příklady</vt:lpstr>
      <vt:lpstr>Adjektiva z adverbií</vt:lpstr>
      <vt:lpstr>Cvičení: Vyber desubstantiva</vt:lpstr>
      <vt:lpstr>ŘEŠENÍ</vt:lpstr>
      <vt:lpstr>Cvičení: Vyber deverbativa</vt:lpstr>
      <vt:lpstr>ŘEŠENÍ</vt:lpstr>
      <vt:lpstr>Cvičení: Vyber deadjektiva</vt:lpstr>
      <vt:lpstr>ŘEŠENÍ</vt:lpstr>
      <vt:lpstr>Jazykové hádanky</vt:lpstr>
      <vt:lpstr>ŘEŠENÍ</vt:lpstr>
    </vt:vector>
  </TitlesOfParts>
  <Company>FFMU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CJJ04_7</dc:title>
  <dc:creator>petr</dc:creator>
  <cp:lastModifiedBy>petr</cp:lastModifiedBy>
  <cp:revision>30</cp:revision>
  <dcterms:created xsi:type="dcterms:W3CDTF">2020-01-21T15:41:00Z</dcterms:created>
  <dcterms:modified xsi:type="dcterms:W3CDTF">2020-04-03T09:56:03Z</dcterms:modified>
</cp:coreProperties>
</file>