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8"/>
  </p:notesMasterIdLst>
  <p:handoutMasterIdLst>
    <p:handoutMasterId r:id="rId69"/>
  </p:handoutMasterIdLst>
  <p:sldIdLst>
    <p:sldId id="256" r:id="rId2"/>
    <p:sldId id="257" r:id="rId3"/>
    <p:sldId id="259" r:id="rId4"/>
    <p:sldId id="258" r:id="rId5"/>
    <p:sldId id="268" r:id="rId6"/>
    <p:sldId id="267" r:id="rId7"/>
    <p:sldId id="269" r:id="rId8"/>
    <p:sldId id="270" r:id="rId9"/>
    <p:sldId id="275" r:id="rId10"/>
    <p:sldId id="276" r:id="rId11"/>
    <p:sldId id="277" r:id="rId12"/>
    <p:sldId id="260" r:id="rId13"/>
    <p:sldId id="261" r:id="rId14"/>
    <p:sldId id="262" r:id="rId15"/>
    <p:sldId id="272" r:id="rId16"/>
    <p:sldId id="273" r:id="rId17"/>
    <p:sldId id="298" r:id="rId18"/>
    <p:sldId id="274" r:id="rId19"/>
    <p:sldId id="295" r:id="rId20"/>
    <p:sldId id="265" r:id="rId21"/>
    <p:sldId id="314" r:id="rId22"/>
    <p:sldId id="306" r:id="rId23"/>
    <p:sldId id="307" r:id="rId24"/>
    <p:sldId id="308" r:id="rId25"/>
    <p:sldId id="309" r:id="rId26"/>
    <p:sldId id="310" r:id="rId27"/>
    <p:sldId id="311" r:id="rId28"/>
    <p:sldId id="305" r:id="rId29"/>
    <p:sldId id="286" r:id="rId30"/>
    <p:sldId id="291" r:id="rId31"/>
    <p:sldId id="293" r:id="rId32"/>
    <p:sldId id="290" r:id="rId33"/>
    <p:sldId id="292" r:id="rId34"/>
    <p:sldId id="289" r:id="rId35"/>
    <p:sldId id="282" r:id="rId36"/>
    <p:sldId id="285" r:id="rId37"/>
    <p:sldId id="287" r:id="rId38"/>
    <p:sldId id="283" r:id="rId39"/>
    <p:sldId id="288" r:id="rId40"/>
    <p:sldId id="300" r:id="rId41"/>
    <p:sldId id="302" r:id="rId42"/>
    <p:sldId id="281" r:id="rId43"/>
    <p:sldId id="301" r:id="rId44"/>
    <p:sldId id="294" r:id="rId45"/>
    <p:sldId id="297" r:id="rId46"/>
    <p:sldId id="266" r:id="rId47"/>
    <p:sldId id="296" r:id="rId48"/>
    <p:sldId id="312" r:id="rId49"/>
    <p:sldId id="313" r:id="rId50"/>
    <p:sldId id="303" r:id="rId51"/>
    <p:sldId id="304" r:id="rId52"/>
    <p:sldId id="280" r:id="rId53"/>
    <p:sldId id="299" r:id="rId54"/>
    <p:sldId id="279" r:id="rId55"/>
    <p:sldId id="318" r:id="rId56"/>
    <p:sldId id="319" r:id="rId57"/>
    <p:sldId id="315" r:id="rId58"/>
    <p:sldId id="316" r:id="rId59"/>
    <p:sldId id="317" r:id="rId60"/>
    <p:sldId id="321" r:id="rId61"/>
    <p:sldId id="320" r:id="rId62"/>
    <p:sldId id="323" r:id="rId63"/>
    <p:sldId id="326" r:id="rId64"/>
    <p:sldId id="325" r:id="rId65"/>
    <p:sldId id="324" r:id="rId66"/>
    <p:sldId id="327" r:id="rId6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DC"/>
    <a:srgbClr val="F01928"/>
    <a:srgbClr val="4BC8FF"/>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6754" autoAdjust="0"/>
  </p:normalViewPr>
  <p:slideViewPr>
    <p:cSldViewPr snapToGrid="0">
      <p:cViewPr varScale="1">
        <p:scale>
          <a:sx n="67" d="100"/>
          <a:sy n="67" d="100"/>
        </p:scale>
        <p:origin x="828" y="6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67459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4100225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0" name="Obrázek 9">
            <a:extLst>
              <a:ext uri="{FF2B5EF4-FFF2-40B4-BE49-F238E27FC236}">
                <a16:creationId xmlns:a16="http://schemas.microsoft.com/office/drawing/2014/main" id="{5D21EF72-3072-4710-A17A-9B68D35C3D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2" cy="1056821"/>
          </a:xfrm>
          <a:prstGeom prst="rect">
            <a:avLst/>
          </a:prstGeom>
        </p:spPr>
      </p:pic>
    </p:spTree>
    <p:extLst>
      <p:ext uri="{BB962C8B-B14F-4D97-AF65-F5344CB8AC3E}">
        <p14:creationId xmlns:p14="http://schemas.microsoft.com/office/powerpoint/2010/main" val="935384140"/>
      </p:ext>
    </p:extLst>
  </p:cSld>
  <p:clrMapOvr>
    <a:masterClrMapping/>
  </p:clrMapOvr>
  <p:hf hdr="0" dt="0"/>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Upravte styly předlohy textu.</a:t>
            </a:r>
          </a:p>
        </p:txBody>
      </p:sp>
      <p:pic>
        <p:nvPicPr>
          <p:cNvPr id="14" name="Obrázek 13">
            <a:extLst>
              <a:ext uri="{FF2B5EF4-FFF2-40B4-BE49-F238E27FC236}">
                <a16:creationId xmlns:a16="http://schemas.microsoft.com/office/drawing/2014/main" id="{221CE213-A173-41CF-BA99-7A8C39EDD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00ECF312-612B-4D8F-9ADA-7B8234D63D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4BC8FF"/>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7" name="Obrázek 6">
            <a:extLst>
              <a:ext uri="{FF2B5EF4-FFF2-40B4-BE49-F238E27FC236}">
                <a16:creationId xmlns:a16="http://schemas.microsoft.com/office/drawing/2014/main" id="{4921D43C-AA8B-4250-B0E5-825E8D675E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3731" y="6048047"/>
            <a:ext cx="874748"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ARTS">
    <p:bg>
      <p:bgPr>
        <a:solidFill>
          <a:srgbClr val="4BC8FF"/>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B3041E-A881-4F77-88F8-58E639946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300"/>
            <a:ext cx="4147317" cy="2833315"/>
          </a:xfrm>
          <a:prstGeom prst="rect">
            <a:avLst/>
          </a:prstGeom>
        </p:spPr>
      </p:pic>
      <p:sp>
        <p:nvSpPr>
          <p:cNvPr id="3" name="Zástupný symbol pro zápatí 1">
            <a:extLst>
              <a:ext uri="{FF2B5EF4-FFF2-40B4-BE49-F238E27FC236}">
                <a16:creationId xmlns:a16="http://schemas.microsoft.com/office/drawing/2014/main" id="{62C38F51-21B5-4FCA-8498-6F65C0DB2C33}"/>
              </a:ext>
            </a:extLst>
          </p:cNvPr>
          <p:cNvSpPr>
            <a:spLocks noGrp="1"/>
          </p:cNvSpPr>
          <p:nvPr>
            <p:ph type="ftr" sz="quarter" idx="10"/>
          </p:nvPr>
        </p:nvSpPr>
        <p:spPr>
          <a:xfrm>
            <a:off x="720000" y="6228000"/>
            <a:ext cx="7920000" cy="252000"/>
          </a:xfrm>
        </p:spPr>
        <p:txBody>
          <a:bodyPr/>
          <a:lstStyle>
            <a:lvl1pPr>
              <a:defRPr>
                <a:solidFill>
                  <a:srgbClr val="4BC8FF"/>
                </a:solidFill>
              </a:defRPr>
            </a:lvl1pPr>
          </a:lstStyle>
          <a:p>
            <a:r>
              <a:rPr lang="cs-CZ" dirty="0"/>
              <a:t>Definujte zápatí - název prezentace / pracoviště</a:t>
            </a:r>
          </a:p>
        </p:txBody>
      </p:sp>
      <p:sp>
        <p:nvSpPr>
          <p:cNvPr id="4" name="Zástupný symbol pro číslo snímku 2">
            <a:extLst>
              <a:ext uri="{FF2B5EF4-FFF2-40B4-BE49-F238E27FC236}">
                <a16:creationId xmlns:a16="http://schemas.microsoft.com/office/drawing/2014/main" id="{1CB56087-1653-4687-91A3-3216416E0183}"/>
              </a:ext>
            </a:extLst>
          </p:cNvPr>
          <p:cNvSpPr>
            <a:spLocks noGrp="1"/>
          </p:cNvSpPr>
          <p:nvPr>
            <p:ph type="sldNum" sz="quarter" idx="11"/>
          </p:nvPr>
        </p:nvSpPr>
        <p:spPr>
          <a:xfrm>
            <a:off x="414000" y="6228000"/>
            <a:ext cx="252000" cy="252000"/>
          </a:xfrm>
        </p:spPr>
        <p:txBody>
          <a:bodyPr/>
          <a:lstStyle>
            <a:lvl1pPr>
              <a:defRPr>
                <a:solidFill>
                  <a:srgbClr val="4BC8FF"/>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33B71AC8-4CA1-4239-89AB-D9E452AEC91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07684D48-9ECE-47F4-B60D-1F10FA1F06D0}"/>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0" name="Obrázek 9">
            <a:extLst>
              <a:ext uri="{FF2B5EF4-FFF2-40B4-BE49-F238E27FC236}">
                <a16:creationId xmlns:a16="http://schemas.microsoft.com/office/drawing/2014/main" id="{499F8229-0F91-48F2-B8B9-3D62AB080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1691229579"/>
      </p:ext>
    </p:extLst>
  </p:cSld>
  <p:clrMapOvr>
    <a:masterClrMapping/>
  </p:clrMapOvr>
  <p:hf hdr="0" dt="0"/>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dirty="0"/>
          </a:p>
        </p:txBody>
      </p:sp>
      <p:pic>
        <p:nvPicPr>
          <p:cNvPr id="10" name="Obrázek 9">
            <a:extLst>
              <a:ext uri="{FF2B5EF4-FFF2-40B4-BE49-F238E27FC236}">
                <a16:creationId xmlns:a16="http://schemas.microsoft.com/office/drawing/2014/main" id="{66181539-CB28-4249-8656-2F8138AB97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1" cy="1049340"/>
          </a:xfrm>
          <a:prstGeom prst="rect">
            <a:avLst/>
          </a:prstGeom>
        </p:spPr>
      </p:pic>
    </p:spTree>
    <p:extLst>
      <p:ext uri="{BB962C8B-B14F-4D97-AF65-F5344CB8AC3E}">
        <p14:creationId xmlns:p14="http://schemas.microsoft.com/office/powerpoint/2010/main" val="39481167"/>
      </p:ext>
    </p:extLst>
  </p:cSld>
  <p:clrMapOvr>
    <a:masterClrMapping/>
  </p:clrMapOvr>
  <p:hf hdr="0" dt="0"/>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9" name="Obrázek 8">
            <a:extLst>
              <a:ext uri="{FF2B5EF4-FFF2-40B4-BE49-F238E27FC236}">
                <a16:creationId xmlns:a16="http://schemas.microsoft.com/office/drawing/2014/main" id="{0E614447-E10C-4DB8-8B61-754F2BE0F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1" name="Obrázek 10">
            <a:extLst>
              <a:ext uri="{FF2B5EF4-FFF2-40B4-BE49-F238E27FC236}">
                <a16:creationId xmlns:a16="http://schemas.microsoft.com/office/drawing/2014/main" id="{FFACE40E-5B18-41AE-BFE5-D68E8FEAA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3317168426"/>
      </p:ext>
    </p:extLst>
  </p:cSld>
  <p:clrMapOvr>
    <a:masterClrMapping/>
  </p:clrMapOvr>
  <p:hf hdr="0" dt="0"/>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13" name="Obrázek 12">
            <a:extLst>
              <a:ext uri="{FF2B5EF4-FFF2-40B4-BE49-F238E27FC236}">
                <a16:creationId xmlns:a16="http://schemas.microsoft.com/office/drawing/2014/main" id="{4F2E8CD9-E848-4CA4-A74F-A0CE634CAE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966739591"/>
      </p:ext>
    </p:extLst>
  </p:cSld>
  <p:clrMapOvr>
    <a:masterClrMapping/>
  </p:clrMapOvr>
  <p:hf hdr="0" dt="0"/>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17" name="Obrázek 16">
            <a:extLst>
              <a:ext uri="{FF2B5EF4-FFF2-40B4-BE49-F238E27FC236}">
                <a16:creationId xmlns:a16="http://schemas.microsoft.com/office/drawing/2014/main" id="{FE84F8C4-4400-4A78-A6D4-5E5C184CD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713741071"/>
      </p:ext>
    </p:extLst>
  </p:cSld>
  <p:clrMapOvr>
    <a:masterClrMapping/>
  </p:clrMapOvr>
  <p:hf hdr="0" dt="0"/>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Upravte styly předlohy textu.</a:t>
            </a:r>
          </a:p>
        </p:txBody>
      </p:sp>
      <p:pic>
        <p:nvPicPr>
          <p:cNvPr id="11" name="Obrázek 10">
            <a:extLst>
              <a:ext uri="{FF2B5EF4-FFF2-40B4-BE49-F238E27FC236}">
                <a16:creationId xmlns:a16="http://schemas.microsoft.com/office/drawing/2014/main" id="{EEB07A44-568B-4E49-86CC-C885AAEC3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117383761"/>
      </p:ext>
    </p:extLst>
  </p:cSld>
  <p:clrMapOvr>
    <a:masterClrMapping/>
  </p:clrMapOvr>
  <p:hf hdr="0" dt="0"/>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Upravte styly předlohy textu.</a:t>
            </a:r>
          </a:p>
          <a:p>
            <a:pPr lvl="1"/>
            <a:r>
              <a:rPr lang="cs-CZ" smtClean="0"/>
              <a:t>Druhá úroveň</a:t>
            </a:r>
          </a:p>
          <a:p>
            <a:pPr lvl="2"/>
            <a:r>
              <a:rPr lang="cs-CZ" smtClean="0"/>
              <a:t>Třetí úroveň</a:t>
            </a:r>
          </a:p>
        </p:txBody>
      </p:sp>
      <p:pic>
        <p:nvPicPr>
          <p:cNvPr id="7" name="Obrázek 6">
            <a:extLst>
              <a:ext uri="{FF2B5EF4-FFF2-40B4-BE49-F238E27FC236}">
                <a16:creationId xmlns:a16="http://schemas.microsoft.com/office/drawing/2014/main" id="{667EE8C0-D8F0-4FB0-9F14-EA71A89C6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0735"/>
            <a:ext cx="867340" cy="592539"/>
          </a:xfrm>
          <a:prstGeom prst="rect">
            <a:avLst/>
          </a:prstGeom>
        </p:spPr>
      </p:pic>
    </p:spTree>
    <p:extLst>
      <p:ext uri="{BB962C8B-B14F-4D97-AF65-F5344CB8AC3E}">
        <p14:creationId xmlns:p14="http://schemas.microsoft.com/office/powerpoint/2010/main" val="234975528"/>
      </p:ext>
    </p:extLst>
  </p:cSld>
  <p:clrMapOvr>
    <a:masterClrMapping/>
  </p:clrMapOvr>
  <p:hf hdr="0" dt="0"/>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czechency.org/slovnik/BRATRSK%C3%9D%20PRAVOPI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66000" y="6214553"/>
            <a:ext cx="7920000" cy="252000"/>
          </a:xfrm>
        </p:spPr>
        <p:txBody>
          <a:bodyPr/>
          <a:lstStyle/>
          <a:p>
            <a:r>
              <a:rPr lang="cs-CZ" dirty="0" smtClean="0"/>
              <a:t>Barokní čeština</a:t>
            </a:r>
            <a:endParaRPr lang="cs-CZ" dirty="0"/>
          </a:p>
        </p:txBody>
      </p:sp>
      <p:sp>
        <p:nvSpPr>
          <p:cNvPr id="3" name="Zástupný symbol pro číslo snímku 2"/>
          <p:cNvSpPr>
            <a:spLocks noGrp="1"/>
          </p:cNvSpPr>
          <p:nvPr>
            <p:ph type="sldNum" sz="quarter" idx="11"/>
          </p:nvPr>
        </p:nvSpPr>
        <p:spPr>
          <a:xfrm>
            <a:off x="414000" y="6214553"/>
            <a:ext cx="252000" cy="252000"/>
          </a:xfrm>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2900365"/>
            <a:ext cx="11361600" cy="784129"/>
          </a:xfrm>
        </p:spPr>
        <p:txBody>
          <a:bodyPr/>
          <a:lstStyle/>
          <a:p>
            <a:r>
              <a:rPr lang="cs-CZ" dirty="0" smtClean="0"/>
              <a:t>Barokní čeština</a:t>
            </a:r>
            <a:endParaRPr lang="cs-CZ" dirty="0"/>
          </a:p>
        </p:txBody>
      </p:sp>
      <p:sp>
        <p:nvSpPr>
          <p:cNvPr id="5" name="Podnadpis 4"/>
          <p:cNvSpPr>
            <a:spLocks noGrp="1"/>
          </p:cNvSpPr>
          <p:nvPr>
            <p:ph type="subTitle" idx="1"/>
          </p:nvPr>
        </p:nvSpPr>
        <p:spPr>
          <a:xfrm>
            <a:off x="398502" y="4555314"/>
            <a:ext cx="11361600" cy="698497"/>
          </a:xfrm>
        </p:spPr>
        <p:txBody>
          <a:bodyPr/>
          <a:lstStyle/>
          <a:p>
            <a:r>
              <a:rPr lang="cs-CZ" dirty="0"/>
              <a:t>CJJ16 Vývoj </a:t>
            </a:r>
            <a:r>
              <a:rPr lang="cs-CZ" dirty="0" smtClean="0"/>
              <a:t>spisovné </a:t>
            </a:r>
            <a:r>
              <a:rPr lang="cs-CZ" dirty="0"/>
              <a:t>češtiny</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806" y="516387"/>
            <a:ext cx="4624388" cy="5824166"/>
          </a:xfrm>
          <a:prstGeom prst="rect">
            <a:avLst/>
          </a:prstGeom>
        </p:spPr>
      </p:pic>
    </p:spTree>
    <p:extLst>
      <p:ext uri="{BB962C8B-B14F-4D97-AF65-F5344CB8AC3E}">
        <p14:creationId xmlns:p14="http://schemas.microsoft.com/office/powerpoint/2010/main" val="418822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414000" y="853888"/>
            <a:ext cx="11230313" cy="403418"/>
          </a:xfrm>
        </p:spPr>
        <p:txBody>
          <a:bodyPr/>
          <a:lstStyle/>
          <a:p>
            <a:r>
              <a:rPr lang="cs-CZ" dirty="0" smtClean="0"/>
              <a:t>Charakteristiky barokního období</a:t>
            </a:r>
            <a:endParaRPr lang="cs-CZ" dirty="0"/>
          </a:p>
        </p:txBody>
      </p:sp>
      <p:sp>
        <p:nvSpPr>
          <p:cNvPr id="5" name="Zástupný symbol pro obsah 4"/>
          <p:cNvSpPr>
            <a:spLocks noGrp="1"/>
          </p:cNvSpPr>
          <p:nvPr>
            <p:ph idx="1"/>
          </p:nvPr>
        </p:nvSpPr>
        <p:spPr>
          <a:xfrm>
            <a:off x="414000" y="1985962"/>
            <a:ext cx="11778000" cy="3150815"/>
          </a:xfrm>
        </p:spPr>
        <p:txBody>
          <a:bodyPr/>
          <a:lstStyle/>
          <a:p>
            <a:pPr>
              <a:lnSpc>
                <a:spcPct val="120000"/>
              </a:lnSpc>
            </a:pPr>
            <a:r>
              <a:rPr lang="cs-CZ" sz="2000" u="sng" dirty="0" smtClean="0"/>
              <a:t>nejde o období jazykového úpadku</a:t>
            </a:r>
            <a:r>
              <a:rPr lang="cs-CZ" sz="2000" dirty="0" smtClean="0"/>
              <a:t>,</a:t>
            </a:r>
          </a:p>
          <a:p>
            <a:pPr>
              <a:lnSpc>
                <a:spcPct val="120000"/>
              </a:lnSpc>
            </a:pPr>
            <a:endParaRPr lang="cs-CZ" sz="2000" dirty="0"/>
          </a:p>
          <a:p>
            <a:pPr>
              <a:lnSpc>
                <a:spcPct val="120000"/>
              </a:lnSpc>
            </a:pPr>
            <a:r>
              <a:rPr lang="cs-CZ" sz="2000" dirty="0" smtClean="0"/>
              <a:t>nejde o období diskontinuitního vývoje – </a:t>
            </a:r>
            <a:r>
              <a:rPr lang="cs-CZ" sz="2000" u="sng" dirty="0" smtClean="0"/>
              <a:t>čeština národního </a:t>
            </a:r>
            <a:r>
              <a:rPr lang="cs-CZ" sz="2000" u="sng" dirty="0"/>
              <a:t>obrození na předchozí období </a:t>
            </a:r>
            <a:r>
              <a:rPr lang="cs-CZ" sz="2000" u="sng" dirty="0" smtClean="0"/>
              <a:t>navazuje</a:t>
            </a:r>
            <a:r>
              <a:rPr lang="cs-CZ" sz="2000" dirty="0" smtClean="0"/>
              <a:t> – </a:t>
            </a:r>
            <a:r>
              <a:rPr lang="cs-CZ" sz="2000" u="sng" dirty="0" smtClean="0"/>
              <a:t>bez vývoje v barokním období by nebylo národního obrození</a:t>
            </a:r>
            <a:r>
              <a:rPr lang="cs-CZ" sz="2000" dirty="0" smtClean="0"/>
              <a:t>,</a:t>
            </a:r>
          </a:p>
          <a:p>
            <a:pPr>
              <a:lnSpc>
                <a:spcPct val="120000"/>
              </a:lnSpc>
            </a:pPr>
            <a:endParaRPr lang="cs-CZ" sz="2000" dirty="0"/>
          </a:p>
          <a:p>
            <a:pPr>
              <a:lnSpc>
                <a:spcPct val="120000"/>
              </a:lnSpc>
            </a:pPr>
            <a:r>
              <a:rPr lang="cs-CZ" sz="2000" dirty="0" smtClean="0"/>
              <a:t>vývoj spisovné češtiny se vyznačuje některými zásadními redukcemi:</a:t>
            </a:r>
          </a:p>
          <a:p>
            <a:pPr>
              <a:lnSpc>
                <a:spcPct val="120000"/>
              </a:lnSpc>
            </a:pPr>
            <a:endParaRPr lang="cs-CZ" sz="2000" dirty="0"/>
          </a:p>
          <a:p>
            <a:pPr marL="442913" indent="-257175">
              <a:lnSpc>
                <a:spcPct val="120000"/>
              </a:lnSpc>
              <a:buFont typeface="Wingdings" panose="05000000000000000000" pitchFamily="2" charset="2"/>
              <a:buChar char="Ø"/>
            </a:pPr>
            <a:r>
              <a:rPr lang="cs-CZ" sz="2000" dirty="0" smtClean="0"/>
              <a:t>v sociální bázi,</a:t>
            </a:r>
          </a:p>
          <a:p>
            <a:pPr marL="442913" indent="-257175">
              <a:lnSpc>
                <a:spcPct val="120000"/>
              </a:lnSpc>
              <a:buFont typeface="Wingdings" panose="05000000000000000000" pitchFamily="2" charset="2"/>
              <a:buChar char="Ø"/>
            </a:pPr>
            <a:endParaRPr lang="cs-CZ" sz="2000" dirty="0" smtClean="0"/>
          </a:p>
          <a:p>
            <a:pPr marL="442913" indent="-257175">
              <a:lnSpc>
                <a:spcPct val="120000"/>
              </a:lnSpc>
              <a:buFont typeface="Wingdings" panose="05000000000000000000" pitchFamily="2" charset="2"/>
              <a:buChar char="Ø"/>
            </a:pPr>
            <a:r>
              <a:rPr lang="cs-CZ" sz="2000" dirty="0" smtClean="0"/>
              <a:t>ve funkčním rozpětí.</a:t>
            </a:r>
            <a:endParaRPr lang="cs-CZ" sz="2000" dirty="0"/>
          </a:p>
        </p:txBody>
      </p:sp>
    </p:spTree>
    <p:extLst>
      <p:ext uri="{BB962C8B-B14F-4D97-AF65-F5344CB8AC3E}">
        <p14:creationId xmlns:p14="http://schemas.microsoft.com/office/powerpoint/2010/main" val="3212024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414000" y="925328"/>
            <a:ext cx="11230313" cy="403418"/>
          </a:xfrm>
        </p:spPr>
        <p:txBody>
          <a:bodyPr/>
          <a:lstStyle/>
          <a:p>
            <a:r>
              <a:rPr lang="cs-CZ" dirty="0" smtClean="0"/>
              <a:t>Důsažné společenské změny</a:t>
            </a:r>
            <a:endParaRPr lang="cs-CZ" dirty="0"/>
          </a:p>
        </p:txBody>
      </p:sp>
      <p:sp>
        <p:nvSpPr>
          <p:cNvPr id="5" name="Zástupný symbol pro obsah 4"/>
          <p:cNvSpPr>
            <a:spLocks noGrp="1"/>
          </p:cNvSpPr>
          <p:nvPr>
            <p:ph idx="1"/>
          </p:nvPr>
        </p:nvSpPr>
        <p:spPr>
          <a:xfrm>
            <a:off x="414000" y="2071690"/>
            <a:ext cx="11778000" cy="3150815"/>
          </a:xfrm>
        </p:spPr>
        <p:txBody>
          <a:bodyPr/>
          <a:lstStyle/>
          <a:p>
            <a:pPr>
              <a:lnSpc>
                <a:spcPct val="120000"/>
              </a:lnSpc>
            </a:pPr>
            <a:r>
              <a:rPr lang="cs-CZ" sz="2000" dirty="0" smtClean="0"/>
              <a:t>odliv nekatolických elit </a:t>
            </a:r>
            <a:r>
              <a:rPr lang="cs-CZ" sz="2000" dirty="0"/>
              <a:t>do exilu </a:t>
            </a:r>
            <a:r>
              <a:rPr lang="cs-CZ" sz="2000" dirty="0" smtClean="0"/>
              <a:t>v důsledku politické </a:t>
            </a:r>
            <a:r>
              <a:rPr lang="cs-CZ" sz="2000" dirty="0"/>
              <a:t>persekuce a </a:t>
            </a:r>
            <a:r>
              <a:rPr lang="cs-CZ" sz="2000" dirty="0" smtClean="0"/>
              <a:t>rekatolizace – ztráta jazykově českých elit,</a:t>
            </a:r>
          </a:p>
          <a:p>
            <a:pPr>
              <a:lnSpc>
                <a:spcPct val="120000"/>
              </a:lnSpc>
            </a:pPr>
            <a:endParaRPr lang="cs-CZ" sz="2000" dirty="0"/>
          </a:p>
          <a:p>
            <a:pPr>
              <a:lnSpc>
                <a:spcPct val="120000"/>
              </a:lnSpc>
            </a:pPr>
            <a:r>
              <a:rPr lang="cs-CZ" sz="2000" dirty="0" smtClean="0"/>
              <a:t>katastrofální lidské ztráty v důsledku válečných útrap během 30leté války (zpravidla se uvažuje o třetinové ztrátě obyvatelstva) – úbytek českého obyvatelstva kompenzován vnitřní kolonizací (často německým obyvatelstvem z méně postižených horských oblastí),</a:t>
            </a:r>
          </a:p>
          <a:p>
            <a:pPr>
              <a:lnSpc>
                <a:spcPct val="120000"/>
              </a:lnSpc>
            </a:pPr>
            <a:endParaRPr lang="cs-CZ" sz="2000" dirty="0"/>
          </a:p>
          <a:p>
            <a:pPr>
              <a:lnSpc>
                <a:spcPct val="120000"/>
              </a:lnSpc>
            </a:pPr>
            <a:r>
              <a:rPr lang="cs-CZ" sz="2000" dirty="0" smtClean="0"/>
              <a:t>germanizace v průběhu osvícenských reforem (školství, právo, státní a místní správa).</a:t>
            </a:r>
            <a:endParaRPr lang="cs-CZ" sz="2000" dirty="0"/>
          </a:p>
        </p:txBody>
      </p:sp>
    </p:spTree>
    <p:extLst>
      <p:ext uri="{BB962C8B-B14F-4D97-AF65-F5344CB8AC3E}">
        <p14:creationId xmlns:p14="http://schemas.microsoft.com/office/powerpoint/2010/main" val="91255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185738" y="242888"/>
            <a:ext cx="12006262" cy="800100"/>
          </a:xfrm>
        </p:spPr>
        <p:txBody>
          <a:bodyPr/>
          <a:lstStyle/>
          <a:p>
            <a:r>
              <a:rPr lang="cs-CZ" dirty="0" smtClean="0"/>
              <a:t>Čeština </a:t>
            </a:r>
            <a:r>
              <a:rPr lang="cs-CZ" dirty="0"/>
              <a:t>vyvíjí ve dvou (třech / čtyřech / více ?) doménách</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718483434"/>
              </p:ext>
            </p:extLst>
          </p:nvPr>
        </p:nvGraphicFramePr>
        <p:xfrm>
          <a:off x="614364" y="2200272"/>
          <a:ext cx="10903380" cy="3014667"/>
        </p:xfrm>
        <a:graphic>
          <a:graphicData uri="http://schemas.openxmlformats.org/drawingml/2006/table">
            <a:tbl>
              <a:tblPr firstRow="1" bandRow="1">
                <a:tableStyleId>{5C22544A-7EE6-4342-B048-85BDC9FD1C3A}</a:tableStyleId>
              </a:tblPr>
              <a:tblGrid>
                <a:gridCol w="4748460">
                  <a:extLst>
                    <a:ext uri="{9D8B030D-6E8A-4147-A177-3AD203B41FA5}">
                      <a16:colId xmlns:a16="http://schemas.microsoft.com/office/drawing/2014/main" val="2991257053"/>
                    </a:ext>
                  </a:extLst>
                </a:gridCol>
                <a:gridCol w="793615">
                  <a:extLst>
                    <a:ext uri="{9D8B030D-6E8A-4147-A177-3AD203B41FA5}">
                      <a16:colId xmlns:a16="http://schemas.microsoft.com/office/drawing/2014/main" val="4024480840"/>
                    </a:ext>
                  </a:extLst>
                </a:gridCol>
                <a:gridCol w="5361305">
                  <a:extLst>
                    <a:ext uri="{9D8B030D-6E8A-4147-A177-3AD203B41FA5}">
                      <a16:colId xmlns:a16="http://schemas.microsoft.com/office/drawing/2014/main" val="1486760879"/>
                    </a:ext>
                  </a:extLst>
                </a:gridCol>
              </a:tblGrid>
              <a:tr h="1055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domácí (převážně oficiální</a:t>
                      </a:r>
                      <a:r>
                        <a:rPr lang="cs-CZ" baseline="0" dirty="0" smtClean="0"/>
                        <a:t> katolická) doména</a:t>
                      </a:r>
                      <a:endParaRPr lang="cs-CZ" dirty="0"/>
                    </a:p>
                  </a:txBody>
                  <a:tcPr/>
                </a:tc>
                <a:tc>
                  <a:txBody>
                    <a:bodyPr/>
                    <a:lstStyle/>
                    <a:p>
                      <a:pPr algn="ctr"/>
                      <a:endParaRPr lang="cs-CZ" dirty="0"/>
                    </a:p>
                  </a:txBody>
                  <a:tcPr/>
                </a:tc>
                <a:tc>
                  <a:txBody>
                    <a:bodyPr/>
                    <a:lstStyle/>
                    <a:p>
                      <a:r>
                        <a:rPr lang="cs-CZ" dirty="0" smtClean="0"/>
                        <a:t>zahraniční (z velké části exilové</a:t>
                      </a:r>
                      <a:r>
                        <a:rPr lang="cs-CZ" baseline="0" dirty="0" smtClean="0"/>
                        <a:t> a nekatolické) domény</a:t>
                      </a:r>
                      <a:endParaRPr lang="cs-CZ" dirty="0"/>
                    </a:p>
                  </a:txBody>
                  <a:tcPr/>
                </a:tc>
                <a:extLst>
                  <a:ext uri="{0D108BD9-81ED-4DB2-BD59-A6C34878D82A}">
                    <a16:rowId xmlns:a16="http://schemas.microsoft.com/office/drawing/2014/main" val="3220111169"/>
                  </a:ext>
                </a:extLst>
              </a:tr>
              <a:tr h="1959533">
                <a:tc>
                  <a:txBody>
                    <a:bodyPr/>
                    <a:lstStyle/>
                    <a:p>
                      <a:pPr marL="285750" indent="-285750">
                        <a:buFont typeface="Arial" panose="020B0604020202020204" pitchFamily="34" charset="0"/>
                        <a:buChar char="•"/>
                      </a:pPr>
                      <a:r>
                        <a:rPr lang="cs-CZ" dirty="0" smtClean="0">
                          <a:solidFill>
                            <a:schemeClr val="tx1"/>
                          </a:solidFill>
                        </a:rPr>
                        <a:t>Čechy a Morava,</a:t>
                      </a:r>
                    </a:p>
                    <a:p>
                      <a:pPr marL="285750" indent="-285750">
                        <a:buFont typeface="Arial" panose="020B0604020202020204" pitchFamily="34" charset="0"/>
                        <a:buChar char="•"/>
                      </a:pPr>
                      <a:r>
                        <a:rPr lang="cs-CZ" baseline="0" dirty="0" smtClean="0">
                          <a:solidFill>
                            <a:schemeClr val="tx1"/>
                          </a:solidFill>
                        </a:rPr>
                        <a:t>Slezsko (zlomový rok 1740),</a:t>
                      </a:r>
                      <a:endParaRPr lang="cs-CZ" dirty="0">
                        <a:solidFill>
                          <a:schemeClr val="tx1"/>
                        </a:solidFill>
                      </a:endParaRPr>
                    </a:p>
                  </a:txBody>
                  <a:tcPr/>
                </a:tc>
                <a:tc>
                  <a:txBody>
                    <a:bodyPr/>
                    <a:lstStyle/>
                    <a:p>
                      <a:endParaRPr lang="cs-CZ" dirty="0">
                        <a:solidFill>
                          <a:schemeClr val="tx1"/>
                        </a:solidFill>
                      </a:endParaRPr>
                    </a:p>
                  </a:txBody>
                  <a:tcPr/>
                </a:tc>
                <a:tc>
                  <a:txBody>
                    <a:bodyPr/>
                    <a:lstStyle/>
                    <a:p>
                      <a:pPr marL="285750" indent="-285750">
                        <a:buFont typeface="Arial" panose="020B0604020202020204" pitchFamily="34" charset="0"/>
                        <a:buChar char="•"/>
                      </a:pPr>
                      <a:r>
                        <a:rPr lang="cs-CZ" baseline="0" dirty="0" smtClean="0">
                          <a:solidFill>
                            <a:schemeClr val="tx1"/>
                          </a:solidFill>
                        </a:rPr>
                        <a:t>Slovensko / Horní Uhry (čeština slovenské redakce),</a:t>
                      </a:r>
                    </a:p>
                    <a:p>
                      <a:pPr marL="285750" indent="-285750">
                        <a:buFont typeface="Arial" panose="020B0604020202020204" pitchFamily="34" charset="0"/>
                        <a:buChar char="•"/>
                      </a:pPr>
                      <a:r>
                        <a:rPr lang="cs-CZ" baseline="0" dirty="0" smtClean="0">
                          <a:solidFill>
                            <a:schemeClr val="tx1"/>
                          </a:solidFill>
                        </a:rPr>
                        <a:t>Polsko (Lešno),</a:t>
                      </a:r>
                    </a:p>
                    <a:p>
                      <a:pPr marL="285750" indent="-285750">
                        <a:buFont typeface="Arial" panose="020B0604020202020204" pitchFamily="34" charset="0"/>
                        <a:buChar char="•"/>
                      </a:pPr>
                      <a:r>
                        <a:rPr lang="cs-CZ" baseline="0" dirty="0" smtClean="0">
                          <a:solidFill>
                            <a:schemeClr val="tx1"/>
                          </a:solidFill>
                        </a:rPr>
                        <a:t>německy mluvící země (</a:t>
                      </a:r>
                      <a:r>
                        <a:rPr lang="cs-CZ" b="0" u="none" baseline="0" dirty="0" smtClean="0">
                          <a:solidFill>
                            <a:schemeClr val="tx1"/>
                          </a:solidFill>
                        </a:rPr>
                        <a:t>Sasko, Lužice, Braniborsko).</a:t>
                      </a:r>
                    </a:p>
                  </a:txBody>
                  <a:tcPr/>
                </a:tc>
                <a:extLst>
                  <a:ext uri="{0D108BD9-81ED-4DB2-BD59-A6C34878D82A}">
                    <a16:rowId xmlns:a16="http://schemas.microsoft.com/office/drawing/2014/main" val="1747756231"/>
                  </a:ext>
                </a:extLst>
              </a:tr>
            </a:tbl>
          </a:graphicData>
        </a:graphic>
      </p:graphicFrame>
    </p:spTree>
    <p:extLst>
      <p:ext uri="{BB962C8B-B14F-4D97-AF65-F5344CB8AC3E}">
        <p14:creationId xmlns:p14="http://schemas.microsoft.com/office/powerpoint/2010/main" val="300825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a:t>Vývoj v jednotlivých doménách sice odlišný, přesto v lecčem podobný </a:t>
            </a:r>
          </a:p>
        </p:txBody>
      </p:sp>
      <p:sp>
        <p:nvSpPr>
          <p:cNvPr id="5" name="Zástupný symbol pro obsah 4"/>
          <p:cNvSpPr>
            <a:spLocks noGrp="1"/>
          </p:cNvSpPr>
          <p:nvPr>
            <p:ph idx="1"/>
          </p:nvPr>
        </p:nvSpPr>
        <p:spPr>
          <a:xfrm>
            <a:off x="414000" y="1743075"/>
            <a:ext cx="11806237" cy="3936628"/>
          </a:xfrm>
        </p:spPr>
        <p:txBody>
          <a:bodyPr/>
          <a:lstStyle/>
          <a:p>
            <a:r>
              <a:rPr lang="cs-CZ" sz="2000" dirty="0"/>
              <a:t>redukce funkčních oblastí,</a:t>
            </a:r>
          </a:p>
          <a:p>
            <a:endParaRPr lang="cs-CZ" sz="2000" dirty="0"/>
          </a:p>
          <a:p>
            <a:r>
              <a:rPr lang="cs-CZ" sz="2000" dirty="0"/>
              <a:t>redukce sociální báze, </a:t>
            </a:r>
          </a:p>
          <a:p>
            <a:endParaRPr lang="cs-CZ" sz="2000" dirty="0"/>
          </a:p>
          <a:p>
            <a:r>
              <a:rPr lang="cs-CZ" sz="2000" dirty="0"/>
              <a:t>bilingvní nebo </a:t>
            </a:r>
            <a:r>
              <a:rPr lang="cs-CZ" sz="2000" dirty="0" err="1"/>
              <a:t>diglosní</a:t>
            </a:r>
            <a:r>
              <a:rPr lang="cs-CZ" sz="2000" dirty="0"/>
              <a:t> situace → čeština pod vlivem dalších jazyků,</a:t>
            </a:r>
          </a:p>
          <a:p>
            <a:endParaRPr lang="cs-CZ" sz="2000" dirty="0"/>
          </a:p>
          <a:p>
            <a:r>
              <a:rPr lang="cs-CZ" sz="2000" dirty="0" err="1"/>
              <a:t>konfesionalizace</a:t>
            </a:r>
            <a:r>
              <a:rPr lang="cs-CZ" sz="2000" dirty="0"/>
              <a:t>.</a:t>
            </a:r>
          </a:p>
          <a:p>
            <a:pPr>
              <a:lnSpc>
                <a:spcPct val="120000"/>
              </a:lnSpc>
            </a:pPr>
            <a:endParaRPr lang="cs-CZ" sz="2000" dirty="0"/>
          </a:p>
        </p:txBody>
      </p:sp>
    </p:spTree>
    <p:extLst>
      <p:ext uri="{BB962C8B-B14F-4D97-AF65-F5344CB8AC3E}">
        <p14:creationId xmlns:p14="http://schemas.microsoft.com/office/powerpoint/2010/main" val="133870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a:t>V obou doménách je udržována tradice vyspělého jazyka konce 16. stol.</a:t>
            </a:r>
          </a:p>
        </p:txBody>
      </p:sp>
      <p:sp>
        <p:nvSpPr>
          <p:cNvPr id="5" name="Zástupný symbol pro obsah 4"/>
          <p:cNvSpPr>
            <a:spLocks noGrp="1"/>
          </p:cNvSpPr>
          <p:nvPr>
            <p:ph idx="1"/>
          </p:nvPr>
        </p:nvSpPr>
        <p:spPr>
          <a:xfrm>
            <a:off x="414000" y="1743075"/>
            <a:ext cx="11806237" cy="3936628"/>
          </a:xfrm>
        </p:spPr>
        <p:txBody>
          <a:bodyPr/>
          <a:lstStyle/>
          <a:p>
            <a:pPr>
              <a:lnSpc>
                <a:spcPct val="100000"/>
              </a:lnSpc>
            </a:pPr>
            <a:endParaRPr lang="cs-CZ" sz="2000" dirty="0"/>
          </a:p>
          <a:p>
            <a:pPr>
              <a:lnSpc>
                <a:spcPct val="100000"/>
              </a:lnSpc>
            </a:pPr>
            <a:r>
              <a:rPr lang="cs-CZ" sz="2000" dirty="0"/>
              <a:t>Převaha duchovní produkce – normotvorným textem jazyk bible:</a:t>
            </a:r>
          </a:p>
          <a:p>
            <a:pPr>
              <a:lnSpc>
                <a:spcPct val="100000"/>
              </a:lnSpc>
            </a:pPr>
            <a:endParaRPr lang="cs-CZ" sz="2000" dirty="0"/>
          </a:p>
          <a:p>
            <a:pPr marL="974725" indent="-342900">
              <a:lnSpc>
                <a:spcPct val="100000"/>
              </a:lnSpc>
              <a:buFont typeface="Wingdings" panose="05000000000000000000" pitchFamily="2" charset="2"/>
              <a:buChar char="Ø"/>
            </a:pPr>
            <a:r>
              <a:rPr lang="cs-CZ" sz="2000" dirty="0"/>
              <a:t>katolická </a:t>
            </a:r>
            <a:r>
              <a:rPr lang="cs-CZ" sz="2000" i="1" dirty="0"/>
              <a:t>Bible svatováclavská </a:t>
            </a:r>
            <a:r>
              <a:rPr lang="cs-CZ" sz="2000" dirty="0"/>
              <a:t>(1677‒1715), vydaná zásluhou Tovaryšstva Ježíšova, </a:t>
            </a:r>
          </a:p>
          <a:p>
            <a:pPr marL="974725" indent="-342900">
              <a:lnSpc>
                <a:spcPct val="100000"/>
              </a:lnSpc>
              <a:buFont typeface="Wingdings" panose="05000000000000000000" pitchFamily="2" charset="2"/>
              <a:buChar char="Ø"/>
            </a:pPr>
            <a:r>
              <a:rPr lang="cs-CZ" sz="2000" dirty="0" smtClean="0"/>
              <a:t>nekatolická </a:t>
            </a:r>
            <a:r>
              <a:rPr lang="cs-CZ" sz="2000" i="1" dirty="0"/>
              <a:t>Bible hallská </a:t>
            </a:r>
            <a:r>
              <a:rPr lang="cs-CZ" sz="2000" dirty="0"/>
              <a:t>(1722), vydaná zásluhou slovenských luteránů.</a:t>
            </a:r>
          </a:p>
          <a:p>
            <a:pPr marL="72000" indent="0">
              <a:lnSpc>
                <a:spcPct val="100000"/>
              </a:lnSpc>
              <a:buNone/>
            </a:pPr>
            <a:endParaRPr lang="cs-CZ" sz="2000" dirty="0"/>
          </a:p>
          <a:p>
            <a:pPr marL="72000" indent="0">
              <a:lnSpc>
                <a:spcPct val="100000"/>
              </a:lnSpc>
              <a:buNone/>
            </a:pPr>
            <a:endParaRPr lang="cs-CZ" sz="2000" dirty="0"/>
          </a:p>
          <a:p>
            <a:pPr marL="72000" indent="0">
              <a:lnSpc>
                <a:spcPct val="100000"/>
              </a:lnSpc>
              <a:buNone/>
            </a:pPr>
            <a:r>
              <a:rPr lang="cs-CZ" sz="2000" dirty="0"/>
              <a:t>Obě </a:t>
            </a:r>
            <a:r>
              <a:rPr lang="cs-CZ" sz="2000" dirty="0" smtClean="0"/>
              <a:t>bible navazují </a:t>
            </a:r>
            <a:r>
              <a:rPr lang="cs-CZ" sz="2000" dirty="0"/>
              <a:t>na tradici </a:t>
            </a:r>
            <a:r>
              <a:rPr lang="cs-CZ" sz="2000" i="1" dirty="0"/>
              <a:t>Bible kralické</a:t>
            </a:r>
            <a:r>
              <a:rPr lang="cs-CZ" sz="2000" dirty="0"/>
              <a:t>.</a:t>
            </a:r>
          </a:p>
          <a:p>
            <a:pPr marL="72000" indent="0">
              <a:lnSpc>
                <a:spcPct val="100000"/>
              </a:lnSpc>
              <a:buNone/>
            </a:pPr>
            <a:endParaRPr lang="cs-CZ" sz="2000" dirty="0"/>
          </a:p>
          <a:p>
            <a:pPr marL="72000" indent="0">
              <a:lnSpc>
                <a:spcPct val="100000"/>
              </a:lnSpc>
              <a:buNone/>
            </a:pPr>
            <a:endParaRPr lang="cs-CZ" sz="2000" dirty="0"/>
          </a:p>
          <a:p>
            <a:pPr marL="72000" indent="0">
              <a:lnSpc>
                <a:spcPct val="100000"/>
              </a:lnSpc>
              <a:buNone/>
            </a:pPr>
            <a:endParaRPr lang="cs-CZ" sz="2000" dirty="0"/>
          </a:p>
          <a:p>
            <a:pPr>
              <a:lnSpc>
                <a:spcPct val="100000"/>
              </a:lnSpc>
            </a:pPr>
            <a:r>
              <a:rPr lang="cs-CZ" sz="2000" dirty="0"/>
              <a:t>V domácím prostředí </a:t>
            </a:r>
            <a:r>
              <a:rPr lang="cs-CZ" sz="2000" dirty="0" smtClean="0"/>
              <a:t>je tento jazyk vznešeného biblického stylu označován </a:t>
            </a:r>
            <a:r>
              <a:rPr lang="cs-CZ" sz="2000" dirty="0"/>
              <a:t>jako </a:t>
            </a:r>
            <a:r>
              <a:rPr lang="cs-CZ" sz="2000" i="1" dirty="0"/>
              <a:t>jazyk </a:t>
            </a:r>
            <a:r>
              <a:rPr lang="cs-CZ" sz="2000" i="1" dirty="0" err="1"/>
              <a:t>svatopísemský</a:t>
            </a:r>
            <a:r>
              <a:rPr lang="cs-CZ" sz="2000" i="1" dirty="0"/>
              <a:t>.</a:t>
            </a:r>
            <a:endParaRPr lang="cs-CZ" sz="2000" dirty="0"/>
          </a:p>
          <a:p>
            <a:pPr>
              <a:lnSpc>
                <a:spcPct val="100000"/>
              </a:lnSpc>
            </a:pPr>
            <a:endParaRPr lang="cs-CZ" sz="2000" dirty="0"/>
          </a:p>
          <a:p>
            <a:pPr marL="72000" indent="0" algn="ctr">
              <a:lnSpc>
                <a:spcPct val="100000"/>
              </a:lnSpc>
              <a:buNone/>
            </a:pPr>
            <a:endParaRPr lang="cs-CZ" sz="2000" i="1" dirty="0"/>
          </a:p>
        </p:txBody>
      </p:sp>
    </p:spTree>
    <p:extLst>
      <p:ext uri="{BB962C8B-B14F-4D97-AF65-F5344CB8AC3E}">
        <p14:creationId xmlns:p14="http://schemas.microsoft.com/office/powerpoint/2010/main" val="108177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414000" y="682436"/>
            <a:ext cx="11032305" cy="391648"/>
          </a:xfrm>
        </p:spPr>
        <p:txBody>
          <a:bodyPr/>
          <a:lstStyle/>
          <a:p>
            <a:r>
              <a:rPr lang="cs-CZ" dirty="0" smtClean="0"/>
              <a:t>Sociální redukce zesiluje během 18. stol.</a:t>
            </a:r>
            <a:endParaRPr lang="cs-CZ" dirty="0"/>
          </a:p>
        </p:txBody>
      </p:sp>
      <p:sp>
        <p:nvSpPr>
          <p:cNvPr id="5" name="Zástupný symbol pro obsah 4"/>
          <p:cNvSpPr>
            <a:spLocks noGrp="1"/>
          </p:cNvSpPr>
          <p:nvPr>
            <p:ph idx="1"/>
          </p:nvPr>
        </p:nvSpPr>
        <p:spPr>
          <a:xfrm>
            <a:off x="414000" y="1743075"/>
            <a:ext cx="11806237" cy="3936628"/>
          </a:xfrm>
        </p:spPr>
        <p:txBody>
          <a:bodyPr/>
          <a:lstStyle/>
          <a:p>
            <a:pPr>
              <a:lnSpc>
                <a:spcPct val="100000"/>
              </a:lnSpc>
            </a:pPr>
            <a:endParaRPr lang="cs-CZ" sz="2000" dirty="0"/>
          </a:p>
          <a:p>
            <a:pPr>
              <a:lnSpc>
                <a:spcPct val="100000"/>
              </a:lnSpc>
            </a:pPr>
            <a:r>
              <a:rPr lang="cs-CZ" sz="2000" dirty="0"/>
              <a:t>autoři většinou příslušníci neprivilegovaných vrstev, tj. kněží nebo řeholníci, učitelé, nižší úředníci a písmáci,</a:t>
            </a:r>
          </a:p>
          <a:p>
            <a:pPr marL="72000" indent="0">
              <a:lnSpc>
                <a:spcPct val="100000"/>
              </a:lnSpc>
              <a:buNone/>
            </a:pPr>
            <a:endParaRPr lang="cs-CZ" sz="2000" dirty="0"/>
          </a:p>
          <a:p>
            <a:pPr marL="72000" indent="0">
              <a:lnSpc>
                <a:spcPct val="100000"/>
              </a:lnSpc>
              <a:buNone/>
            </a:pPr>
            <a:endParaRPr lang="cs-CZ" sz="2000" dirty="0"/>
          </a:p>
          <a:p>
            <a:pPr>
              <a:lnSpc>
                <a:spcPct val="100000"/>
              </a:lnSpc>
            </a:pPr>
            <a:r>
              <a:rPr lang="cs-CZ" sz="2000" dirty="0"/>
              <a:t>adresáti opět příslušníci neprivilegovaných vrstev městského a venkovského obyvatelstva,</a:t>
            </a:r>
          </a:p>
          <a:p>
            <a:pPr>
              <a:lnSpc>
                <a:spcPct val="100000"/>
              </a:lnSpc>
            </a:pPr>
            <a:endParaRPr lang="cs-CZ" sz="2000" dirty="0"/>
          </a:p>
          <a:p>
            <a:pPr>
              <a:lnSpc>
                <a:spcPct val="100000"/>
              </a:lnSpc>
            </a:pPr>
            <a:endParaRPr lang="cs-CZ" sz="2000" dirty="0"/>
          </a:p>
          <a:p>
            <a:pPr>
              <a:lnSpc>
                <a:spcPct val="100000"/>
              </a:lnSpc>
            </a:pPr>
            <a:r>
              <a:rPr lang="cs-CZ" sz="2000" dirty="0"/>
              <a:t>čeština získává neprestižní postavení (na úkor latiny a němčiny).</a:t>
            </a:r>
          </a:p>
        </p:txBody>
      </p:sp>
    </p:spTree>
    <p:extLst>
      <p:ext uri="{BB962C8B-B14F-4D97-AF65-F5344CB8AC3E}">
        <p14:creationId xmlns:p14="http://schemas.microsoft.com/office/powerpoint/2010/main" val="6233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414000" y="596713"/>
            <a:ext cx="11032305" cy="391648"/>
          </a:xfrm>
        </p:spPr>
        <p:txBody>
          <a:bodyPr/>
          <a:lstStyle/>
          <a:p>
            <a:r>
              <a:rPr lang="cs-CZ" dirty="0" smtClean="0"/>
              <a:t>Pro celé období je příznačná postupná </a:t>
            </a:r>
            <a:r>
              <a:rPr lang="cs-CZ" dirty="0"/>
              <a:t>redukce </a:t>
            </a:r>
            <a:r>
              <a:rPr lang="cs-CZ" dirty="0" smtClean="0"/>
              <a:t>funkčního rozpětí </a:t>
            </a:r>
            <a:endParaRPr lang="cs-CZ" dirty="0"/>
          </a:p>
        </p:txBody>
      </p:sp>
      <p:sp>
        <p:nvSpPr>
          <p:cNvPr id="5" name="Zástupný symbol pro obsah 4"/>
          <p:cNvSpPr>
            <a:spLocks noGrp="1"/>
          </p:cNvSpPr>
          <p:nvPr>
            <p:ph idx="1"/>
          </p:nvPr>
        </p:nvSpPr>
        <p:spPr>
          <a:xfrm>
            <a:off x="414000" y="2168447"/>
            <a:ext cx="11806237" cy="3543083"/>
          </a:xfrm>
        </p:spPr>
        <p:txBody>
          <a:bodyPr/>
          <a:lstStyle/>
          <a:p>
            <a:pPr>
              <a:lnSpc>
                <a:spcPct val="100000"/>
              </a:lnSpc>
            </a:pPr>
            <a:r>
              <a:rPr lang="cs-CZ" sz="2000" dirty="0" smtClean="0"/>
              <a:t>velmi rychle </a:t>
            </a:r>
            <a:r>
              <a:rPr lang="cs-CZ" sz="2000" dirty="0" smtClean="0"/>
              <a:t>čeština </a:t>
            </a:r>
            <a:r>
              <a:rPr lang="cs-CZ" sz="2000" dirty="0" smtClean="0"/>
              <a:t>opouští oblast vědecké komunikace,</a:t>
            </a:r>
            <a:endParaRPr lang="cs-CZ" sz="2000" dirty="0"/>
          </a:p>
          <a:p>
            <a:pPr marL="72000" indent="0">
              <a:lnSpc>
                <a:spcPct val="100000"/>
              </a:lnSpc>
              <a:buNone/>
            </a:pPr>
            <a:endParaRPr lang="cs-CZ" sz="2000" dirty="0" smtClean="0"/>
          </a:p>
          <a:p>
            <a:pPr marL="72000" indent="0">
              <a:lnSpc>
                <a:spcPct val="100000"/>
              </a:lnSpc>
              <a:buNone/>
            </a:pPr>
            <a:endParaRPr lang="cs-CZ" sz="2000" dirty="0"/>
          </a:p>
          <a:p>
            <a:pPr>
              <a:lnSpc>
                <a:spcPct val="100000"/>
              </a:lnSpc>
            </a:pPr>
            <a:r>
              <a:rPr lang="cs-CZ" sz="2000" i="1" dirty="0" smtClean="0"/>
              <a:t>Obnoveným zřízením zemským </a:t>
            </a:r>
            <a:r>
              <a:rPr lang="cs-CZ" sz="2000" dirty="0" smtClean="0"/>
              <a:t>byla němčina zrovnoprávněna s češtinou, fakticky to znamenalo začátek procesu, na jehož konci se němčina stává základním jazykem administrativním a právním,</a:t>
            </a:r>
            <a:endParaRPr lang="cs-CZ" sz="2000" dirty="0"/>
          </a:p>
          <a:p>
            <a:pPr>
              <a:lnSpc>
                <a:spcPct val="100000"/>
              </a:lnSpc>
            </a:pPr>
            <a:endParaRPr lang="cs-CZ" sz="2000" dirty="0" smtClean="0"/>
          </a:p>
          <a:p>
            <a:pPr>
              <a:lnSpc>
                <a:spcPct val="100000"/>
              </a:lnSpc>
            </a:pPr>
            <a:endParaRPr lang="cs-CZ" sz="2000" dirty="0" smtClean="0"/>
          </a:p>
          <a:p>
            <a:pPr>
              <a:lnSpc>
                <a:spcPct val="100000"/>
              </a:lnSpc>
            </a:pPr>
            <a:r>
              <a:rPr lang="cs-CZ" sz="2000" dirty="0" smtClean="0"/>
              <a:t>od začátku 18. stol. čeština opouští oblast náročné umělecké </a:t>
            </a:r>
            <a:r>
              <a:rPr lang="cs-CZ" sz="2000" dirty="0" smtClean="0"/>
              <a:t>tvorby.</a:t>
            </a:r>
            <a:endParaRPr lang="cs-CZ" sz="2000" dirty="0"/>
          </a:p>
          <a:p>
            <a:pPr>
              <a:lnSpc>
                <a:spcPct val="100000"/>
              </a:lnSpc>
            </a:pPr>
            <a:endParaRPr lang="cs-CZ" sz="2000" dirty="0"/>
          </a:p>
        </p:txBody>
      </p:sp>
    </p:spTree>
    <p:extLst>
      <p:ext uri="{BB962C8B-B14F-4D97-AF65-F5344CB8AC3E}">
        <p14:creationId xmlns:p14="http://schemas.microsoft.com/office/powerpoint/2010/main" val="1238918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414000" y="596713"/>
            <a:ext cx="11032305" cy="391648"/>
          </a:xfrm>
        </p:spPr>
        <p:txBody>
          <a:bodyPr/>
          <a:lstStyle/>
          <a:p>
            <a:r>
              <a:rPr lang="cs-CZ" dirty="0" smtClean="0"/>
              <a:t>Zpomalení vývoje spisovné češtiny</a:t>
            </a:r>
            <a:endParaRPr lang="cs-CZ" dirty="0"/>
          </a:p>
        </p:txBody>
      </p:sp>
      <p:sp>
        <p:nvSpPr>
          <p:cNvPr id="5" name="Zástupný symbol pro obsah 4"/>
          <p:cNvSpPr>
            <a:spLocks noGrp="1"/>
          </p:cNvSpPr>
          <p:nvPr>
            <p:ph idx="1"/>
          </p:nvPr>
        </p:nvSpPr>
        <p:spPr>
          <a:xfrm>
            <a:off x="414000" y="2114547"/>
            <a:ext cx="11806237" cy="3508003"/>
          </a:xfrm>
        </p:spPr>
        <p:txBody>
          <a:bodyPr/>
          <a:lstStyle/>
          <a:p>
            <a:pPr>
              <a:lnSpc>
                <a:spcPct val="100000"/>
              </a:lnSpc>
            </a:pPr>
            <a:r>
              <a:rPr lang="cs-CZ" sz="2000" dirty="0" smtClean="0"/>
              <a:t>takto </a:t>
            </a:r>
            <a:r>
              <a:rPr lang="cs-CZ" sz="2000" dirty="0"/>
              <a:t>funkčně a sociálně redukovaná </a:t>
            </a:r>
            <a:r>
              <a:rPr lang="cs-CZ" sz="2000" dirty="0" smtClean="0"/>
              <a:t>spisovná čeština </a:t>
            </a:r>
            <a:r>
              <a:rPr lang="cs-CZ" sz="2000" dirty="0"/>
              <a:t>nereagovala na dynamický vědecký a společenský vývoj západní Evropy </a:t>
            </a:r>
            <a:r>
              <a:rPr lang="cs-CZ" sz="2000" dirty="0" smtClean="0"/>
              <a:t>zejména v 18</a:t>
            </a:r>
            <a:r>
              <a:rPr lang="cs-CZ" sz="2000" dirty="0"/>
              <a:t>. stol., </a:t>
            </a:r>
            <a:endParaRPr lang="cs-CZ" sz="2000" dirty="0" smtClean="0"/>
          </a:p>
          <a:p>
            <a:pPr>
              <a:lnSpc>
                <a:spcPct val="100000"/>
              </a:lnSpc>
            </a:pPr>
            <a:endParaRPr lang="cs-CZ" sz="2000" dirty="0"/>
          </a:p>
          <a:p>
            <a:pPr>
              <a:lnSpc>
                <a:spcPct val="100000"/>
              </a:lnSpc>
            </a:pPr>
            <a:endParaRPr lang="cs-CZ" sz="2000" dirty="0" smtClean="0"/>
          </a:p>
          <a:p>
            <a:pPr>
              <a:lnSpc>
                <a:spcPct val="100000"/>
              </a:lnSpc>
            </a:pPr>
            <a:r>
              <a:rPr lang="cs-CZ" sz="2000" dirty="0" smtClean="0"/>
              <a:t>vývoj jiných evropských jazyků v období osvícenství akceleroval, na což spisovná čeština nebyla schopna reagovat,</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čeština tak</a:t>
            </a:r>
            <a:r>
              <a:rPr lang="cs-CZ" sz="2000" dirty="0"/>
              <a:t> nerozšířila </a:t>
            </a:r>
            <a:r>
              <a:rPr lang="cs-CZ" sz="2000" dirty="0" smtClean="0"/>
              <a:t>své </a:t>
            </a:r>
            <a:r>
              <a:rPr lang="cs-CZ" sz="2000" dirty="0"/>
              <a:t>výrazové a tvárné </a:t>
            </a:r>
            <a:r>
              <a:rPr lang="cs-CZ" sz="2000" dirty="0" smtClean="0"/>
              <a:t>prostředky, což způsobilo její bouřlivý vývoj v období obrozenském.</a:t>
            </a:r>
            <a:endParaRPr lang="cs-CZ" sz="2000" dirty="0"/>
          </a:p>
        </p:txBody>
      </p:sp>
    </p:spTree>
    <p:extLst>
      <p:ext uri="{BB962C8B-B14F-4D97-AF65-F5344CB8AC3E}">
        <p14:creationId xmlns:p14="http://schemas.microsoft.com/office/powerpoint/2010/main" val="3611301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414000" y="400056"/>
            <a:ext cx="11032305" cy="559730"/>
          </a:xfrm>
        </p:spPr>
        <p:txBody>
          <a:bodyPr/>
          <a:lstStyle/>
          <a:p>
            <a:r>
              <a:rPr lang="cs-CZ" dirty="0"/>
              <a:t>V průběhu 18. stol. stále vysoká produkce českých </a:t>
            </a:r>
            <a:r>
              <a:rPr lang="cs-CZ" dirty="0" smtClean="0"/>
              <a:t>textů</a:t>
            </a:r>
            <a:endParaRPr lang="cs-CZ" dirty="0"/>
          </a:p>
        </p:txBody>
      </p:sp>
      <p:sp>
        <p:nvSpPr>
          <p:cNvPr id="5" name="Zástupný symbol pro obsah 4"/>
          <p:cNvSpPr>
            <a:spLocks noGrp="1"/>
          </p:cNvSpPr>
          <p:nvPr>
            <p:ph idx="1"/>
          </p:nvPr>
        </p:nvSpPr>
        <p:spPr>
          <a:xfrm>
            <a:off x="414000" y="1885953"/>
            <a:ext cx="11806237" cy="4279528"/>
          </a:xfrm>
        </p:spPr>
        <p:txBody>
          <a:bodyPr/>
          <a:lstStyle/>
          <a:p>
            <a:pPr>
              <a:lnSpc>
                <a:spcPct val="100000"/>
              </a:lnSpc>
            </a:pPr>
            <a:r>
              <a:rPr lang="cs-CZ" sz="2000" dirty="0"/>
              <a:t>především texty nenáročné produkce určené méně vzdělaným společenským vrstvám – </a:t>
            </a:r>
            <a:r>
              <a:rPr lang="cs-CZ" sz="2000" u="sng" dirty="0"/>
              <a:t>jazyk nízkého stylu</a:t>
            </a:r>
          </a:p>
          <a:p>
            <a:pPr>
              <a:lnSpc>
                <a:spcPct val="100000"/>
              </a:lnSpc>
            </a:pPr>
            <a:endParaRPr lang="cs-CZ" sz="2000" dirty="0"/>
          </a:p>
          <a:p>
            <a:pPr marL="804863" indent="-273050">
              <a:lnSpc>
                <a:spcPct val="100000"/>
              </a:lnSpc>
              <a:buFont typeface="Arial" panose="020B0604020202020204" pitchFamily="34" charset="0"/>
              <a:buChar char="•"/>
            </a:pPr>
            <a:r>
              <a:rPr lang="cs-CZ" sz="2000" dirty="0"/>
              <a:t>zábavná produkce,</a:t>
            </a:r>
          </a:p>
          <a:p>
            <a:pPr marL="804863" indent="-273050">
              <a:lnSpc>
                <a:spcPct val="100000"/>
              </a:lnSpc>
              <a:buFont typeface="Arial" panose="020B0604020202020204" pitchFamily="34" charset="0"/>
              <a:buChar char="•"/>
            </a:pPr>
            <a:r>
              <a:rPr lang="cs-CZ" sz="2000" dirty="0"/>
              <a:t>lidové drama,</a:t>
            </a:r>
          </a:p>
          <a:p>
            <a:pPr marL="804863" indent="-273050">
              <a:lnSpc>
                <a:spcPct val="100000"/>
              </a:lnSpc>
              <a:buFont typeface="Arial" panose="020B0604020202020204" pitchFamily="34" charset="0"/>
              <a:buChar char="•"/>
            </a:pPr>
            <a:r>
              <a:rPr lang="cs-CZ" sz="2000" dirty="0"/>
              <a:t>kramářské tisky (kramářské písně, pověrečné tisky, proroctví, svaté obrázky s modlitbami apod.),</a:t>
            </a:r>
          </a:p>
          <a:p>
            <a:pPr marL="804863" indent="-273050">
              <a:lnSpc>
                <a:spcPct val="100000"/>
              </a:lnSpc>
              <a:buFont typeface="Arial" panose="020B0604020202020204" pitchFamily="34" charset="0"/>
              <a:buChar char="•"/>
            </a:pPr>
            <a:r>
              <a:rPr lang="cs-CZ" sz="2000" dirty="0"/>
              <a:t>praktické příručky (kuchařky, hospodářské knihy, příručky pro porodní báby apod.),</a:t>
            </a:r>
          </a:p>
          <a:p>
            <a:pPr marL="804863" indent="-273050">
              <a:lnSpc>
                <a:spcPct val="100000"/>
              </a:lnSpc>
              <a:buFont typeface="Arial" panose="020B0604020202020204" pitchFamily="34" charset="0"/>
              <a:buChar char="•"/>
            </a:pPr>
            <a:r>
              <a:rPr lang="cs-CZ" sz="2000" dirty="0"/>
              <a:t>od 20. let také noviny;</a:t>
            </a:r>
          </a:p>
          <a:p>
            <a:pPr marL="72000" indent="0">
              <a:lnSpc>
                <a:spcPct val="100000"/>
              </a:lnSpc>
              <a:buNone/>
            </a:pPr>
            <a:endParaRPr lang="cs-CZ" sz="2000" dirty="0"/>
          </a:p>
          <a:p>
            <a:pPr>
              <a:lnSpc>
                <a:spcPct val="100000"/>
              </a:lnSpc>
            </a:pPr>
            <a:endParaRPr lang="cs-CZ" sz="2000" u="sng" dirty="0" smtClean="0"/>
          </a:p>
          <a:p>
            <a:pPr>
              <a:lnSpc>
                <a:spcPct val="100000"/>
              </a:lnSpc>
            </a:pPr>
            <a:r>
              <a:rPr lang="cs-CZ" sz="2000" u="sng" dirty="0" smtClean="0"/>
              <a:t>jazyk </a:t>
            </a:r>
            <a:r>
              <a:rPr lang="cs-CZ" sz="2000" u="sng" dirty="0"/>
              <a:t>vysokého stylu</a:t>
            </a:r>
            <a:r>
              <a:rPr lang="cs-CZ" sz="2000" dirty="0"/>
              <a:t> uchováván v kazatelských sbírkách, kancionálech, nábožensky vzdělávací produkci a zejména </a:t>
            </a:r>
            <a:r>
              <a:rPr lang="cs-CZ" sz="2000" i="1" dirty="0"/>
              <a:t>Bibli svatováclavské.</a:t>
            </a:r>
            <a:endParaRPr lang="cs-CZ" sz="2000" dirty="0"/>
          </a:p>
          <a:p>
            <a:endParaRPr lang="cs-CZ" sz="2000" dirty="0" smtClean="0"/>
          </a:p>
        </p:txBody>
      </p:sp>
    </p:spTree>
    <p:extLst>
      <p:ext uri="{BB962C8B-B14F-4D97-AF65-F5344CB8AC3E}">
        <p14:creationId xmlns:p14="http://schemas.microsoft.com/office/powerpoint/2010/main" val="3594743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271464" y="428629"/>
            <a:ext cx="11174841" cy="731184"/>
          </a:xfrm>
        </p:spPr>
        <p:txBody>
          <a:bodyPr/>
          <a:lstStyle/>
          <a:p>
            <a:r>
              <a:rPr lang="cs-CZ" dirty="0" smtClean="0"/>
              <a:t>Jistý rozestup mezi sférou tištěných a rukopisných textů</a:t>
            </a:r>
            <a:endParaRPr lang="cs-CZ" dirty="0"/>
          </a:p>
        </p:txBody>
      </p:sp>
      <p:sp>
        <p:nvSpPr>
          <p:cNvPr id="5" name="Zástupný symbol pro obsah 4"/>
          <p:cNvSpPr>
            <a:spLocks noGrp="1"/>
          </p:cNvSpPr>
          <p:nvPr>
            <p:ph idx="1"/>
          </p:nvPr>
        </p:nvSpPr>
        <p:spPr>
          <a:xfrm>
            <a:off x="271464" y="2386012"/>
            <a:ext cx="11615737" cy="3371851"/>
          </a:xfrm>
        </p:spPr>
        <p:txBody>
          <a:bodyPr/>
          <a:lstStyle/>
          <a:p>
            <a:pPr>
              <a:lnSpc>
                <a:spcPct val="100000"/>
              </a:lnSpc>
            </a:pPr>
            <a:r>
              <a:rPr lang="cs-CZ" sz="2000" dirty="0" smtClean="0"/>
              <a:t>tištěné texty více žánrově zploštěné – více ovlivněny cenzurou i absencí náročného zákazníka, </a:t>
            </a:r>
          </a:p>
          <a:p>
            <a:pPr>
              <a:lnSpc>
                <a:spcPct val="100000"/>
              </a:lnSpc>
            </a:pPr>
            <a:endParaRPr lang="cs-CZ" sz="2000" dirty="0" smtClean="0"/>
          </a:p>
          <a:p>
            <a:pPr>
              <a:lnSpc>
                <a:spcPct val="100000"/>
              </a:lnSpc>
            </a:pPr>
            <a:endParaRPr lang="cs-CZ" sz="2000" dirty="0"/>
          </a:p>
          <a:p>
            <a:pPr>
              <a:lnSpc>
                <a:spcPct val="100000"/>
              </a:lnSpc>
            </a:pPr>
            <a:r>
              <a:rPr lang="cs-CZ" sz="2000" dirty="0" smtClean="0"/>
              <a:t>ve sféře rukopisných textů je možno pozorovat větší žánrovou </a:t>
            </a:r>
            <a:r>
              <a:rPr lang="cs-CZ" sz="2000" dirty="0" smtClean="0"/>
              <a:t>pestrost,</a:t>
            </a:r>
            <a:endParaRPr lang="cs-CZ" sz="2000" dirty="0" smtClean="0"/>
          </a:p>
          <a:p>
            <a:pPr marL="72000" indent="0">
              <a:lnSpc>
                <a:spcPct val="100000"/>
              </a:lnSpc>
              <a:buNone/>
            </a:pPr>
            <a:endParaRPr lang="cs-CZ" sz="2000" dirty="0" smtClean="0"/>
          </a:p>
          <a:p>
            <a:pPr>
              <a:lnSpc>
                <a:spcPct val="100000"/>
              </a:lnSpc>
            </a:pPr>
            <a:endParaRPr lang="cs-CZ" sz="2000" dirty="0"/>
          </a:p>
        </p:txBody>
      </p:sp>
    </p:spTree>
    <p:extLst>
      <p:ext uri="{BB962C8B-B14F-4D97-AF65-F5344CB8AC3E}">
        <p14:creationId xmlns:p14="http://schemas.microsoft.com/office/powerpoint/2010/main" val="31167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a:xfrm>
            <a:off x="414000" y="968186"/>
            <a:ext cx="11032305" cy="391648"/>
          </a:xfrm>
        </p:spPr>
        <p:txBody>
          <a:bodyPr/>
          <a:lstStyle/>
          <a:p>
            <a:r>
              <a:rPr lang="cs-CZ" dirty="0" smtClean="0"/>
              <a:t>Barokní čeština</a:t>
            </a:r>
            <a:endParaRPr lang="cs-CZ" dirty="0"/>
          </a:p>
        </p:txBody>
      </p:sp>
      <p:sp>
        <p:nvSpPr>
          <p:cNvPr id="5" name="Zástupný symbol pro obsah 4"/>
          <p:cNvSpPr>
            <a:spLocks noGrp="1"/>
          </p:cNvSpPr>
          <p:nvPr>
            <p:ph idx="1"/>
          </p:nvPr>
        </p:nvSpPr>
        <p:spPr>
          <a:xfrm>
            <a:off x="428288" y="1936375"/>
            <a:ext cx="11430337" cy="3249988"/>
          </a:xfrm>
        </p:spPr>
        <p:txBody>
          <a:bodyPr/>
          <a:lstStyle/>
          <a:p>
            <a:pPr>
              <a:lnSpc>
                <a:spcPct val="120000"/>
              </a:lnSpc>
            </a:pPr>
            <a:r>
              <a:rPr lang="cs-CZ" sz="2000" dirty="0" smtClean="0"/>
              <a:t>období cca od roku 1620 do roku 1775,</a:t>
            </a:r>
          </a:p>
          <a:p>
            <a:pPr>
              <a:lnSpc>
                <a:spcPct val="120000"/>
              </a:lnSpc>
            </a:pPr>
            <a:endParaRPr lang="cs-CZ" sz="2000" dirty="0"/>
          </a:p>
          <a:p>
            <a:pPr>
              <a:lnSpc>
                <a:spcPct val="120000"/>
              </a:lnSpc>
            </a:pPr>
            <a:r>
              <a:rPr lang="cs-CZ" sz="2000" dirty="0" smtClean="0"/>
              <a:t>období vývoje jazyka, které bylo od počátků národního obrození vnímáno mimořádně negativně, zpravidla chápáno jako období jazykového </a:t>
            </a:r>
            <a:r>
              <a:rPr lang="cs-CZ" sz="2000" u="sng" dirty="0" smtClean="0"/>
              <a:t>úpadku</a:t>
            </a:r>
            <a:r>
              <a:rPr lang="cs-CZ" sz="2000" dirty="0" smtClean="0"/>
              <a:t> (Dobrovský</a:t>
            </a:r>
            <a:r>
              <a:rPr lang="cs-CZ" sz="2000" dirty="0"/>
              <a:t>, Jungmann), později </a:t>
            </a:r>
            <a:r>
              <a:rPr lang="cs-CZ" sz="2000" u="sng" dirty="0"/>
              <a:t>regrese</a:t>
            </a:r>
            <a:r>
              <a:rPr lang="cs-CZ" sz="2000" dirty="0"/>
              <a:t> spisovného jazyka (</a:t>
            </a:r>
            <a:r>
              <a:rPr lang="cs-CZ" sz="2000" dirty="0" smtClean="0"/>
              <a:t>Havránek, Šlosar),</a:t>
            </a:r>
          </a:p>
          <a:p>
            <a:pPr>
              <a:lnSpc>
                <a:spcPct val="120000"/>
              </a:lnSpc>
            </a:pPr>
            <a:endParaRPr lang="cs-CZ" sz="2000" dirty="0"/>
          </a:p>
          <a:p>
            <a:pPr>
              <a:lnSpc>
                <a:spcPct val="120000"/>
              </a:lnSpc>
            </a:pPr>
            <a:r>
              <a:rPr lang="cs-CZ" sz="2000" dirty="0" smtClean="0"/>
              <a:t>termín </a:t>
            </a:r>
            <a:r>
              <a:rPr lang="cs-CZ" sz="2000" i="1" u="sng" dirty="0" smtClean="0"/>
              <a:t>barokní</a:t>
            </a:r>
            <a:r>
              <a:rPr lang="cs-CZ" sz="2000" i="1" dirty="0" smtClean="0"/>
              <a:t> čeština </a:t>
            </a:r>
            <a:r>
              <a:rPr lang="cs-CZ" sz="2000" dirty="0" smtClean="0"/>
              <a:t>je zavádějící – váže se k uměleckému slohu této doby, nikoli jazyku, vedle toho se objevují označení </a:t>
            </a:r>
            <a:r>
              <a:rPr lang="cs-CZ" sz="2000" i="1" dirty="0" smtClean="0"/>
              <a:t>pobělohorská </a:t>
            </a:r>
            <a:r>
              <a:rPr lang="cs-CZ" sz="2000" dirty="0" smtClean="0"/>
              <a:t>nebo </a:t>
            </a:r>
            <a:r>
              <a:rPr lang="cs-CZ" sz="2000" i="1" dirty="0" smtClean="0"/>
              <a:t>protireformační čeština </a:t>
            </a:r>
            <a:r>
              <a:rPr lang="cs-CZ" sz="2000" dirty="0" smtClean="0"/>
              <a:t>(Bečka), </a:t>
            </a:r>
          </a:p>
          <a:p>
            <a:pPr>
              <a:lnSpc>
                <a:spcPct val="120000"/>
              </a:lnSpc>
            </a:pPr>
            <a:endParaRPr lang="cs-CZ" sz="2000" dirty="0"/>
          </a:p>
        </p:txBody>
      </p:sp>
    </p:spTree>
    <p:extLst>
      <p:ext uri="{BB962C8B-B14F-4D97-AF65-F5344CB8AC3E}">
        <p14:creationId xmlns:p14="http://schemas.microsoft.com/office/powerpoint/2010/main" val="9615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414000" y="471490"/>
            <a:ext cx="11032305" cy="559730"/>
          </a:xfrm>
        </p:spPr>
        <p:txBody>
          <a:bodyPr/>
          <a:lstStyle/>
          <a:p>
            <a:r>
              <a:rPr lang="cs-CZ" dirty="0"/>
              <a:t>Čeština barokního období stylově </a:t>
            </a:r>
            <a:r>
              <a:rPr lang="cs-CZ" dirty="0" smtClean="0"/>
              <a:t>diferencovaná</a:t>
            </a:r>
            <a:endParaRPr lang="cs-CZ" dirty="0"/>
          </a:p>
        </p:txBody>
      </p:sp>
      <p:sp>
        <p:nvSpPr>
          <p:cNvPr id="5" name="Zástupný symbol pro obsah 4"/>
          <p:cNvSpPr>
            <a:spLocks noGrp="1"/>
          </p:cNvSpPr>
          <p:nvPr>
            <p:ph idx="1"/>
          </p:nvPr>
        </p:nvSpPr>
        <p:spPr>
          <a:xfrm>
            <a:off x="414000" y="2143124"/>
            <a:ext cx="11806237" cy="3536577"/>
          </a:xfrm>
        </p:spPr>
        <p:txBody>
          <a:bodyPr/>
          <a:lstStyle/>
          <a:p>
            <a:pPr>
              <a:lnSpc>
                <a:spcPct val="100000"/>
              </a:lnSpc>
            </a:pPr>
            <a:r>
              <a:rPr lang="cs-CZ" sz="2000" dirty="0"/>
              <a:t>jazykové památky 17. a 18. stol svědčí o stylové diferenciaci jazykových prostředků</a:t>
            </a:r>
          </a:p>
          <a:p>
            <a:pPr marL="72000" indent="0">
              <a:lnSpc>
                <a:spcPct val="100000"/>
              </a:lnSpc>
              <a:buNone/>
            </a:pPr>
            <a:endParaRPr lang="cs-CZ" sz="2000" dirty="0"/>
          </a:p>
          <a:p>
            <a:pPr marL="72000" indent="0" algn="ctr">
              <a:lnSpc>
                <a:spcPct val="100000"/>
              </a:lnSpc>
              <a:buNone/>
            </a:pPr>
            <a:endParaRPr lang="cs-CZ" sz="2000" b="1" dirty="0" smtClean="0"/>
          </a:p>
          <a:p>
            <a:pPr marL="72000" indent="0" algn="ctr">
              <a:lnSpc>
                <a:spcPct val="100000"/>
              </a:lnSpc>
              <a:buNone/>
            </a:pPr>
            <a:endParaRPr lang="cs-CZ" sz="2000" b="1" dirty="0"/>
          </a:p>
          <a:p>
            <a:pPr marL="72000" indent="0" algn="ctr">
              <a:lnSpc>
                <a:spcPct val="100000"/>
              </a:lnSpc>
              <a:buNone/>
            </a:pPr>
            <a:endParaRPr lang="cs-CZ" sz="2000" b="1" dirty="0" smtClean="0"/>
          </a:p>
          <a:p>
            <a:pPr marL="72000" indent="0">
              <a:lnSpc>
                <a:spcPct val="100000"/>
              </a:lnSpc>
              <a:buNone/>
            </a:pPr>
            <a:endParaRPr lang="cs-CZ" sz="2000" b="1" dirty="0"/>
          </a:p>
          <a:p>
            <a:pPr marL="72000" indent="0">
              <a:lnSpc>
                <a:spcPct val="100000"/>
              </a:lnSpc>
              <a:buNone/>
            </a:pPr>
            <a:endParaRPr lang="cs-CZ" sz="2000" b="1" dirty="0"/>
          </a:p>
          <a:p>
            <a:pPr marL="72000" indent="0">
              <a:lnSpc>
                <a:spcPct val="100000"/>
              </a:lnSpc>
              <a:buNone/>
            </a:pPr>
            <a:endParaRPr lang="cs-CZ" sz="2000" b="1" dirty="0" smtClean="0"/>
          </a:p>
          <a:p>
            <a:endParaRPr lang="cs-CZ" sz="2000" dirty="0"/>
          </a:p>
        </p:txBody>
      </p:sp>
      <p:graphicFrame>
        <p:nvGraphicFramePr>
          <p:cNvPr id="6" name="Tabulka 5"/>
          <p:cNvGraphicFramePr>
            <a:graphicFrameLocks noGrp="1"/>
          </p:cNvGraphicFramePr>
          <p:nvPr>
            <p:extLst>
              <p:ext uri="{D42A27DB-BD31-4B8C-83A1-F6EECF244321}">
                <p14:modId xmlns:p14="http://schemas.microsoft.com/office/powerpoint/2010/main" val="2595503220"/>
              </p:ext>
            </p:extLst>
          </p:nvPr>
        </p:nvGraphicFramePr>
        <p:xfrm>
          <a:off x="719999" y="3191418"/>
          <a:ext cx="10081351" cy="2316480"/>
        </p:xfrm>
        <a:graphic>
          <a:graphicData uri="http://schemas.openxmlformats.org/drawingml/2006/table">
            <a:tbl>
              <a:tblPr firstRow="1" bandRow="1">
                <a:tableStyleId>{5C22544A-7EE6-4342-B048-85BDC9FD1C3A}</a:tableStyleId>
              </a:tblPr>
              <a:tblGrid>
                <a:gridCol w="4466364">
                  <a:extLst>
                    <a:ext uri="{9D8B030D-6E8A-4147-A177-3AD203B41FA5}">
                      <a16:colId xmlns:a16="http://schemas.microsoft.com/office/drawing/2014/main" val="179215358"/>
                    </a:ext>
                  </a:extLst>
                </a:gridCol>
                <a:gridCol w="785813">
                  <a:extLst>
                    <a:ext uri="{9D8B030D-6E8A-4147-A177-3AD203B41FA5}">
                      <a16:colId xmlns:a16="http://schemas.microsoft.com/office/drawing/2014/main" val="557437488"/>
                    </a:ext>
                  </a:extLst>
                </a:gridCol>
                <a:gridCol w="4829174">
                  <a:extLst>
                    <a:ext uri="{9D8B030D-6E8A-4147-A177-3AD203B41FA5}">
                      <a16:colId xmlns:a16="http://schemas.microsoft.com/office/drawing/2014/main" val="146681784"/>
                    </a:ext>
                  </a:extLst>
                </a:gridCol>
              </a:tblGrid>
              <a:tr h="368826">
                <a:tc>
                  <a:txBody>
                    <a:bodyPr/>
                    <a:lstStyle/>
                    <a:p>
                      <a:r>
                        <a:rPr lang="cs-CZ" sz="2000" b="1" dirty="0" smtClean="0">
                          <a:solidFill>
                            <a:schemeClr val="tx1"/>
                          </a:solidFill>
                        </a:rPr>
                        <a:t>Vysoký styl </a:t>
                      </a:r>
                      <a:r>
                        <a:rPr lang="cs-CZ" sz="2000" dirty="0" smtClean="0">
                          <a:solidFill>
                            <a:schemeClr val="tx1"/>
                          </a:solidFill>
                        </a:rPr>
                        <a:t>(</a:t>
                      </a:r>
                      <a:r>
                        <a:rPr lang="cs-CZ" sz="2000" i="1" dirty="0" err="1" smtClean="0">
                          <a:solidFill>
                            <a:schemeClr val="tx1"/>
                          </a:solidFill>
                        </a:rPr>
                        <a:t>svatopísemský</a:t>
                      </a:r>
                      <a:r>
                        <a:rPr lang="cs-CZ" sz="2000" i="1" dirty="0" smtClean="0">
                          <a:solidFill>
                            <a:schemeClr val="tx1"/>
                          </a:solidFill>
                        </a:rPr>
                        <a:t> jazyk</a:t>
                      </a:r>
                      <a:r>
                        <a:rPr lang="cs-CZ" sz="2000" dirty="0" smtClean="0">
                          <a:solidFill>
                            <a:schemeClr val="tx1"/>
                          </a:solidFill>
                        </a:rPr>
                        <a:t>) </a:t>
                      </a:r>
                      <a:endParaRPr lang="cs-CZ" sz="2000" dirty="0">
                        <a:solidFill>
                          <a:schemeClr val="tx1"/>
                        </a:solidFill>
                      </a:endParaRPr>
                    </a:p>
                  </a:txBody>
                  <a:tcPr>
                    <a:solidFill>
                      <a:schemeClr val="bg1"/>
                    </a:solidFill>
                  </a:tcPr>
                </a:tc>
                <a:tc>
                  <a:txBody>
                    <a:bodyPr/>
                    <a:lstStyle/>
                    <a:p>
                      <a:r>
                        <a:rPr lang="cs-CZ" sz="2000" dirty="0" smtClean="0">
                          <a:solidFill>
                            <a:schemeClr val="tx1"/>
                          </a:solidFill>
                        </a:rPr>
                        <a:t>×</a:t>
                      </a:r>
                      <a:endParaRPr lang="cs-CZ" sz="20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000" b="1" dirty="0" smtClean="0">
                          <a:solidFill>
                            <a:schemeClr val="tx1"/>
                          </a:solidFill>
                        </a:rPr>
                        <a:t>nízký styl</a:t>
                      </a:r>
                    </a:p>
                    <a:p>
                      <a:endParaRPr lang="cs-CZ" sz="2000" dirty="0">
                        <a:solidFill>
                          <a:schemeClr val="tx1"/>
                        </a:solidFill>
                      </a:endParaRPr>
                    </a:p>
                  </a:txBody>
                  <a:tcPr>
                    <a:solidFill>
                      <a:schemeClr val="bg1"/>
                    </a:solidFill>
                  </a:tcPr>
                </a:tc>
                <a:extLst>
                  <a:ext uri="{0D108BD9-81ED-4DB2-BD59-A6C34878D82A}">
                    <a16:rowId xmlns:a16="http://schemas.microsoft.com/office/drawing/2014/main" val="79467700"/>
                  </a:ext>
                </a:extLst>
              </a:tr>
              <a:tr h="368826">
                <a:tc>
                  <a:txBody>
                    <a:bodyPr/>
                    <a:lstStyle/>
                    <a:p>
                      <a:r>
                        <a:rPr lang="cs-CZ" sz="2000" dirty="0" smtClean="0"/>
                        <a:t>tradiční jazykové </a:t>
                      </a:r>
                      <a:r>
                        <a:rPr lang="cs-CZ" sz="2000" dirty="0" smtClean="0"/>
                        <a:t>prostředky</a:t>
                      </a:r>
                      <a:r>
                        <a:rPr lang="cs-CZ" sz="2000" baseline="0" dirty="0" smtClean="0"/>
                        <a:t> </a:t>
                      </a:r>
                    </a:p>
                    <a:p>
                      <a:pPr marL="342900" indent="-342900">
                        <a:buFont typeface="Arial" panose="020B0604020202020204" pitchFamily="34" charset="0"/>
                        <a:buChar char="•"/>
                      </a:pPr>
                      <a:r>
                        <a:rPr lang="cs-CZ" sz="2000" baseline="0" dirty="0" smtClean="0"/>
                        <a:t>typické pro vysoký styl konce 16. stol.</a:t>
                      </a:r>
                      <a:r>
                        <a:rPr lang="cs-CZ" sz="2000" dirty="0" smtClean="0"/>
                        <a:t> </a:t>
                      </a:r>
                    </a:p>
                    <a:p>
                      <a:pPr marL="342900" indent="-342900">
                        <a:buFont typeface="Arial" panose="020B0604020202020204" pitchFamily="34" charset="0"/>
                        <a:buChar char="•"/>
                      </a:pPr>
                      <a:r>
                        <a:rPr lang="cs-CZ" sz="2000" dirty="0" smtClean="0"/>
                        <a:t>které </a:t>
                      </a:r>
                      <a:r>
                        <a:rPr lang="cs-CZ" sz="2000" dirty="0" smtClean="0"/>
                        <a:t>v běžně mluveném jazyce na většině jazykového území zanikly</a:t>
                      </a:r>
                      <a:endParaRPr lang="cs-CZ" sz="2000" dirty="0"/>
                    </a:p>
                  </a:txBody>
                  <a:tcPr>
                    <a:solidFill>
                      <a:schemeClr val="bg1"/>
                    </a:solidFill>
                  </a:tcPr>
                </a:tc>
                <a:tc>
                  <a:txBody>
                    <a:bodyPr/>
                    <a:lstStyle/>
                    <a:p>
                      <a:endParaRPr lang="cs-CZ" sz="2000" dirty="0"/>
                    </a:p>
                  </a:txBody>
                  <a:tcPr>
                    <a:solidFill>
                      <a:schemeClr val="bg1"/>
                    </a:solidFill>
                  </a:tcPr>
                </a:tc>
                <a:tc>
                  <a:txBody>
                    <a:bodyPr/>
                    <a:lstStyle/>
                    <a:p>
                      <a:r>
                        <a:rPr lang="cs-CZ" sz="2000" dirty="0" err="1" smtClean="0"/>
                        <a:t>mluvenostní</a:t>
                      </a:r>
                      <a:r>
                        <a:rPr lang="cs-CZ" sz="2000" dirty="0" smtClean="0"/>
                        <a:t> formy, které neměly nářeční zakotvení (vyskytovaly se na celé české jazykovém území)</a:t>
                      </a:r>
                      <a:endParaRPr lang="cs-CZ" sz="2000" dirty="0"/>
                    </a:p>
                  </a:txBody>
                  <a:tcPr>
                    <a:solidFill>
                      <a:schemeClr val="bg1"/>
                    </a:solidFill>
                  </a:tcPr>
                </a:tc>
                <a:extLst>
                  <a:ext uri="{0D108BD9-81ED-4DB2-BD59-A6C34878D82A}">
                    <a16:rowId xmlns:a16="http://schemas.microsoft.com/office/drawing/2014/main" val="2913018188"/>
                  </a:ext>
                </a:extLst>
              </a:tr>
            </a:tbl>
          </a:graphicData>
        </a:graphic>
      </p:graphicFrame>
    </p:spTree>
    <p:extLst>
      <p:ext uri="{BB962C8B-B14F-4D97-AF65-F5344CB8AC3E}">
        <p14:creationId xmlns:p14="http://schemas.microsoft.com/office/powerpoint/2010/main" val="340907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smtClean="0"/>
              <a:t>Prostředky stylové diferenciace</a:t>
            </a:r>
            <a:endParaRPr lang="cs-CZ" dirty="0"/>
          </a:p>
        </p:txBody>
      </p:sp>
      <p:sp>
        <p:nvSpPr>
          <p:cNvPr id="5" name="Zástupný symbol pro obsah 4"/>
          <p:cNvSpPr>
            <a:spLocks noGrp="1"/>
          </p:cNvSpPr>
          <p:nvPr>
            <p:ph idx="1"/>
          </p:nvPr>
        </p:nvSpPr>
        <p:spPr>
          <a:xfrm>
            <a:off x="414000" y="1400175"/>
            <a:ext cx="11806237" cy="4279528"/>
          </a:xfrm>
        </p:spPr>
        <p:txBody>
          <a:bodyPr/>
          <a:lstStyle/>
          <a:p>
            <a:pPr marL="72000" indent="0">
              <a:lnSpc>
                <a:spcPct val="100000"/>
              </a:lnSpc>
              <a:buNone/>
            </a:pPr>
            <a:r>
              <a:rPr lang="cs-CZ" sz="2000" b="1" dirty="0" smtClean="0"/>
              <a:t>Vysoký styl:</a:t>
            </a:r>
          </a:p>
          <a:p>
            <a:pPr marL="72000" indent="0">
              <a:lnSpc>
                <a:spcPct val="100000"/>
              </a:lnSpc>
              <a:buNone/>
            </a:pPr>
            <a:endParaRPr lang="cs-CZ" sz="2000" b="1" dirty="0" smtClean="0"/>
          </a:p>
          <a:p>
            <a:pPr marL="72000" indent="0">
              <a:lnSpc>
                <a:spcPct val="100000"/>
              </a:lnSpc>
              <a:buNone/>
            </a:pPr>
            <a:r>
              <a:rPr lang="cs-CZ" sz="2000" b="1" dirty="0" smtClean="0"/>
              <a:t>grafika</a:t>
            </a:r>
            <a:r>
              <a:rPr lang="cs-CZ" sz="2000" dirty="0"/>
              <a:t>: </a:t>
            </a:r>
            <a:r>
              <a:rPr lang="cs-CZ" sz="2000" dirty="0" smtClean="0"/>
              <a:t>přesná distribuce </a:t>
            </a:r>
            <a:r>
              <a:rPr lang="cs-CZ" sz="2000" dirty="0"/>
              <a:t>&lt;i</a:t>
            </a:r>
            <a:r>
              <a:rPr lang="cs-CZ" sz="2000" i="1" dirty="0"/>
              <a:t>&gt;–&lt;</a:t>
            </a:r>
            <a:r>
              <a:rPr lang="cs-CZ" sz="2000" dirty="0"/>
              <a:t>y</a:t>
            </a:r>
            <a:r>
              <a:rPr lang="cs-CZ" sz="2000" i="1" dirty="0" smtClean="0"/>
              <a:t>&gt;</a:t>
            </a:r>
            <a:r>
              <a:rPr lang="cs-CZ" sz="2000" dirty="0" smtClean="0"/>
              <a:t>, odlišování &lt;l</a:t>
            </a:r>
            <a:r>
              <a:rPr lang="cs-CZ" sz="2000" dirty="0"/>
              <a:t>&gt;–&lt;ł</a:t>
            </a:r>
            <a:r>
              <a:rPr lang="cs-CZ" sz="2000" dirty="0" smtClean="0"/>
              <a:t>&gt; podle etymologie, </a:t>
            </a:r>
            <a:r>
              <a:rPr lang="cs-CZ" sz="2000" dirty="0"/>
              <a:t>&lt;ğ&gt; pro /g/, </a:t>
            </a:r>
            <a:endParaRPr lang="cs-CZ" sz="2000" dirty="0" smtClean="0"/>
          </a:p>
          <a:p>
            <a:pPr marL="72000" indent="0">
              <a:lnSpc>
                <a:spcPct val="100000"/>
              </a:lnSpc>
              <a:buNone/>
            </a:pPr>
            <a:endParaRPr lang="cs-CZ" sz="2000" b="1" dirty="0" smtClean="0"/>
          </a:p>
          <a:p>
            <a:pPr marL="72000" indent="0">
              <a:lnSpc>
                <a:spcPct val="100000"/>
              </a:lnSpc>
              <a:buNone/>
            </a:pPr>
            <a:r>
              <a:rPr lang="cs-CZ" sz="2000" b="1" dirty="0" smtClean="0"/>
              <a:t>fonologie</a:t>
            </a:r>
            <a:r>
              <a:rPr lang="cs-CZ" sz="2000" dirty="0"/>
              <a:t>: </a:t>
            </a:r>
            <a:r>
              <a:rPr lang="cs-CZ" sz="2000" dirty="0" smtClean="0"/>
              <a:t>změny </a:t>
            </a:r>
            <a:r>
              <a:rPr lang="cs-CZ" sz="2000" i="1" dirty="0" smtClean="0"/>
              <a:t>ý </a:t>
            </a:r>
            <a:r>
              <a:rPr lang="cs-CZ" sz="2000" i="1" dirty="0"/>
              <a:t>&gt; </a:t>
            </a:r>
            <a:r>
              <a:rPr lang="cs-CZ" sz="2000" i="1" dirty="0" smtClean="0"/>
              <a:t>ej, é </a:t>
            </a:r>
            <a:r>
              <a:rPr lang="cs-CZ" sz="2000" i="1" dirty="0"/>
              <a:t>&gt; í </a:t>
            </a:r>
            <a:r>
              <a:rPr lang="cs-CZ" sz="2000" dirty="0" smtClean="0"/>
              <a:t>jen uprostřed slova (</a:t>
            </a:r>
            <a:r>
              <a:rPr lang="cs-CZ" sz="2000" i="1" dirty="0" smtClean="0"/>
              <a:t>výbor</a:t>
            </a:r>
            <a:r>
              <a:rPr lang="cs-CZ" sz="2000" i="1" dirty="0"/>
              <a:t>, </a:t>
            </a:r>
            <a:r>
              <a:rPr lang="cs-CZ" sz="2000" i="1" dirty="0" err="1" smtClean="0"/>
              <a:t>dejm</a:t>
            </a:r>
            <a:r>
              <a:rPr lang="cs-CZ" sz="2000" dirty="0" smtClean="0"/>
              <a:t>, </a:t>
            </a:r>
            <a:r>
              <a:rPr lang="cs-CZ" sz="2000" i="1" dirty="0" smtClean="0"/>
              <a:t>halíř, nýbrž</a:t>
            </a:r>
            <a:r>
              <a:rPr lang="cs-CZ" sz="2000" dirty="0" smtClean="0"/>
              <a:t>), </a:t>
            </a:r>
            <a:r>
              <a:rPr lang="cs-CZ" sz="2000" dirty="0" smtClean="0"/>
              <a:t>v koncovkách adjektiv a zájmen </a:t>
            </a:r>
            <a:r>
              <a:rPr lang="cs-CZ" sz="2000" dirty="0" smtClean="0"/>
              <a:t>výjimečné </a:t>
            </a:r>
            <a:r>
              <a:rPr lang="cs-CZ" sz="2000" dirty="0" smtClean="0"/>
              <a:t>(</a:t>
            </a:r>
            <a:r>
              <a:rPr lang="cs-CZ" sz="2000" i="1" dirty="0" err="1" smtClean="0"/>
              <a:t>dobrýmu</a:t>
            </a:r>
            <a:r>
              <a:rPr lang="cs-CZ" sz="2000" i="1" dirty="0" smtClean="0"/>
              <a:t>, </a:t>
            </a:r>
            <a:r>
              <a:rPr lang="cs-CZ" sz="2000" i="1" dirty="0" err="1" smtClean="0"/>
              <a:t>dobrej</a:t>
            </a:r>
            <a:r>
              <a:rPr lang="cs-CZ" sz="2000" dirty="0" smtClean="0"/>
              <a:t>), absence protetického </a:t>
            </a:r>
            <a:r>
              <a:rPr lang="cs-CZ" sz="2000" i="1" dirty="0"/>
              <a:t>v- </a:t>
            </a:r>
            <a:r>
              <a:rPr lang="cs-CZ" sz="2000" dirty="0" smtClean="0"/>
              <a:t>(</a:t>
            </a:r>
            <a:r>
              <a:rPr lang="cs-CZ" sz="2000" i="1" dirty="0" smtClean="0"/>
              <a:t>okno</a:t>
            </a:r>
            <a:r>
              <a:rPr lang="cs-CZ" sz="2000" dirty="0"/>
              <a:t>), </a:t>
            </a:r>
            <a:r>
              <a:rPr lang="cs-CZ" sz="2000" dirty="0" smtClean="0"/>
              <a:t>absence </a:t>
            </a:r>
            <a:r>
              <a:rPr lang="cs-CZ" sz="2000" i="1" dirty="0" smtClean="0"/>
              <a:t>ú- </a:t>
            </a:r>
            <a:r>
              <a:rPr lang="cs-CZ" sz="2000" i="1" dirty="0"/>
              <a:t>&gt; ou- </a:t>
            </a:r>
            <a:r>
              <a:rPr lang="cs-CZ" sz="2000" dirty="0" smtClean="0"/>
              <a:t>(</a:t>
            </a:r>
            <a:r>
              <a:rPr lang="cs-CZ" sz="2000" i="1" dirty="0" err="1" smtClean="0"/>
              <a:t>usta</a:t>
            </a:r>
            <a:r>
              <a:rPr lang="cs-CZ" sz="2000" i="1" dirty="0" smtClean="0"/>
              <a:t>, </a:t>
            </a:r>
            <a:r>
              <a:rPr lang="cs-CZ" sz="2000" i="1" dirty="0" err="1" smtClean="0"/>
              <a:t>udolí</a:t>
            </a:r>
            <a:r>
              <a:rPr lang="cs-CZ" sz="2000" dirty="0" smtClean="0"/>
              <a:t>),</a:t>
            </a:r>
            <a:endParaRPr lang="cs-CZ" sz="2000" dirty="0"/>
          </a:p>
          <a:p>
            <a:pPr marL="72000" indent="0">
              <a:lnSpc>
                <a:spcPct val="100000"/>
              </a:lnSpc>
              <a:buNone/>
            </a:pPr>
            <a:endParaRPr lang="cs-CZ" sz="2000" b="1" dirty="0" smtClean="0"/>
          </a:p>
          <a:p>
            <a:pPr marL="72000" indent="0">
              <a:lnSpc>
                <a:spcPct val="100000"/>
              </a:lnSpc>
              <a:buNone/>
            </a:pPr>
            <a:r>
              <a:rPr lang="cs-CZ" sz="2000" b="1" dirty="0" smtClean="0"/>
              <a:t>morfologie</a:t>
            </a:r>
            <a:r>
              <a:rPr lang="cs-CZ" sz="2000" dirty="0"/>
              <a:t>: </a:t>
            </a:r>
            <a:r>
              <a:rPr lang="cs-CZ" sz="2000" dirty="0" smtClean="0"/>
              <a:t>původní formy </a:t>
            </a:r>
            <a:r>
              <a:rPr lang="cs-CZ" sz="2000" dirty="0" err="1"/>
              <a:t>instr</a:t>
            </a:r>
            <a:r>
              <a:rPr lang="cs-CZ" sz="2000" dirty="0"/>
              <a:t>. </a:t>
            </a:r>
            <a:r>
              <a:rPr lang="cs-CZ" sz="2000" dirty="0" err="1"/>
              <a:t>pl</a:t>
            </a:r>
            <a:r>
              <a:rPr lang="cs-CZ" sz="2000" dirty="0"/>
              <a:t>. m. a n. </a:t>
            </a:r>
            <a:r>
              <a:rPr lang="cs-CZ" sz="2000" i="1" dirty="0" smtClean="0"/>
              <a:t>městy</a:t>
            </a:r>
            <a:r>
              <a:rPr lang="cs-CZ" sz="2000" dirty="0" smtClean="0"/>
              <a:t>,</a:t>
            </a:r>
            <a:r>
              <a:rPr lang="cs-CZ" sz="2000" i="1" dirty="0" smtClean="0"/>
              <a:t> uchovávání </a:t>
            </a:r>
            <a:r>
              <a:rPr lang="cs-CZ" sz="2000" dirty="0" smtClean="0"/>
              <a:t>rodových </a:t>
            </a:r>
            <a:r>
              <a:rPr lang="cs-CZ" sz="2000" dirty="0"/>
              <a:t>rozdílů v plurálu </a:t>
            </a:r>
            <a:r>
              <a:rPr lang="cs-CZ" sz="2000" i="1" dirty="0" smtClean="0"/>
              <a:t>ta milá </a:t>
            </a:r>
            <a:r>
              <a:rPr lang="cs-CZ" sz="2000" i="1" dirty="0"/>
              <a:t>koťata</a:t>
            </a:r>
            <a:r>
              <a:rPr lang="cs-CZ" sz="2000" dirty="0"/>
              <a:t>, </a:t>
            </a:r>
            <a:r>
              <a:rPr lang="cs-CZ" sz="2000" dirty="0" smtClean="0"/>
              <a:t>původní jmenné formy </a:t>
            </a:r>
            <a:r>
              <a:rPr lang="cs-CZ" sz="2000" dirty="0"/>
              <a:t>složené deklinace posesivních adjektiv </a:t>
            </a:r>
            <a:r>
              <a:rPr lang="cs-CZ" sz="2000" dirty="0" smtClean="0"/>
              <a:t>v </a:t>
            </a:r>
            <a:r>
              <a:rPr lang="cs-CZ" sz="2000" dirty="0" err="1" smtClean="0"/>
              <a:t>sg</a:t>
            </a:r>
            <a:r>
              <a:rPr lang="cs-CZ" sz="2000" dirty="0" smtClean="0"/>
              <a:t>. </a:t>
            </a:r>
            <a:r>
              <a:rPr lang="cs-CZ" sz="2000" i="1" dirty="0" smtClean="0"/>
              <a:t>Petrův, Petrova, Petrovu..., </a:t>
            </a:r>
            <a:r>
              <a:rPr lang="cs-CZ" sz="2000" dirty="0" smtClean="0"/>
              <a:t>původní formy </a:t>
            </a:r>
            <a:r>
              <a:rPr lang="cs-CZ" sz="2000" dirty="0"/>
              <a:t>koncovek 3. os. </a:t>
            </a:r>
            <a:r>
              <a:rPr lang="cs-CZ" sz="2000" dirty="0" err="1"/>
              <a:t>pl</a:t>
            </a:r>
            <a:r>
              <a:rPr lang="cs-CZ" sz="2000" dirty="0"/>
              <a:t>. </a:t>
            </a:r>
            <a:r>
              <a:rPr lang="cs-CZ" sz="2000" i="1" dirty="0" smtClean="0"/>
              <a:t>prosí, trpí</a:t>
            </a:r>
            <a:r>
              <a:rPr lang="cs-CZ" sz="2000" i="1" dirty="0"/>
              <a:t>, sázejí</a:t>
            </a:r>
            <a:r>
              <a:rPr lang="cs-CZ" sz="2000" dirty="0"/>
              <a:t>, infinitivní koncovka </a:t>
            </a:r>
            <a:r>
              <a:rPr lang="cs-CZ" sz="2000" i="1" dirty="0"/>
              <a:t>-</a:t>
            </a:r>
            <a:r>
              <a:rPr lang="cs-CZ" sz="2000" i="1" dirty="0" smtClean="0"/>
              <a:t>ti uměti,</a:t>
            </a:r>
            <a:endParaRPr lang="cs-CZ" sz="2000" i="1" dirty="0"/>
          </a:p>
          <a:p>
            <a:pPr marL="72000" indent="0">
              <a:lnSpc>
                <a:spcPct val="100000"/>
              </a:lnSpc>
              <a:buNone/>
            </a:pPr>
            <a:endParaRPr lang="cs-CZ" sz="2000" b="1" dirty="0" smtClean="0"/>
          </a:p>
          <a:p>
            <a:pPr marL="72000" indent="0">
              <a:lnSpc>
                <a:spcPct val="100000"/>
              </a:lnSpc>
              <a:buNone/>
            </a:pPr>
            <a:r>
              <a:rPr lang="cs-CZ" sz="2000" b="1" dirty="0" smtClean="0"/>
              <a:t>syntax</a:t>
            </a:r>
            <a:r>
              <a:rPr lang="cs-CZ" sz="2000" dirty="0" smtClean="0"/>
              <a:t>: syntaktické latinismy, kongruentní přechodníky, uchovávaní záporového genitivu, užívání s-</a:t>
            </a:r>
            <a:r>
              <a:rPr lang="cs-CZ" sz="2000" dirty="0" err="1" smtClean="0"/>
              <a:t>ového</a:t>
            </a:r>
            <a:r>
              <a:rPr lang="cs-CZ" sz="2000" dirty="0" smtClean="0"/>
              <a:t> přechodníku, složité souvětí.</a:t>
            </a:r>
            <a:endParaRPr lang="cs-CZ" sz="2000" dirty="0"/>
          </a:p>
          <a:p>
            <a:endParaRPr lang="cs-CZ" sz="2000" dirty="0"/>
          </a:p>
        </p:txBody>
      </p:sp>
    </p:spTree>
    <p:extLst>
      <p:ext uri="{BB962C8B-B14F-4D97-AF65-F5344CB8AC3E}">
        <p14:creationId xmlns:p14="http://schemas.microsoft.com/office/powerpoint/2010/main" val="316234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242888" y="642938"/>
            <a:ext cx="11977349" cy="285756"/>
          </a:xfrm>
        </p:spPr>
        <p:txBody>
          <a:bodyPr/>
          <a:lstStyle/>
          <a:p>
            <a:r>
              <a:rPr lang="cs-CZ" dirty="0"/>
              <a:t>Čeština barokního období </a:t>
            </a:r>
            <a:r>
              <a:rPr lang="cs-CZ" dirty="0" smtClean="0"/>
              <a:t>– morfologie, deklinace </a:t>
            </a:r>
            <a:endParaRPr lang="cs-CZ" dirty="0"/>
          </a:p>
        </p:txBody>
      </p:sp>
      <p:sp>
        <p:nvSpPr>
          <p:cNvPr id="5" name="Zástupný symbol pro obsah 4"/>
          <p:cNvSpPr>
            <a:spLocks noGrp="1"/>
          </p:cNvSpPr>
          <p:nvPr>
            <p:ph idx="1"/>
          </p:nvPr>
        </p:nvSpPr>
        <p:spPr>
          <a:xfrm>
            <a:off x="242888" y="2071688"/>
            <a:ext cx="11977349" cy="3608014"/>
          </a:xfrm>
        </p:spPr>
        <p:txBody>
          <a:bodyPr/>
          <a:lstStyle/>
          <a:p>
            <a:pPr>
              <a:lnSpc>
                <a:spcPct val="100000"/>
              </a:lnSpc>
            </a:pPr>
            <a:r>
              <a:rPr lang="cs-CZ" sz="2000" dirty="0" smtClean="0"/>
              <a:t>definitivní prosazení </a:t>
            </a:r>
            <a:r>
              <a:rPr lang="cs-CZ" sz="2000" dirty="0" smtClean="0"/>
              <a:t>akuzativu-nominativu </a:t>
            </a:r>
            <a:r>
              <a:rPr lang="cs-CZ" sz="2000" dirty="0" smtClean="0"/>
              <a:t>v plurálu o- a jo-kmenů: </a:t>
            </a:r>
            <a:r>
              <a:rPr lang="cs-CZ" altLang="cs-CZ" sz="2000" i="1" dirty="0" smtClean="0"/>
              <a:t>cukroví </a:t>
            </a:r>
            <a:r>
              <a:rPr lang="cs-CZ" altLang="cs-CZ" sz="2000" i="1" dirty="0" err="1" smtClean="0"/>
              <a:t>Potoci</a:t>
            </a:r>
            <a:r>
              <a:rPr lang="cs-CZ" altLang="cs-CZ" sz="2000" i="1" dirty="0" smtClean="0"/>
              <a:t> → cukrové </a:t>
            </a:r>
            <a:r>
              <a:rPr lang="cs-CZ" altLang="cs-CZ" sz="2000" i="1" dirty="0" smtClean="0"/>
              <a:t>potoky</a:t>
            </a:r>
            <a:r>
              <a:rPr lang="cs-CZ" altLang="cs-CZ" sz="2000" dirty="0" smtClean="0"/>
              <a:t>,</a:t>
            </a:r>
            <a:endParaRPr lang="cs-CZ" altLang="cs-CZ" sz="2000" dirty="0"/>
          </a:p>
          <a:p>
            <a:pPr>
              <a:lnSpc>
                <a:spcPct val="100000"/>
              </a:lnSpc>
            </a:pPr>
            <a:endParaRPr lang="cs-CZ" sz="2000" dirty="0" smtClean="0"/>
          </a:p>
          <a:p>
            <a:pPr>
              <a:lnSpc>
                <a:spcPct val="100000"/>
              </a:lnSpc>
            </a:pPr>
            <a:r>
              <a:rPr lang="cs-CZ" sz="2000" dirty="0" smtClean="0"/>
              <a:t>unifikace </a:t>
            </a:r>
            <a:r>
              <a:rPr lang="cs-CZ" sz="2000" dirty="0"/>
              <a:t>některých </a:t>
            </a:r>
            <a:r>
              <a:rPr lang="cs-CZ" sz="2000" dirty="0" smtClean="0"/>
              <a:t>plurálových koncovek mužského a středního rodu, zejména instrumentálu: </a:t>
            </a:r>
            <a:r>
              <a:rPr lang="cs-CZ" altLang="cs-CZ" sz="2000" i="1" dirty="0" smtClean="0"/>
              <a:t>zuby </a:t>
            </a:r>
            <a:r>
              <a:rPr lang="cs-CZ" altLang="cs-CZ" sz="2000" i="1" dirty="0"/>
              <a:t>→ </a:t>
            </a:r>
            <a:r>
              <a:rPr lang="cs-CZ" altLang="cs-CZ" sz="2000" i="1" dirty="0" err="1" smtClean="0"/>
              <a:t>zubami</a:t>
            </a:r>
            <a:r>
              <a:rPr lang="cs-CZ" altLang="cs-CZ" sz="2000" i="1" dirty="0" smtClean="0"/>
              <a:t> / </a:t>
            </a:r>
            <a:r>
              <a:rPr lang="cs-CZ" altLang="cs-CZ" sz="2000" i="1" dirty="0" err="1" smtClean="0"/>
              <a:t>zubmi</a:t>
            </a:r>
            <a:r>
              <a:rPr lang="cs-CZ" altLang="cs-CZ" sz="2000" i="1" dirty="0" smtClean="0"/>
              <a:t> → </a:t>
            </a:r>
            <a:r>
              <a:rPr lang="cs-CZ" altLang="cs-CZ" sz="2000" i="1" dirty="0" err="1" smtClean="0"/>
              <a:t>zubama</a:t>
            </a:r>
            <a:r>
              <a:rPr lang="cs-CZ" altLang="cs-CZ" sz="2000" i="1" dirty="0" smtClean="0"/>
              <a:t>, ženami → </a:t>
            </a:r>
            <a:r>
              <a:rPr lang="cs-CZ" altLang="cs-CZ" sz="2000" i="1" dirty="0" err="1" smtClean="0"/>
              <a:t>ženama</a:t>
            </a:r>
            <a:r>
              <a:rPr lang="cs-CZ" altLang="cs-CZ" sz="2000" dirty="0" smtClean="0"/>
              <a:t>,</a:t>
            </a:r>
            <a:endParaRPr lang="cs-CZ" altLang="cs-CZ" sz="2000" dirty="0"/>
          </a:p>
          <a:p>
            <a:pPr marL="72000" indent="0">
              <a:lnSpc>
                <a:spcPct val="100000"/>
              </a:lnSpc>
              <a:buNone/>
            </a:pPr>
            <a:endParaRPr lang="cs-CZ" altLang="cs-CZ" sz="2000" dirty="0"/>
          </a:p>
          <a:p>
            <a:pPr>
              <a:lnSpc>
                <a:spcPct val="100000"/>
              </a:lnSpc>
            </a:pPr>
            <a:r>
              <a:rPr lang="cs-CZ" sz="2000" dirty="0" err="1" smtClean="0"/>
              <a:t>sg</a:t>
            </a:r>
            <a:r>
              <a:rPr lang="cs-CZ" sz="2000" dirty="0" smtClean="0"/>
              <a:t>. deklinace </a:t>
            </a:r>
            <a:r>
              <a:rPr lang="cs-CZ" sz="2000" dirty="0"/>
              <a:t>posesivních </a:t>
            </a:r>
            <a:r>
              <a:rPr lang="cs-CZ" sz="2000" dirty="0" err="1"/>
              <a:t>adj</a:t>
            </a:r>
            <a:r>
              <a:rPr lang="cs-CZ" sz="2000" dirty="0"/>
              <a:t>. typů </a:t>
            </a:r>
            <a:r>
              <a:rPr lang="cs-CZ" sz="2000" i="1" dirty="0"/>
              <a:t>otcův</a:t>
            </a:r>
            <a:r>
              <a:rPr lang="cs-CZ" sz="2000" dirty="0"/>
              <a:t> a </a:t>
            </a:r>
            <a:r>
              <a:rPr lang="cs-CZ" sz="2000" i="1" dirty="0"/>
              <a:t>matčin</a:t>
            </a:r>
            <a:r>
              <a:rPr lang="cs-CZ" sz="2000" dirty="0"/>
              <a:t> </a:t>
            </a:r>
            <a:r>
              <a:rPr lang="cs-CZ" sz="2000" dirty="0" smtClean="0"/>
              <a:t>přijímá tvary </a:t>
            </a:r>
            <a:r>
              <a:rPr lang="cs-CZ" sz="2000" dirty="0"/>
              <a:t>složené deklinace </a:t>
            </a:r>
            <a:r>
              <a:rPr lang="cs-CZ" sz="2000" dirty="0" smtClean="0"/>
              <a:t>adjektiv: </a:t>
            </a:r>
            <a:r>
              <a:rPr lang="cs-CZ" sz="2000" i="1" dirty="0" err="1" smtClean="0"/>
              <a:t>otcového</a:t>
            </a:r>
            <a:r>
              <a:rPr lang="cs-CZ" sz="2000" i="1" dirty="0" smtClean="0"/>
              <a:t> / </a:t>
            </a:r>
            <a:r>
              <a:rPr lang="cs-CZ" sz="2000" i="1" dirty="0" err="1" smtClean="0"/>
              <a:t>otcovýho</a:t>
            </a:r>
            <a:r>
              <a:rPr lang="cs-CZ" sz="2000" i="1" dirty="0" smtClean="0"/>
              <a:t>, </a:t>
            </a:r>
            <a:r>
              <a:rPr lang="cs-CZ" sz="2000" i="1" dirty="0" err="1" smtClean="0"/>
              <a:t>otcovému</a:t>
            </a:r>
            <a:r>
              <a:rPr lang="cs-CZ" sz="2000" i="1" dirty="0" smtClean="0"/>
              <a:t> / </a:t>
            </a:r>
            <a:r>
              <a:rPr lang="cs-CZ" sz="2000" i="1" dirty="0" err="1" smtClean="0"/>
              <a:t>otcovýmu</a:t>
            </a:r>
            <a:r>
              <a:rPr lang="cs-CZ" sz="2000" dirty="0" smtClean="0"/>
              <a:t> atd., </a:t>
            </a:r>
            <a:endParaRPr lang="cs-CZ" sz="2000" dirty="0"/>
          </a:p>
          <a:p>
            <a:pPr>
              <a:lnSpc>
                <a:spcPct val="100000"/>
              </a:lnSpc>
            </a:pPr>
            <a:endParaRPr lang="cs-CZ" sz="2000" dirty="0" smtClean="0"/>
          </a:p>
          <a:p>
            <a:pPr>
              <a:lnSpc>
                <a:spcPct val="100000"/>
              </a:lnSpc>
            </a:pPr>
            <a:r>
              <a:rPr lang="cs-CZ" sz="2000" dirty="0" smtClean="0"/>
              <a:t>stírání rodových rozdílů v plurálu adjektiv a zájmen: </a:t>
            </a:r>
            <a:r>
              <a:rPr lang="cs-CZ" sz="2000" i="1" dirty="0" smtClean="0"/>
              <a:t>ta májová koťata </a:t>
            </a:r>
            <a:r>
              <a:rPr lang="cs-CZ" altLang="cs-CZ" sz="2000" i="1" dirty="0" smtClean="0"/>
              <a:t>→ ty májové koťata / ty májový koťata</a:t>
            </a:r>
            <a:r>
              <a:rPr lang="cs-CZ" altLang="cs-CZ" sz="2000" dirty="0" smtClean="0"/>
              <a:t>.</a:t>
            </a:r>
            <a:endParaRPr lang="cs-CZ" sz="2000" dirty="0"/>
          </a:p>
        </p:txBody>
      </p:sp>
    </p:spTree>
    <p:extLst>
      <p:ext uri="{BB962C8B-B14F-4D97-AF65-F5344CB8AC3E}">
        <p14:creationId xmlns:p14="http://schemas.microsoft.com/office/powerpoint/2010/main" val="717727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a:t>Čeština barokního období </a:t>
            </a:r>
            <a:r>
              <a:rPr lang="cs-CZ" dirty="0" smtClean="0"/>
              <a:t>– morfologie (konjugace)</a:t>
            </a:r>
            <a:endParaRPr lang="cs-CZ" dirty="0"/>
          </a:p>
        </p:txBody>
      </p:sp>
      <p:sp>
        <p:nvSpPr>
          <p:cNvPr id="5" name="Zástupný symbol pro obsah 4"/>
          <p:cNvSpPr>
            <a:spLocks noGrp="1"/>
          </p:cNvSpPr>
          <p:nvPr>
            <p:ph idx="1"/>
          </p:nvPr>
        </p:nvSpPr>
        <p:spPr>
          <a:xfrm>
            <a:off x="414000" y="1743075"/>
            <a:ext cx="11806237" cy="3936628"/>
          </a:xfrm>
        </p:spPr>
        <p:txBody>
          <a:bodyPr/>
          <a:lstStyle/>
          <a:p>
            <a:pPr>
              <a:lnSpc>
                <a:spcPct val="100000"/>
              </a:lnSpc>
            </a:pPr>
            <a:r>
              <a:rPr lang="cs-CZ" sz="2000" dirty="0" smtClean="0"/>
              <a:t>unifikace koncovek 3</a:t>
            </a:r>
            <a:r>
              <a:rPr lang="cs-CZ" sz="2000" dirty="0"/>
              <a:t>. os. </a:t>
            </a:r>
            <a:r>
              <a:rPr lang="cs-CZ" sz="2000" dirty="0" err="1"/>
              <a:t>pl</a:t>
            </a:r>
            <a:r>
              <a:rPr lang="cs-CZ" sz="2000" dirty="0"/>
              <a:t>.  typů </a:t>
            </a:r>
            <a:r>
              <a:rPr lang="cs-CZ" sz="2000" i="1" dirty="0" smtClean="0"/>
              <a:t>prositi, trpěti </a:t>
            </a:r>
            <a:r>
              <a:rPr lang="cs-CZ" sz="2000" dirty="0" smtClean="0"/>
              <a:t>a </a:t>
            </a:r>
            <a:r>
              <a:rPr lang="cs-CZ" sz="2000" i="1" dirty="0" smtClean="0"/>
              <a:t>sázeti</a:t>
            </a:r>
            <a:r>
              <a:rPr lang="cs-CZ" sz="2000" dirty="0" smtClean="0"/>
              <a:t>: </a:t>
            </a:r>
            <a:r>
              <a:rPr lang="cs-CZ" sz="2000" i="1" dirty="0" smtClean="0"/>
              <a:t>prosí, trpí, sázejí → prosejí, </a:t>
            </a:r>
            <a:r>
              <a:rPr lang="cs-CZ" sz="2000" i="1" dirty="0" err="1" smtClean="0"/>
              <a:t>trpějí</a:t>
            </a:r>
            <a:r>
              <a:rPr lang="cs-CZ" sz="2000" i="1" dirty="0" smtClean="0"/>
              <a:t>, </a:t>
            </a:r>
            <a:r>
              <a:rPr lang="cs-CZ" sz="2000" i="1" dirty="0" smtClean="0"/>
              <a:t>sázejí</a:t>
            </a:r>
            <a:r>
              <a:rPr lang="cs-CZ" sz="2000" dirty="0" smtClean="0"/>
              <a:t>,</a:t>
            </a:r>
            <a:endParaRPr lang="cs-CZ" sz="2000" i="1" dirty="0" smtClean="0"/>
          </a:p>
          <a:p>
            <a:pPr>
              <a:lnSpc>
                <a:spcPct val="100000"/>
              </a:lnSpc>
            </a:pPr>
            <a:endParaRPr lang="cs-CZ" sz="2000" i="1" dirty="0"/>
          </a:p>
          <a:p>
            <a:pPr>
              <a:lnSpc>
                <a:spcPct val="100000"/>
              </a:lnSpc>
            </a:pPr>
            <a:r>
              <a:rPr lang="cs-CZ" sz="2000" dirty="0" smtClean="0"/>
              <a:t>definitivní zařazení opisného pasiva do systému českých časů: </a:t>
            </a:r>
            <a:r>
              <a:rPr lang="cs-CZ" sz="2000" i="1" dirty="0" smtClean="0"/>
              <a:t>byl</a:t>
            </a:r>
            <a:r>
              <a:rPr lang="cs-CZ" sz="2000" dirty="0" smtClean="0"/>
              <a:t> </a:t>
            </a:r>
            <a:r>
              <a:rPr lang="cs-CZ" sz="2000" i="1" dirty="0"/>
              <a:t>jsem </a:t>
            </a:r>
            <a:r>
              <a:rPr lang="cs-CZ" sz="2000" i="1" dirty="0" smtClean="0"/>
              <a:t>volán = </a:t>
            </a:r>
            <a:r>
              <a:rPr lang="cs-CZ" sz="2000" dirty="0" smtClean="0"/>
              <a:t>minulý čas, </a:t>
            </a:r>
            <a:r>
              <a:rPr lang="cs-CZ" sz="2000" i="1" dirty="0" smtClean="0"/>
              <a:t>jsem volán = </a:t>
            </a:r>
            <a:r>
              <a:rPr lang="cs-CZ" sz="2000" dirty="0" smtClean="0"/>
              <a:t>prézens, </a:t>
            </a:r>
            <a:r>
              <a:rPr lang="cs-CZ" sz="2000" i="1" dirty="0" smtClean="0"/>
              <a:t>budu volán = </a:t>
            </a:r>
            <a:r>
              <a:rPr lang="cs-CZ" sz="2000" dirty="0" smtClean="0"/>
              <a:t>futurum,</a:t>
            </a:r>
          </a:p>
          <a:p>
            <a:pPr>
              <a:lnSpc>
                <a:spcPct val="100000"/>
              </a:lnSpc>
            </a:pPr>
            <a:endParaRPr lang="cs-CZ" sz="2000" dirty="0" smtClean="0"/>
          </a:p>
          <a:p>
            <a:pPr>
              <a:lnSpc>
                <a:spcPct val="100000"/>
              </a:lnSpc>
            </a:pPr>
            <a:r>
              <a:rPr lang="cs-CZ" sz="2000" dirty="0" smtClean="0"/>
              <a:t>infinitivní </a:t>
            </a:r>
            <a:r>
              <a:rPr lang="cs-CZ" sz="2000" i="1" dirty="0" smtClean="0"/>
              <a:t>-ti </a:t>
            </a:r>
            <a:r>
              <a:rPr lang="cs-CZ" sz="2000" dirty="0" smtClean="0"/>
              <a:t>se mění na </a:t>
            </a:r>
            <a:r>
              <a:rPr lang="cs-CZ" sz="2000" i="1" dirty="0" smtClean="0"/>
              <a:t>-t</a:t>
            </a:r>
            <a:r>
              <a:rPr lang="cs-CZ" sz="2000" dirty="0" smtClean="0"/>
              <a:t>: </a:t>
            </a:r>
            <a:r>
              <a:rPr lang="cs-CZ" sz="2000" i="1" dirty="0" smtClean="0"/>
              <a:t>nést, prosit, moct</a:t>
            </a:r>
            <a:r>
              <a:rPr lang="cs-CZ" sz="2000" dirty="0" smtClean="0"/>
              <a:t>,</a:t>
            </a:r>
          </a:p>
          <a:p>
            <a:pPr>
              <a:lnSpc>
                <a:spcPct val="100000"/>
              </a:lnSpc>
            </a:pPr>
            <a:endParaRPr lang="cs-CZ" sz="2000" dirty="0" smtClean="0"/>
          </a:p>
          <a:p>
            <a:pPr>
              <a:lnSpc>
                <a:spcPct val="100000"/>
              </a:lnSpc>
            </a:pPr>
            <a:r>
              <a:rPr lang="cs-CZ" sz="2000" dirty="0" smtClean="0"/>
              <a:t>3. os. </a:t>
            </a:r>
            <a:r>
              <a:rPr lang="cs-CZ" sz="2000" dirty="0" err="1" smtClean="0"/>
              <a:t>sg</a:t>
            </a:r>
            <a:r>
              <a:rPr lang="cs-CZ" sz="2000" dirty="0" smtClean="0"/>
              <a:t>. atematického slovesa </a:t>
            </a:r>
            <a:r>
              <a:rPr lang="cs-CZ" sz="2000" i="1" dirty="0" smtClean="0"/>
              <a:t>jest </a:t>
            </a:r>
            <a:r>
              <a:rPr lang="cs-CZ" sz="2000" dirty="0" smtClean="0"/>
              <a:t>se mění na podobu </a:t>
            </a:r>
            <a:r>
              <a:rPr lang="cs-CZ" sz="2000" i="1" dirty="0" smtClean="0"/>
              <a:t>je</a:t>
            </a:r>
            <a:r>
              <a:rPr lang="cs-CZ" sz="2000" dirty="0" smtClean="0"/>
              <a:t>:</a:t>
            </a:r>
          </a:p>
          <a:p>
            <a:pPr>
              <a:lnSpc>
                <a:spcPct val="100000"/>
              </a:lnSpc>
            </a:pPr>
            <a:endParaRPr lang="cs-CZ" sz="2000" dirty="0"/>
          </a:p>
          <a:p>
            <a:pPr>
              <a:lnSpc>
                <a:spcPct val="100000"/>
              </a:lnSpc>
            </a:pPr>
            <a:r>
              <a:rPr lang="cs-CZ" sz="2000" dirty="0" smtClean="0"/>
              <a:t>definitivně se prosazuje forma 2</a:t>
            </a:r>
            <a:r>
              <a:rPr lang="cs-CZ" sz="2000" dirty="0"/>
              <a:t>. os. </a:t>
            </a:r>
            <a:r>
              <a:rPr lang="cs-CZ" sz="2000" dirty="0" err="1" smtClean="0"/>
              <a:t>sg</a:t>
            </a:r>
            <a:r>
              <a:rPr lang="cs-CZ" sz="2000" dirty="0" smtClean="0"/>
              <a:t>. </a:t>
            </a:r>
            <a:r>
              <a:rPr lang="cs-CZ" sz="2000" dirty="0" err="1" smtClean="0"/>
              <a:t>kondicionálového</a:t>
            </a:r>
            <a:r>
              <a:rPr lang="cs-CZ" sz="2000" dirty="0" smtClean="0"/>
              <a:t> </a:t>
            </a:r>
            <a:r>
              <a:rPr lang="cs-CZ" sz="2000" dirty="0" err="1" smtClean="0"/>
              <a:t>auxiliáru</a:t>
            </a:r>
            <a:r>
              <a:rPr lang="cs-CZ" sz="2000" dirty="0" smtClean="0"/>
              <a:t>: </a:t>
            </a:r>
            <a:r>
              <a:rPr lang="cs-CZ" sz="2000" i="1" dirty="0" smtClean="0"/>
              <a:t>nesl by</a:t>
            </a:r>
            <a:r>
              <a:rPr lang="cs-CZ" sz="2000" dirty="0" smtClean="0"/>
              <a:t> → </a:t>
            </a:r>
            <a:r>
              <a:rPr lang="cs-CZ" sz="2000" i="1" dirty="0" smtClean="0"/>
              <a:t>nesl bys / by si</a:t>
            </a:r>
            <a:r>
              <a:rPr lang="cs-CZ" sz="2000" dirty="0" smtClean="0"/>
              <a:t>,</a:t>
            </a:r>
            <a:r>
              <a:rPr lang="cs-CZ" sz="2000" i="1" dirty="0" smtClean="0"/>
              <a:t> </a:t>
            </a:r>
          </a:p>
          <a:p>
            <a:pPr>
              <a:lnSpc>
                <a:spcPct val="100000"/>
              </a:lnSpc>
            </a:pPr>
            <a:endParaRPr lang="cs-CZ" sz="2000" i="1" dirty="0"/>
          </a:p>
          <a:p>
            <a:pPr>
              <a:lnSpc>
                <a:spcPct val="100000"/>
              </a:lnSpc>
            </a:pPr>
            <a:r>
              <a:rPr lang="cs-CZ" sz="2000" dirty="0" smtClean="0"/>
              <a:t>zaniká minulý přechodník a přítomný přechodník se užívá jak od dokonavých, tak nedokonavých sloves – pouze v textech vysokého stylu uchovány shodné formy.</a:t>
            </a:r>
          </a:p>
          <a:p>
            <a:pPr>
              <a:lnSpc>
                <a:spcPct val="100000"/>
              </a:lnSpc>
            </a:pPr>
            <a:endParaRPr lang="cs-CZ" sz="2000" dirty="0"/>
          </a:p>
          <a:p>
            <a:pPr>
              <a:lnSpc>
                <a:spcPct val="100000"/>
              </a:lnSpc>
            </a:pPr>
            <a:endParaRPr lang="cs-CZ" sz="2000" dirty="0" smtClean="0"/>
          </a:p>
          <a:p>
            <a:pPr>
              <a:lnSpc>
                <a:spcPct val="100000"/>
              </a:lnSpc>
            </a:pPr>
            <a:endParaRPr lang="cs-CZ" sz="2000" dirty="0"/>
          </a:p>
          <a:p>
            <a:pPr>
              <a:lnSpc>
                <a:spcPct val="100000"/>
              </a:lnSpc>
            </a:pPr>
            <a:endParaRPr lang="cs-CZ" sz="2000" dirty="0"/>
          </a:p>
        </p:txBody>
      </p:sp>
    </p:spTree>
    <p:extLst>
      <p:ext uri="{BB962C8B-B14F-4D97-AF65-F5344CB8AC3E}">
        <p14:creationId xmlns:p14="http://schemas.microsoft.com/office/powerpoint/2010/main" val="4152142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414000" y="285754"/>
            <a:ext cx="11032305" cy="559730"/>
          </a:xfrm>
        </p:spPr>
        <p:txBody>
          <a:bodyPr/>
          <a:lstStyle/>
          <a:p>
            <a:r>
              <a:rPr lang="cs-CZ" dirty="0"/>
              <a:t>Čeština barokního období </a:t>
            </a:r>
            <a:r>
              <a:rPr lang="cs-CZ" dirty="0" smtClean="0"/>
              <a:t>– syntax</a:t>
            </a:r>
            <a:endParaRPr lang="cs-CZ" dirty="0"/>
          </a:p>
        </p:txBody>
      </p:sp>
      <p:sp>
        <p:nvSpPr>
          <p:cNvPr id="5" name="Zástupný symbol pro obsah 4"/>
          <p:cNvSpPr>
            <a:spLocks noGrp="1"/>
          </p:cNvSpPr>
          <p:nvPr>
            <p:ph idx="1"/>
          </p:nvPr>
        </p:nvSpPr>
        <p:spPr>
          <a:xfrm>
            <a:off x="414000" y="1128707"/>
            <a:ext cx="11806237" cy="4379540"/>
          </a:xfrm>
        </p:spPr>
        <p:txBody>
          <a:bodyPr/>
          <a:lstStyle/>
          <a:p>
            <a:pPr>
              <a:lnSpc>
                <a:spcPct val="100000"/>
              </a:lnSpc>
            </a:pPr>
            <a:r>
              <a:rPr lang="cs-CZ" sz="2000" dirty="0" smtClean="0"/>
              <a:t>kolem roku 1700 kulminuje ústup genitivu záporového</a:t>
            </a:r>
            <a:r>
              <a:rPr lang="cs-CZ" sz="2000" i="1" dirty="0" smtClean="0"/>
              <a:t>: neměl dětí → neměl děti</a:t>
            </a:r>
            <a:r>
              <a:rPr lang="cs-CZ" sz="2000" dirty="0" smtClean="0"/>
              <a:t>,</a:t>
            </a:r>
          </a:p>
          <a:p>
            <a:pPr>
              <a:lnSpc>
                <a:spcPct val="100000"/>
              </a:lnSpc>
            </a:pPr>
            <a:endParaRPr lang="cs-CZ" sz="2000" dirty="0" smtClean="0"/>
          </a:p>
          <a:p>
            <a:pPr>
              <a:lnSpc>
                <a:spcPct val="100000"/>
              </a:lnSpc>
            </a:pPr>
            <a:r>
              <a:rPr lang="cs-CZ" sz="2000" dirty="0" smtClean="0"/>
              <a:t>pod vlivem němčiny se v některý žánrech prosazuje koncové postavení verba finita v zanořených (vedlejších) větách,</a:t>
            </a:r>
            <a:endParaRPr lang="cs-CZ" sz="2000" dirty="0"/>
          </a:p>
          <a:p>
            <a:pPr>
              <a:lnSpc>
                <a:spcPct val="100000"/>
              </a:lnSpc>
            </a:pPr>
            <a:endParaRPr lang="cs-CZ" sz="2000" dirty="0" smtClean="0"/>
          </a:p>
          <a:p>
            <a:pPr>
              <a:lnSpc>
                <a:spcPct val="100000"/>
              </a:lnSpc>
            </a:pPr>
            <a:r>
              <a:rPr lang="cs-CZ" sz="2000" dirty="0" smtClean="0"/>
              <a:t>pod </a:t>
            </a:r>
            <a:r>
              <a:rPr lang="cs-CZ" sz="2000" dirty="0"/>
              <a:t>vlivem </a:t>
            </a:r>
            <a:r>
              <a:rPr lang="cs-CZ" sz="2000" dirty="0" smtClean="0"/>
              <a:t>němčiny </a:t>
            </a:r>
            <a:r>
              <a:rPr lang="cs-CZ" sz="2000" dirty="0"/>
              <a:t>se jako zdvořilostní formy </a:t>
            </a:r>
            <a:r>
              <a:rPr lang="cs-CZ" sz="2000" dirty="0" smtClean="0"/>
              <a:t>definitivně začalo </a:t>
            </a:r>
            <a:r>
              <a:rPr lang="cs-CZ" sz="2000" dirty="0"/>
              <a:t>užívat oslovení v 3. os. </a:t>
            </a:r>
            <a:r>
              <a:rPr lang="cs-CZ" sz="2000" dirty="0" err="1"/>
              <a:t>pl</a:t>
            </a:r>
            <a:r>
              <a:rPr lang="cs-CZ" sz="2000" dirty="0"/>
              <a:t>. (tzv. </a:t>
            </a:r>
            <a:r>
              <a:rPr lang="cs-CZ" sz="2000" dirty="0" smtClean="0"/>
              <a:t>onikání).</a:t>
            </a:r>
            <a:endParaRPr lang="cs-CZ" sz="2000" dirty="0"/>
          </a:p>
          <a:p>
            <a:pPr>
              <a:lnSpc>
                <a:spcPct val="100000"/>
              </a:lnSpc>
            </a:pPr>
            <a:endParaRPr lang="cs-CZ" sz="2000" dirty="0" smtClean="0"/>
          </a:p>
          <a:p>
            <a:pPr>
              <a:lnSpc>
                <a:spcPct val="100000"/>
              </a:lnSpc>
            </a:pPr>
            <a:r>
              <a:rPr lang="cs-CZ" sz="2000" dirty="0" smtClean="0"/>
              <a:t>ústup enklitického </a:t>
            </a:r>
            <a:r>
              <a:rPr lang="cs-CZ" sz="2000" i="1" dirty="0" smtClean="0"/>
              <a:t>ť</a:t>
            </a:r>
            <a:r>
              <a:rPr lang="cs-CZ" sz="2000" dirty="0" smtClean="0"/>
              <a:t> (zůstává omezeno na vyšší styl, především biblický překlad),  </a:t>
            </a:r>
          </a:p>
          <a:p>
            <a:pPr>
              <a:lnSpc>
                <a:spcPct val="100000"/>
              </a:lnSpc>
            </a:pPr>
            <a:endParaRPr lang="cs-CZ" sz="2000" dirty="0"/>
          </a:p>
          <a:p>
            <a:pPr>
              <a:lnSpc>
                <a:spcPct val="100000"/>
              </a:lnSpc>
            </a:pPr>
            <a:r>
              <a:rPr lang="cs-CZ" sz="2000" dirty="0" smtClean="0"/>
              <a:t>konstituovalo </a:t>
            </a:r>
            <a:r>
              <a:rPr lang="cs-CZ" sz="2000" dirty="0"/>
              <a:t>se </a:t>
            </a:r>
            <a:r>
              <a:rPr lang="cs-CZ" sz="2000" dirty="0" smtClean="0"/>
              <a:t>několik nových spojek, resp. se podstatně změnil jejich význam (funkce): </a:t>
            </a:r>
            <a:r>
              <a:rPr lang="cs-CZ" sz="2000" i="1" dirty="0" smtClean="0"/>
              <a:t>jakmile</a:t>
            </a:r>
            <a:r>
              <a:rPr lang="cs-CZ" sz="2000" i="1" dirty="0"/>
              <a:t>, </a:t>
            </a:r>
            <a:r>
              <a:rPr lang="cs-CZ" sz="2000" i="1" dirty="0" err="1" smtClean="0"/>
              <a:t>anobrž</a:t>
            </a:r>
            <a:r>
              <a:rPr lang="cs-CZ" sz="2000" dirty="0" smtClean="0"/>
              <a:t>, </a:t>
            </a:r>
            <a:r>
              <a:rPr lang="cs-CZ" sz="2000" i="1" dirty="0" smtClean="0"/>
              <a:t>nýbrž, </a:t>
            </a:r>
            <a:r>
              <a:rPr lang="cs-CZ" sz="2000" i="1" dirty="0"/>
              <a:t>aniž, </a:t>
            </a:r>
            <a:r>
              <a:rPr lang="cs-CZ" sz="2000" i="1" dirty="0" smtClean="0"/>
              <a:t>ale však → však ale, </a:t>
            </a:r>
            <a:r>
              <a:rPr lang="cs-CZ" sz="2000" dirty="0" smtClean="0"/>
              <a:t>vylučovací </a:t>
            </a:r>
            <a:r>
              <a:rPr lang="cs-CZ" sz="2000" i="1" dirty="0"/>
              <a:t>buď ‒ buď </a:t>
            </a:r>
            <a:r>
              <a:rPr lang="cs-CZ" sz="2000" dirty="0"/>
              <a:t>bylo vystřídáno dvojicí </a:t>
            </a:r>
            <a:r>
              <a:rPr lang="cs-CZ" sz="2000" i="1" dirty="0"/>
              <a:t>buď ‒ (</a:t>
            </a:r>
            <a:r>
              <a:rPr lang="cs-CZ" sz="2000" i="1" dirty="0" smtClean="0"/>
              <a:t>a)nebo</a:t>
            </a:r>
            <a:r>
              <a:rPr lang="cs-CZ" sz="2000" dirty="0" smtClean="0"/>
              <a:t>,</a:t>
            </a:r>
          </a:p>
          <a:p>
            <a:pPr>
              <a:lnSpc>
                <a:spcPct val="100000"/>
              </a:lnSpc>
            </a:pPr>
            <a:endParaRPr lang="cs-CZ" sz="2000" dirty="0"/>
          </a:p>
          <a:p>
            <a:pPr>
              <a:lnSpc>
                <a:spcPct val="100000"/>
              </a:lnSpc>
            </a:pPr>
            <a:r>
              <a:rPr lang="cs-CZ" sz="2000" dirty="0" smtClean="0"/>
              <a:t>v dílech vysokého stylu </a:t>
            </a:r>
          </a:p>
          <a:p>
            <a:pPr marL="542925" indent="-357188">
              <a:lnSpc>
                <a:spcPct val="100000"/>
              </a:lnSpc>
              <a:buFont typeface="Wingdings" panose="05000000000000000000" pitchFamily="2" charset="2"/>
              <a:buChar char="Ø"/>
            </a:pPr>
            <a:r>
              <a:rPr lang="cs-CZ" sz="2000" dirty="0" smtClean="0"/>
              <a:t>vliv latiny, podobně jako v humanistickém období, např. infinitivních vazeb nebo navazujících relativ,</a:t>
            </a:r>
          </a:p>
          <a:p>
            <a:pPr marL="542925" indent="-357188">
              <a:lnSpc>
                <a:spcPct val="100000"/>
              </a:lnSpc>
              <a:buFont typeface="Wingdings" panose="05000000000000000000" pitchFamily="2" charset="2"/>
              <a:buChar char="Ø"/>
            </a:pPr>
            <a:r>
              <a:rPr lang="cs-CZ" sz="2000" dirty="0" smtClean="0"/>
              <a:t>obliba složitých souvětí (postrádajících pravidelnost periody).</a:t>
            </a:r>
            <a:endParaRPr lang="cs-CZ" sz="2000" dirty="0"/>
          </a:p>
        </p:txBody>
      </p:sp>
    </p:spTree>
    <p:extLst>
      <p:ext uri="{BB962C8B-B14F-4D97-AF65-F5344CB8AC3E}">
        <p14:creationId xmlns:p14="http://schemas.microsoft.com/office/powerpoint/2010/main" val="3715133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414000" y="285754"/>
            <a:ext cx="11032305" cy="559730"/>
          </a:xfrm>
        </p:spPr>
        <p:txBody>
          <a:bodyPr/>
          <a:lstStyle/>
          <a:p>
            <a:r>
              <a:rPr lang="cs-CZ" dirty="0"/>
              <a:t>Čeština barokního období </a:t>
            </a:r>
            <a:r>
              <a:rPr lang="cs-CZ" dirty="0" smtClean="0"/>
              <a:t>– slovotvorba</a:t>
            </a:r>
            <a:endParaRPr lang="cs-CZ" dirty="0"/>
          </a:p>
        </p:txBody>
      </p:sp>
      <p:sp>
        <p:nvSpPr>
          <p:cNvPr id="5" name="Zástupný symbol pro obsah 4"/>
          <p:cNvSpPr>
            <a:spLocks noGrp="1"/>
          </p:cNvSpPr>
          <p:nvPr>
            <p:ph idx="1"/>
          </p:nvPr>
        </p:nvSpPr>
        <p:spPr>
          <a:xfrm>
            <a:off x="414000" y="1300163"/>
            <a:ext cx="11806237" cy="4379540"/>
          </a:xfrm>
        </p:spPr>
        <p:txBody>
          <a:bodyPr/>
          <a:lstStyle/>
          <a:p>
            <a:pPr marL="72000" indent="0">
              <a:buNone/>
            </a:pPr>
            <a:r>
              <a:rPr lang="cs-CZ" sz="2000" dirty="0" smtClean="0"/>
              <a:t>Derivace</a:t>
            </a:r>
          </a:p>
          <a:p>
            <a:pPr marL="72000" indent="0">
              <a:buNone/>
            </a:pPr>
            <a:endParaRPr lang="cs-CZ" sz="2000" dirty="0" smtClean="0"/>
          </a:p>
          <a:p>
            <a:r>
              <a:rPr lang="cs-CZ" sz="2000" dirty="0" smtClean="0"/>
              <a:t>užívání substantiv </a:t>
            </a:r>
            <a:r>
              <a:rPr lang="cs-CZ" sz="2000" dirty="0"/>
              <a:t>verbálních typu </a:t>
            </a:r>
            <a:r>
              <a:rPr lang="cs-CZ" sz="2000" i="1" dirty="0"/>
              <a:t>volání</a:t>
            </a:r>
            <a:r>
              <a:rPr lang="cs-CZ" sz="2000" dirty="0"/>
              <a:t> a </a:t>
            </a:r>
            <a:r>
              <a:rPr lang="cs-CZ" sz="2000" i="1" dirty="0" smtClean="0"/>
              <a:t>bití</a:t>
            </a:r>
            <a:r>
              <a:rPr lang="cs-CZ" sz="2000" dirty="0" smtClean="0"/>
              <a:t> dosahuje vrcholu,</a:t>
            </a:r>
          </a:p>
          <a:p>
            <a:endParaRPr lang="cs-CZ" sz="2000" dirty="0"/>
          </a:p>
          <a:p>
            <a:r>
              <a:rPr lang="cs-CZ" sz="2000" dirty="0" smtClean="0"/>
              <a:t>jejich pádová homonymie vede k rozvoji konkurenčního typu </a:t>
            </a:r>
            <a:r>
              <a:rPr lang="cs-CZ" sz="2000" dirty="0"/>
              <a:t>dějových jmen </a:t>
            </a:r>
            <a:r>
              <a:rPr lang="cs-CZ" sz="2000" i="1" dirty="0" smtClean="0"/>
              <a:t>pomyšlená</a:t>
            </a:r>
            <a:r>
              <a:rPr lang="cs-CZ" sz="2000" dirty="0" smtClean="0"/>
              <a:t>, </a:t>
            </a:r>
          </a:p>
          <a:p>
            <a:endParaRPr lang="cs-CZ" sz="2000" dirty="0"/>
          </a:p>
          <a:p>
            <a:r>
              <a:rPr lang="cs-CZ" sz="2000" dirty="0" smtClean="0"/>
              <a:t>velmi dynamické jsou substantivní </a:t>
            </a:r>
            <a:r>
              <a:rPr lang="cs-CZ" sz="2000" dirty="0" err="1" smtClean="0"/>
              <a:t>deverbální</a:t>
            </a:r>
            <a:r>
              <a:rPr lang="cs-CZ" sz="2000" dirty="0" smtClean="0"/>
              <a:t> typy obsahující sufixu </a:t>
            </a:r>
            <a:r>
              <a:rPr lang="cs-CZ" sz="2000" i="1" dirty="0"/>
              <a:t>‑</a:t>
            </a:r>
            <a:r>
              <a:rPr lang="cs-CZ" sz="2000" i="1" dirty="0" err="1" smtClean="0"/>
              <a:t>ka</a:t>
            </a:r>
            <a:r>
              <a:rPr lang="cs-CZ" sz="2000" i="1" dirty="0" smtClean="0"/>
              <a:t>, </a:t>
            </a:r>
            <a:r>
              <a:rPr lang="cs-CZ" sz="2000" dirty="0" smtClean="0"/>
              <a:t>včetně variant </a:t>
            </a:r>
            <a:r>
              <a:rPr lang="cs-CZ" sz="2000" i="1" dirty="0" smtClean="0"/>
              <a:t>‑</a:t>
            </a:r>
            <a:r>
              <a:rPr lang="cs-CZ" sz="2000" i="1" dirty="0" err="1"/>
              <a:t>čka</a:t>
            </a:r>
            <a:r>
              <a:rPr lang="cs-CZ" sz="2000" dirty="0"/>
              <a:t> (</a:t>
            </a:r>
            <a:r>
              <a:rPr lang="cs-CZ" sz="2000" i="1" dirty="0"/>
              <a:t>zívačka</a:t>
            </a:r>
            <a:r>
              <a:rPr lang="cs-CZ" sz="2000" dirty="0"/>
              <a:t>), ‑</a:t>
            </a:r>
            <a:r>
              <a:rPr lang="cs-CZ" sz="2000" i="1" dirty="0" err="1"/>
              <a:t>vka</a:t>
            </a:r>
            <a:r>
              <a:rPr lang="cs-CZ" sz="2000" dirty="0"/>
              <a:t> (</a:t>
            </a:r>
            <a:r>
              <a:rPr lang="cs-CZ" sz="2000" i="1" dirty="0"/>
              <a:t>běhavka</a:t>
            </a:r>
            <a:r>
              <a:rPr lang="cs-CZ" sz="2000" dirty="0"/>
              <a:t>), </a:t>
            </a:r>
            <a:r>
              <a:rPr lang="cs-CZ" sz="2000" i="1" dirty="0"/>
              <a:t>‑</a:t>
            </a:r>
            <a:r>
              <a:rPr lang="cs-CZ" sz="2000" i="1" dirty="0" err="1"/>
              <a:t>nka</a:t>
            </a:r>
            <a:r>
              <a:rPr lang="cs-CZ" sz="2000" dirty="0"/>
              <a:t> (</a:t>
            </a:r>
            <a:r>
              <a:rPr lang="cs-CZ" sz="2000" i="1" dirty="0"/>
              <a:t>domněnka</a:t>
            </a:r>
            <a:r>
              <a:rPr lang="cs-CZ" sz="2000" dirty="0"/>
              <a:t>) a </a:t>
            </a:r>
            <a:r>
              <a:rPr lang="cs-CZ" sz="2000" i="1" dirty="0"/>
              <a:t>‑</a:t>
            </a:r>
            <a:r>
              <a:rPr lang="cs-CZ" sz="2000" i="1" dirty="0" err="1"/>
              <a:t>tka</a:t>
            </a:r>
            <a:r>
              <a:rPr lang="cs-CZ" sz="2000" dirty="0"/>
              <a:t> (</a:t>
            </a:r>
            <a:r>
              <a:rPr lang="cs-CZ" sz="2000" i="1" dirty="0"/>
              <a:t>pitka</a:t>
            </a:r>
            <a:r>
              <a:rPr lang="cs-CZ" sz="2000" dirty="0" smtClean="0"/>
              <a:t>), </a:t>
            </a:r>
          </a:p>
          <a:p>
            <a:endParaRPr lang="cs-CZ" sz="2000" dirty="0" smtClean="0"/>
          </a:p>
          <a:p>
            <a:r>
              <a:rPr lang="cs-CZ" sz="2000" dirty="0" smtClean="0"/>
              <a:t>u sloves roste produktivita kategorie násobenosti: </a:t>
            </a:r>
            <a:r>
              <a:rPr lang="cs-CZ" sz="2000" i="1" dirty="0" smtClean="0"/>
              <a:t>rozjímávati, dokonávati</a:t>
            </a:r>
            <a:r>
              <a:rPr lang="cs-CZ" sz="2000" dirty="0" smtClean="0"/>
              <a:t>.</a:t>
            </a:r>
            <a:endParaRPr lang="cs-CZ" sz="2000" dirty="0"/>
          </a:p>
          <a:p>
            <a:endParaRPr lang="cs-CZ" sz="2000" dirty="0"/>
          </a:p>
        </p:txBody>
      </p:sp>
    </p:spTree>
    <p:extLst>
      <p:ext uri="{BB962C8B-B14F-4D97-AF65-F5344CB8AC3E}">
        <p14:creationId xmlns:p14="http://schemas.microsoft.com/office/powerpoint/2010/main" val="2823242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414000" y="285754"/>
            <a:ext cx="11032305" cy="559730"/>
          </a:xfrm>
        </p:spPr>
        <p:txBody>
          <a:bodyPr/>
          <a:lstStyle/>
          <a:p>
            <a:r>
              <a:rPr lang="cs-CZ" dirty="0"/>
              <a:t>Čeština barokního období </a:t>
            </a:r>
            <a:r>
              <a:rPr lang="cs-CZ" dirty="0" smtClean="0"/>
              <a:t>– slovotvorba</a:t>
            </a:r>
            <a:endParaRPr lang="cs-CZ" dirty="0"/>
          </a:p>
        </p:txBody>
      </p:sp>
      <p:sp>
        <p:nvSpPr>
          <p:cNvPr id="5" name="Zástupný symbol pro obsah 4"/>
          <p:cNvSpPr>
            <a:spLocks noGrp="1"/>
          </p:cNvSpPr>
          <p:nvPr>
            <p:ph idx="1"/>
          </p:nvPr>
        </p:nvSpPr>
        <p:spPr>
          <a:xfrm>
            <a:off x="414000" y="1300163"/>
            <a:ext cx="11806237" cy="4379540"/>
          </a:xfrm>
        </p:spPr>
        <p:txBody>
          <a:bodyPr/>
          <a:lstStyle/>
          <a:p>
            <a:pPr marL="72000" indent="0">
              <a:buNone/>
            </a:pPr>
            <a:r>
              <a:rPr lang="cs-CZ" sz="2000" dirty="0" smtClean="0"/>
              <a:t>Kompozice</a:t>
            </a:r>
          </a:p>
          <a:p>
            <a:pPr marL="72000" indent="0">
              <a:buNone/>
            </a:pPr>
            <a:endParaRPr lang="cs-CZ" sz="2000" dirty="0" smtClean="0"/>
          </a:p>
          <a:p>
            <a:r>
              <a:rPr lang="cs-CZ" sz="2000" dirty="0" smtClean="0"/>
              <a:t>roste počet složenin </a:t>
            </a:r>
            <a:r>
              <a:rPr lang="cs-CZ" sz="2000" dirty="0"/>
              <a:t>s prvním členem </a:t>
            </a:r>
            <a:r>
              <a:rPr lang="cs-CZ" sz="2000" dirty="0" smtClean="0"/>
              <a:t>substantivním </a:t>
            </a:r>
            <a:r>
              <a:rPr lang="cs-CZ" sz="2000" dirty="0"/>
              <a:t>v </a:t>
            </a:r>
            <a:r>
              <a:rPr lang="cs-CZ" sz="2000" dirty="0" smtClean="0"/>
              <a:t>genitivním </a:t>
            </a:r>
            <a:r>
              <a:rPr lang="cs-CZ" sz="2000" dirty="0"/>
              <a:t>tvaru (</a:t>
            </a:r>
            <a:r>
              <a:rPr lang="cs-CZ" sz="2000" i="1" dirty="0"/>
              <a:t>krveprolití</a:t>
            </a:r>
            <a:r>
              <a:rPr lang="cs-CZ" sz="2000" dirty="0"/>
              <a:t>, </a:t>
            </a:r>
            <a:r>
              <a:rPr lang="cs-CZ" sz="2000" i="1" dirty="0"/>
              <a:t>knihvazač</a:t>
            </a:r>
            <a:r>
              <a:rPr lang="cs-CZ" sz="2000" dirty="0"/>
              <a:t>) a s prvním členem </a:t>
            </a:r>
            <a:r>
              <a:rPr lang="cs-CZ" sz="2000" dirty="0" smtClean="0"/>
              <a:t>adjektivním </a:t>
            </a:r>
            <a:r>
              <a:rPr lang="cs-CZ" sz="2000" dirty="0"/>
              <a:t>(</a:t>
            </a:r>
            <a:r>
              <a:rPr lang="cs-CZ" sz="2000" i="1" dirty="0"/>
              <a:t>křivopřísaha</a:t>
            </a:r>
            <a:r>
              <a:rPr lang="cs-CZ" sz="2000" dirty="0"/>
              <a:t>, </a:t>
            </a:r>
            <a:r>
              <a:rPr lang="cs-CZ" sz="2000" i="1" dirty="0"/>
              <a:t>ostrovtip</a:t>
            </a:r>
            <a:r>
              <a:rPr lang="cs-CZ" sz="2000" dirty="0" smtClean="0"/>
              <a:t>), </a:t>
            </a:r>
          </a:p>
          <a:p>
            <a:endParaRPr lang="cs-CZ" sz="2000" dirty="0"/>
          </a:p>
          <a:p>
            <a:r>
              <a:rPr lang="cs-CZ" sz="2000" dirty="0" smtClean="0"/>
              <a:t>rozvíjejí </a:t>
            </a:r>
            <a:r>
              <a:rPr lang="cs-CZ" sz="2000" dirty="0"/>
              <a:t>se kompozita ze dvou </a:t>
            </a:r>
            <a:r>
              <a:rPr lang="cs-CZ" sz="2000" dirty="0" smtClean="0"/>
              <a:t>adjektivních </a:t>
            </a:r>
            <a:r>
              <a:rPr lang="cs-CZ" sz="2000" dirty="0"/>
              <a:t>základů (</a:t>
            </a:r>
            <a:r>
              <a:rPr lang="cs-CZ" sz="2000" i="1" dirty="0" err="1"/>
              <a:t>modrobledý</a:t>
            </a:r>
            <a:r>
              <a:rPr lang="cs-CZ" sz="2000" dirty="0"/>
              <a:t>) a se zadním členem v podobě adjektivizovaného přechodníku (</a:t>
            </a:r>
            <a:r>
              <a:rPr lang="cs-CZ" sz="2000" i="1" dirty="0"/>
              <a:t>okolostojící</a:t>
            </a:r>
            <a:r>
              <a:rPr lang="cs-CZ" sz="2000" dirty="0"/>
              <a:t>). </a:t>
            </a:r>
          </a:p>
        </p:txBody>
      </p:sp>
    </p:spTree>
    <p:extLst>
      <p:ext uri="{BB962C8B-B14F-4D97-AF65-F5344CB8AC3E}">
        <p14:creationId xmlns:p14="http://schemas.microsoft.com/office/powerpoint/2010/main" val="1643196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385764" y="500066"/>
            <a:ext cx="11060542" cy="616884"/>
          </a:xfrm>
        </p:spPr>
        <p:txBody>
          <a:bodyPr/>
          <a:lstStyle/>
          <a:p>
            <a:r>
              <a:rPr lang="cs-CZ" dirty="0"/>
              <a:t>Čeština barokního období </a:t>
            </a:r>
            <a:r>
              <a:rPr lang="cs-CZ" dirty="0" smtClean="0"/>
              <a:t>– lexikum</a:t>
            </a:r>
            <a:endParaRPr lang="cs-CZ" dirty="0"/>
          </a:p>
        </p:txBody>
      </p:sp>
      <p:sp>
        <p:nvSpPr>
          <p:cNvPr id="5" name="Zástupný symbol pro obsah 4"/>
          <p:cNvSpPr>
            <a:spLocks noGrp="1"/>
          </p:cNvSpPr>
          <p:nvPr>
            <p:ph idx="1"/>
          </p:nvPr>
        </p:nvSpPr>
        <p:spPr>
          <a:xfrm>
            <a:off x="385763" y="1557338"/>
            <a:ext cx="11806237" cy="4379540"/>
          </a:xfrm>
        </p:spPr>
        <p:txBody>
          <a:bodyPr/>
          <a:lstStyle/>
          <a:p>
            <a:pPr>
              <a:lnSpc>
                <a:spcPct val="100000"/>
              </a:lnSpc>
            </a:pPr>
            <a:r>
              <a:rPr lang="cs-CZ" sz="2000" dirty="0" smtClean="0"/>
              <a:t>neústrojně vytvořené neologismy (Rosa, Pohl) neměly vliv na dobový úzus,</a:t>
            </a:r>
          </a:p>
          <a:p>
            <a:pPr>
              <a:lnSpc>
                <a:spcPct val="100000"/>
              </a:lnSpc>
            </a:pPr>
            <a:endParaRPr lang="cs-CZ" sz="2000" dirty="0"/>
          </a:p>
          <a:p>
            <a:pPr>
              <a:lnSpc>
                <a:spcPct val="100000"/>
              </a:lnSpc>
            </a:pPr>
            <a:r>
              <a:rPr lang="cs-CZ" sz="2000" dirty="0" smtClean="0"/>
              <a:t>vývoj stagnuje v oblastech vědy, administrativy, práva, školství a počínajícího průmyslu,</a:t>
            </a:r>
          </a:p>
          <a:p>
            <a:pPr>
              <a:lnSpc>
                <a:spcPct val="100000"/>
              </a:lnSpc>
            </a:pPr>
            <a:endParaRPr lang="cs-CZ" sz="2000" dirty="0"/>
          </a:p>
          <a:p>
            <a:pPr>
              <a:lnSpc>
                <a:spcPct val="100000"/>
              </a:lnSpc>
            </a:pPr>
            <a:r>
              <a:rPr lang="cs-CZ" sz="2000" dirty="0" smtClean="0"/>
              <a:t>výrazný vliv němčiny: </a:t>
            </a:r>
            <a:r>
              <a:rPr lang="cs-CZ" sz="2000" i="1" dirty="0" smtClean="0"/>
              <a:t>celer, kamrlík, karfiol, piksle, šunka, </a:t>
            </a:r>
          </a:p>
          <a:p>
            <a:pPr>
              <a:lnSpc>
                <a:spcPct val="100000"/>
              </a:lnSpc>
            </a:pPr>
            <a:endParaRPr lang="cs-CZ" sz="2000" i="1" dirty="0" smtClean="0"/>
          </a:p>
          <a:p>
            <a:pPr>
              <a:lnSpc>
                <a:spcPct val="100000"/>
              </a:lnSpc>
            </a:pPr>
            <a:r>
              <a:rPr lang="cs-CZ" sz="2000" dirty="0" smtClean="0"/>
              <a:t>vliv němčiny v používání (často latinizovaných) sloves typu </a:t>
            </a:r>
            <a:r>
              <a:rPr lang="cs-CZ" sz="2000" i="1" dirty="0" err="1" smtClean="0"/>
              <a:t>examinirovati</a:t>
            </a:r>
            <a:r>
              <a:rPr lang="cs-CZ" sz="2000" i="1" dirty="0" smtClean="0"/>
              <a:t>, </a:t>
            </a:r>
            <a:endParaRPr lang="cs-CZ" sz="2000" dirty="0" smtClean="0"/>
          </a:p>
          <a:p>
            <a:pPr>
              <a:lnSpc>
                <a:spcPct val="100000"/>
              </a:lnSpc>
            </a:pPr>
            <a:endParaRPr lang="cs-CZ" sz="2000" dirty="0" smtClean="0"/>
          </a:p>
          <a:p>
            <a:pPr>
              <a:lnSpc>
                <a:spcPct val="100000"/>
              </a:lnSpc>
            </a:pPr>
            <a:r>
              <a:rPr lang="cs-CZ" sz="2000" dirty="0" smtClean="0"/>
              <a:t>vliv latiny v oblasti administrativy, práva a vědy (až do konce 18. stol. je latina vyučovacím jazykem na gymnáziích a univerzitě), </a:t>
            </a:r>
          </a:p>
          <a:p>
            <a:pPr>
              <a:lnSpc>
                <a:spcPct val="100000"/>
              </a:lnSpc>
            </a:pPr>
            <a:endParaRPr lang="cs-CZ" sz="2000" dirty="0"/>
          </a:p>
          <a:p>
            <a:pPr>
              <a:lnSpc>
                <a:spcPct val="100000"/>
              </a:lnSpc>
            </a:pPr>
            <a:r>
              <a:rPr lang="cs-CZ" sz="2000" dirty="0" smtClean="0"/>
              <a:t>o vlivech cizích slov v dobovém konverzačním jazyce svědčí V. J. Rosa ve svém </a:t>
            </a:r>
            <a:r>
              <a:rPr lang="cs-CZ" sz="2000" i="1" dirty="0" err="1"/>
              <a:t>Discursus</a:t>
            </a:r>
            <a:r>
              <a:rPr lang="cs-CZ" sz="2000" i="1" dirty="0"/>
              <a:t> </a:t>
            </a:r>
            <a:r>
              <a:rPr lang="cs-CZ" sz="2000" i="1" dirty="0" err="1" smtClean="0"/>
              <a:t>Lypirona</a:t>
            </a:r>
            <a:r>
              <a:rPr lang="cs-CZ" sz="2000" dirty="0" smtClean="0"/>
              <a:t>: </a:t>
            </a:r>
            <a:r>
              <a:rPr lang="cs-CZ" sz="2000" i="1" dirty="0" err="1" smtClean="0"/>
              <a:t>kavalér</a:t>
            </a:r>
            <a:r>
              <a:rPr lang="cs-CZ" sz="2000" i="1" dirty="0" smtClean="0"/>
              <a:t>, lamentací, </a:t>
            </a:r>
            <a:r>
              <a:rPr lang="cs-CZ" sz="2000" i="1" dirty="0" err="1" smtClean="0"/>
              <a:t>paciencí</a:t>
            </a:r>
            <a:r>
              <a:rPr lang="cs-CZ" sz="2000" i="1" dirty="0" smtClean="0"/>
              <a:t>, </a:t>
            </a:r>
            <a:r>
              <a:rPr lang="cs-CZ" sz="2000" dirty="0" smtClean="0"/>
              <a:t> </a:t>
            </a:r>
            <a:endParaRPr lang="cs-CZ" sz="2000" dirty="0"/>
          </a:p>
          <a:p>
            <a:pPr marL="72000" indent="0">
              <a:lnSpc>
                <a:spcPct val="100000"/>
              </a:lnSpc>
              <a:buNone/>
            </a:pPr>
            <a:endParaRPr lang="cs-CZ" sz="2000" dirty="0"/>
          </a:p>
          <a:p>
            <a:pPr>
              <a:lnSpc>
                <a:spcPct val="100000"/>
              </a:lnSpc>
            </a:pPr>
            <a:endParaRPr lang="cs-CZ" sz="2000" dirty="0"/>
          </a:p>
        </p:txBody>
      </p:sp>
    </p:spTree>
    <p:extLst>
      <p:ext uri="{BB962C8B-B14F-4D97-AF65-F5344CB8AC3E}">
        <p14:creationId xmlns:p14="http://schemas.microsoft.com/office/powerpoint/2010/main" val="1613725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414000" y="342903"/>
            <a:ext cx="11032305" cy="559730"/>
          </a:xfrm>
        </p:spPr>
        <p:txBody>
          <a:bodyPr/>
          <a:lstStyle/>
          <a:p>
            <a:r>
              <a:rPr lang="cs-CZ" dirty="0" smtClean="0"/>
              <a:t>Období prohlubování nářeční diferenciace</a:t>
            </a:r>
            <a:endParaRPr lang="cs-CZ" dirty="0"/>
          </a:p>
        </p:txBody>
      </p:sp>
      <p:sp>
        <p:nvSpPr>
          <p:cNvPr id="5" name="Zástupný symbol pro obsah 4"/>
          <p:cNvSpPr>
            <a:spLocks noGrp="1"/>
          </p:cNvSpPr>
          <p:nvPr>
            <p:ph idx="1"/>
          </p:nvPr>
        </p:nvSpPr>
        <p:spPr>
          <a:xfrm>
            <a:off x="371136" y="1257304"/>
            <a:ext cx="11806237" cy="4751015"/>
          </a:xfrm>
        </p:spPr>
        <p:txBody>
          <a:bodyPr/>
          <a:lstStyle/>
          <a:p>
            <a:pPr>
              <a:lnSpc>
                <a:spcPct val="100000"/>
              </a:lnSpc>
            </a:pPr>
            <a:r>
              <a:rPr lang="cs-CZ" sz="2000" dirty="0" smtClean="0"/>
              <a:t>utužení nevolnictví znemožňující volný pohyb obyvatelstva podpořilo prohloubení nářečních rozdílů, </a:t>
            </a:r>
          </a:p>
          <a:p>
            <a:pPr>
              <a:lnSpc>
                <a:spcPct val="100000"/>
              </a:lnSpc>
            </a:pPr>
            <a:endParaRPr lang="cs-CZ" sz="2000" dirty="0"/>
          </a:p>
          <a:p>
            <a:pPr>
              <a:lnSpc>
                <a:spcPct val="100000"/>
              </a:lnSpc>
            </a:pPr>
            <a:r>
              <a:rPr lang="cs-CZ" sz="2000" dirty="0" smtClean="0"/>
              <a:t>dosáhla vrcholu </a:t>
            </a:r>
            <a:r>
              <a:rPr lang="cs-CZ" sz="2000" dirty="0" smtClean="0"/>
              <a:t>ve</a:t>
            </a:r>
            <a:r>
              <a:rPr lang="cs-CZ" sz="2000" dirty="0"/>
              <a:t> 2. pol. 18. </a:t>
            </a:r>
            <a:r>
              <a:rPr lang="cs-CZ" sz="2000" dirty="0" smtClean="0"/>
              <a:t>stol, </a:t>
            </a:r>
          </a:p>
          <a:p>
            <a:pPr>
              <a:lnSpc>
                <a:spcPct val="100000"/>
              </a:lnSpc>
            </a:pPr>
            <a:endParaRPr lang="cs-CZ" sz="2000" dirty="0"/>
          </a:p>
          <a:p>
            <a:pPr>
              <a:lnSpc>
                <a:spcPct val="100000"/>
              </a:lnSpc>
            </a:pPr>
            <a:r>
              <a:rPr lang="cs-CZ" sz="2000" dirty="0" smtClean="0"/>
              <a:t>vznik lokálních inovací, </a:t>
            </a:r>
            <a:r>
              <a:rPr lang="cs-CZ" sz="2000" dirty="0"/>
              <a:t>které </a:t>
            </a:r>
            <a:r>
              <a:rPr lang="cs-CZ" sz="2000" dirty="0" smtClean="0"/>
              <a:t>vedly k vnitřní diferenciaci nářečních skupin, např.</a:t>
            </a:r>
          </a:p>
          <a:p>
            <a:pPr>
              <a:lnSpc>
                <a:spcPct val="100000"/>
              </a:lnSpc>
              <a:buFont typeface="Wingdings" panose="05000000000000000000" pitchFamily="2" charset="2"/>
              <a:buChar char="Ø"/>
            </a:pPr>
            <a:endParaRPr lang="cs-CZ" sz="2000" dirty="0" smtClean="0"/>
          </a:p>
          <a:p>
            <a:pPr marL="900113" indent="-365125">
              <a:lnSpc>
                <a:spcPct val="100000"/>
              </a:lnSpc>
              <a:buFont typeface="Wingdings" panose="05000000000000000000" pitchFamily="2" charset="2"/>
              <a:buChar char="Ø"/>
            </a:pPr>
            <a:r>
              <a:rPr lang="cs-CZ" sz="2000" dirty="0" smtClean="0"/>
              <a:t>změny krátkého </a:t>
            </a:r>
            <a:r>
              <a:rPr lang="cs-CZ" sz="2000" dirty="0"/>
              <a:t>vokalismu v </a:t>
            </a:r>
            <a:r>
              <a:rPr lang="cs-CZ" sz="2000" dirty="0" smtClean="0"/>
              <a:t>středomoravských </a:t>
            </a:r>
            <a:r>
              <a:rPr lang="cs-CZ" sz="2000" dirty="0"/>
              <a:t>nářečích</a:t>
            </a:r>
            <a:r>
              <a:rPr lang="cs-CZ" sz="2000" dirty="0" smtClean="0"/>
              <a:t> </a:t>
            </a:r>
            <a:r>
              <a:rPr lang="cs-CZ" sz="2000" dirty="0"/>
              <a:t>(</a:t>
            </a:r>
            <a:r>
              <a:rPr lang="cs-CZ" sz="2000" i="1" dirty="0"/>
              <a:t>u &gt; o̬/o</a:t>
            </a:r>
            <a:r>
              <a:rPr lang="cs-CZ" sz="2000" dirty="0"/>
              <a:t>, </a:t>
            </a:r>
            <a:r>
              <a:rPr lang="cs-CZ" sz="2000" i="1" dirty="0"/>
              <a:t>y</a:t>
            </a:r>
            <a:r>
              <a:rPr lang="cs-CZ" sz="2000" dirty="0"/>
              <a:t> &gt; </a:t>
            </a:r>
            <a:r>
              <a:rPr lang="cs-CZ" sz="2000" i="1" dirty="0"/>
              <a:t>e̬/e</a:t>
            </a:r>
            <a:r>
              <a:rPr lang="cs-CZ" sz="2000" dirty="0"/>
              <a:t>, </a:t>
            </a:r>
            <a:r>
              <a:rPr lang="cs-CZ" sz="2000" i="1" dirty="0"/>
              <a:t>i</a:t>
            </a:r>
            <a:r>
              <a:rPr lang="cs-CZ" sz="2000" dirty="0"/>
              <a:t> &gt; </a:t>
            </a:r>
            <a:r>
              <a:rPr lang="cs-CZ" sz="2000" i="1" dirty="0"/>
              <a:t>ə</a:t>
            </a:r>
            <a:r>
              <a:rPr lang="cs-CZ" sz="2000" dirty="0"/>
              <a:t>, </a:t>
            </a:r>
            <a:r>
              <a:rPr lang="cs-CZ" sz="2000" i="1" dirty="0"/>
              <a:t>o</a:t>
            </a:r>
            <a:r>
              <a:rPr lang="cs-CZ" sz="2000" dirty="0"/>
              <a:t> &gt; </a:t>
            </a:r>
            <a:r>
              <a:rPr lang="cs-CZ" sz="2000" i="1" dirty="0"/>
              <a:t>u</a:t>
            </a:r>
            <a:r>
              <a:rPr lang="cs-CZ" sz="2000" dirty="0"/>
              <a:t>), </a:t>
            </a:r>
            <a:endParaRPr lang="cs-CZ" sz="2000" dirty="0" smtClean="0"/>
          </a:p>
          <a:p>
            <a:pPr marL="900113" indent="-365125">
              <a:lnSpc>
                <a:spcPct val="100000"/>
              </a:lnSpc>
              <a:buFont typeface="Wingdings" panose="05000000000000000000" pitchFamily="2" charset="2"/>
              <a:buChar char="Ø"/>
            </a:pPr>
            <a:endParaRPr lang="cs-CZ" sz="2000" dirty="0" smtClean="0"/>
          </a:p>
          <a:p>
            <a:pPr marL="900113" indent="-365125">
              <a:lnSpc>
                <a:spcPct val="100000"/>
              </a:lnSpc>
              <a:buFont typeface="Wingdings" panose="05000000000000000000" pitchFamily="2" charset="2"/>
              <a:buChar char="Ø"/>
            </a:pPr>
            <a:r>
              <a:rPr lang="cs-CZ" sz="2000" dirty="0" smtClean="0"/>
              <a:t>na západních </a:t>
            </a:r>
            <a:r>
              <a:rPr lang="cs-CZ" sz="2000" dirty="0"/>
              <a:t>okrajích </a:t>
            </a:r>
            <a:r>
              <a:rPr lang="cs-CZ" sz="2000" dirty="0" smtClean="0"/>
              <a:t>východomoravské </a:t>
            </a:r>
            <a:r>
              <a:rPr lang="cs-CZ" sz="2000" dirty="0"/>
              <a:t>oblasti </a:t>
            </a:r>
            <a:r>
              <a:rPr lang="cs-CZ" sz="2000" dirty="0" smtClean="0"/>
              <a:t>se </a:t>
            </a:r>
            <a:r>
              <a:rPr lang="cs-CZ" sz="2000" dirty="0"/>
              <a:t>vyvinuly specifické typy nářečí hranicko-kelečského a dolského se sekundárními diftongy </a:t>
            </a:r>
            <a:r>
              <a:rPr lang="cs-CZ" sz="2000" i="1" dirty="0"/>
              <a:t>ej</a:t>
            </a:r>
            <a:r>
              <a:rPr lang="cs-CZ" sz="2000" dirty="0"/>
              <a:t> a </a:t>
            </a:r>
            <a:r>
              <a:rPr lang="cs-CZ" sz="2000" i="1" dirty="0"/>
              <a:t>ou</a:t>
            </a:r>
            <a:r>
              <a:rPr lang="cs-CZ" sz="2000" dirty="0"/>
              <a:t> (</a:t>
            </a:r>
            <a:r>
              <a:rPr lang="cs-CZ" sz="2000" i="1" dirty="0" err="1"/>
              <a:t>řejkat</a:t>
            </a:r>
            <a:r>
              <a:rPr lang="cs-CZ" sz="2000" dirty="0"/>
              <a:t>, </a:t>
            </a:r>
            <a:r>
              <a:rPr lang="cs-CZ" sz="2000" i="1" dirty="0" err="1"/>
              <a:t>nouž</a:t>
            </a:r>
            <a:r>
              <a:rPr lang="cs-CZ" sz="2000" dirty="0" smtClean="0"/>
              <a:t>), </a:t>
            </a:r>
          </a:p>
          <a:p>
            <a:pPr marL="900113" indent="-365125">
              <a:lnSpc>
                <a:spcPct val="100000"/>
              </a:lnSpc>
              <a:buFont typeface="Wingdings" panose="05000000000000000000" pitchFamily="2" charset="2"/>
              <a:buChar char="Ø"/>
            </a:pPr>
            <a:endParaRPr lang="cs-CZ" sz="2000" dirty="0" smtClean="0"/>
          </a:p>
          <a:p>
            <a:pPr marL="900113" indent="-365125">
              <a:lnSpc>
                <a:spcPct val="100000"/>
              </a:lnSpc>
              <a:buFont typeface="Wingdings" panose="05000000000000000000" pitchFamily="2" charset="2"/>
              <a:buChar char="Ø"/>
            </a:pPr>
            <a:r>
              <a:rPr lang="cs-CZ" sz="2000" dirty="0" smtClean="0"/>
              <a:t>v</a:t>
            </a:r>
            <a:r>
              <a:rPr lang="cs-CZ" sz="2000" dirty="0"/>
              <a:t> oblasti </a:t>
            </a:r>
            <a:r>
              <a:rPr lang="cs-CZ" sz="2000" dirty="0" smtClean="0"/>
              <a:t>nářečí </a:t>
            </a:r>
            <a:r>
              <a:rPr lang="cs-CZ" sz="2000" dirty="0"/>
              <a:t>slezských došlo k zániku samohláskové </a:t>
            </a:r>
            <a:r>
              <a:rPr lang="cs-CZ" sz="2000" dirty="0" smtClean="0"/>
              <a:t>kvantity, </a:t>
            </a:r>
            <a:endParaRPr lang="cs-CZ" sz="2000" dirty="0" smtClean="0"/>
          </a:p>
          <a:p>
            <a:pPr marL="900113" indent="-365125">
              <a:lnSpc>
                <a:spcPct val="100000"/>
              </a:lnSpc>
              <a:buFont typeface="Wingdings" panose="05000000000000000000" pitchFamily="2" charset="2"/>
              <a:buChar char="Ø"/>
            </a:pPr>
            <a:endParaRPr lang="cs-CZ" sz="2000" dirty="0" smtClean="0"/>
          </a:p>
          <a:p>
            <a:pPr marL="900113" indent="-365125">
              <a:lnSpc>
                <a:spcPct val="100000"/>
              </a:lnSpc>
              <a:buFont typeface="Wingdings" panose="05000000000000000000" pitchFamily="2" charset="2"/>
              <a:buChar char="Ø"/>
            </a:pPr>
            <a:r>
              <a:rPr lang="cs-CZ" sz="2000" dirty="0" smtClean="0"/>
              <a:t>patrně vznikla východočeská </a:t>
            </a:r>
            <a:r>
              <a:rPr lang="cs-CZ" sz="2000" dirty="0"/>
              <a:t>koncovka dat.sg. </a:t>
            </a:r>
            <a:r>
              <a:rPr lang="cs-CZ" sz="2000" dirty="0" err="1"/>
              <a:t>mask</a:t>
            </a:r>
            <a:r>
              <a:rPr lang="cs-CZ" sz="2000" dirty="0"/>
              <a:t>. </a:t>
            </a:r>
            <a:r>
              <a:rPr lang="cs-CZ" sz="2000" i="1" dirty="0"/>
              <a:t>‑oj(i)</a:t>
            </a:r>
            <a:r>
              <a:rPr lang="cs-CZ" sz="2000" dirty="0"/>
              <a:t> &lt; </a:t>
            </a:r>
            <a:r>
              <a:rPr lang="cs-CZ" sz="2000" i="1" dirty="0"/>
              <a:t>‑</a:t>
            </a:r>
            <a:r>
              <a:rPr lang="cs-CZ" sz="2000" i="1" dirty="0" err="1" smtClean="0"/>
              <a:t>ovi</a:t>
            </a:r>
            <a:r>
              <a:rPr lang="cs-CZ" sz="2000" dirty="0" smtClean="0"/>
              <a:t> (</a:t>
            </a:r>
            <a:r>
              <a:rPr lang="cs-CZ" sz="2000" i="1" dirty="0" smtClean="0"/>
              <a:t>bratrovi → </a:t>
            </a:r>
            <a:r>
              <a:rPr lang="cs-CZ" sz="2000" i="1" dirty="0" err="1" smtClean="0"/>
              <a:t>bratroj</a:t>
            </a:r>
            <a:r>
              <a:rPr lang="cs-CZ" sz="2000" dirty="0" smtClean="0"/>
              <a:t>). </a:t>
            </a:r>
            <a:endParaRPr lang="cs-CZ" sz="2000" dirty="0"/>
          </a:p>
        </p:txBody>
      </p:sp>
    </p:spTree>
    <p:extLst>
      <p:ext uri="{BB962C8B-B14F-4D97-AF65-F5344CB8AC3E}">
        <p14:creationId xmlns:p14="http://schemas.microsoft.com/office/powerpoint/2010/main" val="113308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285750" y="571500"/>
            <a:ext cx="11160555" cy="259697"/>
          </a:xfrm>
        </p:spPr>
        <p:txBody>
          <a:bodyPr/>
          <a:lstStyle/>
          <a:p>
            <a:r>
              <a:rPr lang="cs-CZ" dirty="0" smtClean="0"/>
              <a:t>Jazyk J. </a:t>
            </a:r>
            <a:r>
              <a:rPr lang="cs-CZ" dirty="0" smtClean="0"/>
              <a:t>A. </a:t>
            </a:r>
            <a:r>
              <a:rPr lang="cs-CZ" dirty="0"/>
              <a:t>Komenského </a:t>
            </a:r>
            <a:r>
              <a:rPr lang="cs-CZ" dirty="0" smtClean="0"/>
              <a:t>(1592–1670)</a:t>
            </a:r>
            <a:endParaRPr lang="cs-CZ" dirty="0"/>
          </a:p>
        </p:txBody>
      </p:sp>
      <p:sp>
        <p:nvSpPr>
          <p:cNvPr id="5" name="Zástupný symbol pro obsah 4"/>
          <p:cNvSpPr>
            <a:spLocks noGrp="1"/>
          </p:cNvSpPr>
          <p:nvPr>
            <p:ph idx="1"/>
          </p:nvPr>
        </p:nvSpPr>
        <p:spPr>
          <a:xfrm>
            <a:off x="414000" y="1743075"/>
            <a:ext cx="11806237" cy="3936627"/>
          </a:xfrm>
        </p:spPr>
        <p:txBody>
          <a:bodyPr/>
          <a:lstStyle/>
          <a:p>
            <a:r>
              <a:rPr lang="cs-CZ" sz="2000" dirty="0" smtClean="0"/>
              <a:t>svým životem, činností i jazykem tkví ještě v humanistické fázi – lze říci, že v jeho jazyce se humanistická fáze završuje,</a:t>
            </a:r>
          </a:p>
          <a:p>
            <a:endParaRPr lang="cs-CZ" sz="2000" dirty="0" smtClean="0"/>
          </a:p>
          <a:p>
            <a:r>
              <a:rPr lang="cs-CZ" sz="2000" dirty="0" smtClean="0"/>
              <a:t>autor reflektující </a:t>
            </a:r>
            <a:r>
              <a:rPr lang="cs-CZ" sz="2000" dirty="0"/>
              <a:t>jazyk </a:t>
            </a:r>
            <a:r>
              <a:rPr lang="cs-CZ" sz="2000" dirty="0" smtClean="0"/>
              <a:t>teoreticky,</a:t>
            </a:r>
          </a:p>
          <a:p>
            <a:endParaRPr lang="cs-CZ" sz="2000" dirty="0"/>
          </a:p>
          <a:p>
            <a:r>
              <a:rPr lang="cs-CZ" sz="2000" dirty="0" smtClean="0"/>
              <a:t>autor poprvé záměrně užívající dialektismy – v humanistické fázi </a:t>
            </a:r>
            <a:r>
              <a:rPr lang="cs-CZ" sz="2000" u="sng" dirty="0" smtClean="0"/>
              <a:t>nepřijatelné</a:t>
            </a:r>
            <a:r>
              <a:rPr lang="cs-CZ" sz="2000" dirty="0" smtClean="0"/>
              <a:t>.</a:t>
            </a:r>
          </a:p>
          <a:p>
            <a:endParaRPr lang="cs-CZ" sz="2000" dirty="0"/>
          </a:p>
        </p:txBody>
      </p:sp>
    </p:spTree>
    <p:extLst>
      <p:ext uri="{BB962C8B-B14F-4D97-AF65-F5344CB8AC3E}">
        <p14:creationId xmlns:p14="http://schemas.microsoft.com/office/powerpoint/2010/main" val="135729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smtClean="0"/>
              <a:t>Barokní čeština – chronologie</a:t>
            </a:r>
            <a:endParaRPr lang="cs-CZ" dirty="0"/>
          </a:p>
        </p:txBody>
      </p:sp>
      <p:sp>
        <p:nvSpPr>
          <p:cNvPr id="5" name="Zástupný symbol pro obsah 4"/>
          <p:cNvSpPr>
            <a:spLocks noGrp="1"/>
          </p:cNvSpPr>
          <p:nvPr>
            <p:ph idx="1"/>
          </p:nvPr>
        </p:nvSpPr>
        <p:spPr>
          <a:xfrm>
            <a:off x="300038" y="1328738"/>
            <a:ext cx="11891962" cy="3822328"/>
          </a:xfrm>
        </p:spPr>
        <p:txBody>
          <a:bodyPr/>
          <a:lstStyle/>
          <a:p>
            <a:pPr>
              <a:lnSpc>
                <a:spcPct val="100000"/>
              </a:lnSpc>
            </a:pPr>
            <a:r>
              <a:rPr lang="cs-CZ" sz="2000" i="1" dirty="0"/>
              <a:t>barokní čeština </a:t>
            </a:r>
            <a:r>
              <a:rPr lang="cs-CZ" sz="2000" dirty="0"/>
              <a:t>dlouho vymezována negativně jako období stínu vrženého Bílou horou až k počátkům moderní kodifikace / moderní české společnosti,</a:t>
            </a:r>
          </a:p>
          <a:p>
            <a:pPr>
              <a:lnSpc>
                <a:spcPct val="100000"/>
              </a:lnSpc>
            </a:pPr>
            <a:endParaRPr lang="cs-CZ" sz="2000" dirty="0"/>
          </a:p>
          <a:p>
            <a:pPr>
              <a:lnSpc>
                <a:spcPct val="100000"/>
              </a:lnSpc>
            </a:pPr>
            <a:r>
              <a:rPr lang="cs-CZ" sz="2000" dirty="0"/>
              <a:t>chronologie stanovena </a:t>
            </a:r>
            <a:r>
              <a:rPr lang="cs-CZ" sz="2000" dirty="0" err="1"/>
              <a:t>mimolingvistickými</a:t>
            </a:r>
            <a:r>
              <a:rPr lang="cs-CZ" sz="2000" dirty="0"/>
              <a:t> faktory, jak ukazují symbolické letopočty-milníky,</a:t>
            </a:r>
          </a:p>
          <a:p>
            <a:pPr>
              <a:lnSpc>
                <a:spcPct val="100000"/>
              </a:lnSpc>
            </a:pPr>
            <a:endParaRPr lang="cs-CZ" sz="2000" dirty="0" smtClean="0"/>
          </a:p>
          <a:p>
            <a:pPr>
              <a:lnSpc>
                <a:spcPct val="100000"/>
              </a:lnSpc>
            </a:pPr>
            <a:r>
              <a:rPr lang="cs-CZ" sz="2000" dirty="0" smtClean="0"/>
              <a:t>začátek barokní epochy</a:t>
            </a:r>
            <a:endParaRPr lang="cs-CZ" sz="2000" dirty="0"/>
          </a:p>
          <a:p>
            <a:pPr marL="1800225" indent="0">
              <a:lnSpc>
                <a:spcPct val="100000"/>
              </a:lnSpc>
              <a:buNone/>
            </a:pPr>
            <a:r>
              <a:rPr lang="cs-CZ" sz="2000" dirty="0" smtClean="0"/>
              <a:t>1620 = bitva na Bílé hoře</a:t>
            </a:r>
            <a:r>
              <a:rPr lang="cs-CZ" sz="1800" dirty="0" smtClean="0"/>
              <a:t>,</a:t>
            </a:r>
            <a:endParaRPr lang="cs-CZ" sz="1800" dirty="0"/>
          </a:p>
          <a:p>
            <a:pPr>
              <a:lnSpc>
                <a:spcPct val="100000"/>
              </a:lnSpc>
            </a:pPr>
            <a:endParaRPr lang="cs-CZ" sz="2000" dirty="0" smtClean="0"/>
          </a:p>
          <a:p>
            <a:pPr>
              <a:lnSpc>
                <a:spcPct val="100000"/>
              </a:lnSpc>
            </a:pPr>
            <a:endParaRPr lang="cs-CZ" sz="2000" dirty="0"/>
          </a:p>
          <a:p>
            <a:pPr>
              <a:lnSpc>
                <a:spcPct val="100000"/>
              </a:lnSpc>
            </a:pPr>
            <a:r>
              <a:rPr lang="cs-CZ" sz="2000" dirty="0"/>
              <a:t>alternativní letopočty konce barokní epochy:</a:t>
            </a:r>
          </a:p>
          <a:p>
            <a:pPr marL="1800225" indent="0">
              <a:lnSpc>
                <a:spcPct val="100000"/>
              </a:lnSpc>
              <a:buNone/>
            </a:pPr>
            <a:r>
              <a:rPr lang="cs-CZ" sz="2000" dirty="0"/>
              <a:t>1773 = zrušení Tovaryšstva Ježíšova,</a:t>
            </a:r>
          </a:p>
          <a:p>
            <a:pPr marL="1800225" indent="0">
              <a:lnSpc>
                <a:spcPct val="100000"/>
              </a:lnSpc>
              <a:buNone/>
            </a:pPr>
            <a:r>
              <a:rPr lang="cs-CZ" sz="2000" dirty="0"/>
              <a:t>1774 = zavedení povinné školní docházky,</a:t>
            </a:r>
          </a:p>
          <a:p>
            <a:pPr marL="1800225" indent="0">
              <a:lnSpc>
                <a:spcPct val="100000"/>
              </a:lnSpc>
              <a:buNone/>
            </a:pPr>
            <a:r>
              <a:rPr lang="cs-CZ" sz="2000" u="sng" dirty="0"/>
              <a:t>1775 = zřízení katedry českého jazyka na Vídeňské univerzitě,</a:t>
            </a:r>
          </a:p>
          <a:p>
            <a:pPr marL="1800225" indent="0">
              <a:lnSpc>
                <a:spcPct val="100000"/>
              </a:lnSpc>
              <a:buNone/>
            </a:pPr>
            <a:r>
              <a:rPr lang="cs-CZ" sz="2000" dirty="0"/>
              <a:t>1780 = nástup Josefa II. na trůn,</a:t>
            </a:r>
          </a:p>
          <a:p>
            <a:pPr marL="1800225" indent="0">
              <a:lnSpc>
                <a:spcPct val="100000"/>
              </a:lnSpc>
              <a:buNone/>
            </a:pPr>
            <a:r>
              <a:rPr lang="cs-CZ" sz="2000" dirty="0"/>
              <a:t>1781 = toleranční patent / zrušení nevolnictví.</a:t>
            </a:r>
          </a:p>
        </p:txBody>
      </p:sp>
    </p:spTree>
    <p:extLst>
      <p:ext uri="{BB962C8B-B14F-4D97-AF65-F5344CB8AC3E}">
        <p14:creationId xmlns:p14="http://schemas.microsoft.com/office/powerpoint/2010/main" val="1987285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414000" y="328614"/>
            <a:ext cx="11032305" cy="674039"/>
          </a:xfrm>
        </p:spPr>
        <p:txBody>
          <a:bodyPr/>
          <a:lstStyle/>
          <a:p>
            <a:r>
              <a:rPr lang="cs-CZ" dirty="0" smtClean="0"/>
              <a:t>Jazyk J. </a:t>
            </a:r>
            <a:r>
              <a:rPr lang="cs-CZ" dirty="0" smtClean="0"/>
              <a:t>A. </a:t>
            </a:r>
            <a:r>
              <a:rPr lang="cs-CZ" dirty="0" smtClean="0"/>
              <a:t>Komenského</a:t>
            </a:r>
            <a:endParaRPr lang="cs-CZ" dirty="0"/>
          </a:p>
        </p:txBody>
      </p:sp>
      <p:sp>
        <p:nvSpPr>
          <p:cNvPr id="5" name="Zástupný symbol pro obsah 4"/>
          <p:cNvSpPr>
            <a:spLocks noGrp="1"/>
          </p:cNvSpPr>
          <p:nvPr>
            <p:ph idx="1"/>
          </p:nvPr>
        </p:nvSpPr>
        <p:spPr>
          <a:xfrm>
            <a:off x="414000" y="1314449"/>
            <a:ext cx="11387475" cy="4443413"/>
          </a:xfrm>
        </p:spPr>
        <p:txBody>
          <a:bodyPr/>
          <a:lstStyle/>
          <a:p>
            <a:pPr marL="72000" indent="0">
              <a:lnSpc>
                <a:spcPct val="100000"/>
              </a:lnSpc>
              <a:buNone/>
            </a:pPr>
            <a:r>
              <a:rPr lang="cs-CZ" sz="2000" dirty="0" smtClean="0"/>
              <a:t>Komenského mimořádně rozsáhlá produkce ukazuje autora mimořádně vzdělaného </a:t>
            </a:r>
            <a:r>
              <a:rPr lang="cs-CZ" sz="2000" dirty="0"/>
              <a:t>a </a:t>
            </a:r>
            <a:r>
              <a:rPr lang="cs-CZ" sz="2000" dirty="0" smtClean="0"/>
              <a:t>kultivovaného, </a:t>
            </a:r>
            <a:r>
              <a:rPr lang="cs-CZ" sz="2000" dirty="0"/>
              <a:t>který dokáže svůj jazyk přizpůsobit podle stylového </a:t>
            </a:r>
            <a:r>
              <a:rPr lang="cs-CZ" sz="2000" dirty="0" smtClean="0"/>
              <a:t>záměru,</a:t>
            </a:r>
          </a:p>
          <a:p>
            <a:pPr>
              <a:lnSpc>
                <a:spcPct val="100000"/>
              </a:lnSpc>
            </a:pPr>
            <a:endParaRPr lang="cs-CZ" sz="2000" dirty="0" smtClean="0"/>
          </a:p>
          <a:p>
            <a:pPr>
              <a:lnSpc>
                <a:spcPct val="100000"/>
              </a:lnSpc>
            </a:pPr>
            <a:endParaRPr lang="cs-CZ" sz="2000" dirty="0"/>
          </a:p>
          <a:p>
            <a:pPr>
              <a:lnSpc>
                <a:spcPct val="100000"/>
              </a:lnSpc>
            </a:pPr>
            <a:r>
              <a:rPr lang="cs-CZ" sz="2000" dirty="0" smtClean="0"/>
              <a:t>jazyk Komenského děl ztělesňuje normu jazyka vysokého stylu, jak se konstituovala na konci 16. stol.,</a:t>
            </a:r>
            <a:endParaRPr lang="cs-CZ" sz="2000" dirty="0"/>
          </a:p>
          <a:p>
            <a:pPr>
              <a:lnSpc>
                <a:spcPct val="100000"/>
              </a:lnSpc>
            </a:pPr>
            <a:endParaRPr lang="cs-CZ" sz="2000" dirty="0" smtClean="0"/>
          </a:p>
          <a:p>
            <a:pPr>
              <a:lnSpc>
                <a:spcPct val="100000"/>
              </a:lnSpc>
            </a:pPr>
            <a:endParaRPr lang="cs-CZ" sz="2000" dirty="0" smtClean="0"/>
          </a:p>
          <a:p>
            <a:pPr>
              <a:lnSpc>
                <a:spcPct val="100000"/>
              </a:lnSpc>
            </a:pPr>
            <a:r>
              <a:rPr lang="cs-CZ" sz="2000" dirty="0" smtClean="0"/>
              <a:t>nicméně na srovnáni </a:t>
            </a:r>
            <a:r>
              <a:rPr lang="cs-CZ" sz="2000" i="1" dirty="0" err="1" smtClean="0"/>
              <a:t>Didacticy</a:t>
            </a:r>
            <a:r>
              <a:rPr lang="cs-CZ" sz="2000" i="1" dirty="0" smtClean="0"/>
              <a:t> </a:t>
            </a:r>
            <a:r>
              <a:rPr lang="cs-CZ" sz="2000" dirty="0" smtClean="0"/>
              <a:t>a </a:t>
            </a:r>
            <a:r>
              <a:rPr lang="cs-CZ" sz="2000" i="1" dirty="0" smtClean="0"/>
              <a:t>Informatoria </a:t>
            </a:r>
            <a:r>
              <a:rPr lang="cs-CZ" sz="2000" dirty="0" smtClean="0"/>
              <a:t>lze demonstrovat, že je schopen modifikovat styl </a:t>
            </a:r>
            <a:r>
              <a:rPr lang="cs-CZ" sz="2000" dirty="0"/>
              <a:t>svých textů podle </a:t>
            </a:r>
            <a:r>
              <a:rPr lang="cs-CZ" sz="2000" dirty="0" smtClean="0"/>
              <a:t>recipientů: </a:t>
            </a:r>
          </a:p>
          <a:p>
            <a:pPr marL="714375" indent="-357188">
              <a:lnSpc>
                <a:spcPct val="100000"/>
              </a:lnSpc>
              <a:buFont typeface="Wingdings" panose="05000000000000000000" pitchFamily="2" charset="2"/>
              <a:buChar char="Ø"/>
            </a:pPr>
            <a:endParaRPr lang="cs-CZ" sz="2000" dirty="0" smtClean="0"/>
          </a:p>
          <a:p>
            <a:pPr marL="714375" indent="-357188">
              <a:lnSpc>
                <a:spcPct val="100000"/>
              </a:lnSpc>
              <a:buFont typeface="Wingdings" panose="05000000000000000000" pitchFamily="2" charset="2"/>
              <a:buChar char="Ø"/>
            </a:pPr>
            <a:r>
              <a:rPr lang="cs-CZ" sz="2000" dirty="0" smtClean="0"/>
              <a:t>jazyk </a:t>
            </a:r>
            <a:r>
              <a:rPr lang="cs-CZ" sz="2000" dirty="0" smtClean="0"/>
              <a:t>vědecký (</a:t>
            </a:r>
            <a:r>
              <a:rPr lang="cs-CZ" sz="2000" i="1" dirty="0" err="1" smtClean="0"/>
              <a:t>Didactica</a:t>
            </a:r>
            <a:r>
              <a:rPr lang="cs-CZ" sz="2000" dirty="0" smtClean="0"/>
              <a:t>),</a:t>
            </a:r>
          </a:p>
          <a:p>
            <a:pPr marL="714375" indent="-357188">
              <a:lnSpc>
                <a:spcPct val="100000"/>
              </a:lnSpc>
              <a:buFont typeface="Wingdings" panose="05000000000000000000" pitchFamily="2" charset="2"/>
              <a:buChar char="Ø"/>
            </a:pPr>
            <a:endParaRPr lang="cs-CZ" sz="2000" dirty="0" smtClean="0"/>
          </a:p>
          <a:p>
            <a:pPr marL="714375" indent="-357188">
              <a:lnSpc>
                <a:spcPct val="100000"/>
              </a:lnSpc>
              <a:buFont typeface="Wingdings" panose="05000000000000000000" pitchFamily="2" charset="2"/>
              <a:buChar char="Ø"/>
            </a:pPr>
            <a:r>
              <a:rPr lang="cs-CZ" sz="2000" dirty="0" smtClean="0"/>
              <a:t>jazyka </a:t>
            </a:r>
            <a:r>
              <a:rPr lang="cs-CZ" sz="2000" dirty="0" smtClean="0"/>
              <a:t>„populární“ (</a:t>
            </a:r>
            <a:r>
              <a:rPr lang="cs-CZ" sz="2000" i="1" dirty="0" smtClean="0"/>
              <a:t>Informatorium</a:t>
            </a:r>
            <a:r>
              <a:rPr lang="cs-CZ" sz="2000" dirty="0" smtClean="0"/>
              <a:t>).</a:t>
            </a:r>
          </a:p>
          <a:p>
            <a:pPr>
              <a:lnSpc>
                <a:spcPct val="100000"/>
              </a:lnSpc>
            </a:pPr>
            <a:endParaRPr lang="cs-CZ" sz="2000" dirty="0">
              <a:solidFill>
                <a:srgbClr val="FF0000"/>
              </a:solidFill>
            </a:endParaRPr>
          </a:p>
          <a:p>
            <a:pPr>
              <a:lnSpc>
                <a:spcPct val="100000"/>
              </a:lnSpc>
            </a:pPr>
            <a:endParaRPr lang="cs-CZ" sz="2000" dirty="0" smtClean="0">
              <a:solidFill>
                <a:srgbClr val="FF0000"/>
              </a:solidFill>
            </a:endParaRPr>
          </a:p>
          <a:p>
            <a:pPr>
              <a:lnSpc>
                <a:spcPct val="100000"/>
              </a:lnSpc>
            </a:pPr>
            <a:endParaRPr lang="cs-CZ" sz="2000" dirty="0">
              <a:solidFill>
                <a:srgbClr val="FF0000"/>
              </a:solidFill>
            </a:endParaRPr>
          </a:p>
        </p:txBody>
      </p:sp>
    </p:spTree>
    <p:extLst>
      <p:ext uri="{BB962C8B-B14F-4D97-AF65-F5344CB8AC3E}">
        <p14:creationId xmlns:p14="http://schemas.microsoft.com/office/powerpoint/2010/main" val="2376094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414000" y="642938"/>
            <a:ext cx="11032305" cy="674039"/>
          </a:xfrm>
        </p:spPr>
        <p:txBody>
          <a:bodyPr/>
          <a:lstStyle/>
          <a:p>
            <a:r>
              <a:rPr lang="cs-CZ" dirty="0" smtClean="0"/>
              <a:t>Jazyk J. </a:t>
            </a:r>
            <a:r>
              <a:rPr lang="cs-CZ" dirty="0" smtClean="0"/>
              <a:t>A. </a:t>
            </a:r>
            <a:r>
              <a:rPr lang="cs-CZ" dirty="0" smtClean="0"/>
              <a:t>Komenského</a:t>
            </a:r>
            <a:endParaRPr lang="cs-CZ" dirty="0"/>
          </a:p>
        </p:txBody>
      </p:sp>
      <p:sp>
        <p:nvSpPr>
          <p:cNvPr id="5" name="Zástupný symbol pro obsah 4"/>
          <p:cNvSpPr>
            <a:spLocks noGrp="1"/>
          </p:cNvSpPr>
          <p:nvPr>
            <p:ph idx="1"/>
          </p:nvPr>
        </p:nvSpPr>
        <p:spPr>
          <a:xfrm>
            <a:off x="414000" y="1943100"/>
            <a:ext cx="11806237" cy="3736602"/>
          </a:xfrm>
        </p:spPr>
        <p:txBody>
          <a:bodyPr/>
          <a:lstStyle/>
          <a:p>
            <a:pPr>
              <a:lnSpc>
                <a:spcPct val="100000"/>
              </a:lnSpc>
            </a:pPr>
            <a:r>
              <a:rPr lang="cs-CZ" sz="2000" dirty="0" smtClean="0"/>
              <a:t>hláskosloví a morfologie korespondují s </a:t>
            </a:r>
            <a:r>
              <a:rPr lang="cs-CZ" sz="2000" i="1" dirty="0" smtClean="0"/>
              <a:t>Biblí kralickou</a:t>
            </a:r>
            <a:r>
              <a:rPr lang="cs-CZ" sz="2000" dirty="0" smtClean="0"/>
              <a:t>: výjimečné případy diftongizace </a:t>
            </a:r>
            <a:r>
              <a:rPr lang="cs-CZ" sz="2000" i="1" dirty="0" smtClean="0"/>
              <a:t>ý</a:t>
            </a:r>
            <a:r>
              <a:rPr lang="cs-CZ" sz="2000" dirty="0" smtClean="0"/>
              <a:t> </a:t>
            </a:r>
            <a:r>
              <a:rPr lang="cs-CZ" sz="2000" dirty="0"/>
              <a:t>&gt; </a:t>
            </a:r>
            <a:r>
              <a:rPr lang="cs-CZ" sz="2000" i="1" dirty="0"/>
              <a:t>ej</a:t>
            </a:r>
            <a:r>
              <a:rPr lang="cs-CZ" sz="2000" dirty="0"/>
              <a:t> </a:t>
            </a:r>
            <a:r>
              <a:rPr lang="cs-CZ" sz="2000" dirty="0" smtClean="0"/>
              <a:t>(</a:t>
            </a:r>
            <a:r>
              <a:rPr lang="cs-CZ" sz="2000" i="1" dirty="0" err="1"/>
              <a:t>hlemejžď</a:t>
            </a:r>
            <a:r>
              <a:rPr lang="cs-CZ" sz="2000" dirty="0"/>
              <a:t>, </a:t>
            </a:r>
            <a:r>
              <a:rPr lang="cs-CZ" sz="2000" i="1" dirty="0" err="1"/>
              <a:t>vejr</a:t>
            </a:r>
            <a:r>
              <a:rPr lang="cs-CZ" sz="2000" dirty="0" smtClean="0"/>
              <a:t>) a </a:t>
            </a:r>
            <a:r>
              <a:rPr lang="cs-CZ" sz="2000" dirty="0"/>
              <a:t>diftongizace </a:t>
            </a:r>
            <a:r>
              <a:rPr lang="cs-CZ" sz="2000" i="1" dirty="0" smtClean="0"/>
              <a:t>ú-</a:t>
            </a:r>
            <a:r>
              <a:rPr lang="cs-CZ" sz="2000" dirty="0" smtClean="0"/>
              <a:t> </a:t>
            </a:r>
            <a:r>
              <a:rPr lang="cs-CZ" sz="2000" dirty="0"/>
              <a:t>&gt; </a:t>
            </a:r>
            <a:r>
              <a:rPr lang="cs-CZ" sz="2000" i="1" dirty="0" smtClean="0"/>
              <a:t>ou-</a:t>
            </a:r>
            <a:r>
              <a:rPr lang="cs-CZ" sz="2000" dirty="0" smtClean="0"/>
              <a:t> v iniciální slovní pozici </a:t>
            </a:r>
            <a:r>
              <a:rPr lang="cs-CZ" sz="2000" dirty="0"/>
              <a:t>(</a:t>
            </a:r>
            <a:r>
              <a:rPr lang="cs-CZ" sz="2000" i="1" dirty="0" err="1"/>
              <a:t>oud</a:t>
            </a:r>
            <a:r>
              <a:rPr lang="cs-CZ" sz="2000" dirty="0"/>
              <a:t>, </a:t>
            </a:r>
            <a:r>
              <a:rPr lang="cs-CZ" sz="2000" i="1" dirty="0" err="1"/>
              <a:t>ouhoř</a:t>
            </a:r>
            <a:r>
              <a:rPr lang="cs-CZ" sz="2000" dirty="0" smtClean="0"/>
              <a:t>),</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objevují příležitostně vlivy východomoravského dialektu (</a:t>
            </a:r>
            <a:r>
              <a:rPr lang="cs-CZ" sz="2000" i="1" dirty="0" smtClean="0"/>
              <a:t>huba</a:t>
            </a:r>
            <a:r>
              <a:rPr lang="cs-CZ" sz="2000" dirty="0"/>
              <a:t>, </a:t>
            </a:r>
            <a:r>
              <a:rPr lang="cs-CZ" sz="2000" i="1" dirty="0" err="1"/>
              <a:t>vyrostati</a:t>
            </a:r>
            <a:r>
              <a:rPr lang="cs-CZ" sz="2000" dirty="0"/>
              <a:t>, </a:t>
            </a:r>
            <a:r>
              <a:rPr lang="cs-CZ" sz="2000" i="1" dirty="0" err="1" smtClean="0"/>
              <a:t>růstly</a:t>
            </a:r>
            <a:r>
              <a:rPr lang="cs-CZ" sz="2000" i="1" dirty="0" smtClean="0"/>
              <a:t>, v</a:t>
            </a:r>
            <a:r>
              <a:rPr lang="cs-CZ" sz="2000" i="1" dirty="0"/>
              <a:t> </a:t>
            </a:r>
            <a:r>
              <a:rPr lang="cs-CZ" sz="2000" i="1" dirty="0" err="1"/>
              <a:t>lesi</a:t>
            </a:r>
            <a:r>
              <a:rPr lang="cs-CZ" sz="2000" dirty="0"/>
              <a:t>, </a:t>
            </a:r>
            <a:r>
              <a:rPr lang="cs-CZ" sz="2000" i="1" dirty="0"/>
              <a:t>o </a:t>
            </a:r>
            <a:r>
              <a:rPr lang="cs-CZ" sz="2000" i="1" dirty="0" err="1"/>
              <a:t>tituli</a:t>
            </a:r>
            <a:r>
              <a:rPr lang="cs-CZ" sz="2000" dirty="0"/>
              <a:t>, </a:t>
            </a:r>
            <a:r>
              <a:rPr lang="cs-CZ" sz="2000" i="1" dirty="0"/>
              <a:t>v </a:t>
            </a:r>
            <a:r>
              <a:rPr lang="cs-CZ" sz="2000" i="1" dirty="0" err="1"/>
              <a:t>kapsi</a:t>
            </a:r>
            <a:r>
              <a:rPr lang="cs-CZ" sz="2000" dirty="0"/>
              <a:t>, </a:t>
            </a:r>
            <a:r>
              <a:rPr lang="cs-CZ" sz="2000" i="1" dirty="0"/>
              <a:t>v </a:t>
            </a:r>
            <a:r>
              <a:rPr lang="cs-CZ" sz="2000" i="1" dirty="0" err="1" smtClean="0"/>
              <a:t>hrůzi</a:t>
            </a:r>
            <a:r>
              <a:rPr lang="cs-CZ" sz="2000" i="1" dirty="0" smtClean="0"/>
              <a:t>, dlážka, truhlář</a:t>
            </a:r>
            <a:r>
              <a:rPr lang="cs-CZ" sz="2000" dirty="0" smtClean="0"/>
              <a:t>),  vzácné i</a:t>
            </a:r>
            <a:r>
              <a:rPr lang="cs-CZ" sz="2000" dirty="0"/>
              <a:t> jiné </a:t>
            </a:r>
            <a:r>
              <a:rPr lang="cs-CZ" sz="2000" dirty="0" smtClean="0"/>
              <a:t>(</a:t>
            </a:r>
            <a:r>
              <a:rPr lang="cs-CZ" sz="2000" i="1" dirty="0" err="1"/>
              <a:t>střešně</a:t>
            </a:r>
            <a:r>
              <a:rPr lang="cs-CZ" sz="2000" dirty="0"/>
              <a:t>, </a:t>
            </a:r>
            <a:r>
              <a:rPr lang="cs-CZ" sz="2000" i="1" dirty="0" err="1"/>
              <a:t>šklubati</a:t>
            </a:r>
            <a:r>
              <a:rPr lang="cs-CZ" sz="2000" dirty="0" smtClean="0"/>
              <a:t>),</a:t>
            </a:r>
          </a:p>
          <a:p>
            <a:pPr>
              <a:lnSpc>
                <a:spcPct val="100000"/>
              </a:lnSpc>
            </a:pPr>
            <a:endParaRPr lang="cs-CZ" sz="2000" dirty="0" smtClean="0"/>
          </a:p>
          <a:p>
            <a:pPr>
              <a:lnSpc>
                <a:spcPct val="100000"/>
              </a:lnSpc>
            </a:pPr>
            <a:endParaRPr lang="cs-CZ" sz="2000" dirty="0"/>
          </a:p>
          <a:p>
            <a:pPr>
              <a:lnSpc>
                <a:spcPct val="100000"/>
              </a:lnSpc>
            </a:pPr>
            <a:r>
              <a:rPr lang="cs-CZ" sz="2000" dirty="0" smtClean="0"/>
              <a:t>pro Komenského je příznačný </a:t>
            </a:r>
            <a:r>
              <a:rPr lang="cs-CZ" sz="2000" dirty="0" err="1" smtClean="0"/>
              <a:t>pl</a:t>
            </a:r>
            <a:r>
              <a:rPr lang="cs-CZ" sz="2000" dirty="0"/>
              <a:t>. </a:t>
            </a:r>
            <a:r>
              <a:rPr lang="cs-CZ" sz="2000" dirty="0" smtClean="0"/>
              <a:t>přechodníku </a:t>
            </a:r>
            <a:r>
              <a:rPr lang="cs-CZ" sz="2000" dirty="0"/>
              <a:t>přítomného bez </a:t>
            </a:r>
            <a:r>
              <a:rPr lang="cs-CZ" sz="2000" dirty="0" smtClean="0"/>
              <a:t>koncovky </a:t>
            </a:r>
            <a:r>
              <a:rPr lang="cs-CZ" sz="2000" i="1" dirty="0" smtClean="0"/>
              <a:t>-e</a:t>
            </a:r>
            <a:r>
              <a:rPr lang="cs-CZ" sz="2000" dirty="0" smtClean="0"/>
              <a:t> </a:t>
            </a:r>
            <a:r>
              <a:rPr lang="cs-CZ" sz="2000" dirty="0"/>
              <a:t>(</a:t>
            </a:r>
            <a:r>
              <a:rPr lang="cs-CZ" sz="2000" i="1" dirty="0"/>
              <a:t>majíc</a:t>
            </a:r>
            <a:r>
              <a:rPr lang="cs-CZ" sz="2000" dirty="0" smtClean="0"/>
              <a:t>) – tvar </a:t>
            </a:r>
            <a:r>
              <a:rPr lang="cs-CZ" sz="2000" dirty="0" err="1"/>
              <a:t>fem</a:t>
            </a:r>
            <a:r>
              <a:rPr lang="cs-CZ" sz="2000" dirty="0"/>
              <a:t>. se </a:t>
            </a:r>
            <a:r>
              <a:rPr lang="cs-CZ" sz="2000" dirty="0" smtClean="0"/>
              <a:t>pak lišil </a:t>
            </a:r>
            <a:r>
              <a:rPr lang="cs-CZ" sz="2000" dirty="0"/>
              <a:t>od tvaru </a:t>
            </a:r>
            <a:r>
              <a:rPr lang="cs-CZ" sz="2000" dirty="0" err="1"/>
              <a:t>pl</a:t>
            </a:r>
            <a:r>
              <a:rPr lang="cs-CZ" sz="2000" dirty="0"/>
              <a:t>. </a:t>
            </a:r>
            <a:r>
              <a:rPr lang="cs-CZ" sz="2000" dirty="0" smtClean="0"/>
              <a:t>krátkostí kmenotvorného vokálu (</a:t>
            </a:r>
            <a:r>
              <a:rPr lang="cs-CZ" sz="2000" i="1" dirty="0" err="1" smtClean="0"/>
              <a:t>maj</a:t>
            </a:r>
            <a:r>
              <a:rPr lang="cs-CZ" sz="2000" b="1" i="1" dirty="0" err="1" smtClean="0"/>
              <a:t>i</a:t>
            </a:r>
            <a:r>
              <a:rPr lang="cs-CZ" sz="2000" i="1" dirty="0" err="1" smtClean="0"/>
              <a:t>c</a:t>
            </a:r>
            <a:r>
              <a:rPr lang="cs-CZ" sz="2000" dirty="0" smtClean="0"/>
              <a:t>). </a:t>
            </a:r>
            <a:endParaRPr lang="cs-CZ" sz="2000" dirty="0"/>
          </a:p>
        </p:txBody>
      </p:sp>
    </p:spTree>
    <p:extLst>
      <p:ext uri="{BB962C8B-B14F-4D97-AF65-F5344CB8AC3E}">
        <p14:creationId xmlns:p14="http://schemas.microsoft.com/office/powerpoint/2010/main" val="2702358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300038" y="328616"/>
            <a:ext cx="11146267" cy="645461"/>
          </a:xfrm>
        </p:spPr>
        <p:txBody>
          <a:bodyPr/>
          <a:lstStyle/>
          <a:p>
            <a:r>
              <a:rPr lang="cs-CZ" dirty="0" smtClean="0"/>
              <a:t>Jazyk J. </a:t>
            </a:r>
            <a:r>
              <a:rPr lang="cs-CZ" dirty="0"/>
              <a:t>A</a:t>
            </a:r>
            <a:r>
              <a:rPr lang="cs-CZ" dirty="0" smtClean="0"/>
              <a:t>. </a:t>
            </a:r>
            <a:r>
              <a:rPr lang="cs-CZ" dirty="0" smtClean="0"/>
              <a:t>Komenského</a:t>
            </a:r>
            <a:endParaRPr lang="cs-CZ" dirty="0"/>
          </a:p>
        </p:txBody>
      </p:sp>
      <p:sp>
        <p:nvSpPr>
          <p:cNvPr id="5" name="Zástupný symbol pro obsah 4"/>
          <p:cNvSpPr>
            <a:spLocks noGrp="1"/>
          </p:cNvSpPr>
          <p:nvPr>
            <p:ph idx="1"/>
          </p:nvPr>
        </p:nvSpPr>
        <p:spPr>
          <a:xfrm>
            <a:off x="300038" y="1300163"/>
            <a:ext cx="11920199" cy="4379539"/>
          </a:xfrm>
        </p:spPr>
        <p:txBody>
          <a:bodyPr/>
          <a:lstStyle/>
          <a:p>
            <a:pPr>
              <a:lnSpc>
                <a:spcPct val="100000"/>
              </a:lnSpc>
            </a:pPr>
            <a:r>
              <a:rPr lang="cs-CZ" sz="2000" dirty="0" smtClean="0"/>
              <a:t>větná a souvětná stavba komplikovaná: bohatě </a:t>
            </a:r>
            <a:r>
              <a:rPr lang="cs-CZ" sz="2000" dirty="0"/>
              <a:t>rozvité větné členy, několikanásobné větné členy, </a:t>
            </a:r>
            <a:r>
              <a:rPr lang="cs-CZ" sz="2000" dirty="0" err="1" smtClean="0"/>
              <a:t>interpozice</a:t>
            </a:r>
            <a:r>
              <a:rPr lang="cs-CZ" sz="2000" dirty="0"/>
              <a:t>, užívání navazovacích </a:t>
            </a:r>
            <a:r>
              <a:rPr lang="cs-CZ" sz="2000" dirty="0" smtClean="0"/>
              <a:t>relativ, </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místo pravidelně </a:t>
            </a:r>
            <a:r>
              <a:rPr lang="cs-CZ" sz="2000" dirty="0"/>
              <a:t>konstruované </a:t>
            </a:r>
            <a:r>
              <a:rPr lang="cs-CZ" sz="2000" dirty="0" smtClean="0"/>
              <a:t>periody se objevuje tzv. </a:t>
            </a:r>
            <a:r>
              <a:rPr lang="cs-CZ" sz="2000" b="1" i="1" dirty="0" err="1"/>
              <a:t>periodicum</a:t>
            </a:r>
            <a:r>
              <a:rPr lang="cs-CZ" sz="2000" dirty="0"/>
              <a:t>, </a:t>
            </a:r>
            <a:r>
              <a:rPr lang="cs-CZ" sz="2000" dirty="0" smtClean="0"/>
              <a:t>složité souvětí, které není pravidelně vnitřně organizováno, nýbrž je přerušováno </a:t>
            </a:r>
            <a:r>
              <a:rPr lang="cs-CZ" sz="2000" dirty="0" err="1" smtClean="0"/>
              <a:t>interpozicemi</a:t>
            </a:r>
            <a:r>
              <a:rPr lang="cs-CZ" sz="2000" dirty="0" smtClean="0"/>
              <a:t> a vsuvkami,</a:t>
            </a:r>
          </a:p>
          <a:p>
            <a:pPr marL="72000" indent="0">
              <a:lnSpc>
                <a:spcPct val="100000"/>
              </a:lnSpc>
              <a:buNone/>
            </a:pPr>
            <a:endParaRPr lang="cs-CZ" sz="1800" i="1" dirty="0" smtClean="0"/>
          </a:p>
          <a:p>
            <a:pPr marL="72000" indent="0">
              <a:lnSpc>
                <a:spcPct val="100000"/>
              </a:lnSpc>
              <a:buNone/>
            </a:pPr>
            <a:endParaRPr lang="cs-CZ" sz="1800" i="1" dirty="0" smtClean="0"/>
          </a:p>
          <a:p>
            <a:pPr marL="72000" indent="0">
              <a:lnSpc>
                <a:spcPct val="100000"/>
              </a:lnSpc>
              <a:buNone/>
            </a:pPr>
            <a:r>
              <a:rPr lang="cs-CZ" sz="1800" i="1" dirty="0" smtClean="0"/>
              <a:t>Půjdeme-li </a:t>
            </a:r>
            <a:r>
              <a:rPr lang="cs-CZ" sz="1800" i="1" dirty="0"/>
              <a:t>zajisté opět in </a:t>
            </a:r>
            <a:r>
              <a:rPr lang="cs-CZ" sz="1800" i="1" dirty="0" err="1"/>
              <a:t>scholam</a:t>
            </a:r>
            <a:r>
              <a:rPr lang="cs-CZ" sz="1800" i="1" dirty="0"/>
              <a:t> </a:t>
            </a:r>
            <a:r>
              <a:rPr lang="cs-CZ" sz="1800" i="1" dirty="0" err="1"/>
              <a:t>naturae</a:t>
            </a:r>
            <a:r>
              <a:rPr lang="cs-CZ" sz="1800" i="1" dirty="0"/>
              <a:t> na naučení, naučíme se tam: jak dělati, aby nejen to, čemu se učíme, stálé bylo, ale také, abychom víc, než se naučíme, uměli: to jest aby </a:t>
            </a:r>
            <a:r>
              <a:rPr lang="cs-CZ" sz="1800" i="1" dirty="0" err="1"/>
              <a:t>učedlník</a:t>
            </a:r>
            <a:r>
              <a:rPr lang="cs-CZ" sz="1800" i="1" dirty="0"/>
              <a:t>, ze školy </a:t>
            </a:r>
            <a:r>
              <a:rPr lang="cs-CZ" sz="1800" i="1" dirty="0" err="1"/>
              <a:t>vyjda</a:t>
            </a:r>
            <a:r>
              <a:rPr lang="cs-CZ" sz="1800" i="1" dirty="0"/>
              <a:t>, nejen něco z </a:t>
            </a:r>
            <a:r>
              <a:rPr lang="cs-CZ" sz="1800" i="1" dirty="0" err="1"/>
              <a:t>preceptorských</a:t>
            </a:r>
            <a:r>
              <a:rPr lang="cs-CZ" sz="1800" i="1" dirty="0"/>
              <a:t> </a:t>
            </a:r>
            <a:r>
              <a:rPr lang="cs-CZ" sz="1800" i="1" dirty="0" err="1"/>
              <a:t>diktat</a:t>
            </a:r>
            <a:r>
              <a:rPr lang="cs-CZ" sz="1800" i="1" dirty="0"/>
              <a:t> nebo odjinud vyříkati uměl, ale aby </a:t>
            </a:r>
            <a:r>
              <a:rPr lang="cs-CZ" sz="1800" i="1" dirty="0" err="1"/>
              <a:t>sam</a:t>
            </a:r>
            <a:r>
              <a:rPr lang="cs-CZ" sz="1800" i="1" dirty="0"/>
              <a:t> z gruntu věcem </a:t>
            </a:r>
            <a:r>
              <a:rPr lang="cs-CZ" sz="1800" i="1" dirty="0" err="1"/>
              <a:t>všechněm</a:t>
            </a:r>
            <a:r>
              <a:rPr lang="cs-CZ" sz="1800" i="1" dirty="0"/>
              <a:t> vyrozumíval a věděl, což ví, ne pro něčí vypravování aneb podlé domnění toliko, ale podlé pravdy: a </a:t>
            </a:r>
            <a:r>
              <a:rPr lang="cs-CZ" sz="1800" i="1" dirty="0" err="1"/>
              <a:t>vedlé</a:t>
            </a:r>
            <a:r>
              <a:rPr lang="cs-CZ" sz="1800" i="1" dirty="0"/>
              <a:t> toho jemu samému čím dál tím víc se oči </a:t>
            </a:r>
            <a:r>
              <a:rPr lang="cs-CZ" sz="1800" i="1" dirty="0" err="1" smtClean="0"/>
              <a:t>odvíral</a:t>
            </a:r>
            <a:r>
              <a:rPr lang="cs-CZ" sz="1800" i="1" dirty="0" smtClean="0"/>
              <a:t>. </a:t>
            </a:r>
            <a:r>
              <a:rPr lang="cs-CZ" sz="1800" dirty="0" err="1" smtClean="0"/>
              <a:t>Didactica</a:t>
            </a:r>
            <a:r>
              <a:rPr lang="cs-CZ" sz="1800" dirty="0" smtClean="0"/>
              <a:t>, to jest Umění vyučování</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Komenského inovací je také proměnnost slovosledu. </a:t>
            </a:r>
          </a:p>
        </p:txBody>
      </p:sp>
    </p:spTree>
    <p:extLst>
      <p:ext uri="{BB962C8B-B14F-4D97-AF65-F5344CB8AC3E}">
        <p14:creationId xmlns:p14="http://schemas.microsoft.com/office/powerpoint/2010/main" val="2012168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414000" y="435015"/>
            <a:ext cx="11032305" cy="674039"/>
          </a:xfrm>
        </p:spPr>
        <p:txBody>
          <a:bodyPr/>
          <a:lstStyle/>
          <a:p>
            <a:r>
              <a:rPr lang="cs-CZ" dirty="0" smtClean="0"/>
              <a:t>Jazyk J. </a:t>
            </a:r>
            <a:r>
              <a:rPr lang="cs-CZ" dirty="0" smtClean="0"/>
              <a:t>A. </a:t>
            </a:r>
            <a:r>
              <a:rPr lang="cs-CZ" dirty="0" smtClean="0"/>
              <a:t>Komenského</a:t>
            </a:r>
            <a:endParaRPr lang="cs-CZ" dirty="0"/>
          </a:p>
        </p:txBody>
      </p:sp>
      <p:sp>
        <p:nvSpPr>
          <p:cNvPr id="5" name="Zástupný symbol pro obsah 4"/>
          <p:cNvSpPr>
            <a:spLocks noGrp="1"/>
          </p:cNvSpPr>
          <p:nvPr>
            <p:ph idx="1"/>
          </p:nvPr>
        </p:nvSpPr>
        <p:spPr>
          <a:xfrm>
            <a:off x="414000" y="1600200"/>
            <a:ext cx="11806237" cy="4079502"/>
          </a:xfrm>
        </p:spPr>
        <p:txBody>
          <a:bodyPr/>
          <a:lstStyle/>
          <a:p>
            <a:pPr>
              <a:lnSpc>
                <a:spcPct val="100000"/>
              </a:lnSpc>
            </a:pPr>
            <a:r>
              <a:rPr lang="cs-CZ" sz="2000" dirty="0" smtClean="0"/>
              <a:t>Komenský se projevuje jako velký mistr slova – jeho slovní zásoba je bohatá </a:t>
            </a:r>
            <a:r>
              <a:rPr lang="cs-CZ" sz="2000" dirty="0" smtClean="0"/>
              <a:t>s </a:t>
            </a:r>
            <a:r>
              <a:rPr lang="cs-CZ" sz="2000" dirty="0" smtClean="0"/>
              <a:t>velkou paletou </a:t>
            </a:r>
            <a:r>
              <a:rPr lang="cs-CZ" sz="2000" dirty="0"/>
              <a:t>rozličných </a:t>
            </a:r>
            <a:r>
              <a:rPr lang="cs-CZ" sz="2000" dirty="0" smtClean="0"/>
              <a:t>rejstříků, </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využívá slovotvorných možností češtiny: k</a:t>
            </a:r>
            <a:r>
              <a:rPr lang="cs-CZ" sz="2000" dirty="0"/>
              <a:t> intelektualizaci jeho slovní </a:t>
            </a:r>
            <a:r>
              <a:rPr lang="cs-CZ" sz="2000" dirty="0" smtClean="0"/>
              <a:t>zásoby užívá typ ‑(</a:t>
            </a:r>
            <a:r>
              <a:rPr lang="cs-CZ" sz="2000" i="1" dirty="0"/>
              <a:t>i</a:t>
            </a:r>
            <a:r>
              <a:rPr lang="cs-CZ" sz="2000" dirty="0"/>
              <a:t>)</a:t>
            </a:r>
            <a:r>
              <a:rPr lang="cs-CZ" sz="2000" i="1" dirty="0" err="1"/>
              <a:t>tedlný</a:t>
            </a:r>
            <a:r>
              <a:rPr lang="cs-CZ" sz="2000" dirty="0"/>
              <a:t> (</a:t>
            </a:r>
            <a:r>
              <a:rPr lang="cs-CZ" sz="2000" i="1" dirty="0" err="1"/>
              <a:t>nezpytatedlný</a:t>
            </a:r>
            <a:r>
              <a:rPr lang="cs-CZ" sz="2000" dirty="0"/>
              <a:t>, </a:t>
            </a:r>
            <a:r>
              <a:rPr lang="cs-CZ" sz="2000" i="1" dirty="0" err="1"/>
              <a:t>snesitedlný</a:t>
            </a:r>
            <a:r>
              <a:rPr lang="cs-CZ" sz="2000" dirty="0" smtClean="0"/>
              <a:t>) nebo verbálních substantiv, mezi nimiž se jako novinka </a:t>
            </a:r>
            <a:r>
              <a:rPr lang="cs-CZ" sz="2000" dirty="0" err="1" smtClean="0"/>
              <a:t>stkví</a:t>
            </a:r>
            <a:r>
              <a:rPr lang="cs-CZ" sz="2000" dirty="0" smtClean="0"/>
              <a:t> jména </a:t>
            </a:r>
            <a:r>
              <a:rPr lang="cs-CZ" sz="2000" dirty="0"/>
              <a:t>typu </a:t>
            </a:r>
            <a:r>
              <a:rPr lang="cs-CZ" sz="2000" i="1" dirty="0"/>
              <a:t>ohledaná</a:t>
            </a:r>
            <a:r>
              <a:rPr lang="cs-CZ" sz="2000" dirty="0"/>
              <a:t>, </a:t>
            </a:r>
            <a:endParaRPr lang="cs-CZ" sz="2000" dirty="0" smtClean="0"/>
          </a:p>
          <a:p>
            <a:pPr>
              <a:lnSpc>
                <a:spcPct val="100000"/>
              </a:lnSpc>
            </a:pPr>
            <a:endParaRPr lang="cs-CZ" sz="2000" dirty="0" smtClean="0"/>
          </a:p>
          <a:p>
            <a:pPr>
              <a:lnSpc>
                <a:spcPct val="100000"/>
              </a:lnSpc>
            </a:pPr>
            <a:endParaRPr lang="cs-CZ" sz="2000" dirty="0" smtClean="0"/>
          </a:p>
          <a:p>
            <a:pPr>
              <a:lnSpc>
                <a:spcPct val="100000"/>
              </a:lnSpc>
            </a:pPr>
            <a:r>
              <a:rPr lang="cs-CZ" sz="2000" dirty="0" smtClean="0"/>
              <a:t>Komenský také užívá kompozic, např. substantivní s</a:t>
            </a:r>
            <a:r>
              <a:rPr lang="cs-CZ" sz="2000" dirty="0"/>
              <a:t> prvním členem </a:t>
            </a:r>
            <a:r>
              <a:rPr lang="cs-CZ" sz="2000" dirty="0" smtClean="0"/>
              <a:t>adjektivním </a:t>
            </a:r>
            <a:r>
              <a:rPr lang="cs-CZ" sz="2000" dirty="0"/>
              <a:t>(</a:t>
            </a:r>
            <a:r>
              <a:rPr lang="cs-CZ" sz="2000" i="1" dirty="0"/>
              <a:t>křivopřísaha</a:t>
            </a:r>
            <a:r>
              <a:rPr lang="cs-CZ" sz="2000" dirty="0"/>
              <a:t>) a </a:t>
            </a:r>
            <a:r>
              <a:rPr lang="cs-CZ" sz="2000" dirty="0" smtClean="0"/>
              <a:t>adverbiálním </a:t>
            </a:r>
            <a:r>
              <a:rPr lang="cs-CZ" sz="2000" dirty="0"/>
              <a:t>(</a:t>
            </a:r>
            <a:r>
              <a:rPr lang="cs-CZ" sz="2000" i="1" dirty="0"/>
              <a:t>znovuzrození</a:t>
            </a:r>
            <a:r>
              <a:rPr lang="cs-CZ" sz="2000" dirty="0" smtClean="0"/>
              <a:t>), včetně expresivně zabarvených proprií </a:t>
            </a:r>
            <a:r>
              <a:rPr lang="cs-CZ" sz="2000" dirty="0"/>
              <a:t>(</a:t>
            </a:r>
            <a:r>
              <a:rPr lang="cs-CZ" sz="2000" i="1" dirty="0" err="1"/>
              <a:t>Všudybud</a:t>
            </a:r>
            <a:r>
              <a:rPr lang="cs-CZ" sz="2000" dirty="0"/>
              <a:t>). </a:t>
            </a:r>
            <a:endParaRPr lang="cs-CZ" sz="2000" dirty="0" smtClean="0"/>
          </a:p>
          <a:p>
            <a:pPr>
              <a:lnSpc>
                <a:spcPct val="100000"/>
              </a:lnSpc>
            </a:pPr>
            <a:endParaRPr lang="cs-CZ" sz="2000" dirty="0"/>
          </a:p>
        </p:txBody>
      </p:sp>
    </p:spTree>
    <p:extLst>
      <p:ext uri="{BB962C8B-B14F-4D97-AF65-F5344CB8AC3E}">
        <p14:creationId xmlns:p14="http://schemas.microsoft.com/office/powerpoint/2010/main" val="4090304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414000" y="685800"/>
            <a:ext cx="11032305" cy="302564"/>
          </a:xfrm>
        </p:spPr>
        <p:txBody>
          <a:bodyPr/>
          <a:lstStyle/>
          <a:p>
            <a:r>
              <a:rPr lang="cs-CZ" dirty="0" smtClean="0"/>
              <a:t>Zásluhy jezuitského řádu o český jazyk a českou literaturu</a:t>
            </a:r>
            <a:endParaRPr lang="cs-CZ" dirty="0"/>
          </a:p>
        </p:txBody>
      </p:sp>
      <p:sp>
        <p:nvSpPr>
          <p:cNvPr id="5" name="Zástupný symbol pro obsah 4"/>
          <p:cNvSpPr>
            <a:spLocks noGrp="1"/>
          </p:cNvSpPr>
          <p:nvPr>
            <p:ph idx="1"/>
          </p:nvPr>
        </p:nvSpPr>
        <p:spPr>
          <a:xfrm>
            <a:off x="414000" y="2085975"/>
            <a:ext cx="11806237" cy="3593727"/>
          </a:xfrm>
        </p:spPr>
        <p:txBody>
          <a:bodyPr/>
          <a:lstStyle/>
          <a:p>
            <a:pPr>
              <a:lnSpc>
                <a:spcPct val="100000"/>
              </a:lnSpc>
            </a:pPr>
            <a:r>
              <a:rPr lang="cs-CZ" sz="2000" dirty="0" smtClean="0"/>
              <a:t>hlavními nositeli spisovné češtiny se stali v domácím prostředí členové jezuitského řádu</a:t>
            </a:r>
            <a:r>
              <a:rPr lang="cs-CZ" sz="2000" dirty="0"/>
              <a:t> </a:t>
            </a:r>
            <a:r>
              <a:rPr lang="cs-CZ" sz="2000" dirty="0" smtClean="0"/>
              <a:t>– Václav </a:t>
            </a:r>
            <a:r>
              <a:rPr lang="cs-CZ" sz="2000" dirty="0"/>
              <a:t>Matěj </a:t>
            </a:r>
            <a:r>
              <a:rPr lang="cs-CZ" sz="2000" dirty="0" err="1" smtClean="0"/>
              <a:t>Štejer</a:t>
            </a:r>
            <a:r>
              <a:rPr lang="cs-CZ" sz="2000" dirty="0"/>
              <a:t>, Jiří Konstanc, Jan </a:t>
            </a:r>
            <a:r>
              <a:rPr lang="cs-CZ" sz="2000" dirty="0" err="1"/>
              <a:t>Barner</a:t>
            </a:r>
            <a:r>
              <a:rPr lang="cs-CZ" sz="2000" dirty="0"/>
              <a:t>, bratři Matěj a Jan </a:t>
            </a:r>
            <a:r>
              <a:rPr lang="cs-CZ" sz="2000" dirty="0" err="1" smtClean="0"/>
              <a:t>Tannerové</a:t>
            </a:r>
            <a:r>
              <a:rPr lang="cs-CZ" sz="2000" dirty="0" smtClean="0"/>
              <a:t>, mezi obhájce češtiny pan patřil Bohuslav Balbín (píšící latinsky), </a:t>
            </a:r>
          </a:p>
          <a:p>
            <a:pPr>
              <a:lnSpc>
                <a:spcPct val="100000"/>
              </a:lnSpc>
            </a:pPr>
            <a:endParaRPr lang="cs-CZ" sz="2000" dirty="0"/>
          </a:p>
          <a:p>
            <a:pPr>
              <a:lnSpc>
                <a:spcPct val="100000"/>
              </a:lnSpc>
            </a:pPr>
            <a:r>
              <a:rPr lang="cs-CZ" sz="2000" dirty="0" smtClean="0"/>
              <a:t>i když byla jejich činnost protireformační, inklinovali k tradici spisovné češtiny pěstované českými </a:t>
            </a:r>
            <a:r>
              <a:rPr lang="cs-CZ" sz="2000" dirty="0"/>
              <a:t>nekatolíky </a:t>
            </a:r>
            <a:r>
              <a:rPr lang="cs-CZ" sz="2000" dirty="0" smtClean="0"/>
              <a:t>(jako byli </a:t>
            </a:r>
            <a:r>
              <a:rPr lang="cs-CZ" sz="2000" dirty="0"/>
              <a:t>Veleslavín </a:t>
            </a:r>
            <a:r>
              <a:rPr lang="cs-CZ" sz="2000" dirty="0" smtClean="0"/>
              <a:t>či </a:t>
            </a:r>
            <a:r>
              <a:rPr lang="cs-CZ" sz="2000" dirty="0"/>
              <a:t>Komenský), </a:t>
            </a:r>
            <a:endParaRPr lang="cs-CZ" sz="2000" dirty="0" smtClean="0"/>
          </a:p>
          <a:p>
            <a:pPr>
              <a:lnSpc>
                <a:spcPct val="100000"/>
              </a:lnSpc>
            </a:pPr>
            <a:endParaRPr lang="cs-CZ" sz="2000" dirty="0"/>
          </a:p>
          <a:p>
            <a:pPr>
              <a:lnSpc>
                <a:spcPct val="100000"/>
              </a:lnSpc>
            </a:pPr>
            <a:r>
              <a:rPr lang="cs-CZ" sz="2000" dirty="0" smtClean="0"/>
              <a:t>významnou kulturní institucí se stalo „nakladatelství“ </a:t>
            </a:r>
            <a:r>
              <a:rPr lang="cs-CZ" sz="2000" i="1" dirty="0" smtClean="0"/>
              <a:t>Dědictví svatého Václava </a:t>
            </a:r>
            <a:r>
              <a:rPr lang="cs-CZ" sz="2000" dirty="0" smtClean="0"/>
              <a:t>vzniklé z pozůstalosti matky M. V. </a:t>
            </a:r>
            <a:r>
              <a:rPr lang="cs-CZ" sz="2000" dirty="0" err="1" smtClean="0"/>
              <a:t>Štejera</a:t>
            </a:r>
            <a:r>
              <a:rPr lang="cs-CZ" sz="2000" dirty="0" smtClean="0"/>
              <a:t>, které vydávalo české (z hlediska katolické nauky pravověrné) knihy. </a:t>
            </a:r>
            <a:endParaRPr lang="cs-CZ" sz="2000" dirty="0"/>
          </a:p>
        </p:txBody>
      </p:sp>
    </p:spTree>
    <p:extLst>
      <p:ext uri="{BB962C8B-B14F-4D97-AF65-F5344CB8AC3E}">
        <p14:creationId xmlns:p14="http://schemas.microsoft.com/office/powerpoint/2010/main" val="30828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414000" y="314328"/>
            <a:ext cx="11032305" cy="559730"/>
          </a:xfrm>
        </p:spPr>
        <p:txBody>
          <a:bodyPr/>
          <a:lstStyle/>
          <a:p>
            <a:r>
              <a:rPr lang="cs-CZ" i="1" dirty="0" smtClean="0"/>
              <a:t>Bible svatováclavská</a:t>
            </a:r>
            <a:endParaRPr lang="cs-CZ" i="1" dirty="0"/>
          </a:p>
        </p:txBody>
      </p:sp>
      <p:sp>
        <p:nvSpPr>
          <p:cNvPr id="5" name="Zástupný symbol pro obsah 4"/>
          <p:cNvSpPr>
            <a:spLocks noGrp="1"/>
          </p:cNvSpPr>
          <p:nvPr>
            <p:ph idx="1"/>
          </p:nvPr>
        </p:nvSpPr>
        <p:spPr>
          <a:xfrm>
            <a:off x="414000" y="1414463"/>
            <a:ext cx="11791949" cy="4093784"/>
          </a:xfrm>
        </p:spPr>
        <p:txBody>
          <a:bodyPr/>
          <a:lstStyle/>
          <a:p>
            <a:pPr>
              <a:lnSpc>
                <a:spcPct val="100000"/>
              </a:lnSpc>
            </a:pPr>
            <a:r>
              <a:rPr lang="cs-CZ" sz="2000" dirty="0" smtClean="0"/>
              <a:t>vydaná díky finanční podpoře </a:t>
            </a:r>
            <a:r>
              <a:rPr lang="cs-CZ" sz="2000" i="1" dirty="0" smtClean="0"/>
              <a:t>Dědictví svatého Václava</a:t>
            </a:r>
            <a:r>
              <a:rPr lang="cs-CZ" sz="2000" dirty="0"/>
              <a:t>,</a:t>
            </a:r>
            <a:endParaRPr lang="cs-CZ" sz="2000" dirty="0" smtClean="0"/>
          </a:p>
          <a:p>
            <a:pPr>
              <a:lnSpc>
                <a:spcPct val="100000"/>
              </a:lnSpc>
            </a:pPr>
            <a:endParaRPr lang="cs-CZ" sz="2000" dirty="0"/>
          </a:p>
          <a:p>
            <a:pPr>
              <a:lnSpc>
                <a:spcPct val="100000"/>
              </a:lnSpc>
            </a:pPr>
            <a:r>
              <a:rPr lang="cs-CZ" sz="2000" dirty="0" smtClean="0"/>
              <a:t>vydána </a:t>
            </a:r>
            <a:r>
              <a:rPr lang="cs-CZ" sz="2000" dirty="0"/>
              <a:t>v klementinské tiskárně, a to ve třech dílech: Nový zákon 1677, Starý zákon 1712 (</a:t>
            </a:r>
            <a:r>
              <a:rPr lang="cs-CZ" sz="2000" i="1" dirty="0"/>
              <a:t>Prorokové a Knihy Makabejské</a:t>
            </a:r>
            <a:r>
              <a:rPr lang="cs-CZ" sz="2000" dirty="0"/>
              <a:t>) a 1715 (</a:t>
            </a:r>
            <a:r>
              <a:rPr lang="cs-CZ" sz="2000" i="1" dirty="0"/>
              <a:t>Pentateuch, historické a mudroslovné knihy</a:t>
            </a:r>
            <a:r>
              <a:rPr lang="cs-CZ" sz="2000" dirty="0" smtClean="0"/>
              <a:t>),</a:t>
            </a:r>
          </a:p>
          <a:p>
            <a:pPr>
              <a:lnSpc>
                <a:spcPct val="100000"/>
              </a:lnSpc>
            </a:pPr>
            <a:endParaRPr lang="cs-CZ" sz="2000" dirty="0" smtClean="0"/>
          </a:p>
          <a:p>
            <a:pPr>
              <a:lnSpc>
                <a:spcPct val="100000"/>
              </a:lnSpc>
            </a:pPr>
            <a:r>
              <a:rPr lang="cs-CZ" sz="2000" dirty="0" smtClean="0"/>
              <a:t>první úplný katolický překlad </a:t>
            </a:r>
            <a:r>
              <a:rPr lang="cs-CZ" sz="2000" dirty="0" err="1"/>
              <a:t>potridentské</a:t>
            </a:r>
            <a:r>
              <a:rPr lang="cs-CZ" sz="2000" dirty="0"/>
              <a:t> </a:t>
            </a:r>
            <a:r>
              <a:rPr lang="cs-CZ" sz="2000" i="1" dirty="0"/>
              <a:t>Vulgáty </a:t>
            </a:r>
            <a:r>
              <a:rPr lang="cs-CZ" sz="2000" dirty="0"/>
              <a:t>(tzv. Sixto-Klementiny), </a:t>
            </a:r>
            <a:endParaRPr lang="cs-CZ" sz="2000" dirty="0" smtClean="0"/>
          </a:p>
          <a:p>
            <a:pPr>
              <a:lnSpc>
                <a:spcPct val="100000"/>
              </a:lnSpc>
            </a:pPr>
            <a:endParaRPr lang="cs-CZ" sz="2000" dirty="0"/>
          </a:p>
          <a:p>
            <a:pPr>
              <a:lnSpc>
                <a:spcPct val="100000"/>
              </a:lnSpc>
            </a:pPr>
            <a:r>
              <a:rPr lang="cs-CZ" sz="2000" dirty="0" smtClean="0"/>
              <a:t>vznikla </a:t>
            </a:r>
            <a:r>
              <a:rPr lang="cs-CZ" sz="2000" dirty="0"/>
              <a:t>v prostředí</a:t>
            </a:r>
            <a:r>
              <a:rPr lang="cs-CZ" sz="2000" i="1" dirty="0"/>
              <a:t> </a:t>
            </a:r>
            <a:r>
              <a:rPr lang="cs-CZ" sz="2000" dirty="0"/>
              <a:t>pražských </a:t>
            </a:r>
            <a:r>
              <a:rPr lang="cs-CZ" sz="2000" dirty="0" smtClean="0"/>
              <a:t>jezuitů: překladatelé </a:t>
            </a:r>
            <a:r>
              <a:rPr lang="cs-CZ" sz="2000" dirty="0"/>
              <a:t>Jiří Konstanc (1607–1673), Matěj Václav </a:t>
            </a:r>
            <a:r>
              <a:rPr lang="cs-CZ" sz="2000" dirty="0" err="1"/>
              <a:t>Štejer</a:t>
            </a:r>
            <a:r>
              <a:rPr lang="cs-CZ" sz="2000" dirty="0"/>
              <a:t> (1630–1692) a Jan </a:t>
            </a:r>
            <a:r>
              <a:rPr lang="cs-CZ" sz="2000" dirty="0" err="1"/>
              <a:t>Barner</a:t>
            </a:r>
            <a:r>
              <a:rPr lang="cs-CZ" sz="2000" dirty="0"/>
              <a:t> (1643–1708</a:t>
            </a:r>
            <a:r>
              <a:rPr lang="cs-CZ" sz="2000" dirty="0" smtClean="0"/>
              <a:t>), na definitivní redakci 1712 a 1715 </a:t>
            </a:r>
            <a:r>
              <a:rPr lang="cs-CZ" sz="2000" dirty="0" smtClean="0"/>
              <a:t>se zřejmě podílela další </a:t>
            </a:r>
            <a:r>
              <a:rPr lang="cs-CZ" sz="2000" dirty="0" smtClean="0"/>
              <a:t>osoba </a:t>
            </a:r>
            <a:r>
              <a:rPr lang="cs-CZ" sz="2000" dirty="0" smtClean="0"/>
              <a:t>(podle Koupila),</a:t>
            </a:r>
            <a:endParaRPr lang="cs-CZ" sz="2000" dirty="0"/>
          </a:p>
          <a:p>
            <a:pPr>
              <a:lnSpc>
                <a:spcPct val="100000"/>
              </a:lnSpc>
            </a:pPr>
            <a:endParaRPr lang="cs-CZ" sz="2000" dirty="0" smtClean="0"/>
          </a:p>
          <a:p>
            <a:pPr>
              <a:lnSpc>
                <a:spcPct val="100000"/>
              </a:lnSpc>
            </a:pPr>
            <a:r>
              <a:rPr lang="cs-CZ" sz="2000" dirty="0" smtClean="0"/>
              <a:t>podobně jako </a:t>
            </a:r>
            <a:r>
              <a:rPr lang="cs-CZ" sz="2000" i="1" dirty="0" smtClean="0"/>
              <a:t>Bible kralická </a:t>
            </a:r>
            <a:r>
              <a:rPr lang="cs-CZ" sz="2000" dirty="0" smtClean="0"/>
              <a:t>obsahuje rozsáhlé věroučné komentáře.</a:t>
            </a:r>
            <a:endParaRPr lang="cs-CZ" sz="2000" dirty="0"/>
          </a:p>
        </p:txBody>
      </p:sp>
    </p:spTree>
    <p:extLst>
      <p:ext uri="{BB962C8B-B14F-4D97-AF65-F5344CB8AC3E}">
        <p14:creationId xmlns:p14="http://schemas.microsoft.com/office/powerpoint/2010/main" val="2954665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i="1" dirty="0" smtClean="0"/>
              <a:t>Bible </a:t>
            </a:r>
            <a:br>
              <a:rPr lang="cs-CZ" i="1" dirty="0" smtClean="0"/>
            </a:br>
            <a:r>
              <a:rPr lang="cs-CZ" i="1" dirty="0" smtClean="0"/>
              <a:t>svatováclavská</a:t>
            </a:r>
            <a:endParaRPr lang="cs-CZ" i="1" dirty="0"/>
          </a:p>
        </p:txBody>
      </p:sp>
      <p:sp>
        <p:nvSpPr>
          <p:cNvPr id="5" name="Zástupný symbol pro obsah 4"/>
          <p:cNvSpPr>
            <a:spLocks noGrp="1"/>
          </p:cNvSpPr>
          <p:nvPr>
            <p:ph idx="1"/>
          </p:nvPr>
        </p:nvSpPr>
        <p:spPr>
          <a:xfrm>
            <a:off x="200025" y="1143000"/>
            <a:ext cx="11687176" cy="5098447"/>
          </a:xfrm>
        </p:spPr>
        <p:txBody>
          <a:bodyPr numCol="1"/>
          <a:lstStyle/>
          <a:p>
            <a:pPr marL="72000" indent="0" algn="r">
              <a:buNone/>
            </a:pPr>
            <a:endParaRPr lang="cs-CZ" sz="2000" dirty="0"/>
          </a:p>
          <a:p>
            <a:pPr marL="72000" indent="0">
              <a:buNone/>
            </a:pPr>
            <a:endParaRPr lang="cs-CZ" sz="2000" dirty="0" smtClean="0"/>
          </a:p>
          <a:p>
            <a:pPr marL="72000" indent="0">
              <a:buNone/>
            </a:pPr>
            <a:r>
              <a:rPr lang="cs-CZ" sz="2000" dirty="0" smtClean="0"/>
              <a:t>komentáře </a:t>
            </a:r>
            <a:r>
              <a:rPr lang="cs-CZ" sz="2000" dirty="0"/>
              <a:t>a exegetické </a:t>
            </a:r>
            <a:r>
              <a:rPr lang="cs-CZ" sz="2000" dirty="0" smtClean="0"/>
              <a:t>výklady</a:t>
            </a:r>
          </a:p>
          <a:p>
            <a:pPr marL="72000" indent="0">
              <a:buNone/>
            </a:pPr>
            <a:endParaRPr lang="cs-CZ" sz="2000" dirty="0" smtClean="0"/>
          </a:p>
          <a:p>
            <a:pPr marL="72000" indent="0" algn="r">
              <a:lnSpc>
                <a:spcPct val="100000"/>
              </a:lnSpc>
              <a:buNone/>
              <a:tabLst>
                <a:tab pos="3859213" algn="l"/>
              </a:tabLst>
            </a:pPr>
            <a:r>
              <a:rPr lang="cs-CZ" sz="2000" dirty="0"/>
              <a:t>odkazy na </a:t>
            </a:r>
            <a:r>
              <a:rPr lang="cs-CZ" sz="2000" dirty="0" smtClean="0"/>
              <a:t>paralelní</a:t>
            </a:r>
            <a:endParaRPr lang="cs-CZ" sz="2000" dirty="0"/>
          </a:p>
          <a:p>
            <a:pPr marL="72000" indent="0" algn="r">
              <a:lnSpc>
                <a:spcPct val="100000"/>
              </a:lnSpc>
              <a:buNone/>
              <a:tabLst>
                <a:tab pos="3859213" algn="l"/>
              </a:tabLst>
            </a:pPr>
            <a:r>
              <a:rPr lang="cs-CZ" sz="2000" dirty="0"/>
              <a:t>biblická místa</a:t>
            </a:r>
          </a:p>
          <a:p>
            <a:pPr marL="72000" indent="0">
              <a:buNone/>
            </a:pPr>
            <a:endParaRPr lang="cs-CZ" sz="2000" dirty="0"/>
          </a:p>
          <a:p>
            <a:pPr marL="72000" indent="0">
              <a:buNone/>
            </a:pPr>
            <a:endParaRPr lang="cs-CZ" sz="2000" dirty="0" smtClean="0"/>
          </a:p>
          <a:p>
            <a:pPr marL="72000" indent="0">
              <a:buNone/>
            </a:pPr>
            <a:r>
              <a:rPr lang="cs-CZ" sz="2000" dirty="0"/>
              <a:t>novozákonní znění</a:t>
            </a:r>
          </a:p>
          <a:p>
            <a:pPr marL="72000" indent="0">
              <a:buNone/>
            </a:pPr>
            <a:endParaRPr lang="cs-CZ" sz="2000" dirty="0"/>
          </a:p>
          <a:p>
            <a:pPr marL="72000" indent="0" algn="just">
              <a:lnSpc>
                <a:spcPct val="100000"/>
              </a:lnSpc>
              <a:buNone/>
            </a:pPr>
            <a:endParaRPr lang="cs-CZ" sz="2000" dirty="0"/>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l="4912" t="2084" r="7050" b="4374"/>
          <a:stretch/>
        </p:blipFill>
        <p:spPr>
          <a:xfrm>
            <a:off x="5172074" y="71316"/>
            <a:ext cx="3914775" cy="6734614"/>
          </a:xfrm>
          <a:prstGeom prst="rect">
            <a:avLst/>
          </a:prstGeom>
        </p:spPr>
      </p:pic>
      <p:cxnSp>
        <p:nvCxnSpPr>
          <p:cNvPr id="8" name="Přímá spojnice se šipkou 7"/>
          <p:cNvCxnSpPr/>
          <p:nvPr/>
        </p:nvCxnSpPr>
        <p:spPr bwMode="auto">
          <a:xfrm flipV="1">
            <a:off x="2343150" y="1743075"/>
            <a:ext cx="2828924" cy="342902"/>
          </a:xfrm>
          <a:prstGeom prst="straightConnector1">
            <a:avLst/>
          </a:prstGeom>
          <a:solidFill>
            <a:schemeClr val="accent1"/>
          </a:solidFill>
          <a:ln w="9525" cap="flat" cmpd="sng" algn="ctr">
            <a:solidFill>
              <a:srgbClr val="0000DC"/>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se šipkou 12"/>
          <p:cNvCxnSpPr/>
          <p:nvPr/>
        </p:nvCxnSpPr>
        <p:spPr bwMode="auto">
          <a:xfrm flipV="1">
            <a:off x="2324094" y="3981458"/>
            <a:ext cx="2828924" cy="342902"/>
          </a:xfrm>
          <a:prstGeom prst="straightConnector1">
            <a:avLst/>
          </a:prstGeom>
          <a:solidFill>
            <a:schemeClr val="accent1"/>
          </a:solidFill>
          <a:ln w="9525" cap="flat" cmpd="sng" algn="ctr">
            <a:solidFill>
              <a:srgbClr val="0000DC"/>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p:cNvCxnSpPr/>
          <p:nvPr/>
        </p:nvCxnSpPr>
        <p:spPr bwMode="auto">
          <a:xfrm flipH="1" flipV="1">
            <a:off x="9105905" y="1743075"/>
            <a:ext cx="1781171" cy="919480"/>
          </a:xfrm>
          <a:prstGeom prst="straightConnector1">
            <a:avLst/>
          </a:prstGeom>
          <a:solidFill>
            <a:schemeClr val="accent1"/>
          </a:solidFill>
          <a:ln w="9525" cap="flat" cmpd="sng" algn="ctr">
            <a:solidFill>
              <a:srgbClr val="0000DC"/>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0210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414000" y="628662"/>
            <a:ext cx="11032305" cy="559730"/>
          </a:xfrm>
        </p:spPr>
        <p:txBody>
          <a:bodyPr/>
          <a:lstStyle/>
          <a:p>
            <a:r>
              <a:rPr lang="cs-CZ" i="1" dirty="0" smtClean="0"/>
              <a:t>Bible svatováclavská</a:t>
            </a:r>
            <a:endParaRPr lang="cs-CZ" i="1" dirty="0"/>
          </a:p>
        </p:txBody>
      </p:sp>
      <p:sp>
        <p:nvSpPr>
          <p:cNvPr id="5" name="Zástupný symbol pro obsah 4"/>
          <p:cNvSpPr>
            <a:spLocks noGrp="1"/>
          </p:cNvSpPr>
          <p:nvPr>
            <p:ph idx="1"/>
          </p:nvPr>
        </p:nvSpPr>
        <p:spPr>
          <a:xfrm>
            <a:off x="414000" y="1914524"/>
            <a:ext cx="11358900" cy="4313475"/>
          </a:xfrm>
        </p:spPr>
        <p:txBody>
          <a:bodyPr/>
          <a:lstStyle/>
          <a:p>
            <a:pPr>
              <a:lnSpc>
                <a:spcPct val="100000"/>
              </a:lnSpc>
            </a:pPr>
            <a:r>
              <a:rPr lang="cs-CZ" sz="2000" dirty="0" smtClean="0"/>
              <a:t>podle J. Vintra překladatelé </a:t>
            </a:r>
            <a:r>
              <a:rPr lang="cs-CZ" sz="2000" i="1" dirty="0"/>
              <a:t>Bible svatováclavské</a:t>
            </a:r>
            <a:r>
              <a:rPr lang="cs-CZ" sz="2000" dirty="0"/>
              <a:t> vědomě navazovali na jazyk </a:t>
            </a:r>
            <a:r>
              <a:rPr lang="cs-CZ" sz="2000" i="1" dirty="0"/>
              <a:t>Bible </a:t>
            </a:r>
            <a:r>
              <a:rPr lang="cs-CZ" sz="2000" i="1" dirty="0" smtClean="0"/>
              <a:t>kralické</a:t>
            </a:r>
            <a:r>
              <a:rPr lang="cs-CZ" sz="2000" dirty="0" smtClean="0"/>
              <a:t>, textově pak na </a:t>
            </a:r>
            <a:r>
              <a:rPr lang="cs-CZ" sz="2000" i="1" dirty="0" smtClean="0"/>
              <a:t>Bibli benátskou </a:t>
            </a:r>
            <a:r>
              <a:rPr lang="cs-CZ" sz="2000" dirty="0" smtClean="0"/>
              <a:t>(NZ), na </a:t>
            </a:r>
            <a:r>
              <a:rPr lang="cs-CZ" sz="2000" i="1" dirty="0" smtClean="0"/>
              <a:t>Melantrichovu bibli </a:t>
            </a:r>
            <a:r>
              <a:rPr lang="cs-CZ" sz="2000" dirty="0"/>
              <a:t>ve Veleslavínově </a:t>
            </a:r>
            <a:r>
              <a:rPr lang="cs-CZ" sz="2000" dirty="0" smtClean="0"/>
              <a:t>úpravě (SZ), </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autoři </a:t>
            </a:r>
            <a:r>
              <a:rPr lang="cs-CZ" sz="2000" dirty="0"/>
              <a:t>tedy postupovali nejen jako překladatelé, ale také jako </a:t>
            </a:r>
            <a:r>
              <a:rPr lang="cs-CZ" sz="2000" dirty="0" smtClean="0"/>
              <a:t>adaptátoři/redaktoři, </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vědomý </a:t>
            </a:r>
            <a:r>
              <a:rPr lang="cs-CZ" sz="2000" dirty="0"/>
              <a:t>příklon k </a:t>
            </a:r>
            <a:r>
              <a:rPr lang="cs-CZ" sz="2000" dirty="0" smtClean="0"/>
              <a:t>předchozí tradici způsobil</a:t>
            </a:r>
            <a:r>
              <a:rPr lang="cs-CZ" sz="2000" dirty="0"/>
              <a:t>, že jazyk vlastního překladu </a:t>
            </a:r>
            <a:r>
              <a:rPr lang="cs-CZ" sz="2000" i="1" dirty="0"/>
              <a:t>Bible svatováclavské</a:t>
            </a:r>
            <a:r>
              <a:rPr lang="cs-CZ" sz="2000" dirty="0"/>
              <a:t> je archaický (v dobové terminologii </a:t>
            </a:r>
            <a:r>
              <a:rPr lang="cs-CZ" sz="2000" i="1" dirty="0" err="1"/>
              <a:t>svatopísemský</a:t>
            </a:r>
            <a:r>
              <a:rPr lang="cs-CZ" sz="2000" dirty="0"/>
              <a:t>) a že zachovává vrstvu jazykových prostředků, které z dobového jazyka </a:t>
            </a:r>
            <a:r>
              <a:rPr lang="cs-CZ" sz="2000" dirty="0" smtClean="0"/>
              <a:t>ustupují, </a:t>
            </a:r>
          </a:p>
          <a:p>
            <a:pPr>
              <a:lnSpc>
                <a:spcPct val="100000"/>
              </a:lnSpc>
            </a:pPr>
            <a:endParaRPr lang="cs-CZ" sz="2000" dirty="0"/>
          </a:p>
        </p:txBody>
      </p:sp>
    </p:spTree>
    <p:extLst>
      <p:ext uri="{BB962C8B-B14F-4D97-AF65-F5344CB8AC3E}">
        <p14:creationId xmlns:p14="http://schemas.microsoft.com/office/powerpoint/2010/main" val="1825305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157164" y="100013"/>
            <a:ext cx="11217701" cy="645455"/>
          </a:xfrm>
        </p:spPr>
        <p:txBody>
          <a:bodyPr/>
          <a:lstStyle/>
          <a:p>
            <a:r>
              <a:rPr lang="cs-CZ" i="1" dirty="0" smtClean="0"/>
              <a:t>Bible kralická – Bible svatováclavská</a:t>
            </a:r>
            <a:endParaRPr lang="cs-CZ" i="1" dirty="0"/>
          </a:p>
        </p:txBody>
      </p:sp>
      <p:sp>
        <p:nvSpPr>
          <p:cNvPr id="5" name="Zástupný symbol pro obsah 4"/>
          <p:cNvSpPr>
            <a:spLocks noGrp="1"/>
          </p:cNvSpPr>
          <p:nvPr>
            <p:ph idx="1"/>
          </p:nvPr>
        </p:nvSpPr>
        <p:spPr>
          <a:xfrm>
            <a:off x="157164" y="745468"/>
            <a:ext cx="11877330" cy="5369583"/>
          </a:xfrm>
        </p:spPr>
        <p:txBody>
          <a:bodyPr numCol="2"/>
          <a:lstStyle/>
          <a:p>
            <a:pPr marL="72000" indent="0" algn="just">
              <a:lnSpc>
                <a:spcPct val="100000"/>
              </a:lnSpc>
              <a:buNone/>
            </a:pPr>
            <a:r>
              <a:rPr lang="cs-CZ" sz="2000" b="1" i="1" dirty="0" smtClean="0"/>
              <a:t>Bible </a:t>
            </a:r>
            <a:r>
              <a:rPr lang="cs-CZ" sz="2000" b="1" i="1" dirty="0"/>
              <a:t>kralická</a:t>
            </a:r>
          </a:p>
          <a:p>
            <a:pPr marL="72000" indent="0" algn="just">
              <a:lnSpc>
                <a:spcPct val="100000"/>
              </a:lnSpc>
              <a:buNone/>
            </a:pPr>
            <a:endParaRPr lang="cs-CZ" sz="2000" dirty="0"/>
          </a:p>
          <a:p>
            <a:pPr marL="174625" indent="0" algn="just">
              <a:lnSpc>
                <a:spcPct val="100000"/>
              </a:lnSpc>
              <a:buNone/>
            </a:pPr>
            <a:r>
              <a:rPr lang="cs-CZ" sz="2000" dirty="0"/>
              <a:t>1 Když se </a:t>
            </a:r>
            <a:r>
              <a:rPr lang="cs-CZ" sz="2000" b="1" dirty="0"/>
              <a:t>pak</a:t>
            </a:r>
            <a:r>
              <a:rPr lang="cs-CZ" sz="2000" dirty="0"/>
              <a:t> narodil Ježíš v Betlémě </a:t>
            </a:r>
            <a:r>
              <a:rPr lang="cs-CZ" sz="2000" dirty="0" err="1" smtClean="0"/>
              <a:t>Júdově</a:t>
            </a:r>
            <a:r>
              <a:rPr lang="cs-CZ" sz="2000" dirty="0" smtClean="0"/>
              <a:t> </a:t>
            </a:r>
            <a:r>
              <a:rPr lang="cs-CZ" sz="2000" dirty="0"/>
              <a:t>za </a:t>
            </a:r>
            <a:r>
              <a:rPr lang="cs-CZ" sz="2000" dirty="0" err="1" smtClean="0"/>
              <a:t>dnů</a:t>
            </a:r>
            <a:r>
              <a:rPr lang="cs-CZ" sz="2000" b="1" dirty="0" err="1" smtClean="0"/>
              <a:t>v</a:t>
            </a:r>
            <a:r>
              <a:rPr lang="cs-CZ" sz="2000" b="1" dirty="0" smtClean="0"/>
              <a:t> </a:t>
            </a:r>
            <a:r>
              <a:rPr lang="cs-CZ" sz="2000" dirty="0" err="1" smtClean="0"/>
              <a:t>Heródesa</a:t>
            </a:r>
            <a:r>
              <a:rPr lang="cs-CZ" sz="2000" dirty="0" smtClean="0"/>
              <a:t> </a:t>
            </a:r>
            <a:r>
              <a:rPr lang="cs-CZ" sz="2000" dirty="0"/>
              <a:t>krále, aj, mudrci od </a:t>
            </a:r>
            <a:r>
              <a:rPr lang="cs-CZ" sz="2000" b="1" dirty="0"/>
              <a:t>východu</a:t>
            </a:r>
            <a:r>
              <a:rPr lang="cs-CZ" sz="2000" dirty="0"/>
              <a:t> </a:t>
            </a:r>
            <a:r>
              <a:rPr lang="cs-CZ" sz="2000" b="1" dirty="0"/>
              <a:t>slunce</a:t>
            </a:r>
            <a:r>
              <a:rPr lang="cs-CZ" sz="2000" dirty="0"/>
              <a:t> přijeli do Jeruzaléma, 2 řkouce: „Kde jest ten, kterýž se </a:t>
            </a:r>
            <a:r>
              <a:rPr lang="cs-CZ" sz="2000" dirty="0" smtClean="0"/>
              <a:t>narodil, </a:t>
            </a:r>
            <a:r>
              <a:rPr lang="cs-CZ" sz="2000" dirty="0"/>
              <a:t>Král židovský? Nebo viděli </a:t>
            </a:r>
            <a:r>
              <a:rPr lang="cs-CZ" sz="2000" dirty="0" err="1"/>
              <a:t>sme</a:t>
            </a:r>
            <a:r>
              <a:rPr lang="cs-CZ" sz="2000" dirty="0"/>
              <a:t> hvězdu jeho na </a:t>
            </a:r>
            <a:r>
              <a:rPr lang="cs-CZ" sz="2000" b="1" dirty="0"/>
              <a:t>východu slunce </a:t>
            </a:r>
            <a:r>
              <a:rPr lang="cs-CZ" sz="2000" dirty="0"/>
              <a:t>a přijeli </a:t>
            </a:r>
            <a:r>
              <a:rPr lang="cs-CZ" sz="2000" dirty="0" err="1"/>
              <a:t>sme</a:t>
            </a:r>
            <a:r>
              <a:rPr lang="cs-CZ" sz="2000" dirty="0"/>
              <a:t> klaněti se jemu.“ 3 </a:t>
            </a:r>
            <a:r>
              <a:rPr lang="cs-CZ" sz="2000" b="1" dirty="0"/>
              <a:t>To uslyšev </a:t>
            </a:r>
            <a:r>
              <a:rPr lang="cs-CZ" sz="2000" dirty="0" err="1"/>
              <a:t>Heródes</a:t>
            </a:r>
            <a:r>
              <a:rPr lang="cs-CZ" sz="2000" dirty="0"/>
              <a:t> král, zarmoutil se i </a:t>
            </a:r>
            <a:r>
              <a:rPr lang="cs-CZ" sz="2000" dirty="0" err="1"/>
              <a:t>všecken</a:t>
            </a:r>
            <a:r>
              <a:rPr lang="cs-CZ" sz="2000" dirty="0"/>
              <a:t> Jeruzalém s ním. 4 A </a:t>
            </a:r>
            <a:r>
              <a:rPr lang="cs-CZ" sz="2000" b="1" dirty="0"/>
              <a:t>svolav</a:t>
            </a:r>
            <a:r>
              <a:rPr lang="cs-CZ" sz="2000" dirty="0"/>
              <a:t> všecky </a:t>
            </a:r>
            <a:r>
              <a:rPr lang="cs-CZ" sz="2000" b="1" dirty="0"/>
              <a:t>biskupy </a:t>
            </a:r>
            <a:r>
              <a:rPr lang="cs-CZ" sz="2000" dirty="0"/>
              <a:t>a učitele lidu, tázal se jich, kde by se Kristus měl naroditi. 5 Oni pak řekli </a:t>
            </a:r>
            <a:r>
              <a:rPr lang="cs-CZ" sz="2000" b="1" dirty="0"/>
              <a:t>mu</a:t>
            </a:r>
            <a:r>
              <a:rPr lang="cs-CZ" sz="2000" dirty="0"/>
              <a:t>: „V Betlémě </a:t>
            </a:r>
            <a:r>
              <a:rPr lang="cs-CZ" sz="2000" dirty="0" err="1"/>
              <a:t>Júdově</a:t>
            </a:r>
            <a:r>
              <a:rPr lang="cs-CZ" sz="2000" dirty="0"/>
              <a:t>.“ Nebo tak </a:t>
            </a:r>
            <a:r>
              <a:rPr lang="cs-CZ" sz="2000" b="1" dirty="0"/>
              <a:t>jest psáno</a:t>
            </a:r>
            <a:r>
              <a:rPr lang="cs-CZ" sz="2000" dirty="0"/>
              <a:t> skrze </a:t>
            </a:r>
            <a:r>
              <a:rPr lang="cs-CZ" sz="2000" dirty="0" smtClean="0"/>
              <a:t>Proroka: </a:t>
            </a:r>
            <a:r>
              <a:rPr lang="cs-CZ" sz="2000" dirty="0"/>
              <a:t>6 „A ty Betléme, země </a:t>
            </a:r>
            <a:r>
              <a:rPr lang="cs-CZ" sz="2000" dirty="0" err="1"/>
              <a:t>júdská</a:t>
            </a:r>
            <a:r>
              <a:rPr lang="cs-CZ" sz="2000" dirty="0"/>
              <a:t>, nikoli nejsi nejmenší mezi knížaty judskými, neboť z tebe vyjde Vývoda, kterýž </a:t>
            </a:r>
            <a:r>
              <a:rPr lang="cs-CZ" sz="2000" b="1" dirty="0"/>
              <a:t>pásti bude </a:t>
            </a:r>
            <a:r>
              <a:rPr lang="cs-CZ" sz="2000" dirty="0"/>
              <a:t>lid můj </a:t>
            </a:r>
            <a:r>
              <a:rPr lang="cs-CZ" sz="2000" dirty="0" smtClean="0"/>
              <a:t>izraelský</a:t>
            </a:r>
            <a:r>
              <a:rPr lang="cs-CZ" sz="2000" dirty="0"/>
              <a:t>.“ 7 </a:t>
            </a:r>
            <a:r>
              <a:rPr lang="cs-CZ" sz="2000" b="1" dirty="0"/>
              <a:t>Tedy </a:t>
            </a:r>
            <a:r>
              <a:rPr lang="cs-CZ" sz="2000" dirty="0" err="1"/>
              <a:t>Heródes</a:t>
            </a:r>
            <a:r>
              <a:rPr lang="cs-CZ" sz="2000" dirty="0"/>
              <a:t> tajně povolav mudrců, pilně se jich </a:t>
            </a:r>
            <a:r>
              <a:rPr lang="cs-CZ" sz="2000" b="1" dirty="0"/>
              <a:t>ptal</a:t>
            </a:r>
            <a:r>
              <a:rPr lang="cs-CZ" sz="2000" dirty="0"/>
              <a:t>, </a:t>
            </a:r>
            <a:r>
              <a:rPr lang="cs-CZ" sz="2000" b="1" dirty="0"/>
              <a:t>kterého by se jim času</a:t>
            </a:r>
            <a:r>
              <a:rPr lang="cs-CZ" sz="2000" dirty="0"/>
              <a:t> hvězda ukázala</a:t>
            </a:r>
            <a:r>
              <a:rPr lang="cs-CZ" sz="2000" dirty="0" smtClean="0"/>
              <a:t>.</a:t>
            </a:r>
          </a:p>
          <a:p>
            <a:pPr marL="174625" indent="0" algn="just">
              <a:lnSpc>
                <a:spcPct val="100000"/>
              </a:lnSpc>
              <a:buNone/>
            </a:pPr>
            <a:endParaRPr lang="cs-CZ" sz="2000" dirty="0"/>
          </a:p>
          <a:p>
            <a:pPr marL="174625" indent="0" algn="just">
              <a:lnSpc>
                <a:spcPct val="100000"/>
              </a:lnSpc>
              <a:buNone/>
            </a:pPr>
            <a:r>
              <a:rPr lang="cs-CZ" sz="2000" b="1" i="1" dirty="0" smtClean="0"/>
              <a:t>Bible svatováclavská</a:t>
            </a:r>
          </a:p>
          <a:p>
            <a:pPr marL="174625" indent="0" algn="just">
              <a:lnSpc>
                <a:spcPct val="100000"/>
              </a:lnSpc>
              <a:buNone/>
            </a:pPr>
            <a:endParaRPr lang="cs-CZ" sz="2000" i="1" dirty="0" smtClean="0"/>
          </a:p>
          <a:p>
            <a:pPr marL="72000" indent="0" algn="just">
              <a:lnSpc>
                <a:spcPct val="100000"/>
              </a:lnSpc>
              <a:buNone/>
            </a:pPr>
            <a:r>
              <a:rPr lang="cs-CZ" sz="2000" dirty="0" smtClean="0"/>
              <a:t>1 Když </a:t>
            </a:r>
            <a:r>
              <a:rPr lang="cs-CZ" sz="2000" dirty="0"/>
              <a:t>se </a:t>
            </a:r>
            <a:r>
              <a:rPr lang="cs-CZ" sz="2000" b="1" dirty="0"/>
              <a:t>tedy </a:t>
            </a:r>
            <a:r>
              <a:rPr lang="cs-CZ" sz="2000" dirty="0"/>
              <a:t>narodil Ježíš v Betlémě </a:t>
            </a:r>
            <a:r>
              <a:rPr lang="cs-CZ" sz="2000" dirty="0" err="1"/>
              <a:t>Júdově</a:t>
            </a:r>
            <a:r>
              <a:rPr lang="cs-CZ" sz="2000" dirty="0"/>
              <a:t> za dn</a:t>
            </a:r>
            <a:r>
              <a:rPr lang="cs-CZ" sz="2000" b="1" dirty="0"/>
              <a:t>ů</a:t>
            </a:r>
            <a:r>
              <a:rPr lang="cs-CZ" sz="2000" dirty="0"/>
              <a:t> </a:t>
            </a:r>
            <a:r>
              <a:rPr lang="cs-CZ" sz="2000" dirty="0" err="1"/>
              <a:t>Heródesa</a:t>
            </a:r>
            <a:r>
              <a:rPr lang="cs-CZ" sz="2000" dirty="0"/>
              <a:t> </a:t>
            </a:r>
            <a:r>
              <a:rPr lang="cs-CZ" sz="2000" dirty="0" smtClean="0"/>
              <a:t>krále</a:t>
            </a:r>
            <a:r>
              <a:rPr lang="cs-CZ" sz="2000" dirty="0"/>
              <a:t>, </a:t>
            </a:r>
            <a:r>
              <a:rPr lang="cs-CZ" sz="2000" dirty="0" smtClean="0"/>
              <a:t>aj, mudrci </a:t>
            </a:r>
            <a:r>
              <a:rPr lang="cs-CZ" sz="2000" dirty="0"/>
              <a:t>od </a:t>
            </a:r>
            <a:r>
              <a:rPr lang="cs-CZ" sz="2000" b="1" dirty="0" smtClean="0"/>
              <a:t>východu</a:t>
            </a:r>
            <a:r>
              <a:rPr lang="cs-CZ" sz="2000" dirty="0" smtClean="0"/>
              <a:t> </a:t>
            </a:r>
            <a:r>
              <a:rPr lang="cs-CZ" sz="2000" dirty="0"/>
              <a:t>přijeli do Jeruzaléma, </a:t>
            </a:r>
            <a:r>
              <a:rPr lang="cs-CZ" sz="2000" dirty="0" smtClean="0"/>
              <a:t>2 </a:t>
            </a:r>
            <a:r>
              <a:rPr lang="cs-CZ" sz="2000" dirty="0"/>
              <a:t>řkouce: </a:t>
            </a:r>
            <a:r>
              <a:rPr lang="cs-CZ" sz="2000" dirty="0" smtClean="0"/>
              <a:t>„Kde </a:t>
            </a:r>
            <a:r>
              <a:rPr lang="cs-CZ" sz="2000" dirty="0"/>
              <a:t>jest </a:t>
            </a:r>
            <a:r>
              <a:rPr lang="cs-CZ" sz="2000" dirty="0" smtClean="0"/>
              <a:t>ten, </a:t>
            </a:r>
            <a:r>
              <a:rPr lang="cs-CZ" sz="2000" dirty="0"/>
              <a:t>kterýž se </a:t>
            </a:r>
            <a:r>
              <a:rPr lang="cs-CZ" sz="2000" dirty="0" smtClean="0"/>
              <a:t>narodil, </a:t>
            </a:r>
            <a:r>
              <a:rPr lang="cs-CZ" sz="2000" dirty="0"/>
              <a:t>Král Židovský? </a:t>
            </a:r>
            <a:r>
              <a:rPr lang="cs-CZ" sz="2000" dirty="0" smtClean="0"/>
              <a:t>Nebo </a:t>
            </a:r>
            <a:r>
              <a:rPr lang="cs-CZ" sz="2000" dirty="0"/>
              <a:t>viděli </a:t>
            </a:r>
            <a:r>
              <a:rPr lang="cs-CZ" sz="2000" dirty="0" err="1"/>
              <a:t>sme</a:t>
            </a:r>
            <a:r>
              <a:rPr lang="cs-CZ" sz="2000" dirty="0"/>
              <a:t> hvězdu jeho na </a:t>
            </a:r>
            <a:r>
              <a:rPr lang="cs-CZ" sz="2000" b="1" dirty="0" smtClean="0"/>
              <a:t>východu</a:t>
            </a:r>
            <a:r>
              <a:rPr lang="cs-CZ" sz="2000" dirty="0" smtClean="0"/>
              <a:t> </a:t>
            </a:r>
            <a:r>
              <a:rPr lang="cs-CZ" sz="2000" dirty="0"/>
              <a:t>a přijeli </a:t>
            </a:r>
            <a:r>
              <a:rPr lang="cs-CZ" sz="2000" dirty="0" err="1"/>
              <a:t>sme</a:t>
            </a:r>
            <a:r>
              <a:rPr lang="cs-CZ" sz="2000" dirty="0"/>
              <a:t> klaněti se jemu. </a:t>
            </a:r>
            <a:r>
              <a:rPr lang="cs-CZ" sz="2000" dirty="0" smtClean="0"/>
              <a:t>3 </a:t>
            </a:r>
            <a:r>
              <a:rPr lang="cs-CZ" sz="2000" b="1" dirty="0" smtClean="0"/>
              <a:t>Uslyšev </a:t>
            </a:r>
            <a:r>
              <a:rPr lang="cs-CZ" sz="2000" b="1" dirty="0"/>
              <a:t>pak to</a:t>
            </a:r>
            <a:r>
              <a:rPr lang="cs-CZ" sz="2000" dirty="0"/>
              <a:t> </a:t>
            </a:r>
            <a:r>
              <a:rPr lang="cs-CZ" sz="2000" dirty="0" err="1"/>
              <a:t>Heródes</a:t>
            </a:r>
            <a:r>
              <a:rPr lang="cs-CZ" sz="2000" dirty="0"/>
              <a:t> </a:t>
            </a:r>
            <a:r>
              <a:rPr lang="cs-CZ" sz="2000" dirty="0" smtClean="0"/>
              <a:t>král</a:t>
            </a:r>
            <a:r>
              <a:rPr lang="cs-CZ" sz="2000" dirty="0"/>
              <a:t>, zarmoutil </a:t>
            </a:r>
            <a:r>
              <a:rPr lang="cs-CZ" sz="2000" dirty="0" smtClean="0"/>
              <a:t>se i </a:t>
            </a:r>
            <a:r>
              <a:rPr lang="cs-CZ" sz="2000" dirty="0" err="1"/>
              <a:t>všecken</a:t>
            </a:r>
            <a:r>
              <a:rPr lang="cs-CZ" sz="2000" dirty="0"/>
              <a:t> Jeruzalém s ním. </a:t>
            </a:r>
            <a:r>
              <a:rPr lang="cs-CZ" sz="2000" dirty="0" smtClean="0"/>
              <a:t>4 </a:t>
            </a:r>
            <a:r>
              <a:rPr lang="cs-CZ" sz="2000" dirty="0"/>
              <a:t>A </a:t>
            </a:r>
            <a:r>
              <a:rPr lang="cs-CZ" sz="2000" b="1" dirty="0"/>
              <a:t>shromáždiv </a:t>
            </a:r>
            <a:r>
              <a:rPr lang="cs-CZ" sz="2000" dirty="0" err="1"/>
              <a:t>všeckna</a:t>
            </a:r>
            <a:r>
              <a:rPr lang="cs-CZ" sz="2000" dirty="0"/>
              <a:t> </a:t>
            </a:r>
            <a:r>
              <a:rPr lang="cs-CZ" sz="2000" b="1" dirty="0" smtClean="0"/>
              <a:t>knížata </a:t>
            </a:r>
            <a:r>
              <a:rPr lang="cs-CZ" sz="2000" b="1" dirty="0"/>
              <a:t>kněžská</a:t>
            </a:r>
            <a:r>
              <a:rPr lang="cs-CZ" sz="2000" dirty="0"/>
              <a:t> a </a:t>
            </a:r>
            <a:r>
              <a:rPr lang="cs-CZ" sz="2000" dirty="0" smtClean="0"/>
              <a:t>učitele </a:t>
            </a:r>
            <a:r>
              <a:rPr lang="cs-CZ" sz="2000" dirty="0"/>
              <a:t>lidu, tázal se jich, kde by se Kristus měl naroditi. </a:t>
            </a:r>
            <a:r>
              <a:rPr lang="cs-CZ" sz="2000" dirty="0" smtClean="0"/>
              <a:t>5 </a:t>
            </a:r>
            <a:r>
              <a:rPr lang="cs-CZ" sz="2000" dirty="0"/>
              <a:t>Oni pak řekli </a:t>
            </a:r>
            <a:r>
              <a:rPr lang="cs-CZ" sz="2000" b="1" dirty="0"/>
              <a:t>jemu</a:t>
            </a:r>
            <a:r>
              <a:rPr lang="cs-CZ" sz="2000" dirty="0"/>
              <a:t>: </a:t>
            </a:r>
            <a:r>
              <a:rPr lang="cs-CZ" sz="2000" dirty="0" smtClean="0"/>
              <a:t>„V </a:t>
            </a:r>
            <a:r>
              <a:rPr lang="cs-CZ" sz="2000" dirty="0"/>
              <a:t>Betlémě </a:t>
            </a:r>
            <a:r>
              <a:rPr lang="cs-CZ" sz="2000" dirty="0" err="1" smtClean="0"/>
              <a:t>Júdově</a:t>
            </a:r>
            <a:r>
              <a:rPr lang="cs-CZ" sz="2000" dirty="0" smtClean="0"/>
              <a:t>.“ Nebo </a:t>
            </a:r>
            <a:r>
              <a:rPr lang="cs-CZ" sz="2000" dirty="0"/>
              <a:t>tak </a:t>
            </a:r>
            <a:r>
              <a:rPr lang="cs-CZ" sz="2000" b="1" dirty="0"/>
              <a:t>psáno jest </a:t>
            </a:r>
            <a:r>
              <a:rPr lang="cs-CZ" sz="2000" dirty="0"/>
              <a:t>skrze Proroka: </a:t>
            </a:r>
            <a:r>
              <a:rPr lang="cs-CZ" sz="2000" dirty="0" smtClean="0"/>
              <a:t>6 „A </a:t>
            </a:r>
            <a:r>
              <a:rPr lang="cs-CZ" sz="2000" dirty="0"/>
              <a:t>ty </a:t>
            </a:r>
            <a:r>
              <a:rPr lang="cs-CZ" sz="2000" dirty="0" smtClean="0"/>
              <a:t>Betléme, </a:t>
            </a:r>
            <a:r>
              <a:rPr lang="cs-CZ" sz="2000" dirty="0"/>
              <a:t>země </a:t>
            </a:r>
            <a:r>
              <a:rPr lang="cs-CZ" sz="2000" dirty="0" err="1" smtClean="0"/>
              <a:t>júdská</a:t>
            </a:r>
            <a:r>
              <a:rPr lang="cs-CZ" sz="2000" dirty="0"/>
              <a:t>, nikoli nejsi nejmenší mezi </a:t>
            </a:r>
            <a:r>
              <a:rPr lang="cs-CZ" sz="2000" dirty="0" smtClean="0"/>
              <a:t>knížaty </a:t>
            </a:r>
            <a:r>
              <a:rPr lang="cs-CZ" sz="2000" dirty="0" err="1" smtClean="0"/>
              <a:t>júdskými</a:t>
            </a:r>
            <a:r>
              <a:rPr lang="cs-CZ" sz="2000" dirty="0"/>
              <a:t>: neboť z tebe vyjde Vývoda, kterýž </a:t>
            </a:r>
            <a:r>
              <a:rPr lang="cs-CZ" sz="2000" b="1" dirty="0"/>
              <a:t>by zpravoval</a:t>
            </a:r>
            <a:r>
              <a:rPr lang="cs-CZ" sz="2000" dirty="0"/>
              <a:t> lid můj Izraelský. </a:t>
            </a:r>
            <a:r>
              <a:rPr lang="cs-CZ" sz="2000" dirty="0" smtClean="0"/>
              <a:t>7 </a:t>
            </a:r>
            <a:r>
              <a:rPr lang="cs-CZ" sz="2000" b="1" dirty="0"/>
              <a:t>Tehdy</a:t>
            </a:r>
            <a:r>
              <a:rPr lang="cs-CZ" sz="2000" dirty="0"/>
              <a:t> </a:t>
            </a:r>
            <a:r>
              <a:rPr lang="cs-CZ" sz="2000" dirty="0" err="1"/>
              <a:t>Heródes</a:t>
            </a:r>
            <a:r>
              <a:rPr lang="cs-CZ" sz="2000" dirty="0"/>
              <a:t>, tajně povolav </a:t>
            </a:r>
            <a:r>
              <a:rPr lang="cs-CZ" sz="2000" dirty="0" smtClean="0"/>
              <a:t>mudrců, </a:t>
            </a:r>
            <a:r>
              <a:rPr lang="cs-CZ" sz="2000" dirty="0"/>
              <a:t>pilně se jich </a:t>
            </a:r>
            <a:r>
              <a:rPr lang="cs-CZ" sz="2000" b="1" dirty="0"/>
              <a:t>vyptával</a:t>
            </a:r>
            <a:r>
              <a:rPr lang="cs-CZ" sz="2000" dirty="0"/>
              <a:t> </a:t>
            </a:r>
            <a:r>
              <a:rPr lang="cs-CZ" sz="2000" b="1" dirty="0"/>
              <a:t>na čas hvězdy, která se</a:t>
            </a:r>
            <a:r>
              <a:rPr lang="cs-CZ" sz="2000" dirty="0"/>
              <a:t> jim </a:t>
            </a:r>
            <a:r>
              <a:rPr lang="cs-CZ" sz="2000" dirty="0" smtClean="0"/>
              <a:t>ukázala</a:t>
            </a:r>
            <a:r>
              <a:rPr lang="cs-CZ" sz="2000" dirty="0"/>
              <a:t>.</a:t>
            </a:r>
            <a:endParaRPr lang="cs-CZ" sz="2000" i="1" dirty="0"/>
          </a:p>
        </p:txBody>
      </p:sp>
    </p:spTree>
    <p:extLst>
      <p:ext uri="{BB962C8B-B14F-4D97-AF65-F5344CB8AC3E}">
        <p14:creationId xmlns:p14="http://schemas.microsoft.com/office/powerpoint/2010/main" val="3095820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414000" y="542933"/>
            <a:ext cx="11032305" cy="559730"/>
          </a:xfrm>
        </p:spPr>
        <p:txBody>
          <a:bodyPr/>
          <a:lstStyle/>
          <a:p>
            <a:r>
              <a:rPr lang="cs-CZ" i="1" dirty="0" smtClean="0"/>
              <a:t>Bible svatováclavská</a:t>
            </a:r>
            <a:endParaRPr lang="cs-CZ" i="1" dirty="0"/>
          </a:p>
        </p:txBody>
      </p:sp>
      <p:sp>
        <p:nvSpPr>
          <p:cNvPr id="5" name="Zástupný symbol pro obsah 4"/>
          <p:cNvSpPr>
            <a:spLocks noGrp="1"/>
          </p:cNvSpPr>
          <p:nvPr>
            <p:ph idx="1"/>
          </p:nvPr>
        </p:nvSpPr>
        <p:spPr>
          <a:xfrm>
            <a:off x="414000" y="1628775"/>
            <a:ext cx="11791949" cy="4050928"/>
          </a:xfrm>
        </p:spPr>
        <p:txBody>
          <a:bodyPr/>
          <a:lstStyle/>
          <a:p>
            <a:pPr>
              <a:lnSpc>
                <a:spcPct val="100000"/>
              </a:lnSpc>
            </a:pPr>
            <a:r>
              <a:rPr lang="cs-CZ" sz="2000" dirty="0"/>
              <a:t>jazyk jednotlivých částí </a:t>
            </a:r>
            <a:r>
              <a:rPr lang="cs-CZ" sz="2000" i="1" dirty="0"/>
              <a:t>Bible svatováclavské </a:t>
            </a:r>
            <a:r>
              <a:rPr lang="cs-CZ" sz="2000" dirty="0"/>
              <a:t>manifestuje stylové rozpětí spisovné barokní češtiny,</a:t>
            </a:r>
          </a:p>
          <a:p>
            <a:pPr>
              <a:lnSpc>
                <a:spcPct val="100000"/>
              </a:lnSpc>
            </a:pPr>
            <a:endParaRPr lang="cs-CZ" sz="2000" dirty="0" smtClean="0"/>
          </a:p>
          <a:p>
            <a:pPr>
              <a:lnSpc>
                <a:spcPct val="100000"/>
              </a:lnSpc>
            </a:pPr>
            <a:r>
              <a:rPr lang="cs-CZ" sz="2000" dirty="0" smtClean="0"/>
              <a:t>jazyk Nového zákona </a:t>
            </a:r>
            <a:r>
              <a:rPr lang="cs-CZ" sz="2000" dirty="0"/>
              <a:t>stojí blíže tehdejšímu jazykovému úzu než o dvacet let mladší český text Starého zákona, který záměrně archaizuje </a:t>
            </a:r>
            <a:r>
              <a:rPr lang="cs-CZ" sz="2000" dirty="0" smtClean="0"/>
              <a:t>(Vintr),</a:t>
            </a:r>
          </a:p>
          <a:p>
            <a:pPr>
              <a:lnSpc>
                <a:spcPct val="100000"/>
              </a:lnSpc>
            </a:pPr>
            <a:endParaRPr lang="cs-CZ" sz="2000" dirty="0" smtClean="0"/>
          </a:p>
          <a:p>
            <a:pPr>
              <a:lnSpc>
                <a:spcPct val="100000"/>
              </a:lnSpc>
            </a:pPr>
            <a:r>
              <a:rPr lang="cs-CZ" sz="2000" dirty="0" smtClean="0"/>
              <a:t>jazyk biblického textu kontrastuje s jazykem </a:t>
            </a:r>
            <a:r>
              <a:rPr lang="cs-CZ" sz="2000" dirty="0"/>
              <a:t>komentářů, </a:t>
            </a:r>
            <a:r>
              <a:rPr lang="cs-CZ" sz="2000" dirty="0" smtClean="0"/>
              <a:t>který přijímá progresivní formy, které nebyly přípustné pro slavnostní biblický styl (Vintr), </a:t>
            </a:r>
          </a:p>
          <a:p>
            <a:pPr>
              <a:lnSpc>
                <a:spcPct val="100000"/>
              </a:lnSpc>
            </a:pPr>
            <a:endParaRPr lang="cs-CZ" sz="2000" dirty="0" smtClean="0"/>
          </a:p>
          <a:p>
            <a:pPr>
              <a:lnSpc>
                <a:spcPct val="100000"/>
              </a:lnSpc>
            </a:pPr>
            <a:r>
              <a:rPr lang="cs-CZ" sz="2000" dirty="0" smtClean="0"/>
              <a:t>podobně </a:t>
            </a:r>
            <a:r>
              <a:rPr lang="cs-CZ" sz="2000" dirty="0"/>
              <a:t>je možno pozorovat rozdíly v překladatelské strategii: některé </a:t>
            </a:r>
            <a:r>
              <a:rPr lang="cs-CZ" sz="2000" dirty="0" smtClean="0"/>
              <a:t>části Nového zákona jsou </a:t>
            </a:r>
            <a:r>
              <a:rPr lang="cs-CZ" sz="2000" dirty="0"/>
              <a:t>silně závislé na latinských syntaktických </a:t>
            </a:r>
            <a:r>
              <a:rPr lang="cs-CZ" sz="2000" dirty="0" smtClean="0"/>
              <a:t>konstrukcích, což souvisí s důrazem na doslovnost upřednostňovanou </a:t>
            </a:r>
            <a:r>
              <a:rPr lang="cs-CZ" sz="2000" dirty="0"/>
              <a:t>tridentským </a:t>
            </a:r>
            <a:r>
              <a:rPr lang="cs-CZ" sz="2000" dirty="0" smtClean="0"/>
              <a:t>koncilem.</a:t>
            </a:r>
            <a:endParaRPr lang="cs-CZ" sz="2000" dirty="0"/>
          </a:p>
        </p:txBody>
      </p:sp>
    </p:spTree>
    <p:extLst>
      <p:ext uri="{BB962C8B-B14F-4D97-AF65-F5344CB8AC3E}">
        <p14:creationId xmlns:p14="http://schemas.microsoft.com/office/powerpoint/2010/main" val="226015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smtClean="0"/>
              <a:t>Negativní hodnocení barokní češtiny</a:t>
            </a:r>
            <a:endParaRPr lang="cs-CZ" dirty="0"/>
          </a:p>
        </p:txBody>
      </p:sp>
      <p:sp>
        <p:nvSpPr>
          <p:cNvPr id="5" name="Zástupný symbol pro obsah 4"/>
          <p:cNvSpPr>
            <a:spLocks noGrp="1"/>
          </p:cNvSpPr>
          <p:nvPr>
            <p:ph idx="1"/>
          </p:nvPr>
        </p:nvSpPr>
        <p:spPr>
          <a:xfrm>
            <a:off x="414000" y="1728787"/>
            <a:ext cx="11287463" cy="3407991"/>
          </a:xfrm>
        </p:spPr>
        <p:txBody>
          <a:bodyPr/>
          <a:lstStyle/>
          <a:p>
            <a:pPr>
              <a:lnSpc>
                <a:spcPct val="120000"/>
              </a:lnSpc>
            </a:pPr>
            <a:r>
              <a:rPr lang="cs-CZ" sz="2000" dirty="0" smtClean="0"/>
              <a:t>negativní hodnocení zakódováno do samých počátků moderní české společnosti </a:t>
            </a:r>
          </a:p>
          <a:p>
            <a:pPr>
              <a:lnSpc>
                <a:spcPct val="120000"/>
              </a:lnSpc>
            </a:pPr>
            <a:endParaRPr lang="cs-CZ" sz="2000" dirty="0" smtClean="0"/>
          </a:p>
          <a:p>
            <a:pPr>
              <a:lnSpc>
                <a:spcPct val="120000"/>
              </a:lnSpc>
            </a:pPr>
            <a:endParaRPr lang="cs-CZ" sz="2000" dirty="0" smtClean="0"/>
          </a:p>
          <a:p>
            <a:pPr marL="72000" indent="0" algn="r">
              <a:lnSpc>
                <a:spcPct val="120000"/>
              </a:lnSpc>
              <a:buNone/>
            </a:pPr>
            <a:r>
              <a:rPr lang="cs-CZ" sz="2000" dirty="0" smtClean="0"/>
              <a:t>spojeno s kodifikaci moderní češtiny,</a:t>
            </a:r>
          </a:p>
          <a:p>
            <a:pPr marL="72000" indent="0" algn="r">
              <a:lnSpc>
                <a:spcPct val="120000"/>
              </a:lnSpc>
              <a:buNone/>
            </a:pPr>
            <a:endParaRPr lang="cs-CZ" sz="2000" dirty="0"/>
          </a:p>
          <a:p>
            <a:pPr>
              <a:lnSpc>
                <a:spcPct val="120000"/>
              </a:lnSpc>
            </a:pPr>
            <a:endParaRPr lang="cs-CZ" sz="2000" dirty="0" smtClean="0"/>
          </a:p>
          <a:p>
            <a:pPr>
              <a:lnSpc>
                <a:spcPct val="120000"/>
              </a:lnSpc>
            </a:pPr>
            <a:r>
              <a:rPr lang="cs-CZ" sz="2000" dirty="0" smtClean="0"/>
              <a:t>souvisí s většinovým pojetím českých dějin, které spatřuje jejich vrchol v reformaci a humanismu (Masaryk).</a:t>
            </a:r>
          </a:p>
          <a:p>
            <a:pPr>
              <a:lnSpc>
                <a:spcPct val="120000"/>
              </a:lnSpc>
            </a:pPr>
            <a:endParaRPr lang="cs-CZ" sz="2000" dirty="0" smtClean="0"/>
          </a:p>
          <a:p>
            <a:pPr>
              <a:lnSpc>
                <a:spcPct val="120000"/>
              </a:lnSpc>
            </a:pPr>
            <a:endParaRPr lang="cs-CZ" sz="2000" dirty="0"/>
          </a:p>
        </p:txBody>
      </p:sp>
      <p:sp>
        <p:nvSpPr>
          <p:cNvPr id="6" name="Šipka doprava 5"/>
          <p:cNvSpPr/>
          <p:nvPr/>
        </p:nvSpPr>
        <p:spPr bwMode="auto">
          <a:xfrm>
            <a:off x="4620490" y="2793113"/>
            <a:ext cx="1042988" cy="342900"/>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243344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414000" y="528648"/>
            <a:ext cx="11032305" cy="516868"/>
          </a:xfrm>
        </p:spPr>
        <p:txBody>
          <a:bodyPr/>
          <a:lstStyle/>
          <a:p>
            <a:r>
              <a:rPr lang="cs-CZ" dirty="0" smtClean="0"/>
              <a:t>Básnický jazyk</a:t>
            </a:r>
            <a:endParaRPr lang="cs-CZ" dirty="0"/>
          </a:p>
        </p:txBody>
      </p:sp>
      <p:sp>
        <p:nvSpPr>
          <p:cNvPr id="5" name="Zástupný symbol pro obsah 4"/>
          <p:cNvSpPr>
            <a:spLocks noGrp="1"/>
          </p:cNvSpPr>
          <p:nvPr>
            <p:ph idx="1"/>
          </p:nvPr>
        </p:nvSpPr>
        <p:spPr>
          <a:xfrm>
            <a:off x="414000" y="1600200"/>
            <a:ext cx="11501775" cy="4071938"/>
          </a:xfrm>
        </p:spPr>
        <p:txBody>
          <a:bodyPr/>
          <a:lstStyle/>
          <a:p>
            <a:pPr>
              <a:lnSpc>
                <a:spcPct val="100000"/>
              </a:lnSpc>
            </a:pPr>
            <a:r>
              <a:rPr lang="cs-CZ" sz="2000" dirty="0" smtClean="0"/>
              <a:t>mimořádných kvalit dosahuje básnická tvorba,</a:t>
            </a:r>
          </a:p>
          <a:p>
            <a:pPr>
              <a:lnSpc>
                <a:spcPct val="100000"/>
              </a:lnSpc>
            </a:pPr>
            <a:endParaRPr lang="cs-CZ" sz="2000" dirty="0"/>
          </a:p>
          <a:p>
            <a:pPr algn="just">
              <a:lnSpc>
                <a:spcPct val="100000"/>
              </a:lnSpc>
            </a:pPr>
            <a:r>
              <a:rPr lang="cs-CZ" sz="2000" dirty="0" smtClean="0"/>
              <a:t>významným autorem Fridrich </a:t>
            </a:r>
            <a:r>
              <a:rPr lang="cs-CZ" sz="2000" dirty="0" err="1" smtClean="0"/>
              <a:t>Bridel</a:t>
            </a:r>
            <a:r>
              <a:rPr lang="cs-CZ" sz="2000" dirty="0" smtClean="0"/>
              <a:t>, který je autorem exkluzivní skladby </a:t>
            </a:r>
            <a:r>
              <a:rPr lang="cs-CZ" sz="2000" i="1" dirty="0" smtClean="0"/>
              <a:t>Co Bůh? Člověk?</a:t>
            </a:r>
            <a:r>
              <a:rPr lang="cs-CZ" sz="2000" dirty="0" smtClean="0"/>
              <a:t>, ve které pracuje s eufonií, antitezí a rafinovanou metaforikou,</a:t>
            </a:r>
          </a:p>
          <a:p>
            <a:pPr algn="just">
              <a:lnSpc>
                <a:spcPct val="100000"/>
              </a:lnSpc>
            </a:pPr>
            <a:endParaRPr lang="cs-CZ" sz="2000" dirty="0" smtClean="0"/>
          </a:p>
          <a:p>
            <a:pPr algn="just">
              <a:lnSpc>
                <a:spcPct val="100000"/>
              </a:lnSpc>
            </a:pPr>
            <a:r>
              <a:rPr lang="cs-CZ" sz="2000" dirty="0" smtClean="0"/>
              <a:t>jistou </a:t>
            </a:r>
            <a:r>
              <a:rPr lang="cs-CZ" sz="2000" dirty="0"/>
              <a:t>inovací se vyznačuje epizodní </a:t>
            </a:r>
            <a:r>
              <a:rPr lang="cs-CZ" sz="2000" dirty="0" err="1"/>
              <a:t>alamodová</a:t>
            </a:r>
            <a:r>
              <a:rPr lang="cs-CZ" sz="2000" dirty="0"/>
              <a:t> poezie Václava Jana Rosy, který užívá dobovým módních cizích slov (</a:t>
            </a:r>
            <a:r>
              <a:rPr lang="cs-CZ" sz="2000" i="1" dirty="0" err="1"/>
              <a:t>Discursus</a:t>
            </a:r>
            <a:r>
              <a:rPr lang="cs-CZ" sz="2000" i="1" dirty="0"/>
              <a:t> </a:t>
            </a:r>
            <a:r>
              <a:rPr lang="cs-CZ" sz="2000" i="1" dirty="0" err="1" smtClean="0"/>
              <a:t>Lypirona</a:t>
            </a:r>
            <a:r>
              <a:rPr lang="cs-CZ" sz="2000" dirty="0" smtClean="0"/>
              <a:t>).</a:t>
            </a:r>
            <a:endParaRPr lang="cs-CZ" sz="2000" dirty="0"/>
          </a:p>
          <a:p>
            <a:pPr algn="just">
              <a:lnSpc>
                <a:spcPct val="100000"/>
              </a:lnSpc>
            </a:pPr>
            <a:endParaRPr lang="cs-CZ" sz="2000" dirty="0"/>
          </a:p>
          <a:p>
            <a:pPr algn="just">
              <a:lnSpc>
                <a:spcPct val="100000"/>
              </a:lnSpc>
            </a:pPr>
            <a:r>
              <a:rPr lang="cs-CZ" sz="2000" dirty="0" smtClean="0"/>
              <a:t>básnický jazyk se rozvíjí zejména v žánru kancionálové písně – mimořádnou jazykovou hodnotou se vyznačují díla Adama Michny z Otradovic, pro kterého je příznačné využívání domácích přírodních </a:t>
            </a:r>
            <a:r>
              <a:rPr lang="cs-CZ" sz="2000" dirty="0"/>
              <a:t>obrazů </a:t>
            </a:r>
            <a:r>
              <a:rPr lang="cs-CZ" sz="2000" dirty="0" smtClean="0"/>
              <a:t>a deminutiv. </a:t>
            </a:r>
          </a:p>
          <a:p>
            <a:pPr algn="just">
              <a:lnSpc>
                <a:spcPct val="100000"/>
              </a:lnSpc>
            </a:pPr>
            <a:endParaRPr lang="cs-CZ" sz="2000" dirty="0" smtClean="0"/>
          </a:p>
        </p:txBody>
      </p:sp>
    </p:spTree>
    <p:extLst>
      <p:ext uri="{BB962C8B-B14F-4D97-AF65-F5344CB8AC3E}">
        <p14:creationId xmlns:p14="http://schemas.microsoft.com/office/powerpoint/2010/main" val="4248037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414000" y="685813"/>
            <a:ext cx="11032305" cy="516868"/>
          </a:xfrm>
        </p:spPr>
        <p:txBody>
          <a:bodyPr/>
          <a:lstStyle/>
          <a:p>
            <a:r>
              <a:rPr lang="cs-CZ" dirty="0" smtClean="0"/>
              <a:t>Kramářská píseň</a:t>
            </a:r>
            <a:endParaRPr lang="cs-CZ" dirty="0"/>
          </a:p>
        </p:txBody>
      </p:sp>
      <p:sp>
        <p:nvSpPr>
          <p:cNvPr id="5" name="Zástupný symbol pro obsah 4"/>
          <p:cNvSpPr>
            <a:spLocks noGrp="1"/>
          </p:cNvSpPr>
          <p:nvPr>
            <p:ph idx="1"/>
          </p:nvPr>
        </p:nvSpPr>
        <p:spPr>
          <a:xfrm>
            <a:off x="414000" y="1857375"/>
            <a:ext cx="11501775" cy="3814763"/>
          </a:xfrm>
        </p:spPr>
        <p:txBody>
          <a:bodyPr/>
          <a:lstStyle/>
          <a:p>
            <a:pPr algn="just">
              <a:lnSpc>
                <a:spcPct val="100000"/>
              </a:lnSpc>
            </a:pPr>
            <a:r>
              <a:rPr lang="cs-CZ" sz="2000" dirty="0" smtClean="0"/>
              <a:t>dělí se na </a:t>
            </a:r>
            <a:r>
              <a:rPr lang="cs-CZ" sz="2000" i="1" dirty="0" smtClean="0"/>
              <a:t>světskou </a:t>
            </a:r>
            <a:r>
              <a:rPr lang="cs-CZ" sz="2000" dirty="0" smtClean="0"/>
              <a:t>a </a:t>
            </a:r>
            <a:r>
              <a:rPr lang="cs-CZ" sz="2000" i="1" dirty="0" smtClean="0"/>
              <a:t>náboženskou</a:t>
            </a:r>
            <a:r>
              <a:rPr lang="cs-CZ" sz="2000" dirty="0" smtClean="0"/>
              <a:t>,</a:t>
            </a:r>
          </a:p>
          <a:p>
            <a:pPr algn="just">
              <a:lnSpc>
                <a:spcPct val="100000"/>
              </a:lnSpc>
            </a:pPr>
            <a:endParaRPr lang="cs-CZ" sz="2000" dirty="0" smtClean="0"/>
          </a:p>
          <a:p>
            <a:pPr algn="just">
              <a:lnSpc>
                <a:spcPct val="100000"/>
              </a:lnSpc>
            </a:pPr>
            <a:r>
              <a:rPr lang="cs-CZ" sz="2000" dirty="0" smtClean="0"/>
              <a:t>její tradice trvá do konce 19. stol.,</a:t>
            </a:r>
          </a:p>
          <a:p>
            <a:pPr algn="just">
              <a:lnSpc>
                <a:spcPct val="100000"/>
              </a:lnSpc>
            </a:pPr>
            <a:endParaRPr lang="cs-CZ" sz="2000" dirty="0"/>
          </a:p>
          <a:p>
            <a:pPr algn="just">
              <a:lnSpc>
                <a:spcPct val="100000"/>
              </a:lnSpc>
            </a:pPr>
            <a:r>
              <a:rPr lang="cs-CZ" sz="2000" dirty="0" smtClean="0"/>
              <a:t>náboženské úzce souvisí s kancionálovou písní (výrazný podtyp tvoří písně poutní),</a:t>
            </a:r>
          </a:p>
          <a:p>
            <a:pPr algn="just">
              <a:lnSpc>
                <a:spcPct val="100000"/>
              </a:lnSpc>
            </a:pPr>
            <a:endParaRPr lang="cs-CZ" sz="2000" dirty="0"/>
          </a:p>
          <a:p>
            <a:pPr algn="just">
              <a:lnSpc>
                <a:spcPct val="100000"/>
              </a:lnSpc>
            </a:pPr>
            <a:r>
              <a:rPr lang="cs-CZ" sz="2000" dirty="0"/>
              <a:t>světské </a:t>
            </a:r>
            <a:r>
              <a:rPr lang="cs-CZ" sz="2000" dirty="0" smtClean="0"/>
              <a:t>písně navazují na tradici letákové produkce 16. stol., </a:t>
            </a:r>
            <a:endParaRPr lang="cs-CZ" sz="2000" dirty="0"/>
          </a:p>
          <a:p>
            <a:pPr algn="just">
              <a:lnSpc>
                <a:spcPct val="100000"/>
              </a:lnSpc>
            </a:pPr>
            <a:endParaRPr lang="cs-CZ" sz="2000" dirty="0" smtClean="0"/>
          </a:p>
          <a:p>
            <a:pPr algn="just">
              <a:lnSpc>
                <a:spcPct val="100000"/>
              </a:lnSpc>
            </a:pPr>
            <a:r>
              <a:rPr lang="cs-CZ" sz="2000" dirty="0" smtClean="0"/>
              <a:t>médium, ve kterém se mísí tradice jazyka vysokého stylu, který absorbuje prvky mluveného jazyka.</a:t>
            </a:r>
          </a:p>
        </p:txBody>
      </p:sp>
    </p:spTree>
    <p:extLst>
      <p:ext uri="{BB962C8B-B14F-4D97-AF65-F5344CB8AC3E}">
        <p14:creationId xmlns:p14="http://schemas.microsoft.com/office/powerpoint/2010/main" val="4132398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smtClean="0"/>
              <a:t>Jazyk Fridricha </a:t>
            </a:r>
            <a:r>
              <a:rPr lang="cs-CZ" dirty="0" err="1" smtClean="0"/>
              <a:t>Bridla</a:t>
            </a:r>
            <a:r>
              <a:rPr lang="cs-CZ" dirty="0" smtClean="0"/>
              <a:t> </a:t>
            </a:r>
            <a:endParaRPr lang="cs-CZ" dirty="0"/>
          </a:p>
        </p:txBody>
      </p:sp>
      <p:sp>
        <p:nvSpPr>
          <p:cNvPr id="5" name="Zástupný symbol pro obsah 4"/>
          <p:cNvSpPr>
            <a:spLocks noGrp="1"/>
          </p:cNvSpPr>
          <p:nvPr>
            <p:ph idx="1"/>
          </p:nvPr>
        </p:nvSpPr>
        <p:spPr>
          <a:xfrm>
            <a:off x="414001" y="1014413"/>
            <a:ext cx="11144588" cy="4171950"/>
          </a:xfrm>
        </p:spPr>
        <p:txBody>
          <a:bodyPr numCol="2"/>
          <a:lstStyle/>
          <a:p>
            <a:pPr marL="72000" indent="0">
              <a:lnSpc>
                <a:spcPct val="100000"/>
              </a:lnSpc>
              <a:buNone/>
            </a:pPr>
            <a:r>
              <a:rPr lang="cs-CZ" sz="2000" b="1" dirty="0" smtClean="0"/>
              <a:t>Co Bůh</a:t>
            </a:r>
            <a:r>
              <a:rPr lang="cs-CZ" sz="2000" b="1" dirty="0"/>
              <a:t>? Člověk? </a:t>
            </a:r>
            <a:br>
              <a:rPr lang="cs-CZ" sz="2000" b="1" dirty="0"/>
            </a:br>
            <a:r>
              <a:rPr lang="cs-CZ" sz="2000" b="1" dirty="0" err="1"/>
              <a:t>Kdokolivěk</a:t>
            </a:r>
            <a:r>
              <a:rPr lang="cs-CZ" sz="2000" b="1" dirty="0"/>
              <a:t>?</a:t>
            </a:r>
          </a:p>
          <a:p>
            <a:pPr marL="72000" indent="0">
              <a:lnSpc>
                <a:spcPct val="100000"/>
              </a:lnSpc>
              <a:buNone/>
            </a:pPr>
            <a:r>
              <a:rPr lang="cs-CZ" sz="2000" dirty="0"/>
              <a:t/>
            </a:r>
            <a:br>
              <a:rPr lang="cs-CZ" sz="2000" dirty="0"/>
            </a:br>
            <a:r>
              <a:rPr lang="cs-CZ" sz="2000" dirty="0"/>
              <a:t>Co já? Co ty? </a:t>
            </a:r>
            <a:br>
              <a:rPr lang="cs-CZ" sz="2000" dirty="0"/>
            </a:br>
            <a:r>
              <a:rPr lang="cs-CZ" sz="2000" dirty="0"/>
              <a:t>Bože Svatý? </a:t>
            </a:r>
            <a:br>
              <a:rPr lang="cs-CZ" sz="2000" dirty="0"/>
            </a:br>
            <a:r>
              <a:rPr lang="cs-CZ" sz="2000" dirty="0"/>
              <a:t>Já hřích, pych, lest: </a:t>
            </a:r>
            <a:br>
              <a:rPr lang="cs-CZ" sz="2000" dirty="0"/>
            </a:br>
            <a:r>
              <a:rPr lang="cs-CZ" sz="2000" dirty="0" err="1"/>
              <a:t>t</a:t>
            </a:r>
            <a:r>
              <a:rPr lang="cs-CZ" sz="2000" dirty="0" err="1" smtClean="0"/>
              <a:t>ys</a:t>
            </a:r>
            <a:r>
              <a:rPr lang="cs-CZ" sz="2000" dirty="0" smtClean="0"/>
              <a:t> </a:t>
            </a:r>
            <a:r>
              <a:rPr lang="cs-CZ" sz="2000" dirty="0"/>
              <a:t>sláva, čest: </a:t>
            </a:r>
            <a:br>
              <a:rPr lang="cs-CZ" sz="2000" dirty="0"/>
            </a:br>
            <a:r>
              <a:rPr lang="cs-CZ" sz="2000" dirty="0"/>
              <a:t>já hnis, vřed, puch: </a:t>
            </a:r>
            <a:br>
              <a:rPr lang="cs-CZ" sz="2000" dirty="0"/>
            </a:br>
            <a:r>
              <a:rPr lang="cs-CZ" sz="2000" dirty="0" err="1" smtClean="0"/>
              <a:t>tys</a:t>
            </a:r>
            <a:r>
              <a:rPr lang="cs-CZ" sz="2000" dirty="0" smtClean="0"/>
              <a:t> </a:t>
            </a:r>
            <a:r>
              <a:rPr lang="cs-CZ" sz="2000" dirty="0"/>
              <a:t>čistý duch. </a:t>
            </a:r>
          </a:p>
          <a:p>
            <a:pPr marL="72000" indent="0">
              <a:lnSpc>
                <a:spcPct val="100000"/>
              </a:lnSpc>
              <a:buNone/>
            </a:pPr>
            <a:r>
              <a:rPr lang="cs-CZ" sz="2000" dirty="0"/>
              <a:t/>
            </a:r>
            <a:br>
              <a:rPr lang="cs-CZ" sz="2000" dirty="0"/>
            </a:br>
            <a:r>
              <a:rPr lang="cs-CZ" sz="2000" dirty="0"/>
              <a:t>Tak jak mohu, o mém Bohu </a:t>
            </a:r>
            <a:br>
              <a:rPr lang="cs-CZ" sz="2000" dirty="0"/>
            </a:br>
            <a:r>
              <a:rPr lang="cs-CZ" sz="2000" dirty="0"/>
              <a:t>zpívám, vzdychám </a:t>
            </a:r>
            <a:br>
              <a:rPr lang="cs-CZ" sz="2000" dirty="0"/>
            </a:br>
            <a:r>
              <a:rPr lang="cs-CZ" sz="2000" dirty="0"/>
              <a:t>i pospíchám, </a:t>
            </a:r>
            <a:br>
              <a:rPr lang="cs-CZ" sz="2000" dirty="0"/>
            </a:br>
            <a:r>
              <a:rPr lang="cs-CZ" sz="2000" dirty="0"/>
              <a:t>k nohám padám, </a:t>
            </a:r>
            <a:br>
              <a:rPr lang="cs-CZ" sz="2000" dirty="0"/>
            </a:br>
            <a:r>
              <a:rPr lang="cs-CZ" sz="2000" dirty="0"/>
              <a:t>chvály skládám, </a:t>
            </a:r>
            <a:br>
              <a:rPr lang="cs-CZ" sz="2000" dirty="0"/>
            </a:br>
            <a:r>
              <a:rPr lang="cs-CZ" sz="2000" dirty="0"/>
              <a:t>jak i první, tak v poslední </a:t>
            </a:r>
            <a:br>
              <a:rPr lang="cs-CZ" sz="2000" dirty="0"/>
            </a:br>
            <a:r>
              <a:rPr lang="cs-CZ" sz="2000" dirty="0"/>
              <a:t>okamžení</a:t>
            </a:r>
            <a:r>
              <a:rPr lang="cs-CZ" sz="2000" dirty="0" smtClean="0"/>
              <a:t>. […]</a:t>
            </a:r>
          </a:p>
          <a:p>
            <a:pPr marL="72000" indent="0">
              <a:lnSpc>
                <a:spcPct val="100000"/>
              </a:lnSpc>
              <a:buNone/>
            </a:pPr>
            <a:endParaRPr lang="cs-CZ" sz="2000" dirty="0"/>
          </a:p>
          <a:p>
            <a:pPr marL="72000" indent="0">
              <a:lnSpc>
                <a:spcPct val="100000"/>
              </a:lnSpc>
              <a:buNone/>
            </a:pPr>
            <a:endParaRPr lang="cs-CZ" sz="2000" dirty="0" smtClean="0"/>
          </a:p>
          <a:p>
            <a:pPr marL="72000" indent="0">
              <a:lnSpc>
                <a:spcPct val="100000"/>
              </a:lnSpc>
              <a:buNone/>
            </a:pPr>
            <a:endParaRPr lang="cs-CZ" sz="2000" dirty="0"/>
          </a:p>
          <a:p>
            <a:pPr marL="72000" indent="0">
              <a:lnSpc>
                <a:spcPct val="100000"/>
              </a:lnSpc>
              <a:buNone/>
            </a:pPr>
            <a:endParaRPr lang="cs-CZ" sz="2000" dirty="0" smtClean="0"/>
          </a:p>
          <a:p>
            <a:pPr marL="72000" indent="0">
              <a:lnSpc>
                <a:spcPct val="100000"/>
              </a:lnSpc>
              <a:buNone/>
            </a:pPr>
            <a:r>
              <a:rPr lang="cs-CZ" sz="2000" dirty="0"/>
              <a:t>Nemeškej, neprodlívej,  </a:t>
            </a:r>
          </a:p>
          <a:p>
            <a:pPr marL="72000" indent="0">
              <a:lnSpc>
                <a:spcPct val="100000"/>
              </a:lnSpc>
              <a:buNone/>
            </a:pPr>
            <a:r>
              <a:rPr lang="cs-CZ" sz="2000" dirty="0"/>
              <a:t>srdce mé již jest hotové,  </a:t>
            </a:r>
          </a:p>
          <a:p>
            <a:pPr marL="72000" indent="0">
              <a:lnSpc>
                <a:spcPct val="100000"/>
              </a:lnSpc>
              <a:buNone/>
            </a:pPr>
            <a:r>
              <a:rPr lang="cs-CZ" sz="2000" dirty="0"/>
              <a:t>nejsem zpozdilý, línej,  </a:t>
            </a:r>
          </a:p>
          <a:p>
            <a:pPr marL="72000" indent="0">
              <a:lnSpc>
                <a:spcPct val="100000"/>
              </a:lnSpc>
              <a:buNone/>
            </a:pPr>
            <a:r>
              <a:rPr lang="cs-CZ" sz="2000" dirty="0"/>
              <a:t>srdce rychlé, srdce nové:  </a:t>
            </a:r>
          </a:p>
          <a:p>
            <a:pPr marL="72000" indent="0">
              <a:lnSpc>
                <a:spcPct val="100000"/>
              </a:lnSpc>
              <a:buNone/>
            </a:pPr>
            <a:r>
              <a:rPr lang="cs-CZ" sz="2000" dirty="0"/>
              <a:t>znám tvůj hlas, jenž mě volá,  </a:t>
            </a:r>
          </a:p>
          <a:p>
            <a:pPr marL="72000" indent="0">
              <a:lnSpc>
                <a:spcPct val="100000"/>
              </a:lnSpc>
              <a:buNone/>
            </a:pPr>
            <a:r>
              <a:rPr lang="cs-CZ" sz="2000" dirty="0"/>
              <a:t>a z volání se raduji,  </a:t>
            </a:r>
          </a:p>
          <a:p>
            <a:pPr marL="72000" indent="0">
              <a:lnSpc>
                <a:spcPct val="100000"/>
              </a:lnSpc>
              <a:buNone/>
            </a:pPr>
            <a:r>
              <a:rPr lang="cs-CZ" sz="2000" dirty="0"/>
              <a:t>láskou srdce plápolá,  </a:t>
            </a:r>
          </a:p>
          <a:p>
            <a:pPr marL="72000" indent="0">
              <a:lnSpc>
                <a:spcPct val="100000"/>
              </a:lnSpc>
              <a:buNone/>
            </a:pPr>
            <a:r>
              <a:rPr lang="cs-CZ" sz="2000" dirty="0"/>
              <a:t>s tebou se smluvit zpěčuji. </a:t>
            </a:r>
          </a:p>
          <a:p>
            <a:pPr marL="72000" indent="0">
              <a:lnSpc>
                <a:spcPct val="100000"/>
              </a:lnSpc>
              <a:buNone/>
            </a:pPr>
            <a:endParaRPr lang="cs-CZ" sz="2000" dirty="0"/>
          </a:p>
          <a:p>
            <a:pPr marL="72000" indent="0">
              <a:lnSpc>
                <a:spcPct val="100000"/>
              </a:lnSpc>
              <a:buNone/>
            </a:pPr>
            <a:r>
              <a:rPr lang="cs-CZ" sz="2000" dirty="0"/>
              <a:t>Tvůj blesk, tvá všemohoucnost,  </a:t>
            </a:r>
          </a:p>
          <a:p>
            <a:pPr marL="72000" indent="0">
              <a:lnSpc>
                <a:spcPct val="100000"/>
              </a:lnSpc>
              <a:buNone/>
            </a:pPr>
            <a:r>
              <a:rPr lang="cs-CZ" sz="2000" dirty="0"/>
              <a:t>moc, síla, trůn nad nebesy,  </a:t>
            </a:r>
          </a:p>
          <a:p>
            <a:pPr marL="72000" indent="0">
              <a:lnSpc>
                <a:spcPct val="100000"/>
              </a:lnSpc>
              <a:buNone/>
            </a:pPr>
            <a:r>
              <a:rPr lang="cs-CZ" sz="2000" dirty="0"/>
              <a:t>světlo, záře, velebnost  </a:t>
            </a:r>
          </a:p>
          <a:p>
            <a:pPr marL="72000" indent="0">
              <a:lnSpc>
                <a:spcPct val="100000"/>
              </a:lnSpc>
              <a:buNone/>
            </a:pPr>
            <a:r>
              <a:rPr lang="cs-CZ" sz="2000" dirty="0"/>
              <a:t>mě velmi straší a děsí:  </a:t>
            </a:r>
          </a:p>
          <a:p>
            <a:pPr marL="72000" indent="0">
              <a:lnSpc>
                <a:spcPct val="100000"/>
              </a:lnSpc>
              <a:buNone/>
            </a:pPr>
            <a:r>
              <a:rPr lang="cs-CZ" sz="2000" dirty="0"/>
              <a:t>a samého mě mrzí  </a:t>
            </a:r>
          </a:p>
          <a:p>
            <a:pPr marL="72000" indent="0">
              <a:lnSpc>
                <a:spcPct val="100000"/>
              </a:lnSpc>
              <a:buNone/>
            </a:pPr>
            <a:r>
              <a:rPr lang="cs-CZ" sz="2000" dirty="0"/>
              <a:t>má mrzkost, hrůza, ohavnost:  </a:t>
            </a:r>
          </a:p>
          <a:p>
            <a:pPr marL="72000" indent="0">
              <a:lnSpc>
                <a:spcPct val="100000"/>
              </a:lnSpc>
              <a:buNone/>
            </a:pPr>
            <a:r>
              <a:rPr lang="cs-CZ" sz="2000" dirty="0"/>
              <a:t>duše skropená slzy,  </a:t>
            </a:r>
          </a:p>
          <a:p>
            <a:pPr marL="72000" indent="0">
              <a:lnSpc>
                <a:spcPct val="100000"/>
              </a:lnSpc>
              <a:buNone/>
            </a:pPr>
            <a:r>
              <a:rPr lang="cs-CZ" sz="2000" dirty="0"/>
              <a:t>tělo má svou zlost, ničemnost.</a:t>
            </a:r>
          </a:p>
          <a:p>
            <a:pPr marL="72000" indent="0">
              <a:lnSpc>
                <a:spcPct val="100000"/>
              </a:lnSpc>
              <a:buNone/>
            </a:pPr>
            <a:r>
              <a:rPr lang="cs-CZ" sz="2000" dirty="0"/>
              <a:t> </a:t>
            </a:r>
          </a:p>
        </p:txBody>
      </p:sp>
    </p:spTree>
    <p:extLst>
      <p:ext uri="{BB962C8B-B14F-4D97-AF65-F5344CB8AC3E}">
        <p14:creationId xmlns:p14="http://schemas.microsoft.com/office/powerpoint/2010/main" val="3990840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a:xfrm>
            <a:off x="414000" y="271466"/>
            <a:ext cx="11032305" cy="559730"/>
          </a:xfrm>
        </p:spPr>
        <p:txBody>
          <a:bodyPr/>
          <a:lstStyle/>
          <a:p>
            <a:r>
              <a:rPr lang="cs-CZ" dirty="0" smtClean="0"/>
              <a:t>Kazatelství (homiletika)</a:t>
            </a:r>
            <a:endParaRPr lang="cs-CZ" dirty="0"/>
          </a:p>
        </p:txBody>
      </p:sp>
      <p:sp>
        <p:nvSpPr>
          <p:cNvPr id="5" name="Zástupný symbol pro obsah 4"/>
          <p:cNvSpPr>
            <a:spLocks noGrp="1"/>
          </p:cNvSpPr>
          <p:nvPr>
            <p:ph idx="1"/>
          </p:nvPr>
        </p:nvSpPr>
        <p:spPr>
          <a:xfrm>
            <a:off x="414000" y="1271588"/>
            <a:ext cx="11144588" cy="4171950"/>
          </a:xfrm>
        </p:spPr>
        <p:txBody>
          <a:bodyPr numCol="1"/>
          <a:lstStyle/>
          <a:p>
            <a:pPr>
              <a:lnSpc>
                <a:spcPct val="100000"/>
              </a:lnSpc>
            </a:pPr>
            <a:r>
              <a:rPr lang="cs-CZ" sz="2000" dirty="0" smtClean="0"/>
              <a:t>vedle kancionálové písně žánr, jehož kontinuita přesahuje </a:t>
            </a:r>
            <a:r>
              <a:rPr lang="cs-CZ" sz="2000" dirty="0" smtClean="0"/>
              <a:t>z </a:t>
            </a:r>
            <a:r>
              <a:rPr lang="cs-CZ" sz="2000" dirty="0" smtClean="0"/>
              <a:t>humanistického období až do 19. stol., </a:t>
            </a:r>
          </a:p>
          <a:p>
            <a:pPr>
              <a:lnSpc>
                <a:spcPct val="100000"/>
              </a:lnSpc>
            </a:pPr>
            <a:endParaRPr lang="cs-CZ" sz="2000" dirty="0" smtClean="0"/>
          </a:p>
          <a:p>
            <a:pPr>
              <a:lnSpc>
                <a:spcPct val="100000"/>
              </a:lnSpc>
            </a:pPr>
            <a:r>
              <a:rPr lang="cs-CZ" sz="2000" dirty="0" smtClean="0"/>
              <a:t>jelikož je určena širokému okruhu posluchačů kombinuje </a:t>
            </a:r>
            <a:r>
              <a:rPr lang="cs-CZ" sz="2000" dirty="0"/>
              <a:t>jazykové prostředky vysokého stylu s prostředky stylu nízkého </a:t>
            </a:r>
            <a:r>
              <a:rPr lang="cs-CZ" sz="2000" dirty="0" smtClean="0"/>
              <a:t>(Fidlerová) – podobně jako kramářská píseň,</a:t>
            </a:r>
            <a:endParaRPr lang="cs-CZ" sz="2000" dirty="0"/>
          </a:p>
          <a:p>
            <a:pPr>
              <a:lnSpc>
                <a:spcPct val="100000"/>
              </a:lnSpc>
            </a:pPr>
            <a:endParaRPr lang="cs-CZ" sz="2000" dirty="0" smtClean="0"/>
          </a:p>
          <a:p>
            <a:pPr>
              <a:lnSpc>
                <a:spcPct val="100000"/>
              </a:lnSpc>
            </a:pPr>
            <a:r>
              <a:rPr lang="cs-CZ" sz="2000" dirty="0" smtClean="0"/>
              <a:t>vrcholí v homiletické produkci </a:t>
            </a:r>
            <a:r>
              <a:rPr lang="cs-CZ" sz="2000" dirty="0"/>
              <a:t>1. třetiny 18. stol. hlásící se k dobově modernímu směru, který k nám proniká od 2. pol. 17. stol. a který se někdy nazývá </a:t>
            </a:r>
            <a:r>
              <a:rPr lang="cs-CZ" sz="2000" b="1" dirty="0"/>
              <a:t>konceptuální </a:t>
            </a:r>
            <a:r>
              <a:rPr lang="cs-CZ" sz="2000" b="1" dirty="0" smtClean="0"/>
              <a:t>kázání</a:t>
            </a:r>
            <a:r>
              <a:rPr lang="cs-CZ" sz="2000" dirty="0" smtClean="0"/>
              <a:t> (O</a:t>
            </a:r>
            <a:r>
              <a:rPr lang="cs-CZ" sz="2000" dirty="0"/>
              <a:t>. F. de </a:t>
            </a:r>
            <a:r>
              <a:rPr lang="cs-CZ" sz="2000" dirty="0" err="1"/>
              <a:t>Waldt</a:t>
            </a:r>
            <a:r>
              <a:rPr lang="cs-CZ" sz="2000" dirty="0"/>
              <a:t>, B. H. Bilovský </a:t>
            </a:r>
            <a:r>
              <a:rPr lang="cs-CZ" sz="2000" dirty="0" smtClean="0"/>
              <a:t>či</a:t>
            </a:r>
            <a:r>
              <a:rPr lang="cs-CZ" sz="2000" dirty="0"/>
              <a:t> D. I. </a:t>
            </a:r>
            <a:r>
              <a:rPr lang="cs-CZ" sz="2000" dirty="0" err="1" smtClean="0"/>
              <a:t>Nitsch</a:t>
            </a:r>
            <a:r>
              <a:rPr lang="cs-CZ" sz="2000" dirty="0" smtClean="0"/>
              <a:t>),</a:t>
            </a:r>
          </a:p>
          <a:p>
            <a:pPr>
              <a:lnSpc>
                <a:spcPct val="100000"/>
              </a:lnSpc>
            </a:pPr>
            <a:endParaRPr lang="cs-CZ" sz="2000" dirty="0"/>
          </a:p>
          <a:p>
            <a:pPr>
              <a:lnSpc>
                <a:spcPct val="100000"/>
              </a:lnSpc>
            </a:pPr>
            <a:r>
              <a:rPr lang="cs-CZ" sz="2000" dirty="0" smtClean="0"/>
              <a:t>konceptuální </a:t>
            </a:r>
            <a:r>
              <a:rPr lang="cs-CZ" sz="2000" dirty="0"/>
              <a:t>kázání jsou založena na důmyslně komponované struktuře vycházející z neotřelého nápadu, který kombinuje zdánlivě neslučitelné prvky a používá k tomu důmyslné metody argumentace. </a:t>
            </a:r>
          </a:p>
        </p:txBody>
      </p:sp>
    </p:spTree>
    <p:extLst>
      <p:ext uri="{BB962C8B-B14F-4D97-AF65-F5344CB8AC3E}">
        <p14:creationId xmlns:p14="http://schemas.microsoft.com/office/powerpoint/2010/main" val="6152166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a:xfrm>
            <a:off x="414000" y="800106"/>
            <a:ext cx="11032305" cy="559730"/>
          </a:xfrm>
        </p:spPr>
        <p:txBody>
          <a:bodyPr/>
          <a:lstStyle/>
          <a:p>
            <a:r>
              <a:rPr lang="cs-CZ" dirty="0" smtClean="0"/>
              <a:t>Stylové užití dialektismů</a:t>
            </a:r>
            <a:endParaRPr lang="cs-CZ" dirty="0"/>
          </a:p>
        </p:txBody>
      </p:sp>
      <p:sp>
        <p:nvSpPr>
          <p:cNvPr id="5" name="Zástupný symbol pro obsah 4"/>
          <p:cNvSpPr>
            <a:spLocks noGrp="1"/>
          </p:cNvSpPr>
          <p:nvPr>
            <p:ph idx="1"/>
          </p:nvPr>
        </p:nvSpPr>
        <p:spPr>
          <a:xfrm>
            <a:off x="414000" y="1714493"/>
            <a:ext cx="11806237" cy="3750890"/>
          </a:xfrm>
        </p:spPr>
        <p:txBody>
          <a:bodyPr/>
          <a:lstStyle/>
          <a:p>
            <a:pPr>
              <a:lnSpc>
                <a:spcPct val="100000"/>
              </a:lnSpc>
            </a:pPr>
            <a:r>
              <a:rPr lang="cs-CZ" sz="2000" dirty="0" smtClean="0"/>
              <a:t>někteří autoři odmítají dialektismy jako barbarismy (např. Rosa),</a:t>
            </a:r>
          </a:p>
          <a:p>
            <a:pPr>
              <a:lnSpc>
                <a:spcPct val="100000"/>
              </a:lnSpc>
            </a:pPr>
            <a:endParaRPr lang="cs-CZ" sz="2000" dirty="0" smtClean="0"/>
          </a:p>
          <a:p>
            <a:pPr>
              <a:lnSpc>
                <a:spcPct val="100000"/>
              </a:lnSpc>
            </a:pPr>
            <a:r>
              <a:rPr lang="cs-CZ" sz="2000" dirty="0" smtClean="0"/>
              <a:t>podobně se dialektismům většina autorů vyhýbá,</a:t>
            </a:r>
            <a:endParaRPr lang="cs-CZ" sz="2000" dirty="0"/>
          </a:p>
          <a:p>
            <a:pPr>
              <a:lnSpc>
                <a:spcPct val="100000"/>
              </a:lnSpc>
            </a:pPr>
            <a:endParaRPr lang="cs-CZ" sz="2000" dirty="0"/>
          </a:p>
          <a:p>
            <a:pPr>
              <a:lnSpc>
                <a:spcPct val="100000"/>
              </a:lnSpc>
            </a:pPr>
            <a:r>
              <a:rPr lang="cs-CZ" sz="2000" dirty="0" smtClean="0"/>
              <a:t>už bylo řečeno, že jako první začal jako stylově aktivní prostředky užívat J. </a:t>
            </a:r>
            <a:r>
              <a:rPr lang="cs-CZ" sz="2000" dirty="0" smtClean="0"/>
              <a:t>A. </a:t>
            </a:r>
            <a:r>
              <a:rPr lang="cs-CZ" sz="2000" dirty="0" smtClean="0"/>
              <a:t>Komenský,</a:t>
            </a:r>
          </a:p>
          <a:p>
            <a:pPr>
              <a:lnSpc>
                <a:spcPct val="100000"/>
              </a:lnSpc>
            </a:pPr>
            <a:endParaRPr lang="cs-CZ" sz="2000" dirty="0" smtClean="0"/>
          </a:p>
          <a:p>
            <a:pPr>
              <a:lnSpc>
                <a:spcPct val="100000"/>
              </a:lnSpc>
            </a:pPr>
            <a:r>
              <a:rPr lang="cs-CZ" sz="2000" dirty="0" smtClean="0"/>
              <a:t>nicméně se s nimi lze setkat i jinde: zpravidla jako prostředku typizujícího postavy v divadelních hrách nebo pašijích,</a:t>
            </a:r>
          </a:p>
          <a:p>
            <a:pPr>
              <a:lnSpc>
                <a:spcPct val="100000"/>
              </a:lnSpc>
            </a:pPr>
            <a:endParaRPr lang="cs-CZ" sz="2000" dirty="0"/>
          </a:p>
          <a:p>
            <a:pPr marL="714375" indent="-271463">
              <a:lnSpc>
                <a:spcPct val="100000"/>
              </a:lnSpc>
              <a:buFont typeface="Wingdings" panose="05000000000000000000" pitchFamily="2" charset="2"/>
              <a:buChar char="Ø"/>
            </a:pPr>
            <a:r>
              <a:rPr lang="cs-CZ" sz="2000" dirty="0" smtClean="0"/>
              <a:t>např. pastýři používají valašské dialektismy jako kontrastu ke spisovné češtině andělů, </a:t>
            </a:r>
          </a:p>
          <a:p>
            <a:pPr marL="714375" indent="-271463">
              <a:lnSpc>
                <a:spcPct val="100000"/>
              </a:lnSpc>
              <a:buFont typeface="Wingdings" panose="05000000000000000000" pitchFamily="2" charset="2"/>
              <a:buChar char="Ø"/>
            </a:pPr>
            <a:endParaRPr lang="cs-CZ" sz="2000" dirty="0"/>
          </a:p>
          <a:p>
            <a:pPr marL="714375" indent="-271463">
              <a:lnSpc>
                <a:spcPct val="100000"/>
              </a:lnSpc>
              <a:buFont typeface="Wingdings" panose="05000000000000000000" pitchFamily="2" charset="2"/>
              <a:buChar char="Ø"/>
            </a:pPr>
            <a:r>
              <a:rPr lang="cs-CZ" sz="2000" dirty="0" smtClean="0"/>
              <a:t>ve hrách hovoří sedláci hanáckým dialektem.</a:t>
            </a:r>
            <a:endParaRPr lang="cs-CZ" sz="2000" dirty="0"/>
          </a:p>
        </p:txBody>
      </p:sp>
    </p:spTree>
    <p:extLst>
      <p:ext uri="{BB962C8B-B14F-4D97-AF65-F5344CB8AC3E}">
        <p14:creationId xmlns:p14="http://schemas.microsoft.com/office/powerpoint/2010/main" val="3472895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385764" y="571509"/>
            <a:ext cx="11060542" cy="588305"/>
          </a:xfrm>
        </p:spPr>
        <p:txBody>
          <a:bodyPr/>
          <a:lstStyle/>
          <a:p>
            <a:r>
              <a:rPr lang="cs-CZ" dirty="0" smtClean="0"/>
              <a:t>Čeština „divadelních her“ a „oper“</a:t>
            </a:r>
            <a:endParaRPr lang="cs-CZ" dirty="0"/>
          </a:p>
        </p:txBody>
      </p:sp>
      <p:sp>
        <p:nvSpPr>
          <p:cNvPr id="5" name="Zástupný symbol pro obsah 4"/>
          <p:cNvSpPr>
            <a:spLocks noGrp="1"/>
          </p:cNvSpPr>
          <p:nvPr>
            <p:ph idx="1"/>
          </p:nvPr>
        </p:nvSpPr>
        <p:spPr>
          <a:xfrm>
            <a:off x="385764" y="1757363"/>
            <a:ext cx="11834473" cy="3922340"/>
          </a:xfrm>
        </p:spPr>
        <p:txBody>
          <a:bodyPr/>
          <a:lstStyle/>
          <a:p>
            <a:pPr>
              <a:lnSpc>
                <a:spcPct val="100000"/>
              </a:lnSpc>
            </a:pPr>
            <a:r>
              <a:rPr lang="pl-PL" sz="2000" dirty="0" smtClean="0"/>
              <a:t>typické svým venkovským prostředím</a:t>
            </a:r>
            <a:endParaRPr lang="cs-CZ" sz="2000" dirty="0"/>
          </a:p>
          <a:p>
            <a:pPr marL="542925" indent="-179388">
              <a:lnSpc>
                <a:spcPct val="100000"/>
              </a:lnSpc>
              <a:buFont typeface="Wingdings" panose="05000000000000000000" pitchFamily="2" charset="2"/>
              <a:buChar char="Ø"/>
            </a:pPr>
            <a:endParaRPr lang="cs-CZ" sz="2000" dirty="0" smtClean="0"/>
          </a:p>
          <a:p>
            <a:pPr marL="542925" indent="-179388">
              <a:lnSpc>
                <a:spcPct val="100000"/>
              </a:lnSpc>
              <a:buFont typeface="Wingdings" panose="05000000000000000000" pitchFamily="2" charset="2"/>
              <a:buChar char="Ø"/>
            </a:pPr>
            <a:r>
              <a:rPr lang="cs-CZ" sz="2000" dirty="0" smtClean="0"/>
              <a:t> </a:t>
            </a:r>
            <a:r>
              <a:rPr lang="cs-CZ" sz="2000" dirty="0"/>
              <a:t>pro venkovské publikum (některé si zachovaly tradici až do 19. století), vyznačuje se tématy spjatými v církevním rokem, zásadními svátky a svatými (vánoční, velikonoční či masopustní náměty, o umučení </a:t>
            </a:r>
            <a:r>
              <a:rPr lang="pl-PL" sz="2000" dirty="0"/>
              <a:t>Jana Nepomuckého</a:t>
            </a:r>
            <a:r>
              <a:rPr lang="cs-CZ" sz="2000" dirty="0"/>
              <a:t>), vedle toho také válečné události (válka s Turky),  </a:t>
            </a:r>
          </a:p>
          <a:p>
            <a:pPr marL="363537" indent="0">
              <a:lnSpc>
                <a:spcPct val="100000"/>
              </a:lnSpc>
              <a:buNone/>
            </a:pPr>
            <a:r>
              <a:rPr lang="pl-PL" sz="2000" dirty="0"/>
              <a:t> </a:t>
            </a:r>
            <a:endParaRPr lang="pl-PL" sz="2000" dirty="0" smtClean="0"/>
          </a:p>
          <a:p>
            <a:pPr marL="542925" indent="-179388">
              <a:lnSpc>
                <a:spcPct val="100000"/>
              </a:lnSpc>
              <a:buFont typeface="Wingdings" panose="05000000000000000000" pitchFamily="2" charset="2"/>
              <a:buChar char="Ø"/>
            </a:pPr>
            <a:r>
              <a:rPr lang="pl-PL" sz="2000" dirty="0" smtClean="0"/>
              <a:t>známá </a:t>
            </a:r>
            <a:r>
              <a:rPr lang="pl-PL" sz="2000" dirty="0"/>
              <a:t>jsou Kocmánkova rukopisná interludia, </a:t>
            </a:r>
          </a:p>
          <a:p>
            <a:pPr marL="542925" indent="-179388">
              <a:lnSpc>
                <a:spcPct val="100000"/>
              </a:lnSpc>
              <a:buFont typeface="Wingdings" panose="05000000000000000000" pitchFamily="2" charset="2"/>
              <a:buChar char="Ø"/>
            </a:pPr>
            <a:endParaRPr lang="pl-PL" sz="2000" dirty="0" smtClean="0"/>
          </a:p>
          <a:p>
            <a:pPr marL="542925" indent="-179388">
              <a:lnSpc>
                <a:spcPct val="100000"/>
              </a:lnSpc>
              <a:buFont typeface="Wingdings" panose="05000000000000000000" pitchFamily="2" charset="2"/>
              <a:buChar char="Ø"/>
            </a:pPr>
            <a:r>
              <a:rPr lang="pl-PL" sz="2000" dirty="0" smtClean="0"/>
              <a:t> </a:t>
            </a:r>
            <a:r>
              <a:rPr lang="pl-PL" sz="2000" dirty="0"/>
              <a:t>specifickou pozici zaujímají </a:t>
            </a:r>
            <a:r>
              <a:rPr lang="cs-CZ" sz="2000" dirty="0"/>
              <a:t>tzv. hanácké zpěvohry, vznikající od poloviny 18. století (vyznění je parodické – autoři se trefují do života a hodnot vyšších společenských vrstev (více níže).</a:t>
            </a:r>
          </a:p>
        </p:txBody>
      </p:sp>
    </p:spTree>
    <p:extLst>
      <p:ext uri="{BB962C8B-B14F-4D97-AF65-F5344CB8AC3E}">
        <p14:creationId xmlns:p14="http://schemas.microsoft.com/office/powerpoint/2010/main" val="1620994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a:xfrm>
            <a:off x="414000" y="314330"/>
            <a:ext cx="11032305" cy="559730"/>
          </a:xfrm>
        </p:spPr>
        <p:txBody>
          <a:bodyPr/>
          <a:lstStyle/>
          <a:p>
            <a:r>
              <a:rPr lang="cs-CZ" dirty="0" smtClean="0"/>
              <a:t>Hanácká opera </a:t>
            </a:r>
            <a:r>
              <a:rPr lang="cs-CZ" i="1" dirty="0" err="1" smtClean="0"/>
              <a:t>Pargamotéka</a:t>
            </a:r>
            <a:r>
              <a:rPr lang="cs-CZ" i="1" dirty="0" smtClean="0"/>
              <a:t> </a:t>
            </a:r>
            <a:r>
              <a:rPr lang="cs-CZ" dirty="0" smtClean="0"/>
              <a:t>(= pragmatická </a:t>
            </a:r>
            <a:r>
              <a:rPr lang="cs-CZ" dirty="0"/>
              <a:t>sankce)</a:t>
            </a:r>
          </a:p>
        </p:txBody>
      </p:sp>
      <p:sp>
        <p:nvSpPr>
          <p:cNvPr id="5" name="Zástupný symbol pro obsah 4"/>
          <p:cNvSpPr>
            <a:spLocks noGrp="1"/>
          </p:cNvSpPr>
          <p:nvPr>
            <p:ph idx="1"/>
          </p:nvPr>
        </p:nvSpPr>
        <p:spPr>
          <a:xfrm>
            <a:off x="414000" y="1628774"/>
            <a:ext cx="11516063" cy="4143375"/>
          </a:xfrm>
        </p:spPr>
        <p:txBody>
          <a:bodyPr/>
          <a:lstStyle/>
          <a:p>
            <a:pPr>
              <a:lnSpc>
                <a:spcPct val="100000"/>
              </a:lnSpc>
            </a:pPr>
            <a:r>
              <a:rPr lang="cs-CZ" sz="2000" dirty="0" smtClean="0"/>
              <a:t>1747, Ignác Plumlovský,</a:t>
            </a:r>
          </a:p>
          <a:p>
            <a:pPr>
              <a:lnSpc>
                <a:spcPct val="100000"/>
              </a:lnSpc>
            </a:pPr>
            <a:endParaRPr lang="cs-CZ" sz="2000" dirty="0" smtClean="0"/>
          </a:p>
          <a:p>
            <a:pPr>
              <a:lnSpc>
                <a:spcPct val="100000"/>
              </a:lnSpc>
            </a:pPr>
            <a:r>
              <a:rPr lang="cs-CZ" sz="2000" dirty="0" smtClean="0"/>
              <a:t>dvouaktová </a:t>
            </a:r>
            <a:r>
              <a:rPr lang="cs-CZ" sz="2000" dirty="0"/>
              <a:t>česká </a:t>
            </a:r>
            <a:r>
              <a:rPr lang="cs-CZ" sz="2000" dirty="0" smtClean="0"/>
              <a:t>„opera“ </a:t>
            </a:r>
            <a:r>
              <a:rPr lang="cs-CZ" sz="2000" dirty="0"/>
              <a:t>v hanáckém </a:t>
            </a:r>
            <a:r>
              <a:rPr lang="cs-CZ" sz="2000" dirty="0" smtClean="0"/>
              <a:t>nářečí, která patří do cyklu tzv</a:t>
            </a:r>
            <a:r>
              <a:rPr lang="cs-CZ" sz="2000" dirty="0"/>
              <a:t>. hanáckých </a:t>
            </a:r>
            <a:r>
              <a:rPr lang="cs-CZ" sz="2000" dirty="0" smtClean="0"/>
              <a:t>oper, </a:t>
            </a:r>
          </a:p>
          <a:p>
            <a:pPr>
              <a:lnSpc>
                <a:spcPct val="100000"/>
              </a:lnSpc>
            </a:pPr>
            <a:endParaRPr lang="cs-CZ" sz="2000" dirty="0"/>
          </a:p>
          <a:p>
            <a:pPr>
              <a:lnSpc>
                <a:spcPct val="100000"/>
              </a:lnSpc>
            </a:pPr>
            <a:r>
              <a:rPr lang="cs-CZ" sz="2000" dirty="0" smtClean="0"/>
              <a:t>zachovalo se jen libreto, </a:t>
            </a:r>
          </a:p>
          <a:p>
            <a:pPr>
              <a:lnSpc>
                <a:spcPct val="100000"/>
              </a:lnSpc>
            </a:pPr>
            <a:endParaRPr lang="cs-CZ" sz="2000" dirty="0"/>
          </a:p>
          <a:p>
            <a:pPr>
              <a:lnSpc>
                <a:spcPct val="100000"/>
              </a:lnSpc>
            </a:pPr>
            <a:r>
              <a:rPr lang="cs-CZ" sz="2000" dirty="0" smtClean="0"/>
              <a:t>jak napovídá název, tématem jsou války </a:t>
            </a:r>
            <a:r>
              <a:rPr lang="cs-CZ" sz="2000" dirty="0"/>
              <a:t>o rakouské </a:t>
            </a:r>
            <a:r>
              <a:rPr lang="cs-CZ" sz="2000" dirty="0" smtClean="0"/>
              <a:t>dědictví, </a:t>
            </a:r>
          </a:p>
          <a:p>
            <a:pPr>
              <a:lnSpc>
                <a:spcPct val="100000"/>
              </a:lnSpc>
            </a:pPr>
            <a:endParaRPr lang="cs-CZ" sz="2000" dirty="0"/>
          </a:p>
          <a:p>
            <a:pPr>
              <a:lnSpc>
                <a:spcPct val="100000"/>
              </a:lnSpc>
            </a:pPr>
            <a:r>
              <a:rPr lang="cs-CZ" sz="2000" dirty="0" smtClean="0"/>
              <a:t>Marie </a:t>
            </a:r>
            <a:r>
              <a:rPr lang="cs-CZ" sz="2000" dirty="0"/>
              <a:t>Terezie vysílá ke čtyřem evropským dvorům jako vyslance purkmistry hanáckých obcí, ti </a:t>
            </a:r>
            <a:r>
              <a:rPr lang="cs-CZ" sz="2000" dirty="0" smtClean="0"/>
              <a:t>se </a:t>
            </a:r>
            <a:r>
              <a:rPr lang="cs-CZ" sz="2000" dirty="0"/>
              <a:t>však vracejí s nepořízenou a radí císařovně spoléhat se na vlastní síly. </a:t>
            </a:r>
          </a:p>
        </p:txBody>
      </p:sp>
    </p:spTree>
    <p:extLst>
      <p:ext uri="{BB962C8B-B14F-4D97-AF65-F5344CB8AC3E}">
        <p14:creationId xmlns:p14="http://schemas.microsoft.com/office/powerpoint/2010/main" val="3448888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i="1" dirty="0" err="1"/>
              <a:t>Pargamotéka</a:t>
            </a:r>
            <a:r>
              <a:rPr lang="cs-CZ" i="1" dirty="0"/>
              <a:t> </a:t>
            </a:r>
            <a:r>
              <a:rPr lang="cs-CZ" dirty="0" smtClean="0"/>
              <a:t>– ukázky </a:t>
            </a:r>
            <a:endParaRPr lang="cs-CZ" dirty="0"/>
          </a:p>
        </p:txBody>
      </p:sp>
      <p:sp>
        <p:nvSpPr>
          <p:cNvPr id="5" name="Zástupný symbol pro obsah 4"/>
          <p:cNvSpPr>
            <a:spLocks noGrp="1"/>
          </p:cNvSpPr>
          <p:nvPr>
            <p:ph idx="1"/>
          </p:nvPr>
        </p:nvSpPr>
        <p:spPr>
          <a:xfrm>
            <a:off x="414000" y="1157288"/>
            <a:ext cx="11516063" cy="4614862"/>
          </a:xfrm>
        </p:spPr>
        <p:txBody>
          <a:bodyPr numCol="2"/>
          <a:lstStyle/>
          <a:p>
            <a:pPr marL="72000" indent="0">
              <a:lnSpc>
                <a:spcPct val="100000"/>
              </a:lnSpc>
              <a:buNone/>
            </a:pPr>
            <a:r>
              <a:rPr lang="cs-CZ" sz="2000" dirty="0"/>
              <a:t>Náš pan </a:t>
            </a:r>
            <a:r>
              <a:rPr lang="cs-CZ" sz="2000" dirty="0" err="1"/>
              <a:t>rechtor</a:t>
            </a:r>
            <a:r>
              <a:rPr lang="cs-CZ" sz="2000" dirty="0"/>
              <a:t> z not </a:t>
            </a:r>
            <a:r>
              <a:rPr lang="cs-CZ" sz="2000" dirty="0" err="1"/>
              <a:t>hrávajo</a:t>
            </a:r>
            <a:r>
              <a:rPr lang="cs-CZ" sz="2000" dirty="0"/>
              <a:t>, </a:t>
            </a:r>
          </a:p>
          <a:p>
            <a:pPr marL="72000" indent="0">
              <a:lnSpc>
                <a:spcPct val="100000"/>
              </a:lnSpc>
              <a:buNone/>
            </a:pPr>
            <a:r>
              <a:rPr lang="cs-CZ" sz="2000" dirty="0"/>
              <a:t>jako chcete vám </a:t>
            </a:r>
            <a:r>
              <a:rPr lang="cs-CZ" sz="2000" dirty="0" err="1"/>
              <a:t>zahrajo</a:t>
            </a:r>
            <a:r>
              <a:rPr lang="cs-CZ" sz="2000" dirty="0"/>
              <a:t>, </a:t>
            </a:r>
          </a:p>
          <a:p>
            <a:pPr marL="72000" indent="0">
              <a:lnSpc>
                <a:spcPct val="100000"/>
              </a:lnSpc>
              <a:buNone/>
            </a:pPr>
            <a:r>
              <a:rPr lang="cs-CZ" sz="2000" dirty="0" smtClean="0"/>
              <a:t>[…] </a:t>
            </a:r>
            <a:endParaRPr lang="cs-CZ" sz="2000" dirty="0"/>
          </a:p>
          <a:p>
            <a:pPr marL="72000" indent="0">
              <a:lnSpc>
                <a:spcPct val="100000"/>
              </a:lnSpc>
              <a:buNone/>
            </a:pPr>
            <a:endParaRPr lang="pl-PL" sz="2000" dirty="0" smtClean="0"/>
          </a:p>
          <a:p>
            <a:pPr marL="72000" indent="0">
              <a:lnSpc>
                <a:spcPct val="100000"/>
              </a:lnSpc>
              <a:buNone/>
            </a:pPr>
            <a:r>
              <a:rPr lang="pl-PL" sz="2000" dirty="0" smtClean="0"/>
              <a:t>prosim</a:t>
            </a:r>
            <a:r>
              <a:rPr lang="pl-PL" sz="2000" dirty="0"/>
              <a:t>, na roko mě dete, </a:t>
            </a:r>
          </a:p>
          <a:p>
            <a:pPr marL="72000" indent="0">
              <a:lnSpc>
                <a:spcPct val="100000"/>
              </a:lnSpc>
              <a:buNone/>
            </a:pPr>
            <a:r>
              <a:rPr lang="cs-CZ" sz="2000" dirty="0"/>
              <a:t>vím, že </a:t>
            </a:r>
            <a:r>
              <a:rPr lang="cs-CZ" sz="2000" dirty="0" err="1"/>
              <a:t>ste</a:t>
            </a:r>
            <a:r>
              <a:rPr lang="cs-CZ" sz="2000" dirty="0"/>
              <a:t> člověk </a:t>
            </a:r>
            <a:r>
              <a:rPr lang="cs-CZ" sz="2000" dirty="0" err="1"/>
              <a:t>hočené</a:t>
            </a:r>
            <a:r>
              <a:rPr lang="cs-CZ" sz="2000" dirty="0"/>
              <a:t>, </a:t>
            </a:r>
          </a:p>
          <a:p>
            <a:pPr marL="72000" indent="0">
              <a:lnSpc>
                <a:spcPct val="100000"/>
              </a:lnSpc>
              <a:buNone/>
            </a:pPr>
            <a:r>
              <a:rPr lang="pl-PL" sz="2000" dirty="0"/>
              <a:t>sem tam po škole honěne, </a:t>
            </a:r>
          </a:p>
          <a:p>
            <a:pPr marL="72000" indent="0">
              <a:lnSpc>
                <a:spcPct val="100000"/>
              </a:lnSpc>
              <a:buNone/>
            </a:pPr>
            <a:r>
              <a:rPr lang="cs-CZ" sz="2000" dirty="0" err="1"/>
              <a:t>vemožte</a:t>
            </a:r>
            <a:r>
              <a:rPr lang="cs-CZ" sz="2000" dirty="0"/>
              <a:t> mě z </a:t>
            </a:r>
            <a:r>
              <a:rPr lang="cs-CZ" sz="2000" dirty="0" err="1"/>
              <a:t>vojne</a:t>
            </a:r>
            <a:r>
              <a:rPr lang="cs-CZ" sz="2000" dirty="0"/>
              <a:t> sena, </a:t>
            </a:r>
          </a:p>
          <a:p>
            <a:pPr marL="72000" indent="0">
              <a:lnSpc>
                <a:spcPct val="100000"/>
              </a:lnSpc>
              <a:buNone/>
            </a:pPr>
            <a:r>
              <a:rPr lang="pl-PL" sz="2000" dirty="0"/>
              <a:t>dam vám za to furo sena. </a:t>
            </a:r>
          </a:p>
          <a:p>
            <a:pPr marL="72000" indent="0">
              <a:lnSpc>
                <a:spcPct val="100000"/>
              </a:lnSpc>
              <a:buNone/>
            </a:pPr>
            <a:r>
              <a:rPr lang="cs-CZ" sz="2000" dirty="0"/>
              <a:t>[…] </a:t>
            </a:r>
          </a:p>
          <a:p>
            <a:pPr marL="72000" indent="0">
              <a:lnSpc>
                <a:spcPct val="100000"/>
              </a:lnSpc>
              <a:buNone/>
            </a:pPr>
            <a:endParaRPr lang="cs-CZ" sz="2000" dirty="0"/>
          </a:p>
          <a:p>
            <a:pPr marL="72000" indent="0">
              <a:lnSpc>
                <a:spcPct val="100000"/>
              </a:lnSpc>
              <a:buNone/>
            </a:pPr>
            <a:r>
              <a:rPr lang="cs-CZ" sz="2000" dirty="0"/>
              <a:t>Vidím, že </a:t>
            </a:r>
            <a:r>
              <a:rPr lang="cs-CZ" sz="2000" dirty="0" err="1"/>
              <a:t>ledí</a:t>
            </a:r>
            <a:r>
              <a:rPr lang="cs-CZ" sz="2000" dirty="0"/>
              <a:t> sprostí </a:t>
            </a:r>
            <a:r>
              <a:rPr lang="cs-CZ" sz="2000" dirty="0" err="1"/>
              <a:t>ste</a:t>
            </a:r>
            <a:r>
              <a:rPr lang="cs-CZ" sz="2000" dirty="0"/>
              <a:t>, </a:t>
            </a:r>
          </a:p>
          <a:p>
            <a:pPr marL="72000" indent="0">
              <a:lnSpc>
                <a:spcPct val="100000"/>
              </a:lnSpc>
              <a:buNone/>
            </a:pPr>
            <a:r>
              <a:rPr lang="pl-PL" sz="2000" dirty="0"/>
              <a:t>tak jak já </a:t>
            </a:r>
            <a:r>
              <a:rPr lang="pl-PL" sz="2000" dirty="0" smtClean="0"/>
              <a:t>hočeni </a:t>
            </a:r>
            <a:r>
              <a:rPr lang="pl-PL" sz="2000" dirty="0"/>
              <a:t>neste</a:t>
            </a:r>
            <a:r>
              <a:rPr lang="pl-PL" sz="2000" dirty="0" smtClean="0"/>
              <a:t>.</a:t>
            </a:r>
          </a:p>
          <a:p>
            <a:pPr marL="72000" indent="0">
              <a:lnSpc>
                <a:spcPct val="100000"/>
              </a:lnSpc>
              <a:buNone/>
            </a:pPr>
            <a:endParaRPr lang="pl-PL" sz="2000" dirty="0"/>
          </a:p>
          <a:p>
            <a:pPr marL="72000" indent="0">
              <a:lnSpc>
                <a:spcPct val="100000"/>
              </a:lnSpc>
              <a:buNone/>
            </a:pPr>
            <a:endParaRPr lang="cs-CZ" sz="2000" dirty="0" smtClean="0"/>
          </a:p>
          <a:p>
            <a:pPr marL="72000" indent="0">
              <a:lnSpc>
                <a:spcPct val="100000"/>
              </a:lnSpc>
              <a:buNone/>
            </a:pPr>
            <a:r>
              <a:rPr lang="cs-CZ" sz="2000" dirty="0" smtClean="0"/>
              <a:t>Šťastno </a:t>
            </a:r>
            <a:r>
              <a:rPr lang="cs-CZ" sz="2000" dirty="0"/>
              <a:t>cesto a mokré </a:t>
            </a:r>
            <a:r>
              <a:rPr lang="cs-CZ" sz="2000" dirty="0" err="1"/>
              <a:t>dešť</a:t>
            </a:r>
            <a:endParaRPr lang="cs-CZ" sz="2000" dirty="0"/>
          </a:p>
          <a:p>
            <a:pPr marL="72000" indent="0">
              <a:lnSpc>
                <a:spcPct val="100000"/>
              </a:lnSpc>
              <a:buNone/>
            </a:pPr>
            <a:r>
              <a:rPr lang="cs-CZ" sz="2000" dirty="0"/>
              <a:t>tobě vinšujeme.</a:t>
            </a:r>
          </a:p>
          <a:p>
            <a:pPr marL="72000" indent="0">
              <a:lnSpc>
                <a:spcPct val="100000"/>
              </a:lnSpc>
              <a:buNone/>
            </a:pPr>
            <a:r>
              <a:rPr lang="cs-CZ" sz="2000" dirty="0"/>
              <a:t>Na </a:t>
            </a:r>
            <a:r>
              <a:rPr lang="cs-CZ" sz="2000" dirty="0" err="1"/>
              <a:t>zada</a:t>
            </a:r>
            <a:r>
              <a:rPr lang="cs-CZ" sz="2000" dirty="0"/>
              <a:t> </a:t>
            </a:r>
            <a:r>
              <a:rPr lang="cs-CZ" sz="2000" dirty="0" err="1"/>
              <a:t>kej</a:t>
            </a:r>
            <a:r>
              <a:rPr lang="cs-CZ" sz="2000" dirty="0"/>
              <a:t>, na zobe pěst</a:t>
            </a:r>
          </a:p>
          <a:p>
            <a:pPr marL="72000" indent="0">
              <a:lnSpc>
                <a:spcPct val="100000"/>
              </a:lnSpc>
              <a:buNone/>
            </a:pPr>
            <a:r>
              <a:rPr lang="cs-CZ" sz="2000" dirty="0"/>
              <a:t>ze srdce přejeme.</a:t>
            </a:r>
          </a:p>
          <a:p>
            <a:pPr marL="72000" indent="0">
              <a:lnSpc>
                <a:spcPct val="100000"/>
              </a:lnSpc>
              <a:buNone/>
            </a:pPr>
            <a:r>
              <a:rPr lang="cs-CZ" sz="2000" dirty="0" err="1"/>
              <a:t>Landeborko</a:t>
            </a:r>
            <a:r>
              <a:rPr lang="cs-CZ" sz="2000" dirty="0"/>
              <a:t>, </a:t>
            </a:r>
            <a:r>
              <a:rPr lang="cs-CZ" sz="2000" dirty="0" err="1"/>
              <a:t>deseltyře</a:t>
            </a:r>
            <a:r>
              <a:rPr lang="cs-CZ" sz="2000" dirty="0"/>
              <a:t>,</a:t>
            </a:r>
          </a:p>
          <a:p>
            <a:pPr marL="72000" indent="0">
              <a:lnSpc>
                <a:spcPct val="100000"/>
              </a:lnSpc>
              <a:buNone/>
            </a:pPr>
            <a:r>
              <a:rPr lang="cs-CZ" sz="2000" dirty="0"/>
              <a:t>mrcha </a:t>
            </a:r>
            <a:r>
              <a:rPr lang="cs-CZ" sz="2000" dirty="0" err="1"/>
              <a:t>papir</a:t>
            </a:r>
            <a:r>
              <a:rPr lang="cs-CZ" sz="2000" dirty="0"/>
              <a:t>, mrcha </a:t>
            </a:r>
            <a:r>
              <a:rPr lang="cs-CZ" sz="2000" dirty="0" err="1"/>
              <a:t>zviře</a:t>
            </a:r>
            <a:r>
              <a:rPr lang="cs-CZ" sz="2000" dirty="0"/>
              <a:t>,</a:t>
            </a:r>
          </a:p>
          <a:p>
            <a:pPr marL="72000" indent="0">
              <a:lnSpc>
                <a:spcPct val="100000"/>
              </a:lnSpc>
              <a:buNone/>
            </a:pPr>
            <a:r>
              <a:rPr lang="cs-CZ" sz="2000" dirty="0"/>
              <a:t>jdi, nech nás v pokoji,</a:t>
            </a:r>
          </a:p>
          <a:p>
            <a:pPr marL="72000" indent="0">
              <a:lnSpc>
                <a:spcPct val="100000"/>
              </a:lnSpc>
              <a:buNone/>
            </a:pPr>
            <a:r>
              <a:rPr lang="cs-CZ" sz="2000" dirty="0"/>
              <a:t>drak to </a:t>
            </a:r>
            <a:r>
              <a:rPr lang="cs-CZ" sz="2000" dirty="0" err="1"/>
              <a:t>vo</a:t>
            </a:r>
            <a:r>
              <a:rPr lang="cs-CZ" sz="2000" dirty="0"/>
              <a:t> tě stojí.</a:t>
            </a:r>
          </a:p>
          <a:p>
            <a:pPr marL="72000" indent="0">
              <a:lnSpc>
                <a:spcPct val="100000"/>
              </a:lnSpc>
              <a:buNone/>
            </a:pPr>
            <a:r>
              <a:rPr lang="cs-CZ" sz="2000" dirty="0"/>
              <a:t>[…] </a:t>
            </a:r>
          </a:p>
          <a:p>
            <a:pPr marL="72000" indent="0">
              <a:lnSpc>
                <a:spcPct val="100000"/>
              </a:lnSpc>
              <a:buNone/>
            </a:pPr>
            <a:endParaRPr lang="cs-CZ" sz="2000" dirty="0" smtClean="0"/>
          </a:p>
          <a:p>
            <a:pPr marL="72000" indent="0">
              <a:lnSpc>
                <a:spcPct val="100000"/>
              </a:lnSpc>
              <a:buNone/>
            </a:pPr>
            <a:r>
              <a:rPr lang="cs-CZ" sz="2000" dirty="0" err="1" smtClean="0"/>
              <a:t>Nevim</a:t>
            </a:r>
            <a:r>
              <a:rPr lang="cs-CZ" sz="2000" dirty="0"/>
              <a:t>, </a:t>
            </a:r>
            <a:r>
              <a:rPr lang="cs-CZ" sz="2000" dirty="0" err="1"/>
              <a:t>be</a:t>
            </a:r>
            <a:r>
              <a:rPr lang="cs-CZ" sz="2000" dirty="0"/>
              <a:t> v Evropě </a:t>
            </a:r>
            <a:r>
              <a:rPr lang="cs-CZ" sz="2000" dirty="0" err="1"/>
              <a:t>komo</a:t>
            </a:r>
            <a:endParaRPr lang="cs-CZ" sz="2000" dirty="0"/>
          </a:p>
          <a:p>
            <a:pPr marL="72000" indent="0">
              <a:lnSpc>
                <a:spcPct val="100000"/>
              </a:lnSpc>
              <a:buNone/>
            </a:pPr>
            <a:r>
              <a:rPr lang="cs-CZ" sz="2000" dirty="0"/>
              <a:t>jako domo </a:t>
            </a:r>
            <a:r>
              <a:rPr lang="cs-CZ" sz="2000" dirty="0" err="1"/>
              <a:t>rakóskémo</a:t>
            </a:r>
            <a:endParaRPr lang="cs-CZ" sz="2000" dirty="0"/>
          </a:p>
          <a:p>
            <a:pPr marL="72000" indent="0">
              <a:lnSpc>
                <a:spcPct val="100000"/>
              </a:lnSpc>
              <a:buNone/>
            </a:pPr>
            <a:r>
              <a:rPr lang="cs-CZ" sz="2000" dirty="0"/>
              <a:t>korona </a:t>
            </a:r>
            <a:r>
              <a:rPr lang="cs-CZ" sz="2000" dirty="0" err="1"/>
              <a:t>tisařská</a:t>
            </a:r>
            <a:r>
              <a:rPr lang="cs-CZ" sz="2000" dirty="0"/>
              <a:t> </a:t>
            </a:r>
            <a:r>
              <a:rPr lang="cs-CZ" sz="2000" dirty="0" err="1"/>
              <a:t>svěčela</a:t>
            </a:r>
            <a:endParaRPr lang="cs-CZ" sz="2000" dirty="0"/>
          </a:p>
          <a:p>
            <a:pPr marL="72000" indent="0">
              <a:lnSpc>
                <a:spcPct val="100000"/>
              </a:lnSpc>
              <a:buNone/>
            </a:pPr>
            <a:r>
              <a:rPr lang="cs-CZ" sz="2000" dirty="0"/>
              <a:t>a nebo </a:t>
            </a:r>
            <a:r>
              <a:rPr lang="cs-CZ" sz="2000" dirty="0" err="1"/>
              <a:t>take</a:t>
            </a:r>
            <a:r>
              <a:rPr lang="cs-CZ" sz="2000" dirty="0"/>
              <a:t> patřila.</a:t>
            </a:r>
          </a:p>
        </p:txBody>
      </p:sp>
    </p:spTree>
    <p:extLst>
      <p:ext uri="{BB962C8B-B14F-4D97-AF65-F5344CB8AC3E}">
        <p14:creationId xmlns:p14="http://schemas.microsoft.com/office/powerpoint/2010/main" val="770625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p:cNvSpPr>
            <a:spLocks noGrp="1"/>
          </p:cNvSpPr>
          <p:nvPr>
            <p:ph type="title"/>
          </p:nvPr>
        </p:nvSpPr>
        <p:spPr>
          <a:xfrm>
            <a:off x="414000" y="442917"/>
            <a:ext cx="11032305" cy="559730"/>
          </a:xfrm>
        </p:spPr>
        <p:txBody>
          <a:bodyPr/>
          <a:lstStyle/>
          <a:p>
            <a:r>
              <a:rPr lang="cs-CZ" dirty="0" smtClean="0"/>
              <a:t>Historiografie</a:t>
            </a:r>
            <a:endParaRPr lang="cs-CZ" dirty="0"/>
          </a:p>
        </p:txBody>
      </p:sp>
      <p:sp>
        <p:nvSpPr>
          <p:cNvPr id="5" name="Zástupný symbol pro obsah 4"/>
          <p:cNvSpPr>
            <a:spLocks noGrp="1"/>
          </p:cNvSpPr>
          <p:nvPr>
            <p:ph idx="1"/>
          </p:nvPr>
        </p:nvSpPr>
        <p:spPr>
          <a:xfrm>
            <a:off x="414000" y="1600200"/>
            <a:ext cx="11032305" cy="4214812"/>
          </a:xfrm>
        </p:spPr>
        <p:txBody>
          <a:bodyPr/>
          <a:lstStyle/>
          <a:p>
            <a:pPr>
              <a:lnSpc>
                <a:spcPct val="100000"/>
              </a:lnSpc>
            </a:pPr>
            <a:r>
              <a:rPr lang="cs-CZ" sz="2000" dirty="0" smtClean="0"/>
              <a:t>oblíbený žánr 17. a 18. stol. byť v</a:t>
            </a:r>
            <a:r>
              <a:rPr lang="cs-CZ" sz="2000" dirty="0"/>
              <a:t> 18. stol. </a:t>
            </a:r>
            <a:r>
              <a:rPr lang="cs-CZ" sz="2000" dirty="0" smtClean="0"/>
              <a:t>ustupuje ze </a:t>
            </a:r>
            <a:r>
              <a:rPr lang="cs-CZ" sz="2000" dirty="0"/>
              <a:t>sféry tištěných textů </a:t>
            </a:r>
            <a:r>
              <a:rPr lang="cs-CZ" sz="2000" dirty="0" smtClean="0"/>
              <a:t>(</a:t>
            </a:r>
            <a:r>
              <a:rPr lang="cs-CZ" sz="2000" dirty="0"/>
              <a:t>je však zastoupena celou řadou rukopisných historiografických textů</a:t>
            </a:r>
            <a:r>
              <a:rPr lang="cs-CZ" sz="2000" dirty="0" smtClean="0"/>
              <a:t>), </a:t>
            </a:r>
          </a:p>
          <a:p>
            <a:pPr>
              <a:lnSpc>
                <a:spcPct val="100000"/>
              </a:lnSpc>
            </a:pPr>
            <a:endParaRPr lang="cs-CZ" sz="2000" dirty="0" smtClean="0"/>
          </a:p>
          <a:p>
            <a:pPr>
              <a:lnSpc>
                <a:spcPct val="100000"/>
              </a:lnSpc>
            </a:pPr>
            <a:r>
              <a:rPr lang="cs-CZ" sz="2000" dirty="0" smtClean="0"/>
              <a:t>jazykově </a:t>
            </a:r>
            <a:r>
              <a:rPr lang="cs-CZ" sz="2000" dirty="0"/>
              <a:t>představuje </a:t>
            </a:r>
            <a:r>
              <a:rPr lang="cs-CZ" sz="2000" dirty="0" smtClean="0"/>
              <a:t>opět mix vysokého a nízkého stylu, </a:t>
            </a:r>
            <a:r>
              <a:rPr lang="cs-CZ" sz="2000" dirty="0"/>
              <a:t>protože je </a:t>
            </a:r>
            <a:r>
              <a:rPr lang="cs-CZ" sz="2000" dirty="0" smtClean="0"/>
              <a:t>určena </a:t>
            </a:r>
            <a:r>
              <a:rPr lang="cs-CZ" sz="2000" dirty="0"/>
              <a:t>širšímu publiku, </a:t>
            </a:r>
            <a:endParaRPr lang="cs-CZ" sz="2000" dirty="0" smtClean="0"/>
          </a:p>
          <a:p>
            <a:pPr>
              <a:lnSpc>
                <a:spcPct val="100000"/>
              </a:lnSpc>
            </a:pPr>
            <a:endParaRPr lang="cs-CZ" sz="2000" dirty="0"/>
          </a:p>
          <a:p>
            <a:pPr>
              <a:lnSpc>
                <a:spcPct val="100000"/>
              </a:lnSpc>
            </a:pPr>
            <a:r>
              <a:rPr lang="cs-CZ" sz="2000" dirty="0" smtClean="0"/>
              <a:t>specifické místo zaujímají Kořínkovy </a:t>
            </a:r>
            <a:r>
              <a:rPr lang="cs-CZ" sz="2000" i="1" dirty="0"/>
              <a:t>Staré paměti kutnohorské</a:t>
            </a:r>
            <a:r>
              <a:rPr lang="cs-CZ" sz="2000" dirty="0"/>
              <a:t>, </a:t>
            </a:r>
            <a:endParaRPr lang="cs-CZ" sz="2000" dirty="0" smtClean="0"/>
          </a:p>
          <a:p>
            <a:pPr>
              <a:lnSpc>
                <a:spcPct val="100000"/>
              </a:lnSpc>
            </a:pPr>
            <a:endParaRPr lang="cs-CZ" sz="2000" dirty="0"/>
          </a:p>
          <a:p>
            <a:pPr marL="985838" indent="-265113">
              <a:lnSpc>
                <a:spcPct val="100000"/>
              </a:lnSpc>
              <a:buFont typeface="Wingdings" panose="05000000000000000000" pitchFamily="2" charset="2"/>
              <a:buChar char="Ø"/>
            </a:pPr>
            <a:r>
              <a:rPr lang="cs-CZ" sz="2000" dirty="0" smtClean="0"/>
              <a:t>rafinovaná kompozice </a:t>
            </a:r>
            <a:r>
              <a:rPr lang="cs-CZ" sz="2000" dirty="0"/>
              <a:t>a </a:t>
            </a:r>
            <a:r>
              <a:rPr lang="cs-CZ" sz="2000" dirty="0" smtClean="0"/>
              <a:t>bohatý rejstřík </a:t>
            </a:r>
            <a:r>
              <a:rPr lang="cs-CZ" sz="2000" dirty="0"/>
              <a:t>výrazových </a:t>
            </a:r>
            <a:r>
              <a:rPr lang="cs-CZ" sz="2000" dirty="0" smtClean="0"/>
              <a:t>prostředků (včetně hornické terminologie), </a:t>
            </a:r>
          </a:p>
          <a:p>
            <a:pPr marL="985838" indent="-265113">
              <a:lnSpc>
                <a:spcPct val="100000"/>
              </a:lnSpc>
              <a:buFont typeface="Wingdings" panose="05000000000000000000" pitchFamily="2" charset="2"/>
              <a:buChar char="Ø"/>
            </a:pPr>
            <a:endParaRPr lang="cs-CZ" sz="2000" dirty="0" smtClean="0"/>
          </a:p>
          <a:p>
            <a:pPr marL="985838" indent="-265113">
              <a:lnSpc>
                <a:spcPct val="100000"/>
              </a:lnSpc>
              <a:buFont typeface="Wingdings" panose="05000000000000000000" pitchFamily="2" charset="2"/>
              <a:buChar char="Ø"/>
            </a:pPr>
            <a:r>
              <a:rPr lang="cs-CZ" sz="2000" dirty="0" smtClean="0"/>
              <a:t>proloženo poezií – vrcholným partem je slavičí sonáta.</a:t>
            </a:r>
            <a:endParaRPr lang="cs-CZ" sz="2000" dirty="0"/>
          </a:p>
        </p:txBody>
      </p:sp>
    </p:spTree>
    <p:extLst>
      <p:ext uri="{BB962C8B-B14F-4D97-AF65-F5344CB8AC3E}">
        <p14:creationId xmlns:p14="http://schemas.microsoft.com/office/powerpoint/2010/main" val="3285276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smtClean="0"/>
              <a:t>Kořínek </a:t>
            </a:r>
            <a:r>
              <a:rPr lang="cs-CZ" i="1" dirty="0" smtClean="0"/>
              <a:t>paměti kutnohorské</a:t>
            </a:r>
            <a:endParaRPr lang="cs-CZ" dirty="0"/>
          </a:p>
        </p:txBody>
      </p:sp>
      <p:sp>
        <p:nvSpPr>
          <p:cNvPr id="5" name="Zástupný symbol pro obsah 4"/>
          <p:cNvSpPr>
            <a:spLocks noGrp="1"/>
          </p:cNvSpPr>
          <p:nvPr>
            <p:ph idx="1"/>
          </p:nvPr>
        </p:nvSpPr>
        <p:spPr>
          <a:xfrm>
            <a:off x="414000" y="1057275"/>
            <a:ext cx="11032305" cy="4757737"/>
          </a:xfrm>
        </p:spPr>
        <p:txBody>
          <a:bodyPr numCol="2"/>
          <a:lstStyle/>
          <a:p>
            <a:pPr marL="72000" indent="0">
              <a:lnSpc>
                <a:spcPct val="100000"/>
              </a:lnSpc>
              <a:buNone/>
            </a:pPr>
            <a:r>
              <a:rPr lang="cs-CZ" sz="2000" dirty="0" smtClean="0"/>
              <a:t>1. </a:t>
            </a:r>
            <a:r>
              <a:rPr lang="cs-CZ" sz="2000" dirty="0" err="1"/>
              <a:t>Zpe</a:t>
            </a:r>
            <a:r>
              <a:rPr lang="cs-CZ" sz="2000" dirty="0"/>
              <a:t>, </a:t>
            </a:r>
            <a:r>
              <a:rPr lang="cs-CZ" sz="2000" dirty="0" err="1"/>
              <a:t>tyu</a:t>
            </a:r>
            <a:r>
              <a:rPr lang="cs-CZ" sz="2000" dirty="0"/>
              <a:t>, </a:t>
            </a:r>
            <a:r>
              <a:rPr lang="cs-CZ" sz="2000" dirty="0" err="1"/>
              <a:t>zkva</a:t>
            </a:r>
            <a:endParaRPr lang="cs-CZ" sz="2000" dirty="0"/>
          </a:p>
          <a:p>
            <a:pPr marL="72000" indent="0">
              <a:lnSpc>
                <a:spcPct val="100000"/>
              </a:lnSpc>
              <a:buNone/>
            </a:pPr>
            <a:r>
              <a:rPr lang="cs-CZ" sz="2000" dirty="0"/>
              <a:t>2. </a:t>
            </a:r>
            <a:r>
              <a:rPr lang="cs-CZ" sz="2000" dirty="0" err="1"/>
              <a:t>Kvoror</a:t>
            </a:r>
            <a:r>
              <a:rPr lang="cs-CZ" sz="2000" dirty="0"/>
              <a:t>, </a:t>
            </a:r>
            <a:r>
              <a:rPr lang="cs-CZ" sz="2000" dirty="0" err="1"/>
              <a:t>pipi</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fio</a:t>
            </a:r>
            <a:r>
              <a:rPr lang="cs-CZ" sz="2000" dirty="0"/>
              <a:t>, </a:t>
            </a:r>
            <a:r>
              <a:rPr lang="cs-CZ" sz="2000" dirty="0" err="1"/>
              <a:t>tyo</a:t>
            </a:r>
            <a:r>
              <a:rPr lang="cs-CZ" sz="2000" dirty="0"/>
              <a:t>,</a:t>
            </a:r>
          </a:p>
          <a:p>
            <a:pPr marL="72000" indent="0">
              <a:lnSpc>
                <a:spcPct val="100000"/>
              </a:lnSpc>
              <a:buNone/>
            </a:pP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tyx</a:t>
            </a:r>
            <a:endParaRPr lang="cs-CZ" sz="2000" dirty="0"/>
          </a:p>
          <a:p>
            <a:pPr marL="72000" indent="0">
              <a:lnSpc>
                <a:spcPct val="100000"/>
              </a:lnSpc>
              <a:buNone/>
            </a:pPr>
            <a:r>
              <a:rPr lang="cs-CZ" sz="2000" dirty="0"/>
              <a:t>3. </a:t>
            </a:r>
            <a:r>
              <a:rPr lang="cs-CZ" sz="2000" dirty="0" err="1" smtClean="0"/>
              <a:t>Kució</a:t>
            </a:r>
            <a:r>
              <a:rPr lang="cs-CZ" sz="2000" dirty="0"/>
              <a:t>, </a:t>
            </a:r>
            <a:r>
              <a:rPr lang="cs-CZ" sz="2000" dirty="0" err="1" smtClean="0"/>
              <a:t>kució</a:t>
            </a:r>
            <a:r>
              <a:rPr lang="cs-CZ" sz="2000" dirty="0"/>
              <a:t>, </a:t>
            </a:r>
            <a:r>
              <a:rPr lang="cs-CZ" sz="2000" dirty="0" err="1" smtClean="0"/>
              <a:t>kucio</a:t>
            </a:r>
            <a:r>
              <a:rPr lang="cs-CZ" sz="2000" dirty="0"/>
              <a:t>, </a:t>
            </a:r>
            <a:r>
              <a:rPr lang="cs-CZ" sz="2000" dirty="0" err="1" smtClean="0"/>
              <a:t>kucio</a:t>
            </a:r>
            <a:r>
              <a:rPr lang="cs-CZ" sz="2000" dirty="0"/>
              <a:t>, </a:t>
            </a:r>
            <a:r>
              <a:rPr lang="cs-CZ" sz="2000" dirty="0" err="1" smtClean="0"/>
              <a:t>kucio</a:t>
            </a:r>
            <a:r>
              <a:rPr lang="cs-CZ" sz="2000" dirty="0"/>
              <a:t>, </a:t>
            </a:r>
            <a:r>
              <a:rPr lang="cs-CZ" sz="2000" dirty="0" err="1" smtClean="0"/>
              <a:t>kucio</a:t>
            </a:r>
            <a:r>
              <a:rPr lang="cs-CZ" sz="2000" dirty="0"/>
              <a:t>,</a:t>
            </a:r>
          </a:p>
          <a:p>
            <a:pPr marL="72000" indent="0">
              <a:lnSpc>
                <a:spcPct val="100000"/>
              </a:lnSpc>
              <a:buNone/>
            </a:pPr>
            <a:r>
              <a:rPr lang="cs-CZ" sz="2000" dirty="0"/>
              <a:t>    </a:t>
            </a:r>
            <a:r>
              <a:rPr lang="cs-CZ" sz="2000" dirty="0" err="1" smtClean="0"/>
              <a:t>kucio</a:t>
            </a:r>
            <a:endParaRPr lang="cs-CZ" sz="2000" dirty="0"/>
          </a:p>
          <a:p>
            <a:pPr marL="72000" indent="0">
              <a:lnSpc>
                <a:spcPct val="100000"/>
              </a:lnSpc>
              <a:buNone/>
            </a:pPr>
            <a:r>
              <a:rPr lang="cs-CZ" sz="2000" dirty="0"/>
              <a:t>4. </a:t>
            </a:r>
            <a:r>
              <a:rPr lang="cs-CZ" sz="2000" dirty="0" err="1" smtClean="0"/>
              <a:t>Zi</a:t>
            </a:r>
            <a:r>
              <a:rPr lang="cs-CZ" sz="2000" dirty="0" smtClean="0"/>
              <a:t>, </a:t>
            </a:r>
            <a:r>
              <a:rPr lang="cs-CZ" sz="2000" dirty="0" err="1" smtClean="0"/>
              <a:t>zi</a:t>
            </a:r>
            <a:r>
              <a:rPr lang="cs-CZ" sz="2000" dirty="0" smtClean="0"/>
              <a:t>, </a:t>
            </a:r>
            <a:r>
              <a:rPr lang="cs-CZ" sz="2000" dirty="0" err="1" smtClean="0"/>
              <a:t>zi</a:t>
            </a:r>
            <a:r>
              <a:rPr lang="cs-CZ" sz="2000" dirty="0" smtClean="0"/>
              <a:t>, </a:t>
            </a:r>
            <a:r>
              <a:rPr lang="cs-CZ" sz="2000" dirty="0" err="1" smtClean="0"/>
              <a:t>zi</a:t>
            </a:r>
            <a:r>
              <a:rPr lang="cs-CZ" sz="2000" dirty="0" smtClean="0"/>
              <a:t>, </a:t>
            </a:r>
            <a:r>
              <a:rPr lang="cs-CZ" sz="2000" dirty="0" err="1" smtClean="0"/>
              <a:t>zi</a:t>
            </a:r>
            <a:r>
              <a:rPr lang="cs-CZ" sz="2000" dirty="0" smtClean="0"/>
              <a:t>, </a:t>
            </a:r>
            <a:r>
              <a:rPr lang="cs-CZ" sz="2000" dirty="0" err="1" smtClean="0"/>
              <a:t>zi</a:t>
            </a:r>
            <a:r>
              <a:rPr lang="cs-CZ" sz="2000" dirty="0" smtClean="0"/>
              <a:t>, </a:t>
            </a:r>
            <a:r>
              <a:rPr lang="cs-CZ" sz="2000" dirty="0" err="1" smtClean="0"/>
              <a:t>zi</a:t>
            </a:r>
            <a:r>
              <a:rPr lang="cs-CZ" sz="2000" dirty="0" smtClean="0"/>
              <a:t>, </a:t>
            </a:r>
            <a:r>
              <a:rPr lang="cs-CZ" sz="2000" dirty="0" err="1" smtClean="0"/>
              <a:t>zi</a:t>
            </a:r>
            <a:endParaRPr lang="cs-CZ" sz="2000" dirty="0"/>
          </a:p>
          <a:p>
            <a:pPr marL="72000" indent="0">
              <a:lnSpc>
                <a:spcPct val="100000"/>
              </a:lnSpc>
              <a:buNone/>
            </a:pPr>
            <a:r>
              <a:rPr lang="cs-CZ" sz="2000" dirty="0" smtClean="0"/>
              <a:t>5</a:t>
            </a:r>
            <a:r>
              <a:rPr lang="cs-CZ" sz="2000" dirty="0"/>
              <a:t>. </a:t>
            </a:r>
            <a:r>
              <a:rPr lang="cs-CZ" sz="2000" dirty="0" err="1"/>
              <a:t>Kvoror</a:t>
            </a:r>
            <a:r>
              <a:rPr lang="cs-CZ" sz="2000" dirty="0"/>
              <a:t>, </a:t>
            </a:r>
            <a:r>
              <a:rPr lang="cs-CZ" sz="2000" dirty="0" err="1"/>
              <a:t>tyu</a:t>
            </a:r>
            <a:r>
              <a:rPr lang="cs-CZ" sz="2000" dirty="0"/>
              <a:t>, </a:t>
            </a:r>
            <a:r>
              <a:rPr lang="cs-CZ" sz="2000" dirty="0" err="1"/>
              <a:t>kskva</a:t>
            </a:r>
            <a:r>
              <a:rPr lang="cs-CZ" sz="2000" dirty="0"/>
              <a:t>, </a:t>
            </a:r>
            <a:r>
              <a:rPr lang="cs-CZ" sz="2000" dirty="0" err="1"/>
              <a:t>pipik</a:t>
            </a:r>
            <a:endParaRPr lang="cs-CZ" sz="2000" dirty="0"/>
          </a:p>
          <a:p>
            <a:pPr marL="72000" indent="0">
              <a:lnSpc>
                <a:spcPct val="100000"/>
              </a:lnSpc>
              <a:buNone/>
            </a:pPr>
            <a:r>
              <a:rPr lang="cs-CZ" sz="2000" dirty="0"/>
              <a:t>6. </a:t>
            </a:r>
            <a:r>
              <a:rPr lang="cs-CZ" sz="2000" dirty="0" err="1"/>
              <a:t>Dyu</a:t>
            </a:r>
            <a:r>
              <a:rPr lang="cs-CZ" sz="2000" dirty="0"/>
              <a:t>, </a:t>
            </a:r>
            <a:r>
              <a:rPr lang="cs-CZ" sz="2000" dirty="0" err="1"/>
              <a:t>tyu</a:t>
            </a:r>
            <a:r>
              <a:rPr lang="cs-CZ" sz="2000" dirty="0"/>
              <a:t>, </a:t>
            </a:r>
            <a:r>
              <a:rPr lang="cs-CZ" sz="2000" dirty="0" err="1"/>
              <a:t>kskvo</a:t>
            </a:r>
            <a:endParaRPr lang="cs-CZ" sz="2000" dirty="0"/>
          </a:p>
          <a:p>
            <a:pPr marL="72000" indent="0">
              <a:lnSpc>
                <a:spcPct val="100000"/>
              </a:lnSpc>
              <a:buNone/>
            </a:pPr>
            <a:r>
              <a:rPr lang="cs-CZ" sz="2000" dirty="0"/>
              <a:t>7. Kvory, </a:t>
            </a:r>
            <a:r>
              <a:rPr lang="cs-CZ" sz="2000" dirty="0" err="1"/>
              <a:t>zpe</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a:t>
            </a:r>
          </a:p>
          <a:p>
            <a:pPr marL="72000" indent="0">
              <a:lnSpc>
                <a:spcPct val="100000"/>
              </a:lnSpc>
              <a:buNone/>
            </a:pPr>
            <a:r>
              <a:rPr lang="cs-CZ" sz="2000" dirty="0"/>
              <a:t>    </a:t>
            </a:r>
            <a:r>
              <a:rPr lang="cs-CZ" sz="2000" dirty="0" err="1"/>
              <a:t>tyo</a:t>
            </a:r>
            <a:r>
              <a:rPr lang="cs-CZ" sz="2000" dirty="0"/>
              <a:t>, </a:t>
            </a:r>
            <a:r>
              <a:rPr lang="cs-CZ" sz="2000" dirty="0" err="1"/>
              <a:t>tyo</a:t>
            </a:r>
            <a:endParaRPr lang="cs-CZ" sz="2000" dirty="0"/>
          </a:p>
          <a:p>
            <a:pPr marL="72000" indent="0">
              <a:lnSpc>
                <a:spcPct val="100000"/>
              </a:lnSpc>
              <a:buNone/>
            </a:pPr>
            <a:r>
              <a:rPr lang="cs-CZ" sz="2000" dirty="0"/>
              <a:t>8. </a:t>
            </a:r>
            <a:r>
              <a:rPr lang="cs-CZ" sz="2000" dirty="0" err="1"/>
              <a:t>Tyvu</a:t>
            </a:r>
            <a:r>
              <a:rPr lang="cs-CZ" sz="2000" dirty="0"/>
              <a:t>, </a:t>
            </a:r>
            <a:r>
              <a:rPr lang="cs-CZ" sz="2000" dirty="0" err="1"/>
              <a:t>tyvu</a:t>
            </a:r>
            <a:r>
              <a:rPr lang="cs-CZ" sz="2000" dirty="0"/>
              <a:t>, </a:t>
            </a:r>
            <a:r>
              <a:rPr lang="cs-CZ" sz="2000" dirty="0" err="1"/>
              <a:t>tyvu</a:t>
            </a:r>
            <a:r>
              <a:rPr lang="cs-CZ" sz="2000" dirty="0"/>
              <a:t>, </a:t>
            </a:r>
            <a:r>
              <a:rPr lang="cs-CZ" sz="2000" dirty="0" err="1"/>
              <a:t>tyvu</a:t>
            </a:r>
            <a:r>
              <a:rPr lang="cs-CZ" sz="2000" dirty="0"/>
              <a:t>, </a:t>
            </a:r>
            <a:r>
              <a:rPr lang="cs-CZ" sz="2000" dirty="0" err="1"/>
              <a:t>tyvu</a:t>
            </a:r>
            <a:endParaRPr lang="cs-CZ" sz="2000" dirty="0"/>
          </a:p>
          <a:p>
            <a:pPr marL="72000" indent="0">
              <a:lnSpc>
                <a:spcPct val="100000"/>
              </a:lnSpc>
              <a:buNone/>
            </a:pPr>
            <a:r>
              <a:rPr lang="cs-CZ" sz="2000" dirty="0"/>
              <a:t>9.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r>
              <a:rPr lang="cs-CZ" sz="2000" dirty="0"/>
              <a:t>, </a:t>
            </a:r>
            <a:r>
              <a:rPr lang="cs-CZ" sz="2000" dirty="0" err="1"/>
              <a:t>tyo</a:t>
            </a:r>
            <a:endParaRPr lang="cs-CZ" sz="2000" dirty="0"/>
          </a:p>
          <a:p>
            <a:pPr marL="72000" indent="0">
              <a:lnSpc>
                <a:spcPct val="100000"/>
              </a:lnSpc>
              <a:buNone/>
            </a:pPr>
            <a:r>
              <a:rPr lang="cs-CZ" sz="2000" dirty="0"/>
              <a:t>10. </a:t>
            </a:r>
            <a:r>
              <a:rPr lang="cs-CZ" sz="2000" dirty="0" err="1"/>
              <a:t>Zpe</a:t>
            </a:r>
            <a:r>
              <a:rPr lang="cs-CZ" sz="2000" dirty="0"/>
              <a:t>, </a:t>
            </a:r>
            <a:r>
              <a:rPr lang="cs-CZ" sz="2000" dirty="0" err="1"/>
              <a:t>zpe</a:t>
            </a:r>
            <a:r>
              <a:rPr lang="cs-CZ" sz="2000" dirty="0"/>
              <a:t>, </a:t>
            </a:r>
            <a:r>
              <a:rPr lang="cs-CZ" sz="2000" dirty="0" err="1" smtClean="0"/>
              <a:t>zizi</a:t>
            </a:r>
            <a:r>
              <a:rPr lang="cs-CZ" sz="2000" dirty="0" smtClean="0"/>
              <a:t>, </a:t>
            </a:r>
            <a:r>
              <a:rPr lang="cs-CZ" sz="2000" dirty="0" err="1"/>
              <a:t>zkvokvi</a:t>
            </a:r>
            <a:endParaRPr lang="cs-CZ" sz="2000" dirty="0"/>
          </a:p>
          <a:p>
            <a:pPr marL="72000" indent="0">
              <a:lnSpc>
                <a:spcPct val="100000"/>
              </a:lnSpc>
              <a:buNone/>
            </a:pPr>
            <a:r>
              <a:rPr lang="cs-CZ" sz="2000" dirty="0"/>
              <a:t>11. </a:t>
            </a:r>
            <a:r>
              <a:rPr lang="cs-CZ" sz="2000" dirty="0" err="1"/>
              <a:t>Zkvú</a:t>
            </a:r>
            <a:r>
              <a:rPr lang="cs-CZ" sz="2000" dirty="0"/>
              <a:t>, </a:t>
            </a:r>
            <a:r>
              <a:rPr lang="cs-CZ" sz="2000" dirty="0" err="1" smtClean="0"/>
              <a:t>zizi</a:t>
            </a:r>
            <a:r>
              <a:rPr lang="cs-CZ" sz="2000" dirty="0" smtClean="0"/>
              <a:t>, </a:t>
            </a:r>
            <a:r>
              <a:rPr lang="cs-CZ" sz="2000" dirty="0" err="1"/>
              <a:t>kvore</a:t>
            </a:r>
            <a:r>
              <a:rPr lang="cs-CZ" sz="2000" dirty="0"/>
              <a:t>, </a:t>
            </a:r>
            <a:r>
              <a:rPr lang="cs-CZ" sz="2000" dirty="0" err="1" smtClean="0"/>
              <a:t>tucio</a:t>
            </a:r>
            <a:endParaRPr lang="cs-CZ" sz="2000" dirty="0"/>
          </a:p>
          <a:p>
            <a:pPr marL="72000" indent="0">
              <a:lnSpc>
                <a:spcPct val="100000"/>
              </a:lnSpc>
              <a:buNone/>
            </a:pPr>
            <a:r>
              <a:rPr lang="cs-CZ" sz="2000" dirty="0"/>
              <a:t>12</a:t>
            </a:r>
            <a:r>
              <a:rPr lang="cs-CZ" sz="2000" dirty="0" smtClean="0"/>
              <a:t>. </a:t>
            </a:r>
            <a:r>
              <a:rPr lang="cs-CZ" sz="2000" dirty="0" err="1" smtClean="0"/>
              <a:t>Zpe</a:t>
            </a:r>
            <a:r>
              <a:rPr lang="cs-CZ" sz="2000" dirty="0"/>
              <a:t>, </a:t>
            </a:r>
            <a:r>
              <a:rPr lang="cs-CZ" sz="2000" dirty="0" err="1"/>
              <a:t>zpe</a:t>
            </a:r>
            <a:r>
              <a:rPr lang="cs-CZ" sz="2000" dirty="0"/>
              <a:t>, </a:t>
            </a:r>
            <a:r>
              <a:rPr lang="cs-CZ" sz="2000" dirty="0" err="1"/>
              <a:t>zpe</a:t>
            </a:r>
            <a:r>
              <a:rPr lang="cs-CZ" sz="2000" dirty="0"/>
              <a:t>, </a:t>
            </a:r>
            <a:r>
              <a:rPr lang="cs-CZ" sz="2000" dirty="0" err="1"/>
              <a:t>zpe</a:t>
            </a:r>
            <a:r>
              <a:rPr lang="cs-CZ" sz="2000" dirty="0"/>
              <a:t>, </a:t>
            </a:r>
            <a:r>
              <a:rPr lang="cs-CZ" sz="2000" dirty="0" err="1"/>
              <a:t>zpe</a:t>
            </a:r>
            <a:r>
              <a:rPr lang="cs-CZ" sz="2000" dirty="0"/>
              <a:t>, </a:t>
            </a:r>
            <a:r>
              <a:rPr lang="cs-CZ" sz="2000" dirty="0" err="1"/>
              <a:t>zpe</a:t>
            </a:r>
            <a:endParaRPr lang="cs-CZ" sz="2000" dirty="0"/>
          </a:p>
          <a:p>
            <a:pPr marL="72000" indent="0">
              <a:lnSpc>
                <a:spcPct val="100000"/>
              </a:lnSpc>
              <a:buNone/>
            </a:pPr>
            <a:r>
              <a:rPr lang="cs-CZ" sz="2000" dirty="0"/>
              <a:t>13</a:t>
            </a:r>
            <a:r>
              <a:rPr lang="cs-CZ" sz="2000" dirty="0" smtClean="0"/>
              <a:t>. </a:t>
            </a:r>
            <a:r>
              <a:rPr lang="cs-CZ" sz="2000" dirty="0" err="1" smtClean="0"/>
              <a:t>Zpe</a:t>
            </a:r>
            <a:r>
              <a:rPr lang="cs-CZ" sz="2000" dirty="0"/>
              <a:t>, </a:t>
            </a:r>
            <a:r>
              <a:rPr lang="cs-CZ" sz="2000" dirty="0" err="1"/>
              <a:t>zpe</a:t>
            </a:r>
            <a:r>
              <a:rPr lang="cs-CZ" sz="2000" dirty="0"/>
              <a:t>, </a:t>
            </a:r>
            <a:r>
              <a:rPr lang="cs-CZ" sz="2000" dirty="0" err="1"/>
              <a:t>zpe</a:t>
            </a:r>
            <a:r>
              <a:rPr lang="cs-CZ" sz="2000" dirty="0"/>
              <a:t>, </a:t>
            </a:r>
            <a:r>
              <a:rPr lang="cs-CZ" sz="2000" dirty="0" err="1"/>
              <a:t>zpe</a:t>
            </a:r>
            <a:r>
              <a:rPr lang="cs-CZ" sz="2000" dirty="0"/>
              <a:t>, </a:t>
            </a:r>
            <a:r>
              <a:rPr lang="cs-CZ" sz="2000" dirty="0" err="1"/>
              <a:t>zpe</a:t>
            </a:r>
            <a:r>
              <a:rPr lang="cs-CZ" sz="2000" dirty="0"/>
              <a:t>, </a:t>
            </a:r>
            <a:r>
              <a:rPr lang="cs-CZ" sz="2000" dirty="0" err="1"/>
              <a:t>zpe</a:t>
            </a:r>
            <a:endParaRPr lang="cs-CZ" sz="2000" dirty="0"/>
          </a:p>
          <a:p>
            <a:pPr marL="72000" indent="0">
              <a:lnSpc>
                <a:spcPct val="100000"/>
              </a:lnSpc>
              <a:buNone/>
            </a:pPr>
            <a:r>
              <a:rPr lang="cs-CZ" sz="2000" dirty="0"/>
              <a:t>14. Pipipi, </a:t>
            </a:r>
            <a:r>
              <a:rPr lang="cs-CZ" sz="2000" dirty="0" err="1" smtClean="0"/>
              <a:t>kucio</a:t>
            </a:r>
            <a:r>
              <a:rPr lang="cs-CZ" sz="2000" dirty="0"/>
              <a:t>, kvory, </a:t>
            </a:r>
            <a:r>
              <a:rPr lang="cs-CZ" sz="2000" dirty="0" err="1"/>
              <a:t>kvorytuo</a:t>
            </a:r>
            <a:endParaRPr lang="cs-CZ" sz="2000" dirty="0"/>
          </a:p>
          <a:p>
            <a:pPr marL="72000" indent="0">
              <a:lnSpc>
                <a:spcPct val="100000"/>
              </a:lnSpc>
              <a:buNone/>
            </a:pPr>
            <a:r>
              <a:rPr lang="cs-CZ" sz="2000" dirty="0"/>
              <a:t>15. </a:t>
            </a:r>
            <a:r>
              <a:rPr lang="cs-CZ" sz="2000" dirty="0" err="1"/>
              <a:t>Kvorororor</a:t>
            </a:r>
            <a:r>
              <a:rPr lang="cs-CZ" sz="2000" dirty="0"/>
              <a:t>, </a:t>
            </a:r>
            <a:r>
              <a:rPr lang="cs-CZ" sz="2000" dirty="0" err="1" smtClean="0"/>
              <a:t>kucio</a:t>
            </a:r>
            <a:r>
              <a:rPr lang="cs-CZ" sz="2000" dirty="0"/>
              <a:t>, </a:t>
            </a:r>
            <a:r>
              <a:rPr lang="cs-CZ" sz="2000" dirty="0" err="1" smtClean="0"/>
              <a:t>kucio</a:t>
            </a:r>
            <a:endParaRPr lang="cs-CZ" sz="2000" dirty="0"/>
          </a:p>
          <a:p>
            <a:pPr marL="72000" indent="0">
              <a:lnSpc>
                <a:spcPct val="100000"/>
              </a:lnSpc>
              <a:buNone/>
            </a:pPr>
            <a:r>
              <a:rPr lang="cs-CZ" sz="2000" dirty="0"/>
              <a:t>16. </a:t>
            </a:r>
            <a:r>
              <a:rPr lang="cs-CZ" sz="2000" dirty="0" err="1" smtClean="0"/>
              <a:t>Kucio</a:t>
            </a:r>
            <a:r>
              <a:rPr lang="cs-CZ" sz="2000" dirty="0"/>
              <a:t>, </a:t>
            </a:r>
            <a:r>
              <a:rPr lang="cs-CZ" sz="2000" dirty="0" err="1"/>
              <a:t>zkvo</a:t>
            </a:r>
            <a:r>
              <a:rPr lang="cs-CZ" sz="2000" dirty="0"/>
              <a:t>, </a:t>
            </a:r>
            <a:r>
              <a:rPr lang="cs-CZ" sz="2000" dirty="0" err="1"/>
              <a:t>zkvo</a:t>
            </a:r>
            <a:r>
              <a:rPr lang="cs-CZ" sz="2000" dirty="0"/>
              <a:t>, </a:t>
            </a:r>
            <a:r>
              <a:rPr lang="cs-CZ" sz="2000" dirty="0" err="1"/>
              <a:t>zkvo</a:t>
            </a:r>
            <a:r>
              <a:rPr lang="cs-CZ" sz="2000" dirty="0"/>
              <a:t>, </a:t>
            </a:r>
            <a:r>
              <a:rPr lang="cs-CZ" sz="2000" dirty="0" err="1"/>
              <a:t>zkvo</a:t>
            </a:r>
            <a:r>
              <a:rPr lang="cs-CZ" sz="2000" dirty="0"/>
              <a:t>, </a:t>
            </a:r>
            <a:r>
              <a:rPr lang="cs-CZ" sz="2000" dirty="0" err="1"/>
              <a:t>zkvo</a:t>
            </a:r>
            <a:r>
              <a:rPr lang="cs-CZ" sz="2000" dirty="0"/>
              <a:t>, </a:t>
            </a:r>
            <a:r>
              <a:rPr lang="cs-CZ" sz="2000" dirty="0" err="1"/>
              <a:t>tya</a:t>
            </a:r>
            <a:r>
              <a:rPr lang="cs-CZ" sz="2000" dirty="0"/>
              <a:t>, </a:t>
            </a:r>
            <a:r>
              <a:rPr lang="cs-CZ" sz="2000" dirty="0" err="1"/>
              <a:t>tya</a:t>
            </a:r>
            <a:r>
              <a:rPr lang="cs-CZ" sz="2000" dirty="0"/>
              <a:t>,</a:t>
            </a:r>
          </a:p>
          <a:p>
            <a:pPr marL="72000" indent="0">
              <a:lnSpc>
                <a:spcPct val="100000"/>
              </a:lnSpc>
              <a:buNone/>
            </a:pPr>
            <a:r>
              <a:rPr lang="cs-CZ" sz="2000" dirty="0"/>
              <a:t>      </a:t>
            </a:r>
            <a:r>
              <a:rPr lang="cs-CZ" sz="2000" dirty="0" err="1"/>
              <a:t>tya</a:t>
            </a:r>
            <a:endParaRPr lang="cs-CZ" sz="2000" dirty="0"/>
          </a:p>
          <a:p>
            <a:pPr marL="72000" indent="0">
              <a:lnSpc>
                <a:spcPct val="100000"/>
              </a:lnSpc>
              <a:buNone/>
            </a:pPr>
            <a:r>
              <a:rPr lang="cs-CZ" sz="2000" dirty="0"/>
              <a:t>17. </a:t>
            </a:r>
            <a:r>
              <a:rPr lang="cs-CZ" sz="2000" dirty="0" err="1"/>
              <a:t>Kvoror</a:t>
            </a:r>
            <a:r>
              <a:rPr lang="cs-CZ" sz="2000" dirty="0"/>
              <a:t>, </a:t>
            </a:r>
            <a:r>
              <a:rPr lang="cs-CZ" sz="2000" dirty="0" err="1"/>
              <a:t>tyo</a:t>
            </a:r>
            <a:r>
              <a:rPr lang="cs-CZ" sz="2000" dirty="0"/>
              <a:t>, </a:t>
            </a:r>
            <a:r>
              <a:rPr lang="cs-CZ" sz="2000" dirty="0" err="1"/>
              <a:t>tyu</a:t>
            </a:r>
            <a:r>
              <a:rPr lang="cs-CZ" sz="2000" dirty="0"/>
              <a:t>, </a:t>
            </a:r>
            <a:r>
              <a:rPr lang="cs-CZ" sz="2000" dirty="0" err="1"/>
              <a:t>zkve</a:t>
            </a:r>
            <a:endParaRPr lang="cs-CZ" sz="2000" dirty="0"/>
          </a:p>
          <a:p>
            <a:pPr marL="72000" indent="0">
              <a:lnSpc>
                <a:spcPct val="100000"/>
              </a:lnSpc>
              <a:buNone/>
            </a:pPr>
            <a:r>
              <a:rPr lang="cs-CZ" sz="2000" dirty="0"/>
              <a:t>18. </a:t>
            </a:r>
            <a:r>
              <a:rPr lang="cs-CZ" sz="2000" dirty="0" err="1"/>
              <a:t>Kvorý</a:t>
            </a:r>
            <a:r>
              <a:rPr lang="cs-CZ" sz="2000" dirty="0"/>
              <a:t>, </a:t>
            </a:r>
            <a:r>
              <a:rPr lang="cs-CZ" sz="2000" dirty="0" err="1"/>
              <a:t>kvorý</a:t>
            </a:r>
            <a:r>
              <a:rPr lang="cs-CZ" sz="2000" dirty="0"/>
              <a:t>, </a:t>
            </a:r>
            <a:r>
              <a:rPr lang="cs-CZ" sz="2000" dirty="0" err="1"/>
              <a:t>kvorý</a:t>
            </a:r>
            <a:r>
              <a:rPr lang="cs-CZ" sz="2000" dirty="0"/>
              <a:t>, </a:t>
            </a:r>
            <a:r>
              <a:rPr lang="cs-CZ" sz="2000" dirty="0" err="1"/>
              <a:t>kvorý</a:t>
            </a:r>
            <a:r>
              <a:rPr lang="cs-CZ" sz="2000" dirty="0"/>
              <a:t>, </a:t>
            </a:r>
            <a:r>
              <a:rPr lang="cs-CZ" sz="2000" dirty="0" err="1"/>
              <a:t>zpe</a:t>
            </a:r>
            <a:endParaRPr lang="cs-CZ" sz="2000" dirty="0"/>
          </a:p>
          <a:p>
            <a:pPr marL="72000" indent="0">
              <a:lnSpc>
                <a:spcPct val="100000"/>
              </a:lnSpc>
              <a:buNone/>
            </a:pPr>
            <a:r>
              <a:rPr lang="cs-CZ" sz="2000" dirty="0"/>
              <a:t>19. </a:t>
            </a:r>
            <a:r>
              <a:rPr lang="cs-CZ" sz="2000" dirty="0" err="1"/>
              <a:t>Zpe</a:t>
            </a:r>
            <a:r>
              <a:rPr lang="cs-CZ" sz="2000" dirty="0"/>
              <a:t>, </a:t>
            </a:r>
            <a:r>
              <a:rPr lang="cs-CZ" sz="2000" dirty="0" err="1"/>
              <a:t>zpe</a:t>
            </a:r>
            <a:r>
              <a:rPr lang="cs-CZ" sz="2000" dirty="0"/>
              <a:t>, </a:t>
            </a:r>
            <a:r>
              <a:rPr lang="cs-CZ" sz="2000" dirty="0" err="1"/>
              <a:t>zpe</a:t>
            </a:r>
            <a:r>
              <a:rPr lang="cs-CZ" sz="2000" dirty="0"/>
              <a:t>, </a:t>
            </a:r>
            <a:r>
              <a:rPr lang="cs-CZ" sz="2000" dirty="0" err="1"/>
              <a:t>pi</a:t>
            </a:r>
            <a:r>
              <a:rPr lang="cs-CZ" sz="2000" dirty="0"/>
              <a:t>, </a:t>
            </a:r>
            <a:r>
              <a:rPr lang="cs-CZ" sz="2000" dirty="0" err="1"/>
              <a:t>pi</a:t>
            </a:r>
            <a:r>
              <a:rPr lang="cs-CZ" sz="2000" dirty="0"/>
              <a:t>, </a:t>
            </a:r>
            <a:r>
              <a:rPr lang="cs-CZ" sz="2000" dirty="0" err="1"/>
              <a:t>pi</a:t>
            </a:r>
            <a:r>
              <a:rPr lang="cs-CZ" sz="2000" dirty="0"/>
              <a:t>, </a:t>
            </a:r>
            <a:r>
              <a:rPr lang="cs-CZ" sz="2000" dirty="0" err="1"/>
              <a:t>pi</a:t>
            </a:r>
            <a:r>
              <a:rPr lang="cs-CZ" sz="2000" dirty="0"/>
              <a:t>, </a:t>
            </a:r>
            <a:r>
              <a:rPr lang="cs-CZ" sz="2000" dirty="0" err="1"/>
              <a:t>pi</a:t>
            </a:r>
            <a:r>
              <a:rPr lang="cs-CZ" sz="2000" dirty="0"/>
              <a:t>, </a:t>
            </a:r>
            <a:r>
              <a:rPr lang="cs-CZ" sz="2000" dirty="0" err="1"/>
              <a:t>pi</a:t>
            </a:r>
            <a:r>
              <a:rPr lang="cs-CZ" sz="2000" dirty="0"/>
              <a:t>, </a:t>
            </a:r>
            <a:r>
              <a:rPr lang="cs-CZ" sz="2000" dirty="0" err="1"/>
              <a:t>pi</a:t>
            </a:r>
            <a:r>
              <a:rPr lang="cs-CZ" sz="2000" dirty="0"/>
              <a:t>, </a:t>
            </a:r>
            <a:r>
              <a:rPr lang="cs-CZ" sz="2000" dirty="0" err="1"/>
              <a:t>pi</a:t>
            </a:r>
            <a:endParaRPr lang="cs-CZ" sz="2000" dirty="0"/>
          </a:p>
          <a:p>
            <a:pPr marL="72000" indent="0">
              <a:lnSpc>
                <a:spcPct val="100000"/>
              </a:lnSpc>
              <a:buNone/>
            </a:pPr>
            <a:r>
              <a:rPr lang="cs-CZ" sz="2000" dirty="0"/>
              <a:t>20. </a:t>
            </a:r>
            <a:r>
              <a:rPr lang="cs-CZ" sz="2000" dirty="0" err="1"/>
              <a:t>Zkva</a:t>
            </a:r>
            <a:r>
              <a:rPr lang="cs-CZ" sz="2000" dirty="0"/>
              <a:t>, </a:t>
            </a:r>
            <a:r>
              <a:rPr lang="cs-CZ" sz="2000" dirty="0" err="1"/>
              <a:t>zkva</a:t>
            </a:r>
            <a:r>
              <a:rPr lang="cs-CZ" sz="2000" dirty="0"/>
              <a:t>, </a:t>
            </a:r>
            <a:r>
              <a:rPr lang="cs-CZ" sz="2000" dirty="0" err="1"/>
              <a:t>tyo</a:t>
            </a:r>
            <a:r>
              <a:rPr lang="cs-CZ" sz="2000" dirty="0"/>
              <a:t>, </a:t>
            </a:r>
            <a:r>
              <a:rPr lang="cs-CZ" sz="2000" dirty="0" err="1"/>
              <a:t>tyu</a:t>
            </a:r>
            <a:r>
              <a:rPr lang="cs-CZ" sz="2000" dirty="0"/>
              <a:t>, </a:t>
            </a:r>
            <a:r>
              <a:rPr lang="cs-CZ" sz="2000" dirty="0" err="1" smtClean="0"/>
              <a:t>zizinzi</a:t>
            </a:r>
            <a:endParaRPr lang="cs-CZ" sz="2000" dirty="0"/>
          </a:p>
        </p:txBody>
      </p:sp>
    </p:spTree>
    <p:extLst>
      <p:ext uri="{BB962C8B-B14F-4D97-AF65-F5344CB8AC3E}">
        <p14:creationId xmlns:p14="http://schemas.microsoft.com/office/powerpoint/2010/main" val="309817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1446"/>
            <a:ext cx="252000" cy="238553"/>
          </a:xfrm>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smtClean="0"/>
              <a:t>Kodifikace moderní spisovné češtiny</a:t>
            </a:r>
            <a:endParaRPr lang="cs-CZ" dirty="0"/>
          </a:p>
        </p:txBody>
      </p:sp>
      <p:sp>
        <p:nvSpPr>
          <p:cNvPr id="5" name="Zástupný symbol pro obsah 4"/>
          <p:cNvSpPr>
            <a:spLocks noGrp="1"/>
          </p:cNvSpPr>
          <p:nvPr>
            <p:ph idx="1"/>
          </p:nvPr>
        </p:nvSpPr>
        <p:spPr>
          <a:xfrm>
            <a:off x="414000" y="1314450"/>
            <a:ext cx="11413464" cy="3743651"/>
          </a:xfrm>
        </p:spPr>
        <p:txBody>
          <a:bodyPr/>
          <a:lstStyle/>
          <a:p>
            <a:pPr>
              <a:lnSpc>
                <a:spcPct val="120000"/>
              </a:lnSpc>
            </a:pPr>
            <a:r>
              <a:rPr lang="cs-CZ" sz="2000" dirty="0" smtClean="0"/>
              <a:t>první obrozenecké generace </a:t>
            </a:r>
          </a:p>
          <a:p>
            <a:pPr marL="900113" indent="-279400">
              <a:lnSpc>
                <a:spcPct val="120000"/>
              </a:lnSpc>
              <a:buFont typeface="Wingdings" panose="05000000000000000000" pitchFamily="2" charset="2"/>
              <a:buChar char="Ø"/>
            </a:pPr>
            <a:endParaRPr lang="cs-CZ" sz="2000" dirty="0" smtClean="0"/>
          </a:p>
          <a:p>
            <a:pPr marL="900113" indent="-279400">
              <a:lnSpc>
                <a:spcPct val="120000"/>
              </a:lnSpc>
              <a:buFont typeface="Wingdings" panose="05000000000000000000" pitchFamily="2" charset="2"/>
              <a:buChar char="Ø"/>
            </a:pPr>
            <a:r>
              <a:rPr lang="cs-CZ" sz="2000" dirty="0" smtClean="0"/>
              <a:t> odmítli soudobý jazyk běžné literární produkce konce 18. stol. (noviny, zábavná literatura, kramářská píseň, praktické příručky apod.),</a:t>
            </a:r>
          </a:p>
          <a:p>
            <a:pPr marL="900113" indent="-279400">
              <a:lnSpc>
                <a:spcPct val="120000"/>
              </a:lnSpc>
              <a:buFont typeface="Wingdings" panose="05000000000000000000" pitchFamily="2" charset="2"/>
              <a:buChar char="Ø"/>
            </a:pPr>
            <a:endParaRPr lang="cs-CZ" sz="2000" dirty="0" smtClean="0"/>
          </a:p>
          <a:p>
            <a:pPr marL="900113" indent="-279400">
              <a:lnSpc>
                <a:spcPct val="120000"/>
              </a:lnSpc>
              <a:buFont typeface="Wingdings" panose="05000000000000000000" pitchFamily="2" charset="2"/>
              <a:buChar char="Ø"/>
            </a:pPr>
            <a:r>
              <a:rPr lang="cs-CZ" sz="2000" dirty="0" smtClean="0"/>
              <a:t> namísto toho kodifikovali archaický jazyk, který se uchoval ve sféře církevní komunikace (reprezentantem prestižní překlad </a:t>
            </a:r>
            <a:r>
              <a:rPr lang="cs-CZ" sz="2000" i="1" dirty="0" smtClean="0"/>
              <a:t>Bible svatováclavské</a:t>
            </a:r>
            <a:r>
              <a:rPr lang="cs-CZ" sz="2000" dirty="0" smtClean="0"/>
              <a:t>),  </a:t>
            </a:r>
          </a:p>
          <a:p>
            <a:pPr>
              <a:lnSpc>
                <a:spcPct val="120000"/>
              </a:lnSpc>
            </a:pPr>
            <a:endParaRPr lang="cs-CZ" sz="2000" dirty="0"/>
          </a:p>
          <a:p>
            <a:pPr>
              <a:lnSpc>
                <a:spcPct val="120000"/>
              </a:lnSpc>
            </a:pPr>
            <a:r>
              <a:rPr lang="cs-CZ" sz="2000" dirty="0" smtClean="0"/>
              <a:t>volba této archaické normy vycházela z toho, že korespondovala s jazykem předchozího humanistického období, které obrozenci považovali za </a:t>
            </a:r>
            <a:r>
              <a:rPr lang="cs-CZ" sz="2000" b="1" dirty="0" smtClean="0"/>
              <a:t>zlaté </a:t>
            </a:r>
            <a:r>
              <a:rPr lang="cs-CZ" sz="2000" dirty="0" smtClean="0"/>
              <a:t>období jazyka (a literatury).</a:t>
            </a:r>
            <a:endParaRPr lang="cs-CZ" sz="2000" dirty="0"/>
          </a:p>
        </p:txBody>
      </p:sp>
    </p:spTree>
    <p:extLst>
      <p:ext uri="{BB962C8B-B14F-4D97-AF65-F5344CB8AC3E}">
        <p14:creationId xmlns:p14="http://schemas.microsoft.com/office/powerpoint/2010/main" val="9435363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a:xfrm>
            <a:off x="271126" y="985843"/>
            <a:ext cx="11032305" cy="559730"/>
          </a:xfrm>
        </p:spPr>
        <p:txBody>
          <a:bodyPr/>
          <a:lstStyle/>
          <a:p>
            <a:r>
              <a:rPr lang="cs-CZ" dirty="0" smtClean="0"/>
              <a:t>Počátky české publicistiky</a:t>
            </a:r>
            <a:endParaRPr lang="cs-CZ" dirty="0"/>
          </a:p>
        </p:txBody>
      </p:sp>
      <p:sp>
        <p:nvSpPr>
          <p:cNvPr id="5" name="Zástupný symbol pro obsah 4"/>
          <p:cNvSpPr>
            <a:spLocks noGrp="1"/>
          </p:cNvSpPr>
          <p:nvPr>
            <p:ph idx="1"/>
          </p:nvPr>
        </p:nvSpPr>
        <p:spPr>
          <a:xfrm>
            <a:off x="214314" y="2200275"/>
            <a:ext cx="11231992" cy="3614738"/>
          </a:xfrm>
        </p:spPr>
        <p:txBody>
          <a:bodyPr/>
          <a:lstStyle/>
          <a:p>
            <a:pPr>
              <a:lnSpc>
                <a:spcPct val="100000"/>
              </a:lnSpc>
            </a:pPr>
            <a:r>
              <a:rPr lang="cs-CZ" sz="2000" dirty="0"/>
              <a:t>od r. 1719 vycházejí první soustavně vydávané noviny (</a:t>
            </a:r>
            <a:r>
              <a:rPr lang="cs-CZ" sz="2000" i="1" dirty="0"/>
              <a:t>Pražské poštovské </a:t>
            </a:r>
            <a:r>
              <a:rPr lang="cs-CZ" sz="2000" i="1" dirty="0" smtClean="0"/>
              <a:t>noviny</a:t>
            </a:r>
            <a:r>
              <a:rPr lang="cs-CZ" sz="2000" dirty="0" smtClean="0"/>
              <a:t> nebo </a:t>
            </a:r>
            <a:r>
              <a:rPr lang="cs-CZ" sz="2000" dirty="0"/>
              <a:t>také </a:t>
            </a:r>
            <a:r>
              <a:rPr lang="cs-CZ" sz="2000" i="1" dirty="0"/>
              <a:t>Sobotní / </a:t>
            </a:r>
            <a:r>
              <a:rPr lang="cs-CZ" sz="2000" i="1" dirty="0" err="1"/>
              <a:t>Outerní</a:t>
            </a:r>
            <a:r>
              <a:rPr lang="cs-CZ" sz="2000" i="1" dirty="0"/>
              <a:t> pražské poštovské noviny</a:t>
            </a:r>
            <a:r>
              <a:rPr lang="cs-CZ" sz="2000" dirty="0"/>
              <a:t>), </a:t>
            </a:r>
            <a:r>
              <a:rPr lang="cs-CZ" sz="2000" dirty="0" smtClean="0"/>
              <a:t>roku </a:t>
            </a:r>
            <a:r>
              <a:rPr lang="cs-CZ" sz="2000" dirty="0"/>
              <a:t>1785 název </a:t>
            </a:r>
            <a:r>
              <a:rPr lang="cs-CZ" sz="2000" i="1" dirty="0" err="1"/>
              <a:t>Schönfeldské</a:t>
            </a:r>
            <a:r>
              <a:rPr lang="cs-CZ" sz="2000" i="1" dirty="0"/>
              <a:t> císařsko-královské pražské </a:t>
            </a:r>
            <a:r>
              <a:rPr lang="cs-CZ" sz="2000" i="1" dirty="0" smtClean="0"/>
              <a:t>noviny</a:t>
            </a:r>
            <a:r>
              <a:rPr lang="cs-CZ" sz="2000" dirty="0" smtClean="0"/>
              <a:t>, </a:t>
            </a:r>
          </a:p>
          <a:p>
            <a:pPr>
              <a:lnSpc>
                <a:spcPct val="100000"/>
              </a:lnSpc>
            </a:pPr>
            <a:endParaRPr lang="cs-CZ" sz="2000" dirty="0" smtClean="0"/>
          </a:p>
          <a:p>
            <a:pPr>
              <a:lnSpc>
                <a:spcPct val="100000"/>
              </a:lnSpc>
            </a:pPr>
            <a:endParaRPr lang="cs-CZ" sz="2000" dirty="0" smtClean="0"/>
          </a:p>
          <a:p>
            <a:pPr>
              <a:lnSpc>
                <a:spcPct val="100000"/>
              </a:lnSpc>
            </a:pPr>
            <a:r>
              <a:rPr lang="cs-CZ" sz="2000" dirty="0" smtClean="0"/>
              <a:t>jazyk </a:t>
            </a:r>
            <a:r>
              <a:rPr lang="cs-CZ" sz="2000" dirty="0"/>
              <a:t>novin se zprvu neodlišuje od dobové </a:t>
            </a:r>
            <a:r>
              <a:rPr lang="cs-CZ" sz="2000" dirty="0" smtClean="0"/>
              <a:t>spisovné češtiny </a:t>
            </a:r>
            <a:r>
              <a:rPr lang="cs-CZ" sz="2000" dirty="0"/>
              <a:t>nižšího stylu, v jejich slovní zásobě jsou časté </a:t>
            </a:r>
            <a:r>
              <a:rPr lang="cs-CZ" sz="2000" dirty="0" smtClean="0"/>
              <a:t>germanismy</a:t>
            </a:r>
            <a:r>
              <a:rPr lang="cs-CZ" sz="2000" dirty="0"/>
              <a:t>, podobně jako v pražské mluvené </a:t>
            </a:r>
            <a:r>
              <a:rPr lang="cs-CZ" sz="2000" dirty="0" smtClean="0"/>
              <a:t>češtiny.</a:t>
            </a:r>
            <a:endParaRPr lang="cs-CZ" sz="2000" dirty="0"/>
          </a:p>
          <a:p>
            <a:pPr>
              <a:lnSpc>
                <a:spcPct val="100000"/>
              </a:lnSpc>
            </a:pPr>
            <a:endParaRPr lang="cs-CZ" sz="2000" dirty="0"/>
          </a:p>
        </p:txBody>
      </p:sp>
    </p:spTree>
    <p:extLst>
      <p:ext uri="{BB962C8B-B14F-4D97-AF65-F5344CB8AC3E}">
        <p14:creationId xmlns:p14="http://schemas.microsoft.com/office/powerpoint/2010/main" val="2250565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smtClean="0"/>
              <a:t>Počátky české publicistiky – </a:t>
            </a:r>
            <a:r>
              <a:rPr lang="cs-CZ" i="1" dirty="0" err="1" smtClean="0"/>
              <a:t>Postilion</a:t>
            </a:r>
            <a:endParaRPr lang="cs-CZ" dirty="0"/>
          </a:p>
        </p:txBody>
      </p:sp>
      <p:sp>
        <p:nvSpPr>
          <p:cNvPr id="5" name="Zástupný symbol pro obsah 4"/>
          <p:cNvSpPr>
            <a:spLocks noGrp="1"/>
          </p:cNvSpPr>
          <p:nvPr>
            <p:ph idx="1"/>
          </p:nvPr>
        </p:nvSpPr>
        <p:spPr>
          <a:xfrm>
            <a:off x="414000" y="1057275"/>
            <a:ext cx="11032305" cy="4757738"/>
          </a:xfrm>
        </p:spPr>
        <p:txBody>
          <a:bodyPr/>
          <a:lstStyle/>
          <a:p>
            <a:pPr marL="72000" indent="0">
              <a:lnSpc>
                <a:spcPct val="100000"/>
              </a:lnSpc>
              <a:buNone/>
            </a:pPr>
            <a:r>
              <a:rPr lang="cs-CZ" sz="1800" i="1" dirty="0" smtClean="0"/>
              <a:t>Oznamuje </a:t>
            </a:r>
            <a:r>
              <a:rPr lang="cs-CZ" sz="1800" i="1" dirty="0"/>
              <a:t>se všem </a:t>
            </a:r>
            <a:r>
              <a:rPr lang="cs-CZ" sz="1800" i="1" dirty="0" smtClean="0"/>
              <a:t>list </a:t>
            </a:r>
            <a:r>
              <a:rPr lang="cs-CZ" sz="1800" i="1" dirty="0"/>
              <a:t>tento čtoucím (jednomu každému s náležitou </a:t>
            </a:r>
            <a:r>
              <a:rPr lang="cs-CZ" sz="1800" i="1" dirty="0" smtClean="0"/>
              <a:t>uctivostí), </a:t>
            </a:r>
            <a:r>
              <a:rPr lang="cs-CZ" sz="1800" i="1" dirty="0"/>
              <a:t>kterak já maje na to od </a:t>
            </a:r>
            <a:r>
              <a:rPr lang="cs-CZ" sz="1800" i="1" dirty="0" err="1"/>
              <a:t>Výsoce</a:t>
            </a:r>
            <a:r>
              <a:rPr lang="cs-CZ" sz="1800" i="1" dirty="0"/>
              <a:t> </a:t>
            </a:r>
            <a:r>
              <a:rPr lang="cs-CZ" sz="1800" i="1" dirty="0" err="1"/>
              <a:t>Vzactné</a:t>
            </a:r>
            <a:r>
              <a:rPr lang="cs-CZ" sz="1800" i="1" dirty="0"/>
              <a:t> Vrchnosti milostivé </a:t>
            </a:r>
            <a:r>
              <a:rPr lang="cs-CZ" sz="1800" i="1" dirty="0" smtClean="0"/>
              <a:t>dovolení</a:t>
            </a:r>
            <a:r>
              <a:rPr lang="cs-CZ" sz="1800" i="1" dirty="0"/>
              <a:t>, jakož i od Jeho Milosti Císařské </a:t>
            </a:r>
            <a:r>
              <a:rPr lang="cs-CZ" sz="1800" i="1" dirty="0" err="1"/>
              <a:t>obvzláštné</a:t>
            </a:r>
            <a:r>
              <a:rPr lang="cs-CZ" sz="1800" i="1" dirty="0"/>
              <a:t> </a:t>
            </a:r>
            <a:r>
              <a:rPr lang="cs-CZ" sz="1800" i="1" dirty="0" smtClean="0"/>
              <a:t>privilegium </a:t>
            </a:r>
            <a:r>
              <a:rPr lang="cs-CZ" sz="1800" i="1" dirty="0" err="1"/>
              <a:t>neboližto</a:t>
            </a:r>
            <a:r>
              <a:rPr lang="cs-CZ" sz="1800" i="1" dirty="0"/>
              <a:t> </a:t>
            </a:r>
            <a:r>
              <a:rPr lang="cs-CZ" sz="1800" i="1" dirty="0" smtClean="0"/>
              <a:t>nadání </a:t>
            </a:r>
            <a:r>
              <a:rPr lang="cs-CZ" sz="1800" i="1" dirty="0"/>
              <a:t>z </a:t>
            </a:r>
            <a:r>
              <a:rPr lang="cs-CZ" sz="1800" i="1" dirty="0" smtClean="0"/>
              <a:t>oné </a:t>
            </a:r>
            <a:r>
              <a:rPr lang="cs-CZ" sz="1800" i="1" dirty="0"/>
              <a:t>Lásky, kterou jakožto pravý </a:t>
            </a:r>
            <a:r>
              <a:rPr lang="cs-CZ" sz="1800" i="1" dirty="0" smtClean="0"/>
              <a:t>vlastenec </a:t>
            </a:r>
            <a:r>
              <a:rPr lang="cs-CZ" sz="1800" i="1" dirty="0"/>
              <a:t>k mé nejmilejší Vlasti, to </a:t>
            </a:r>
            <a:r>
              <a:rPr lang="cs-CZ" sz="1800" i="1" dirty="0" smtClean="0"/>
              <a:t>jest </a:t>
            </a:r>
            <a:r>
              <a:rPr lang="cs-CZ" sz="1800" i="1" dirty="0"/>
              <a:t>k </a:t>
            </a:r>
            <a:r>
              <a:rPr lang="cs-CZ" sz="1800" i="1" dirty="0" smtClean="0"/>
              <a:t>národu </a:t>
            </a:r>
            <a:r>
              <a:rPr lang="cs-CZ" sz="1800" i="1" dirty="0"/>
              <a:t>a </a:t>
            </a:r>
            <a:r>
              <a:rPr lang="cs-CZ" sz="1800" i="1" dirty="0" smtClean="0"/>
              <a:t>jazyku českému </a:t>
            </a:r>
            <a:r>
              <a:rPr lang="cs-CZ" sz="1800" i="1" dirty="0"/>
              <a:t>po vše časy zachovávám, pro ty vše </a:t>
            </a:r>
            <a:r>
              <a:rPr lang="cs-CZ" sz="1800" i="1" dirty="0" err="1" smtClean="0"/>
              <a:t>spoluvlastence</a:t>
            </a:r>
            <a:r>
              <a:rPr lang="cs-CZ" sz="1800" i="1" dirty="0" smtClean="0"/>
              <a:t> </a:t>
            </a:r>
            <a:r>
              <a:rPr lang="cs-CZ" sz="1800" i="1" dirty="0"/>
              <a:t>mé, kteří (jak na pravé </a:t>
            </a:r>
            <a:r>
              <a:rPr lang="cs-CZ" sz="1800" i="1" dirty="0" smtClean="0"/>
              <a:t>syny </a:t>
            </a:r>
            <a:r>
              <a:rPr lang="cs-CZ" sz="1800" i="1" dirty="0"/>
              <a:t>sluší) s </a:t>
            </a:r>
            <a:r>
              <a:rPr lang="cs-CZ" sz="1800" i="1" dirty="0" smtClean="0"/>
              <a:t>jazykem matky </a:t>
            </a:r>
            <a:r>
              <a:rPr lang="cs-CZ" sz="1800" i="1" dirty="0"/>
              <a:t>své milé nepohrdají, nýbrž jej zachovati, </a:t>
            </a:r>
            <a:r>
              <a:rPr lang="cs-CZ" sz="1800" i="1" dirty="0" smtClean="0"/>
              <a:t>rozmnožiti </a:t>
            </a:r>
            <a:r>
              <a:rPr lang="cs-CZ" sz="1800" i="1" dirty="0"/>
              <a:t>a v </a:t>
            </a:r>
            <a:r>
              <a:rPr lang="cs-CZ" sz="1800" i="1" dirty="0" smtClean="0"/>
              <a:t>květ </a:t>
            </a:r>
            <a:r>
              <a:rPr lang="cs-CZ" sz="1800" i="1" dirty="0" err="1"/>
              <a:t>uvesti</a:t>
            </a:r>
            <a:r>
              <a:rPr lang="cs-CZ" sz="1800" i="1" dirty="0"/>
              <a:t> vinšují, </a:t>
            </a:r>
            <a:r>
              <a:rPr lang="cs-CZ" sz="1800" i="1" dirty="0" smtClean="0"/>
              <a:t>noviny </a:t>
            </a:r>
            <a:r>
              <a:rPr lang="cs-CZ" sz="1800" i="1" dirty="0"/>
              <a:t>aneb </a:t>
            </a:r>
            <a:r>
              <a:rPr lang="cs-CZ" sz="1800" i="1" dirty="0" smtClean="0"/>
              <a:t>sepsání </a:t>
            </a:r>
            <a:r>
              <a:rPr lang="cs-CZ" sz="1800" i="1" dirty="0" err="1" smtClean="0"/>
              <a:t>přiběhů</a:t>
            </a:r>
            <a:r>
              <a:rPr lang="cs-CZ" sz="1800" i="1" dirty="0" smtClean="0"/>
              <a:t> nových </a:t>
            </a:r>
            <a:r>
              <a:rPr lang="cs-CZ" sz="1800" i="1" dirty="0"/>
              <a:t>v dotčeném </a:t>
            </a:r>
            <a:r>
              <a:rPr lang="cs-CZ" sz="1800" i="1" dirty="0" smtClean="0"/>
              <a:t>jazyku tisknouti </a:t>
            </a:r>
            <a:r>
              <a:rPr lang="cs-CZ" sz="1800" i="1" dirty="0"/>
              <a:t>a najevo vydávati jsem sobě </a:t>
            </a:r>
            <a:r>
              <a:rPr lang="cs-CZ" sz="1800" i="1" dirty="0" err="1"/>
              <a:t>uminil</a:t>
            </a:r>
            <a:r>
              <a:rPr lang="cs-CZ" sz="1800" i="1" dirty="0"/>
              <a:t>. Jakož i od mnohých již </a:t>
            </a:r>
            <a:r>
              <a:rPr lang="cs-CZ" sz="1800" i="1" dirty="0" err="1" smtClean="0"/>
              <a:t>lét</a:t>
            </a:r>
            <a:r>
              <a:rPr lang="cs-CZ" sz="1800" i="1" dirty="0" smtClean="0"/>
              <a:t> </a:t>
            </a:r>
            <a:r>
              <a:rPr lang="cs-CZ" sz="1800" i="1" dirty="0"/>
              <a:t>od </a:t>
            </a:r>
            <a:r>
              <a:rPr lang="cs-CZ" sz="1800" i="1" dirty="0" smtClean="0"/>
              <a:t>moudrých </a:t>
            </a:r>
            <a:r>
              <a:rPr lang="cs-CZ" sz="1800" i="1" dirty="0"/>
              <a:t>i </a:t>
            </a:r>
            <a:r>
              <a:rPr lang="cs-CZ" sz="1800" i="1" dirty="0" err="1" smtClean="0"/>
              <a:t>vzactných</a:t>
            </a:r>
            <a:r>
              <a:rPr lang="cs-CZ" sz="1800" i="1" dirty="0" smtClean="0"/>
              <a:t> lidí </a:t>
            </a:r>
            <a:r>
              <a:rPr lang="cs-CZ" sz="1800" i="1" dirty="0"/>
              <a:t>vinšováno bylo. A </a:t>
            </a:r>
            <a:r>
              <a:rPr lang="cs-CZ" sz="1800" i="1" dirty="0" smtClean="0"/>
              <a:t>zajisté </a:t>
            </a:r>
            <a:r>
              <a:rPr lang="cs-CZ" sz="1800" i="1" dirty="0" err="1"/>
              <a:t>ažposavád</a:t>
            </a:r>
            <a:r>
              <a:rPr lang="cs-CZ" sz="1800" i="1" dirty="0"/>
              <a:t> slušně, a náležitě </a:t>
            </a:r>
            <a:r>
              <a:rPr lang="cs-CZ" sz="1800" i="1" dirty="0" smtClean="0"/>
              <a:t>se </a:t>
            </a:r>
            <a:r>
              <a:rPr lang="cs-CZ" sz="1800" i="1" dirty="0"/>
              <a:t>divili: jak by </a:t>
            </a:r>
            <a:r>
              <a:rPr lang="cs-CZ" sz="1800" i="1" dirty="0" smtClean="0"/>
              <a:t>1 </a:t>
            </a:r>
            <a:r>
              <a:rPr lang="cs-CZ" sz="1800" i="1" dirty="0"/>
              <a:t>se to </a:t>
            </a:r>
            <a:r>
              <a:rPr lang="cs-CZ" sz="1800" i="1" dirty="0" smtClean="0"/>
              <a:t>vyrozuměti </a:t>
            </a:r>
            <a:r>
              <a:rPr lang="cs-CZ" sz="1800" i="1" dirty="0"/>
              <a:t>mělo, </a:t>
            </a:r>
            <a:r>
              <a:rPr lang="cs-CZ" sz="1800" i="1" dirty="0" smtClean="0"/>
              <a:t>že </a:t>
            </a:r>
            <a:r>
              <a:rPr lang="cs-CZ" sz="1800" i="1" dirty="0"/>
              <a:t>když ve Vlaších žádné skoro jiné Noviny, než </a:t>
            </a:r>
            <a:r>
              <a:rPr lang="cs-CZ" sz="1800" i="1" dirty="0" err="1"/>
              <a:t>v</a:t>
            </a:r>
            <a:r>
              <a:rPr lang="cs-CZ" sz="1800" i="1" dirty="0" err="1" smtClean="0"/>
              <a:t>laské</a:t>
            </a:r>
            <a:r>
              <a:rPr lang="cs-CZ" sz="1800" i="1" dirty="0"/>
              <a:t>, v Francouzích </a:t>
            </a:r>
            <a:r>
              <a:rPr lang="cs-CZ" sz="1800" i="1" dirty="0" err="1" smtClean="0"/>
              <a:t>francouské</a:t>
            </a:r>
            <a:r>
              <a:rPr lang="cs-CZ" sz="1800" i="1" dirty="0"/>
              <a:t>, v </a:t>
            </a:r>
            <a:r>
              <a:rPr lang="cs-CZ" sz="1800" i="1" dirty="0" err="1" smtClean="0"/>
              <a:t>Španihelích</a:t>
            </a:r>
            <a:r>
              <a:rPr lang="cs-CZ" sz="1800" i="1" dirty="0" smtClean="0"/>
              <a:t> </a:t>
            </a:r>
            <a:r>
              <a:rPr lang="cs-CZ" sz="1800" i="1" dirty="0" err="1" smtClean="0"/>
              <a:t>španihelské</a:t>
            </a:r>
            <a:r>
              <a:rPr lang="cs-CZ" sz="1800" i="1" dirty="0" smtClean="0"/>
              <a:t> </a:t>
            </a:r>
            <a:r>
              <a:rPr lang="cs-CZ" sz="1800" i="1" dirty="0"/>
              <a:t>a tak dále slyšeti není, v Čechách ve všech jiných téměř </a:t>
            </a:r>
            <a:r>
              <a:rPr lang="cs-CZ" sz="1800" i="1" dirty="0" smtClean="0"/>
              <a:t>jazycích</a:t>
            </a:r>
            <a:r>
              <a:rPr lang="cs-CZ" sz="1800" i="1" dirty="0"/>
              <a:t>, krom toliko samého našeho </a:t>
            </a:r>
            <a:r>
              <a:rPr lang="cs-CZ" sz="1800" i="1" dirty="0" smtClean="0"/>
              <a:t>českého čtené </a:t>
            </a:r>
            <a:r>
              <a:rPr lang="cs-CZ" sz="1800" i="1" dirty="0"/>
              <a:t>a </a:t>
            </a:r>
            <a:r>
              <a:rPr lang="cs-CZ" sz="1800" i="1" dirty="0" err="1"/>
              <a:t>slyšané</a:t>
            </a:r>
            <a:r>
              <a:rPr lang="cs-CZ" sz="1800" i="1" dirty="0"/>
              <a:t> bývají. Poněvadž nicméně </a:t>
            </a:r>
            <a:r>
              <a:rPr lang="cs-CZ" sz="1800" i="1" dirty="0" smtClean="0"/>
              <a:t>řeč </a:t>
            </a:r>
            <a:r>
              <a:rPr lang="cs-CZ" sz="1800" i="1" dirty="0"/>
              <a:t>tato naše netoliko v </a:t>
            </a:r>
            <a:r>
              <a:rPr lang="cs-CZ" sz="1800" i="1" dirty="0" err="1"/>
              <a:t>vzáctnosti</a:t>
            </a:r>
            <a:r>
              <a:rPr lang="cs-CZ" sz="1800" i="1" dirty="0"/>
              <a:t>, </a:t>
            </a:r>
            <a:r>
              <a:rPr lang="cs-CZ" sz="1800" i="1" dirty="0" err="1" smtClean="0"/>
              <a:t>obširnosti</a:t>
            </a:r>
            <a:r>
              <a:rPr lang="cs-CZ" sz="1800" i="1" dirty="0" smtClean="0"/>
              <a:t> </a:t>
            </a:r>
            <a:r>
              <a:rPr lang="cs-CZ" sz="1800" i="1" dirty="0"/>
              <a:t>a </a:t>
            </a:r>
            <a:r>
              <a:rPr lang="cs-CZ" sz="1800" i="1" dirty="0" smtClean="0"/>
              <a:t>libosti </a:t>
            </a:r>
            <a:r>
              <a:rPr lang="cs-CZ" sz="1800" i="1" dirty="0"/>
              <a:t>všem jiným rovná, ale i nad mnohé jiné </a:t>
            </a:r>
            <a:r>
              <a:rPr lang="cs-CZ" sz="1800" i="1" dirty="0" smtClean="0"/>
              <a:t>přednější </a:t>
            </a:r>
            <a:r>
              <a:rPr lang="cs-CZ" sz="1800" i="1" dirty="0"/>
              <a:t>a našemu milému </a:t>
            </a:r>
            <a:r>
              <a:rPr lang="cs-CZ" sz="1800" i="1" dirty="0" smtClean="0"/>
              <a:t>Patronu </a:t>
            </a:r>
            <a:r>
              <a:rPr lang="cs-CZ" sz="1800" i="1" dirty="0"/>
              <a:t>a Dědiči </a:t>
            </a:r>
            <a:r>
              <a:rPr lang="cs-CZ" sz="1800" i="1" u="sng" dirty="0" smtClean="0"/>
              <a:t>svatému </a:t>
            </a:r>
            <a:r>
              <a:rPr lang="cs-CZ" sz="1800" i="1" u="sng" dirty="0" err="1"/>
              <a:t>Vácslavu</a:t>
            </a:r>
            <a:r>
              <a:rPr lang="cs-CZ" sz="1800" i="1" dirty="0"/>
              <a:t> (jakožto z mnohých </a:t>
            </a:r>
            <a:r>
              <a:rPr lang="cs-CZ" sz="1800" i="1" dirty="0" err="1" smtClean="0"/>
              <a:t>historiji</a:t>
            </a:r>
            <a:r>
              <a:rPr lang="cs-CZ" sz="1800" i="1" dirty="0" smtClean="0"/>
              <a:t> </a:t>
            </a:r>
            <a:r>
              <a:rPr lang="cs-CZ" sz="1800" i="1" dirty="0"/>
              <a:t>a </a:t>
            </a:r>
            <a:r>
              <a:rPr lang="cs-CZ" sz="1800" i="1" dirty="0" err="1" smtClean="0"/>
              <a:t>letopisův</a:t>
            </a:r>
            <a:r>
              <a:rPr lang="cs-CZ" sz="1800" i="1" dirty="0" smtClean="0"/>
              <a:t> </a:t>
            </a:r>
            <a:r>
              <a:rPr lang="cs-CZ" sz="1800" i="1" dirty="0"/>
              <a:t>máme) nade vše milejší jest; tak že i od </a:t>
            </a:r>
            <a:r>
              <a:rPr lang="cs-CZ" sz="1800" i="1" dirty="0" smtClean="0"/>
              <a:t>starších předkův </a:t>
            </a:r>
            <a:r>
              <a:rPr lang="cs-CZ" sz="1800" i="1" dirty="0"/>
              <a:t>a </a:t>
            </a:r>
            <a:r>
              <a:rPr lang="cs-CZ" sz="1800" i="1" dirty="0" smtClean="0"/>
              <a:t>otcův </a:t>
            </a:r>
            <a:r>
              <a:rPr lang="cs-CZ" sz="1800" i="1" dirty="0"/>
              <a:t>naších, </a:t>
            </a:r>
            <a:r>
              <a:rPr lang="cs-CZ" sz="1800" i="1" dirty="0" err="1"/>
              <a:t>nejináč</a:t>
            </a:r>
            <a:r>
              <a:rPr lang="cs-CZ" sz="1800" i="1" dirty="0"/>
              <a:t>, než </a:t>
            </a:r>
            <a:r>
              <a:rPr lang="cs-CZ" sz="1800" i="1" u="sng" dirty="0" smtClean="0"/>
              <a:t>řeč </a:t>
            </a:r>
            <a:r>
              <a:rPr lang="cs-CZ" sz="1800" i="1" u="sng" dirty="0" err="1" smtClean="0"/>
              <a:t>svatovácslavská</a:t>
            </a:r>
            <a:r>
              <a:rPr lang="cs-CZ" sz="1800" i="1" dirty="0" smtClean="0"/>
              <a:t> nazvána </a:t>
            </a:r>
            <a:r>
              <a:rPr lang="cs-CZ" sz="1800" i="1" dirty="0"/>
              <a:t>bývala. Pročež abych jednou </a:t>
            </a:r>
            <a:r>
              <a:rPr lang="cs-CZ" sz="1800" i="1" dirty="0" err="1" smtClean="0"/>
              <a:t>oumysl</a:t>
            </a:r>
            <a:r>
              <a:rPr lang="cs-CZ" sz="1800" i="1" dirty="0" smtClean="0"/>
              <a:t> </a:t>
            </a:r>
            <a:r>
              <a:rPr lang="cs-CZ" sz="1800" i="1" dirty="0"/>
              <a:t>můj v </a:t>
            </a:r>
            <a:r>
              <a:rPr lang="cs-CZ" sz="1800" i="1" dirty="0" smtClean="0"/>
              <a:t>skutek </a:t>
            </a:r>
            <a:r>
              <a:rPr lang="cs-CZ" sz="1800" i="1" dirty="0"/>
              <a:t>uvedl, vysílám </a:t>
            </a:r>
            <a:r>
              <a:rPr lang="cs-CZ" sz="1800" i="1" dirty="0" smtClean="0"/>
              <a:t>list </a:t>
            </a:r>
            <a:r>
              <a:rPr lang="cs-CZ" sz="1800" i="1" dirty="0"/>
              <a:t>tento </a:t>
            </a:r>
            <a:r>
              <a:rPr lang="cs-CZ" sz="1800" i="1" dirty="0" err="1"/>
              <a:t>přitomný</a:t>
            </a:r>
            <a:r>
              <a:rPr lang="cs-CZ" sz="1800" i="1" dirty="0"/>
              <a:t> jak nějakého </a:t>
            </a:r>
            <a:r>
              <a:rPr lang="cs-CZ" sz="1800" i="1" dirty="0" smtClean="0"/>
              <a:t>předchůdce </a:t>
            </a:r>
            <a:r>
              <a:rPr lang="cs-CZ" sz="1800" i="1" dirty="0"/>
              <a:t>a vše pravé </a:t>
            </a:r>
            <a:r>
              <a:rPr lang="cs-CZ" sz="1800" i="1" dirty="0" smtClean="0"/>
              <a:t>vlastence</a:t>
            </a:r>
            <a:r>
              <a:rPr lang="cs-CZ" sz="1800" i="1" dirty="0"/>
              <a:t>, jmenovitě pak všecky </a:t>
            </a:r>
            <a:r>
              <a:rPr lang="cs-CZ" sz="1800" i="1" dirty="0" err="1" smtClean="0"/>
              <a:t>vzactných</a:t>
            </a:r>
            <a:r>
              <a:rPr lang="cs-CZ" sz="1800" i="1" dirty="0" smtClean="0"/>
              <a:t> staročeských </a:t>
            </a:r>
            <a:r>
              <a:rPr lang="cs-CZ" sz="1800" i="1" dirty="0" err="1" smtClean="0"/>
              <a:t>rodův</a:t>
            </a:r>
            <a:r>
              <a:rPr lang="cs-CZ" sz="1800" i="1" dirty="0" smtClean="0"/>
              <a:t> vysoce urozené </a:t>
            </a:r>
            <a:r>
              <a:rPr lang="cs-CZ" sz="1800" i="1" dirty="0"/>
              <a:t>potomky, vše </a:t>
            </a:r>
            <a:r>
              <a:rPr lang="cs-CZ" sz="1800" i="1" dirty="0" smtClean="0"/>
              <a:t>staročeských měst slavný magistráty </a:t>
            </a:r>
            <a:r>
              <a:rPr lang="cs-CZ" sz="1800" i="1" dirty="0"/>
              <a:t>a </a:t>
            </a:r>
            <a:r>
              <a:rPr lang="cs-CZ" sz="1800" i="1" dirty="0" smtClean="0"/>
              <a:t>obce</a:t>
            </a:r>
            <a:r>
              <a:rPr lang="cs-CZ" sz="1800" i="1" dirty="0"/>
              <a:t>, vše </a:t>
            </a:r>
            <a:r>
              <a:rPr lang="cs-CZ" sz="1800" i="1" dirty="0" smtClean="0"/>
              <a:t>jazyku </a:t>
            </a:r>
            <a:r>
              <a:rPr lang="cs-CZ" sz="1800" i="1" dirty="0"/>
              <a:t>našeho pravé m</a:t>
            </a:r>
            <a:r>
              <a:rPr lang="cs-CZ" sz="1800" i="1" dirty="0" smtClean="0"/>
              <a:t>ilovníky</a:t>
            </a:r>
            <a:r>
              <a:rPr lang="cs-CZ" sz="1800" i="1" dirty="0"/>
              <a:t>, a </a:t>
            </a:r>
            <a:r>
              <a:rPr lang="cs-CZ" sz="1800" i="1" dirty="0" smtClean="0"/>
              <a:t>učené </a:t>
            </a:r>
            <a:r>
              <a:rPr lang="cs-CZ" sz="1800" i="1" dirty="0"/>
              <a:t>Čechy k čtení </a:t>
            </a:r>
            <a:r>
              <a:rPr lang="cs-CZ" sz="1800" i="1" dirty="0" smtClean="0"/>
              <a:t>novin </a:t>
            </a:r>
            <a:r>
              <a:rPr lang="cs-CZ" sz="1800" i="1" dirty="0"/>
              <a:t>těchto </a:t>
            </a:r>
            <a:r>
              <a:rPr lang="cs-CZ" sz="1800" i="1" dirty="0" err="1"/>
              <a:t>respective</a:t>
            </a:r>
            <a:r>
              <a:rPr lang="cs-CZ" sz="1800" i="1" dirty="0"/>
              <a:t> </a:t>
            </a:r>
            <a:r>
              <a:rPr lang="cs-CZ" sz="1800" i="1" dirty="0" smtClean="0"/>
              <a:t>poníženě a </a:t>
            </a:r>
            <a:r>
              <a:rPr lang="cs-CZ" sz="1800" i="1" dirty="0"/>
              <a:t>služebně </a:t>
            </a:r>
            <a:r>
              <a:rPr lang="cs-CZ" sz="1800" i="1" dirty="0" err="1"/>
              <a:t>zůví</a:t>
            </a:r>
            <a:r>
              <a:rPr lang="cs-CZ" sz="1800" i="1" dirty="0"/>
              <a:t>; a přitom následující </a:t>
            </a:r>
            <a:r>
              <a:rPr lang="cs-CZ" sz="1800" i="1" dirty="0" smtClean="0"/>
              <a:t>správy dodávám</a:t>
            </a:r>
            <a:r>
              <a:rPr lang="cs-CZ" sz="1800" i="1" dirty="0"/>
              <a:t>.</a:t>
            </a:r>
            <a:r>
              <a:rPr lang="cs-CZ" sz="1800" i="1" dirty="0" smtClean="0"/>
              <a:t> </a:t>
            </a:r>
            <a:r>
              <a:rPr lang="cs-CZ" sz="1800" dirty="0" smtClean="0"/>
              <a:t>1. číslo</a:t>
            </a:r>
          </a:p>
          <a:p>
            <a:pPr marL="72000" indent="0">
              <a:lnSpc>
                <a:spcPct val="100000"/>
              </a:lnSpc>
              <a:buNone/>
            </a:pPr>
            <a:endParaRPr lang="cs-CZ" sz="1800" dirty="0"/>
          </a:p>
        </p:txBody>
      </p:sp>
    </p:spTree>
    <p:extLst>
      <p:ext uri="{BB962C8B-B14F-4D97-AF65-F5344CB8AC3E}">
        <p14:creationId xmlns:p14="http://schemas.microsoft.com/office/powerpoint/2010/main" val="19400181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a:xfrm>
            <a:off x="414000" y="185738"/>
            <a:ext cx="11032305" cy="559730"/>
          </a:xfrm>
        </p:spPr>
        <p:txBody>
          <a:bodyPr/>
          <a:lstStyle/>
          <a:p>
            <a:r>
              <a:rPr lang="cs-CZ" dirty="0"/>
              <a:t>Ztráta prestiže </a:t>
            </a:r>
            <a:r>
              <a:rPr lang="cs-CZ" dirty="0" smtClean="0"/>
              <a:t>spisovného jazyka vyvolává </a:t>
            </a:r>
            <a:r>
              <a:rPr lang="cs-CZ" dirty="0"/>
              <a:t>pocit ohrožení</a:t>
            </a:r>
          </a:p>
        </p:txBody>
      </p:sp>
      <p:sp>
        <p:nvSpPr>
          <p:cNvPr id="5" name="Zástupný symbol pro obsah 4"/>
          <p:cNvSpPr>
            <a:spLocks noGrp="1"/>
          </p:cNvSpPr>
          <p:nvPr>
            <p:ph idx="1"/>
          </p:nvPr>
        </p:nvSpPr>
        <p:spPr>
          <a:xfrm>
            <a:off x="285750" y="1814513"/>
            <a:ext cx="11934487" cy="3865190"/>
          </a:xfrm>
        </p:spPr>
        <p:txBody>
          <a:bodyPr/>
          <a:lstStyle/>
          <a:p>
            <a:pPr>
              <a:lnSpc>
                <a:spcPct val="100000"/>
              </a:lnSpc>
            </a:pPr>
            <a:endParaRPr lang="cs-CZ" sz="2000" dirty="0"/>
          </a:p>
          <a:p>
            <a:pPr>
              <a:lnSpc>
                <a:spcPct val="100000"/>
              </a:lnSpc>
            </a:pPr>
            <a:r>
              <a:rPr lang="cs-CZ" sz="2000" dirty="0"/>
              <a:t>formulace jazykových práv: </a:t>
            </a:r>
          </a:p>
          <a:p>
            <a:pPr>
              <a:lnSpc>
                <a:spcPct val="100000"/>
              </a:lnSpc>
            </a:pPr>
            <a:endParaRPr lang="cs-CZ" sz="2000" dirty="0"/>
          </a:p>
          <a:p>
            <a:pPr marL="72000" indent="0">
              <a:lnSpc>
                <a:spcPct val="100000"/>
              </a:lnSpc>
              <a:buNone/>
            </a:pPr>
            <a:r>
              <a:rPr lang="cs-CZ" sz="2000" dirty="0"/>
              <a:t>Bohuslav Balbín. </a:t>
            </a:r>
            <a:r>
              <a:rPr lang="cs-CZ" sz="2000" i="1" dirty="0" err="1"/>
              <a:t>Dissertatio</a:t>
            </a:r>
            <a:r>
              <a:rPr lang="cs-CZ" sz="2000" i="1" dirty="0"/>
              <a:t> </a:t>
            </a:r>
            <a:r>
              <a:rPr lang="cs-CZ" sz="2000" i="1" dirty="0" err="1"/>
              <a:t>apologetica</a:t>
            </a:r>
            <a:r>
              <a:rPr lang="cs-CZ" sz="2000" i="1" dirty="0"/>
              <a:t> </a:t>
            </a:r>
            <a:r>
              <a:rPr lang="cs-CZ" sz="2000" dirty="0"/>
              <a:t>[rkp.], 1672–1673. </a:t>
            </a:r>
          </a:p>
          <a:p>
            <a:pPr marL="72000" indent="0">
              <a:lnSpc>
                <a:spcPct val="100000"/>
              </a:lnSpc>
              <a:buNone/>
            </a:pPr>
            <a:r>
              <a:rPr lang="cs-CZ" sz="2000" dirty="0"/>
              <a:t>Václav Jan Rosa. Části předmluvy k </a:t>
            </a:r>
            <a:r>
              <a:rPr lang="cs-CZ" sz="2000" i="1" dirty="0" err="1"/>
              <a:t>Čechořečnosti</a:t>
            </a:r>
            <a:r>
              <a:rPr lang="cs-CZ" sz="2000" dirty="0"/>
              <a:t>, 1672. </a:t>
            </a:r>
          </a:p>
          <a:p>
            <a:pPr marL="72000" indent="0">
              <a:lnSpc>
                <a:spcPct val="100000"/>
              </a:lnSpc>
              <a:buNone/>
            </a:pPr>
            <a:r>
              <a:rPr lang="cs-CZ" sz="2000" dirty="0"/>
              <a:t>Antonín </a:t>
            </a:r>
            <a:r>
              <a:rPr lang="cs-CZ" sz="2000" dirty="0" err="1"/>
              <a:t>Frozín</a:t>
            </a:r>
            <a:r>
              <a:rPr lang="cs-CZ" sz="2000" dirty="0"/>
              <a:t>. Předmluva k jeho překladu </a:t>
            </a:r>
            <a:r>
              <a:rPr lang="cs-CZ" sz="2000" i="1" dirty="0" err="1"/>
              <a:t>Obroviště</a:t>
            </a:r>
            <a:r>
              <a:rPr lang="cs-CZ" sz="2000" i="1" dirty="0"/>
              <a:t> Mariánského Atlanta</a:t>
            </a:r>
            <a:r>
              <a:rPr lang="cs-CZ" sz="2000" dirty="0"/>
              <a:t>, 1704</a:t>
            </a:r>
            <a:r>
              <a:rPr lang="cs-CZ" sz="2000" dirty="0" smtClean="0"/>
              <a:t>.</a:t>
            </a:r>
          </a:p>
          <a:p>
            <a:pPr marL="72000" indent="0">
              <a:lnSpc>
                <a:spcPct val="100000"/>
              </a:lnSpc>
              <a:buNone/>
            </a:pPr>
            <a:r>
              <a:rPr lang="cs-CZ" sz="2000" dirty="0" smtClean="0"/>
              <a:t>[…]</a:t>
            </a:r>
            <a:endParaRPr lang="cs-CZ" sz="2000" dirty="0"/>
          </a:p>
          <a:p>
            <a:pPr>
              <a:lnSpc>
                <a:spcPct val="100000"/>
              </a:lnSpc>
            </a:pPr>
            <a:endParaRPr lang="cs-CZ" sz="2000" dirty="0" smtClean="0"/>
          </a:p>
          <a:p>
            <a:pPr>
              <a:lnSpc>
                <a:spcPct val="100000"/>
              </a:lnSpc>
            </a:pPr>
            <a:endParaRPr lang="cs-CZ" sz="2000" dirty="0"/>
          </a:p>
          <a:p>
            <a:pPr>
              <a:lnSpc>
                <a:spcPct val="100000"/>
              </a:lnSpc>
            </a:pPr>
            <a:r>
              <a:rPr lang="cs-CZ" sz="2000" dirty="0"/>
              <a:t>čeština = </a:t>
            </a:r>
            <a:r>
              <a:rPr lang="cs-CZ" sz="2000" i="1" dirty="0"/>
              <a:t>jazyk </a:t>
            </a:r>
            <a:r>
              <a:rPr lang="cs-CZ" sz="2000" i="1" dirty="0" smtClean="0"/>
              <a:t>svatováclavský </a:t>
            </a:r>
            <a:r>
              <a:rPr lang="cs-CZ" sz="2000" dirty="0" smtClean="0"/>
              <a:t>(viz výše ukázku </a:t>
            </a:r>
            <a:r>
              <a:rPr lang="cs-CZ" sz="2000" i="1" dirty="0" err="1" smtClean="0"/>
              <a:t>Postilionu</a:t>
            </a:r>
            <a:r>
              <a:rPr lang="cs-CZ" sz="2000" dirty="0" smtClean="0"/>
              <a:t>, níže Rosovu </a:t>
            </a:r>
            <a:r>
              <a:rPr lang="cs-CZ" sz="2000" i="1" dirty="0" err="1" smtClean="0"/>
              <a:t>Čechořečnost</a:t>
            </a:r>
            <a:r>
              <a:rPr lang="cs-CZ" sz="2000" dirty="0" smtClean="0"/>
              <a:t>).</a:t>
            </a:r>
            <a:endParaRPr lang="cs-CZ" sz="2000" dirty="0"/>
          </a:p>
          <a:p>
            <a:pPr marL="72000" indent="0" algn="ctr">
              <a:lnSpc>
                <a:spcPct val="100000"/>
              </a:lnSpc>
              <a:buNone/>
            </a:pPr>
            <a:endParaRPr lang="cs-CZ" sz="2000" i="1" dirty="0"/>
          </a:p>
          <a:p>
            <a:endParaRPr lang="cs-CZ" sz="2000" dirty="0"/>
          </a:p>
        </p:txBody>
      </p:sp>
    </p:spTree>
    <p:extLst>
      <p:ext uri="{BB962C8B-B14F-4D97-AF65-F5344CB8AC3E}">
        <p14:creationId xmlns:p14="http://schemas.microsoft.com/office/powerpoint/2010/main" val="1570307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00050" y="6243638"/>
            <a:ext cx="265950" cy="236362"/>
          </a:xfrm>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42864" y="42864"/>
            <a:ext cx="11415713" cy="542925"/>
          </a:xfrm>
        </p:spPr>
        <p:txBody>
          <a:bodyPr/>
          <a:lstStyle/>
          <a:p>
            <a:r>
              <a:rPr lang="cs-CZ" dirty="0" smtClean="0"/>
              <a:t>Obrana češtiny v Rosově </a:t>
            </a:r>
            <a:r>
              <a:rPr lang="cs-CZ" i="1" dirty="0" err="1" smtClean="0"/>
              <a:t>Čechořečnosti</a:t>
            </a:r>
            <a:endParaRPr lang="cs-CZ" i="1" dirty="0"/>
          </a:p>
        </p:txBody>
      </p:sp>
      <p:sp>
        <p:nvSpPr>
          <p:cNvPr id="5" name="Zástupný symbol pro obsah 4"/>
          <p:cNvSpPr>
            <a:spLocks noGrp="1"/>
          </p:cNvSpPr>
          <p:nvPr>
            <p:ph idx="1"/>
          </p:nvPr>
        </p:nvSpPr>
        <p:spPr>
          <a:xfrm>
            <a:off x="0" y="742950"/>
            <a:ext cx="12044363" cy="4929189"/>
          </a:xfrm>
        </p:spPr>
        <p:txBody>
          <a:bodyPr/>
          <a:lstStyle/>
          <a:p>
            <a:pPr marL="72000" indent="0">
              <a:lnSpc>
                <a:spcPct val="100000"/>
              </a:lnSpc>
              <a:buNone/>
            </a:pPr>
            <a:r>
              <a:rPr lang="cs-CZ" sz="1800" b="1" dirty="0" smtClean="0"/>
              <a:t>Dedikace </a:t>
            </a:r>
          </a:p>
          <a:p>
            <a:pPr marL="72000" indent="0">
              <a:lnSpc>
                <a:spcPct val="100000"/>
              </a:lnSpc>
              <a:buNone/>
            </a:pPr>
            <a:r>
              <a:rPr lang="cs-CZ" sz="1800" dirty="0" smtClean="0"/>
              <a:t>[…] veden </a:t>
            </a:r>
            <a:r>
              <a:rPr lang="cs-CZ" sz="1800" dirty="0"/>
              <a:t>BOŽÍ vůlí a působením </a:t>
            </a:r>
            <a:r>
              <a:rPr lang="cs-CZ" sz="1800" u="sng" dirty="0"/>
              <a:t>sv. Václava, knížete a nejsvětějšího patrona Království českého a </a:t>
            </a:r>
            <a:r>
              <a:rPr lang="cs-CZ" sz="1800" b="1" u="sng" dirty="0"/>
              <a:t>nejmocnějšího </a:t>
            </a:r>
            <a:r>
              <a:rPr lang="cs-CZ" sz="1800" b="1" u="sng" dirty="0" smtClean="0"/>
              <a:t>ochránce </a:t>
            </a:r>
            <a:r>
              <a:rPr lang="cs-CZ" sz="1800" b="1" u="sng" dirty="0"/>
              <a:t>jazyka </a:t>
            </a:r>
            <a:r>
              <a:rPr lang="cs-CZ" sz="1800" u="sng" dirty="0"/>
              <a:t>a svého českého národa</a:t>
            </a:r>
            <a:r>
              <a:rPr lang="cs-CZ" sz="1800" dirty="0"/>
              <a:t>, </a:t>
            </a:r>
            <a:r>
              <a:rPr lang="cs-CZ" sz="1800" dirty="0" smtClean="0"/>
              <a:t>[…]</a:t>
            </a:r>
          </a:p>
          <a:p>
            <a:pPr marL="72000" indent="0">
              <a:lnSpc>
                <a:spcPct val="100000"/>
              </a:lnSpc>
              <a:buNone/>
            </a:pPr>
            <a:endParaRPr lang="cs-CZ" sz="1800" dirty="0"/>
          </a:p>
          <a:p>
            <a:pPr marL="72000" indent="0">
              <a:lnSpc>
                <a:spcPct val="100000"/>
              </a:lnSpc>
              <a:buNone/>
            </a:pPr>
            <a:r>
              <a:rPr lang="cs-CZ" sz="1800" b="1" dirty="0" smtClean="0"/>
              <a:t>Předmluva</a:t>
            </a:r>
          </a:p>
          <a:p>
            <a:pPr marL="72000" indent="0">
              <a:lnSpc>
                <a:spcPct val="100000"/>
              </a:lnSpc>
              <a:buNone/>
            </a:pPr>
            <a:r>
              <a:rPr lang="cs-CZ" sz="1800" dirty="0" smtClean="0"/>
              <a:t>[…] Ale </a:t>
            </a:r>
            <a:r>
              <a:rPr lang="cs-CZ" sz="1800" dirty="0"/>
              <a:t>abych se vrátil </a:t>
            </a:r>
            <a:r>
              <a:rPr lang="ru-RU" sz="1800" dirty="0"/>
              <a:t>к </a:t>
            </a:r>
            <a:r>
              <a:rPr lang="cs-CZ" sz="1800" dirty="0"/>
              <a:t>svému záměru: konečně zvláštním cílem této mé mluvnice je také to, </a:t>
            </a:r>
            <a:r>
              <a:rPr lang="cs-CZ" sz="1800" u="sng" dirty="0"/>
              <a:t>abych ukázal vznešenost a půvab našeho jazyka, který mi po latině a řečtině předčí jiné nám známé jazyky</a:t>
            </a:r>
            <a:r>
              <a:rPr lang="cs-CZ" sz="1800" dirty="0"/>
              <a:t>. </a:t>
            </a:r>
            <a:endParaRPr lang="cs-CZ" sz="1800" dirty="0" smtClean="0"/>
          </a:p>
          <a:p>
            <a:pPr marL="72000" indent="0" algn="just">
              <a:lnSpc>
                <a:spcPct val="100000"/>
              </a:lnSpc>
              <a:buNone/>
            </a:pPr>
            <a:r>
              <a:rPr lang="cs-CZ" sz="1800" dirty="0" smtClean="0"/>
              <a:t>1) Půvab </a:t>
            </a:r>
            <a:r>
              <a:rPr lang="cs-CZ" sz="1800" dirty="0"/>
              <a:t>a výraznost </a:t>
            </a:r>
            <a:r>
              <a:rPr lang="cs-CZ" sz="1800" dirty="0" smtClean="0"/>
              <a:t>jazyka </a:t>
            </a:r>
            <a:r>
              <a:rPr lang="cs-CZ" sz="1800" dirty="0"/>
              <a:t>nepochybně spočívá ve dvou věcech: ve způsobu označování věcí a ve výslovnosti. V tom zaujímá slovanský neboli český jazyk opravdu prvenství. Intelekt je chválen za to, když chápe a pojí má věci tak, jak jsou o sobě, a stejně tak je chválen jazyk, když pojmenovává věci tak, jak se přirozeně a samy o sobě dějí, takže se zdá, že se v našich uších ozývá přirozený zvuk každé věci a následně se v mysli zobrazí její podstata. Jestliže zkoumáme zdroje a původ slov českého jazyka, rozhodně zjistíme že jména i slovesa jsou z velké části odvozena ze svého pravého a </a:t>
            </a:r>
            <a:r>
              <a:rPr lang="cs-CZ" sz="1800" dirty="0" smtClean="0"/>
              <a:t>přirozeného </a:t>
            </a:r>
            <a:r>
              <a:rPr lang="cs-CZ" sz="1800" dirty="0"/>
              <a:t>zdroje</a:t>
            </a:r>
            <a:r>
              <a:rPr lang="cs-CZ" sz="1800" dirty="0" smtClean="0"/>
              <a:t>. </a:t>
            </a:r>
            <a:r>
              <a:rPr lang="cs-CZ" sz="1800" dirty="0"/>
              <a:t>Jména živočichů jsou utvořena od jejich vlastních </a:t>
            </a:r>
            <a:r>
              <a:rPr lang="cs-CZ" sz="1800" dirty="0" smtClean="0"/>
              <a:t>při rozených </a:t>
            </a:r>
            <a:r>
              <a:rPr lang="cs-CZ" sz="1800" dirty="0"/>
              <a:t>zvuků (říká se, že jsou živočichům vlastní; nikoliv Rekové, </a:t>
            </a:r>
            <a:r>
              <a:rPr lang="cs-CZ" sz="1800" dirty="0" smtClean="0"/>
              <a:t>nikoliv Latinové</a:t>
            </a:r>
            <a:r>
              <a:rPr lang="cs-CZ" sz="1800" dirty="0"/>
              <a:t>, nikoliv Germáni atd., ale myje nazýváme jejich pravými </a:t>
            </a:r>
            <a:r>
              <a:rPr lang="cs-CZ" sz="1800" dirty="0" smtClean="0"/>
              <a:t>vlastní mi </a:t>
            </a:r>
            <a:r>
              <a:rPr lang="cs-CZ" sz="1800" dirty="0"/>
              <a:t>zvuky) a jména stromů i bylin podle přirozených projevů nebo </a:t>
            </a:r>
            <a:r>
              <a:rPr lang="cs-CZ" sz="1800" dirty="0" smtClean="0"/>
              <a:t>aspoň podle </a:t>
            </a:r>
            <a:r>
              <a:rPr lang="cs-CZ" sz="1800" dirty="0"/>
              <a:t>nějaké přirozené vlastnosti. Ale také slova, jimiž hovoříme o </a:t>
            </a:r>
            <a:r>
              <a:rPr lang="cs-CZ" sz="1800" dirty="0" smtClean="0"/>
              <a:t>kterékoliv naší </a:t>
            </a:r>
            <a:r>
              <a:rPr lang="cs-CZ" sz="1800" dirty="0"/>
              <a:t>lidské činnosti, původně pocházejí z nějakého přirozeného zvuku, </a:t>
            </a:r>
            <a:r>
              <a:rPr lang="cs-CZ" sz="1800" dirty="0" err="1" smtClean="0"/>
              <a:t>kte</a:t>
            </a:r>
            <a:r>
              <a:rPr lang="cs-CZ" sz="1800" dirty="0" smtClean="0"/>
              <a:t> </a:t>
            </a:r>
            <a:r>
              <a:rPr lang="cs-CZ" sz="1800" dirty="0" err="1" smtClean="0"/>
              <a:t>rý</a:t>
            </a:r>
            <a:r>
              <a:rPr lang="cs-CZ" sz="1800" dirty="0" smtClean="0"/>
              <a:t> </a:t>
            </a:r>
            <a:r>
              <a:rPr lang="cs-CZ" sz="1800" dirty="0"/>
              <a:t>vzniká rukama, nohama, ústy nebo </a:t>
            </a:r>
            <a:r>
              <a:rPr lang="cs-CZ" sz="1800" dirty="0" smtClean="0"/>
              <a:t>prostřednictvím </a:t>
            </a:r>
            <a:r>
              <a:rPr lang="cs-CZ" sz="1800" dirty="0"/>
              <a:t>vody, větru, dřeva</a:t>
            </a:r>
            <a:r>
              <a:rPr lang="cs-CZ" sz="1800" dirty="0" smtClean="0"/>
              <a:t>, kamení </a:t>
            </a:r>
            <a:r>
              <a:rPr lang="cs-CZ" sz="1800" dirty="0"/>
              <a:t>atd. Jiná slova jsou pak nejspíše odvozena z jazyka </a:t>
            </a:r>
            <a:r>
              <a:rPr lang="cs-CZ" sz="1800" dirty="0" smtClean="0"/>
              <a:t>hebrejského, v </a:t>
            </a:r>
            <a:r>
              <a:rPr lang="cs-CZ" sz="1800" dirty="0"/>
              <a:t>němž je patrno velmi mnoho stop původního přirozeného jazyka, o </a:t>
            </a:r>
            <a:r>
              <a:rPr lang="cs-CZ" sz="1800" dirty="0" smtClean="0"/>
              <a:t>kterém se </a:t>
            </a:r>
            <a:r>
              <a:rPr lang="cs-CZ" sz="1800" dirty="0"/>
              <a:t>věří, že byl v ráji</a:t>
            </a:r>
            <a:r>
              <a:rPr lang="cs-CZ" sz="1800" dirty="0" smtClean="0"/>
              <a:t>. </a:t>
            </a:r>
            <a:r>
              <a:rPr lang="cs-CZ" sz="1800" dirty="0"/>
              <a:t>To nebude moci uvádět v pochybnost ani popírat ten</a:t>
            </a:r>
            <a:r>
              <a:rPr lang="cs-CZ" sz="1800" dirty="0" smtClean="0"/>
              <a:t>, kdo </a:t>
            </a:r>
            <a:r>
              <a:rPr lang="cs-CZ" sz="1800" dirty="0"/>
              <a:t>si přečte </a:t>
            </a:r>
            <a:r>
              <a:rPr lang="cs-CZ" sz="1800" u="sng" dirty="0"/>
              <a:t>Komenského </a:t>
            </a:r>
            <a:r>
              <a:rPr lang="cs-CZ" sz="1800" u="sng" dirty="0" smtClean="0"/>
              <a:t>Lexicon </a:t>
            </a:r>
            <a:r>
              <a:rPr lang="cs-CZ" sz="1800" u="sng" dirty="0" err="1" smtClean="0"/>
              <a:t>Boémicum</a:t>
            </a:r>
            <a:r>
              <a:rPr lang="cs-CZ" sz="1800" dirty="0"/>
              <a:t>, v němž demonstruje </a:t>
            </a:r>
            <a:r>
              <a:rPr lang="cs-CZ" sz="1800" dirty="0" smtClean="0"/>
              <a:t>původ všech </a:t>
            </a:r>
            <a:r>
              <a:rPr lang="cs-CZ" sz="1800" dirty="0"/>
              <a:t>českých slov.</a:t>
            </a:r>
          </a:p>
        </p:txBody>
      </p:sp>
    </p:spTree>
    <p:extLst>
      <p:ext uri="{BB962C8B-B14F-4D97-AF65-F5344CB8AC3E}">
        <p14:creationId xmlns:p14="http://schemas.microsoft.com/office/powerpoint/2010/main" val="23775081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414001" y="385768"/>
            <a:ext cx="11060542" cy="502580"/>
          </a:xfrm>
        </p:spPr>
        <p:txBody>
          <a:bodyPr/>
          <a:lstStyle/>
          <a:p>
            <a:r>
              <a:rPr lang="cs-CZ" dirty="0" smtClean="0"/>
              <a:t>Čeština v exilu I</a:t>
            </a:r>
            <a:endParaRPr lang="cs-CZ" dirty="0"/>
          </a:p>
        </p:txBody>
      </p:sp>
      <p:sp>
        <p:nvSpPr>
          <p:cNvPr id="5" name="Zástupný symbol pro obsah 4"/>
          <p:cNvSpPr>
            <a:spLocks noGrp="1"/>
          </p:cNvSpPr>
          <p:nvPr>
            <p:ph idx="1"/>
          </p:nvPr>
        </p:nvSpPr>
        <p:spPr>
          <a:xfrm>
            <a:off x="414000" y="1385887"/>
            <a:ext cx="11806237" cy="4293815"/>
          </a:xfrm>
        </p:spPr>
        <p:txBody>
          <a:bodyPr/>
          <a:lstStyle/>
          <a:p>
            <a:pPr>
              <a:lnSpc>
                <a:spcPct val="100000"/>
              </a:lnSpc>
            </a:pPr>
            <a:r>
              <a:rPr lang="cs-CZ" sz="2000" dirty="0" smtClean="0"/>
              <a:t>český exil probíhal v několika vlnách až do pol. 18. stol.,</a:t>
            </a:r>
          </a:p>
          <a:p>
            <a:pPr>
              <a:lnSpc>
                <a:spcPct val="100000"/>
              </a:lnSpc>
            </a:pPr>
            <a:endParaRPr lang="cs-CZ" sz="2000" dirty="0" smtClean="0"/>
          </a:p>
          <a:p>
            <a:pPr>
              <a:lnSpc>
                <a:spcPct val="100000"/>
              </a:lnSpc>
            </a:pPr>
            <a:r>
              <a:rPr lang="cs-CZ" sz="2000" dirty="0" smtClean="0"/>
              <a:t>významnou roli sehrálo Slezsko, které bylo do roku 1740 součástí zemí Koruny české – zde totiž byly Habsburkové nuceni tolerovat nekatolíky (pro češtinu významným centrem Těšín</a:t>
            </a:r>
            <a:r>
              <a:rPr lang="cs-CZ" sz="2000" dirty="0" smtClean="0"/>
              <a:t>),</a:t>
            </a:r>
            <a:endParaRPr lang="cs-CZ" sz="2000" dirty="0"/>
          </a:p>
          <a:p>
            <a:pPr>
              <a:lnSpc>
                <a:spcPct val="100000"/>
              </a:lnSpc>
            </a:pPr>
            <a:endParaRPr lang="cs-CZ" sz="2000" dirty="0"/>
          </a:p>
          <a:p>
            <a:pPr>
              <a:lnSpc>
                <a:spcPct val="100000"/>
              </a:lnSpc>
            </a:pPr>
            <a:r>
              <a:rPr lang="cs-CZ" sz="2000" dirty="0" smtClean="0"/>
              <a:t>vedle toho řada zahraničních center:</a:t>
            </a:r>
          </a:p>
          <a:p>
            <a:pPr marL="714375" indent="-357188">
              <a:lnSpc>
                <a:spcPct val="100000"/>
              </a:lnSpc>
              <a:buFont typeface="Wingdings" panose="05000000000000000000" pitchFamily="2" charset="2"/>
              <a:buChar char="Ø"/>
            </a:pPr>
            <a:r>
              <a:rPr lang="cs-CZ" sz="2000" dirty="0" smtClean="0"/>
              <a:t> Polsko (Lešno),</a:t>
            </a:r>
          </a:p>
          <a:p>
            <a:pPr marL="714375" indent="-357188">
              <a:lnSpc>
                <a:spcPct val="100000"/>
              </a:lnSpc>
              <a:buFont typeface="Wingdings" panose="05000000000000000000" pitchFamily="2" charset="2"/>
              <a:buChar char="Ø"/>
            </a:pPr>
            <a:r>
              <a:rPr lang="cs-CZ" sz="2000" dirty="0" smtClean="0"/>
              <a:t> Slovensko (</a:t>
            </a:r>
            <a:r>
              <a:rPr lang="cs-CZ" sz="2000" dirty="0" err="1" smtClean="0"/>
              <a:t>Skalica</a:t>
            </a:r>
            <a:r>
              <a:rPr lang="cs-CZ" sz="2000" dirty="0" smtClean="0"/>
              <a:t>, Žilina, </a:t>
            </a:r>
            <a:r>
              <a:rPr lang="cs-CZ" sz="2000" dirty="0" err="1" smtClean="0"/>
              <a:t>Púchov</a:t>
            </a:r>
            <a:r>
              <a:rPr lang="cs-CZ" sz="2000" dirty="0" smtClean="0"/>
              <a:t>) – zde splynula s domácí luteránskou tradicí „bibličtiny“, přesněji češtiny slovenské redakce,</a:t>
            </a:r>
          </a:p>
          <a:p>
            <a:pPr marL="714375" indent="-357188">
              <a:lnSpc>
                <a:spcPct val="100000"/>
              </a:lnSpc>
              <a:buFont typeface="Wingdings" panose="05000000000000000000" pitchFamily="2" charset="2"/>
              <a:buChar char="Ø"/>
            </a:pPr>
            <a:r>
              <a:rPr lang="cs-CZ" sz="2000" dirty="0" smtClean="0"/>
              <a:t> Lužice (Žitava),</a:t>
            </a:r>
          </a:p>
          <a:p>
            <a:pPr marL="714375" indent="-357188">
              <a:lnSpc>
                <a:spcPct val="100000"/>
              </a:lnSpc>
              <a:buFont typeface="Wingdings" panose="05000000000000000000" pitchFamily="2" charset="2"/>
              <a:buChar char="Ø"/>
            </a:pPr>
            <a:r>
              <a:rPr lang="cs-CZ" sz="2000" dirty="0"/>
              <a:t> </a:t>
            </a:r>
            <a:r>
              <a:rPr lang="cs-CZ" sz="2000" dirty="0" smtClean="0"/>
              <a:t>Sasko (Halle n. Sálou), </a:t>
            </a:r>
          </a:p>
          <a:p>
            <a:pPr marL="714375" indent="-357188">
              <a:lnSpc>
                <a:spcPct val="100000"/>
              </a:lnSpc>
              <a:buFont typeface="Wingdings" panose="05000000000000000000" pitchFamily="2" charset="2"/>
              <a:buChar char="Ø"/>
            </a:pPr>
            <a:r>
              <a:rPr lang="cs-CZ" sz="2000" dirty="0" smtClean="0"/>
              <a:t> </a:t>
            </a:r>
            <a:r>
              <a:rPr lang="cs-CZ" sz="2000" dirty="0" smtClean="0"/>
              <a:t>Braniborsko </a:t>
            </a:r>
            <a:r>
              <a:rPr lang="cs-CZ" sz="2000" dirty="0" smtClean="0"/>
              <a:t>(</a:t>
            </a:r>
            <a:r>
              <a:rPr lang="cs-CZ" sz="2000" dirty="0" err="1" smtClean="0"/>
              <a:t>Rixdorf</a:t>
            </a:r>
            <a:r>
              <a:rPr lang="cs-CZ" sz="2000" dirty="0" smtClean="0"/>
              <a:t>).</a:t>
            </a:r>
            <a:endParaRPr lang="cs-CZ" sz="2000" dirty="0" smtClean="0"/>
          </a:p>
        </p:txBody>
      </p:sp>
    </p:spTree>
    <p:extLst>
      <p:ext uri="{BB962C8B-B14F-4D97-AF65-F5344CB8AC3E}">
        <p14:creationId xmlns:p14="http://schemas.microsoft.com/office/powerpoint/2010/main" val="1280406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a:xfrm>
            <a:off x="414000" y="328615"/>
            <a:ext cx="11032305" cy="559730"/>
          </a:xfrm>
        </p:spPr>
        <p:txBody>
          <a:bodyPr/>
          <a:lstStyle/>
          <a:p>
            <a:r>
              <a:rPr lang="cs-CZ" dirty="0" smtClean="0"/>
              <a:t>Čeština v exilu II</a:t>
            </a:r>
            <a:endParaRPr lang="cs-CZ" dirty="0"/>
          </a:p>
        </p:txBody>
      </p:sp>
      <p:sp>
        <p:nvSpPr>
          <p:cNvPr id="5" name="Zástupný symbol pro obsah 4"/>
          <p:cNvSpPr>
            <a:spLocks noGrp="1"/>
          </p:cNvSpPr>
          <p:nvPr>
            <p:ph idx="1"/>
          </p:nvPr>
        </p:nvSpPr>
        <p:spPr>
          <a:xfrm>
            <a:off x="414000" y="1314450"/>
            <a:ext cx="11806237" cy="4365253"/>
          </a:xfrm>
        </p:spPr>
        <p:txBody>
          <a:bodyPr/>
          <a:lstStyle/>
          <a:p>
            <a:pPr>
              <a:lnSpc>
                <a:spcPct val="100000"/>
              </a:lnSpc>
            </a:pPr>
            <a:r>
              <a:rPr lang="cs-CZ" sz="2000" dirty="0" smtClean="0"/>
              <a:t>vysokými jazykovými kvalitami </a:t>
            </a:r>
            <a:r>
              <a:rPr lang="cs-CZ" sz="2000" dirty="0"/>
              <a:t>se vyznačují </a:t>
            </a:r>
            <a:r>
              <a:rPr lang="cs-CZ" sz="2000" dirty="0" smtClean="0"/>
              <a:t>díla první vlny českého </a:t>
            </a:r>
            <a:r>
              <a:rPr lang="cs-CZ" sz="2000" dirty="0"/>
              <a:t>pobělohorského </a:t>
            </a:r>
            <a:r>
              <a:rPr lang="cs-CZ" sz="2000" dirty="0" smtClean="0"/>
              <a:t>exilu, kromě Komenského </a:t>
            </a:r>
            <a:r>
              <a:rPr lang="cs-CZ" sz="2000" dirty="0" err="1" smtClean="0"/>
              <a:t>podukce</a:t>
            </a:r>
            <a:r>
              <a:rPr lang="cs-CZ" sz="2000" dirty="0" smtClean="0"/>
              <a:t> např</a:t>
            </a:r>
            <a:r>
              <a:rPr lang="cs-CZ" sz="2000" dirty="0"/>
              <a:t>. kancionál </a:t>
            </a:r>
            <a:r>
              <a:rPr lang="cs-CZ" sz="2000" i="1" dirty="0" err="1"/>
              <a:t>Cithara</a:t>
            </a:r>
            <a:r>
              <a:rPr lang="cs-CZ" sz="2000" i="1" dirty="0"/>
              <a:t> </a:t>
            </a:r>
            <a:r>
              <a:rPr lang="cs-CZ" sz="2000" i="1" dirty="0" err="1"/>
              <a:t>sanctorum</a:t>
            </a:r>
            <a:r>
              <a:rPr lang="cs-CZ" sz="2000" dirty="0"/>
              <a:t> J. </a:t>
            </a:r>
            <a:r>
              <a:rPr lang="cs-CZ" sz="2000" dirty="0" err="1" smtClean="0"/>
              <a:t>Třanovského</a:t>
            </a:r>
            <a:r>
              <a:rPr lang="cs-CZ" sz="2000" dirty="0" smtClean="0"/>
              <a:t>, </a:t>
            </a:r>
          </a:p>
          <a:p>
            <a:pPr>
              <a:lnSpc>
                <a:spcPct val="100000"/>
              </a:lnSpc>
            </a:pPr>
            <a:endParaRPr lang="cs-CZ" sz="2000" dirty="0"/>
          </a:p>
          <a:p>
            <a:pPr>
              <a:lnSpc>
                <a:spcPct val="100000"/>
              </a:lnSpc>
            </a:pPr>
            <a:r>
              <a:rPr lang="cs-CZ" sz="2000" dirty="0" smtClean="0"/>
              <a:t>mezi významné autory mladších generací patří: </a:t>
            </a:r>
          </a:p>
          <a:p>
            <a:pPr>
              <a:lnSpc>
                <a:spcPct val="100000"/>
              </a:lnSpc>
            </a:pPr>
            <a:endParaRPr lang="cs-CZ" sz="2000" dirty="0"/>
          </a:p>
          <a:p>
            <a:pPr marL="628650" indent="-357188">
              <a:lnSpc>
                <a:spcPct val="100000"/>
              </a:lnSpc>
              <a:buFont typeface="Wingdings" panose="05000000000000000000" pitchFamily="2" charset="2"/>
              <a:buChar char="Ø"/>
            </a:pPr>
            <a:r>
              <a:rPr lang="cs-CZ" sz="2000" dirty="0" smtClean="0"/>
              <a:t>Václav</a:t>
            </a:r>
            <a:r>
              <a:rPr lang="cs-CZ" sz="2000" dirty="0"/>
              <a:t> </a:t>
            </a:r>
            <a:r>
              <a:rPr lang="cs-CZ" sz="2000" dirty="0" err="1" smtClean="0"/>
              <a:t>Klejch</a:t>
            </a:r>
            <a:r>
              <a:rPr lang="cs-CZ" sz="2000" dirty="0"/>
              <a:t> (</a:t>
            </a:r>
            <a:r>
              <a:rPr lang="cs-CZ" sz="2000" dirty="0" smtClean="0"/>
              <a:t>1678–1737</a:t>
            </a:r>
            <a:r>
              <a:rPr lang="cs-CZ" sz="2000" dirty="0"/>
              <a:t>), </a:t>
            </a:r>
            <a:r>
              <a:rPr lang="cs-CZ" sz="2000" dirty="0" smtClean="0"/>
              <a:t>emigrant </a:t>
            </a:r>
            <a:r>
              <a:rPr lang="cs-CZ" sz="2000" dirty="0"/>
              <a:t>z východních Čech, který se v Žitavě stává majitelem tiskárny, v níž jsou tištěny </a:t>
            </a:r>
            <a:r>
              <a:rPr lang="cs-CZ" sz="2000" dirty="0" smtClean="0"/>
              <a:t>české </a:t>
            </a:r>
            <a:r>
              <a:rPr lang="cs-CZ" sz="2000" dirty="0"/>
              <a:t>knihy, mnohdy pašované ve formě tzv. špalíčků do č. </a:t>
            </a:r>
            <a:r>
              <a:rPr lang="cs-CZ" sz="2000" dirty="0" smtClean="0"/>
              <a:t>zemí, </a:t>
            </a:r>
          </a:p>
          <a:p>
            <a:pPr marL="628650" indent="-357188">
              <a:lnSpc>
                <a:spcPct val="100000"/>
              </a:lnSpc>
              <a:buFont typeface="Wingdings" panose="05000000000000000000" pitchFamily="2" charset="2"/>
              <a:buChar char="Ø"/>
            </a:pPr>
            <a:endParaRPr lang="cs-CZ" sz="2000" dirty="0" smtClean="0"/>
          </a:p>
          <a:p>
            <a:pPr marL="628650" indent="-357188">
              <a:lnSpc>
                <a:spcPct val="100000"/>
              </a:lnSpc>
              <a:buFont typeface="Wingdings" panose="05000000000000000000" pitchFamily="2" charset="2"/>
              <a:buChar char="Ø"/>
            </a:pPr>
            <a:r>
              <a:rPr lang="cs-CZ" sz="2000" dirty="0" smtClean="0"/>
              <a:t>Jiří</a:t>
            </a:r>
            <a:r>
              <a:rPr lang="cs-CZ" sz="2000" dirty="0"/>
              <a:t> </a:t>
            </a:r>
            <a:r>
              <a:rPr lang="cs-CZ" sz="2000" dirty="0" err="1" smtClean="0"/>
              <a:t>Sarganek</a:t>
            </a:r>
            <a:r>
              <a:rPr lang="cs-CZ" sz="2000" dirty="0"/>
              <a:t> (1702–1743), </a:t>
            </a:r>
            <a:r>
              <a:rPr lang="cs-CZ" sz="2000" i="1" dirty="0" err="1"/>
              <a:t>Cithara</a:t>
            </a:r>
            <a:r>
              <a:rPr lang="cs-CZ" sz="2000" i="1" dirty="0"/>
              <a:t> </a:t>
            </a:r>
            <a:r>
              <a:rPr lang="cs-CZ" sz="2000" i="1" dirty="0" err="1" smtClean="0"/>
              <a:t>sanctorum</a:t>
            </a:r>
            <a:r>
              <a:rPr lang="cs-CZ" sz="2000" dirty="0" smtClean="0"/>
              <a:t>,</a:t>
            </a:r>
            <a:r>
              <a:rPr lang="cs-CZ" sz="2000" i="1" dirty="0" smtClean="0"/>
              <a:t> </a:t>
            </a:r>
          </a:p>
          <a:p>
            <a:pPr marL="628650" indent="-357188">
              <a:lnSpc>
                <a:spcPct val="100000"/>
              </a:lnSpc>
              <a:buFont typeface="Wingdings" panose="05000000000000000000" pitchFamily="2" charset="2"/>
              <a:buChar char="Ø"/>
            </a:pPr>
            <a:endParaRPr lang="cs-CZ" sz="2000" dirty="0" smtClean="0"/>
          </a:p>
          <a:p>
            <a:pPr marL="628650" indent="-357188">
              <a:lnSpc>
                <a:spcPct val="100000"/>
              </a:lnSpc>
              <a:buFont typeface="Wingdings" panose="05000000000000000000" pitchFamily="2" charset="2"/>
              <a:buChar char="Ø"/>
            </a:pPr>
            <a:r>
              <a:rPr lang="cs-CZ" sz="2000" dirty="0" smtClean="0"/>
              <a:t>Jan</a:t>
            </a:r>
            <a:r>
              <a:rPr lang="cs-CZ" sz="2000" dirty="0"/>
              <a:t> Liberda (1700–1742), </a:t>
            </a:r>
            <a:r>
              <a:rPr lang="cs-CZ" sz="2000" i="1" dirty="0"/>
              <a:t>Harfa </a:t>
            </a:r>
            <a:r>
              <a:rPr lang="cs-CZ" sz="2000" i="1" dirty="0" smtClean="0"/>
              <a:t>nová </a:t>
            </a:r>
            <a:r>
              <a:rPr lang="cs-CZ" sz="2000" dirty="0" smtClean="0"/>
              <a:t>– inspirováno pietismem, vyznačuje se velmi rafinovanou metaforiku spojenou s mystickou erotikou a naturalistickými obrazy Kristova utrpení.</a:t>
            </a:r>
            <a:endParaRPr lang="cs-CZ" sz="2000" dirty="0"/>
          </a:p>
          <a:p>
            <a:pPr>
              <a:lnSpc>
                <a:spcPct val="100000"/>
              </a:lnSpc>
            </a:pPr>
            <a:endParaRPr lang="cs-CZ" sz="2000" dirty="0" smtClean="0"/>
          </a:p>
        </p:txBody>
      </p:sp>
    </p:spTree>
    <p:extLst>
      <p:ext uri="{BB962C8B-B14F-4D97-AF65-F5344CB8AC3E}">
        <p14:creationId xmlns:p14="http://schemas.microsoft.com/office/powerpoint/2010/main" val="37797470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a:xfrm>
            <a:off x="557213" y="287102"/>
            <a:ext cx="10889092" cy="601243"/>
          </a:xfrm>
        </p:spPr>
        <p:txBody>
          <a:bodyPr/>
          <a:lstStyle/>
          <a:p>
            <a:r>
              <a:rPr lang="cs-CZ" dirty="0"/>
              <a:t>Jan </a:t>
            </a:r>
            <a:r>
              <a:rPr lang="cs-CZ" dirty="0" smtClean="0"/>
              <a:t>Liberda, </a:t>
            </a:r>
            <a:r>
              <a:rPr lang="cs-CZ" i="1" dirty="0"/>
              <a:t>Harfa nová</a:t>
            </a:r>
            <a:endParaRPr lang="cs-CZ" dirty="0"/>
          </a:p>
        </p:txBody>
      </p:sp>
      <p:sp>
        <p:nvSpPr>
          <p:cNvPr id="5" name="Zástupný symbol pro obsah 4"/>
          <p:cNvSpPr>
            <a:spLocks noGrp="1"/>
          </p:cNvSpPr>
          <p:nvPr>
            <p:ph idx="1"/>
          </p:nvPr>
        </p:nvSpPr>
        <p:spPr>
          <a:xfrm>
            <a:off x="666000" y="1300163"/>
            <a:ext cx="11021175" cy="3914776"/>
          </a:xfrm>
        </p:spPr>
        <p:txBody>
          <a:bodyPr numCol="2"/>
          <a:lstStyle/>
          <a:p>
            <a:pPr marL="72000" indent="0">
              <a:lnSpc>
                <a:spcPct val="100000"/>
              </a:lnSpc>
              <a:buNone/>
            </a:pPr>
            <a:r>
              <a:rPr lang="cs-CZ" sz="2000" i="1" dirty="0"/>
              <a:t>Již nic víc věděti nechci,</a:t>
            </a:r>
            <a:endParaRPr lang="cs-CZ" sz="2000" dirty="0"/>
          </a:p>
          <a:p>
            <a:pPr marL="72000" indent="0">
              <a:lnSpc>
                <a:spcPct val="100000"/>
              </a:lnSpc>
              <a:buNone/>
            </a:pPr>
            <a:r>
              <a:rPr lang="cs-CZ" sz="2000" i="1" dirty="0" smtClean="0"/>
              <a:t>jen </a:t>
            </a:r>
            <a:r>
              <a:rPr lang="cs-CZ" sz="2000" i="1" dirty="0"/>
              <a:t>Beránka na kříži,</a:t>
            </a:r>
            <a:endParaRPr lang="cs-CZ" sz="2000" dirty="0"/>
          </a:p>
          <a:p>
            <a:pPr marL="72000" indent="0">
              <a:lnSpc>
                <a:spcPct val="100000"/>
              </a:lnSpc>
              <a:buNone/>
            </a:pPr>
            <a:r>
              <a:rPr lang="cs-CZ" sz="2000" i="1" u="sng" dirty="0" smtClean="0"/>
              <a:t>rány </a:t>
            </a:r>
            <a:r>
              <a:rPr lang="cs-CZ" sz="2000" i="1" u="sng" dirty="0"/>
              <a:t>krvavé líbat chci</a:t>
            </a:r>
            <a:r>
              <a:rPr lang="cs-CZ" sz="2000" i="1" dirty="0"/>
              <a:t>,</a:t>
            </a:r>
            <a:endParaRPr lang="cs-CZ" sz="2000" dirty="0"/>
          </a:p>
          <a:p>
            <a:pPr marL="72000" indent="0">
              <a:lnSpc>
                <a:spcPct val="100000"/>
              </a:lnSpc>
              <a:buNone/>
            </a:pPr>
            <a:r>
              <a:rPr lang="cs-CZ" sz="2000" i="1" dirty="0" smtClean="0"/>
              <a:t>neboť </a:t>
            </a:r>
            <a:r>
              <a:rPr lang="cs-CZ" sz="2000" i="1" dirty="0"/>
              <a:t>srdce mé </a:t>
            </a:r>
            <a:r>
              <a:rPr lang="cs-CZ" sz="2000" i="1" dirty="0" err="1"/>
              <a:t>víží</a:t>
            </a:r>
            <a:r>
              <a:rPr lang="cs-CZ" sz="2000" i="1" dirty="0"/>
              <a:t>,</a:t>
            </a:r>
            <a:endParaRPr lang="cs-CZ" sz="2000" dirty="0"/>
          </a:p>
          <a:p>
            <a:pPr marL="72000" indent="0">
              <a:lnSpc>
                <a:spcPct val="100000"/>
              </a:lnSpc>
              <a:buNone/>
            </a:pPr>
            <a:r>
              <a:rPr lang="cs-CZ" sz="2000" i="1" dirty="0" smtClean="0"/>
              <a:t>a </a:t>
            </a:r>
            <a:r>
              <a:rPr lang="cs-CZ" sz="2000" i="1" dirty="0"/>
              <a:t>z nich ta každá </a:t>
            </a:r>
            <a:r>
              <a:rPr lang="cs-CZ" sz="2000" i="1" dirty="0" err="1"/>
              <a:t>krupěje</a:t>
            </a:r>
            <a:r>
              <a:rPr lang="cs-CZ" sz="2000" i="1" dirty="0"/>
              <a:t>,</a:t>
            </a:r>
            <a:endParaRPr lang="cs-CZ" sz="2000" dirty="0"/>
          </a:p>
          <a:p>
            <a:pPr marL="72000" indent="0">
              <a:lnSpc>
                <a:spcPct val="100000"/>
              </a:lnSpc>
              <a:buNone/>
            </a:pPr>
            <a:r>
              <a:rPr lang="cs-CZ" sz="2000" i="1" dirty="0" smtClean="0"/>
              <a:t>mocně </a:t>
            </a:r>
            <a:r>
              <a:rPr lang="cs-CZ" sz="2000" i="1" dirty="0"/>
              <a:t>láskou srdce hřeje</a:t>
            </a:r>
            <a:r>
              <a:rPr lang="cs-CZ" sz="2000" i="1" dirty="0" smtClean="0"/>
              <a:t>…</a:t>
            </a:r>
          </a:p>
          <a:p>
            <a:pPr marL="72000" indent="0">
              <a:lnSpc>
                <a:spcPct val="100000"/>
              </a:lnSpc>
              <a:buNone/>
            </a:pPr>
            <a:endParaRPr lang="cs-CZ" sz="2000" i="1" dirty="0" smtClean="0"/>
          </a:p>
          <a:p>
            <a:pPr marL="72000" indent="0">
              <a:lnSpc>
                <a:spcPct val="100000"/>
              </a:lnSpc>
              <a:buNone/>
            </a:pPr>
            <a:endParaRPr lang="cs-CZ" sz="2000" i="1" dirty="0"/>
          </a:p>
          <a:p>
            <a:pPr marL="72000" indent="0">
              <a:lnSpc>
                <a:spcPct val="100000"/>
              </a:lnSpc>
              <a:buNone/>
            </a:pPr>
            <a:endParaRPr lang="cs-CZ" sz="2000" i="1" dirty="0"/>
          </a:p>
          <a:p>
            <a:pPr marL="72000" indent="0">
              <a:lnSpc>
                <a:spcPct val="100000"/>
              </a:lnSpc>
              <a:buNone/>
            </a:pPr>
            <a:r>
              <a:rPr lang="cs-CZ" sz="2000" i="1" dirty="0"/>
              <a:t>Bratří milí v jednom duchu,</a:t>
            </a:r>
            <a:endParaRPr lang="cs-CZ" sz="2000" dirty="0"/>
          </a:p>
          <a:p>
            <a:pPr marL="72000" indent="0">
              <a:lnSpc>
                <a:spcPct val="100000"/>
              </a:lnSpc>
              <a:buNone/>
            </a:pPr>
            <a:r>
              <a:rPr lang="cs-CZ" sz="2000" i="1" dirty="0" smtClean="0"/>
              <a:t>padněme </a:t>
            </a:r>
            <a:r>
              <a:rPr lang="cs-CZ" sz="2000" i="1" dirty="0"/>
              <a:t>před Beránka,</a:t>
            </a:r>
            <a:endParaRPr lang="cs-CZ" sz="2000" dirty="0"/>
          </a:p>
          <a:p>
            <a:pPr marL="72000" indent="0">
              <a:lnSpc>
                <a:spcPct val="100000"/>
              </a:lnSpc>
              <a:buNone/>
            </a:pPr>
            <a:r>
              <a:rPr lang="cs-CZ" sz="2000" i="1" u="sng" dirty="0" err="1" smtClean="0"/>
              <a:t>napíme</a:t>
            </a:r>
            <a:r>
              <a:rPr lang="cs-CZ" sz="2000" i="1" u="sng" dirty="0" smtClean="0"/>
              <a:t> </a:t>
            </a:r>
            <a:r>
              <a:rPr lang="cs-CZ" sz="2000" i="1" u="sng" dirty="0"/>
              <a:t>se z jeho boku,</a:t>
            </a:r>
            <a:endParaRPr lang="cs-CZ" sz="2000" u="sng" dirty="0"/>
          </a:p>
          <a:p>
            <a:pPr marL="72000" indent="0">
              <a:lnSpc>
                <a:spcPct val="100000"/>
              </a:lnSpc>
              <a:buNone/>
            </a:pPr>
            <a:r>
              <a:rPr lang="cs-CZ" sz="2000" i="1" dirty="0" smtClean="0"/>
              <a:t>v</a:t>
            </a:r>
            <a:r>
              <a:rPr lang="cs-CZ" sz="2000" i="1" dirty="0"/>
              <a:t> něm leží síla všecka,</a:t>
            </a:r>
            <a:endParaRPr lang="cs-CZ" sz="2000" dirty="0"/>
          </a:p>
          <a:p>
            <a:pPr marL="72000" indent="0">
              <a:lnSpc>
                <a:spcPct val="100000"/>
              </a:lnSpc>
              <a:buNone/>
            </a:pPr>
            <a:r>
              <a:rPr lang="cs-CZ" sz="2000" i="1" dirty="0" smtClean="0"/>
              <a:t>k</a:t>
            </a:r>
            <a:r>
              <a:rPr lang="cs-CZ" sz="2000" i="1" dirty="0"/>
              <a:t> samému se jemu známe,</a:t>
            </a:r>
            <a:endParaRPr lang="cs-CZ" sz="2000" dirty="0"/>
          </a:p>
          <a:p>
            <a:pPr marL="72000" indent="0">
              <a:lnSpc>
                <a:spcPct val="100000"/>
              </a:lnSpc>
              <a:buNone/>
            </a:pPr>
            <a:r>
              <a:rPr lang="cs-CZ" sz="2000" i="1" u="sng" dirty="0" smtClean="0"/>
              <a:t>z</a:t>
            </a:r>
            <a:r>
              <a:rPr lang="cs-CZ" sz="2000" i="1" u="sng" dirty="0"/>
              <a:t> jeho Krve život máme,</a:t>
            </a:r>
            <a:endParaRPr lang="cs-CZ" sz="2000" u="sng" dirty="0"/>
          </a:p>
          <a:p>
            <a:pPr marL="72000" indent="0">
              <a:lnSpc>
                <a:spcPct val="100000"/>
              </a:lnSpc>
              <a:buNone/>
            </a:pPr>
            <a:r>
              <a:rPr lang="cs-CZ" sz="2000" i="1" u="sng" dirty="0" smtClean="0"/>
              <a:t>ó </a:t>
            </a:r>
            <a:r>
              <a:rPr lang="cs-CZ" sz="2000" i="1" u="sng" dirty="0"/>
              <a:t>lásko přehluboká</a:t>
            </a:r>
            <a:r>
              <a:rPr lang="cs-CZ" sz="2000" dirty="0"/>
              <a:t>. </a:t>
            </a:r>
            <a:endParaRPr lang="cs-CZ" sz="2000" dirty="0" smtClean="0"/>
          </a:p>
          <a:p>
            <a:pPr marL="72000" indent="0">
              <a:lnSpc>
                <a:spcPct val="100000"/>
              </a:lnSpc>
              <a:buNone/>
            </a:pPr>
            <a:endParaRPr lang="cs-CZ" sz="2000" i="1" dirty="0" smtClean="0"/>
          </a:p>
          <a:p>
            <a:pPr marL="72000" indent="0">
              <a:lnSpc>
                <a:spcPct val="100000"/>
              </a:lnSpc>
              <a:buNone/>
            </a:pPr>
            <a:endParaRPr lang="cs-CZ" sz="2000" i="1" dirty="0"/>
          </a:p>
          <a:p>
            <a:pPr marL="72000" indent="0">
              <a:lnSpc>
                <a:spcPct val="100000"/>
              </a:lnSpc>
              <a:buNone/>
            </a:pPr>
            <a:r>
              <a:rPr lang="cs-CZ" sz="2000" i="1" dirty="0" smtClean="0"/>
              <a:t>Tvé </a:t>
            </a:r>
            <a:r>
              <a:rPr lang="cs-CZ" sz="2000" i="1" dirty="0"/>
              <a:t>krásné nohy </a:t>
            </a:r>
            <a:r>
              <a:rPr lang="cs-CZ" sz="2000" i="1" dirty="0" err="1"/>
              <a:t>zbodené</a:t>
            </a:r>
            <a:r>
              <a:rPr lang="cs-CZ" sz="2000" i="1" dirty="0"/>
              <a:t>,</a:t>
            </a:r>
          </a:p>
          <a:p>
            <a:pPr marL="72000" indent="0">
              <a:lnSpc>
                <a:spcPct val="100000"/>
              </a:lnSpc>
              <a:buNone/>
            </a:pPr>
            <a:r>
              <a:rPr lang="cs-CZ" sz="2000" i="1" dirty="0"/>
              <a:t>zvrtané hřeby ruce,</a:t>
            </a:r>
          </a:p>
          <a:p>
            <a:pPr marL="72000" indent="0">
              <a:lnSpc>
                <a:spcPct val="100000"/>
              </a:lnSpc>
              <a:buNone/>
            </a:pPr>
            <a:r>
              <a:rPr lang="cs-CZ" sz="2000" i="1" dirty="0"/>
              <a:t>k nimž sladkostí opojené,</a:t>
            </a:r>
          </a:p>
          <a:p>
            <a:pPr marL="72000" indent="0">
              <a:lnSpc>
                <a:spcPct val="100000"/>
              </a:lnSpc>
              <a:buNone/>
            </a:pPr>
            <a:r>
              <a:rPr lang="cs-CZ" sz="2000" i="1" dirty="0"/>
              <a:t>láskou hoří mé srdce,</a:t>
            </a:r>
          </a:p>
          <a:p>
            <a:pPr marL="72000" indent="0">
              <a:lnSpc>
                <a:spcPct val="100000"/>
              </a:lnSpc>
              <a:buNone/>
            </a:pPr>
            <a:r>
              <a:rPr lang="cs-CZ" sz="2000" i="1" dirty="0"/>
              <a:t>že všechny světa rozkoše,</a:t>
            </a:r>
          </a:p>
          <a:p>
            <a:pPr marL="72000" indent="0">
              <a:lnSpc>
                <a:spcPct val="100000"/>
              </a:lnSpc>
              <a:buNone/>
            </a:pPr>
            <a:r>
              <a:rPr lang="cs-CZ" sz="2000" i="1" dirty="0"/>
              <a:t>opouští ráda má duše,</a:t>
            </a:r>
          </a:p>
          <a:p>
            <a:pPr marL="72000" indent="0">
              <a:lnSpc>
                <a:spcPct val="100000"/>
              </a:lnSpc>
              <a:buNone/>
            </a:pPr>
            <a:r>
              <a:rPr lang="cs-CZ" sz="2000" i="1" u="sng" dirty="0" err="1"/>
              <a:t>chtic</a:t>
            </a:r>
            <a:r>
              <a:rPr lang="cs-CZ" sz="2000" i="1" u="sng" dirty="0"/>
              <a:t> na rány patřiti,</a:t>
            </a:r>
          </a:p>
          <a:p>
            <a:pPr marL="72000" indent="0">
              <a:lnSpc>
                <a:spcPct val="100000"/>
              </a:lnSpc>
              <a:buNone/>
            </a:pPr>
            <a:r>
              <a:rPr lang="cs-CZ" sz="2000" i="1" u="sng" dirty="0"/>
              <a:t>v nich se pást a sytiti.</a:t>
            </a:r>
          </a:p>
          <a:p>
            <a:pPr marL="72000" indent="0">
              <a:lnSpc>
                <a:spcPct val="100000"/>
              </a:lnSpc>
              <a:buNone/>
            </a:pPr>
            <a:endParaRPr lang="cs-CZ" sz="2000" i="1" dirty="0" smtClean="0"/>
          </a:p>
          <a:p>
            <a:pPr marL="72000" indent="0">
              <a:lnSpc>
                <a:spcPct val="100000"/>
              </a:lnSpc>
              <a:buNone/>
            </a:pPr>
            <a:r>
              <a:rPr lang="cs-CZ" sz="2000" i="1" dirty="0" smtClean="0"/>
              <a:t>Sláva </a:t>
            </a:r>
            <a:r>
              <a:rPr lang="cs-CZ" sz="2000" i="1" dirty="0"/>
              <a:t>buď Beránku, </a:t>
            </a:r>
          </a:p>
          <a:p>
            <a:pPr marL="72000" indent="0">
              <a:lnSpc>
                <a:spcPct val="100000"/>
              </a:lnSpc>
              <a:buNone/>
            </a:pPr>
            <a:r>
              <a:rPr lang="cs-CZ" sz="2000" i="1" dirty="0"/>
              <a:t>ukřižovaný,</a:t>
            </a:r>
          </a:p>
          <a:p>
            <a:pPr marL="72000" indent="0">
              <a:lnSpc>
                <a:spcPct val="100000"/>
              </a:lnSpc>
              <a:buNone/>
            </a:pPr>
            <a:r>
              <a:rPr lang="cs-CZ" sz="2000" i="1" dirty="0"/>
              <a:t>v tak chudé červíčky, </a:t>
            </a:r>
          </a:p>
          <a:p>
            <a:pPr marL="72000" indent="0">
              <a:lnSpc>
                <a:spcPct val="100000"/>
              </a:lnSpc>
              <a:buNone/>
            </a:pPr>
            <a:r>
              <a:rPr lang="cs-CZ" sz="2000" i="1" dirty="0"/>
              <a:t>zamilovaný,</a:t>
            </a:r>
          </a:p>
          <a:p>
            <a:pPr marL="72000" indent="0">
              <a:lnSpc>
                <a:spcPct val="100000"/>
              </a:lnSpc>
              <a:buNone/>
            </a:pPr>
            <a:r>
              <a:rPr lang="cs-CZ" sz="2000" i="1" dirty="0"/>
              <a:t>pohni se v tu chvíli, </a:t>
            </a:r>
          </a:p>
          <a:p>
            <a:pPr marL="72000" indent="0">
              <a:lnSpc>
                <a:spcPct val="100000"/>
              </a:lnSpc>
              <a:buNone/>
            </a:pPr>
            <a:r>
              <a:rPr lang="cs-CZ" sz="2000" i="1" u="sng" dirty="0"/>
              <a:t>a </a:t>
            </a:r>
            <a:r>
              <a:rPr lang="cs-CZ" sz="2000" i="1" u="sng" dirty="0" err="1"/>
              <a:t>vylí</a:t>
            </a:r>
            <a:r>
              <a:rPr lang="cs-CZ" sz="2000" i="1" u="sng" dirty="0"/>
              <a:t>,</a:t>
            </a:r>
          </a:p>
          <a:p>
            <a:pPr marL="72000" indent="0">
              <a:lnSpc>
                <a:spcPct val="100000"/>
              </a:lnSpc>
              <a:buNone/>
            </a:pPr>
            <a:r>
              <a:rPr lang="cs-CZ" sz="2000" i="1" u="sng" dirty="0"/>
              <a:t>na nás ten déšť požehnání, </a:t>
            </a:r>
          </a:p>
          <a:p>
            <a:pPr marL="72000" indent="0">
              <a:lnSpc>
                <a:spcPct val="100000"/>
              </a:lnSpc>
              <a:buNone/>
            </a:pPr>
            <a:r>
              <a:rPr lang="cs-CZ" sz="2000" i="1" u="sng" dirty="0"/>
              <a:t>z boku tvé rány</a:t>
            </a:r>
            <a:r>
              <a:rPr lang="cs-CZ" sz="2000" i="1" u="sng" dirty="0" smtClean="0"/>
              <a:t>.</a:t>
            </a:r>
            <a:endParaRPr lang="cs-CZ" sz="2000" i="1" u="sng" dirty="0"/>
          </a:p>
        </p:txBody>
      </p:sp>
    </p:spTree>
    <p:extLst>
      <p:ext uri="{BB962C8B-B14F-4D97-AF65-F5344CB8AC3E}">
        <p14:creationId xmlns:p14="http://schemas.microsoft.com/office/powerpoint/2010/main" val="1643736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a:xfrm>
            <a:off x="414000" y="771530"/>
            <a:ext cx="11032305" cy="559730"/>
          </a:xfrm>
        </p:spPr>
        <p:txBody>
          <a:bodyPr/>
          <a:lstStyle/>
          <a:p>
            <a:r>
              <a:rPr lang="cs-CZ" dirty="0"/>
              <a:t>V barokní době čeština objektem kultivace</a:t>
            </a:r>
          </a:p>
        </p:txBody>
      </p:sp>
      <p:sp>
        <p:nvSpPr>
          <p:cNvPr id="5" name="Zástupný symbol pro obsah 4"/>
          <p:cNvSpPr>
            <a:spLocks noGrp="1"/>
          </p:cNvSpPr>
          <p:nvPr>
            <p:ph idx="1"/>
          </p:nvPr>
        </p:nvSpPr>
        <p:spPr>
          <a:xfrm>
            <a:off x="414000" y="1928813"/>
            <a:ext cx="11806237" cy="3750889"/>
          </a:xfrm>
        </p:spPr>
        <p:txBody>
          <a:bodyPr/>
          <a:lstStyle/>
          <a:p>
            <a:pPr>
              <a:lnSpc>
                <a:spcPct val="100000"/>
              </a:lnSpc>
            </a:pPr>
            <a:endParaRPr lang="cs-CZ" sz="2000" dirty="0"/>
          </a:p>
          <a:p>
            <a:pPr>
              <a:lnSpc>
                <a:spcPct val="100000"/>
              </a:lnSpc>
            </a:pPr>
            <a:r>
              <a:rPr lang="cs-CZ" sz="2000" dirty="0" smtClean="0"/>
              <a:t>gramatiky </a:t>
            </a:r>
            <a:r>
              <a:rPr lang="cs-CZ" sz="2000" dirty="0"/>
              <a:t>a jazykové </a:t>
            </a:r>
            <a:r>
              <a:rPr lang="cs-CZ" sz="2000" dirty="0" smtClean="0"/>
              <a:t>příručky,</a:t>
            </a:r>
            <a:endParaRPr lang="cs-CZ" sz="2000" dirty="0"/>
          </a:p>
          <a:p>
            <a:pPr>
              <a:lnSpc>
                <a:spcPct val="100000"/>
              </a:lnSpc>
            </a:pPr>
            <a:endParaRPr lang="cs-CZ" sz="2000" dirty="0" smtClean="0"/>
          </a:p>
          <a:p>
            <a:pPr>
              <a:lnSpc>
                <a:spcPct val="100000"/>
              </a:lnSpc>
            </a:pPr>
            <a:endParaRPr lang="cs-CZ" sz="2000" dirty="0"/>
          </a:p>
          <a:p>
            <a:pPr>
              <a:lnSpc>
                <a:spcPct val="100000"/>
              </a:lnSpc>
            </a:pPr>
            <a:endParaRPr lang="cs-CZ" sz="2000" dirty="0" smtClean="0"/>
          </a:p>
          <a:p>
            <a:pPr>
              <a:lnSpc>
                <a:spcPct val="100000"/>
              </a:lnSpc>
            </a:pPr>
            <a:r>
              <a:rPr lang="cs-CZ" sz="2000" dirty="0" smtClean="0"/>
              <a:t>slovníky.</a:t>
            </a:r>
            <a:endParaRPr lang="cs-CZ" sz="2000" dirty="0"/>
          </a:p>
        </p:txBody>
      </p:sp>
    </p:spTree>
    <p:extLst>
      <p:ext uri="{BB962C8B-B14F-4D97-AF65-F5344CB8AC3E}">
        <p14:creationId xmlns:p14="http://schemas.microsoft.com/office/powerpoint/2010/main" val="284977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a:xfrm>
            <a:off x="414000" y="385768"/>
            <a:ext cx="11032305" cy="559730"/>
          </a:xfrm>
        </p:spPr>
        <p:txBody>
          <a:bodyPr/>
          <a:lstStyle/>
          <a:p>
            <a:r>
              <a:rPr lang="cs-CZ" dirty="0" smtClean="0"/>
              <a:t>Barokní gramatiky a jazykové příručky</a:t>
            </a:r>
            <a:endParaRPr lang="cs-CZ" dirty="0"/>
          </a:p>
        </p:txBody>
      </p:sp>
      <p:sp>
        <p:nvSpPr>
          <p:cNvPr id="5" name="Zástupný symbol pro obsah 4"/>
          <p:cNvSpPr>
            <a:spLocks noGrp="1"/>
          </p:cNvSpPr>
          <p:nvPr>
            <p:ph idx="1"/>
          </p:nvPr>
        </p:nvSpPr>
        <p:spPr>
          <a:xfrm>
            <a:off x="442913" y="1300168"/>
            <a:ext cx="11777324" cy="4508128"/>
          </a:xfrm>
        </p:spPr>
        <p:txBody>
          <a:bodyPr/>
          <a:lstStyle/>
          <a:p>
            <a:pPr marL="357188" indent="-285750">
              <a:lnSpc>
                <a:spcPct val="100000"/>
              </a:lnSpc>
              <a:buNone/>
            </a:pPr>
            <a:r>
              <a:rPr lang="cs-CZ" sz="2000" dirty="0" smtClean="0"/>
              <a:t>Jan </a:t>
            </a:r>
            <a:r>
              <a:rPr lang="cs-CZ" sz="2000" dirty="0" err="1"/>
              <a:t>Drachovský</a:t>
            </a:r>
            <a:r>
              <a:rPr lang="cs-CZ" sz="2000" dirty="0"/>
              <a:t>. </a:t>
            </a:r>
            <a:r>
              <a:rPr lang="cs-CZ" sz="2000" i="1" dirty="0" err="1"/>
              <a:t>Grammatica</a:t>
            </a:r>
            <a:r>
              <a:rPr lang="cs-CZ" sz="2000" i="1" dirty="0"/>
              <a:t> </a:t>
            </a:r>
            <a:r>
              <a:rPr lang="cs-CZ" sz="2000" i="1" dirty="0" err="1"/>
              <a:t>Boëmica</a:t>
            </a:r>
            <a:r>
              <a:rPr lang="cs-CZ" sz="2000" i="1" dirty="0"/>
              <a:t> in V </a:t>
            </a:r>
            <a:r>
              <a:rPr lang="cs-CZ" sz="2000" i="1" dirty="0" err="1"/>
              <a:t>libros</a:t>
            </a:r>
            <a:r>
              <a:rPr lang="cs-CZ" sz="2000" i="1" dirty="0"/>
              <a:t> divisa</a:t>
            </a:r>
            <a:r>
              <a:rPr lang="cs-CZ" sz="2000" dirty="0"/>
              <a:t>,1660. </a:t>
            </a:r>
          </a:p>
          <a:p>
            <a:pPr marL="357188" indent="-285750">
              <a:lnSpc>
                <a:spcPct val="100000"/>
              </a:lnSpc>
              <a:buNone/>
            </a:pPr>
            <a:r>
              <a:rPr lang="cs-CZ" sz="2000" dirty="0" smtClean="0"/>
              <a:t>Jiří </a:t>
            </a:r>
            <a:r>
              <a:rPr lang="cs-CZ" sz="2000" dirty="0"/>
              <a:t>Konstanc. </a:t>
            </a:r>
            <a:r>
              <a:rPr lang="cs-CZ" sz="2000" i="1" dirty="0"/>
              <a:t>Lima linguae </a:t>
            </a:r>
            <a:r>
              <a:rPr lang="cs-CZ" sz="2000" i="1" dirty="0" err="1"/>
              <a:t>Bohemicae</a:t>
            </a:r>
            <a:r>
              <a:rPr lang="cs-CZ" sz="2000" i="1" dirty="0"/>
              <a:t>, to jest Brus jazyka českého</a:t>
            </a:r>
            <a:r>
              <a:rPr lang="cs-CZ" sz="2000" dirty="0"/>
              <a:t>, 1667.</a:t>
            </a:r>
          </a:p>
          <a:p>
            <a:pPr marL="357188" indent="-285750">
              <a:lnSpc>
                <a:spcPct val="100000"/>
              </a:lnSpc>
              <a:buNone/>
            </a:pPr>
            <a:r>
              <a:rPr lang="cs-CZ" sz="2000" dirty="0" smtClean="0"/>
              <a:t>Matěj </a:t>
            </a:r>
            <a:r>
              <a:rPr lang="cs-CZ" sz="2000" dirty="0"/>
              <a:t>Václav Štajer. </a:t>
            </a:r>
            <a:r>
              <a:rPr lang="cs-CZ" sz="2000" i="1" dirty="0"/>
              <a:t>Výborně dobrý způsob, jak se má dobře po česku psáti neb tisknouti</a:t>
            </a:r>
            <a:r>
              <a:rPr lang="cs-CZ" sz="2000" dirty="0"/>
              <a:t>, </a:t>
            </a:r>
            <a:r>
              <a:rPr lang="cs-CZ" sz="2000" dirty="0"/>
              <a:t>1668, 1732, 1781.</a:t>
            </a:r>
            <a:endParaRPr lang="cs-CZ" sz="2000" dirty="0"/>
          </a:p>
          <a:p>
            <a:pPr marL="357188" indent="-285750">
              <a:lnSpc>
                <a:spcPct val="100000"/>
              </a:lnSpc>
              <a:buNone/>
            </a:pPr>
            <a:r>
              <a:rPr lang="cs-CZ" sz="2000" dirty="0" smtClean="0"/>
              <a:t>Václav </a:t>
            </a:r>
            <a:r>
              <a:rPr lang="cs-CZ" sz="2000" dirty="0"/>
              <a:t>Jan Rosa. </a:t>
            </a:r>
            <a:r>
              <a:rPr lang="cs-CZ" sz="2000" i="1" dirty="0" err="1"/>
              <a:t>Čechořečnost</a:t>
            </a:r>
            <a:r>
              <a:rPr lang="cs-CZ" sz="2000" i="1" dirty="0"/>
              <a:t>. </a:t>
            </a:r>
            <a:r>
              <a:rPr lang="cs-CZ" sz="2000" i="1" dirty="0" err="1"/>
              <a:t>Grammatica</a:t>
            </a:r>
            <a:r>
              <a:rPr lang="cs-CZ" sz="2000" i="1" dirty="0"/>
              <a:t> linguae </a:t>
            </a:r>
            <a:r>
              <a:rPr lang="cs-CZ" sz="2000" i="1" dirty="0" err="1"/>
              <a:t>Bohemicae</a:t>
            </a:r>
            <a:r>
              <a:rPr lang="cs-CZ" sz="2000" i="1" dirty="0"/>
              <a:t> </a:t>
            </a:r>
            <a:r>
              <a:rPr lang="cs-CZ" sz="2000" i="1" dirty="0" err="1"/>
              <a:t>quatuor</a:t>
            </a:r>
            <a:r>
              <a:rPr lang="cs-CZ" sz="2000" i="1" dirty="0"/>
              <a:t> </a:t>
            </a:r>
            <a:r>
              <a:rPr lang="cs-CZ" sz="2000" i="1" dirty="0" err="1"/>
              <a:t>partibus</a:t>
            </a:r>
            <a:r>
              <a:rPr lang="cs-CZ" sz="2000" i="1" dirty="0"/>
              <a:t>, </a:t>
            </a:r>
            <a:r>
              <a:rPr lang="cs-CZ" sz="2000" i="1" dirty="0" err="1"/>
              <a:t>orthographia</a:t>
            </a:r>
            <a:r>
              <a:rPr lang="cs-CZ" sz="2000" i="1" dirty="0"/>
              <a:t>, </a:t>
            </a:r>
            <a:r>
              <a:rPr lang="cs-CZ" sz="2000" i="1" dirty="0" err="1"/>
              <a:t>ethymologia</a:t>
            </a:r>
            <a:r>
              <a:rPr lang="cs-CZ" sz="2000" i="1" dirty="0"/>
              <a:t>, syntaxi et </a:t>
            </a:r>
            <a:r>
              <a:rPr lang="cs-CZ" sz="2000" i="1" dirty="0" err="1"/>
              <a:t>prosodia</a:t>
            </a:r>
            <a:r>
              <a:rPr lang="cs-CZ" sz="2000" i="1" dirty="0"/>
              <a:t> </a:t>
            </a:r>
            <a:r>
              <a:rPr lang="cs-CZ" sz="2000" i="1" dirty="0" err="1"/>
              <a:t>constans</a:t>
            </a:r>
            <a:r>
              <a:rPr lang="cs-CZ" sz="2000" dirty="0"/>
              <a:t>, 1672. </a:t>
            </a:r>
          </a:p>
          <a:p>
            <a:pPr marL="357188" indent="-285750">
              <a:lnSpc>
                <a:spcPct val="100000"/>
              </a:lnSpc>
              <a:buNone/>
            </a:pPr>
            <a:r>
              <a:rPr lang="cs-CZ" sz="2000" dirty="0" smtClean="0"/>
              <a:t>Tobiáš </a:t>
            </a:r>
            <a:r>
              <a:rPr lang="cs-CZ" sz="2000" dirty="0" err="1"/>
              <a:t>Masník</a:t>
            </a:r>
            <a:r>
              <a:rPr lang="cs-CZ" sz="2000" dirty="0"/>
              <a:t>. </a:t>
            </a:r>
            <a:r>
              <a:rPr lang="cs-CZ" sz="2000" i="1" dirty="0"/>
              <a:t>Zpráva písma slovenského</a:t>
            </a:r>
            <a:r>
              <a:rPr lang="cs-CZ" sz="2000" dirty="0"/>
              <a:t>,1696</a:t>
            </a:r>
            <a:r>
              <a:rPr lang="cs-CZ" sz="2000" dirty="0"/>
              <a:t>. Na Slovensku.</a:t>
            </a:r>
            <a:endParaRPr lang="cs-CZ" sz="2000" dirty="0"/>
          </a:p>
          <a:p>
            <a:pPr marL="357188" indent="-285750">
              <a:lnSpc>
                <a:spcPct val="100000"/>
              </a:lnSpc>
              <a:buNone/>
            </a:pPr>
            <a:r>
              <a:rPr lang="cs-CZ" sz="2000" dirty="0" smtClean="0"/>
              <a:t>Václav </a:t>
            </a:r>
            <a:r>
              <a:rPr lang="cs-CZ" sz="2000" dirty="0" err="1"/>
              <a:t>Jandit</a:t>
            </a:r>
            <a:r>
              <a:rPr lang="cs-CZ" sz="2000" dirty="0"/>
              <a:t>. </a:t>
            </a:r>
            <a:r>
              <a:rPr lang="cs-CZ" sz="2000" i="1" dirty="0" err="1"/>
              <a:t>Grammatica</a:t>
            </a:r>
            <a:r>
              <a:rPr lang="cs-CZ" sz="2000" i="1" dirty="0"/>
              <a:t> linguae </a:t>
            </a:r>
            <a:r>
              <a:rPr lang="cs-CZ" sz="2000" i="1" dirty="0" err="1"/>
              <a:t>Boëmicae</a:t>
            </a:r>
            <a:r>
              <a:rPr lang="cs-CZ" sz="2000" dirty="0"/>
              <a:t>, </a:t>
            </a:r>
            <a:r>
              <a:rPr lang="cs-CZ" sz="2000" dirty="0" smtClean="0"/>
              <a:t>1</a:t>
            </a:r>
            <a:r>
              <a:rPr lang="cs-CZ" sz="2000" dirty="0" smtClean="0"/>
              <a:t>704</a:t>
            </a:r>
            <a:r>
              <a:rPr lang="cs-CZ" sz="2000" dirty="0"/>
              <a:t>, 1705, 1715, 1732, 1739, 1753.</a:t>
            </a:r>
            <a:endParaRPr lang="cs-CZ" sz="2000" dirty="0"/>
          </a:p>
          <a:p>
            <a:pPr marL="357188" indent="-285750">
              <a:lnSpc>
                <a:spcPct val="100000"/>
              </a:lnSpc>
              <a:buNone/>
            </a:pPr>
            <a:r>
              <a:rPr lang="cs-CZ" sz="2000" i="1" dirty="0" err="1" smtClean="0"/>
              <a:t>Alphabetum</a:t>
            </a:r>
            <a:r>
              <a:rPr lang="cs-CZ" sz="2000" i="1" dirty="0" smtClean="0"/>
              <a:t> </a:t>
            </a:r>
            <a:r>
              <a:rPr lang="cs-CZ" sz="2000" i="1" dirty="0" err="1"/>
              <a:t>Boëmicum</a:t>
            </a:r>
            <a:r>
              <a:rPr lang="cs-CZ" sz="2000" dirty="0"/>
              <a:t>, 1718. </a:t>
            </a:r>
          </a:p>
          <a:p>
            <a:pPr marL="357188" indent="-285750">
              <a:lnSpc>
                <a:spcPct val="100000"/>
              </a:lnSpc>
              <a:buNone/>
            </a:pPr>
            <a:r>
              <a:rPr lang="cs-CZ" sz="2000" dirty="0" smtClean="0"/>
              <a:t>Pavel </a:t>
            </a:r>
            <a:r>
              <a:rPr lang="cs-CZ" sz="2000" dirty="0"/>
              <a:t>Doležal. </a:t>
            </a:r>
            <a:r>
              <a:rPr lang="cs-CZ" sz="2000" i="1" dirty="0" err="1"/>
              <a:t>Grammatica</a:t>
            </a:r>
            <a:r>
              <a:rPr lang="cs-CZ" sz="2000" i="1" dirty="0"/>
              <a:t> </a:t>
            </a:r>
            <a:r>
              <a:rPr lang="cs-CZ" sz="2000" i="1" dirty="0" err="1"/>
              <a:t>Slavico-bohemica</a:t>
            </a:r>
            <a:r>
              <a:rPr lang="cs-CZ" sz="2000" dirty="0"/>
              <a:t>, 1746. </a:t>
            </a:r>
            <a:r>
              <a:rPr lang="cs-CZ" sz="2000" dirty="0" smtClean="0"/>
              <a:t>Na Slovensku.</a:t>
            </a:r>
            <a:endParaRPr lang="cs-CZ" sz="2000" dirty="0"/>
          </a:p>
          <a:p>
            <a:pPr marL="357188" indent="-285750">
              <a:lnSpc>
                <a:spcPct val="100000"/>
              </a:lnSpc>
              <a:buNone/>
            </a:pPr>
            <a:r>
              <a:rPr lang="cs-CZ" sz="2000" dirty="0"/>
              <a:t>Amadeus a S. Antonio Procházka. </a:t>
            </a:r>
            <a:r>
              <a:rPr lang="cs-CZ" sz="2000" i="1" dirty="0"/>
              <a:t>Žáček škol pobožných</a:t>
            </a:r>
            <a:r>
              <a:rPr lang="cs-CZ" sz="2000" dirty="0"/>
              <a:t>, 1755. </a:t>
            </a:r>
          </a:p>
          <a:p>
            <a:pPr marL="357188" indent="-285750">
              <a:lnSpc>
                <a:spcPct val="100000"/>
              </a:lnSpc>
              <a:buNone/>
            </a:pPr>
            <a:r>
              <a:rPr lang="cs-CZ" sz="2000" dirty="0"/>
              <a:t>Jan Václav Pohl. </a:t>
            </a:r>
            <a:r>
              <a:rPr lang="cs-CZ" sz="2000" i="1" dirty="0" err="1"/>
              <a:t>Grammatica</a:t>
            </a:r>
            <a:r>
              <a:rPr lang="cs-CZ" sz="2000" i="1" dirty="0"/>
              <a:t> linguae </a:t>
            </a:r>
            <a:r>
              <a:rPr lang="cs-CZ" sz="2000" i="1" dirty="0" err="1"/>
              <a:t>Bohemicae</a:t>
            </a:r>
            <a:r>
              <a:rPr lang="cs-CZ" sz="2000" dirty="0"/>
              <a:t>, </a:t>
            </a:r>
            <a:r>
              <a:rPr lang="cs-CZ" sz="2000" dirty="0"/>
              <a:t>1756, </a:t>
            </a:r>
            <a:r>
              <a:rPr lang="cs-CZ" sz="2000" dirty="0" smtClean="0"/>
              <a:t>1764.</a:t>
            </a:r>
            <a:endParaRPr lang="cs-CZ" sz="2000" dirty="0"/>
          </a:p>
          <a:p>
            <a:pPr marL="357188" indent="-285750">
              <a:lnSpc>
                <a:spcPct val="100000"/>
              </a:lnSpc>
              <a:buNone/>
            </a:pPr>
            <a:r>
              <a:rPr lang="de-DE" sz="2000" dirty="0"/>
              <a:t>Jan Václav Pohl. </a:t>
            </a:r>
            <a:r>
              <a:rPr lang="de-DE" sz="2000" i="1" dirty="0"/>
              <a:t>Neuverbesserte Böhmische Grammatik</a:t>
            </a:r>
            <a:r>
              <a:rPr lang="de-DE" sz="2000" dirty="0"/>
              <a:t>,</a:t>
            </a:r>
            <a:r>
              <a:rPr lang="cs-CZ" sz="2000" dirty="0"/>
              <a:t> </a:t>
            </a:r>
            <a:r>
              <a:rPr lang="de-DE" sz="2000" dirty="0" smtClean="0"/>
              <a:t>1773</a:t>
            </a:r>
            <a:r>
              <a:rPr lang="cs-CZ" sz="2000" dirty="0" smtClean="0"/>
              <a:t>, </a:t>
            </a:r>
            <a:r>
              <a:rPr lang="cs-CZ" sz="2000" dirty="0"/>
              <a:t>1776, 1783</a:t>
            </a:r>
            <a:r>
              <a:rPr lang="de-DE" sz="2000" dirty="0" smtClean="0"/>
              <a:t>. </a:t>
            </a:r>
            <a:endParaRPr lang="cs-CZ" sz="2000" dirty="0"/>
          </a:p>
          <a:p>
            <a:pPr>
              <a:lnSpc>
                <a:spcPct val="100000"/>
              </a:lnSpc>
            </a:pPr>
            <a:endParaRPr lang="cs-CZ" sz="2000" dirty="0"/>
          </a:p>
        </p:txBody>
      </p:sp>
    </p:spTree>
    <p:extLst>
      <p:ext uri="{BB962C8B-B14F-4D97-AF65-F5344CB8AC3E}">
        <p14:creationId xmlns:p14="http://schemas.microsoft.com/office/powerpoint/2010/main" val="41934405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414000" y="300042"/>
            <a:ext cx="11032305" cy="559730"/>
          </a:xfrm>
        </p:spPr>
        <p:txBody>
          <a:bodyPr/>
          <a:lstStyle/>
          <a:p>
            <a:r>
              <a:rPr lang="cs-CZ" dirty="0"/>
              <a:t>Barokní </a:t>
            </a:r>
            <a:r>
              <a:rPr lang="cs-CZ" dirty="0" smtClean="0"/>
              <a:t>slovníky</a:t>
            </a:r>
            <a:endParaRPr lang="cs-CZ" dirty="0"/>
          </a:p>
        </p:txBody>
      </p:sp>
      <p:sp>
        <p:nvSpPr>
          <p:cNvPr id="5" name="Zástupný symbol pro obsah 4"/>
          <p:cNvSpPr>
            <a:spLocks noGrp="1"/>
          </p:cNvSpPr>
          <p:nvPr>
            <p:ph idx="1"/>
          </p:nvPr>
        </p:nvSpPr>
        <p:spPr>
          <a:xfrm>
            <a:off x="414000" y="1271588"/>
            <a:ext cx="11806237" cy="4408115"/>
          </a:xfrm>
        </p:spPr>
        <p:txBody>
          <a:bodyPr/>
          <a:lstStyle/>
          <a:p>
            <a:pPr marL="271463" indent="-271463">
              <a:lnSpc>
                <a:spcPct val="100000"/>
              </a:lnSpc>
              <a:buNone/>
            </a:pPr>
            <a:r>
              <a:rPr lang="cs-CZ" sz="2000" dirty="0" smtClean="0"/>
              <a:t>Jan Amos Komenský</a:t>
            </a:r>
            <a:r>
              <a:rPr lang="cs-CZ" sz="2000" dirty="0"/>
              <a:t>. </a:t>
            </a:r>
            <a:r>
              <a:rPr lang="cs-CZ" sz="2000" i="1" dirty="0" smtClean="0"/>
              <a:t>Thesaurus </a:t>
            </a:r>
            <a:r>
              <a:rPr lang="cs-CZ" sz="2000" i="1" dirty="0"/>
              <a:t>českého jazyka </a:t>
            </a:r>
            <a:r>
              <a:rPr lang="cs-CZ" sz="2000" dirty="0" smtClean="0"/>
              <a:t>(shořel?)</a:t>
            </a:r>
          </a:p>
          <a:p>
            <a:pPr marL="271463" indent="-271463">
              <a:lnSpc>
                <a:spcPct val="100000"/>
              </a:lnSpc>
              <a:buNone/>
            </a:pPr>
            <a:endParaRPr lang="cs-CZ" sz="2000" dirty="0" smtClean="0"/>
          </a:p>
          <a:p>
            <a:pPr marL="271463" indent="-271463">
              <a:lnSpc>
                <a:spcPct val="100000"/>
              </a:lnSpc>
              <a:buNone/>
            </a:pPr>
            <a:r>
              <a:rPr lang="cs-CZ" sz="2000" dirty="0" smtClean="0"/>
              <a:t>Jan </a:t>
            </a:r>
            <a:r>
              <a:rPr lang="cs-CZ" sz="2000" dirty="0"/>
              <a:t>Amos Komenský. </a:t>
            </a:r>
            <a:r>
              <a:rPr lang="cs-CZ" sz="2000" i="1" dirty="0"/>
              <a:t>Moudrost starých Čechů </a:t>
            </a:r>
            <a:r>
              <a:rPr lang="cs-CZ" sz="2000" dirty="0" smtClean="0"/>
              <a:t>(sbírka přísloví)</a:t>
            </a:r>
            <a:endParaRPr lang="cs-CZ" sz="2000" dirty="0"/>
          </a:p>
          <a:p>
            <a:pPr marL="271463" indent="-271463">
              <a:lnSpc>
                <a:spcPct val="100000"/>
              </a:lnSpc>
              <a:buNone/>
            </a:pPr>
            <a:endParaRPr lang="cs-CZ" sz="2000" dirty="0" smtClean="0"/>
          </a:p>
          <a:p>
            <a:pPr marL="271463" indent="-271463">
              <a:lnSpc>
                <a:spcPct val="100000"/>
              </a:lnSpc>
              <a:buNone/>
            </a:pPr>
            <a:r>
              <a:rPr lang="cs-CZ" sz="2000" dirty="0" smtClean="0"/>
              <a:t>Václav </a:t>
            </a:r>
            <a:r>
              <a:rPr lang="cs-CZ" sz="2000" dirty="0"/>
              <a:t>Jan Rosa. </a:t>
            </a:r>
            <a:r>
              <a:rPr lang="cs-CZ" sz="2000" i="1" dirty="0"/>
              <a:t>Thesaurus linguae </a:t>
            </a:r>
            <a:r>
              <a:rPr lang="cs-CZ" sz="2000" i="1" dirty="0" err="1"/>
              <a:t>Boëmicae</a:t>
            </a:r>
            <a:r>
              <a:rPr lang="cs-CZ" sz="2000" dirty="0"/>
              <a:t> [rkp.]. </a:t>
            </a:r>
          </a:p>
          <a:p>
            <a:pPr marL="271463" indent="-271463">
              <a:lnSpc>
                <a:spcPct val="100000"/>
              </a:lnSpc>
              <a:buNone/>
            </a:pPr>
            <a:endParaRPr lang="cs-CZ" sz="2000" dirty="0" smtClean="0"/>
          </a:p>
          <a:p>
            <a:pPr marL="271463" indent="-271463">
              <a:lnSpc>
                <a:spcPct val="100000"/>
              </a:lnSpc>
              <a:buNone/>
            </a:pPr>
            <a:r>
              <a:rPr lang="cs-CZ" sz="2000" dirty="0" smtClean="0"/>
              <a:t>Daniel </a:t>
            </a:r>
            <a:r>
              <a:rPr lang="cs-CZ" sz="2000" dirty="0" err="1"/>
              <a:t>Sinapius</a:t>
            </a:r>
            <a:r>
              <a:rPr lang="cs-CZ" sz="2000" dirty="0"/>
              <a:t> Horčička. </a:t>
            </a:r>
            <a:r>
              <a:rPr lang="cs-CZ" sz="2000" i="1" dirty="0" err="1"/>
              <a:t>Neo-forum</a:t>
            </a:r>
            <a:r>
              <a:rPr lang="cs-CZ" sz="2000" i="1" dirty="0"/>
              <a:t> Latino-</a:t>
            </a:r>
            <a:r>
              <a:rPr lang="cs-CZ" sz="2000" i="1" dirty="0" err="1"/>
              <a:t>Slavonicum</a:t>
            </a:r>
            <a:r>
              <a:rPr lang="cs-CZ" sz="2000" dirty="0"/>
              <a:t>, 1678</a:t>
            </a:r>
            <a:r>
              <a:rPr lang="cs-CZ" sz="2000" dirty="0"/>
              <a:t>. Na Slovensku.</a:t>
            </a:r>
            <a:endParaRPr lang="cs-CZ" sz="2000" dirty="0" smtClean="0"/>
          </a:p>
          <a:p>
            <a:pPr marL="271463" indent="-271463">
              <a:lnSpc>
                <a:spcPct val="100000"/>
              </a:lnSpc>
              <a:buNone/>
            </a:pPr>
            <a:endParaRPr lang="cs-CZ" sz="2000" dirty="0"/>
          </a:p>
          <a:p>
            <a:pPr marL="271463" indent="-271463">
              <a:lnSpc>
                <a:spcPct val="100000"/>
              </a:lnSpc>
              <a:buNone/>
            </a:pPr>
            <a:r>
              <a:rPr lang="cs-CZ" sz="2000" dirty="0"/>
              <a:t>Kašpar </a:t>
            </a:r>
            <a:r>
              <a:rPr lang="cs-CZ" sz="2000" dirty="0" err="1"/>
              <a:t>Vusín</a:t>
            </a:r>
            <a:r>
              <a:rPr lang="cs-CZ" sz="2000" dirty="0"/>
              <a:t>. </a:t>
            </a:r>
            <a:r>
              <a:rPr lang="de-DE" sz="2000" i="1" dirty="0" err="1"/>
              <a:t>Dictionarium</a:t>
            </a:r>
            <a:r>
              <a:rPr lang="de-DE" sz="2000" i="1" dirty="0"/>
              <a:t> von dreien Sprachen, </a:t>
            </a:r>
            <a:r>
              <a:rPr lang="de-DE" sz="2000" i="1" dirty="0" err="1"/>
              <a:t>Teutsch</a:t>
            </a:r>
            <a:r>
              <a:rPr lang="de-DE" sz="2000" i="1" dirty="0"/>
              <a:t>, Lateinisch und Böhmisch</a:t>
            </a:r>
            <a:r>
              <a:rPr lang="cs-CZ" sz="2000" dirty="0"/>
              <a:t>, </a:t>
            </a:r>
            <a:r>
              <a:rPr lang="de-DE" sz="2000" dirty="0"/>
              <a:t>1700–1706</a:t>
            </a:r>
            <a:r>
              <a:rPr lang="cs-CZ" sz="2000" dirty="0"/>
              <a:t>.</a:t>
            </a:r>
          </a:p>
          <a:p>
            <a:pPr marL="271463" indent="-271463">
              <a:lnSpc>
                <a:spcPct val="100000"/>
              </a:lnSpc>
              <a:buNone/>
            </a:pPr>
            <a:endParaRPr lang="pl-PL" sz="2000" dirty="0" smtClean="0"/>
          </a:p>
          <a:p>
            <a:pPr marL="271463" indent="-271463">
              <a:lnSpc>
                <a:spcPct val="100000"/>
              </a:lnSpc>
              <a:buNone/>
            </a:pPr>
            <a:r>
              <a:rPr lang="pl-PL" sz="2000" dirty="0" smtClean="0"/>
              <a:t>Jan </a:t>
            </a:r>
            <a:r>
              <a:rPr lang="pl-PL" sz="2000" dirty="0"/>
              <a:t>Karel Rohn. </a:t>
            </a:r>
            <a:r>
              <a:rPr lang="pl-PL" sz="2000" i="1" dirty="0"/>
              <a:t>Nomenclator</a:t>
            </a:r>
            <a:r>
              <a:rPr lang="pl-PL" sz="2000" dirty="0"/>
              <a:t>, 1764–1768.</a:t>
            </a:r>
          </a:p>
          <a:p>
            <a:pPr marL="271463" indent="-271463">
              <a:lnSpc>
                <a:spcPct val="100000"/>
              </a:lnSpc>
              <a:buNone/>
            </a:pPr>
            <a:endParaRPr lang="cs-CZ" sz="2000" i="1" dirty="0" smtClean="0"/>
          </a:p>
          <a:p>
            <a:pPr marL="271463" indent="-271463">
              <a:lnSpc>
                <a:spcPct val="100000"/>
              </a:lnSpc>
              <a:buNone/>
            </a:pPr>
            <a:r>
              <a:rPr lang="cs-CZ" sz="2000" i="1" dirty="0" err="1" smtClean="0"/>
              <a:t>Vocabularium</a:t>
            </a:r>
            <a:r>
              <a:rPr lang="cs-CZ" sz="2000" i="1" dirty="0" smtClean="0"/>
              <a:t> </a:t>
            </a:r>
            <a:r>
              <a:rPr lang="cs-CZ" sz="2000" i="1" dirty="0"/>
              <a:t>Latino-</a:t>
            </a:r>
            <a:r>
              <a:rPr lang="cs-CZ" sz="2000" i="1" dirty="0" err="1"/>
              <a:t>Bohemicum</a:t>
            </a:r>
            <a:r>
              <a:rPr lang="cs-CZ" sz="2000" i="1" dirty="0"/>
              <a:t> pro usu </a:t>
            </a:r>
            <a:r>
              <a:rPr lang="cs-CZ" sz="2000" i="1" dirty="0" err="1"/>
              <a:t>scholarum</a:t>
            </a:r>
            <a:r>
              <a:rPr lang="cs-CZ" sz="2000" i="1" dirty="0"/>
              <a:t> </a:t>
            </a:r>
            <a:r>
              <a:rPr lang="cs-CZ" sz="2000" i="1" dirty="0" err="1"/>
              <a:t>nunc</a:t>
            </a:r>
            <a:r>
              <a:rPr lang="cs-CZ" sz="2000" i="1" dirty="0"/>
              <a:t> </a:t>
            </a:r>
            <a:r>
              <a:rPr lang="cs-CZ" sz="2000" i="1" dirty="0" err="1"/>
              <a:t>denuo</a:t>
            </a:r>
            <a:r>
              <a:rPr lang="cs-CZ" sz="2000" i="1" dirty="0"/>
              <a:t> </a:t>
            </a:r>
            <a:r>
              <a:rPr lang="cs-CZ" sz="2000" i="1" dirty="0" err="1"/>
              <a:t>diligenter</a:t>
            </a:r>
            <a:r>
              <a:rPr lang="cs-CZ" sz="2000" i="1" dirty="0"/>
              <a:t> &amp; </a:t>
            </a:r>
            <a:r>
              <a:rPr lang="cs-CZ" sz="2000" i="1" dirty="0" err="1"/>
              <a:t>accurate</a:t>
            </a:r>
            <a:r>
              <a:rPr lang="cs-CZ" sz="2000" i="1" dirty="0"/>
              <a:t> </a:t>
            </a:r>
            <a:r>
              <a:rPr lang="cs-CZ" sz="2000" i="1" dirty="0" err="1"/>
              <a:t>editum</a:t>
            </a:r>
            <a:r>
              <a:rPr lang="cs-CZ" sz="2000" i="1" dirty="0"/>
              <a:t>. – </a:t>
            </a:r>
            <a:r>
              <a:rPr lang="cs-CZ" sz="2000" i="1" dirty="0" smtClean="0"/>
              <a:t>Vokabulář </a:t>
            </a:r>
            <a:r>
              <a:rPr lang="cs-CZ" sz="2000" i="1" dirty="0"/>
              <a:t>latinský a český, nyní </a:t>
            </a:r>
            <a:r>
              <a:rPr lang="cs-CZ" sz="2000" i="1" dirty="0" err="1"/>
              <a:t>vnově</a:t>
            </a:r>
            <a:r>
              <a:rPr lang="cs-CZ" sz="2000" i="1" dirty="0"/>
              <a:t> spravený a </a:t>
            </a:r>
            <a:r>
              <a:rPr lang="cs-CZ" sz="2000" i="1" dirty="0" err="1"/>
              <a:t>rozšiřený</a:t>
            </a:r>
            <a:r>
              <a:rPr lang="cs-CZ" sz="2000" dirty="0"/>
              <a:t>, 1704. </a:t>
            </a:r>
          </a:p>
        </p:txBody>
      </p:sp>
    </p:spTree>
    <p:extLst>
      <p:ext uri="{BB962C8B-B14F-4D97-AF65-F5344CB8AC3E}">
        <p14:creationId xmlns:p14="http://schemas.microsoft.com/office/powerpoint/2010/main" val="95343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328273" y="353820"/>
            <a:ext cx="11230313" cy="403418"/>
          </a:xfrm>
        </p:spPr>
        <p:txBody>
          <a:bodyPr/>
          <a:lstStyle/>
          <a:p>
            <a:r>
              <a:rPr lang="cs-CZ" dirty="0" smtClean="0"/>
              <a:t>„Syndrom národního údělu“</a:t>
            </a:r>
            <a:endParaRPr lang="cs-CZ" dirty="0"/>
          </a:p>
        </p:txBody>
      </p:sp>
      <p:sp>
        <p:nvSpPr>
          <p:cNvPr id="5" name="Zástupný symbol pro obsah 4"/>
          <p:cNvSpPr>
            <a:spLocks noGrp="1"/>
          </p:cNvSpPr>
          <p:nvPr>
            <p:ph idx="1"/>
          </p:nvPr>
        </p:nvSpPr>
        <p:spPr>
          <a:xfrm>
            <a:off x="356848" y="1243018"/>
            <a:ext cx="11778000" cy="4114800"/>
          </a:xfrm>
        </p:spPr>
        <p:txBody>
          <a:bodyPr/>
          <a:lstStyle/>
          <a:p>
            <a:pPr>
              <a:lnSpc>
                <a:spcPct val="120000"/>
              </a:lnSpc>
            </a:pPr>
            <a:r>
              <a:rPr lang="cs-CZ" sz="2000" dirty="0" smtClean="0"/>
              <a:t>čím více se česká </a:t>
            </a:r>
            <a:r>
              <a:rPr lang="cs-CZ" sz="2000" dirty="0"/>
              <a:t>společnost vzdalovala v čase konci </a:t>
            </a:r>
            <a:r>
              <a:rPr lang="cs-CZ" sz="2000" dirty="0" smtClean="0"/>
              <a:t>18. stol., tím více se zesilovalo negativní hodnocení barokní doby,</a:t>
            </a:r>
          </a:p>
          <a:p>
            <a:pPr>
              <a:lnSpc>
                <a:spcPct val="120000"/>
              </a:lnSpc>
            </a:pPr>
            <a:endParaRPr lang="cs-CZ" sz="2000" dirty="0"/>
          </a:p>
          <a:p>
            <a:pPr>
              <a:lnSpc>
                <a:spcPct val="120000"/>
              </a:lnSpc>
            </a:pPr>
            <a:r>
              <a:rPr lang="cs-CZ" sz="2000" dirty="0" smtClean="0"/>
              <a:t>Z. Starý dává do souvislosti s vládnoucím přístupem k jazykové kultuře 2. pol. 19. stol., tj. s purismem,</a:t>
            </a:r>
          </a:p>
          <a:p>
            <a:pPr>
              <a:lnSpc>
                <a:spcPct val="120000"/>
              </a:lnSpc>
            </a:pPr>
            <a:endParaRPr lang="cs-CZ" sz="2000" dirty="0"/>
          </a:p>
          <a:p>
            <a:pPr>
              <a:lnSpc>
                <a:spcPct val="120000"/>
              </a:lnSpc>
            </a:pPr>
            <a:r>
              <a:rPr lang="cs-CZ" sz="2000" dirty="0" smtClean="0"/>
              <a:t>puristé odůvodňovali své umělé zásahy do jazyka tím, že spisovný jazyk považovali za oslabený,</a:t>
            </a:r>
          </a:p>
          <a:p>
            <a:pPr>
              <a:lnSpc>
                <a:spcPct val="120000"/>
              </a:lnSpc>
            </a:pPr>
            <a:endParaRPr lang="cs-CZ" sz="2000" dirty="0" smtClean="0"/>
          </a:p>
          <a:p>
            <a:pPr>
              <a:lnSpc>
                <a:spcPct val="120000"/>
              </a:lnSpc>
            </a:pPr>
            <a:r>
              <a:rPr lang="cs-CZ" sz="2000" dirty="0" smtClean="0"/>
              <a:t>puristé viděli příčiny neutěšeného stavu češtiny v </a:t>
            </a:r>
            <a:r>
              <a:rPr lang="cs-CZ" sz="2000" b="1" dirty="0" smtClean="0"/>
              <a:t>úpadku</a:t>
            </a:r>
            <a:r>
              <a:rPr lang="cs-CZ" sz="2000" dirty="0" smtClean="0"/>
              <a:t> českého jazyka a české společnosti pobělohorské doby, kdy se v důsledku rekatolizace, centralizace a germanizace dostali Čechové a čeština do podřadné pozice ve státě,</a:t>
            </a:r>
          </a:p>
          <a:p>
            <a:pPr>
              <a:lnSpc>
                <a:spcPct val="120000"/>
              </a:lnSpc>
            </a:pPr>
            <a:endParaRPr lang="cs-CZ" sz="2000" dirty="0" smtClean="0"/>
          </a:p>
          <a:p>
            <a:pPr>
              <a:lnSpc>
                <a:spcPct val="120000"/>
              </a:lnSpc>
            </a:pPr>
            <a:r>
              <a:rPr lang="cs-CZ" sz="2000" dirty="0" smtClean="0"/>
              <a:t>logika byla následující: </a:t>
            </a:r>
            <a:r>
              <a:rPr lang="cs-CZ" sz="2000" i="1" dirty="0" smtClean="0"/>
              <a:t>byl-li národ v úpadku, musel být v úpadku i jeho prestižní reprezentant, tj. jazyk</a:t>
            </a:r>
            <a:r>
              <a:rPr lang="cs-CZ" sz="2000" dirty="0"/>
              <a:t>.</a:t>
            </a:r>
          </a:p>
        </p:txBody>
      </p:sp>
    </p:spTree>
    <p:extLst>
      <p:ext uri="{BB962C8B-B14F-4D97-AF65-F5344CB8AC3E}">
        <p14:creationId xmlns:p14="http://schemas.microsoft.com/office/powerpoint/2010/main" val="1276352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414000" y="229956"/>
            <a:ext cx="11032305" cy="559730"/>
          </a:xfrm>
        </p:spPr>
        <p:txBody>
          <a:bodyPr/>
          <a:lstStyle/>
          <a:p>
            <a:r>
              <a:rPr lang="cs-CZ" dirty="0" smtClean="0"/>
              <a:t>Václav Jan Rosa (</a:t>
            </a:r>
            <a:r>
              <a:rPr lang="pl-PL" dirty="0" smtClean="0"/>
              <a:t>1630?–1689)</a:t>
            </a:r>
            <a:endParaRPr lang="cs-CZ" dirty="0"/>
          </a:p>
        </p:txBody>
      </p:sp>
      <p:sp>
        <p:nvSpPr>
          <p:cNvPr id="5" name="Zástupný symbol pro obsah 4"/>
          <p:cNvSpPr>
            <a:spLocks noGrp="1"/>
          </p:cNvSpPr>
          <p:nvPr>
            <p:ph idx="1"/>
          </p:nvPr>
        </p:nvSpPr>
        <p:spPr>
          <a:xfrm>
            <a:off x="414000" y="1154345"/>
            <a:ext cx="11806237" cy="4665290"/>
          </a:xfrm>
        </p:spPr>
        <p:txBody>
          <a:bodyPr/>
          <a:lstStyle/>
          <a:p>
            <a:r>
              <a:rPr lang="cs-CZ" sz="2000" dirty="0" smtClean="0"/>
              <a:t>právník (jeden z mála laických autorů barokní doby)</a:t>
            </a:r>
            <a:endParaRPr lang="cs-CZ" sz="2000" dirty="0"/>
          </a:p>
          <a:p>
            <a:endParaRPr lang="cs-CZ" sz="2000" dirty="0" smtClean="0"/>
          </a:p>
          <a:p>
            <a:r>
              <a:rPr lang="cs-CZ" sz="2000" dirty="0" smtClean="0"/>
              <a:t>jeho gramatika a slovník představují vrchol odborných zájmů o češtinu </a:t>
            </a:r>
            <a:r>
              <a:rPr lang="cs-CZ" sz="2000" dirty="0" err="1" smtClean="0"/>
              <a:t>předspisovného</a:t>
            </a:r>
            <a:r>
              <a:rPr lang="cs-CZ" sz="2000" dirty="0" smtClean="0"/>
              <a:t> období,</a:t>
            </a:r>
          </a:p>
          <a:p>
            <a:endParaRPr lang="cs-CZ" sz="2000" dirty="0"/>
          </a:p>
          <a:p>
            <a:r>
              <a:rPr lang="cs-CZ" sz="2000" dirty="0" smtClean="0"/>
              <a:t>kromě toho autor poezie</a:t>
            </a:r>
          </a:p>
          <a:p>
            <a:pPr marL="628650" indent="-357188">
              <a:buFont typeface="Wingdings" panose="05000000000000000000" pitchFamily="2" charset="2"/>
              <a:buChar char="Ø"/>
            </a:pPr>
            <a:r>
              <a:rPr lang="pt-BR" sz="2000" i="1" dirty="0"/>
              <a:t>Discursus Lipirona, tj. smutného kavalíra, de amore, o lásce </a:t>
            </a:r>
            <a:r>
              <a:rPr lang="pt-BR" sz="2000" dirty="0"/>
              <a:t>(1651</a:t>
            </a:r>
            <a:r>
              <a:rPr lang="pt-BR" sz="2000" dirty="0" smtClean="0"/>
              <a:t>)</a:t>
            </a:r>
            <a:endParaRPr lang="cs-CZ" sz="2000" dirty="0" smtClean="0"/>
          </a:p>
          <a:p>
            <a:pPr marL="628650" indent="-357188">
              <a:buFont typeface="Wingdings" panose="05000000000000000000" pitchFamily="2" charset="2"/>
              <a:buChar char="Ø"/>
            </a:pPr>
            <a:r>
              <a:rPr lang="cs-CZ" sz="2000" dirty="0"/>
              <a:t>časoměrné skladby </a:t>
            </a:r>
            <a:r>
              <a:rPr lang="cs-CZ" sz="2000" i="1" dirty="0"/>
              <a:t>Pastýřské rozmlouvání o narození </a:t>
            </a:r>
            <a:r>
              <a:rPr lang="cs-CZ" sz="2000" i="1" dirty="0" smtClean="0"/>
              <a:t>Páně </a:t>
            </a:r>
            <a:r>
              <a:rPr lang="cs-CZ" sz="2000" dirty="0" smtClean="0"/>
              <a:t>a</a:t>
            </a:r>
            <a:r>
              <a:rPr lang="cs-CZ" sz="2000" i="1" dirty="0" smtClean="0"/>
              <a:t> </a:t>
            </a:r>
            <a:r>
              <a:rPr lang="cs-CZ" sz="2000" dirty="0" smtClean="0"/>
              <a:t>překlad Katonových distich vyšly jako </a:t>
            </a:r>
            <a:r>
              <a:rPr lang="cs-CZ" sz="2000" dirty="0"/>
              <a:t>přídavek </a:t>
            </a:r>
            <a:r>
              <a:rPr lang="cs-CZ" sz="2000" i="1" dirty="0" err="1"/>
              <a:t>Čechořečnosti</a:t>
            </a:r>
            <a:r>
              <a:rPr lang="cs-CZ" sz="2000" i="1" dirty="0"/>
              <a:t> </a:t>
            </a:r>
            <a:r>
              <a:rPr lang="cs-CZ" sz="2000" dirty="0"/>
              <a:t>(</a:t>
            </a:r>
            <a:r>
              <a:rPr lang="cs-CZ" sz="2000" dirty="0" smtClean="0"/>
              <a:t>1672). </a:t>
            </a:r>
          </a:p>
          <a:p>
            <a:endParaRPr lang="cs-CZ" sz="2000" dirty="0" smtClean="0"/>
          </a:p>
        </p:txBody>
      </p:sp>
    </p:spTree>
    <p:extLst>
      <p:ext uri="{BB962C8B-B14F-4D97-AF65-F5344CB8AC3E}">
        <p14:creationId xmlns:p14="http://schemas.microsoft.com/office/powerpoint/2010/main" val="2720328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a:xfrm>
            <a:off x="142876" y="228600"/>
            <a:ext cx="11887200" cy="500063"/>
          </a:xfrm>
        </p:spPr>
        <p:txBody>
          <a:bodyPr/>
          <a:lstStyle/>
          <a:p>
            <a:r>
              <a:rPr lang="cs-CZ" i="1" dirty="0" err="1"/>
              <a:t>Grammatica</a:t>
            </a:r>
            <a:r>
              <a:rPr lang="cs-CZ" i="1" dirty="0"/>
              <a:t> linguae </a:t>
            </a:r>
            <a:r>
              <a:rPr lang="cs-CZ" i="1" dirty="0" err="1"/>
              <a:t>Bohemicae</a:t>
            </a:r>
            <a:r>
              <a:rPr lang="cs-CZ" i="1" dirty="0"/>
              <a:t>…</a:t>
            </a:r>
            <a:r>
              <a:rPr lang="cs-CZ" dirty="0"/>
              <a:t> </a:t>
            </a:r>
            <a:r>
              <a:rPr lang="cs-CZ" i="1" dirty="0" err="1"/>
              <a:t>Čechořečnost</a:t>
            </a:r>
            <a:r>
              <a:rPr lang="cs-CZ" dirty="0"/>
              <a:t> (1672</a:t>
            </a:r>
            <a:r>
              <a:rPr lang="cs-CZ" dirty="0" smtClean="0"/>
              <a:t>)</a:t>
            </a:r>
            <a:endParaRPr lang="cs-CZ" i="1" dirty="0"/>
          </a:p>
        </p:txBody>
      </p:sp>
      <p:sp>
        <p:nvSpPr>
          <p:cNvPr id="5" name="Zástupný symbol pro obsah 4"/>
          <p:cNvSpPr>
            <a:spLocks noGrp="1"/>
          </p:cNvSpPr>
          <p:nvPr>
            <p:ph idx="1"/>
          </p:nvPr>
        </p:nvSpPr>
        <p:spPr>
          <a:xfrm>
            <a:off x="285750" y="1428751"/>
            <a:ext cx="11744326" cy="4257674"/>
          </a:xfrm>
        </p:spPr>
        <p:txBody>
          <a:bodyPr/>
          <a:lstStyle/>
          <a:p>
            <a:pPr>
              <a:lnSpc>
                <a:spcPct val="100000"/>
              </a:lnSpc>
            </a:pPr>
            <a:r>
              <a:rPr lang="cs-CZ" sz="2000" dirty="0" smtClean="0"/>
              <a:t>latinsky napsané rozsáhlé dílo (poslední díl věnovaný </a:t>
            </a:r>
            <a:r>
              <a:rPr lang="cs-CZ" sz="2000" dirty="0" err="1" smtClean="0"/>
              <a:t>prozodii</a:t>
            </a:r>
            <a:r>
              <a:rPr lang="cs-CZ" sz="2000" dirty="0" smtClean="0"/>
              <a:t> je latinsko-česky), </a:t>
            </a:r>
          </a:p>
          <a:p>
            <a:pPr>
              <a:lnSpc>
                <a:spcPct val="100000"/>
              </a:lnSpc>
            </a:pPr>
            <a:endParaRPr lang="cs-CZ" sz="2000" dirty="0"/>
          </a:p>
          <a:p>
            <a:pPr>
              <a:lnSpc>
                <a:spcPct val="100000"/>
              </a:lnSpc>
            </a:pPr>
            <a:r>
              <a:rPr lang="cs-CZ" sz="2000" dirty="0" smtClean="0"/>
              <a:t>čtyři </a:t>
            </a:r>
            <a:r>
              <a:rPr lang="cs-CZ" sz="2000" dirty="0" smtClean="0"/>
              <a:t>díly </a:t>
            </a:r>
            <a:r>
              <a:rPr lang="cs-CZ" sz="2000" dirty="0" smtClean="0"/>
              <a:t>(pravopis, morfologie, syntax a </a:t>
            </a:r>
            <a:r>
              <a:rPr lang="cs-CZ" sz="2000" dirty="0" err="1" smtClean="0"/>
              <a:t>prozódie</a:t>
            </a:r>
            <a:r>
              <a:rPr lang="cs-CZ" sz="2000" dirty="0" smtClean="0"/>
              <a:t>) + přídavek s časoměrnou poezií, </a:t>
            </a:r>
          </a:p>
          <a:p>
            <a:pPr>
              <a:lnSpc>
                <a:spcPct val="100000"/>
              </a:lnSpc>
            </a:pPr>
            <a:endParaRPr lang="cs-CZ" sz="2000" dirty="0" smtClean="0"/>
          </a:p>
          <a:p>
            <a:pPr>
              <a:lnSpc>
                <a:spcPct val="100000"/>
              </a:lnSpc>
            </a:pPr>
            <a:r>
              <a:rPr lang="cs-CZ" sz="2000" dirty="0" smtClean="0"/>
              <a:t>daří se mu oprostit od tradice latinských gramatik a zachytit specifika češtiny: deklinaci substantiv řídící se principem životnosti, významovou stránku sloves (kauzativa, vid dokonavý a nedokonavý, iterativa), jako první si uvědomuje komplementární distribuci některých slovotvorných sufixů, </a:t>
            </a:r>
            <a:endParaRPr lang="cs-CZ" sz="2000" dirty="0"/>
          </a:p>
          <a:p>
            <a:pPr>
              <a:lnSpc>
                <a:spcPct val="100000"/>
              </a:lnSpc>
            </a:pPr>
            <a:endParaRPr lang="cs-CZ" sz="2000" dirty="0" smtClean="0"/>
          </a:p>
          <a:p>
            <a:pPr>
              <a:lnSpc>
                <a:spcPct val="100000"/>
              </a:lnSpc>
            </a:pPr>
            <a:r>
              <a:rPr lang="cs-CZ" sz="2000" dirty="0" smtClean="0"/>
              <a:t>citlivě snoubí tradici jazyka 16. stol. s dobovým mluveným jazykem,</a:t>
            </a:r>
            <a:r>
              <a:rPr lang="cs-CZ" sz="2000" dirty="0"/>
              <a:t> </a:t>
            </a:r>
            <a:r>
              <a:rPr lang="cs-CZ" sz="2000" dirty="0" smtClean="0"/>
              <a:t>akceptuje variantnost </a:t>
            </a:r>
            <a:r>
              <a:rPr lang="cs-CZ" sz="2000" dirty="0"/>
              <a:t>v tvarosloví a hláskosloví </a:t>
            </a:r>
            <a:r>
              <a:rPr lang="cs-CZ" sz="2000" dirty="0" smtClean="0"/>
              <a:t>a vidí </a:t>
            </a:r>
            <a:r>
              <a:rPr lang="cs-CZ" sz="2000" dirty="0"/>
              <a:t>v ní především </a:t>
            </a:r>
            <a:r>
              <a:rPr lang="cs-CZ" sz="2000" dirty="0" smtClean="0"/>
              <a:t>příležitost </a:t>
            </a:r>
            <a:r>
              <a:rPr lang="cs-CZ" sz="2000" dirty="0"/>
              <a:t>možností </a:t>
            </a:r>
            <a:r>
              <a:rPr lang="cs-CZ" sz="2000" dirty="0" smtClean="0"/>
              <a:t>rozličného skladu </a:t>
            </a:r>
            <a:r>
              <a:rPr lang="cs-CZ" sz="2000" dirty="0"/>
              <a:t>slov pro prozodické účely (délka a množství slabik pro </a:t>
            </a:r>
            <a:r>
              <a:rPr lang="cs-CZ" sz="2000" dirty="0" smtClean="0"/>
              <a:t>časomíru),</a:t>
            </a:r>
          </a:p>
          <a:p>
            <a:pPr>
              <a:lnSpc>
                <a:spcPct val="100000"/>
              </a:lnSpc>
            </a:pPr>
            <a:endParaRPr lang="cs-CZ" sz="2000" dirty="0" smtClean="0"/>
          </a:p>
          <a:p>
            <a:pPr>
              <a:lnSpc>
                <a:spcPct val="100000"/>
              </a:lnSpc>
            </a:pPr>
            <a:r>
              <a:rPr lang="cs-CZ" sz="2000" dirty="0" smtClean="0"/>
              <a:t>bohužel se nevyhnul zavádění neexistujících slovotvorných typů, např. </a:t>
            </a:r>
            <a:r>
              <a:rPr lang="cs-CZ" sz="2000" i="1" dirty="0" err="1" smtClean="0"/>
              <a:t>vyhnanečný</a:t>
            </a:r>
            <a:r>
              <a:rPr lang="cs-CZ" sz="2000" dirty="0" smtClean="0"/>
              <a:t> = ekvivalent latinského </a:t>
            </a:r>
            <a:r>
              <a:rPr lang="cs-CZ" sz="2000" i="1" dirty="0" err="1"/>
              <a:t>expellendus</a:t>
            </a:r>
            <a:r>
              <a:rPr lang="cs-CZ" sz="2000" dirty="0"/>
              <a:t>, sufix </a:t>
            </a:r>
            <a:r>
              <a:rPr lang="cs-CZ" sz="2000" i="1" dirty="0"/>
              <a:t>‑</a:t>
            </a:r>
            <a:r>
              <a:rPr lang="cs-CZ" sz="2000" i="1" dirty="0" err="1"/>
              <a:t>osta</a:t>
            </a:r>
            <a:r>
              <a:rPr lang="cs-CZ" sz="2000" dirty="0"/>
              <a:t> k tvoření jmen osob (</a:t>
            </a:r>
            <a:r>
              <a:rPr lang="cs-CZ" sz="2000" i="1" dirty="0" err="1"/>
              <a:t>učenosta</a:t>
            </a:r>
            <a:r>
              <a:rPr lang="cs-CZ" sz="2000" dirty="0"/>
              <a:t>, </a:t>
            </a:r>
            <a:r>
              <a:rPr lang="cs-CZ" sz="2000" i="1" dirty="0" err="1"/>
              <a:t>měšťanosta</a:t>
            </a:r>
            <a:r>
              <a:rPr lang="cs-CZ" sz="2000" dirty="0" smtClean="0"/>
              <a:t>), jeho neologizování se týkalo zejména terminologie.</a:t>
            </a:r>
            <a:endParaRPr lang="cs-CZ" sz="2000" dirty="0"/>
          </a:p>
          <a:p>
            <a:pPr marL="72000" indent="0">
              <a:lnSpc>
                <a:spcPct val="100000"/>
              </a:lnSpc>
              <a:buNone/>
            </a:pPr>
            <a:endParaRPr lang="cs-CZ" sz="2000" dirty="0"/>
          </a:p>
        </p:txBody>
      </p:sp>
    </p:spTree>
    <p:extLst>
      <p:ext uri="{BB962C8B-B14F-4D97-AF65-F5344CB8AC3E}">
        <p14:creationId xmlns:p14="http://schemas.microsoft.com/office/powerpoint/2010/main" val="612885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a:xfrm>
            <a:off x="414000" y="172804"/>
            <a:ext cx="11032305" cy="559730"/>
          </a:xfrm>
        </p:spPr>
        <p:txBody>
          <a:bodyPr/>
          <a:lstStyle/>
          <a:p>
            <a:r>
              <a:rPr lang="cs-CZ" i="1" dirty="0"/>
              <a:t>Thesaurus </a:t>
            </a:r>
            <a:r>
              <a:rPr lang="cs-CZ" i="1" dirty="0" smtClean="0"/>
              <a:t>linguae </a:t>
            </a:r>
            <a:r>
              <a:rPr lang="cs-CZ" i="1" dirty="0" err="1"/>
              <a:t>bohemicae</a:t>
            </a:r>
            <a:endParaRPr lang="cs-CZ" i="1" dirty="0"/>
          </a:p>
        </p:txBody>
      </p:sp>
      <p:sp>
        <p:nvSpPr>
          <p:cNvPr id="5" name="Zástupný symbol pro obsah 4"/>
          <p:cNvSpPr>
            <a:spLocks noGrp="1"/>
          </p:cNvSpPr>
          <p:nvPr>
            <p:ph idx="1"/>
          </p:nvPr>
        </p:nvSpPr>
        <p:spPr>
          <a:xfrm>
            <a:off x="414000" y="1014413"/>
            <a:ext cx="11806237" cy="4665290"/>
          </a:xfrm>
        </p:spPr>
        <p:txBody>
          <a:bodyPr/>
          <a:lstStyle/>
          <a:p>
            <a:r>
              <a:rPr lang="cs-CZ" sz="2000" dirty="0" smtClean="0"/>
              <a:t>nevyšlo tiskem, doloženo ve třech (neúplných rukopisech),</a:t>
            </a:r>
          </a:p>
          <a:p>
            <a:endParaRPr lang="cs-CZ" sz="2000" dirty="0"/>
          </a:p>
          <a:p>
            <a:r>
              <a:rPr lang="cs-CZ" sz="2000" dirty="0" smtClean="0"/>
              <a:t>zřejmě měl k dispozici Komenského slovník,</a:t>
            </a:r>
          </a:p>
          <a:p>
            <a:endParaRPr lang="cs-CZ" sz="2000" dirty="0"/>
          </a:p>
          <a:p>
            <a:r>
              <a:rPr lang="cs-CZ" sz="2000" dirty="0" smtClean="0"/>
              <a:t>novem je organizace slovníku založená na hnízdování: k základovému slovo pojatému jako </a:t>
            </a:r>
            <a:r>
              <a:rPr lang="cs-CZ" sz="2000" dirty="0" err="1" smtClean="0"/>
              <a:t>hyperlexém</a:t>
            </a:r>
            <a:r>
              <a:rPr lang="cs-CZ" sz="2000" dirty="0" smtClean="0"/>
              <a:t> jsou řazena hesla, která jsou od něj odvozena,</a:t>
            </a:r>
          </a:p>
          <a:p>
            <a:endParaRPr lang="cs-CZ" sz="2000" dirty="0"/>
          </a:p>
          <a:p>
            <a:r>
              <a:rPr lang="cs-CZ" sz="2000" dirty="0" smtClean="0"/>
              <a:t>Rosa promítá do slovníku své gramatické výklady,</a:t>
            </a:r>
          </a:p>
          <a:p>
            <a:endParaRPr lang="cs-CZ" sz="2000" dirty="0"/>
          </a:p>
          <a:p>
            <a:r>
              <a:rPr lang="cs-CZ" sz="2000" dirty="0" smtClean="0"/>
              <a:t>občas zařazuje své neologismy.</a:t>
            </a:r>
          </a:p>
          <a:p>
            <a:endParaRPr lang="cs-CZ" sz="2000" dirty="0"/>
          </a:p>
          <a:p>
            <a:endParaRPr lang="cs-CZ" sz="2000" dirty="0"/>
          </a:p>
        </p:txBody>
      </p:sp>
    </p:spTree>
    <p:extLst>
      <p:ext uri="{BB962C8B-B14F-4D97-AF65-F5344CB8AC3E}">
        <p14:creationId xmlns:p14="http://schemas.microsoft.com/office/powerpoint/2010/main" val="699365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p:cNvSpPr>
            <a:spLocks noGrp="1"/>
          </p:cNvSpPr>
          <p:nvPr>
            <p:ph type="title"/>
          </p:nvPr>
        </p:nvSpPr>
        <p:spPr>
          <a:xfrm>
            <a:off x="228600" y="114300"/>
            <a:ext cx="11217705" cy="618234"/>
          </a:xfrm>
        </p:spPr>
        <p:txBody>
          <a:bodyPr/>
          <a:lstStyle/>
          <a:p>
            <a:r>
              <a:rPr lang="cs-CZ" i="1" dirty="0"/>
              <a:t>Thesaurus </a:t>
            </a:r>
            <a:r>
              <a:rPr lang="cs-CZ" i="1" dirty="0" smtClean="0"/>
              <a:t>linguae </a:t>
            </a:r>
            <a:r>
              <a:rPr lang="cs-CZ" i="1" dirty="0" err="1" smtClean="0"/>
              <a:t>bohemicae</a:t>
            </a:r>
            <a:r>
              <a:rPr lang="cs-CZ" i="1" dirty="0" smtClean="0"/>
              <a:t> </a:t>
            </a:r>
            <a:r>
              <a:rPr lang="cs-CZ" dirty="0" smtClean="0"/>
              <a:t>– heslo </a:t>
            </a:r>
            <a:r>
              <a:rPr lang="cs-CZ" i="1" dirty="0" smtClean="0"/>
              <a:t>Den I</a:t>
            </a:r>
            <a:endParaRPr lang="cs-CZ" dirty="0"/>
          </a:p>
        </p:txBody>
      </p:sp>
      <p:sp>
        <p:nvSpPr>
          <p:cNvPr id="5" name="Zástupný symbol pro obsah 4"/>
          <p:cNvSpPr>
            <a:spLocks noGrp="1"/>
          </p:cNvSpPr>
          <p:nvPr>
            <p:ph idx="1"/>
          </p:nvPr>
        </p:nvSpPr>
        <p:spPr>
          <a:xfrm>
            <a:off x="228600" y="732534"/>
            <a:ext cx="11991637" cy="4947170"/>
          </a:xfrm>
        </p:spPr>
        <p:txBody>
          <a:bodyPr/>
          <a:lstStyle/>
          <a:p>
            <a:pPr marL="72000" indent="0">
              <a:lnSpc>
                <a:spcPct val="100000"/>
              </a:lnSpc>
              <a:buNone/>
            </a:pPr>
            <a:r>
              <a:rPr lang="lv-LV" sz="1800" b="1" dirty="0"/>
              <a:t>Den</a:t>
            </a:r>
            <a:r>
              <a:rPr lang="lv-LV" sz="1800" dirty="0"/>
              <a:t>, g. m. dies, Tag. den gako den, declinatur Sicut 2da et 3tia Declinatio, et Præp. casum Singul. non punctuat, qvia incurreret in Significationen dno. Item declinatur etiam pluraliter sicut Declinatio 5a fæm de qvo vide Grammaticam. Significat. (każdodenė) qvotidie alle tag. den gako den muſý robotowati. co den (t. w ſwjtánj) in diluculo, So baldt der tag anbricht. wedne, zadne, de die, beytag, tags Zeit. dnem y nocý, (we dne y w nocy) diu, noctuq(ve), die ac nocte, tag und Nacht. pŗede dnem, (pŗed ſwjtánjm) ante diluculum, </a:t>
            </a:r>
            <a:r>
              <a:rPr lang="el-GR" sz="1800" dirty="0"/>
              <a:t>υ</a:t>
            </a:r>
            <a:r>
              <a:rPr lang="lv-LV" sz="1800" dirty="0"/>
              <a:t>or tag. Se dnem, prima luce, bey anbrechenden tag. den ode dne, de die ad diem, </a:t>
            </a:r>
            <a:r>
              <a:rPr lang="el-GR" sz="1800" dirty="0"/>
              <a:t>υ</a:t>
            </a:r>
            <a:r>
              <a:rPr lang="lv-LV" sz="1800" dirty="0"/>
              <a:t>on tag Zu tag. Adag. den nenj rokem. (proti Netrpėliwým, a kwapným) na druhý, tŗetj den, (druhého, tŗetjho dne) secundo, tertio die, den andern, dritten tag. W den Swátečnj, in die festo, in feyertag. w den neypoſłednėgſſj, in die noviſsimo, am jüngſten Tag, den Swadebnj. u. Swadba.den Práwnj, dies judicialis, Gerichtstag. den gmenowati, den położiti. (ċas vłożiti, rok położiti) diem constituere, einen Tag ſetzen, beſtimmen.</a:t>
            </a:r>
          </a:p>
          <a:p>
            <a:pPr marL="72000" indent="0">
              <a:lnSpc>
                <a:spcPct val="100000"/>
              </a:lnSpc>
              <a:buNone/>
            </a:pPr>
            <a:r>
              <a:rPr lang="lv-LV" sz="1800" dirty="0"/>
              <a:t>¶ </a:t>
            </a:r>
            <a:r>
              <a:rPr lang="lv-LV" sz="1800" b="1" dirty="0"/>
              <a:t>dennj</a:t>
            </a:r>
            <a:r>
              <a:rPr lang="lv-LV" sz="1800" dirty="0"/>
              <a:t>, adj. diurnus, täglich. dennj ċas, chwjłe, práce.</a:t>
            </a:r>
          </a:p>
          <a:p>
            <a:pPr marL="72000" indent="0">
              <a:lnSpc>
                <a:spcPct val="100000"/>
              </a:lnSpc>
              <a:buNone/>
            </a:pPr>
            <a:r>
              <a:rPr lang="lv-LV" sz="1800" dirty="0"/>
              <a:t>¶ </a:t>
            </a:r>
            <a:r>
              <a:rPr lang="lv-LV" sz="1800" b="1" dirty="0"/>
              <a:t>dennė</a:t>
            </a:r>
            <a:r>
              <a:rPr lang="lv-LV" sz="1800" dirty="0"/>
              <a:t>, adv. (t. wedne, bjłedně, w bjłedni) de die, bey tag. přjď noċně, neb dennė, seu noctu, seu die uenito.</a:t>
            </a:r>
          </a:p>
          <a:p>
            <a:pPr marL="72000" indent="0">
              <a:lnSpc>
                <a:spcPct val="100000"/>
              </a:lnSpc>
              <a:buNone/>
            </a:pPr>
            <a:r>
              <a:rPr lang="lv-LV" sz="1800" dirty="0"/>
              <a:t>¶ </a:t>
            </a:r>
            <a:r>
              <a:rPr lang="lv-LV" sz="1800" b="1" dirty="0"/>
              <a:t>dennice</a:t>
            </a:r>
            <a:r>
              <a:rPr lang="lv-LV" sz="1800" dirty="0"/>
              <a:t>, g. f. (rannj hwězda, Wenuſſe) Lucifer, Phosphorus, Morgenſtern.</a:t>
            </a:r>
          </a:p>
          <a:p>
            <a:pPr marL="72000" indent="0">
              <a:lnSpc>
                <a:spcPct val="100000"/>
              </a:lnSpc>
              <a:buNone/>
            </a:pPr>
            <a:r>
              <a:rPr lang="lv-LV" sz="1800" dirty="0"/>
              <a:t>¶ </a:t>
            </a:r>
            <a:r>
              <a:rPr lang="lv-LV" sz="1800" b="1" dirty="0"/>
              <a:t>dnes</a:t>
            </a:r>
            <a:r>
              <a:rPr lang="lv-LV" sz="1800" dirty="0"/>
              <a:t>, adv. hodié, heunt.</a:t>
            </a:r>
          </a:p>
          <a:p>
            <a:pPr marL="72000" indent="0">
              <a:lnSpc>
                <a:spcPct val="100000"/>
              </a:lnSpc>
              <a:buNone/>
            </a:pPr>
            <a:r>
              <a:rPr lang="lv-LV" sz="1800" dirty="0"/>
              <a:t>¶ </a:t>
            </a:r>
            <a:r>
              <a:rPr lang="lv-LV" sz="1800" b="1" dirty="0"/>
              <a:t>po dnes</a:t>
            </a:r>
            <a:r>
              <a:rPr lang="lv-LV" sz="1800" dirty="0"/>
              <a:t>, ad hanc diem, bies auf heutigen tag. po dnes ſe wracý, po dnes má ſe wratiti.</a:t>
            </a:r>
          </a:p>
          <a:p>
            <a:pPr marL="72000" indent="0">
              <a:lnSpc>
                <a:spcPct val="100000"/>
              </a:lnSpc>
              <a:buNone/>
            </a:pPr>
            <a:r>
              <a:rPr lang="lv-LV" sz="1800" dirty="0"/>
              <a:t>¶ dneſſnj, adj. hodiernus, heutig. dneſſnjho dne, l. dneſſnj den, hodierna die, heutigen Tag.</a:t>
            </a:r>
          </a:p>
          <a:p>
            <a:pPr marL="72000" indent="0">
              <a:lnSpc>
                <a:spcPct val="100000"/>
              </a:lnSpc>
              <a:buNone/>
            </a:pPr>
            <a:r>
              <a:rPr lang="lv-LV" sz="1800" dirty="0" smtClean="0"/>
              <a:t>¶ </a:t>
            </a:r>
            <a:r>
              <a:rPr lang="lv-LV" sz="1800" b="1" dirty="0" smtClean="0"/>
              <a:t>Dneſſek</a:t>
            </a:r>
            <a:r>
              <a:rPr lang="lv-LV" sz="1800" dirty="0" smtClean="0"/>
              <a:t>, g. m. (dneſſnj den) hodierna dies, der heütige Tag. Na dneſſek máme doſti. pro die hodierno habemus satis, </a:t>
            </a:r>
            <a:r>
              <a:rPr lang="el-GR" sz="1800" dirty="0" smtClean="0"/>
              <a:t>υ</a:t>
            </a:r>
            <a:r>
              <a:rPr lang="lv-LV" sz="1800" dirty="0" smtClean="0"/>
              <a:t>or den heütigen Tag haben wir genug. od dneſſka w týmdni, l. pŗes teyden. hodie post octo dies. </a:t>
            </a:r>
            <a:r>
              <a:rPr lang="el-GR" sz="1800" dirty="0" smtClean="0"/>
              <a:t>υ</a:t>
            </a:r>
            <a:r>
              <a:rPr lang="lv-LV" sz="1800" dirty="0" smtClean="0"/>
              <a:t>on heüt Uber achttag. od dneſſka, ex hodierna die. </a:t>
            </a:r>
            <a:r>
              <a:rPr lang="el-GR" sz="1800" dirty="0" smtClean="0"/>
              <a:t>υ</a:t>
            </a:r>
            <a:r>
              <a:rPr lang="lv-LV" sz="1800" dirty="0" smtClean="0"/>
              <a:t>on heünt an. aż do dneſſka, l. až po dneſſek, (až do dnes, po dnes) ad hanc diem, bies auf heütigen tag. od dneſſka, až do Zegtŗka, ab hodierna die, usq ad crastinam. </a:t>
            </a:r>
            <a:r>
              <a:rPr lang="el-GR" sz="1800" dirty="0" smtClean="0"/>
              <a:t>υ</a:t>
            </a:r>
            <a:r>
              <a:rPr lang="lv-LV" sz="1800" dirty="0" smtClean="0"/>
              <a:t>on heüt, bies auf Morgen. adag. dokud ſe dnes gmenuge. (t. dokud čas).</a:t>
            </a:r>
          </a:p>
        </p:txBody>
      </p:sp>
    </p:spTree>
    <p:extLst>
      <p:ext uri="{BB962C8B-B14F-4D97-AF65-F5344CB8AC3E}">
        <p14:creationId xmlns:p14="http://schemas.microsoft.com/office/powerpoint/2010/main" val="3672038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p:cNvSpPr>
            <a:spLocks noGrp="1"/>
          </p:cNvSpPr>
          <p:nvPr>
            <p:ph type="title"/>
          </p:nvPr>
        </p:nvSpPr>
        <p:spPr>
          <a:xfrm>
            <a:off x="228600" y="114300"/>
            <a:ext cx="11217705" cy="618234"/>
          </a:xfrm>
        </p:spPr>
        <p:txBody>
          <a:bodyPr/>
          <a:lstStyle/>
          <a:p>
            <a:r>
              <a:rPr lang="cs-CZ" i="1" dirty="0"/>
              <a:t>Thesaurus </a:t>
            </a:r>
            <a:r>
              <a:rPr lang="cs-CZ" i="1" dirty="0" smtClean="0"/>
              <a:t>linguae </a:t>
            </a:r>
            <a:r>
              <a:rPr lang="cs-CZ" i="1" dirty="0" err="1" smtClean="0"/>
              <a:t>bohemicae</a:t>
            </a:r>
            <a:r>
              <a:rPr lang="cs-CZ" i="1" dirty="0" smtClean="0"/>
              <a:t> </a:t>
            </a:r>
            <a:r>
              <a:rPr lang="cs-CZ" dirty="0" smtClean="0"/>
              <a:t>– heslo </a:t>
            </a:r>
            <a:r>
              <a:rPr lang="cs-CZ" i="1" dirty="0" smtClean="0"/>
              <a:t>Den II</a:t>
            </a:r>
            <a:endParaRPr lang="cs-CZ" dirty="0"/>
          </a:p>
        </p:txBody>
      </p:sp>
      <p:sp>
        <p:nvSpPr>
          <p:cNvPr id="5" name="Zástupný symbol pro obsah 4"/>
          <p:cNvSpPr>
            <a:spLocks noGrp="1"/>
          </p:cNvSpPr>
          <p:nvPr>
            <p:ph idx="1"/>
          </p:nvPr>
        </p:nvSpPr>
        <p:spPr>
          <a:xfrm>
            <a:off x="242888" y="732534"/>
            <a:ext cx="11991637" cy="4947170"/>
          </a:xfrm>
        </p:spPr>
        <p:txBody>
          <a:bodyPr/>
          <a:lstStyle/>
          <a:p>
            <a:pPr marL="72000" indent="0">
              <a:lnSpc>
                <a:spcPct val="100000"/>
              </a:lnSpc>
              <a:buNone/>
            </a:pPr>
            <a:r>
              <a:rPr lang="lv-LV" sz="1800" dirty="0" smtClean="0"/>
              <a:t>¶ </a:t>
            </a:r>
            <a:r>
              <a:rPr lang="lv-LV" sz="1800" b="1" dirty="0"/>
              <a:t>Dnj ſe</a:t>
            </a:r>
            <a:r>
              <a:rPr lang="lv-LV" sz="1800" dirty="0"/>
              <a:t>, dněło ſe, l. dnjło ſe, dnjti ſe, Imp. Neut. ut dnj ſe. (Swjta, rozſwěcuge ſe, den býti počjna) diescit, es taget.</a:t>
            </a:r>
          </a:p>
          <a:p>
            <a:pPr marL="72000" indent="0">
              <a:lnSpc>
                <a:spcPct val="100000"/>
              </a:lnSpc>
              <a:buNone/>
            </a:pPr>
            <a:r>
              <a:rPr lang="lv-LV" sz="1800" dirty="0"/>
              <a:t>Dnjwám ſe, freq. Comp. Rozednjti ſe, perf. rozednjwati ſe, Imp. ut giž ſe rozedněło, l. rozednjło. jam fuit dies, es iſt ſchon tag worden.</a:t>
            </a:r>
          </a:p>
          <a:p>
            <a:pPr marL="72000" indent="0">
              <a:lnSpc>
                <a:spcPct val="100000"/>
              </a:lnSpc>
              <a:buNone/>
            </a:pPr>
            <a:r>
              <a:rPr lang="lv-LV" sz="1800" dirty="0"/>
              <a:t>¶ Rozednjwá ſe, idem qvod dnj ſe. Composita.</a:t>
            </a:r>
          </a:p>
          <a:p>
            <a:pPr marL="72000" indent="0">
              <a:lnSpc>
                <a:spcPct val="100000"/>
              </a:lnSpc>
              <a:buNone/>
            </a:pPr>
            <a:r>
              <a:rPr lang="lv-LV" sz="1800" dirty="0"/>
              <a:t>¶ Połedne, g. n. (t. połoden) meridies, Mittag. do połedne, usq ad meridiem, bies auf Mittag. Odpołedne, l. zpołedne, po połedni, post meridiem nach mittag.</a:t>
            </a:r>
          </a:p>
          <a:p>
            <a:pPr marL="72000" indent="0">
              <a:lnSpc>
                <a:spcPct val="100000"/>
              </a:lnSpc>
              <a:buNone/>
            </a:pPr>
            <a:r>
              <a:rPr lang="lv-LV" sz="1800" dirty="0"/>
              <a:t>¶ Połednjček, g. m. (čas Zpołednj) tempus post meridianum. Mittagliche Zeit. połednjċka vžjwati. Shaněti. (geſt po połednj Spáti) post meridiem dormire, nach Mittag Schlaffen.</a:t>
            </a:r>
          </a:p>
          <a:p>
            <a:pPr marL="72000" indent="0">
              <a:lnSpc>
                <a:spcPct val="100000"/>
              </a:lnSpc>
              <a:buNone/>
            </a:pPr>
            <a:r>
              <a:rPr lang="lv-LV" sz="1800" dirty="0"/>
              <a:t>¶ Połednj, adj. meridianus, Mittaglich. połednj čas, hodina, ſtrana, wjtr. u</a:t>
            </a:r>
            <a:r>
              <a:rPr lang="lv-LV" sz="1800" dirty="0" smtClean="0"/>
              <a:t>.</a:t>
            </a:r>
            <a:endParaRPr lang="cs-CZ" sz="1800" dirty="0" smtClean="0"/>
          </a:p>
          <a:p>
            <a:pPr marL="72000" indent="0">
              <a:lnSpc>
                <a:spcPct val="100000"/>
              </a:lnSpc>
              <a:buNone/>
            </a:pPr>
            <a:r>
              <a:rPr lang="lv-LV" sz="1800" dirty="0" smtClean="0"/>
              <a:t>¶ </a:t>
            </a:r>
            <a:r>
              <a:rPr lang="lt-LT" sz="1800" b="1" dirty="0" smtClean="0"/>
              <a:t>Popołednj</a:t>
            </a:r>
            <a:r>
              <a:rPr lang="lt-LT" sz="1800" dirty="0"/>
              <a:t>, l. Zpolednj, Odpołednj, adj. postmeridianus, nachmittaglich.</a:t>
            </a:r>
          </a:p>
          <a:p>
            <a:pPr marL="72000" indent="0">
              <a:lnSpc>
                <a:spcPct val="100000"/>
              </a:lnSpc>
              <a:buNone/>
            </a:pPr>
            <a:r>
              <a:rPr lang="lv-LV" sz="1800" dirty="0"/>
              <a:t>¶ </a:t>
            </a:r>
            <a:r>
              <a:rPr lang="lt-LT" sz="1800" b="1" dirty="0" smtClean="0"/>
              <a:t>Każdodennj</a:t>
            </a:r>
            <a:r>
              <a:rPr lang="lt-LT" sz="1800" dirty="0"/>
              <a:t>, adj. qvotidianus, täglich. Každodennj zymnice, febris qvotidiana.</a:t>
            </a:r>
          </a:p>
          <a:p>
            <a:pPr marL="72000" indent="0">
              <a:lnSpc>
                <a:spcPct val="100000"/>
              </a:lnSpc>
              <a:buNone/>
            </a:pPr>
            <a:r>
              <a:rPr lang="lv-LV" sz="1800" dirty="0"/>
              <a:t>¶ </a:t>
            </a:r>
            <a:r>
              <a:rPr lang="lt-LT" sz="1800" b="1" dirty="0" smtClean="0"/>
              <a:t>Každodenně</a:t>
            </a:r>
            <a:r>
              <a:rPr lang="lt-LT" sz="1800" dirty="0"/>
              <a:t>, adv. qvotidie, taglich, alle Tag.</a:t>
            </a:r>
          </a:p>
          <a:p>
            <a:pPr marL="72000" indent="0">
              <a:lnSpc>
                <a:spcPct val="100000"/>
              </a:lnSpc>
              <a:buNone/>
            </a:pPr>
            <a:r>
              <a:rPr lang="lv-LV" sz="1800" dirty="0"/>
              <a:t>¶ </a:t>
            </a:r>
            <a:r>
              <a:rPr lang="lt-LT" sz="1800" b="1" dirty="0" smtClean="0"/>
              <a:t>Wſſednė</a:t>
            </a:r>
            <a:r>
              <a:rPr lang="lt-LT" sz="1800" dirty="0"/>
              <a:t>, adv. idem qvod kazdodennė.</a:t>
            </a:r>
          </a:p>
          <a:p>
            <a:pPr marL="72000" indent="0">
              <a:lnSpc>
                <a:spcPct val="100000"/>
              </a:lnSpc>
              <a:buNone/>
            </a:pPr>
            <a:r>
              <a:rPr lang="lt-LT" sz="1800" dirty="0"/>
              <a:t>Item (w gine dny, krom Neděłe a Swátku) qvolibet alio die, præter diem Dominicum, et festum. Wſſednė ge tak dobŕe.</a:t>
            </a:r>
          </a:p>
          <a:p>
            <a:pPr marL="72000" indent="0">
              <a:lnSpc>
                <a:spcPct val="100000"/>
              </a:lnSpc>
              <a:buNone/>
            </a:pPr>
            <a:r>
              <a:rPr lang="lv-LV" sz="1800" dirty="0"/>
              <a:t>¶ </a:t>
            </a:r>
            <a:r>
              <a:rPr lang="lt-LT" sz="1800" b="1" dirty="0" smtClean="0"/>
              <a:t>Wſſednj</a:t>
            </a:r>
            <a:r>
              <a:rPr lang="lt-LT" sz="1800" dirty="0"/>
              <a:t>, adj. ut wſſednj den, dies profestus, wercktag, wſſednj raucho (t. k wſſednjmu dnj) vestis pro die profesto, wercktag kleyd. Wſſednj hřjch, (t. obyċegný, caſtý, běžný, każdodennj) veniale peccatum.</a:t>
            </a:r>
          </a:p>
          <a:p>
            <a:pPr marL="72000" indent="0">
              <a:lnSpc>
                <a:spcPct val="100000"/>
              </a:lnSpc>
              <a:buNone/>
            </a:pPr>
            <a:r>
              <a:rPr lang="lv-LV" sz="1800" dirty="0"/>
              <a:t>¶ </a:t>
            </a:r>
            <a:r>
              <a:rPr lang="lt-LT" sz="1800" b="1" dirty="0" smtClean="0"/>
              <a:t>Wſſednjm</a:t>
            </a:r>
            <a:r>
              <a:rPr lang="lt-LT" sz="1800" dirty="0"/>
              <a:t>, wſſedněł, wſſedněti, (obecnjm) inolescere, gemein werden.</a:t>
            </a:r>
          </a:p>
          <a:p>
            <a:pPr marL="72000" indent="0">
              <a:lnSpc>
                <a:spcPct val="100000"/>
              </a:lnSpc>
              <a:buNone/>
            </a:pPr>
            <a:r>
              <a:rPr lang="lv-LV" sz="1800" dirty="0"/>
              <a:t>¶ </a:t>
            </a:r>
            <a:r>
              <a:rPr lang="lt-LT" sz="1800" dirty="0" smtClean="0"/>
              <a:t>Perfectum </a:t>
            </a:r>
            <a:r>
              <a:rPr lang="lt-LT" sz="1800" dirty="0"/>
              <a:t>ejus est, z wſſedňěti. giż ta wěc z wſſedněła, (t. zobecnėła) jam inolevit. die Sach iſt ſchon gemein worden.</a:t>
            </a:r>
          </a:p>
          <a:p>
            <a:pPr marL="72000" indent="0">
              <a:lnSpc>
                <a:spcPct val="100000"/>
              </a:lnSpc>
              <a:buNone/>
            </a:pPr>
            <a:r>
              <a:rPr lang="lv-LV" sz="1800" dirty="0"/>
              <a:t>¶ </a:t>
            </a:r>
            <a:r>
              <a:rPr lang="lt-LT" sz="1800" b="1" dirty="0" smtClean="0"/>
              <a:t>Nádennjk</a:t>
            </a:r>
            <a:r>
              <a:rPr lang="lt-LT" sz="1800" dirty="0"/>
              <a:t>, (děłnjk na den) Operarius, taglöhner</a:t>
            </a:r>
            <a:r>
              <a:rPr lang="lt-LT" sz="1800" dirty="0" smtClean="0"/>
              <a:t>.</a:t>
            </a:r>
            <a:r>
              <a:rPr lang="lv-LV" sz="1800" dirty="0"/>
              <a:t> </a:t>
            </a:r>
            <a:endParaRPr lang="cs-CZ" sz="1800" dirty="0" smtClean="0"/>
          </a:p>
          <a:p>
            <a:pPr marL="72000" indent="0">
              <a:lnSpc>
                <a:spcPct val="100000"/>
              </a:lnSpc>
              <a:buNone/>
            </a:pPr>
            <a:r>
              <a:rPr lang="lv-LV" sz="1800" dirty="0" smtClean="0"/>
              <a:t>¶</a:t>
            </a:r>
            <a:r>
              <a:rPr lang="cs-CZ" sz="1800" dirty="0" smtClean="0"/>
              <a:t> </a:t>
            </a:r>
            <a:r>
              <a:rPr lang="lt-LT" sz="1800" b="1" dirty="0" smtClean="0"/>
              <a:t>Nádennjcſký</a:t>
            </a:r>
            <a:r>
              <a:rPr lang="lt-LT" sz="1800" dirty="0"/>
              <a:t>, adj. Nádennicſkým djłem ſe żiwj</a:t>
            </a:r>
            <a:r>
              <a:rPr lang="lt-LT" sz="1800" dirty="0" smtClean="0"/>
              <a:t>.</a:t>
            </a:r>
            <a:r>
              <a:rPr lang="cs-CZ" sz="1800" dirty="0" smtClean="0"/>
              <a:t> […]</a:t>
            </a:r>
            <a:endParaRPr lang="cs-CZ" sz="1800" dirty="0"/>
          </a:p>
        </p:txBody>
      </p:sp>
    </p:spTree>
    <p:extLst>
      <p:ext uri="{BB962C8B-B14F-4D97-AF65-F5344CB8AC3E}">
        <p14:creationId xmlns:p14="http://schemas.microsoft.com/office/powerpoint/2010/main" val="9679570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p:cNvSpPr>
            <a:spLocks noGrp="1"/>
          </p:cNvSpPr>
          <p:nvPr>
            <p:ph type="title"/>
          </p:nvPr>
        </p:nvSpPr>
        <p:spPr>
          <a:xfrm>
            <a:off x="414000" y="172804"/>
            <a:ext cx="11032305" cy="559730"/>
          </a:xfrm>
        </p:spPr>
        <p:txBody>
          <a:bodyPr/>
          <a:lstStyle/>
          <a:p>
            <a:r>
              <a:rPr lang="cs-CZ" i="1" dirty="0"/>
              <a:t>Thesaurus </a:t>
            </a:r>
            <a:r>
              <a:rPr lang="cs-CZ" i="1" dirty="0" smtClean="0"/>
              <a:t>linguae </a:t>
            </a:r>
            <a:r>
              <a:rPr lang="cs-CZ" i="1" dirty="0" err="1" smtClean="0"/>
              <a:t>bohemicae</a:t>
            </a:r>
            <a:r>
              <a:rPr lang="cs-CZ" i="1" dirty="0" smtClean="0"/>
              <a:t> </a:t>
            </a:r>
            <a:r>
              <a:rPr lang="cs-CZ" dirty="0" smtClean="0"/>
              <a:t>– neologismy </a:t>
            </a:r>
            <a:endParaRPr lang="cs-CZ" dirty="0"/>
          </a:p>
        </p:txBody>
      </p:sp>
      <p:sp>
        <p:nvSpPr>
          <p:cNvPr id="5" name="Zástupný symbol pro obsah 4"/>
          <p:cNvSpPr>
            <a:spLocks noGrp="1"/>
          </p:cNvSpPr>
          <p:nvPr>
            <p:ph idx="1"/>
          </p:nvPr>
        </p:nvSpPr>
        <p:spPr>
          <a:xfrm>
            <a:off x="257175" y="1500188"/>
            <a:ext cx="11963062" cy="4179515"/>
          </a:xfrm>
        </p:spPr>
        <p:txBody>
          <a:bodyPr/>
          <a:lstStyle/>
          <a:p>
            <a:pPr marL="72000" indent="0">
              <a:buNone/>
            </a:pPr>
            <a:r>
              <a:rPr lang="cs-CZ" sz="1800" b="1" dirty="0"/>
              <a:t>Armáda</a:t>
            </a:r>
            <a:r>
              <a:rPr lang="cs-CZ" sz="1800" dirty="0"/>
              <a:t>, g: f: (Vojsko na Zemi neb na Moři shromážděné :) </a:t>
            </a:r>
            <a:r>
              <a:rPr lang="cs-CZ" sz="1800" dirty="0" err="1"/>
              <a:t>exercitus</a:t>
            </a:r>
            <a:r>
              <a:rPr lang="cs-CZ" sz="1800" dirty="0"/>
              <a:t>, </a:t>
            </a:r>
            <a:r>
              <a:rPr lang="cs-CZ" sz="1800" dirty="0" err="1"/>
              <a:t>die</a:t>
            </a:r>
            <a:r>
              <a:rPr lang="cs-CZ" sz="1800" dirty="0"/>
              <a:t> </a:t>
            </a:r>
            <a:r>
              <a:rPr lang="cs-CZ" sz="1800" dirty="0" err="1"/>
              <a:t>Armee</a:t>
            </a:r>
            <a:r>
              <a:rPr lang="cs-CZ" sz="1800" dirty="0"/>
              <a:t>.</a:t>
            </a:r>
          </a:p>
          <a:p>
            <a:pPr marL="72000" indent="0">
              <a:buNone/>
            </a:pPr>
            <a:r>
              <a:rPr lang="cs-CZ" sz="1800" dirty="0"/>
              <a:t>¶ </a:t>
            </a:r>
            <a:r>
              <a:rPr lang="cs-CZ" sz="1800" b="1" dirty="0" err="1"/>
              <a:t>Armádonosta</a:t>
            </a:r>
            <a:r>
              <a:rPr lang="cs-CZ" sz="1800" dirty="0"/>
              <a:t>, </a:t>
            </a:r>
            <a:r>
              <a:rPr lang="cs-CZ" sz="1800" b="1" dirty="0" err="1"/>
              <a:t>Armádonoš</a:t>
            </a:r>
            <a:r>
              <a:rPr lang="cs-CZ" sz="1800" dirty="0"/>
              <a:t>, g. m. (:</a:t>
            </a:r>
            <a:r>
              <a:rPr lang="cs-CZ" sz="1800" dirty="0" err="1"/>
              <a:t>Veřejnosta</a:t>
            </a:r>
            <a:r>
              <a:rPr lang="cs-CZ" sz="1800" dirty="0"/>
              <a:t>, t: Nejvyšší vojska Správce:) Generalissimus, der </a:t>
            </a:r>
            <a:r>
              <a:rPr lang="cs-CZ" sz="1800" dirty="0" err="1"/>
              <a:t>höchste</a:t>
            </a:r>
            <a:r>
              <a:rPr lang="cs-CZ" sz="1800" dirty="0"/>
              <a:t> General.</a:t>
            </a:r>
          </a:p>
          <a:p>
            <a:pPr marL="72000" indent="0">
              <a:buNone/>
            </a:pPr>
            <a:r>
              <a:rPr lang="cs-CZ" sz="1800" dirty="0"/>
              <a:t>¶ </a:t>
            </a:r>
            <a:r>
              <a:rPr lang="cs-CZ" sz="1800" b="1" dirty="0" err="1"/>
              <a:t>Armádský</a:t>
            </a:r>
            <a:r>
              <a:rPr lang="cs-CZ" sz="1800" dirty="0"/>
              <a:t>, </a:t>
            </a:r>
            <a:r>
              <a:rPr lang="cs-CZ" sz="1800" dirty="0" err="1"/>
              <a:t>adi</a:t>
            </a:r>
            <a:r>
              <a:rPr lang="cs-CZ" sz="1800" dirty="0"/>
              <a:t>: (:co k armádě patří:)</a:t>
            </a:r>
          </a:p>
          <a:p>
            <a:pPr marL="72000" indent="0">
              <a:buNone/>
            </a:pPr>
            <a:r>
              <a:rPr lang="cs-CZ" sz="1800" dirty="0"/>
              <a:t>¶ </a:t>
            </a:r>
            <a:r>
              <a:rPr lang="cs-CZ" sz="1800" b="1" dirty="0" err="1"/>
              <a:t>Armádství</a:t>
            </a:r>
            <a:r>
              <a:rPr lang="cs-CZ" sz="1800" dirty="0"/>
              <a:t>, g: n. (:</a:t>
            </a:r>
            <a:r>
              <a:rPr lang="cs-CZ" sz="1800" dirty="0" err="1"/>
              <a:t>Auřad</a:t>
            </a:r>
            <a:r>
              <a:rPr lang="cs-CZ" sz="1800" dirty="0"/>
              <a:t> </a:t>
            </a:r>
            <a:r>
              <a:rPr lang="cs-CZ" sz="1800" dirty="0" err="1"/>
              <a:t>Armádonosty</a:t>
            </a:r>
            <a:r>
              <a:rPr lang="cs-CZ" sz="1800" dirty="0"/>
              <a:t>:)</a:t>
            </a:r>
          </a:p>
          <a:p>
            <a:pPr marL="72000" indent="0">
              <a:buNone/>
            </a:pPr>
            <a:r>
              <a:rPr lang="cs-CZ" sz="1800" dirty="0"/>
              <a:t>¶ </a:t>
            </a:r>
            <a:r>
              <a:rPr lang="cs-CZ" sz="1800" b="1" dirty="0" err="1"/>
              <a:t>Armáduji</a:t>
            </a:r>
            <a:r>
              <a:rPr lang="cs-CZ" sz="1800" b="1" dirty="0"/>
              <a:t>, </a:t>
            </a:r>
            <a:r>
              <a:rPr lang="cs-CZ" sz="1800" b="1" dirty="0" err="1"/>
              <a:t>armádovati</a:t>
            </a:r>
            <a:r>
              <a:rPr lang="cs-CZ" sz="1800" dirty="0"/>
              <a:t>. </a:t>
            </a:r>
            <a:r>
              <a:rPr lang="cs-CZ" sz="1800" dirty="0" err="1"/>
              <a:t>Sing</a:t>
            </a:r>
            <a:r>
              <a:rPr lang="cs-CZ" sz="1800" dirty="0"/>
              <a:t>: </a:t>
            </a:r>
            <a:r>
              <a:rPr lang="cs-CZ" sz="1800" dirty="0" err="1"/>
              <a:t>Imp</a:t>
            </a:r>
            <a:r>
              <a:rPr lang="cs-CZ" sz="1800" dirty="0"/>
              <a:t>: </a:t>
            </a:r>
            <a:r>
              <a:rPr lang="cs-CZ" sz="1800" dirty="0" err="1"/>
              <a:t>act</a:t>
            </a:r>
            <a:r>
              <a:rPr lang="cs-CZ" sz="1800" dirty="0"/>
              <a:t>: (:armádu </a:t>
            </a:r>
            <a:r>
              <a:rPr lang="cs-CZ" sz="1800" dirty="0" err="1"/>
              <a:t>pořadám</a:t>
            </a:r>
            <a:r>
              <a:rPr lang="cs-CZ" sz="1800" dirty="0"/>
              <a:t>, neb vedu:) </a:t>
            </a:r>
            <a:r>
              <a:rPr lang="cs-CZ" sz="1800" dirty="0" err="1"/>
              <a:t>exercitum</a:t>
            </a:r>
            <a:r>
              <a:rPr lang="cs-CZ" sz="1800" dirty="0"/>
              <a:t> </a:t>
            </a:r>
            <a:r>
              <a:rPr lang="cs-CZ" sz="1800" dirty="0" err="1"/>
              <a:t>ordinare</a:t>
            </a:r>
            <a:r>
              <a:rPr lang="cs-CZ" sz="1800" dirty="0"/>
              <a:t>, </a:t>
            </a:r>
            <a:r>
              <a:rPr lang="cs-CZ" sz="1800" dirty="0" err="1"/>
              <a:t>ducere</a:t>
            </a:r>
            <a:r>
              <a:rPr lang="cs-CZ" sz="1800" dirty="0"/>
              <a:t>, </a:t>
            </a:r>
            <a:r>
              <a:rPr lang="cs-CZ" sz="1800" dirty="0" err="1"/>
              <a:t>die</a:t>
            </a:r>
            <a:r>
              <a:rPr lang="cs-CZ" sz="1800" dirty="0"/>
              <a:t> </a:t>
            </a:r>
            <a:r>
              <a:rPr lang="cs-CZ" sz="1800" dirty="0" err="1"/>
              <a:t>Armee</a:t>
            </a:r>
            <a:r>
              <a:rPr lang="cs-CZ" sz="1800" dirty="0"/>
              <a:t> in </a:t>
            </a:r>
            <a:r>
              <a:rPr lang="cs-CZ" sz="1800" dirty="0" err="1"/>
              <a:t>die</a:t>
            </a:r>
            <a:r>
              <a:rPr lang="cs-CZ" sz="1800" dirty="0"/>
              <a:t> </a:t>
            </a:r>
            <a:r>
              <a:rPr lang="cs-CZ" sz="1800" dirty="0" err="1"/>
              <a:t>Ordnung</a:t>
            </a:r>
            <a:r>
              <a:rPr lang="cs-CZ" sz="1800" dirty="0"/>
              <a:t> </a:t>
            </a:r>
            <a:r>
              <a:rPr lang="cs-CZ" sz="1800" dirty="0" err="1"/>
              <a:t>stellen</a:t>
            </a:r>
            <a:r>
              <a:rPr lang="cs-CZ" sz="1800" dirty="0"/>
              <a:t>, </a:t>
            </a:r>
            <a:r>
              <a:rPr lang="cs-CZ" sz="1800" dirty="0" err="1"/>
              <a:t>führen</a:t>
            </a:r>
            <a:endParaRPr lang="cs-CZ" sz="1800" dirty="0"/>
          </a:p>
          <a:p>
            <a:pPr marL="72000" indent="0">
              <a:buNone/>
            </a:pPr>
            <a:r>
              <a:rPr lang="cs-CZ" sz="1800" dirty="0"/>
              <a:t>¶ </a:t>
            </a:r>
            <a:r>
              <a:rPr lang="cs-CZ" sz="1800" b="1" dirty="0" err="1"/>
              <a:t>Zarmádovati</a:t>
            </a:r>
            <a:r>
              <a:rPr lang="cs-CZ" sz="1800" dirty="0"/>
              <a:t>, </a:t>
            </a:r>
            <a:r>
              <a:rPr lang="cs-CZ" sz="1800" dirty="0" err="1"/>
              <a:t>perf</a:t>
            </a:r>
            <a:r>
              <a:rPr lang="cs-CZ" sz="1800" dirty="0"/>
              <a:t>: (:Armádu </a:t>
            </a:r>
            <a:r>
              <a:rPr lang="cs-CZ" sz="1800" dirty="0" err="1"/>
              <a:t>zpořádati</a:t>
            </a:r>
            <a:r>
              <a:rPr lang="cs-CZ" sz="1800" dirty="0"/>
              <a:t>:) idem </a:t>
            </a:r>
            <a:r>
              <a:rPr lang="cs-CZ" sz="1800" dirty="0" err="1"/>
              <a:t>armáduji</a:t>
            </a:r>
            <a:r>
              <a:rPr lang="cs-CZ" sz="1800" dirty="0"/>
              <a:t>, in </a:t>
            </a:r>
            <a:r>
              <a:rPr lang="cs-CZ" sz="1800" dirty="0" err="1"/>
              <a:t>Significatione</a:t>
            </a:r>
            <a:r>
              <a:rPr lang="cs-CZ" sz="1800" dirty="0"/>
              <a:t> </a:t>
            </a:r>
            <a:r>
              <a:rPr lang="cs-CZ" sz="1800" dirty="0" err="1"/>
              <a:t>perfecta</a:t>
            </a:r>
            <a:r>
              <a:rPr lang="cs-CZ" sz="1800" dirty="0"/>
              <a:t>. Již všechno vojsko proti Nepříteli </a:t>
            </a:r>
            <a:r>
              <a:rPr lang="cs-CZ" sz="1800" dirty="0" smtClean="0"/>
              <a:t>pěkně </a:t>
            </a:r>
            <a:r>
              <a:rPr lang="cs-CZ" sz="1800" dirty="0" err="1" smtClean="0"/>
              <a:t>zarmádoval</a:t>
            </a:r>
            <a:endParaRPr lang="cs-CZ" sz="1800" dirty="0" smtClean="0"/>
          </a:p>
          <a:p>
            <a:pPr marL="72000" indent="0">
              <a:buNone/>
            </a:pPr>
            <a:endParaRPr lang="cs-CZ" sz="1800" dirty="0"/>
          </a:p>
          <a:p>
            <a:pPr marL="72000" indent="0">
              <a:buNone/>
            </a:pPr>
            <a:endParaRPr lang="cs-CZ" sz="1800" dirty="0"/>
          </a:p>
        </p:txBody>
      </p:sp>
    </p:spTree>
    <p:extLst>
      <p:ext uri="{BB962C8B-B14F-4D97-AF65-F5344CB8AC3E}">
        <p14:creationId xmlns:p14="http://schemas.microsoft.com/office/powerpoint/2010/main" val="13078484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p:cNvSpPr>
            <a:spLocks noGrp="1"/>
          </p:cNvSpPr>
          <p:nvPr>
            <p:ph type="title"/>
          </p:nvPr>
        </p:nvSpPr>
        <p:spPr>
          <a:xfrm>
            <a:off x="257176" y="557212"/>
            <a:ext cx="11189130" cy="175321"/>
          </a:xfrm>
        </p:spPr>
        <p:txBody>
          <a:bodyPr/>
          <a:lstStyle/>
          <a:p>
            <a:r>
              <a:rPr lang="cs-CZ" dirty="0" smtClean="0"/>
              <a:t>Pravopis</a:t>
            </a:r>
            <a:endParaRPr lang="cs-CZ" dirty="0"/>
          </a:p>
        </p:txBody>
      </p:sp>
      <p:sp>
        <p:nvSpPr>
          <p:cNvPr id="5" name="Zástupný symbol pro obsah 4"/>
          <p:cNvSpPr>
            <a:spLocks noGrp="1"/>
          </p:cNvSpPr>
          <p:nvPr>
            <p:ph idx="1"/>
          </p:nvPr>
        </p:nvSpPr>
        <p:spPr>
          <a:xfrm>
            <a:off x="257175" y="1500188"/>
            <a:ext cx="11963062" cy="4179515"/>
          </a:xfrm>
        </p:spPr>
        <p:txBody>
          <a:bodyPr/>
          <a:lstStyle/>
          <a:p>
            <a:pPr marL="72000" indent="0">
              <a:lnSpc>
                <a:spcPct val="100000"/>
              </a:lnSpc>
              <a:buNone/>
            </a:pPr>
            <a:r>
              <a:rPr lang="cs-CZ" sz="2000" dirty="0" smtClean="0"/>
              <a:t>Navazuje na tradici humanistické epochy. Dvě pravopisné sféry, které se lišily:</a:t>
            </a:r>
          </a:p>
          <a:p>
            <a:pPr marL="72000" indent="0">
              <a:lnSpc>
                <a:spcPct val="100000"/>
              </a:lnSpc>
              <a:buNone/>
            </a:pPr>
            <a:endParaRPr lang="cs-CZ" sz="2000" dirty="0"/>
          </a:p>
          <a:p>
            <a:pPr>
              <a:lnSpc>
                <a:spcPct val="100000"/>
              </a:lnSpc>
            </a:pPr>
            <a:r>
              <a:rPr lang="cs-CZ" sz="2000" dirty="0" smtClean="0"/>
              <a:t>tiskařský pravopis (také </a:t>
            </a:r>
            <a:r>
              <a:rPr lang="cs-CZ" sz="2000" dirty="0"/>
              <a:t>b</a:t>
            </a:r>
            <a:r>
              <a:rPr lang="cs-CZ" sz="2000" dirty="0" smtClean="0"/>
              <a:t>ratrský),</a:t>
            </a:r>
          </a:p>
          <a:p>
            <a:pPr>
              <a:lnSpc>
                <a:spcPct val="100000"/>
              </a:lnSpc>
            </a:pPr>
            <a:endParaRPr lang="cs-CZ" sz="2000" dirty="0"/>
          </a:p>
          <a:p>
            <a:pPr>
              <a:lnSpc>
                <a:spcPct val="100000"/>
              </a:lnSpc>
            </a:pPr>
            <a:r>
              <a:rPr lang="cs-CZ" sz="2000" dirty="0" smtClean="0"/>
              <a:t>písařský pravopis.</a:t>
            </a:r>
          </a:p>
          <a:p>
            <a:pPr>
              <a:lnSpc>
                <a:spcPct val="100000"/>
              </a:lnSpc>
            </a:pPr>
            <a:endParaRPr lang="cs-CZ" sz="2000" dirty="0"/>
          </a:p>
          <a:p>
            <a:pPr marL="72000" indent="0">
              <a:lnSpc>
                <a:spcPct val="100000"/>
              </a:lnSpc>
              <a:buNone/>
            </a:pPr>
            <a:r>
              <a:rPr lang="cs-CZ" sz="2000" dirty="0" smtClean="0"/>
              <a:t>M. V. </a:t>
            </a:r>
            <a:r>
              <a:rPr lang="cs-CZ" sz="2000" dirty="0" err="1" smtClean="0"/>
              <a:t>Štejer</a:t>
            </a:r>
            <a:r>
              <a:rPr lang="cs-CZ" sz="2000" dirty="0" smtClean="0"/>
              <a:t> se v </a:t>
            </a:r>
            <a:r>
              <a:rPr lang="cs-CZ" sz="2000" i="1" dirty="0" smtClean="0"/>
              <a:t>Žáčkovi </a:t>
            </a:r>
            <a:r>
              <a:rPr lang="cs-CZ" sz="2000" dirty="0" smtClean="0"/>
              <a:t>pokusil o sjednocení obou oblastí, ale to se neprosadilo.</a:t>
            </a:r>
          </a:p>
          <a:p>
            <a:pPr marL="72000" indent="0">
              <a:lnSpc>
                <a:spcPct val="100000"/>
              </a:lnSpc>
              <a:buNone/>
            </a:pPr>
            <a:endParaRPr lang="cs-CZ" sz="2000" dirty="0"/>
          </a:p>
          <a:p>
            <a:pPr marL="72000" indent="0">
              <a:lnSpc>
                <a:spcPct val="100000"/>
              </a:lnSpc>
              <a:buNone/>
            </a:pPr>
            <a:r>
              <a:rPr lang="cs-CZ" sz="2000" dirty="0" smtClean="0"/>
              <a:t>Více viz NESČ, heslo </a:t>
            </a:r>
            <a:r>
              <a:rPr lang="cs-CZ" sz="2000" i="1" dirty="0" smtClean="0"/>
              <a:t>Bratrský pravopis</a:t>
            </a:r>
            <a:r>
              <a:rPr lang="cs-CZ" sz="2000" dirty="0" smtClean="0"/>
              <a:t>:</a:t>
            </a:r>
          </a:p>
          <a:p>
            <a:pPr marL="72000" indent="0">
              <a:lnSpc>
                <a:spcPct val="100000"/>
              </a:lnSpc>
              <a:buNone/>
            </a:pPr>
            <a:endParaRPr lang="cs-CZ" sz="2000" dirty="0" smtClean="0"/>
          </a:p>
          <a:p>
            <a:pPr marL="72000" indent="0">
              <a:lnSpc>
                <a:spcPct val="100000"/>
              </a:lnSpc>
              <a:buNone/>
            </a:pPr>
            <a:endParaRPr lang="cs-CZ" sz="2000" dirty="0"/>
          </a:p>
          <a:p>
            <a:pPr marL="72000" indent="0">
              <a:lnSpc>
                <a:spcPct val="100000"/>
              </a:lnSpc>
              <a:buNone/>
            </a:pPr>
            <a:r>
              <a:rPr lang="cs-CZ" sz="2000">
                <a:hlinkClick r:id="rId2"/>
              </a:rPr>
              <a:t>https</a:t>
            </a:r>
            <a:r>
              <a:rPr lang="cs-CZ" sz="2000">
                <a:hlinkClick r:id="rId2"/>
              </a:rPr>
              <a:t>://</a:t>
            </a:r>
            <a:r>
              <a:rPr lang="cs-CZ" sz="2000" smtClean="0">
                <a:hlinkClick r:id="rId2"/>
              </a:rPr>
              <a:t>www.czechency.org/slovnik/BRATRSK%C3%9D%20PRAVOPIS</a:t>
            </a:r>
            <a:endParaRPr lang="cs-CZ" sz="2000" smtClean="0"/>
          </a:p>
          <a:p>
            <a:pPr marL="72000" indent="0">
              <a:lnSpc>
                <a:spcPct val="100000"/>
              </a:lnSpc>
              <a:buNone/>
            </a:pPr>
            <a:endParaRPr lang="cs-CZ" sz="2000" dirty="0" smtClean="0"/>
          </a:p>
          <a:p>
            <a:pPr marL="72000" indent="0">
              <a:lnSpc>
                <a:spcPct val="100000"/>
              </a:lnSpc>
              <a:buNone/>
            </a:pPr>
            <a:endParaRPr lang="cs-CZ" sz="2000" dirty="0"/>
          </a:p>
        </p:txBody>
      </p:sp>
    </p:spTree>
    <p:extLst>
      <p:ext uri="{BB962C8B-B14F-4D97-AF65-F5344CB8AC3E}">
        <p14:creationId xmlns:p14="http://schemas.microsoft.com/office/powerpoint/2010/main" val="283510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414000" y="353820"/>
            <a:ext cx="11032305" cy="391648"/>
          </a:xfrm>
        </p:spPr>
        <p:txBody>
          <a:bodyPr/>
          <a:lstStyle/>
          <a:p>
            <a:r>
              <a:rPr lang="cs-CZ" dirty="0" smtClean="0"/>
              <a:t>Josef Zubatý: </a:t>
            </a:r>
            <a:r>
              <a:rPr lang="pl-PL" i="1" dirty="0"/>
              <a:t>O úpadku našeho knižního </a:t>
            </a:r>
            <a:r>
              <a:rPr lang="pl-PL" i="1" dirty="0" smtClean="0"/>
              <a:t>jazyka </a:t>
            </a:r>
            <a:r>
              <a:rPr lang="pl-PL" dirty="0" smtClean="0"/>
              <a:t>(</a:t>
            </a:r>
            <a:r>
              <a:rPr lang="pl-PL" i="1" dirty="0" smtClean="0"/>
              <a:t>Naše řeč </a:t>
            </a:r>
            <a:r>
              <a:rPr lang="pl-PL" dirty="0" smtClean="0"/>
              <a:t>1919) I</a:t>
            </a:r>
            <a:r>
              <a:rPr lang="pl-PL" dirty="0"/>
              <a:t/>
            </a:r>
            <a:br>
              <a:rPr lang="pl-PL" dirty="0"/>
            </a:br>
            <a:endParaRPr lang="cs-CZ" dirty="0"/>
          </a:p>
        </p:txBody>
      </p:sp>
      <p:sp>
        <p:nvSpPr>
          <p:cNvPr id="5" name="Zástupný symbol pro obsah 4"/>
          <p:cNvSpPr>
            <a:spLocks noGrp="1"/>
          </p:cNvSpPr>
          <p:nvPr>
            <p:ph idx="1"/>
          </p:nvPr>
        </p:nvSpPr>
        <p:spPr>
          <a:xfrm>
            <a:off x="414000" y="1814513"/>
            <a:ext cx="11778000" cy="3322265"/>
          </a:xfrm>
        </p:spPr>
        <p:txBody>
          <a:bodyPr/>
          <a:lstStyle/>
          <a:p>
            <a:pPr marL="72000" indent="0">
              <a:lnSpc>
                <a:spcPct val="100000"/>
              </a:lnSpc>
              <a:buNone/>
            </a:pPr>
            <a:r>
              <a:rPr lang="cs-CZ" sz="1800" dirty="0"/>
              <a:t>Že stav, v jakém dnes shledáváme jazyk český, není </a:t>
            </a:r>
            <a:r>
              <a:rPr lang="cs-CZ" sz="1800" dirty="0">
                <a:solidFill>
                  <a:srgbClr val="0000DC"/>
                </a:solidFill>
              </a:rPr>
              <a:t>utěšený</a:t>
            </a:r>
            <a:r>
              <a:rPr lang="cs-CZ" sz="1800" dirty="0"/>
              <a:t>, jest vůbec známo i uznáno. Vím dobře, že tak nelze mluviti o českém jazyce vůbec. </a:t>
            </a:r>
            <a:r>
              <a:rPr lang="cs-CZ" sz="1800" dirty="0" smtClean="0"/>
              <a:t> […] </a:t>
            </a:r>
            <a:r>
              <a:rPr lang="cs-CZ" sz="1800" dirty="0"/>
              <a:t>budiž Bohu </a:t>
            </a:r>
            <a:r>
              <a:rPr lang="cs-CZ" sz="1800" dirty="0">
                <a:solidFill>
                  <a:srgbClr val="0000DC"/>
                </a:solidFill>
              </a:rPr>
              <a:t>žalováno</a:t>
            </a:r>
            <a:r>
              <a:rPr lang="cs-CZ" sz="1800" dirty="0"/>
              <a:t>, že ve veliké části písemnictví dnešního množí se skoro den ode dne znaky jazykové </a:t>
            </a:r>
            <a:r>
              <a:rPr lang="cs-CZ" sz="1800" dirty="0">
                <a:solidFill>
                  <a:srgbClr val="0000DC"/>
                </a:solidFill>
              </a:rPr>
              <a:t>zkázy</a:t>
            </a:r>
            <a:r>
              <a:rPr lang="cs-CZ" sz="1800" dirty="0"/>
              <a:t>, znaky svědčící o </a:t>
            </a:r>
            <a:r>
              <a:rPr lang="cs-CZ" sz="1800" dirty="0">
                <a:solidFill>
                  <a:srgbClr val="0000DC"/>
                </a:solidFill>
              </a:rPr>
              <a:t>nedostatku dobré vůle</a:t>
            </a:r>
            <a:r>
              <a:rPr lang="cs-CZ" sz="1800" dirty="0"/>
              <a:t>, o </a:t>
            </a:r>
            <a:r>
              <a:rPr lang="cs-CZ" sz="1800" dirty="0">
                <a:solidFill>
                  <a:srgbClr val="0000DC"/>
                </a:solidFill>
              </a:rPr>
              <a:t>nedostatku úcty </a:t>
            </a:r>
            <a:r>
              <a:rPr lang="cs-CZ" sz="1800" dirty="0"/>
              <a:t>k dědictví po našich lepších otcích; </a:t>
            </a:r>
            <a:r>
              <a:rPr lang="cs-CZ" sz="1800" dirty="0" smtClean="0"/>
              <a:t>[…] </a:t>
            </a:r>
          </a:p>
          <a:p>
            <a:pPr marL="72000" indent="0">
              <a:lnSpc>
                <a:spcPct val="100000"/>
              </a:lnSpc>
              <a:buNone/>
            </a:pPr>
            <a:r>
              <a:rPr lang="cs-CZ" sz="1800" dirty="0" smtClean="0"/>
              <a:t>Odkud </a:t>
            </a:r>
            <a:r>
              <a:rPr lang="cs-CZ" sz="1800" dirty="0"/>
              <a:t>tato zkáza?</a:t>
            </a:r>
          </a:p>
          <a:p>
            <a:pPr marL="72000" indent="0">
              <a:lnSpc>
                <a:spcPct val="100000"/>
              </a:lnSpc>
              <a:buNone/>
            </a:pPr>
            <a:r>
              <a:rPr lang="cs-CZ" sz="1800" dirty="0"/>
              <a:t>Jedním z hlavních pramenů jejích je naše národní </a:t>
            </a:r>
            <a:r>
              <a:rPr lang="cs-CZ" sz="1800" dirty="0">
                <a:solidFill>
                  <a:srgbClr val="0000DC"/>
                </a:solidFill>
              </a:rPr>
              <a:t>neštěstí</a:t>
            </a:r>
            <a:r>
              <a:rPr lang="cs-CZ" sz="1800" dirty="0"/>
              <a:t>, které tolik nám </a:t>
            </a:r>
            <a:r>
              <a:rPr lang="cs-CZ" sz="1800" dirty="0">
                <a:solidFill>
                  <a:srgbClr val="0000DC"/>
                </a:solidFill>
              </a:rPr>
              <a:t>škody </a:t>
            </a:r>
            <a:r>
              <a:rPr lang="cs-CZ" sz="1800" dirty="0"/>
              <a:t>přineslo i po jiných stránkách našeho národního života. Měli jsme své základy, z nichž se již vyvíjela knižní mluva česká tak, jako se vyvíjela knižní mluva u národů jiných. Vyvíjela se přirozeným způsobem, tak, že spisovatelé vnášeli do svých děl živý poklad jazyka národního, jenž v nich samých žil. Stáli ovšem </a:t>
            </a:r>
            <a:r>
              <a:rPr lang="cs-CZ" sz="1800" dirty="0" smtClean="0"/>
              <a:t>na </a:t>
            </a:r>
            <a:r>
              <a:rPr lang="cs-CZ" sz="1800" dirty="0"/>
              <a:t>půdě připravené osvětou cizí, osvětou národů, jež vytvořily skutečné písemnictví před námi: to byla věc, jež urychlila vznik písemnictví českého, vznik knižní mluvy české stejně, jako se dělo všude, kde národ tvořící písemnictví nemusil konati sám prvních prací průkopnických</a:t>
            </a:r>
            <a:r>
              <a:rPr lang="cs-CZ" sz="1800" dirty="0" smtClean="0"/>
              <a:t>. </a:t>
            </a:r>
            <a:r>
              <a:rPr lang="cs-CZ" sz="1800" dirty="0"/>
              <a:t>[…] </a:t>
            </a:r>
            <a:endParaRPr lang="cs-CZ" sz="1800" dirty="0" smtClean="0"/>
          </a:p>
          <a:p>
            <a:pPr marL="72000" indent="0">
              <a:lnSpc>
                <a:spcPct val="100000"/>
              </a:lnSpc>
              <a:buNone/>
            </a:pPr>
            <a:r>
              <a:rPr lang="cs-CZ" sz="1800" dirty="0" smtClean="0"/>
              <a:t>Kam </a:t>
            </a:r>
            <a:r>
              <a:rPr lang="cs-CZ" sz="1800" dirty="0"/>
              <a:t>tento vývoj mluvy knižní spěl, vidíme na památkách našeho písemnictví z 16. a 17. století, na př. na spisech právnických, na rozličných knihách doby veleslavínské, na bibli Kralické, na českých dílech Komenského. </a:t>
            </a:r>
          </a:p>
        </p:txBody>
      </p:sp>
    </p:spTree>
    <p:extLst>
      <p:ext uri="{BB962C8B-B14F-4D97-AF65-F5344CB8AC3E}">
        <p14:creationId xmlns:p14="http://schemas.microsoft.com/office/powerpoint/2010/main" val="367985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185738" y="185738"/>
            <a:ext cx="11787187" cy="485775"/>
          </a:xfrm>
        </p:spPr>
        <p:txBody>
          <a:bodyPr/>
          <a:lstStyle/>
          <a:p>
            <a:r>
              <a:rPr lang="cs-CZ" dirty="0" smtClean="0"/>
              <a:t>Josef Zubatý: </a:t>
            </a:r>
            <a:r>
              <a:rPr lang="pl-PL" i="1" dirty="0"/>
              <a:t>O úpadku našeho knižního </a:t>
            </a:r>
            <a:r>
              <a:rPr lang="pl-PL" i="1" dirty="0" smtClean="0"/>
              <a:t>jazyka </a:t>
            </a:r>
            <a:r>
              <a:rPr lang="pl-PL" dirty="0" smtClean="0"/>
              <a:t>(</a:t>
            </a:r>
            <a:r>
              <a:rPr lang="pl-PL" i="1" dirty="0" smtClean="0"/>
              <a:t>Naše řeč </a:t>
            </a:r>
            <a:r>
              <a:rPr lang="pl-PL" dirty="0" smtClean="0"/>
              <a:t>1919) II</a:t>
            </a:r>
            <a:r>
              <a:rPr lang="pl-PL" dirty="0"/>
              <a:t/>
            </a:r>
            <a:br>
              <a:rPr lang="pl-PL" dirty="0"/>
            </a:br>
            <a:endParaRPr lang="cs-CZ" dirty="0"/>
          </a:p>
        </p:txBody>
      </p:sp>
      <p:sp>
        <p:nvSpPr>
          <p:cNvPr id="5" name="Zástupný symbol pro obsah 4"/>
          <p:cNvSpPr>
            <a:spLocks noGrp="1"/>
          </p:cNvSpPr>
          <p:nvPr>
            <p:ph idx="1"/>
          </p:nvPr>
        </p:nvSpPr>
        <p:spPr>
          <a:xfrm>
            <a:off x="185738" y="1285875"/>
            <a:ext cx="12006262" cy="3850903"/>
          </a:xfrm>
        </p:spPr>
        <p:txBody>
          <a:bodyPr/>
          <a:lstStyle/>
          <a:p>
            <a:pPr marL="72000" indent="0">
              <a:lnSpc>
                <a:spcPct val="100000"/>
              </a:lnSpc>
              <a:buNone/>
            </a:pPr>
            <a:r>
              <a:rPr lang="cs-CZ" sz="1800" dirty="0"/>
              <a:t>Nemusím dlouho vypravovati, co se stalo u nás. </a:t>
            </a:r>
            <a:r>
              <a:rPr lang="cs-CZ" sz="1800" u="sng" dirty="0"/>
              <a:t>Naše národní samostatnost byla povalena</a:t>
            </a:r>
            <a:r>
              <a:rPr lang="cs-CZ" sz="1800" dirty="0"/>
              <a:t>, </a:t>
            </a:r>
            <a:r>
              <a:rPr lang="cs-CZ" sz="1800" u="sng" dirty="0"/>
              <a:t>výkvět našeho národa vyhnán do ciziny</a:t>
            </a:r>
            <a:r>
              <a:rPr lang="cs-CZ" sz="1800" dirty="0"/>
              <a:t>, </a:t>
            </a:r>
            <a:r>
              <a:rPr lang="cs-CZ" sz="1800" u="sng" dirty="0"/>
              <a:t>zbytek jeho stlačen pod cizí jho</a:t>
            </a:r>
            <a:r>
              <a:rPr lang="cs-CZ" sz="1800" dirty="0"/>
              <a:t>, zničená osvěta domácí nahrazena osvětou cizí, </a:t>
            </a:r>
            <a:r>
              <a:rPr lang="cs-CZ" sz="1800" u="sng" dirty="0"/>
              <a:t>národní písemnictví sníženo skoro jen na nejnuznější potřeby života denního</a:t>
            </a:r>
            <a:r>
              <a:rPr lang="cs-CZ" sz="1800" dirty="0"/>
              <a:t>, </a:t>
            </a:r>
            <a:r>
              <a:rPr lang="cs-CZ" sz="1800" u="sng" dirty="0"/>
              <a:t>národní jazyk vytlačován z míst, ze kterých se měl na věky ozývati</a:t>
            </a:r>
            <a:r>
              <a:rPr lang="cs-CZ" sz="1800" dirty="0"/>
              <a:t>. </a:t>
            </a:r>
            <a:r>
              <a:rPr lang="cs-CZ" sz="1800" u="sng" dirty="0"/>
              <a:t>Cizímu a nepřátelskému panovnickému rodu jazyk český byl jazykem lidu podrobeného</a:t>
            </a:r>
            <a:r>
              <a:rPr lang="cs-CZ" sz="1800" dirty="0"/>
              <a:t>, kterému jen z milostivé blahosklonnosti dopřáváno ve skrovné míře místa, který v životě státním a úředním se jen krčil jakousi setrvačností, jejíž síly stále ubývalo. Že by bylo povinností vlády, podati hynoucímu jazyku pomocné ruky, nezdálo se ani přirozeným Čechům, neřku-li jejich utlačitelům. </a:t>
            </a:r>
            <a:r>
              <a:rPr lang="cs-CZ" sz="1800" u="sng" dirty="0"/>
              <a:t>Vrstvy vyšší tímto stálým tlakem odnárodňovány</a:t>
            </a:r>
            <a:r>
              <a:rPr lang="cs-CZ" sz="1800" dirty="0"/>
              <a:t>, a zachovaly-li se v ústech jejich příslušníků zkomolené zbytky jazyka domácího, stalo se tak skoro jen proto, že české byly chůvy, které pěstovaly děti panské, že bylo přece </a:t>
            </a:r>
            <a:r>
              <a:rPr lang="cs-CZ" sz="1800" dirty="0" smtClean="0"/>
              <a:t>potřebí </a:t>
            </a:r>
            <a:r>
              <a:rPr lang="cs-CZ" sz="1800" dirty="0"/>
              <a:t>tolik češtiny, aby se pán mohl dorozuměti se sluhou. </a:t>
            </a:r>
            <a:r>
              <a:rPr lang="cs-CZ" sz="1800" u="sng" dirty="0"/>
              <a:t>Jen ten prostý lid zůstával českým; a setkáme-li se s Čechy ve vrstvách vyšších</a:t>
            </a:r>
            <a:r>
              <a:rPr lang="cs-CZ" sz="1800" dirty="0"/>
              <a:t>, čteme-li dokonce i o českých spisovatelích v těchto temných dobách našich dějin, jsou to výjimky a skoro jen mužové, kteří z prostého lidu pošli a věrni zůstali svému původu.</a:t>
            </a:r>
          </a:p>
          <a:p>
            <a:pPr marL="72000" indent="0">
              <a:lnSpc>
                <a:spcPct val="100000"/>
              </a:lnSpc>
              <a:buNone/>
            </a:pPr>
            <a:r>
              <a:rPr lang="cs-CZ" sz="1800" dirty="0"/>
              <a:t>Že v takovýchto dobách nelze očekávati utužování a prohlubování tradice knižního jazyka, že nastati musil a také nastal její </a:t>
            </a:r>
            <a:r>
              <a:rPr lang="cs-CZ" sz="1800" dirty="0">
                <a:solidFill>
                  <a:srgbClr val="0000DC"/>
                </a:solidFill>
              </a:rPr>
              <a:t>úpadek</a:t>
            </a:r>
            <a:r>
              <a:rPr lang="cs-CZ" sz="1800" dirty="0"/>
              <a:t>, nemusím </a:t>
            </a:r>
            <a:r>
              <a:rPr lang="cs-CZ" sz="1800" dirty="0" err="1"/>
              <a:t>teprv</a:t>
            </a:r>
            <a:r>
              <a:rPr lang="cs-CZ" sz="1800" dirty="0"/>
              <a:t> vykládati</a:t>
            </a:r>
            <a:r>
              <a:rPr lang="cs-CZ" sz="1800" dirty="0" smtClean="0"/>
              <a:t>. Nemusím </a:t>
            </a:r>
            <a:r>
              <a:rPr lang="cs-CZ" sz="1800" dirty="0"/>
              <a:t>ani vykládati, že tento </a:t>
            </a:r>
            <a:r>
              <a:rPr lang="cs-CZ" sz="1800" dirty="0">
                <a:solidFill>
                  <a:srgbClr val="0000DC"/>
                </a:solidFill>
              </a:rPr>
              <a:t>úpadek </a:t>
            </a:r>
            <a:r>
              <a:rPr lang="cs-CZ" sz="1800" dirty="0"/>
              <a:t>se nejevil jen v písemnictví, že přesahoval z něho i do samého života našeho lidu. Cizí živel ovládl v městech a potlačoval živel domácí: smíme se diviti, že domácí živel i mluvou podléhal živlu cizímu, že se stopy cizího vlivu jevily na jeho mluvě, i když mluvil jazykem rodným? </a:t>
            </a:r>
            <a:r>
              <a:rPr lang="cs-CZ" sz="1800" dirty="0" smtClean="0"/>
              <a:t>[…] A </a:t>
            </a:r>
            <a:r>
              <a:rPr lang="cs-CZ" sz="1800" dirty="0"/>
              <a:t>vesnický náš lid zůstal mimo kraje, kde přímo sousedil s obyvatelstvem jazyka cizího, podnes skoro nedotčen cizotou. </a:t>
            </a:r>
          </a:p>
        </p:txBody>
      </p:sp>
    </p:spTree>
    <p:extLst>
      <p:ext uri="{BB962C8B-B14F-4D97-AF65-F5344CB8AC3E}">
        <p14:creationId xmlns:p14="http://schemas.microsoft.com/office/powerpoint/2010/main" val="2321196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720000" y="6241447"/>
            <a:ext cx="7920000" cy="252000"/>
          </a:xfrm>
        </p:spPr>
        <p:txBody>
          <a:bodyPr/>
          <a:lstStyle/>
          <a:p>
            <a:r>
              <a:rPr lang="cs-CZ" dirty="0" smtClean="0"/>
              <a:t>Barokní </a:t>
            </a:r>
            <a:r>
              <a:rPr lang="cs-CZ" dirty="0"/>
              <a:t>čeština</a:t>
            </a:r>
          </a:p>
        </p:txBody>
      </p:sp>
      <p:sp>
        <p:nvSpPr>
          <p:cNvPr id="3" name="Zástupný symbol pro číslo snímku 2"/>
          <p:cNvSpPr>
            <a:spLocks noGrp="1"/>
          </p:cNvSpPr>
          <p:nvPr>
            <p:ph type="sldNum" sz="quarter" idx="11"/>
          </p:nvPr>
        </p:nvSpPr>
        <p:spPr>
          <a:xfrm>
            <a:off x="414000" y="6242288"/>
            <a:ext cx="252000" cy="252000"/>
          </a:xfrm>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414000" y="853888"/>
            <a:ext cx="11230313" cy="403418"/>
          </a:xfrm>
        </p:spPr>
        <p:txBody>
          <a:bodyPr/>
          <a:lstStyle/>
          <a:p>
            <a:r>
              <a:rPr lang="cs-CZ" dirty="0" smtClean="0"/>
              <a:t>Koncept diskontinuitního vývoje</a:t>
            </a:r>
            <a:endParaRPr lang="cs-CZ" dirty="0"/>
          </a:p>
        </p:txBody>
      </p:sp>
      <p:sp>
        <p:nvSpPr>
          <p:cNvPr id="5" name="Zástupný symbol pro obsah 4"/>
          <p:cNvSpPr>
            <a:spLocks noGrp="1"/>
          </p:cNvSpPr>
          <p:nvPr>
            <p:ph idx="1"/>
          </p:nvPr>
        </p:nvSpPr>
        <p:spPr>
          <a:xfrm>
            <a:off x="414000" y="1885952"/>
            <a:ext cx="11778000" cy="3436565"/>
          </a:xfrm>
        </p:spPr>
        <p:txBody>
          <a:bodyPr/>
          <a:lstStyle/>
          <a:p>
            <a:pPr>
              <a:lnSpc>
                <a:spcPct val="120000"/>
              </a:lnSpc>
            </a:pPr>
            <a:r>
              <a:rPr lang="cs-CZ" sz="2000" dirty="0" smtClean="0"/>
              <a:t>v průběhu 19. stol. se vytvořil koncept vývojové diskontinuity spisovné češtiny,</a:t>
            </a:r>
          </a:p>
          <a:p>
            <a:pPr>
              <a:lnSpc>
                <a:spcPct val="120000"/>
              </a:lnSpc>
            </a:pPr>
            <a:endParaRPr lang="cs-CZ" sz="2000" dirty="0" smtClean="0"/>
          </a:p>
          <a:p>
            <a:pPr>
              <a:lnSpc>
                <a:spcPct val="120000"/>
              </a:lnSpc>
            </a:pPr>
            <a:endParaRPr lang="cs-CZ" sz="2000" dirty="0"/>
          </a:p>
          <a:p>
            <a:pPr>
              <a:lnSpc>
                <a:spcPct val="120000"/>
              </a:lnSpc>
            </a:pPr>
            <a:r>
              <a:rPr lang="cs-CZ" sz="2000" dirty="0" smtClean="0"/>
              <a:t>podle něj </a:t>
            </a:r>
            <a:r>
              <a:rPr lang="cs-CZ" sz="2000" dirty="0"/>
              <a:t>novodobá spisovná čeština navazuje na jazyk humanistický, tj. </a:t>
            </a:r>
            <a:r>
              <a:rPr lang="cs-CZ" sz="2000" dirty="0" smtClean="0"/>
              <a:t>je </a:t>
            </a:r>
            <a:r>
              <a:rPr lang="cs-CZ" sz="2000" dirty="0"/>
              <a:t>v podstatě bez vazeb na jazyk předchozího </a:t>
            </a:r>
            <a:r>
              <a:rPr lang="cs-CZ" sz="2000" dirty="0" smtClean="0"/>
              <a:t>období (ještě u </a:t>
            </a:r>
            <a:r>
              <a:rPr lang="cs-CZ" sz="2000" dirty="0" err="1" smtClean="0"/>
              <a:t>Hausenblase</a:t>
            </a:r>
            <a:r>
              <a:rPr lang="cs-CZ" sz="2000" dirty="0" smtClean="0"/>
              <a:t>),</a:t>
            </a:r>
          </a:p>
          <a:p>
            <a:pPr>
              <a:lnSpc>
                <a:spcPct val="120000"/>
              </a:lnSpc>
            </a:pPr>
            <a:endParaRPr lang="cs-CZ" sz="2000" dirty="0" smtClean="0"/>
          </a:p>
          <a:p>
            <a:pPr>
              <a:lnSpc>
                <a:spcPct val="120000"/>
              </a:lnSpc>
            </a:pPr>
            <a:endParaRPr lang="cs-CZ" sz="2000" dirty="0"/>
          </a:p>
          <a:p>
            <a:pPr>
              <a:lnSpc>
                <a:spcPct val="120000"/>
              </a:lnSpc>
            </a:pPr>
            <a:r>
              <a:rPr lang="cs-CZ" sz="2000" dirty="0" smtClean="0"/>
              <a:t>barokní období mělo tvořit „vývojovou lakunu“ nebo „slepou vývojovou kolej“. </a:t>
            </a:r>
          </a:p>
          <a:p>
            <a:pPr>
              <a:lnSpc>
                <a:spcPct val="120000"/>
              </a:lnSpc>
            </a:pPr>
            <a:endParaRPr lang="cs-CZ" sz="2000" dirty="0"/>
          </a:p>
        </p:txBody>
      </p:sp>
    </p:spTree>
    <p:extLst>
      <p:ext uri="{BB962C8B-B14F-4D97-AF65-F5344CB8AC3E}">
        <p14:creationId xmlns:p14="http://schemas.microsoft.com/office/powerpoint/2010/main" val="1269135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ARTS-CZ.potx" id="{7F92F868-9C57-4639-98F4-0808D6A0A63C}" vid="{8AFB0011-5B6D-4F7A-BE5C-0EE76BB56A6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 Prvni spisovne jazyky na nasem uzemi</Template>
  <TotalTime>7658</TotalTime>
  <Words>6432</Words>
  <Application>Microsoft Office PowerPoint</Application>
  <PresentationFormat>Širokoúhlá obrazovka</PresentationFormat>
  <Paragraphs>820</Paragraphs>
  <Slides>66</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66</vt:i4>
      </vt:variant>
    </vt:vector>
  </HeadingPairs>
  <TitlesOfParts>
    <vt:vector size="70" baseType="lpstr">
      <vt:lpstr>Arial</vt:lpstr>
      <vt:lpstr>Tahoma</vt:lpstr>
      <vt:lpstr>Wingdings</vt:lpstr>
      <vt:lpstr>Prezentace_MU_CZ</vt:lpstr>
      <vt:lpstr>Barokní čeština</vt:lpstr>
      <vt:lpstr>Barokní čeština</vt:lpstr>
      <vt:lpstr>Barokní čeština – chronologie</vt:lpstr>
      <vt:lpstr>Negativní hodnocení barokní češtiny</vt:lpstr>
      <vt:lpstr>Kodifikace moderní spisovné češtiny</vt:lpstr>
      <vt:lpstr>„Syndrom národního údělu“</vt:lpstr>
      <vt:lpstr>Josef Zubatý: O úpadku našeho knižního jazyka (Naše řeč 1919) I </vt:lpstr>
      <vt:lpstr>Josef Zubatý: O úpadku našeho knižního jazyka (Naše řeč 1919) II </vt:lpstr>
      <vt:lpstr>Koncept diskontinuitního vývoje</vt:lpstr>
      <vt:lpstr>Charakteristiky barokního období</vt:lpstr>
      <vt:lpstr>Důsažné společenské změny</vt:lpstr>
      <vt:lpstr>Čeština vyvíjí ve dvou (třech / čtyřech / více ?) doménách</vt:lpstr>
      <vt:lpstr>Vývoj v jednotlivých doménách sice odlišný, přesto v lecčem podobný </vt:lpstr>
      <vt:lpstr>V obou doménách je udržována tradice vyspělého jazyka konce 16. stol.</vt:lpstr>
      <vt:lpstr>Sociální redukce zesiluje během 18. stol.</vt:lpstr>
      <vt:lpstr>Pro celé období je příznačná postupná redukce funkčního rozpětí </vt:lpstr>
      <vt:lpstr>Zpomalení vývoje spisovné češtiny</vt:lpstr>
      <vt:lpstr>V průběhu 18. stol. stále vysoká produkce českých textů</vt:lpstr>
      <vt:lpstr>Jistý rozestup mezi sférou tištěných a rukopisných textů</vt:lpstr>
      <vt:lpstr>Čeština barokního období stylově diferencovaná</vt:lpstr>
      <vt:lpstr>Prostředky stylové diferenciace</vt:lpstr>
      <vt:lpstr>Čeština barokního období – morfologie, deklinace </vt:lpstr>
      <vt:lpstr>Čeština barokního období – morfologie (konjugace)</vt:lpstr>
      <vt:lpstr>Čeština barokního období – syntax</vt:lpstr>
      <vt:lpstr>Čeština barokního období – slovotvorba</vt:lpstr>
      <vt:lpstr>Čeština barokního období – slovotvorba</vt:lpstr>
      <vt:lpstr>Čeština barokního období – lexikum</vt:lpstr>
      <vt:lpstr>Období prohlubování nářeční diferenciace</vt:lpstr>
      <vt:lpstr>Jazyk J. A. Komenského (1592–1670)</vt:lpstr>
      <vt:lpstr>Jazyk J. A. Komenského</vt:lpstr>
      <vt:lpstr>Jazyk J. A. Komenského</vt:lpstr>
      <vt:lpstr>Jazyk J. A. Komenského</vt:lpstr>
      <vt:lpstr>Jazyk J. A. Komenského</vt:lpstr>
      <vt:lpstr>Zásluhy jezuitského řádu o český jazyk a českou literaturu</vt:lpstr>
      <vt:lpstr>Bible svatováclavská</vt:lpstr>
      <vt:lpstr>Bible  svatováclavská</vt:lpstr>
      <vt:lpstr>Bible svatováclavská</vt:lpstr>
      <vt:lpstr>Bible kralická – Bible svatováclavská</vt:lpstr>
      <vt:lpstr>Bible svatováclavská</vt:lpstr>
      <vt:lpstr>Básnický jazyk</vt:lpstr>
      <vt:lpstr>Kramářská píseň</vt:lpstr>
      <vt:lpstr>Jazyk Fridricha Bridla </vt:lpstr>
      <vt:lpstr>Kazatelství (homiletika)</vt:lpstr>
      <vt:lpstr>Stylové užití dialektismů</vt:lpstr>
      <vt:lpstr>Čeština „divadelních her“ a „oper“</vt:lpstr>
      <vt:lpstr>Hanácká opera Pargamotéka (= pragmatická sankce)</vt:lpstr>
      <vt:lpstr>Pargamotéka – ukázky </vt:lpstr>
      <vt:lpstr>Historiografie</vt:lpstr>
      <vt:lpstr>Kořínek paměti kutnohorské</vt:lpstr>
      <vt:lpstr>Počátky české publicistiky</vt:lpstr>
      <vt:lpstr>Počátky české publicistiky – Postilion</vt:lpstr>
      <vt:lpstr>Ztráta prestiže spisovného jazyka vyvolává pocit ohrožení</vt:lpstr>
      <vt:lpstr>Obrana češtiny v Rosově Čechořečnosti</vt:lpstr>
      <vt:lpstr>Čeština v exilu I</vt:lpstr>
      <vt:lpstr>Čeština v exilu II</vt:lpstr>
      <vt:lpstr>Jan Liberda, Harfa nová</vt:lpstr>
      <vt:lpstr>V barokní době čeština objektem kultivace</vt:lpstr>
      <vt:lpstr>Barokní gramatiky a jazykové příručky</vt:lpstr>
      <vt:lpstr>Barokní slovníky</vt:lpstr>
      <vt:lpstr>Václav Jan Rosa (1630?–1689)</vt:lpstr>
      <vt:lpstr>Grammatica linguae Bohemicae… Čechořečnost (1672)</vt:lpstr>
      <vt:lpstr>Thesaurus linguae bohemicae</vt:lpstr>
      <vt:lpstr>Thesaurus linguae bohemicae – heslo Den I</vt:lpstr>
      <vt:lpstr>Thesaurus linguae bohemicae – heslo Den II</vt:lpstr>
      <vt:lpstr>Thesaurus linguae bohemicae – neologismy </vt:lpstr>
      <vt:lpstr>Pravopis</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Pračeská fáze – první spisovné jazyky na našem území</dc:title>
  <dc:creator>Pavel Kosek</dc:creator>
  <cp:lastModifiedBy>Pavel Kosek</cp:lastModifiedBy>
  <cp:revision>945</cp:revision>
  <cp:lastPrinted>1601-01-01T00:00:00Z</cp:lastPrinted>
  <dcterms:created xsi:type="dcterms:W3CDTF">2020-01-25T16:17:51Z</dcterms:created>
  <dcterms:modified xsi:type="dcterms:W3CDTF">2020-04-13T12:00:01Z</dcterms:modified>
</cp:coreProperties>
</file>