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60" r:id="rId3"/>
    <p:sldId id="261" r:id="rId4"/>
    <p:sldId id="262" r:id="rId5"/>
    <p:sldId id="263" r:id="rId6"/>
    <p:sldId id="267" r:id="rId7"/>
    <p:sldId id="268" r:id="rId8"/>
    <p:sldId id="269" r:id="rId9"/>
    <p:sldId id="257" r:id="rId10"/>
    <p:sldId id="258" r:id="rId11"/>
    <p:sldId id="259" r:id="rId12"/>
    <p:sldId id="270" r:id="rId13"/>
    <p:sldId id="271" r:id="rId14"/>
    <p:sldId id="272" r:id="rId15"/>
    <p:sldId id="273" r:id="rId16"/>
    <p:sldId id="274" r:id="rId17"/>
    <p:sldId id="264" r:id="rId18"/>
    <p:sldId id="265" r:id="rId19"/>
    <p:sldId id="266" r:id="rId20"/>
    <p:sldId id="275" r:id="rId21"/>
    <p:sldId id="276" r:id="rId22"/>
    <p:sldId id="277" r:id="rId23"/>
    <p:sldId id="278" r:id="rId24"/>
    <p:sldId id="279" r:id="rId25"/>
    <p:sldId id="280" r:id="rId26"/>
    <p:sldId id="281" r:id="rId27"/>
    <p:sldId id="282" r:id="rId28"/>
    <p:sldId id="286" r:id="rId29"/>
    <p:sldId id="284" r:id="rId30"/>
    <p:sldId id="285" r:id="rId31"/>
    <p:sldId id="287" r:id="rId32"/>
    <p:sldId id="283" r:id="rId33"/>
    <p:sldId id="288" r:id="rId34"/>
    <p:sldId id="289" r:id="rId35"/>
    <p:sldId id="290" r:id="rId36"/>
    <p:sldId id="291" r:id="rId37"/>
    <p:sldId id="292" r:id="rId38"/>
    <p:sldId id="293"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3ABB02-77C8-464A-9C17-70D98B20DF0E}" type="datetimeFigureOut">
              <a:rPr lang="cs-CZ" smtClean="0"/>
              <a:t>28.6.2020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49A2EE-FF7C-4D3C-BB0B-6B91B75EBF1C}" type="slidenum">
              <a:rPr lang="cs-CZ" smtClean="0"/>
              <a:t>‹#›</a:t>
            </a:fld>
            <a:endParaRPr lang="cs-CZ"/>
          </a:p>
        </p:txBody>
      </p:sp>
    </p:spTree>
    <p:extLst>
      <p:ext uri="{BB962C8B-B14F-4D97-AF65-F5344CB8AC3E}">
        <p14:creationId xmlns:p14="http://schemas.microsoft.com/office/powerpoint/2010/main" val="1489192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849A2EE-FF7C-4D3C-BB0B-6B91B75EBF1C}" type="slidenum">
              <a:rPr lang="cs-CZ" smtClean="0"/>
              <a:t>13</a:t>
            </a:fld>
            <a:endParaRPr lang="cs-CZ"/>
          </a:p>
        </p:txBody>
      </p:sp>
    </p:spTree>
    <p:extLst>
      <p:ext uri="{BB962C8B-B14F-4D97-AF65-F5344CB8AC3E}">
        <p14:creationId xmlns:p14="http://schemas.microsoft.com/office/powerpoint/2010/main" val="44623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smtClean="0"/>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28.6.2020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28.6.2020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28.6.2020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28.6.2020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28.6.2020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28.6.2020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28.6.2020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28.6.2020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28.6.2020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28.6.2020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28.6.2020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28.6.2020</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2200" dirty="0" err="1" smtClean="0"/>
              <a:t>Munitelka</a:t>
            </a:r>
            <a:r>
              <a:rPr lang="cs-CZ" sz="2200" dirty="0" smtClean="0"/>
              <a:t> </a:t>
            </a:r>
            <a:br>
              <a:rPr lang="cs-CZ" sz="2200" dirty="0" smtClean="0"/>
            </a:br>
            <a:r>
              <a:rPr lang="cs-CZ" sz="2200" dirty="0" smtClean="0"/>
              <a:t>uvádí</a:t>
            </a:r>
            <a:r>
              <a:rPr lang="cs-CZ" dirty="0" smtClean="0"/>
              <a:t/>
            </a:r>
            <a:br>
              <a:rPr lang="cs-CZ" dirty="0" smtClean="0"/>
            </a:br>
            <a:r>
              <a:rPr lang="cs-CZ" dirty="0" smtClean="0"/>
              <a:t/>
            </a:r>
            <a:br>
              <a:rPr lang="cs-CZ" dirty="0" smtClean="0"/>
            </a:br>
            <a:r>
              <a:rPr lang="cs-CZ" dirty="0" smtClean="0"/>
              <a:t>FUVID-19</a:t>
            </a:r>
            <a:endParaRPr lang="cs-CZ" dirty="0"/>
          </a:p>
        </p:txBody>
      </p:sp>
      <p:sp>
        <p:nvSpPr>
          <p:cNvPr id="3" name="Podnadpis 2"/>
          <p:cNvSpPr>
            <a:spLocks noGrp="1"/>
          </p:cNvSpPr>
          <p:nvPr>
            <p:ph type="subTitle" idx="1"/>
          </p:nvPr>
        </p:nvSpPr>
        <p:spPr/>
        <p:txBody>
          <a:bodyPr/>
          <a:lstStyle/>
          <a:p>
            <a:r>
              <a:rPr lang="cs-CZ" dirty="0" err="1"/>
              <a:t>Fránkovo</a:t>
            </a:r>
            <a:r>
              <a:rPr lang="cs-CZ" dirty="0"/>
              <a:t> univerzitní vysílání internetových deklamací o české literatuře 19. století</a:t>
            </a:r>
          </a:p>
          <a:p>
            <a:r>
              <a:rPr lang="cs-CZ" dirty="0"/>
              <a:t>(</a:t>
            </a:r>
            <a:r>
              <a:rPr lang="cs-CZ" dirty="0" smtClean="0"/>
              <a:t>CJL03/02</a:t>
            </a:r>
            <a:r>
              <a:rPr lang="cs-CZ" dirty="0"/>
              <a:t>)</a:t>
            </a:r>
          </a:p>
          <a:p>
            <a:endParaRPr lang="cs-CZ" dirty="0"/>
          </a:p>
        </p:txBody>
      </p:sp>
    </p:spTree>
    <p:extLst>
      <p:ext uri="{BB962C8B-B14F-4D97-AF65-F5344CB8AC3E}">
        <p14:creationId xmlns:p14="http://schemas.microsoft.com/office/powerpoint/2010/main" val="2987753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3. Vina </a:t>
            </a:r>
            <a:r>
              <a:rPr lang="cs-CZ" sz="2800" dirty="0"/>
              <a:t>a trest v Máchově Máji a Tylově Strakonickém dudáku</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a:t>ŠVANDA</a:t>
            </a:r>
            <a:r>
              <a:rPr lang="cs-CZ" dirty="0"/>
              <a:t>: To se to se mnou zatočilo – teď jsem </a:t>
            </a:r>
            <a:r>
              <a:rPr lang="cs-CZ" dirty="0" err="1"/>
              <a:t>dodudal</a:t>
            </a:r>
            <a:r>
              <a:rPr lang="cs-CZ" dirty="0"/>
              <a:t>! Teď jsem ze vší slávy v louži – i s tisíci! Ty jsi měl pravdu, Kalafuno, když jsi mi říkal, abych zůstal doma. Ale já měl zabedněnou palici a nevěděl jsem, jaká skluzavka je ten velký svět. Doma jsem měl aspoň jednoho kamaráda – a tady jsem padl do rukou obyčejným i vznešeným darebákům. Doma jsem měl Dorotku – ach, na tu nesmím ani vzpomenout, nebo bych se hned oběsil a ještě k tomu abych se vypohlavkoval oběma rukama. Dorotka má ke mně lásku jako trám – a já – já! Ale to vše zavinil ne můj kozlík, ale ten darebák, ten </a:t>
            </a:r>
            <a:r>
              <a:rPr lang="cs-CZ" dirty="0" err="1"/>
              <a:t>Vocilka</a:t>
            </a:r>
            <a:r>
              <a:rPr lang="cs-CZ" dirty="0"/>
              <a:t>! Dostanu-li toho chlapa ještě jednou mezi pěstě – ale to je daremná myšlenka! Tady mi snad chystají lněný obojek. A také jsem ho zasloužil. Já měl říci: Princezno, takhle a takhle, to nejde! Ale to mě posedlo furiantství a já jen jak bych udělal Dorotce naschvály. Hlavu bych si strhl! Věru, já jsem ten nejmizernější chudák; snad je to tím, že stojím ve světě tak sám a sám, odmalička jako kůl v plotě. – Rodiče jsem nikdy nepoznal – ach, na ty nechci vzpomínat! – Moje matka! Zrovna jako by to byla nějaká vlčice!</a:t>
            </a:r>
          </a:p>
          <a:p>
            <a:pPr marL="0" indent="0">
              <a:buNone/>
            </a:pPr>
            <a:endParaRPr lang="cs-CZ" dirty="0"/>
          </a:p>
        </p:txBody>
      </p:sp>
    </p:spTree>
    <p:extLst>
      <p:ext uri="{BB962C8B-B14F-4D97-AF65-F5344CB8AC3E}">
        <p14:creationId xmlns:p14="http://schemas.microsoft.com/office/powerpoint/2010/main" val="2304527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3. Vina </a:t>
            </a:r>
            <a:r>
              <a:rPr lang="cs-CZ" sz="2800" dirty="0"/>
              <a:t>a trest v Máchově Máji a Tylově Strakonickém dudáku</a:t>
            </a:r>
          </a:p>
        </p:txBody>
      </p:sp>
      <p:sp>
        <p:nvSpPr>
          <p:cNvPr id="3" name="Zástupný symbol pro obsah 2"/>
          <p:cNvSpPr>
            <a:spLocks noGrp="1"/>
          </p:cNvSpPr>
          <p:nvPr>
            <p:ph idx="1"/>
          </p:nvPr>
        </p:nvSpPr>
        <p:spPr/>
        <p:txBody>
          <a:bodyPr>
            <a:normAutofit lnSpcReduction="10000"/>
          </a:bodyPr>
          <a:lstStyle/>
          <a:p>
            <a:r>
              <a:rPr lang="cs-CZ" dirty="0"/>
              <a:t>Doporučená literatura</a:t>
            </a:r>
          </a:p>
          <a:p>
            <a:endParaRPr lang="cs-CZ" dirty="0"/>
          </a:p>
          <a:p>
            <a:r>
              <a:rPr lang="cs-CZ" dirty="0"/>
              <a:t>Aleš Haman: Trvání v proměně. 2. vyd. Praha: ARSCI 2010</a:t>
            </a:r>
          </a:p>
          <a:p>
            <a:r>
              <a:rPr lang="cs-CZ" dirty="0"/>
              <a:t>Dalibor Tureček: Rozporuplná sounáležitost: německojazyčné aspekty obrozenského dramatu. Praha: Divadelní ústav 2001</a:t>
            </a:r>
          </a:p>
          <a:p>
            <a:r>
              <a:rPr lang="cs-CZ" dirty="0"/>
              <a:t>Dalibor Tureček: Ach zemi krásnou, zemi milovanou: k hermeneutice postavy Viléma. In: Aleš, Haman, Radim Kopáč (</a:t>
            </a:r>
            <a:r>
              <a:rPr lang="cs-CZ" dirty="0" err="1"/>
              <a:t>eds</a:t>
            </a:r>
            <a:r>
              <a:rPr lang="cs-CZ" dirty="0"/>
              <a:t>.): Mácha redivivus (1810-2010), s. 61-86</a:t>
            </a:r>
          </a:p>
          <a:p>
            <a:r>
              <a:rPr lang="cs-CZ" dirty="0"/>
              <a:t>Dalibor Tureček a kol.: České literární romantično: synopticko-pulzační model kulturního jevu. Brno: Host 2012</a:t>
            </a:r>
          </a:p>
          <a:p>
            <a:endParaRPr lang="cs-CZ" dirty="0"/>
          </a:p>
        </p:txBody>
      </p:sp>
    </p:spTree>
    <p:extLst>
      <p:ext uri="{BB962C8B-B14F-4D97-AF65-F5344CB8AC3E}">
        <p14:creationId xmlns:p14="http://schemas.microsoft.com/office/powerpoint/2010/main" val="2358409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smtClean="0"/>
              <a:t>4. Satira v Tyrolských elegiích K. Havlíčka Borovského, Povídkách Malostranských Jana Nerudy a Pravém výletu pana Broučka do Měsíce Svatopluka Čecha</a:t>
            </a:r>
            <a:endParaRPr lang="cs-CZ" sz="2800" dirty="0"/>
          </a:p>
        </p:txBody>
      </p:sp>
      <p:sp>
        <p:nvSpPr>
          <p:cNvPr id="3" name="Zástupný symbol pro obsah 2"/>
          <p:cNvSpPr>
            <a:spLocks noGrp="1"/>
          </p:cNvSpPr>
          <p:nvPr>
            <p:ph idx="1"/>
          </p:nvPr>
        </p:nvSpPr>
        <p:spPr/>
        <p:txBody>
          <a:bodyPr>
            <a:normAutofit fontScale="92500" lnSpcReduction="20000"/>
          </a:bodyPr>
          <a:lstStyle/>
          <a:p>
            <a:pPr marL="0" indent="0">
              <a:buNone/>
            </a:pPr>
            <a:endParaRPr lang="cs-CZ" dirty="0" smtClean="0"/>
          </a:p>
          <a:p>
            <a:pPr marL="0" indent="0">
              <a:buNone/>
            </a:pPr>
            <a:r>
              <a:rPr lang="cs-CZ" b="1" dirty="0" smtClean="0"/>
              <a:t>K. H. Borovský Fr. Palackému v Brixenu 23. 12. 1851 </a:t>
            </a:r>
          </a:p>
          <a:p>
            <a:pPr marL="0" indent="0">
              <a:buNone/>
            </a:pPr>
            <a:r>
              <a:rPr lang="cs-CZ" dirty="0" smtClean="0"/>
              <a:t>Musím uznat, že komisař </a:t>
            </a:r>
            <a:r>
              <a:rPr lang="cs-CZ" dirty="0" err="1" smtClean="0"/>
              <a:t>Dedera</a:t>
            </a:r>
            <a:r>
              <a:rPr lang="cs-CZ" dirty="0" smtClean="0"/>
              <a:t> se mnou zacházel na cestě velmi vlídně a musel míti také instrukci podobného druhu. Pozornost, jakou mi vláda na této cestě proukazovala, nezapomenu nikdy. Všude pracoval telegraf, jenž což děláš, všude bylo již připraveno v hostinci, kam jsme zavítali, a jako strážní duchové očekávali nás sluhové policejní, ovšem jen vždy převlečeni, aby se zachoval dekorum a inkognito. (…)</a:t>
            </a:r>
          </a:p>
          <a:p>
            <a:pPr marL="0" indent="0">
              <a:buNone/>
            </a:pPr>
            <a:r>
              <a:rPr lang="cs-CZ" dirty="0" smtClean="0"/>
              <a:t>Příhody mé na cestě nebudu popisovat, ačkoli byly dosti znamenité: přihodilo se mi mezi jiným v Alpách, že se nám koně splašili, že ostatní z kočáru vyskákali a já sám (ani kočí ne) na kočáře zůstal a čtyřmi koňmi cvalem do své deportace ujížděl, až se mi poštěstilo opratí se zmocniti a koně zastaviti. To všechno hodlám časem svým humoristicky popsati, neboť ráčíte pozorovat, že ani zde jsem neztratil dobrou mysl a především své staré smýšlení.</a:t>
            </a:r>
            <a:endParaRPr lang="cs-CZ" dirty="0"/>
          </a:p>
        </p:txBody>
      </p:sp>
    </p:spTree>
    <p:extLst>
      <p:ext uri="{BB962C8B-B14F-4D97-AF65-F5344CB8AC3E}">
        <p14:creationId xmlns:p14="http://schemas.microsoft.com/office/powerpoint/2010/main" val="1584727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4. Satira v Tyrolských elegiích K. Havlíčka Borovského, Povídkách Malostranských Jana Nerudy a Pravém výletu pana Broučka do Měsíce Svatopluka Čecha</a:t>
            </a:r>
          </a:p>
        </p:txBody>
      </p:sp>
      <p:sp>
        <p:nvSpPr>
          <p:cNvPr id="4" name="Zástupný symbol pro obsah 3"/>
          <p:cNvSpPr>
            <a:spLocks noGrp="1"/>
          </p:cNvSpPr>
          <p:nvPr>
            <p:ph sz="half" idx="1"/>
          </p:nvPr>
        </p:nvSpPr>
        <p:spPr/>
        <p:txBody>
          <a:bodyPr>
            <a:normAutofit fontScale="62500" lnSpcReduction="20000"/>
          </a:bodyPr>
          <a:lstStyle/>
          <a:p>
            <a:pPr marL="0" indent="0">
              <a:buNone/>
            </a:pPr>
            <a:r>
              <a:rPr lang="cs-CZ" b="1" dirty="0" smtClean="0"/>
              <a:t>Tyrolské elegie</a:t>
            </a:r>
          </a:p>
          <a:p>
            <a:pPr marL="0" indent="0">
              <a:buNone/>
            </a:pPr>
            <a:r>
              <a:rPr lang="cs-CZ" dirty="0" smtClean="0"/>
              <a:t>Cesta </a:t>
            </a:r>
            <a:r>
              <a:rPr lang="cs-CZ" dirty="0"/>
              <a:t>z </a:t>
            </a:r>
            <a:r>
              <a:rPr lang="cs-CZ" dirty="0" err="1"/>
              <a:t>Reichenhallu</a:t>
            </a:r>
            <a:r>
              <a:rPr lang="cs-CZ" dirty="0"/>
              <a:t> do </a:t>
            </a:r>
            <a:r>
              <a:rPr lang="cs-CZ" dirty="0" err="1"/>
              <a:t>Weidringu</a:t>
            </a:r>
            <a:r>
              <a:rPr lang="cs-CZ" dirty="0"/>
              <a:t>,</a:t>
            </a:r>
            <a:br>
              <a:rPr lang="cs-CZ" dirty="0"/>
            </a:br>
            <a:r>
              <a:rPr lang="cs-CZ" dirty="0"/>
              <a:t>ty ji musíš taky dobře znát,</a:t>
            </a:r>
            <a:br>
              <a:rPr lang="cs-CZ" dirty="0"/>
            </a:br>
            <a:r>
              <a:rPr lang="cs-CZ" dirty="0"/>
              <a:t>ta se nedá žádnou ordonancí</a:t>
            </a:r>
            <a:br>
              <a:rPr lang="cs-CZ" dirty="0"/>
            </a:br>
            <a:r>
              <a:rPr lang="cs-CZ" dirty="0" smtClean="0"/>
              <a:t>přeoktrojovat. </a:t>
            </a:r>
          </a:p>
          <a:p>
            <a:pPr marL="0" indent="0">
              <a:buNone/>
            </a:pPr>
            <a:r>
              <a:rPr lang="cs-CZ" dirty="0" smtClean="0"/>
              <a:t>Hory</a:t>
            </a:r>
            <a:r>
              <a:rPr lang="cs-CZ" dirty="0"/>
              <a:t>, skály ohromnější ještě,</a:t>
            </a:r>
            <a:br>
              <a:rPr lang="cs-CZ" dirty="0"/>
            </a:br>
            <a:r>
              <a:rPr lang="cs-CZ" dirty="0"/>
              <a:t>než jest hloupost mezi národy,</a:t>
            </a:r>
            <a:br>
              <a:rPr lang="cs-CZ" dirty="0"/>
            </a:br>
            <a:r>
              <a:rPr lang="cs-CZ" dirty="0"/>
              <a:t>vedle cesty propast bezedná jak</a:t>
            </a:r>
            <a:br>
              <a:rPr lang="cs-CZ" dirty="0"/>
            </a:br>
            <a:r>
              <a:rPr lang="cs-CZ" dirty="0" err="1"/>
              <a:t>drška</a:t>
            </a:r>
            <a:r>
              <a:rPr lang="cs-CZ" dirty="0"/>
              <a:t> </a:t>
            </a:r>
            <a:r>
              <a:rPr lang="cs-CZ" dirty="0" smtClean="0"/>
              <a:t>armády.</a:t>
            </a:r>
          </a:p>
          <a:p>
            <a:pPr marL="0" indent="0">
              <a:buNone/>
            </a:pPr>
            <a:r>
              <a:rPr lang="cs-CZ" dirty="0" smtClean="0"/>
              <a:t>Och</a:t>
            </a:r>
            <a:r>
              <a:rPr lang="cs-CZ" dirty="0"/>
              <a:t>! to byla pro mne chutná chvilka!</a:t>
            </a:r>
            <a:br>
              <a:rPr lang="cs-CZ" dirty="0"/>
            </a:br>
            <a:r>
              <a:rPr lang="cs-CZ" dirty="0"/>
              <a:t>neboť neznám žádnou větší slast</a:t>
            </a:r>
            <a:br>
              <a:rPr lang="cs-CZ" dirty="0"/>
            </a:br>
            <a:r>
              <a:rPr lang="cs-CZ" dirty="0"/>
              <a:t>nežli vidět slavnou policii</a:t>
            </a:r>
            <a:br>
              <a:rPr lang="cs-CZ" dirty="0"/>
            </a:br>
            <a:r>
              <a:rPr lang="cs-CZ" dirty="0" err="1"/>
              <a:t>ouzkostí</a:t>
            </a:r>
            <a:r>
              <a:rPr lang="cs-CZ" dirty="0"/>
              <a:t> se třást</a:t>
            </a:r>
            <a:r>
              <a:rPr lang="cs-CZ" dirty="0" smtClean="0"/>
              <a:t>!</a:t>
            </a:r>
          </a:p>
          <a:p>
            <a:pPr marL="0" indent="0">
              <a:buNone/>
            </a:pPr>
            <a:r>
              <a:rPr lang="cs-CZ" dirty="0"/>
              <a:t>Napadnul mi </a:t>
            </a:r>
            <a:r>
              <a:rPr lang="cs-CZ" dirty="0" smtClean="0"/>
              <a:t>- </a:t>
            </a:r>
            <a:r>
              <a:rPr lang="cs-CZ" dirty="0" err="1"/>
              <a:t>jsemť</a:t>
            </a:r>
            <a:r>
              <a:rPr lang="cs-CZ" dirty="0"/>
              <a:t> já čtenář bible </a:t>
            </a:r>
            <a:r>
              <a:rPr lang="cs-CZ" dirty="0" smtClean="0"/>
              <a:t>-</a:t>
            </a:r>
            <a:r>
              <a:rPr lang="cs-CZ" dirty="0"/>
              <a:t/>
            </a:r>
            <a:br>
              <a:rPr lang="cs-CZ" dirty="0"/>
            </a:br>
            <a:r>
              <a:rPr lang="cs-CZ" dirty="0"/>
              <a:t>o Jonáši smutný příběh ten,</a:t>
            </a:r>
            <a:br>
              <a:rPr lang="cs-CZ" dirty="0"/>
            </a:br>
            <a:r>
              <a:rPr lang="cs-CZ" dirty="0"/>
              <a:t>jak jej z loďky k utišení bouře</a:t>
            </a:r>
            <a:br>
              <a:rPr lang="cs-CZ" dirty="0"/>
            </a:br>
            <a:r>
              <a:rPr lang="cs-CZ" dirty="0"/>
              <a:t>vyhodili ven.</a:t>
            </a:r>
            <a:br>
              <a:rPr lang="cs-CZ" dirty="0"/>
            </a:br>
            <a:r>
              <a:rPr lang="cs-CZ" dirty="0"/>
              <a:t/>
            </a:r>
            <a:br>
              <a:rPr lang="cs-CZ" dirty="0"/>
            </a:br>
            <a:endParaRPr lang="cs-CZ" dirty="0"/>
          </a:p>
        </p:txBody>
      </p:sp>
      <p:sp>
        <p:nvSpPr>
          <p:cNvPr id="5" name="Zástupný symbol pro obsah 4"/>
          <p:cNvSpPr>
            <a:spLocks noGrp="1"/>
          </p:cNvSpPr>
          <p:nvPr>
            <p:ph sz="half" idx="2"/>
          </p:nvPr>
        </p:nvSpPr>
        <p:spPr/>
        <p:txBody>
          <a:bodyPr>
            <a:normAutofit fontScale="62500" lnSpcReduction="20000"/>
          </a:bodyPr>
          <a:lstStyle/>
          <a:p>
            <a:pPr marL="0" indent="0">
              <a:buNone/>
            </a:pPr>
            <a:endParaRPr lang="cs-CZ" dirty="0" smtClean="0"/>
          </a:p>
          <a:p>
            <a:pPr marL="0" indent="0">
              <a:buNone/>
            </a:pPr>
            <a:r>
              <a:rPr lang="cs-CZ" dirty="0" smtClean="0"/>
              <a:t>Metejme </a:t>
            </a:r>
            <a:r>
              <a:rPr lang="cs-CZ" dirty="0"/>
              <a:t>los! pravím, mezi </a:t>
            </a:r>
            <a:r>
              <a:rPr lang="cs-CZ" dirty="0" err="1"/>
              <a:t>námo</a:t>
            </a:r>
            <a:r>
              <a:rPr lang="cs-CZ" dirty="0"/>
              <a:t/>
            </a:r>
            <a:br>
              <a:rPr lang="cs-CZ" dirty="0"/>
            </a:br>
            <a:r>
              <a:rPr lang="cs-CZ" dirty="0"/>
              <a:t>musí někdo velký hříšný být,</a:t>
            </a:r>
            <a:br>
              <a:rPr lang="cs-CZ" dirty="0"/>
            </a:br>
            <a:r>
              <a:rPr lang="cs-CZ" dirty="0"/>
              <a:t>a ten k usmíření nebes musí</a:t>
            </a:r>
            <a:br>
              <a:rPr lang="cs-CZ" dirty="0"/>
            </a:br>
            <a:r>
              <a:rPr lang="cs-CZ" dirty="0"/>
              <a:t>z vozu </a:t>
            </a:r>
            <a:r>
              <a:rPr lang="cs-CZ" dirty="0" smtClean="0"/>
              <a:t>vyskočit.</a:t>
            </a:r>
          </a:p>
          <a:p>
            <a:pPr marL="0" indent="0">
              <a:buNone/>
            </a:pPr>
            <a:r>
              <a:rPr lang="cs-CZ" dirty="0" smtClean="0"/>
              <a:t>Jen </a:t>
            </a:r>
            <a:r>
              <a:rPr lang="cs-CZ" dirty="0"/>
              <a:t>to vyřknu, ejhle! policajti</a:t>
            </a:r>
            <a:br>
              <a:rPr lang="cs-CZ" dirty="0"/>
            </a:br>
            <a:r>
              <a:rPr lang="cs-CZ" dirty="0"/>
              <a:t>ani svědomí nezpytovali,</a:t>
            </a:r>
            <a:br>
              <a:rPr lang="cs-CZ" dirty="0"/>
            </a:br>
            <a:r>
              <a:rPr lang="cs-CZ" dirty="0"/>
              <a:t>a kajícně vyrazivše dvířka</a:t>
            </a:r>
            <a:br>
              <a:rPr lang="cs-CZ" dirty="0"/>
            </a:br>
            <a:r>
              <a:rPr lang="cs-CZ" dirty="0"/>
              <a:t>z vozu vyskákali. </a:t>
            </a:r>
            <a:r>
              <a:rPr lang="cs-CZ" dirty="0" smtClean="0"/>
              <a:t>—</a:t>
            </a:r>
          </a:p>
          <a:p>
            <a:pPr marL="0" indent="0">
              <a:buNone/>
            </a:pPr>
            <a:r>
              <a:rPr lang="cs-CZ" dirty="0" smtClean="0"/>
              <a:t>Ach</a:t>
            </a:r>
            <a:r>
              <a:rPr lang="cs-CZ" dirty="0"/>
              <a:t>! ty světe, obrácený světe!</a:t>
            </a:r>
            <a:br>
              <a:rPr lang="cs-CZ" dirty="0"/>
            </a:br>
            <a:r>
              <a:rPr lang="cs-CZ" dirty="0"/>
              <a:t>Vzhůru nohami ve škarpě leží stráž,</a:t>
            </a:r>
            <a:br>
              <a:rPr lang="cs-CZ" dirty="0"/>
            </a:br>
            <a:r>
              <a:rPr lang="cs-CZ" dirty="0"/>
              <a:t>ale s panem delikventem samým</a:t>
            </a:r>
            <a:br>
              <a:rPr lang="cs-CZ" dirty="0"/>
            </a:br>
            <a:r>
              <a:rPr lang="cs-CZ" dirty="0"/>
              <a:t>kluše </a:t>
            </a:r>
            <a:r>
              <a:rPr lang="cs-CZ" dirty="0" err="1" smtClean="0"/>
              <a:t>ekipáž</a:t>
            </a:r>
            <a:r>
              <a:rPr lang="cs-CZ" dirty="0" smtClean="0"/>
              <a:t>!</a:t>
            </a:r>
          </a:p>
          <a:p>
            <a:pPr marL="0" indent="0">
              <a:buNone/>
            </a:pPr>
            <a:r>
              <a:rPr lang="cs-CZ" dirty="0" smtClean="0"/>
              <a:t>Ach</a:t>
            </a:r>
            <a:r>
              <a:rPr lang="cs-CZ" dirty="0"/>
              <a:t>! ty vládo, převrácená vládo!</a:t>
            </a:r>
            <a:br>
              <a:rPr lang="cs-CZ" dirty="0"/>
            </a:br>
            <a:r>
              <a:rPr lang="cs-CZ" dirty="0"/>
              <a:t>národy na šňůrce vodit chceš,</a:t>
            </a:r>
            <a:br>
              <a:rPr lang="cs-CZ" dirty="0"/>
            </a:br>
            <a:r>
              <a:rPr lang="cs-CZ" dirty="0"/>
              <a:t>ale čtyřmi koňmi na opratích</a:t>
            </a:r>
            <a:br>
              <a:rPr lang="cs-CZ" dirty="0"/>
            </a:br>
            <a:r>
              <a:rPr lang="cs-CZ" dirty="0"/>
              <a:t>vládnout nemůžeš! — —</a:t>
            </a:r>
            <a:br>
              <a:rPr lang="cs-CZ" dirty="0"/>
            </a:br>
            <a:endParaRPr lang="cs-CZ" dirty="0"/>
          </a:p>
        </p:txBody>
      </p:sp>
    </p:spTree>
    <p:extLst>
      <p:ext uri="{BB962C8B-B14F-4D97-AF65-F5344CB8AC3E}">
        <p14:creationId xmlns:p14="http://schemas.microsoft.com/office/powerpoint/2010/main" val="4087014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4. Satira v Tyrolských elegiích K. Havlíčka Borovského, Povídkách Malostranských Jana Nerudy a Pravém výletu pana Broučka do Měsíce Svatopluka Čecha</a:t>
            </a:r>
          </a:p>
        </p:txBody>
      </p:sp>
      <p:sp>
        <p:nvSpPr>
          <p:cNvPr id="3" name="Zástupný symbol pro obsah 2"/>
          <p:cNvSpPr>
            <a:spLocks noGrp="1"/>
          </p:cNvSpPr>
          <p:nvPr>
            <p:ph idx="1"/>
          </p:nvPr>
        </p:nvSpPr>
        <p:spPr/>
        <p:txBody>
          <a:bodyPr/>
          <a:lstStyle/>
          <a:p>
            <a:pPr marL="0" indent="0">
              <a:buNone/>
            </a:pPr>
            <a:r>
              <a:rPr lang="cs-CZ" b="1" dirty="0"/>
              <a:t>Figurky</a:t>
            </a:r>
          </a:p>
          <a:p>
            <a:pPr marL="0" indent="0">
              <a:buNone/>
            </a:pPr>
            <a:r>
              <a:rPr lang="cs-CZ" dirty="0"/>
              <a:t>Včera mně bylo třicet let. Cítím, že jsem jiný člověk. </a:t>
            </a:r>
            <a:r>
              <a:rPr lang="cs-CZ" dirty="0" err="1"/>
              <a:t>Teprv</a:t>
            </a:r>
            <a:r>
              <a:rPr lang="cs-CZ" dirty="0"/>
              <a:t> od včerejška jsem celým mužem, krev se proudí v přísném taktu, každý nerv je ocelový, každá </a:t>
            </a:r>
            <a:r>
              <a:rPr lang="cs-CZ" dirty="0" err="1"/>
              <a:t>myšlénka</a:t>
            </a:r>
            <a:r>
              <a:rPr lang="cs-CZ" dirty="0"/>
              <a:t> opravdová — je to zázračné, jak muž vyzraje přes noc, ba mžikem, a jakou sílu má vědomí: Teď jsi třicet let! — Takhle se sobě opravdu líbím, </a:t>
            </a:r>
            <a:r>
              <a:rPr lang="cs-CZ" dirty="0" err="1"/>
              <a:t>cítímť</a:t>
            </a:r>
            <a:r>
              <a:rPr lang="cs-CZ" dirty="0"/>
              <a:t>, že </a:t>
            </a:r>
            <a:r>
              <a:rPr lang="cs-CZ" i="1" dirty="0"/>
              <a:t>mohu</a:t>
            </a:r>
            <a:r>
              <a:rPr lang="cs-CZ" dirty="0"/>
              <a:t> něco zdárného vyvést a že </a:t>
            </a:r>
            <a:r>
              <a:rPr lang="cs-CZ" i="1" dirty="0"/>
              <a:t>vyvedu</a:t>
            </a:r>
            <a:r>
              <a:rPr lang="cs-CZ" dirty="0"/>
              <a:t>. Hledím na vše se vznešenou klidností. — Teď — ano teď budu si psát zas s chutí svůj deník, abych se viděl portrétovaného, jak vypadám. Vím, že po letech budu čítat stránky toho svého deníku s pýchou. A kdo jej čísti bude po smrti mé, každý zvolá: Ejhle </a:t>
            </a:r>
            <a:r>
              <a:rPr lang="cs-CZ" i="1" dirty="0"/>
              <a:t>muž</a:t>
            </a:r>
            <a:r>
              <a:rPr lang="cs-CZ" dirty="0"/>
              <a:t>!</a:t>
            </a:r>
          </a:p>
          <a:p>
            <a:pPr marL="0" indent="0">
              <a:buNone/>
            </a:pPr>
            <a:endParaRPr lang="cs-CZ" dirty="0"/>
          </a:p>
        </p:txBody>
      </p:sp>
    </p:spTree>
    <p:extLst>
      <p:ext uri="{BB962C8B-B14F-4D97-AF65-F5344CB8AC3E}">
        <p14:creationId xmlns:p14="http://schemas.microsoft.com/office/powerpoint/2010/main" val="3092173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4. Satira v Tyrolských elegiích K. Havlíčka Borovského, Povídkách Malostranských Jana Nerudy a Pravém výletu pana Broučka do Měsíce Svatopluka Čecha</a:t>
            </a:r>
          </a:p>
        </p:txBody>
      </p:sp>
      <p:sp>
        <p:nvSpPr>
          <p:cNvPr id="3" name="Zástupný symbol pro obsah 2"/>
          <p:cNvSpPr>
            <a:spLocks noGrp="1"/>
          </p:cNvSpPr>
          <p:nvPr>
            <p:ph idx="1"/>
          </p:nvPr>
        </p:nvSpPr>
        <p:spPr>
          <a:xfrm>
            <a:off x="457200" y="1600200"/>
            <a:ext cx="8229600" cy="5141168"/>
          </a:xfrm>
        </p:spPr>
        <p:txBody>
          <a:bodyPr>
            <a:normAutofit fontScale="62500" lnSpcReduction="20000"/>
          </a:bodyPr>
          <a:lstStyle/>
          <a:p>
            <a:pPr marL="0" indent="0">
              <a:buNone/>
            </a:pPr>
            <a:r>
              <a:rPr lang="cs-CZ" b="1" dirty="0" smtClean="0"/>
              <a:t>Pravý výlet pana Broučka do Měsíce, kapitola </a:t>
            </a:r>
            <a:r>
              <a:rPr lang="cs-CZ" b="1" dirty="0" err="1" smtClean="0"/>
              <a:t>iV</a:t>
            </a:r>
            <a:r>
              <a:rPr lang="cs-CZ" b="1" dirty="0" smtClean="0"/>
              <a:t>.</a:t>
            </a:r>
          </a:p>
          <a:p>
            <a:pPr marL="0" indent="0">
              <a:buNone/>
            </a:pPr>
            <a:r>
              <a:rPr lang="cs-CZ" dirty="0" smtClean="0"/>
              <a:t>Šli </a:t>
            </a:r>
            <a:r>
              <a:rPr lang="cs-CZ" dirty="0"/>
              <a:t>spolu dále rozkošnou krajinou. O chůzi v pozemském smyslu nelze vlastně mluviti. Měsíčan chopil se svého varyta a loudě ze stříbrných strun líbeznou melodii, poskakoval k tomu v lehounkém tanečním kroku, podoben králi Davidovi, když tančil před archou úmluvy. Také křídlatý kůň, kterého vedl za stříbrnou otěž, poskakoval za nim do taktu, což vypadalo velmi pěkně. Pan Brouček skákal nevolky s nimi, ale tanec jeho vymykal se všemu </a:t>
            </a:r>
            <a:r>
              <a:rPr lang="cs-CZ" dirty="0" smtClean="0"/>
              <a:t>rhythm </a:t>
            </a:r>
            <a:r>
              <a:rPr lang="cs-CZ" dirty="0"/>
              <a:t>a nebyla v něm ani stopa té lahodné grácie, s jakou hopkoval jeho průvodce.</a:t>
            </a:r>
          </a:p>
          <a:p>
            <a:pPr marL="0" indent="0">
              <a:buNone/>
            </a:pPr>
            <a:r>
              <a:rPr lang="cs-CZ" dirty="0"/>
              <a:t>„Krása proniká všechny, i nejvšednější úkony našeho života,“ vysvětloval </a:t>
            </a:r>
            <a:r>
              <a:rPr lang="cs-CZ" dirty="0" err="1"/>
              <a:t>měsíčan</a:t>
            </a:r>
            <a:r>
              <a:rPr lang="cs-CZ" dirty="0"/>
              <a:t>. „Všechny naše pohyby odměřeny jsou podle zákonů </a:t>
            </a:r>
            <a:r>
              <a:rPr lang="cs-CZ" dirty="0" err="1"/>
              <a:t>esthetiky</a:t>
            </a:r>
            <a:r>
              <a:rPr lang="cs-CZ" dirty="0"/>
              <a:t>. A tak mění se i naše chůze v </a:t>
            </a:r>
            <a:r>
              <a:rPr lang="cs-CZ" dirty="0" err="1"/>
              <a:t>rhytmický</a:t>
            </a:r>
            <a:r>
              <a:rPr lang="cs-CZ" dirty="0"/>
              <a:t> tanec, provázený případnou hudbou.“</a:t>
            </a:r>
          </a:p>
          <a:p>
            <a:pPr marL="0" indent="0">
              <a:buNone/>
            </a:pPr>
            <a:r>
              <a:rPr lang="cs-CZ" dirty="0"/>
              <a:t>Brzy dostali se na širokou cestu, při níž s obou stran stála rada nějakých soch, táhnouc se jako pomníková aleje do nekonečné dálky.</a:t>
            </a:r>
          </a:p>
          <a:p>
            <a:pPr marL="0" indent="0">
              <a:buNone/>
            </a:pPr>
            <a:r>
              <a:rPr lang="cs-CZ" dirty="0"/>
              <a:t>Měsíčan vysvětloval Broučkovi, že na měsíci podél cest nesázejí se stromy, nýbrž staví se pomníky znamenitých básníků, filosofů, malířů, skladatelů a jiných celebrit, aby chodci při každém kroku povznášeli se jednak uměleckým provedením soch, jednak vzpomínkou na krásná díla vytesaných veleduchů.</a:t>
            </a:r>
          </a:p>
          <a:p>
            <a:pPr marL="0" indent="0">
              <a:buNone/>
            </a:pPr>
            <a:r>
              <a:rPr lang="cs-CZ" dirty="0"/>
              <a:t>„Ale kde naberete se tolika slavných mužů?“ divil se Brouček. Ó, můj zlatý,“ odpověděl hrdě </a:t>
            </a:r>
            <a:r>
              <a:rPr lang="cs-CZ" dirty="0" err="1"/>
              <a:t>měsíčan</a:t>
            </a:r>
            <a:r>
              <a:rPr lang="cs-CZ" dirty="0"/>
              <a:t>, „máme jich nejen dosti pro všechny silnice, cesty a pěšiny, nýbrž vybývá jich </a:t>
            </a:r>
            <a:r>
              <a:rPr lang="cs-CZ" dirty="0" err="1"/>
              <a:t>ježtě</a:t>
            </a:r>
            <a:r>
              <a:rPr lang="cs-CZ" dirty="0"/>
              <a:t> tolik, že začínáme sochami svých velikánů zalesňovati holé stráně. My </a:t>
            </a:r>
            <a:r>
              <a:rPr lang="cs-CZ" dirty="0" err="1"/>
              <a:t>měsíčané</a:t>
            </a:r>
            <a:r>
              <a:rPr lang="cs-CZ" dirty="0"/>
              <a:t> jsme téměř veskrze slavní. Jedni </a:t>
            </a:r>
            <a:r>
              <a:rPr lang="cs-CZ" dirty="0" smtClean="0"/>
              <a:t>zvěčňují </a:t>
            </a:r>
            <a:r>
              <a:rPr lang="cs-CZ" dirty="0"/>
              <a:t>se pérem, štětcem, dlátem, zpěvem, </a:t>
            </a:r>
            <a:r>
              <a:rPr lang="cs-CZ" dirty="0" smtClean="0"/>
              <a:t>hudbou</a:t>
            </a:r>
            <a:r>
              <a:rPr lang="cs-CZ" dirty="0"/>
              <a:t>; kdo sami v žádném tom oboru vyniknouti nedovedou, proslavují se </a:t>
            </a:r>
            <a:r>
              <a:rPr lang="cs-CZ" dirty="0" err="1"/>
              <a:t>vynalezáním</a:t>
            </a:r>
            <a:r>
              <a:rPr lang="cs-CZ" dirty="0"/>
              <a:t> nových uměleckých směrů, posuzováním a poučováním činných umělců, velebením tvůrčích velikánů, načež se tváří, jako by oni sami jim k té velikosti byli dopomohli, nebo tepáním všeho všudy, aby budili domnění, že duchem vysoko vynikají nad veškeré svoje okolí — zkrátka, stávají se věhlasnými kritiky a </a:t>
            </a:r>
            <a:r>
              <a:rPr lang="cs-CZ" dirty="0" err="1"/>
              <a:t>esthetiky</a:t>
            </a:r>
            <a:r>
              <a:rPr lang="cs-CZ" dirty="0"/>
              <a:t>; a kdo ani nejbídnější posudek napsati nedovedou, snaží se vyniknouti alespoň jako </a:t>
            </a:r>
            <a:r>
              <a:rPr lang="cs-CZ" dirty="0" err="1"/>
              <a:t>mecenášové</a:t>
            </a:r>
            <a:r>
              <a:rPr lang="cs-CZ" dirty="0"/>
              <a:t> a příznivci umění.“</a:t>
            </a:r>
          </a:p>
          <a:p>
            <a:pPr marL="0" indent="0">
              <a:buNone/>
            </a:pPr>
            <a:endParaRPr lang="cs-CZ" dirty="0"/>
          </a:p>
        </p:txBody>
      </p:sp>
    </p:spTree>
    <p:extLst>
      <p:ext uri="{BB962C8B-B14F-4D97-AF65-F5344CB8AC3E}">
        <p14:creationId xmlns:p14="http://schemas.microsoft.com/office/powerpoint/2010/main" val="1470166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4. Satira v Tyrolských elegiích K. Havlíčka Borovského, Povídkách Malostranských Jana Nerudy a Pravém výletu pana Broučka do Měsíce Svatopluka Čecha</a:t>
            </a:r>
          </a:p>
        </p:txBody>
      </p:sp>
      <p:sp>
        <p:nvSpPr>
          <p:cNvPr id="3" name="Zástupný symbol pro obsah 2"/>
          <p:cNvSpPr>
            <a:spLocks noGrp="1"/>
          </p:cNvSpPr>
          <p:nvPr>
            <p:ph idx="1"/>
          </p:nvPr>
        </p:nvSpPr>
        <p:spPr/>
        <p:txBody>
          <a:bodyPr>
            <a:normAutofit/>
          </a:bodyPr>
          <a:lstStyle/>
          <a:p>
            <a:endParaRPr lang="cs-CZ" dirty="0" smtClean="0"/>
          </a:p>
          <a:p>
            <a:r>
              <a:rPr lang="cs-CZ" dirty="0" smtClean="0"/>
              <a:t>Doporučená </a:t>
            </a:r>
            <a:r>
              <a:rPr lang="cs-CZ" dirty="0"/>
              <a:t>literatura</a:t>
            </a:r>
          </a:p>
          <a:p>
            <a:endParaRPr lang="cs-CZ" dirty="0"/>
          </a:p>
          <a:p>
            <a:r>
              <a:rPr lang="cs-CZ" dirty="0" smtClean="0"/>
              <a:t>Jiří Morava: C. k. disident Karel Havlíček. Praha: Panorama 1991</a:t>
            </a:r>
            <a:endParaRPr lang="cs-CZ" dirty="0"/>
          </a:p>
          <a:p>
            <a:r>
              <a:rPr lang="cs-CZ" dirty="0"/>
              <a:t>Dagmar Mocná: Záludný svět Povídek malostranských. Praha: Academia 2012</a:t>
            </a:r>
          </a:p>
          <a:p>
            <a:r>
              <a:rPr lang="cs-CZ" dirty="0"/>
              <a:t>Michal </a:t>
            </a:r>
            <a:r>
              <a:rPr lang="cs-CZ" dirty="0" err="1"/>
              <a:t>Fránek</a:t>
            </a:r>
            <a:r>
              <a:rPr lang="cs-CZ" dirty="0"/>
              <a:t>: Zeyer, Vrchlický, </a:t>
            </a:r>
            <a:r>
              <a:rPr lang="cs-CZ" dirty="0" err="1"/>
              <a:t>Lier</a:t>
            </a:r>
            <a:r>
              <a:rPr lang="cs-CZ" dirty="0"/>
              <a:t>: Česká próza v dotyku s parnasismem. In: Aleš Haman, Dalibor Tureček (</a:t>
            </a:r>
            <a:r>
              <a:rPr lang="cs-CZ" dirty="0" err="1"/>
              <a:t>eds</a:t>
            </a:r>
            <a:r>
              <a:rPr lang="cs-CZ" dirty="0"/>
              <a:t>.): Český a slovenský literární parnasismus: synopticko-pulzační model kulturního jevu. Brno: Host 2014</a:t>
            </a:r>
          </a:p>
          <a:p>
            <a:endParaRPr lang="cs-CZ" dirty="0"/>
          </a:p>
        </p:txBody>
      </p:sp>
    </p:spTree>
    <p:extLst>
      <p:ext uri="{BB962C8B-B14F-4D97-AF65-F5344CB8AC3E}">
        <p14:creationId xmlns:p14="http://schemas.microsoft.com/office/powerpoint/2010/main" val="2499401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5. Podoby ženství a mateřství v Kytici K. J. Erbena a v Baladách a romancích Jana Nerudy</a:t>
            </a:r>
            <a:endParaRPr lang="cs-CZ" sz="2800" dirty="0"/>
          </a:p>
        </p:txBody>
      </p:sp>
      <p:sp>
        <p:nvSpPr>
          <p:cNvPr id="4" name="Zástupný symbol pro obsah 3"/>
          <p:cNvSpPr>
            <a:spLocks noGrp="1"/>
          </p:cNvSpPr>
          <p:nvPr>
            <p:ph sz="half" idx="1"/>
          </p:nvPr>
        </p:nvSpPr>
        <p:spPr/>
        <p:txBody>
          <a:bodyPr>
            <a:normAutofit fontScale="77500" lnSpcReduction="20000"/>
          </a:bodyPr>
          <a:lstStyle/>
          <a:p>
            <a:pPr marL="0" indent="0">
              <a:buNone/>
            </a:pPr>
            <a:r>
              <a:rPr lang="cs-CZ" b="1" dirty="0" smtClean="0"/>
              <a:t>Polednice</a:t>
            </a:r>
          </a:p>
          <a:p>
            <a:pPr marL="0" indent="0">
              <a:buNone/>
            </a:pPr>
            <a:r>
              <a:rPr lang="cs-CZ" dirty="0" smtClean="0"/>
              <a:t>U</a:t>
            </a:r>
            <a:r>
              <a:rPr lang="cs-CZ" dirty="0"/>
              <a:t> lavice dítě stálo,</a:t>
            </a:r>
            <a:br>
              <a:rPr lang="cs-CZ" dirty="0"/>
            </a:br>
            <a:r>
              <a:rPr lang="cs-CZ" dirty="0"/>
              <a:t>z plna hrdla křičelo.</a:t>
            </a:r>
            <a:br>
              <a:rPr lang="cs-CZ" dirty="0"/>
            </a:br>
            <a:r>
              <a:rPr lang="cs-CZ" dirty="0"/>
              <a:t>„</a:t>
            </a:r>
            <a:r>
              <a:rPr lang="cs-CZ" dirty="0" err="1"/>
              <a:t>Bodejž</a:t>
            </a:r>
            <a:r>
              <a:rPr lang="cs-CZ" dirty="0"/>
              <a:t> jsi jen trochu málo,</a:t>
            </a:r>
            <a:br>
              <a:rPr lang="cs-CZ" dirty="0"/>
            </a:br>
            <a:r>
              <a:rPr lang="cs-CZ" dirty="0"/>
              <a:t>ty cikáně, mlčelo.</a:t>
            </a:r>
            <a:br>
              <a:rPr lang="cs-CZ" dirty="0"/>
            </a:br>
            <a:r>
              <a:rPr lang="cs-CZ" dirty="0"/>
              <a:t/>
            </a:r>
            <a:br>
              <a:rPr lang="cs-CZ" dirty="0"/>
            </a:br>
            <a:r>
              <a:rPr lang="cs-CZ" dirty="0"/>
              <a:t>Poledne v tom okamžení,</a:t>
            </a:r>
            <a:br>
              <a:rPr lang="cs-CZ" dirty="0"/>
            </a:br>
            <a:r>
              <a:rPr lang="cs-CZ" dirty="0"/>
              <a:t>táta přijde z roboty:</a:t>
            </a:r>
            <a:br>
              <a:rPr lang="cs-CZ" dirty="0"/>
            </a:br>
            <a:r>
              <a:rPr lang="cs-CZ" dirty="0"/>
              <a:t>a mně hasne u vaření</a:t>
            </a:r>
            <a:br>
              <a:rPr lang="cs-CZ" dirty="0"/>
            </a:br>
            <a:r>
              <a:rPr lang="cs-CZ" dirty="0"/>
              <a:t>pro tebe, ty zlobo, ty!</a:t>
            </a:r>
            <a:br>
              <a:rPr lang="cs-CZ" dirty="0"/>
            </a:br>
            <a:r>
              <a:rPr lang="cs-CZ" dirty="0"/>
              <a:t/>
            </a:r>
            <a:br>
              <a:rPr lang="cs-CZ" dirty="0"/>
            </a:br>
            <a:r>
              <a:rPr lang="cs-CZ" dirty="0"/>
              <a:t>Mlč, hle husar a kočárek —</a:t>
            </a:r>
            <a:br>
              <a:rPr lang="cs-CZ" dirty="0"/>
            </a:br>
            <a:r>
              <a:rPr lang="cs-CZ" dirty="0" err="1"/>
              <a:t>hrej</a:t>
            </a:r>
            <a:r>
              <a:rPr lang="cs-CZ" dirty="0"/>
              <a:t> si — tu máš kohouta!“ —</a:t>
            </a:r>
            <a:br>
              <a:rPr lang="cs-CZ" dirty="0"/>
            </a:br>
            <a:r>
              <a:rPr lang="cs-CZ" dirty="0"/>
              <a:t>Než kohout, vůz i husárek</a:t>
            </a:r>
            <a:br>
              <a:rPr lang="cs-CZ" dirty="0"/>
            </a:br>
            <a:r>
              <a:rPr lang="cs-CZ" dirty="0"/>
              <a:t>bouch, bác! letí do kouta.</a:t>
            </a:r>
            <a:br>
              <a:rPr lang="cs-CZ" dirty="0"/>
            </a:br>
            <a:endParaRPr lang="cs-CZ" dirty="0"/>
          </a:p>
        </p:txBody>
      </p:sp>
      <p:sp>
        <p:nvSpPr>
          <p:cNvPr id="5" name="Zástupný symbol pro obsah 4"/>
          <p:cNvSpPr>
            <a:spLocks noGrp="1"/>
          </p:cNvSpPr>
          <p:nvPr>
            <p:ph sz="half" idx="2"/>
          </p:nvPr>
        </p:nvSpPr>
        <p:spPr/>
        <p:txBody>
          <a:bodyPr>
            <a:normAutofit fontScale="77500" lnSpcReduction="20000"/>
          </a:bodyPr>
          <a:lstStyle/>
          <a:p>
            <a:pPr marL="0" indent="0">
              <a:buNone/>
            </a:pPr>
            <a:endParaRPr lang="cs-CZ" dirty="0" smtClean="0"/>
          </a:p>
          <a:p>
            <a:pPr marL="0" indent="0">
              <a:buNone/>
            </a:pPr>
            <a:r>
              <a:rPr lang="cs-CZ" dirty="0" smtClean="0"/>
              <a:t>A</a:t>
            </a:r>
            <a:r>
              <a:rPr lang="cs-CZ" dirty="0"/>
              <a:t> zas do hrozného křiku —</a:t>
            </a:r>
            <a:br>
              <a:rPr lang="cs-CZ" dirty="0"/>
            </a:br>
            <a:r>
              <a:rPr lang="cs-CZ" dirty="0"/>
              <a:t>„I </a:t>
            </a:r>
            <a:r>
              <a:rPr lang="cs-CZ" dirty="0" err="1"/>
              <a:t>bodejž</a:t>
            </a:r>
            <a:r>
              <a:rPr lang="cs-CZ" dirty="0"/>
              <a:t> tě sršeň sám — !</a:t>
            </a:r>
            <a:br>
              <a:rPr lang="cs-CZ" dirty="0"/>
            </a:br>
            <a:r>
              <a:rPr lang="cs-CZ" dirty="0"/>
              <a:t>Že na tebe, </a:t>
            </a:r>
            <a:r>
              <a:rPr lang="cs-CZ" dirty="0" err="1"/>
              <a:t>nezvedníku</a:t>
            </a:r>
            <a:r>
              <a:rPr lang="cs-CZ" dirty="0"/>
              <a:t>,</a:t>
            </a:r>
            <a:br>
              <a:rPr lang="cs-CZ" dirty="0"/>
            </a:br>
            <a:r>
              <a:rPr lang="cs-CZ" dirty="0"/>
              <a:t>polednici zavolám!</a:t>
            </a:r>
            <a:br>
              <a:rPr lang="cs-CZ" dirty="0"/>
            </a:br>
            <a:r>
              <a:rPr lang="cs-CZ" dirty="0"/>
              <a:t/>
            </a:r>
            <a:br>
              <a:rPr lang="cs-CZ" dirty="0"/>
            </a:br>
            <a:r>
              <a:rPr lang="cs-CZ" dirty="0"/>
              <a:t>Pojď si proň, ty polednice,</a:t>
            </a:r>
            <a:br>
              <a:rPr lang="cs-CZ" dirty="0"/>
            </a:br>
            <a:r>
              <a:rPr lang="cs-CZ" dirty="0"/>
              <a:t>pojď, </a:t>
            </a:r>
            <a:r>
              <a:rPr lang="cs-CZ" dirty="0" err="1"/>
              <a:t>vem</a:t>
            </a:r>
            <a:r>
              <a:rPr lang="cs-CZ" dirty="0"/>
              <a:t> si ho, </a:t>
            </a:r>
            <a:r>
              <a:rPr lang="cs-CZ" dirty="0" err="1"/>
              <a:t>zlostníka</a:t>
            </a:r>
            <a:r>
              <a:rPr lang="cs-CZ" dirty="0"/>
              <a:t>!“</a:t>
            </a:r>
            <a:br>
              <a:rPr lang="cs-CZ" dirty="0"/>
            </a:br>
            <a:r>
              <a:rPr lang="cs-CZ" dirty="0"/>
              <a:t>A hle, tu </a:t>
            </a:r>
            <a:r>
              <a:rPr lang="cs-CZ" dirty="0" err="1"/>
              <a:t>kdos</a:t>
            </a:r>
            <a:r>
              <a:rPr lang="cs-CZ" dirty="0"/>
              <a:t> u světnice</a:t>
            </a:r>
            <a:br>
              <a:rPr lang="cs-CZ" dirty="0"/>
            </a:br>
            <a:r>
              <a:rPr lang="cs-CZ" dirty="0" err="1"/>
              <a:t>dvéře</a:t>
            </a:r>
            <a:r>
              <a:rPr lang="cs-CZ" dirty="0"/>
              <a:t> zlehka odmyká.</a:t>
            </a:r>
            <a:br>
              <a:rPr lang="cs-CZ" dirty="0"/>
            </a:br>
            <a:r>
              <a:rPr lang="cs-CZ" dirty="0"/>
              <a:t/>
            </a:r>
            <a:br>
              <a:rPr lang="cs-CZ" dirty="0"/>
            </a:br>
            <a:r>
              <a:rPr lang="cs-CZ" dirty="0"/>
              <a:t>Malá, hnědá, tváři divé</a:t>
            </a:r>
            <a:br>
              <a:rPr lang="cs-CZ" dirty="0"/>
            </a:br>
            <a:r>
              <a:rPr lang="cs-CZ" dirty="0"/>
              <a:t>pod plachetkou osoba;</a:t>
            </a:r>
            <a:br>
              <a:rPr lang="cs-CZ" dirty="0"/>
            </a:br>
            <a:r>
              <a:rPr lang="cs-CZ" dirty="0"/>
              <a:t>o berličce, hnáty křivé,</a:t>
            </a:r>
            <a:br>
              <a:rPr lang="cs-CZ" dirty="0"/>
            </a:br>
            <a:r>
              <a:rPr lang="cs-CZ" dirty="0"/>
              <a:t>hlas — vichřice podoba!</a:t>
            </a:r>
          </a:p>
        </p:txBody>
      </p:sp>
    </p:spTree>
    <p:extLst>
      <p:ext uri="{BB962C8B-B14F-4D97-AF65-F5344CB8AC3E}">
        <p14:creationId xmlns:p14="http://schemas.microsoft.com/office/powerpoint/2010/main" val="2460912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5</a:t>
            </a:r>
            <a:r>
              <a:rPr lang="cs-CZ" sz="2800" dirty="0" smtClean="0"/>
              <a:t>. Podoby </a:t>
            </a:r>
            <a:r>
              <a:rPr lang="cs-CZ" sz="2800" dirty="0"/>
              <a:t>ženství a mateřství v Kytici K. J. Erbena a v Baladách a romancích Jana Nerudy</a:t>
            </a:r>
          </a:p>
        </p:txBody>
      </p:sp>
      <p:sp>
        <p:nvSpPr>
          <p:cNvPr id="4" name="Zástupný symbol pro obsah 3"/>
          <p:cNvSpPr>
            <a:spLocks noGrp="1"/>
          </p:cNvSpPr>
          <p:nvPr>
            <p:ph sz="half" idx="1"/>
          </p:nvPr>
        </p:nvSpPr>
        <p:spPr/>
        <p:txBody>
          <a:bodyPr>
            <a:normAutofit fontScale="77500" lnSpcReduction="20000"/>
          </a:bodyPr>
          <a:lstStyle/>
          <a:p>
            <a:pPr marL="0" indent="0">
              <a:buNone/>
            </a:pPr>
            <a:r>
              <a:rPr lang="cs-CZ" b="1" dirty="0" smtClean="0"/>
              <a:t>Balada stará – stará!</a:t>
            </a:r>
          </a:p>
          <a:p>
            <a:pPr marL="0" indent="0">
              <a:buNone/>
            </a:pPr>
            <a:r>
              <a:rPr lang="cs-CZ" dirty="0" smtClean="0"/>
              <a:t>Rukama </a:t>
            </a:r>
            <a:r>
              <a:rPr lang="cs-CZ" dirty="0"/>
              <a:t>lomila, po břehu </a:t>
            </a:r>
            <a:r>
              <a:rPr lang="cs-CZ" dirty="0" smtClean="0"/>
              <a:t>				chodila</a:t>
            </a:r>
            <a:r>
              <a:rPr lang="cs-CZ" dirty="0"/>
              <a:t>,</a:t>
            </a:r>
            <a:br>
              <a:rPr lang="cs-CZ" dirty="0"/>
            </a:br>
            <a:r>
              <a:rPr lang="cs-CZ" dirty="0"/>
              <a:t>na kámen poklekla, dceru </a:t>
            </a:r>
            <a:r>
              <a:rPr lang="cs-CZ" dirty="0" smtClean="0"/>
              <a:t>				porodila</a:t>
            </a:r>
            <a:r>
              <a:rPr lang="cs-CZ" dirty="0"/>
              <a:t>.</a:t>
            </a:r>
            <a:br>
              <a:rPr lang="cs-CZ" dirty="0"/>
            </a:br>
            <a:r>
              <a:rPr lang="cs-CZ" dirty="0"/>
              <a:t/>
            </a:r>
            <a:br>
              <a:rPr lang="cs-CZ" dirty="0"/>
            </a:br>
            <a:r>
              <a:rPr lang="cs-CZ" dirty="0"/>
              <a:t>»Chceš Ty, matičko má bledá,</a:t>
            </a:r>
            <a:br>
              <a:rPr lang="cs-CZ" dirty="0"/>
            </a:br>
            <a:r>
              <a:rPr lang="cs-CZ" dirty="0"/>
              <a:t>bych Ti rybek nalovila?«</a:t>
            </a:r>
            <a:br>
              <a:rPr lang="cs-CZ" dirty="0"/>
            </a:br>
            <a:r>
              <a:rPr lang="cs-CZ" dirty="0"/>
              <a:t>— Jak bys sítě rozhodila,</a:t>
            </a:r>
            <a:br>
              <a:rPr lang="cs-CZ" dirty="0"/>
            </a:br>
            <a:r>
              <a:rPr lang="cs-CZ" dirty="0"/>
              <a:t>vždyť </a:t>
            </a:r>
            <a:r>
              <a:rPr lang="cs-CZ" dirty="0" err="1"/>
              <a:t>se’s</a:t>
            </a:r>
            <a:r>
              <a:rPr lang="cs-CZ" dirty="0"/>
              <a:t> sotva narodila! —</a:t>
            </a:r>
            <a:br>
              <a:rPr lang="cs-CZ" dirty="0"/>
            </a:br>
            <a:r>
              <a:rPr lang="cs-CZ" dirty="0"/>
              <a:t/>
            </a:r>
            <a:br>
              <a:rPr lang="cs-CZ" dirty="0"/>
            </a:br>
            <a:r>
              <a:rPr lang="cs-CZ" dirty="0"/>
              <a:t>»Chceš Ty, matičko má bledá,</a:t>
            </a:r>
            <a:br>
              <a:rPr lang="cs-CZ" dirty="0"/>
            </a:br>
            <a:r>
              <a:rPr lang="cs-CZ" dirty="0"/>
              <a:t>bych si </a:t>
            </a:r>
            <a:r>
              <a:rPr lang="cs-CZ" dirty="0" err="1"/>
              <a:t>plinky</a:t>
            </a:r>
            <a:r>
              <a:rPr lang="cs-CZ" dirty="0"/>
              <a:t> vybílila?«</a:t>
            </a:r>
            <a:br>
              <a:rPr lang="cs-CZ" dirty="0"/>
            </a:br>
            <a:r>
              <a:rPr lang="cs-CZ" dirty="0"/>
              <a:t>— Zanech </a:t>
            </a:r>
            <a:r>
              <a:rPr lang="cs-CZ" dirty="0" err="1"/>
              <a:t>plinek</a:t>
            </a:r>
            <a:r>
              <a:rPr lang="cs-CZ" dirty="0"/>
              <a:t>, dlouhá </a:t>
            </a:r>
            <a:r>
              <a:rPr lang="cs-CZ" dirty="0" smtClean="0"/>
              <a:t>				cesta</a:t>
            </a:r>
            <a:r>
              <a:rPr lang="cs-CZ" dirty="0"/>
              <a:t>,</a:t>
            </a:r>
            <a:br>
              <a:rPr lang="cs-CZ" dirty="0"/>
            </a:br>
            <a:r>
              <a:rPr lang="cs-CZ" dirty="0"/>
              <a:t>čas, bys sobě </a:t>
            </a:r>
            <a:r>
              <a:rPr lang="cs-CZ" dirty="0" err="1"/>
              <a:t>popílila</a:t>
            </a:r>
            <a:r>
              <a:rPr lang="cs-CZ" dirty="0"/>
              <a:t>! —</a:t>
            </a:r>
            <a:br>
              <a:rPr lang="cs-CZ" dirty="0"/>
            </a:br>
            <a:endParaRPr lang="cs-CZ" dirty="0"/>
          </a:p>
        </p:txBody>
      </p:sp>
      <p:sp>
        <p:nvSpPr>
          <p:cNvPr id="5" name="Zástupný symbol pro obsah 4"/>
          <p:cNvSpPr>
            <a:spLocks noGrp="1"/>
          </p:cNvSpPr>
          <p:nvPr>
            <p:ph sz="half" idx="2"/>
          </p:nvPr>
        </p:nvSpPr>
        <p:spPr/>
        <p:txBody>
          <a:bodyPr>
            <a:normAutofit fontScale="77500" lnSpcReduction="20000"/>
          </a:bodyPr>
          <a:lstStyle/>
          <a:p>
            <a:pPr marL="0" indent="0">
              <a:buNone/>
            </a:pPr>
            <a:endParaRPr lang="cs-CZ" dirty="0" smtClean="0"/>
          </a:p>
          <a:p>
            <a:pPr marL="0" indent="0">
              <a:buNone/>
            </a:pPr>
            <a:r>
              <a:rPr lang="cs-CZ" dirty="0" smtClean="0"/>
              <a:t>»</a:t>
            </a:r>
            <a:r>
              <a:rPr lang="cs-CZ" dirty="0"/>
              <a:t>Vlna s vlnou v rozhovoru,</a:t>
            </a:r>
            <a:br>
              <a:rPr lang="cs-CZ" dirty="0"/>
            </a:br>
            <a:r>
              <a:rPr lang="cs-CZ" dirty="0"/>
              <a:t>mám se po vodě dát dolů?«</a:t>
            </a:r>
            <a:br>
              <a:rPr lang="cs-CZ" dirty="0"/>
            </a:br>
            <a:r>
              <a:rPr lang="cs-CZ" dirty="0"/>
              <a:t>— Po vodě se dáme spolu,</a:t>
            </a:r>
            <a:br>
              <a:rPr lang="cs-CZ" dirty="0"/>
            </a:br>
            <a:r>
              <a:rPr lang="cs-CZ" dirty="0"/>
              <a:t>zastavíme mlýnská kola,</a:t>
            </a:r>
            <a:br>
              <a:rPr lang="cs-CZ" dirty="0"/>
            </a:br>
            <a:r>
              <a:rPr lang="cs-CZ" dirty="0"/>
              <a:t>aby mladý mlynář věděl,</a:t>
            </a:r>
            <a:br>
              <a:rPr lang="cs-CZ" dirty="0"/>
            </a:br>
            <a:r>
              <a:rPr lang="cs-CZ" dirty="0"/>
              <a:t>kdo ho před soud boží volá! —</a:t>
            </a:r>
          </a:p>
        </p:txBody>
      </p:sp>
    </p:spTree>
    <p:extLst>
      <p:ext uri="{BB962C8B-B14F-4D97-AF65-F5344CB8AC3E}">
        <p14:creationId xmlns:p14="http://schemas.microsoft.com/office/powerpoint/2010/main" val="49727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5. Podoby </a:t>
            </a:r>
            <a:r>
              <a:rPr lang="cs-CZ" sz="2800" dirty="0"/>
              <a:t>ženství a mateřství v Kytici K. J. Erbena a v Baladách a romancích Jana Nerudy</a:t>
            </a:r>
          </a:p>
        </p:txBody>
      </p:sp>
      <p:sp>
        <p:nvSpPr>
          <p:cNvPr id="3" name="Zástupný symbol pro obsah 2"/>
          <p:cNvSpPr>
            <a:spLocks noGrp="1"/>
          </p:cNvSpPr>
          <p:nvPr>
            <p:ph idx="1"/>
          </p:nvPr>
        </p:nvSpPr>
        <p:spPr/>
        <p:txBody>
          <a:bodyPr/>
          <a:lstStyle/>
          <a:p>
            <a:r>
              <a:rPr lang="cs-CZ" dirty="0" smtClean="0"/>
              <a:t>Doporučená literatura</a:t>
            </a:r>
          </a:p>
          <a:p>
            <a:endParaRPr lang="cs-CZ" dirty="0" smtClean="0"/>
          </a:p>
          <a:p>
            <a:r>
              <a:rPr lang="cs-CZ" dirty="0" smtClean="0"/>
              <a:t>Vojtěch </a:t>
            </a:r>
            <a:r>
              <a:rPr lang="cs-CZ" dirty="0" err="1"/>
              <a:t>Jirát</a:t>
            </a:r>
            <a:r>
              <a:rPr lang="cs-CZ" dirty="0"/>
              <a:t>: Erben čili Majestát zákona, in týž: Portréty a studie. Praha: Odeon 1978</a:t>
            </a:r>
          </a:p>
          <a:p>
            <a:r>
              <a:rPr lang="cs-CZ" dirty="0"/>
              <a:t>Kytice v nás: sborník ke 150. výroční vydání básnické sbírky Karla Jaromíra Erbena. Jilemnice: </a:t>
            </a:r>
            <a:r>
              <a:rPr lang="cs-CZ" dirty="0" err="1"/>
              <a:t>Gentiana</a:t>
            </a:r>
            <a:r>
              <a:rPr lang="cs-CZ" dirty="0"/>
              <a:t> pro Městskou knihovnu Jičín 2003</a:t>
            </a:r>
          </a:p>
          <a:p>
            <a:r>
              <a:rPr lang="cs-CZ" dirty="0" smtClean="0"/>
              <a:t>Miroslav Červenka – Jaroslav Med – Vladimír Macura – Zdeněk </a:t>
            </a:r>
            <a:r>
              <a:rPr lang="cs-CZ" dirty="0" err="1" smtClean="0"/>
              <a:t>Pešat</a:t>
            </a:r>
            <a:r>
              <a:rPr lang="cs-CZ" dirty="0" smtClean="0"/>
              <a:t>: Slovník básnických knih. Praha: Československý spisovatel 1990</a:t>
            </a:r>
            <a:endParaRPr lang="cs-CZ" dirty="0"/>
          </a:p>
        </p:txBody>
      </p:sp>
    </p:spTree>
    <p:extLst>
      <p:ext uri="{BB962C8B-B14F-4D97-AF65-F5344CB8AC3E}">
        <p14:creationId xmlns:p14="http://schemas.microsoft.com/office/powerpoint/2010/main" val="840792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smtClean="0"/>
              <a:t>1. Funkce exotiky v </a:t>
            </a:r>
            <a:r>
              <a:rPr lang="cs-CZ" sz="2800" dirty="0" err="1" smtClean="0"/>
              <a:t>Maranovi</a:t>
            </a:r>
            <a:r>
              <a:rPr lang="cs-CZ" sz="2800" dirty="0" smtClean="0"/>
              <a:t> a </a:t>
            </a:r>
            <a:r>
              <a:rPr lang="cs-CZ" sz="2800" dirty="0" err="1" smtClean="0"/>
              <a:t>Onyře</a:t>
            </a:r>
            <a:r>
              <a:rPr lang="cs-CZ" sz="2800" dirty="0" smtClean="0"/>
              <a:t> P. Šedivého a v Blahu v zahradě kvetoucích broskví J. </a:t>
            </a:r>
            <a:r>
              <a:rPr lang="cs-CZ" sz="2800" dirty="0"/>
              <a:t>Z</a:t>
            </a:r>
            <a:r>
              <a:rPr lang="cs-CZ" sz="2800" dirty="0" smtClean="0"/>
              <a:t>eyera</a:t>
            </a:r>
            <a:endParaRPr lang="cs-CZ" sz="2800" dirty="0"/>
          </a:p>
        </p:txBody>
      </p:sp>
      <p:sp>
        <p:nvSpPr>
          <p:cNvPr id="3" name="Zástupný symbol pro obsah 2"/>
          <p:cNvSpPr>
            <a:spLocks noGrp="1"/>
          </p:cNvSpPr>
          <p:nvPr>
            <p:ph idx="1"/>
          </p:nvPr>
        </p:nvSpPr>
        <p:spPr/>
        <p:txBody>
          <a:bodyPr/>
          <a:lstStyle/>
          <a:p>
            <a:pPr marL="0" indent="0">
              <a:buNone/>
            </a:pPr>
            <a:r>
              <a:rPr lang="cs-CZ" dirty="0" smtClean="0"/>
              <a:t>Již dávno vznikla válka v Americe a hrozné krveprolití trpěli obyvatelé tohoto dílu světa za dlouhý čas. </a:t>
            </a:r>
            <a:r>
              <a:rPr lang="cs-CZ" dirty="0"/>
              <a:t>Š</a:t>
            </a:r>
            <a:r>
              <a:rPr lang="cs-CZ" dirty="0" smtClean="0"/>
              <a:t>panielové vynalezli tuto neznámou zemi, podmanili sobě obyvatele její a velmi ukrutně s nimi nakládali. </a:t>
            </a:r>
            <a:r>
              <a:rPr lang="cs-CZ" dirty="0" err="1" smtClean="0"/>
              <a:t>Amerikáni</a:t>
            </a:r>
            <a:r>
              <a:rPr lang="cs-CZ" dirty="0" smtClean="0"/>
              <a:t>, jenž předtím docela svobodní byli, nechtíce těch </a:t>
            </a:r>
            <a:r>
              <a:rPr lang="cs-CZ" dirty="0" err="1" smtClean="0"/>
              <a:t>evropejských</a:t>
            </a:r>
            <a:r>
              <a:rPr lang="cs-CZ" dirty="0" smtClean="0"/>
              <a:t> tyranů otroky býti, proti nim se </a:t>
            </a:r>
            <a:r>
              <a:rPr lang="cs-CZ" dirty="0" err="1" smtClean="0"/>
              <a:t>pozdvíhli</a:t>
            </a:r>
            <a:r>
              <a:rPr lang="cs-CZ" dirty="0" smtClean="0"/>
              <a:t>. Angličané pomáhali jim; ne však, aby jim k svobodě dopomohli, nýbrž aby tím svobodněji své bratří mordovati mohli. Oni obraceli lid na víru, a kdož náboženství jich přijmouti nechtěl, ohněm a mečem jej zahubili. Ti, kteříž před křesťany (tak se tito ukrutníci jmenovali) utéci nemohli, a </a:t>
            </a:r>
            <a:r>
              <a:rPr lang="cs-CZ" dirty="0" err="1" smtClean="0"/>
              <a:t>všickni</a:t>
            </a:r>
            <a:r>
              <a:rPr lang="cs-CZ" dirty="0" smtClean="0"/>
              <a:t>, kdož po svobodě toužili a dychtili, sebravše se v zástupy, svým potlačeným bratřím na pomoc pospíchali.</a:t>
            </a:r>
            <a:endParaRPr lang="cs-CZ" dirty="0"/>
          </a:p>
        </p:txBody>
      </p:sp>
    </p:spTree>
    <p:extLst>
      <p:ext uri="{BB962C8B-B14F-4D97-AF65-F5344CB8AC3E}">
        <p14:creationId xmlns:p14="http://schemas.microsoft.com/office/powerpoint/2010/main" val="911881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6. Idylické prvky v Babičce Boženy Němcové a v Janu </a:t>
            </a:r>
            <a:r>
              <a:rPr lang="cs-CZ" sz="2800" dirty="0" err="1" smtClean="0"/>
              <a:t>Cimburovi</a:t>
            </a:r>
            <a:r>
              <a:rPr lang="cs-CZ" sz="2800" dirty="0" smtClean="0"/>
              <a:t> Jindřicha Šimona </a:t>
            </a:r>
            <a:r>
              <a:rPr lang="cs-CZ" sz="2800" dirty="0" err="1" smtClean="0"/>
              <a:t>Baara</a:t>
            </a:r>
            <a:endParaRPr lang="cs-CZ" sz="2800" dirty="0"/>
          </a:p>
        </p:txBody>
      </p:sp>
      <p:sp>
        <p:nvSpPr>
          <p:cNvPr id="3" name="Zástupný symbol pro obsah 2"/>
          <p:cNvSpPr>
            <a:spLocks noGrp="1"/>
          </p:cNvSpPr>
          <p:nvPr>
            <p:ph idx="1"/>
          </p:nvPr>
        </p:nvSpPr>
        <p:spPr>
          <a:xfrm>
            <a:off x="457200" y="1600200"/>
            <a:ext cx="8229600" cy="5141168"/>
          </a:xfrm>
        </p:spPr>
        <p:txBody>
          <a:bodyPr>
            <a:normAutofit fontScale="77500" lnSpcReduction="20000"/>
          </a:bodyPr>
          <a:lstStyle/>
          <a:p>
            <a:pPr marL="0" indent="0">
              <a:buNone/>
            </a:pPr>
            <a:r>
              <a:rPr lang="cs-CZ" dirty="0"/>
              <a:t>Bylo to druhý den k večeru po návratu dětí, když babička tiše skonávala. Barunka jí předříkávala modlitbu umírajících; babička modlila se s ní, až najednou ústa se nehýbala, oko upřené zůstalo na krucifix nad ložem visící, dech se zatajil. — Plamínek života jejího zhasl, jako zhasíná pomalu dohořívající kahánek, v němž palivo vše stráveno.</a:t>
            </a:r>
          </a:p>
          <a:p>
            <a:pPr marL="0" indent="0">
              <a:buNone/>
            </a:pPr>
            <a:r>
              <a:rPr lang="cs-CZ" dirty="0"/>
              <a:t>Barunka zatlačila jí oči, mladá Mílová otevřela okno, „aby duše volnost měla k odletu“. </a:t>
            </a:r>
            <a:r>
              <a:rPr lang="cs-CZ" dirty="0" err="1"/>
              <a:t>Vorša</a:t>
            </a:r>
            <a:r>
              <a:rPr lang="cs-CZ" dirty="0"/>
              <a:t> nemeškajíc mezi plačícími, pospíchala k úlu, který pan otec babičce před kolika roky postavil, a zaklepavši naň, volala třikrát: „Včeličky, včeličky, babička nám umřela!“ Pak </a:t>
            </a:r>
            <a:r>
              <a:rPr lang="cs-CZ" dirty="0" err="1"/>
              <a:t>teprv</a:t>
            </a:r>
            <a:r>
              <a:rPr lang="cs-CZ" dirty="0"/>
              <a:t> sedla na lavičku pod bez a pustila se do štkaní. Pan myslivec kráčel cestou k Žernovu, aby dal zvonit umíráčkem; sám se nabídl k té službě. Bylo mu </a:t>
            </a:r>
            <a:r>
              <a:rPr lang="cs-CZ" dirty="0" err="1"/>
              <a:t>ouzko</a:t>
            </a:r>
            <a:r>
              <a:rPr lang="cs-CZ" dirty="0"/>
              <a:t> v stavení, musil ven, by se mohl vyplakat. „Stýskalo se mi po Viktorce, jak pak zapomenu babičku,“ povídal si cestou. Když zazněl umíráček, hlásající všemu lidu: „že není více babičky“, zaplakalo celé údolíčko. </a:t>
            </a:r>
          </a:p>
          <a:p>
            <a:pPr marL="0" indent="0">
              <a:buNone/>
            </a:pPr>
            <a:r>
              <a:rPr lang="cs-CZ" dirty="0"/>
              <a:t>Třetí den ráno, když se pohřební průvod, </a:t>
            </a:r>
            <a:r>
              <a:rPr lang="cs-CZ" dirty="0" err="1"/>
              <a:t>záležejíc</a:t>
            </a:r>
            <a:r>
              <a:rPr lang="cs-CZ" dirty="0"/>
              <a:t> z velikého množství lidstva, neboť každý, kdo babičku znal, chtěl ji doprovodit ke hrobu, ubíral okolo zámku, rozhrnula bílá ruka těžké záclony u okna, a paní kněžna se mezi nimi objevila. Jak dlouho bylo průvod vidět, tak dlouho smutný zrak její ho provázel, až pak záclonu </a:t>
            </a:r>
            <a:r>
              <a:rPr lang="cs-CZ" dirty="0" err="1"/>
              <a:t>spustíc</a:t>
            </a:r>
            <a:r>
              <a:rPr lang="cs-CZ" dirty="0"/>
              <a:t> a hluboce si </a:t>
            </a:r>
            <a:r>
              <a:rPr lang="cs-CZ" dirty="0" err="1"/>
              <a:t>vzdechnouc</a:t>
            </a:r>
            <a:r>
              <a:rPr lang="cs-CZ" dirty="0"/>
              <a:t>, zašeptala:</a:t>
            </a:r>
          </a:p>
          <a:p>
            <a:pPr marL="0" indent="0">
              <a:buNone/>
            </a:pPr>
            <a:r>
              <a:rPr lang="cs-CZ" dirty="0"/>
              <a:t>„Šťastná to žena!“</a:t>
            </a:r>
          </a:p>
          <a:p>
            <a:pPr marL="0" indent="0">
              <a:buNone/>
            </a:pPr>
            <a:endParaRPr lang="cs-CZ" dirty="0"/>
          </a:p>
        </p:txBody>
      </p:sp>
    </p:spTree>
    <p:extLst>
      <p:ext uri="{BB962C8B-B14F-4D97-AF65-F5344CB8AC3E}">
        <p14:creationId xmlns:p14="http://schemas.microsoft.com/office/powerpoint/2010/main" val="4183186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6. Idylické prvky v Babičce Boženy Němcové a v Janu </a:t>
            </a:r>
            <a:r>
              <a:rPr lang="cs-CZ" sz="2800" dirty="0" err="1"/>
              <a:t>Cimburovi</a:t>
            </a:r>
            <a:r>
              <a:rPr lang="cs-CZ" sz="2800" dirty="0"/>
              <a:t> Jindřicha Šimona </a:t>
            </a:r>
            <a:r>
              <a:rPr lang="cs-CZ" sz="2800" dirty="0" err="1"/>
              <a:t>Baara</a:t>
            </a:r>
            <a:endParaRPr lang="cs-CZ" sz="2800"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smtClean="0"/>
              <a:t>„Kdo to?“ myslí si přátelé a hledí po sobě. Všichni tu jsou ze Semic i Stříteže, nikdo neschází a cizí na funus nejede, ale jde pěšky. „Sedlák to není,“ usuzuje Martin a neodolá, aby ke dveřím nepohlédl.</a:t>
            </a:r>
          </a:p>
          <a:p>
            <a:pPr marL="0" indent="0">
              <a:buNone/>
            </a:pPr>
            <a:r>
              <a:rPr lang="cs-CZ" dirty="0" smtClean="0"/>
              <a:t>Ba, není to sedlák. Má krásný městský kožich, dlouhý je jako bidlo, že stěží dveřmi prolézá, šedivý vous po tváři, všichni mu s cesty ustupují a sluha kytičky z čerstvých kvítků za ním nese.</a:t>
            </a:r>
          </a:p>
          <a:p>
            <a:pPr marL="0" indent="0">
              <a:buNone/>
            </a:pPr>
            <a:r>
              <a:rPr lang="cs-CZ" dirty="0" smtClean="0"/>
              <a:t>„Kdo je to?“</a:t>
            </a:r>
          </a:p>
          <a:p>
            <a:pPr marL="0" indent="0">
              <a:buNone/>
            </a:pPr>
            <a:r>
              <a:rPr lang="cs-CZ" dirty="0" smtClean="0"/>
              <a:t>Ano, jistě je to pán. K rakvi přistoupil, místo obrázku mrtvému na prsa položil kvítí, </a:t>
            </a:r>
            <a:r>
              <a:rPr lang="cs-CZ" dirty="0" err="1" smtClean="0"/>
              <a:t>Cimburu</a:t>
            </a:r>
            <a:r>
              <a:rPr lang="cs-CZ" dirty="0" smtClean="0"/>
              <a:t> křížem požehnal, ale neodešel hned, nýbrž koleno ohnul, chvíli u něho se modlil, pak teprve ne k Martínkovi, ale mamince přistoupil a řekl jí: „</a:t>
            </a:r>
            <a:r>
              <a:rPr lang="cs-CZ" dirty="0" err="1" smtClean="0"/>
              <a:t>Příjměte</a:t>
            </a:r>
            <a:r>
              <a:rPr lang="cs-CZ" dirty="0" smtClean="0"/>
              <a:t> moji soustrast.“</a:t>
            </a:r>
          </a:p>
          <a:p>
            <a:pPr marL="0" indent="0">
              <a:buNone/>
            </a:pPr>
            <a:r>
              <a:rPr lang="cs-CZ" dirty="0" smtClean="0"/>
              <a:t>Celou tím Marjánku popletl, neví, co na to říci, a tak nazdařbůh odpovídá: „Dejž to Pán Bůh,“ a za pánem chvíli v zamyšlení hledí.</a:t>
            </a:r>
          </a:p>
          <a:p>
            <a:pPr marL="0" indent="0">
              <a:buNone/>
            </a:pPr>
            <a:r>
              <a:rPr lang="cs-CZ" dirty="0" smtClean="0"/>
              <a:t>„I můj milý Bože, dyť jsou to kníže pán,“ najedenou povídá a do hlasitého pláče se dává. </a:t>
            </a:r>
            <a:endParaRPr lang="cs-CZ" dirty="0"/>
          </a:p>
        </p:txBody>
      </p:sp>
    </p:spTree>
    <p:extLst>
      <p:ext uri="{BB962C8B-B14F-4D97-AF65-F5344CB8AC3E}">
        <p14:creationId xmlns:p14="http://schemas.microsoft.com/office/powerpoint/2010/main" val="2632070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6. Idylické prvky v Babičce Boženy Němcové a v Janu </a:t>
            </a:r>
            <a:r>
              <a:rPr lang="cs-CZ" sz="2800" dirty="0" err="1"/>
              <a:t>Cimburovi</a:t>
            </a:r>
            <a:r>
              <a:rPr lang="cs-CZ" sz="2800" dirty="0"/>
              <a:t> Jindřicha Šimona </a:t>
            </a:r>
            <a:r>
              <a:rPr lang="cs-CZ" sz="2800" dirty="0" err="1"/>
              <a:t>Baara</a:t>
            </a:r>
            <a:endParaRPr lang="cs-CZ" sz="2800" dirty="0"/>
          </a:p>
        </p:txBody>
      </p:sp>
      <p:sp>
        <p:nvSpPr>
          <p:cNvPr id="3" name="Zástupný symbol pro obsah 2"/>
          <p:cNvSpPr>
            <a:spLocks noGrp="1"/>
          </p:cNvSpPr>
          <p:nvPr>
            <p:ph idx="1"/>
          </p:nvPr>
        </p:nvSpPr>
        <p:spPr/>
        <p:txBody>
          <a:bodyPr/>
          <a:lstStyle/>
          <a:p>
            <a:r>
              <a:rPr lang="cs-CZ" dirty="0"/>
              <a:t>Doporučená literatura</a:t>
            </a:r>
          </a:p>
          <a:p>
            <a:endParaRPr lang="cs-CZ" dirty="0"/>
          </a:p>
          <a:p>
            <a:r>
              <a:rPr lang="cs-CZ" dirty="0"/>
              <a:t>Václav Černý: Knížka o Babičce. Praha: Lidová demokracie 1963</a:t>
            </a:r>
          </a:p>
          <a:p>
            <a:r>
              <a:rPr lang="cs-CZ" dirty="0" smtClean="0"/>
              <a:t>Josef </a:t>
            </a:r>
            <a:r>
              <a:rPr lang="cs-CZ" dirty="0"/>
              <a:t>Jedlička: České typy aneb Poptávka po našem hrdinovi. Praha: Nakladatelství Franze Kafky 1992</a:t>
            </a:r>
          </a:p>
          <a:p>
            <a:endParaRPr lang="cs-CZ" dirty="0"/>
          </a:p>
        </p:txBody>
      </p:sp>
    </p:spTree>
    <p:extLst>
      <p:ext uri="{BB962C8B-B14F-4D97-AF65-F5344CB8AC3E}">
        <p14:creationId xmlns:p14="http://schemas.microsoft.com/office/powerpoint/2010/main" val="2331613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7. Funkce motivu kříže v Kříži u potoka Karoliny Světlé a v Ukřižované Jakuba Arbesa</a:t>
            </a:r>
            <a:endParaRPr lang="cs-CZ" sz="2800"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t>„Brzo zapomeneš ničemníka toho, jemuž soucit v náruč tě uvrhl, jako na příšeru </a:t>
            </a:r>
            <a:r>
              <a:rPr lang="cs-CZ" dirty="0" err="1"/>
              <a:t>sna</a:t>
            </a:r>
            <a:r>
              <a:rPr lang="cs-CZ" dirty="0"/>
              <a:t> těžkého pamatovati budeš na kletý dům… ó spěchej odtud – hle, již se ti síly vracejí – pojď do mého náručí a dej se mi odnésti.“</a:t>
            </a:r>
          </a:p>
          <a:p>
            <a:pPr marL="0" indent="0">
              <a:buNone/>
            </a:pPr>
            <a:r>
              <a:rPr lang="cs-CZ" dirty="0"/>
              <a:t>„Nepůjdu odsud,“ Evičce z prsou se vydralo, a objavši jednou rukou kříž,, druhou proti němu vztáhla. </a:t>
            </a:r>
          </a:p>
          <a:p>
            <a:pPr marL="0" indent="0">
              <a:buNone/>
            </a:pPr>
            <a:r>
              <a:rPr lang="cs-CZ" dirty="0"/>
              <a:t>„Evo!“</a:t>
            </a:r>
          </a:p>
          <a:p>
            <a:pPr marL="0" indent="0">
              <a:buNone/>
            </a:pPr>
            <a:r>
              <a:rPr lang="cs-CZ" dirty="0"/>
              <a:t>„Neopustím kletý dům kletého muže…“</a:t>
            </a:r>
          </a:p>
          <a:p>
            <a:pPr marL="0" indent="0">
              <a:buNone/>
            </a:pPr>
            <a:r>
              <a:rPr lang="cs-CZ" dirty="0"/>
              <a:t>„On tě ubije!“</a:t>
            </a:r>
          </a:p>
          <a:p>
            <a:pPr marL="0" indent="0">
              <a:buNone/>
            </a:pPr>
            <a:r>
              <a:rPr lang="cs-CZ" dirty="0"/>
              <a:t>„Nechť mne ubije, nechť se mnou tu naloží jakkoli, jemu jsem se dala, jemu náležím.“</a:t>
            </a:r>
          </a:p>
          <a:p>
            <a:pPr marL="0" indent="0">
              <a:buNone/>
            </a:pPr>
            <a:r>
              <a:rPr lang="cs-CZ" dirty="0"/>
              <a:t>Ambrož hleděl na ni, jako by ho byla slovy svými omráčila.</a:t>
            </a:r>
          </a:p>
          <a:p>
            <a:pPr marL="0" indent="0">
              <a:buNone/>
            </a:pPr>
            <a:r>
              <a:rPr lang="cs-CZ" dirty="0"/>
              <a:t>„Všecko neštěstí a hoře, kterého tu ještě zakusím, než zahynu, radostněji uvítám a snesu než hanebné štěstí tebou mi slíbené –“</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1625943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7. Funkce motivu kříže v Kříži u potoka Karoliny Světlé a v Ukřižované Jakuba Arbesa</a:t>
            </a:r>
          </a:p>
        </p:txBody>
      </p:sp>
      <p:sp>
        <p:nvSpPr>
          <p:cNvPr id="3" name="Zástupný symbol pro obsah 2"/>
          <p:cNvSpPr>
            <a:spLocks noGrp="1"/>
          </p:cNvSpPr>
          <p:nvPr>
            <p:ph idx="1"/>
          </p:nvPr>
        </p:nvSpPr>
        <p:spPr>
          <a:xfrm>
            <a:off x="457200" y="1600200"/>
            <a:ext cx="8229600" cy="5141168"/>
          </a:xfrm>
        </p:spPr>
        <p:txBody>
          <a:bodyPr>
            <a:normAutofit fontScale="85000" lnSpcReduction="20000"/>
          </a:bodyPr>
          <a:lstStyle/>
          <a:p>
            <a:pPr marL="0" indent="0">
              <a:buNone/>
            </a:pPr>
            <a:r>
              <a:rPr lang="cs-CZ" dirty="0"/>
              <a:t>Naklonil jsem se k němu; ale </a:t>
            </a:r>
            <a:r>
              <a:rPr lang="cs-CZ" dirty="0" smtClean="0"/>
              <a:t>nežli </a:t>
            </a:r>
            <a:r>
              <a:rPr lang="cs-CZ" dirty="0"/>
              <a:t>jsem promluvil, vztyčil se přítel poznovu. </a:t>
            </a:r>
            <a:endParaRPr lang="cs-CZ" dirty="0" smtClean="0"/>
          </a:p>
          <a:p>
            <a:pPr marL="0" indent="0">
              <a:buNone/>
            </a:pPr>
            <a:r>
              <a:rPr lang="cs-CZ" dirty="0" smtClean="0"/>
              <a:t>„Což </a:t>
            </a:r>
            <a:r>
              <a:rPr lang="cs-CZ" dirty="0"/>
              <a:t>nevidíš tamto před námi </a:t>
            </a:r>
            <a:r>
              <a:rPr lang="cs-CZ" dirty="0" smtClean="0"/>
              <a:t>kříž?“ </a:t>
            </a:r>
            <a:r>
              <a:rPr lang="cs-CZ" dirty="0"/>
              <a:t>pravil chvějícím se hlasem</a:t>
            </a:r>
            <a:r>
              <a:rPr lang="cs-CZ" dirty="0" smtClean="0"/>
              <a:t>.</a:t>
            </a:r>
          </a:p>
          <a:p>
            <a:pPr marL="0" indent="0">
              <a:buNone/>
            </a:pPr>
            <a:r>
              <a:rPr lang="cs-CZ" dirty="0" smtClean="0"/>
              <a:t>„</a:t>
            </a:r>
            <a:r>
              <a:rPr lang="cs-CZ" dirty="0"/>
              <a:t>Vidím,“ odpovídám. </a:t>
            </a:r>
            <a:endParaRPr lang="cs-CZ" dirty="0" smtClean="0"/>
          </a:p>
          <a:p>
            <a:pPr marL="0" indent="0">
              <a:buNone/>
            </a:pPr>
            <a:r>
              <a:rPr lang="cs-CZ" dirty="0" smtClean="0"/>
              <a:t>„</a:t>
            </a:r>
            <a:r>
              <a:rPr lang="cs-CZ" dirty="0"/>
              <a:t>A na něm ten děsivý přízrak?“ pokračuje přítel, „O ne, ne! To není Kristus, to není tvář </a:t>
            </a:r>
            <a:r>
              <a:rPr lang="cs-CZ" dirty="0" smtClean="0"/>
              <a:t>muže </a:t>
            </a:r>
            <a:r>
              <a:rPr lang="cs-CZ" dirty="0"/>
              <a:t>– toť dívka – spanilá, čarokrásná, ale na smrt bledá dívčí tvář… Na hlavě má korunu a od té vlaje dlouhý, </a:t>
            </a:r>
            <a:r>
              <a:rPr lang="cs-CZ" dirty="0" err="1"/>
              <a:t>řásnatý</a:t>
            </a:r>
            <a:r>
              <a:rPr lang="cs-CZ" dirty="0"/>
              <a:t> bílý závoj, v </a:t>
            </a:r>
            <a:r>
              <a:rPr lang="cs-CZ" dirty="0" smtClean="0"/>
              <a:t>němž </a:t>
            </a:r>
            <a:r>
              <a:rPr lang="cs-CZ" dirty="0"/>
              <a:t>třpytí se </a:t>
            </a:r>
            <a:r>
              <a:rPr lang="cs-CZ" dirty="0" smtClean="0"/>
              <a:t>množství </a:t>
            </a:r>
            <a:r>
              <a:rPr lang="cs-CZ" dirty="0"/>
              <a:t>drobných hvězdiček… Dva vrkoče tmavých vlasů splývají jí přes ramena </a:t>
            </a:r>
            <a:r>
              <a:rPr lang="cs-CZ" dirty="0" smtClean="0"/>
              <a:t>až </a:t>
            </a:r>
            <a:r>
              <a:rPr lang="cs-CZ" dirty="0"/>
              <a:t>po pás… Viz jen, jak lahodně se usmívá, ač trpí – nevýslovně… Ne, ne! To není, to </a:t>
            </a:r>
            <a:r>
              <a:rPr lang="cs-CZ" dirty="0" smtClean="0"/>
              <a:t>nemůže </a:t>
            </a:r>
            <a:r>
              <a:rPr lang="cs-CZ" dirty="0"/>
              <a:t>býti Kristus! To není tvář </a:t>
            </a:r>
            <a:r>
              <a:rPr lang="cs-CZ" dirty="0" smtClean="0"/>
              <a:t>muže</a:t>
            </a:r>
            <a:r>
              <a:rPr lang="cs-CZ" dirty="0"/>
              <a:t>, toť nevýslovně sladká tvář panny…“ </a:t>
            </a:r>
            <a:endParaRPr lang="cs-CZ" dirty="0" smtClean="0"/>
          </a:p>
          <a:p>
            <a:pPr marL="0" indent="0">
              <a:buNone/>
            </a:pPr>
            <a:r>
              <a:rPr lang="cs-CZ" dirty="0" smtClean="0"/>
              <a:t>„</a:t>
            </a:r>
            <a:r>
              <a:rPr lang="cs-CZ" dirty="0"/>
              <a:t>Probůh, jen se vzpamatuj!“ konejším přítele. „</a:t>
            </a:r>
            <a:r>
              <a:rPr lang="cs-CZ" dirty="0" smtClean="0"/>
              <a:t>Vždyť </a:t>
            </a:r>
            <a:r>
              <a:rPr lang="cs-CZ" dirty="0"/>
              <a:t>pak vše, o čem mluvíš, je pouhý klam.“ </a:t>
            </a:r>
            <a:endParaRPr lang="cs-CZ" dirty="0" smtClean="0"/>
          </a:p>
          <a:p>
            <a:pPr marL="0" indent="0">
              <a:buNone/>
            </a:pPr>
            <a:r>
              <a:rPr lang="cs-CZ" dirty="0" smtClean="0"/>
              <a:t>„</a:t>
            </a:r>
            <a:r>
              <a:rPr lang="cs-CZ" dirty="0"/>
              <a:t>Ne, ne! Jen pohlédni na </a:t>
            </a:r>
            <a:r>
              <a:rPr lang="cs-CZ" dirty="0" smtClean="0"/>
              <a:t>kříž </a:t>
            </a:r>
            <a:r>
              <a:rPr lang="cs-CZ" dirty="0"/>
              <a:t>pozorněji!“ volá přítel hlasem úzkostlivě rozechvěným. „Nevidíš, </a:t>
            </a:r>
            <a:r>
              <a:rPr lang="cs-CZ" dirty="0" err="1"/>
              <a:t>ţe</a:t>
            </a:r>
            <a:r>
              <a:rPr lang="cs-CZ" dirty="0"/>
              <a:t> na </a:t>
            </a:r>
            <a:r>
              <a:rPr lang="cs-CZ" dirty="0" err="1"/>
              <a:t>kříţi</a:t>
            </a:r>
            <a:r>
              <a:rPr lang="cs-CZ" dirty="0"/>
              <a:t> není rozepjata nahá mrtvola Kristova, </a:t>
            </a:r>
            <a:r>
              <a:rPr lang="cs-CZ" dirty="0" err="1"/>
              <a:t>nýbrţ</a:t>
            </a:r>
            <a:r>
              <a:rPr lang="cs-CZ" dirty="0"/>
              <a:t> v bolesti se svíjející útlé tělo dívčí ve vybledlém, </a:t>
            </a:r>
            <a:r>
              <a:rPr lang="cs-CZ" dirty="0" err="1"/>
              <a:t>ţlutavém</a:t>
            </a:r>
            <a:r>
              <a:rPr lang="cs-CZ" dirty="0"/>
              <a:t> rouchu </a:t>
            </a:r>
            <a:r>
              <a:rPr lang="cs-CZ" dirty="0" err="1"/>
              <a:t>ţenském</a:t>
            </a:r>
            <a:r>
              <a:rPr lang="cs-CZ" dirty="0"/>
              <a:t>, tělo panny s tváří milostných tahů, ale zhyzděné hustým, tmavým, plným vousem…“ </a:t>
            </a:r>
            <a:endParaRPr lang="cs-CZ" dirty="0" smtClean="0"/>
          </a:p>
          <a:p>
            <a:pPr marL="0" indent="0">
              <a:buNone/>
            </a:pPr>
            <a:r>
              <a:rPr lang="cs-CZ" dirty="0" smtClean="0"/>
              <a:t>„</a:t>
            </a:r>
            <a:r>
              <a:rPr lang="cs-CZ" dirty="0"/>
              <a:t>Ty šílíš!“ vzkřikl jsem.</a:t>
            </a:r>
          </a:p>
        </p:txBody>
      </p:sp>
    </p:spTree>
    <p:extLst>
      <p:ext uri="{BB962C8B-B14F-4D97-AF65-F5344CB8AC3E}">
        <p14:creationId xmlns:p14="http://schemas.microsoft.com/office/powerpoint/2010/main" val="16573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7. Funkce motivu kříže v Kříži u potoka Karoliny Světlé a v Ukřižované Jakuba Arbesa</a:t>
            </a:r>
          </a:p>
        </p:txBody>
      </p:sp>
      <p:sp>
        <p:nvSpPr>
          <p:cNvPr id="3" name="Zástupný symbol pro obsah 2"/>
          <p:cNvSpPr>
            <a:spLocks noGrp="1"/>
          </p:cNvSpPr>
          <p:nvPr>
            <p:ph idx="1"/>
          </p:nvPr>
        </p:nvSpPr>
        <p:spPr/>
        <p:txBody>
          <a:bodyPr>
            <a:normAutofit/>
          </a:bodyPr>
          <a:lstStyle/>
          <a:p>
            <a:r>
              <a:rPr lang="cs-CZ" dirty="0"/>
              <a:t>Doporučená literatura</a:t>
            </a:r>
          </a:p>
          <a:p>
            <a:endParaRPr lang="cs-CZ" dirty="0"/>
          </a:p>
          <a:p>
            <a:r>
              <a:rPr lang="cs-CZ" dirty="0"/>
              <a:t>Václav Vaněk: Kříž – potok – kniha. Ke kompoziční a sémantické výstavbě románu Karoliny Světlé Kříž u potoka. In týž: Disharmonie. Praha: Dauphin 2009, s. 91–102</a:t>
            </a:r>
          </a:p>
          <a:p>
            <a:r>
              <a:rPr lang="cs-CZ" dirty="0"/>
              <a:t>Karel Krejčí: Arbes a Zeyer. In týž: Česká literatura a kulturní proudy evropské. Praha: Československý spisovatel 1975, s. 319–344</a:t>
            </a:r>
          </a:p>
          <a:p>
            <a:pPr marL="0" indent="0">
              <a:buNone/>
            </a:pPr>
            <a:endParaRPr lang="cs-CZ" dirty="0"/>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923313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8. Parnasistní prvky ve sbírce Duch a svět Jaroslava Vrchlického a Písně otroka Svatopluka Čecha</a:t>
            </a:r>
          </a:p>
        </p:txBody>
      </p:sp>
      <p:sp>
        <p:nvSpPr>
          <p:cNvPr id="4" name="Zástupný symbol pro obsah 3"/>
          <p:cNvSpPr>
            <a:spLocks noGrp="1"/>
          </p:cNvSpPr>
          <p:nvPr>
            <p:ph sz="half" idx="1"/>
          </p:nvPr>
        </p:nvSpPr>
        <p:spPr/>
        <p:txBody>
          <a:bodyPr>
            <a:normAutofit fontScale="55000" lnSpcReduction="20000"/>
          </a:bodyPr>
          <a:lstStyle/>
          <a:p>
            <a:pPr marL="0" indent="0">
              <a:buNone/>
            </a:pPr>
            <a:r>
              <a:rPr lang="cs-CZ" b="1" dirty="0" smtClean="0"/>
              <a:t>Zpěv satyra</a:t>
            </a:r>
          </a:p>
          <a:p>
            <a:pPr marL="0" indent="0">
              <a:buNone/>
            </a:pPr>
            <a:endParaRPr lang="cs-CZ" dirty="0" smtClean="0"/>
          </a:p>
          <a:p>
            <a:pPr marL="0" indent="0">
              <a:buNone/>
            </a:pPr>
            <a:r>
              <a:rPr lang="cs-CZ" dirty="0" smtClean="0"/>
              <a:t>Ze sítí u řeky se dívám do kraje</a:t>
            </a:r>
            <a:br>
              <a:rPr lang="cs-CZ" dirty="0" smtClean="0"/>
            </a:br>
            <a:r>
              <a:rPr lang="cs-CZ" dirty="0" smtClean="0"/>
              <a:t>a čekám pokojně, až réva dozraje.</a:t>
            </a:r>
          </a:p>
          <a:p>
            <a:pPr marL="0" indent="0">
              <a:buNone/>
            </a:pPr>
            <a:endParaRPr lang="cs-CZ" dirty="0" smtClean="0"/>
          </a:p>
          <a:p>
            <a:pPr marL="0" indent="0">
              <a:buNone/>
            </a:pPr>
            <a:r>
              <a:rPr lang="cs-CZ" dirty="0" smtClean="0"/>
              <a:t>Kol stráně zelené a lesy, sady, luh, </a:t>
            </a:r>
            <a:br>
              <a:rPr lang="cs-CZ" dirty="0" smtClean="0"/>
            </a:br>
            <a:r>
              <a:rPr lang="cs-CZ" dirty="0" smtClean="0"/>
              <a:t>mé oko azurem se opájí a v sluch</a:t>
            </a:r>
            <a:br>
              <a:rPr lang="cs-CZ" dirty="0" smtClean="0"/>
            </a:br>
            <a:r>
              <a:rPr lang="cs-CZ" dirty="0" smtClean="0"/>
              <a:t>	vln zaznívá mi hudba líná;</a:t>
            </a:r>
            <a:br>
              <a:rPr lang="cs-CZ" dirty="0" smtClean="0"/>
            </a:br>
            <a:r>
              <a:rPr lang="cs-CZ" dirty="0" smtClean="0"/>
              <a:t>na slunci hřeju se, jak hnu se v rákosí,</a:t>
            </a:r>
            <a:br>
              <a:rPr lang="cs-CZ" dirty="0" smtClean="0"/>
            </a:br>
            <a:r>
              <a:rPr lang="cs-CZ" dirty="0" smtClean="0"/>
              <a:t>hned rosy kapkami mne křoví porosí:</a:t>
            </a:r>
            <a:br>
              <a:rPr lang="cs-CZ" dirty="0" smtClean="0"/>
            </a:br>
            <a:r>
              <a:rPr lang="cs-CZ" dirty="0" smtClean="0"/>
              <a:t>	ó by to byly kapky vína!</a:t>
            </a:r>
          </a:p>
          <a:p>
            <a:pPr marL="0" indent="0">
              <a:buNone/>
            </a:pPr>
            <a:endParaRPr lang="cs-CZ" dirty="0" smtClean="0"/>
          </a:p>
          <a:p>
            <a:pPr marL="0" indent="0">
              <a:buNone/>
            </a:pPr>
            <a:r>
              <a:rPr lang="cs-CZ" dirty="0" smtClean="0"/>
              <a:t>Ze </a:t>
            </a:r>
            <a:r>
              <a:rPr lang="cs-CZ" dirty="0"/>
              <a:t>sítí u řeky se dívám do kraje</a:t>
            </a:r>
            <a:br>
              <a:rPr lang="cs-CZ" dirty="0"/>
            </a:br>
            <a:r>
              <a:rPr lang="cs-CZ" dirty="0"/>
              <a:t>a čekám pokojně, až réva dozraje.</a:t>
            </a:r>
          </a:p>
          <a:p>
            <a:pPr marL="0" indent="0">
              <a:buNone/>
            </a:pPr>
            <a:endParaRPr lang="cs-CZ" dirty="0" smtClean="0"/>
          </a:p>
          <a:p>
            <a:pPr marL="0" indent="0">
              <a:buNone/>
            </a:pPr>
            <a:r>
              <a:rPr lang="cs-CZ" dirty="0" smtClean="0"/>
              <a:t>Ať honbou Diany se třese stráň i hvozd,</a:t>
            </a:r>
            <a:br>
              <a:rPr lang="cs-CZ" dirty="0" smtClean="0"/>
            </a:br>
            <a:r>
              <a:rPr lang="cs-CZ" dirty="0" smtClean="0"/>
              <a:t>já v stínu poslouchám, jak perly písně drozd</a:t>
            </a:r>
            <a:br>
              <a:rPr lang="cs-CZ" dirty="0" smtClean="0"/>
            </a:br>
            <a:r>
              <a:rPr lang="cs-CZ" dirty="0" smtClean="0"/>
              <a:t>	na šňůru ticha zavěšuje,</a:t>
            </a:r>
            <a:br>
              <a:rPr lang="cs-CZ" dirty="0" smtClean="0"/>
            </a:br>
            <a:r>
              <a:rPr lang="cs-CZ" dirty="0" smtClean="0"/>
              <a:t>na jilmu </a:t>
            </a:r>
            <a:r>
              <a:rPr lang="cs-CZ" dirty="0" err="1" smtClean="0"/>
              <a:t>cikada</a:t>
            </a:r>
            <a:r>
              <a:rPr lang="cs-CZ" dirty="0" smtClean="0"/>
              <a:t> jak cvrčí v poledne,</a:t>
            </a:r>
            <a:br>
              <a:rPr lang="cs-CZ" dirty="0" smtClean="0"/>
            </a:br>
            <a:r>
              <a:rPr lang="cs-CZ" dirty="0" smtClean="0"/>
              <a:t>jak křídlo </a:t>
            </a:r>
            <a:r>
              <a:rPr lang="cs-CZ" dirty="0" err="1" smtClean="0"/>
              <a:t>libelly</a:t>
            </a:r>
            <a:r>
              <a:rPr lang="cs-CZ" dirty="0" smtClean="0"/>
              <a:t> nad topas průhledné</a:t>
            </a:r>
            <a:br>
              <a:rPr lang="cs-CZ" dirty="0" smtClean="0"/>
            </a:br>
            <a:r>
              <a:rPr lang="cs-CZ" dirty="0" smtClean="0"/>
              <a:t>	květ lotosový obletuje.  </a:t>
            </a:r>
          </a:p>
        </p:txBody>
      </p:sp>
      <p:sp>
        <p:nvSpPr>
          <p:cNvPr id="5" name="Zástupný symbol pro obsah 4"/>
          <p:cNvSpPr>
            <a:spLocks noGrp="1"/>
          </p:cNvSpPr>
          <p:nvPr>
            <p:ph sz="half" idx="2"/>
          </p:nvPr>
        </p:nvSpPr>
        <p:spPr/>
        <p:txBody>
          <a:bodyPr>
            <a:normAutofit fontScale="55000" lnSpcReduction="20000"/>
          </a:bodyPr>
          <a:lstStyle/>
          <a:p>
            <a:pPr marL="0" indent="0">
              <a:buNone/>
            </a:pPr>
            <a:endParaRPr lang="cs-CZ" dirty="0" smtClean="0"/>
          </a:p>
          <a:p>
            <a:pPr marL="0" indent="0">
              <a:buNone/>
            </a:pPr>
            <a:endParaRPr lang="cs-CZ" dirty="0"/>
          </a:p>
          <a:p>
            <a:pPr marL="0" indent="0">
              <a:buNone/>
            </a:pPr>
            <a:r>
              <a:rPr lang="cs-CZ" dirty="0" smtClean="0"/>
              <a:t>Ze </a:t>
            </a:r>
            <a:r>
              <a:rPr lang="cs-CZ" dirty="0"/>
              <a:t>sítí u řeky se dívám do kraje</a:t>
            </a:r>
            <a:br>
              <a:rPr lang="cs-CZ" dirty="0"/>
            </a:br>
            <a:r>
              <a:rPr lang="cs-CZ" dirty="0"/>
              <a:t>a čekám pokojně, až réva dozraje</a:t>
            </a:r>
            <a:r>
              <a:rPr lang="cs-CZ" dirty="0" smtClean="0"/>
              <a:t>.</a:t>
            </a:r>
          </a:p>
          <a:p>
            <a:pPr marL="0" indent="0">
              <a:buNone/>
            </a:pPr>
            <a:endParaRPr lang="cs-CZ" dirty="0" smtClean="0"/>
          </a:p>
          <a:p>
            <a:pPr marL="0" indent="0">
              <a:buNone/>
            </a:pPr>
            <a:r>
              <a:rPr lang="cs-CZ" dirty="0" smtClean="0"/>
              <a:t>Mnou ani nepohne zvuk sladké píšťaly</a:t>
            </a:r>
            <a:br>
              <a:rPr lang="cs-CZ" dirty="0" smtClean="0"/>
            </a:br>
            <a:r>
              <a:rPr lang="cs-CZ" dirty="0" smtClean="0"/>
              <a:t>na kterou hraje Pan, když zdřímnou úvaly</a:t>
            </a:r>
            <a:br>
              <a:rPr lang="cs-CZ" dirty="0" smtClean="0"/>
            </a:br>
            <a:r>
              <a:rPr lang="cs-CZ" dirty="0" smtClean="0"/>
              <a:t>	a ve vlnách se zhlíží slunce;</a:t>
            </a:r>
            <a:br>
              <a:rPr lang="cs-CZ" dirty="0" smtClean="0"/>
            </a:br>
            <a:r>
              <a:rPr lang="cs-CZ" dirty="0" smtClean="0"/>
              <a:t>mne baví hlemýžď víc, jejž vidím ve trávě,</a:t>
            </a:r>
            <a:br>
              <a:rPr lang="cs-CZ" dirty="0" smtClean="0"/>
            </a:br>
            <a:r>
              <a:rPr lang="cs-CZ" dirty="0" smtClean="0"/>
              <a:t>jak hýbá tykadly a leze zdlouhavě,</a:t>
            </a:r>
            <a:br>
              <a:rPr lang="cs-CZ" dirty="0" smtClean="0"/>
            </a:br>
            <a:r>
              <a:rPr lang="cs-CZ" dirty="0" smtClean="0"/>
              <a:t>i vosa bzučíc na </a:t>
            </a:r>
            <a:r>
              <a:rPr lang="cs-CZ" dirty="0" err="1" smtClean="0"/>
              <a:t>merunce</a:t>
            </a:r>
            <a:r>
              <a:rPr lang="cs-CZ" dirty="0" smtClean="0"/>
              <a:t>.</a:t>
            </a:r>
          </a:p>
          <a:p>
            <a:pPr marL="0" indent="0">
              <a:buNone/>
            </a:pPr>
            <a:endParaRPr lang="cs-CZ" dirty="0" smtClean="0"/>
          </a:p>
          <a:p>
            <a:pPr marL="0" indent="0">
              <a:buNone/>
            </a:pPr>
            <a:r>
              <a:rPr lang="cs-CZ" dirty="0" smtClean="0"/>
              <a:t>Ze </a:t>
            </a:r>
            <a:r>
              <a:rPr lang="cs-CZ" dirty="0"/>
              <a:t>sítí u řeky se dívám do kraje</a:t>
            </a:r>
            <a:br>
              <a:rPr lang="cs-CZ" dirty="0"/>
            </a:br>
            <a:r>
              <a:rPr lang="cs-CZ" dirty="0"/>
              <a:t>a čekám pokojně, až réva dozraje.</a:t>
            </a:r>
          </a:p>
          <a:p>
            <a:pPr marL="0" indent="0">
              <a:buNone/>
            </a:pPr>
            <a:endParaRPr lang="cs-CZ" dirty="0" smtClean="0"/>
          </a:p>
          <a:p>
            <a:pPr marL="0" indent="0">
              <a:buNone/>
            </a:pPr>
            <a:r>
              <a:rPr lang="cs-CZ" dirty="0" smtClean="0"/>
              <a:t>Jan v parnech velikých do slují krápníku</a:t>
            </a:r>
            <a:br>
              <a:rPr lang="cs-CZ" dirty="0" smtClean="0"/>
            </a:br>
            <a:r>
              <a:rPr lang="cs-CZ" dirty="0" smtClean="0"/>
              <a:t>se skryju, hovím si na vlhkém trávníku,</a:t>
            </a:r>
            <a:br>
              <a:rPr lang="cs-CZ" dirty="0" smtClean="0"/>
            </a:br>
            <a:r>
              <a:rPr lang="cs-CZ" dirty="0" smtClean="0"/>
              <a:t>	jímž hravý větřík pohne s těží,</a:t>
            </a:r>
            <a:br>
              <a:rPr lang="cs-CZ" dirty="0" smtClean="0"/>
            </a:br>
            <a:r>
              <a:rPr lang="cs-CZ" dirty="0" smtClean="0"/>
              <a:t>a myslím </a:t>
            </a:r>
            <a:r>
              <a:rPr lang="cs-CZ" dirty="0" err="1" smtClean="0"/>
              <a:t>skonejšen</a:t>
            </a:r>
            <a:r>
              <a:rPr lang="cs-CZ" dirty="0" smtClean="0"/>
              <a:t> vln hudbou tajemnou</a:t>
            </a:r>
            <a:br>
              <a:rPr lang="cs-CZ" dirty="0" smtClean="0"/>
            </a:br>
            <a:r>
              <a:rPr lang="cs-CZ" dirty="0" smtClean="0"/>
              <a:t>na mnohou </a:t>
            </a:r>
            <a:r>
              <a:rPr lang="cs-CZ" dirty="0" err="1" smtClean="0"/>
              <a:t>Dryadu</a:t>
            </a:r>
            <a:r>
              <a:rPr lang="cs-CZ" dirty="0" smtClean="0"/>
              <a:t>, jež prchla přede mnou – </a:t>
            </a:r>
            <a:br>
              <a:rPr lang="cs-CZ" dirty="0" smtClean="0"/>
            </a:br>
            <a:r>
              <a:rPr lang="cs-CZ" dirty="0" smtClean="0"/>
              <a:t>	Ó sluje hluboké a svěží!</a:t>
            </a:r>
          </a:p>
          <a:p>
            <a:pPr marL="0" indent="0">
              <a:buNone/>
            </a:pPr>
            <a:endParaRPr lang="cs-CZ" dirty="0"/>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3592825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8. Parnasistní prvky ve sbírce Duch a svět Jaroslava Vrchlického a Písně otroka Svatopluka Čecha</a:t>
            </a:r>
          </a:p>
        </p:txBody>
      </p:sp>
      <p:sp>
        <p:nvSpPr>
          <p:cNvPr id="4" name="Zástupný symbol pro obsah 3"/>
          <p:cNvSpPr>
            <a:spLocks noGrp="1"/>
          </p:cNvSpPr>
          <p:nvPr>
            <p:ph sz="half" idx="1"/>
          </p:nvPr>
        </p:nvSpPr>
        <p:spPr/>
        <p:txBody>
          <a:bodyPr>
            <a:normAutofit fontScale="70000" lnSpcReduction="20000"/>
          </a:bodyPr>
          <a:lstStyle/>
          <a:p>
            <a:pPr marL="0" indent="0">
              <a:buNone/>
            </a:pPr>
            <a:r>
              <a:rPr lang="cs-CZ" b="1" dirty="0" smtClean="0"/>
              <a:t>III.</a:t>
            </a:r>
          </a:p>
          <a:p>
            <a:pPr marL="0" indent="0">
              <a:buNone/>
            </a:pPr>
            <a:r>
              <a:rPr lang="cs-CZ" dirty="0" smtClean="0"/>
              <a:t>Otrokem </a:t>
            </a:r>
            <a:r>
              <a:rPr lang="cs-CZ" dirty="0"/>
              <a:t>jsem zplozen,</a:t>
            </a:r>
            <a:r>
              <a:rPr lang="cs-CZ" dirty="0"/>
              <a:t/>
            </a:r>
            <a:br>
              <a:rPr lang="cs-CZ" dirty="0"/>
            </a:br>
            <a:r>
              <a:rPr lang="cs-CZ" dirty="0"/>
              <a:t>otrokyní zrozen,</a:t>
            </a:r>
            <a:r>
              <a:rPr lang="cs-CZ" dirty="0"/>
              <a:t/>
            </a:r>
            <a:br>
              <a:rPr lang="cs-CZ" dirty="0"/>
            </a:br>
            <a:r>
              <a:rPr lang="cs-CZ" dirty="0"/>
              <a:t>kolébavkou býval</a:t>
            </a:r>
            <a:r>
              <a:rPr lang="cs-CZ" dirty="0"/>
              <a:t/>
            </a:r>
            <a:br>
              <a:rPr lang="cs-CZ" dirty="0"/>
            </a:br>
            <a:r>
              <a:rPr lang="cs-CZ" dirty="0"/>
              <a:t>děcku pouta chřest,</a:t>
            </a:r>
            <a:r>
              <a:rPr lang="cs-CZ" dirty="0"/>
              <a:t/>
            </a:r>
            <a:br>
              <a:rPr lang="cs-CZ" dirty="0"/>
            </a:br>
            <a:r>
              <a:rPr lang="cs-CZ" dirty="0"/>
              <a:t>po můj život celý</a:t>
            </a:r>
            <a:r>
              <a:rPr lang="cs-CZ" dirty="0"/>
              <a:t/>
            </a:r>
            <a:br>
              <a:rPr lang="cs-CZ" dirty="0"/>
            </a:br>
            <a:r>
              <a:rPr lang="cs-CZ" dirty="0"/>
              <a:t>okov zrezavělý</a:t>
            </a:r>
            <a:r>
              <a:rPr lang="cs-CZ" dirty="0"/>
              <a:t/>
            </a:r>
            <a:br>
              <a:rPr lang="cs-CZ" dirty="0"/>
            </a:br>
            <a:r>
              <a:rPr lang="cs-CZ" dirty="0"/>
              <a:t>z jitra k noci zníval</a:t>
            </a:r>
            <a:r>
              <a:rPr lang="cs-CZ" dirty="0"/>
              <a:t/>
            </a:r>
            <a:br>
              <a:rPr lang="cs-CZ" dirty="0"/>
            </a:br>
            <a:r>
              <a:rPr lang="cs-CZ" dirty="0"/>
              <a:t>pustinou mých cest.</a:t>
            </a:r>
            <a:r>
              <a:rPr lang="cs-CZ" dirty="0"/>
              <a:t/>
            </a:r>
            <a:br>
              <a:rPr lang="cs-CZ" dirty="0"/>
            </a:br>
            <a:r>
              <a:rPr lang="cs-CZ" dirty="0"/>
              <a:t/>
            </a:r>
            <a:br>
              <a:rPr lang="cs-CZ" dirty="0"/>
            </a:br>
            <a:r>
              <a:rPr lang="cs-CZ" dirty="0"/>
              <a:t>Sotva </a:t>
            </a:r>
            <a:r>
              <a:rPr lang="cs-CZ" dirty="0" err="1"/>
              <a:t>junou</a:t>
            </a:r>
            <a:r>
              <a:rPr lang="cs-CZ" dirty="0"/>
              <a:t> sílu</a:t>
            </a:r>
            <a:r>
              <a:rPr lang="cs-CZ" dirty="0"/>
              <a:t/>
            </a:r>
            <a:br>
              <a:rPr lang="cs-CZ" dirty="0"/>
            </a:br>
            <a:r>
              <a:rPr lang="cs-CZ" dirty="0"/>
              <a:t>ucítil jsem v týlu,</a:t>
            </a:r>
            <a:r>
              <a:rPr lang="cs-CZ" dirty="0"/>
              <a:t/>
            </a:r>
            <a:br>
              <a:rPr lang="cs-CZ" dirty="0"/>
            </a:br>
            <a:r>
              <a:rPr lang="cs-CZ" dirty="0"/>
              <a:t>už mi šíje spjata</a:t>
            </a:r>
            <a:r>
              <a:rPr lang="cs-CZ" dirty="0"/>
              <a:t/>
            </a:r>
            <a:br>
              <a:rPr lang="cs-CZ" dirty="0"/>
            </a:br>
            <a:r>
              <a:rPr lang="cs-CZ" dirty="0"/>
              <a:t>ocelovým jhem,</a:t>
            </a:r>
            <a:r>
              <a:rPr lang="cs-CZ" dirty="0"/>
              <a:t/>
            </a:r>
            <a:br>
              <a:rPr lang="cs-CZ" dirty="0"/>
            </a:br>
            <a:r>
              <a:rPr lang="cs-CZ" dirty="0"/>
              <a:t>učil jsem se shýbat</a:t>
            </a:r>
            <a:r>
              <a:rPr lang="cs-CZ" dirty="0"/>
              <a:t/>
            </a:r>
            <a:br>
              <a:rPr lang="cs-CZ" dirty="0"/>
            </a:br>
            <a:r>
              <a:rPr lang="cs-CZ" dirty="0"/>
              <a:t>nízko vaz a líbat</a:t>
            </a:r>
            <a:r>
              <a:rPr lang="cs-CZ" dirty="0"/>
              <a:t/>
            </a:r>
            <a:br>
              <a:rPr lang="cs-CZ" dirty="0"/>
            </a:br>
            <a:r>
              <a:rPr lang="cs-CZ" dirty="0"/>
              <a:t>důtky svého kata,</a:t>
            </a:r>
            <a:r>
              <a:rPr lang="cs-CZ" dirty="0"/>
              <a:t/>
            </a:r>
            <a:br>
              <a:rPr lang="cs-CZ" dirty="0"/>
            </a:br>
            <a:r>
              <a:rPr lang="cs-CZ" dirty="0"/>
              <a:t>čelem bíti zem.</a:t>
            </a:r>
            <a:endParaRPr lang="cs-CZ" dirty="0"/>
          </a:p>
        </p:txBody>
      </p:sp>
      <p:sp>
        <p:nvSpPr>
          <p:cNvPr id="5" name="Zástupný symbol pro obsah 4"/>
          <p:cNvSpPr>
            <a:spLocks noGrp="1"/>
          </p:cNvSpPr>
          <p:nvPr>
            <p:ph sz="half" idx="2"/>
          </p:nvPr>
        </p:nvSpPr>
        <p:spPr/>
        <p:txBody>
          <a:bodyPr>
            <a:normAutofit fontScale="70000" lnSpcReduction="20000"/>
          </a:bodyPr>
          <a:lstStyle/>
          <a:p>
            <a:pPr marL="0" indent="0">
              <a:buNone/>
            </a:pPr>
            <a:r>
              <a:rPr lang="cs-CZ" b="1" dirty="0" smtClean="0"/>
              <a:t>XV.</a:t>
            </a:r>
          </a:p>
          <a:p>
            <a:pPr marL="0" indent="0">
              <a:buNone/>
            </a:pPr>
            <a:r>
              <a:rPr lang="cs-CZ" dirty="0" smtClean="0"/>
              <a:t>A </a:t>
            </a:r>
            <a:r>
              <a:rPr lang="cs-CZ" dirty="0"/>
              <a:t>za jednou se mému zjevil oku</a:t>
            </a:r>
            <a:r>
              <a:rPr lang="cs-CZ" dirty="0"/>
              <a:t/>
            </a:r>
            <a:br>
              <a:rPr lang="cs-CZ" dirty="0"/>
            </a:br>
            <a:r>
              <a:rPr lang="cs-CZ" dirty="0"/>
              <a:t>zjev krásy kouzelné. Ve travin klínu</a:t>
            </a:r>
            <a:r>
              <a:rPr lang="cs-CZ" dirty="0"/>
              <a:t/>
            </a:r>
            <a:br>
              <a:rPr lang="cs-CZ" dirty="0"/>
            </a:br>
            <a:r>
              <a:rPr lang="cs-CZ" dirty="0"/>
              <a:t>pod stromem spala děvice a kol</a:t>
            </a:r>
            <a:r>
              <a:rPr lang="cs-CZ" dirty="0"/>
              <a:t/>
            </a:r>
            <a:br>
              <a:rPr lang="cs-CZ" dirty="0"/>
            </a:br>
            <a:r>
              <a:rPr lang="cs-CZ" dirty="0"/>
              <a:t>směs úpon květných skláněla se v </a:t>
            </a:r>
            <a:r>
              <a:rPr lang="cs-CZ" dirty="0" err="1"/>
              <a:t>dol</a:t>
            </a:r>
            <a:r>
              <a:rPr lang="cs-CZ" dirty="0"/>
              <a:t/>
            </a:r>
            <a:br>
              <a:rPr lang="cs-CZ" dirty="0"/>
            </a:br>
            <a:r>
              <a:rPr lang="cs-CZ" dirty="0"/>
              <a:t>jak třásně zářivého baldachýnu,</a:t>
            </a:r>
            <a:r>
              <a:rPr lang="cs-CZ" dirty="0"/>
              <a:t/>
            </a:r>
            <a:br>
              <a:rPr lang="cs-CZ" dirty="0"/>
            </a:br>
            <a:r>
              <a:rPr lang="cs-CZ" dirty="0"/>
              <a:t>jak padající květů bystřiny,</a:t>
            </a:r>
            <a:r>
              <a:rPr lang="cs-CZ" dirty="0"/>
              <a:t/>
            </a:r>
            <a:br>
              <a:rPr lang="cs-CZ" dirty="0"/>
            </a:br>
            <a:r>
              <a:rPr lang="cs-CZ" dirty="0"/>
              <a:t>jak dštící safíry a rubíny.</a:t>
            </a:r>
            <a:r>
              <a:rPr lang="cs-CZ" dirty="0"/>
              <a:t/>
            </a:r>
            <a:br>
              <a:rPr lang="cs-CZ" dirty="0"/>
            </a:br>
            <a:r>
              <a:rPr lang="cs-CZ" dirty="0"/>
              <a:t>A chvějícím se lehkým předivem</a:t>
            </a:r>
            <a:r>
              <a:rPr lang="cs-CZ" dirty="0"/>
              <a:t/>
            </a:r>
            <a:br>
              <a:rPr lang="cs-CZ" dirty="0"/>
            </a:br>
            <a:r>
              <a:rPr lang="cs-CZ" dirty="0"/>
              <a:t>těch </a:t>
            </a:r>
            <a:r>
              <a:rPr lang="cs-CZ" dirty="0" err="1"/>
              <a:t>různobarvých</a:t>
            </a:r>
            <a:r>
              <a:rPr lang="cs-CZ" dirty="0"/>
              <a:t> zvonců </a:t>
            </a:r>
            <a:r>
              <a:rPr lang="cs-CZ" dirty="0" err="1"/>
              <a:t>paprsk</a:t>
            </a:r>
            <a:r>
              <a:rPr lang="cs-CZ" dirty="0"/>
              <a:t> ranní</a:t>
            </a:r>
            <a:r>
              <a:rPr lang="cs-CZ" dirty="0"/>
              <a:t/>
            </a:r>
            <a:br>
              <a:rPr lang="cs-CZ" dirty="0"/>
            </a:br>
            <a:r>
              <a:rPr lang="cs-CZ" dirty="0"/>
              <a:t>sem vnikal v polosvitu měnivém,</a:t>
            </a:r>
            <a:r>
              <a:rPr lang="cs-CZ" dirty="0"/>
              <a:t/>
            </a:r>
            <a:br>
              <a:rPr lang="cs-CZ" dirty="0"/>
            </a:br>
            <a:r>
              <a:rPr lang="cs-CZ" dirty="0"/>
              <a:t>že mihotavých světel, stínů hraní</a:t>
            </a:r>
            <a:r>
              <a:rPr lang="cs-CZ" dirty="0"/>
              <a:t/>
            </a:r>
            <a:br>
              <a:rPr lang="cs-CZ" dirty="0"/>
            </a:br>
            <a:r>
              <a:rPr lang="cs-CZ" dirty="0"/>
              <a:t>po sličné podobě, to jemné tělo</a:t>
            </a:r>
            <a:r>
              <a:rPr lang="cs-CZ" dirty="0"/>
              <a:t/>
            </a:r>
            <a:br>
              <a:rPr lang="cs-CZ" dirty="0"/>
            </a:br>
            <a:r>
              <a:rPr lang="cs-CZ" dirty="0"/>
              <a:t>v pel pohádkových vidin </a:t>
            </a:r>
            <a:r>
              <a:rPr lang="cs-CZ" dirty="0" err="1"/>
              <a:t>obláčelo</a:t>
            </a:r>
            <a:r>
              <a:rPr lang="cs-CZ" dirty="0"/>
              <a:t>.</a:t>
            </a:r>
            <a:endParaRPr lang="cs-CZ" dirty="0"/>
          </a:p>
        </p:txBody>
      </p:sp>
    </p:spTree>
    <p:extLst>
      <p:ext uri="{BB962C8B-B14F-4D97-AF65-F5344CB8AC3E}">
        <p14:creationId xmlns:p14="http://schemas.microsoft.com/office/powerpoint/2010/main" val="2391876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normAutofit/>
          </a:bodyPr>
          <a:lstStyle/>
          <a:p>
            <a:r>
              <a:rPr lang="cs-CZ" sz="2800" dirty="0"/>
              <a:t>8. Parnasistní prvky ve sbírce Duch a svět Jaroslava Vrchlického a Písně otroka Svatopluka Čecha</a:t>
            </a:r>
          </a:p>
        </p:txBody>
      </p:sp>
      <p:sp>
        <p:nvSpPr>
          <p:cNvPr id="7" name="Zástupný symbol pro obsah 6"/>
          <p:cNvSpPr>
            <a:spLocks noGrp="1"/>
          </p:cNvSpPr>
          <p:nvPr>
            <p:ph idx="1"/>
          </p:nvPr>
        </p:nvSpPr>
        <p:spPr/>
        <p:txBody>
          <a:bodyPr/>
          <a:lstStyle/>
          <a:p>
            <a:r>
              <a:rPr lang="cs-CZ" dirty="0"/>
              <a:t>Doporučená literatura</a:t>
            </a:r>
          </a:p>
          <a:p>
            <a:endParaRPr lang="cs-CZ" dirty="0"/>
          </a:p>
          <a:p>
            <a:r>
              <a:rPr lang="cs-CZ" dirty="0"/>
              <a:t>Aleš Haman, Dalibor Tureček (</a:t>
            </a:r>
            <a:r>
              <a:rPr lang="cs-CZ" dirty="0" err="1"/>
              <a:t>eds</a:t>
            </a:r>
            <a:r>
              <a:rPr lang="cs-CZ" dirty="0"/>
              <a:t>.): Český a slovenský literární parnasismus: synopticko-pulzační model kulturního jevu. Brno: Host 2014</a:t>
            </a:r>
          </a:p>
          <a:p>
            <a:r>
              <a:rPr lang="cs-CZ" dirty="0"/>
              <a:t>Dalibor Tureček: Secesní dekorativnost jako součinitel poetiky Čechových Písní otroka. In Dagmar </a:t>
            </a:r>
            <a:r>
              <a:rPr lang="cs-CZ" dirty="0" err="1"/>
              <a:t>Blümlová</a:t>
            </a:r>
            <a:r>
              <a:rPr lang="cs-CZ" dirty="0"/>
              <a:t>, Zuzana </a:t>
            </a:r>
            <a:r>
              <a:rPr lang="cs-CZ" dirty="0" err="1"/>
              <a:t>Gilarová</a:t>
            </a:r>
            <a:r>
              <a:rPr lang="cs-CZ" dirty="0"/>
              <a:t> a kol.: Čas secese. Kapitoly z kulturních dějin přelomu 19. a 20. století. České Budějovice – Pelhřimov: Jihočeská univerzita – Nová tiskárna Pelhřimov 2007, s. 229–236</a:t>
            </a:r>
          </a:p>
          <a:p>
            <a:endParaRPr lang="cs-CZ" dirty="0"/>
          </a:p>
        </p:txBody>
      </p:sp>
    </p:spTree>
    <p:extLst>
      <p:ext uri="{BB962C8B-B14F-4D97-AF65-F5344CB8AC3E}">
        <p14:creationId xmlns:p14="http://schemas.microsoft.com/office/powerpoint/2010/main" val="1578129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Autofit/>
          </a:bodyPr>
          <a:lstStyle/>
          <a:p>
            <a:r>
              <a:rPr lang="cs-CZ" sz="2800" dirty="0" smtClean="0"/>
              <a:t>9. Podoby utrpení v povídkách Muzikantská Liduška V. Hálka, Bez práva K. V. Raise a Kuře Melancholik J. K. </a:t>
            </a:r>
            <a:r>
              <a:rPr lang="cs-CZ" sz="2800" dirty="0" err="1" smtClean="0"/>
              <a:t>Šlejhara</a:t>
            </a:r>
            <a:endParaRPr lang="cs-CZ" sz="2800" dirty="0"/>
          </a:p>
        </p:txBody>
      </p:sp>
      <p:sp>
        <p:nvSpPr>
          <p:cNvPr id="6" name="Zástupný symbol pro obsah 5"/>
          <p:cNvSpPr>
            <a:spLocks noGrp="1"/>
          </p:cNvSpPr>
          <p:nvPr>
            <p:ph idx="1"/>
          </p:nvPr>
        </p:nvSpPr>
        <p:spPr>
          <a:xfrm>
            <a:off x="457200" y="1600200"/>
            <a:ext cx="8229600" cy="5141168"/>
          </a:xfrm>
        </p:spPr>
        <p:txBody>
          <a:bodyPr>
            <a:normAutofit fontScale="70000" lnSpcReduction="20000"/>
          </a:bodyPr>
          <a:lstStyle/>
          <a:p>
            <a:endParaRPr lang="cs-CZ" dirty="0" smtClean="0"/>
          </a:p>
          <a:p>
            <a:pPr marL="0" indent="0">
              <a:buNone/>
            </a:pPr>
            <a:r>
              <a:rPr lang="cs-CZ" b="1" dirty="0" smtClean="0"/>
              <a:t>Muzikantská Liduška</a:t>
            </a:r>
          </a:p>
          <a:p>
            <a:pPr marL="0" indent="0">
              <a:buNone/>
            </a:pPr>
            <a:r>
              <a:rPr lang="cs-CZ" dirty="0"/>
              <a:t>Liduška se obrátila ke kůru a hlasem pevným volala: „Toníčku, můj jediný Toníčku, přistup k oltáři!“</a:t>
            </a:r>
          </a:p>
          <a:p>
            <a:pPr marL="0" indent="0">
              <a:buNone/>
            </a:pPr>
            <a:r>
              <a:rPr lang="cs-CZ" dirty="0"/>
              <a:t>Ševel mezi lidem rostl, každý se obracel ke kůru a očekával, co se bude díti. Muzikanti se dívali po Toníkovi, ale nebylo ho tam.</a:t>
            </a:r>
          </a:p>
          <a:p>
            <a:pPr marL="0" indent="0">
              <a:buNone/>
            </a:pPr>
            <a:r>
              <a:rPr lang="cs-CZ" dirty="0"/>
              <a:t>Liduška čekala jako ten, kdo hyne žízní, na kapku vody; ale Toník nešel.</a:t>
            </a:r>
          </a:p>
          <a:p>
            <a:pPr marL="0" indent="0">
              <a:buNone/>
            </a:pPr>
            <a:r>
              <a:rPr lang="cs-CZ" dirty="0"/>
              <a:t>„Toníčku, přistup k oltáři!“ zvolala ještě jednou.</a:t>
            </a:r>
          </a:p>
          <a:p>
            <a:pPr marL="0" indent="0">
              <a:buNone/>
            </a:pPr>
            <a:r>
              <a:rPr lang="cs-CZ" dirty="0"/>
              <a:t>Nikdo se neozval, nikdo neodpověděl.</a:t>
            </a:r>
          </a:p>
          <a:p>
            <a:pPr marL="0" indent="0">
              <a:buNone/>
            </a:pPr>
            <a:r>
              <a:rPr lang="cs-CZ" dirty="0"/>
              <a:t>Lidušku projelo divné tušení</a:t>
            </a:r>
            <a:r>
              <a:rPr lang="cs-CZ" dirty="0" smtClean="0"/>
              <a:t>. (…) Liduška </a:t>
            </a:r>
            <a:r>
              <a:rPr lang="cs-CZ" dirty="0"/>
              <a:t>zaměřila </a:t>
            </a:r>
            <a:r>
              <a:rPr lang="cs-CZ" dirty="0" err="1"/>
              <a:t>nejprvé</a:t>
            </a:r>
            <a:r>
              <a:rPr lang="cs-CZ" dirty="0"/>
              <a:t> k Toníkovi do bytu, a když ho nebylo ani tam, vylítla z domu jako zoufalá. Trhala si vínek z hlavy, trhala si vlasy a v jejích očích možná číst hrůzu, zděšení.</a:t>
            </a:r>
          </a:p>
          <a:p>
            <a:pPr marL="0" indent="0">
              <a:buNone/>
            </a:pPr>
            <a:r>
              <a:rPr lang="cs-CZ" dirty="0"/>
              <a:t>Vtom ji potkal Krejza.</a:t>
            </a:r>
          </a:p>
          <a:p>
            <a:pPr marL="0" indent="0">
              <a:buNone/>
            </a:pPr>
            <a:r>
              <a:rPr lang="cs-CZ" dirty="0"/>
              <a:t>„Liduško, </a:t>
            </a:r>
            <a:r>
              <a:rPr lang="cs-CZ" dirty="0" err="1"/>
              <a:t>prosímtě</a:t>
            </a:r>
            <a:r>
              <a:rPr lang="cs-CZ" dirty="0"/>
              <a:t>, měj rozum!“ pravil k ní.</a:t>
            </a:r>
          </a:p>
          <a:p>
            <a:pPr marL="0" indent="0">
              <a:buNone/>
            </a:pPr>
            <a:r>
              <a:rPr lang="cs-CZ" dirty="0"/>
              <a:t>„Prabídní lidé!“ volala Liduška. „Nemám-li rozum, kdo jest toho vinen, nežli vy všichni, kteří jste si zahráli s srdcem mým</a:t>
            </a:r>
            <a:r>
              <a:rPr lang="cs-CZ" dirty="0" smtClean="0"/>
              <a:t>!“ (…) </a:t>
            </a:r>
            <a:endParaRPr lang="cs-CZ" dirty="0"/>
          </a:p>
          <a:p>
            <a:pPr marL="0" indent="0">
              <a:buNone/>
            </a:pPr>
            <a:r>
              <a:rPr lang="cs-CZ" dirty="0" smtClean="0"/>
              <a:t>Liduška </a:t>
            </a:r>
            <a:r>
              <a:rPr lang="cs-CZ" dirty="0"/>
              <a:t>si usedla a oči její byly jako potrhány:</a:t>
            </a:r>
          </a:p>
          <a:p>
            <a:pPr marL="0" indent="0">
              <a:buNone/>
            </a:pPr>
            <a:r>
              <a:rPr lang="cs-CZ" dirty="0"/>
              <a:t>„Svrchované nebe, což již nemáš více milosti!“ A slova zajížděla lidem jako břitvy do srdce.</a:t>
            </a:r>
          </a:p>
          <a:p>
            <a:pPr marL="0" indent="0">
              <a:buNone/>
            </a:pPr>
            <a:endParaRPr lang="cs-CZ" dirty="0"/>
          </a:p>
        </p:txBody>
      </p:sp>
    </p:spTree>
    <p:extLst>
      <p:ext uri="{BB962C8B-B14F-4D97-AF65-F5344CB8AC3E}">
        <p14:creationId xmlns:p14="http://schemas.microsoft.com/office/powerpoint/2010/main" val="2194783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1. Funkce exotiky v </a:t>
            </a:r>
            <a:r>
              <a:rPr lang="cs-CZ" sz="2800" dirty="0" err="1"/>
              <a:t>Maranovi</a:t>
            </a:r>
            <a:r>
              <a:rPr lang="cs-CZ" sz="2800" dirty="0"/>
              <a:t> a </a:t>
            </a:r>
            <a:r>
              <a:rPr lang="cs-CZ" sz="2800" dirty="0" err="1"/>
              <a:t>Onyře</a:t>
            </a:r>
            <a:r>
              <a:rPr lang="cs-CZ" sz="2800" dirty="0"/>
              <a:t> P. Šedivého a v Blahu v zahradě kvetoucích broskví J. Zeyera</a:t>
            </a:r>
          </a:p>
        </p:txBody>
      </p:sp>
      <p:sp>
        <p:nvSpPr>
          <p:cNvPr id="3" name="Zástupný symbol pro obsah 2"/>
          <p:cNvSpPr>
            <a:spLocks noGrp="1"/>
          </p:cNvSpPr>
          <p:nvPr>
            <p:ph idx="1"/>
          </p:nvPr>
        </p:nvSpPr>
        <p:spPr/>
        <p:txBody>
          <a:bodyPr>
            <a:normAutofit fontScale="92500"/>
          </a:bodyPr>
          <a:lstStyle/>
          <a:p>
            <a:pPr marL="0" indent="0">
              <a:buNone/>
            </a:pPr>
            <a:r>
              <a:rPr lang="cs-CZ" dirty="0" smtClean="0"/>
              <a:t>„Povídkář </a:t>
            </a:r>
            <a:r>
              <a:rPr lang="cs-CZ" dirty="0"/>
              <a:t>jest kouzelník, jenž donutí vás jíti s ním ve snu, který vysnil </a:t>
            </a:r>
            <a:r>
              <a:rPr lang="cs-CZ" dirty="0" smtClean="0"/>
              <a:t>on.“</a:t>
            </a:r>
            <a:endParaRPr lang="pl-PL" dirty="0"/>
          </a:p>
          <a:p>
            <a:r>
              <a:rPr lang="pl-PL" sz="1700" dirty="0" smtClean="0"/>
              <a:t>H. C. Bunner: „</a:t>
            </a:r>
            <a:r>
              <a:rPr lang="pl-PL" sz="1700" dirty="0"/>
              <a:t>Co jest povídka?“, Lumír 23, </a:t>
            </a:r>
            <a:r>
              <a:rPr lang="pl-PL" sz="1700" dirty="0" smtClean="0"/>
              <a:t>1895, č</a:t>
            </a:r>
            <a:r>
              <a:rPr lang="pl-PL" sz="1700" dirty="0"/>
              <a:t>. 19, </a:t>
            </a:r>
            <a:r>
              <a:rPr lang="pl-PL" sz="1700" dirty="0" smtClean="0"/>
              <a:t>s</a:t>
            </a:r>
            <a:r>
              <a:rPr lang="pl-PL" sz="1700" dirty="0"/>
              <a:t>. 232</a:t>
            </a:r>
          </a:p>
          <a:p>
            <a:pPr marL="0" indent="0">
              <a:buNone/>
            </a:pPr>
            <a:endParaRPr lang="cs-CZ" dirty="0" smtClean="0"/>
          </a:p>
          <a:p>
            <a:pPr marL="0" indent="0">
              <a:buNone/>
            </a:pPr>
            <a:r>
              <a:rPr lang="cs-CZ" dirty="0" smtClean="0"/>
              <a:t>„(…) </a:t>
            </a:r>
            <a:r>
              <a:rPr lang="cs-CZ" dirty="0"/>
              <a:t>protož, chce-li míti požitek čistý a plný, musí čtenář dále (jako </a:t>
            </a:r>
            <a:r>
              <a:rPr lang="cs-CZ" dirty="0" err="1"/>
              <a:t>moslemín</a:t>
            </a:r>
            <a:r>
              <a:rPr lang="cs-CZ" dirty="0"/>
              <a:t>, jenž do mešity vcházeje obuv odkládá a venku </a:t>
            </a:r>
            <a:r>
              <a:rPr lang="cs-CZ" dirty="0" err="1"/>
              <a:t>zústavuje</a:t>
            </a:r>
            <a:r>
              <a:rPr lang="cs-CZ" dirty="0"/>
              <a:t>) odložiti všední své smýšlení, musí poddati se zcela fantasii a uložiti svému intelektu naprostou, blahou víru, s jakouž v dobách šťastného mládí báchorkám nábožně poslouchal. Dovede-li toho, pokochá se zajisté s rozkoší v oslňujících obrazech Zeyerovy obdivuhodné fantasie, jimž ani hrůzná stafáž neschází, a pocítí </a:t>
            </a:r>
            <a:r>
              <a:rPr lang="cs-CZ" dirty="0" smtClean="0"/>
              <a:t>mocné vzrušení ducha i srdce (…).</a:t>
            </a:r>
          </a:p>
          <a:p>
            <a:r>
              <a:rPr lang="cs-CZ" sz="1800" dirty="0" smtClean="0"/>
              <a:t>Anonym: </a:t>
            </a:r>
            <a:r>
              <a:rPr lang="cs-CZ" sz="1800" dirty="0"/>
              <a:t>Kronika o svatém </a:t>
            </a:r>
            <a:r>
              <a:rPr lang="cs-CZ" sz="1800" dirty="0" err="1"/>
              <a:t>Brandanu</a:t>
            </a:r>
            <a:r>
              <a:rPr lang="cs-CZ" sz="1800" dirty="0"/>
              <a:t>. Národní listy 25, 1885, 15., 16. a 17. 10., vše </a:t>
            </a:r>
            <a:r>
              <a:rPr lang="cs-CZ" sz="1800" dirty="0" err="1"/>
              <a:t>příl</a:t>
            </a:r>
            <a:r>
              <a:rPr lang="cs-CZ" sz="1800" dirty="0"/>
              <a:t>.</a:t>
            </a:r>
            <a:endParaRPr lang="cs-CZ" sz="1800" dirty="0" smtClean="0"/>
          </a:p>
          <a:p>
            <a:pPr marL="0" indent="0">
              <a:buNone/>
            </a:pPr>
            <a:endParaRPr lang="cs-CZ" dirty="0"/>
          </a:p>
        </p:txBody>
      </p:sp>
    </p:spTree>
    <p:extLst>
      <p:ext uri="{BB962C8B-B14F-4D97-AF65-F5344CB8AC3E}">
        <p14:creationId xmlns:p14="http://schemas.microsoft.com/office/powerpoint/2010/main" val="27372876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9. Podoby utrpení v povídkách Muzikantská Liduška V. Hálka, Bez práva K. V. Raise a Kuře Melancholik J. K. </a:t>
            </a:r>
            <a:r>
              <a:rPr lang="cs-CZ" sz="2800" dirty="0" err="1"/>
              <a:t>Šlejhara</a:t>
            </a:r>
            <a:endParaRPr lang="cs-CZ" sz="2800"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
            </a:r>
            <a:br>
              <a:rPr lang="cs-CZ" dirty="0" smtClean="0"/>
            </a:br>
            <a:r>
              <a:rPr lang="cs-CZ" b="1" dirty="0" smtClean="0"/>
              <a:t>Bez práva</a:t>
            </a:r>
          </a:p>
          <a:p>
            <a:pPr marL="0" indent="0">
              <a:buNone/>
            </a:pPr>
            <a:endParaRPr lang="cs-CZ" dirty="0" smtClean="0"/>
          </a:p>
          <a:p>
            <a:pPr marL="0" indent="0">
              <a:buNone/>
            </a:pPr>
            <a:r>
              <a:rPr lang="cs-CZ" dirty="0" smtClean="0"/>
              <a:t>Milá matko!</a:t>
            </a:r>
          </a:p>
          <a:p>
            <a:pPr marL="0" indent="0">
              <a:buNone/>
            </a:pPr>
            <a:endParaRPr lang="cs-CZ" dirty="0"/>
          </a:p>
          <a:p>
            <a:pPr marL="0" indent="0">
              <a:buNone/>
            </a:pPr>
            <a:r>
              <a:rPr lang="cs-CZ" dirty="0" smtClean="0"/>
              <a:t>Musím Vám psát, že ten hošíček je špatný a nevím, jestli se sebere. </a:t>
            </a:r>
            <a:r>
              <a:rPr lang="cs-CZ" dirty="0" err="1" smtClean="0"/>
              <a:t>Lojzi</a:t>
            </a:r>
            <a:r>
              <a:rPr lang="cs-CZ" dirty="0" smtClean="0"/>
              <a:t> je ho tuze líto, ale co má dělat? Hezký byl, kulatý, s pořádným </a:t>
            </a:r>
            <a:r>
              <a:rPr lang="cs-CZ" dirty="0" err="1" smtClean="0"/>
              <a:t>podbradečkem</a:t>
            </a:r>
            <a:r>
              <a:rPr lang="cs-CZ" dirty="0" smtClean="0"/>
              <a:t>, teď pije malinko. Naše milostpaní ho taky lituje a povídala mi: Škoda by bylo takového děťátka, ještě by ho Vaši měli rádi, byl by přeci taky </a:t>
            </a:r>
            <a:r>
              <a:rPr lang="cs-CZ" dirty="0" err="1" smtClean="0"/>
              <a:t>Zendulků</a:t>
            </a:r>
            <a:r>
              <a:rPr lang="cs-CZ" dirty="0" smtClean="0"/>
              <a:t> a Vašich první vnouček. Ale já jsem jí řekla: </a:t>
            </a:r>
            <a:r>
              <a:rPr lang="cs-CZ" dirty="0" err="1" smtClean="0"/>
              <a:t>Daj</a:t>
            </a:r>
            <a:r>
              <a:rPr lang="cs-CZ" dirty="0" smtClean="0"/>
              <a:t> pokoj, takového by si naši nevzali, leda pro ostudu lidí. To by tak bylo! Ona si myslí, že chudému člověku je všecko jedno. (…) Chudák má sestřička ubohá! Že by se holky od nás něco dozvěděly, to se nebojte, žádná tam blízko neslouží a </a:t>
            </a:r>
            <a:r>
              <a:rPr lang="cs-CZ" dirty="0" err="1" smtClean="0"/>
              <a:t>Lojzi</a:t>
            </a:r>
            <a:r>
              <a:rPr lang="cs-CZ" dirty="0" smtClean="0"/>
              <a:t> s nimi </a:t>
            </a:r>
            <a:r>
              <a:rPr lang="cs-CZ" dirty="0" err="1" smtClean="0"/>
              <a:t>nikdá</a:t>
            </a:r>
            <a:r>
              <a:rPr lang="cs-CZ" dirty="0" smtClean="0"/>
              <a:t> mnoho neměla.</a:t>
            </a:r>
            <a:endParaRPr lang="cs-CZ" dirty="0"/>
          </a:p>
        </p:txBody>
      </p:sp>
    </p:spTree>
    <p:extLst>
      <p:ext uri="{BB962C8B-B14F-4D97-AF65-F5344CB8AC3E}">
        <p14:creationId xmlns:p14="http://schemas.microsoft.com/office/powerpoint/2010/main" val="280653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9. Podoby utrpení v povídkách Muzikantská Liduška V. Hálka, Bez práva K. V. Raise a Kuře Melancholik J. K. </a:t>
            </a:r>
            <a:r>
              <a:rPr lang="cs-CZ" sz="2800" dirty="0" err="1"/>
              <a:t>Šlejhara</a:t>
            </a:r>
            <a:endParaRPr lang="cs-CZ" sz="2800" dirty="0"/>
          </a:p>
        </p:txBody>
      </p:sp>
      <p:sp>
        <p:nvSpPr>
          <p:cNvPr id="3" name="Zástupný symbol pro obsah 2"/>
          <p:cNvSpPr>
            <a:spLocks noGrp="1"/>
          </p:cNvSpPr>
          <p:nvPr>
            <p:ph idx="1"/>
          </p:nvPr>
        </p:nvSpPr>
        <p:spPr/>
        <p:txBody>
          <a:bodyPr>
            <a:normAutofit fontScale="77500" lnSpcReduction="20000"/>
          </a:bodyPr>
          <a:lstStyle/>
          <a:p>
            <a:pPr marL="0" indent="0">
              <a:buNone/>
            </a:pPr>
            <a:endParaRPr lang="cs-CZ" dirty="0" smtClean="0"/>
          </a:p>
          <a:p>
            <a:pPr marL="0" indent="0">
              <a:buNone/>
            </a:pPr>
            <a:r>
              <a:rPr lang="cs-CZ" b="1" dirty="0" smtClean="0"/>
              <a:t>Kuře melancholik</a:t>
            </a:r>
          </a:p>
          <a:p>
            <a:pPr marL="0" indent="0">
              <a:buNone/>
            </a:pPr>
            <a:r>
              <a:rPr lang="cs-CZ" dirty="0" smtClean="0"/>
              <a:t>Dále </a:t>
            </a:r>
            <a:r>
              <a:rPr lang="cs-CZ" dirty="0"/>
              <a:t>to ale bylo hůře. Veškerá životní činnost hochova úžasně zemdlívala. Nebyl si již skoro ničeho vědom, co se týče tělesných potřeb, a byl i jinak tak sláb, že naprosto nemohl vyhověti tomu, co slušnost žádala. Dali pod něho režnou plachu, sloužící dřív na vůz, a jeho postýlku odšoupla Pepka do nejzadnějšího kouta; šel totiž z něho opravdu puch. A začal vrhnouti a neměl ani sil, aby vůbec hlavu pozvedl, stranou ji naklonil, nýbrž zrovna po bradičce a po prsíčkách stékaly mu řídké zelenavé šlemy.</a:t>
            </a:r>
          </a:p>
          <a:p>
            <a:pPr marL="0" indent="0">
              <a:buNone/>
            </a:pPr>
            <a:r>
              <a:rPr lang="cs-CZ" dirty="0"/>
              <a:t>A semknutá maje stále </a:t>
            </a:r>
            <a:r>
              <a:rPr lang="cs-CZ" dirty="0" err="1"/>
              <a:t>očinka</a:t>
            </a:r>
            <a:r>
              <a:rPr lang="cs-CZ" dirty="0"/>
              <a:t>, hlavu nazad vztaženu, ruce na naduřelém bříšku zaťaté, a jsa hnisem pokryt, jejž nikdo nestíral, poskytoval trapný, </a:t>
            </a:r>
            <a:r>
              <a:rPr lang="cs-CZ" dirty="0" err="1"/>
              <a:t>omrazující</a:t>
            </a:r>
            <a:r>
              <a:rPr lang="cs-CZ" dirty="0"/>
              <a:t> pohled. S hnusem se ovšem od něho odvraceli domácí lidé.</a:t>
            </a:r>
          </a:p>
          <a:p>
            <a:pPr marL="0" indent="0">
              <a:buNone/>
            </a:pPr>
            <a:r>
              <a:rPr lang="cs-CZ" dirty="0"/>
              <a:t>Hošík však stonal jako dospělý, schopný sebezapření. Vůbec si nestěžoval, slůvka nepronesl o nějakém strádání, jako by věděl, že to tak musí být. Jen někdy se ještě ozvala nějaká potřeba života; krk jal se natahovati, ztěžka rozevřel </a:t>
            </a:r>
            <a:r>
              <a:rPr lang="cs-CZ" dirty="0" err="1"/>
              <a:t>očinka</a:t>
            </a:r>
            <a:r>
              <a:rPr lang="cs-CZ" dirty="0"/>
              <a:t>, zatěkav </a:t>
            </a:r>
            <a:r>
              <a:rPr lang="cs-CZ" dirty="0" err="1"/>
              <a:t>jima</a:t>
            </a:r>
            <a:r>
              <a:rPr lang="cs-CZ" dirty="0"/>
              <a:t> někam do okolí, ústa se mu sešpulila k </a:t>
            </a:r>
            <a:r>
              <a:rPr lang="cs-CZ" dirty="0" err="1"/>
              <a:t>jakémus</a:t>
            </a:r>
            <a:r>
              <a:rPr lang="cs-CZ" dirty="0"/>
              <a:t> polykání a sliny se mu z nich ronily na bradu. Leč potom zas očka zavřel, dozadu klesla mu hlava a na bříško přimkl pěsti, zpět zašed do ponurých svých mrákot a sebezapření.</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4121978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9. Podoby utrpení v povídkách Muzikantská Liduška V. Hálka, Bez práva K. V. Raise a Kuře Melancholik J. K. </a:t>
            </a:r>
            <a:r>
              <a:rPr lang="cs-CZ" sz="2800" dirty="0" err="1"/>
              <a:t>Šlejhara</a:t>
            </a:r>
            <a:endParaRPr lang="cs-CZ" sz="2800" dirty="0"/>
          </a:p>
        </p:txBody>
      </p:sp>
      <p:sp>
        <p:nvSpPr>
          <p:cNvPr id="3" name="Zástupný symbol pro obsah 2"/>
          <p:cNvSpPr>
            <a:spLocks noGrp="1"/>
          </p:cNvSpPr>
          <p:nvPr>
            <p:ph idx="1"/>
          </p:nvPr>
        </p:nvSpPr>
        <p:spPr/>
        <p:txBody>
          <a:bodyPr>
            <a:normAutofit fontScale="92500" lnSpcReduction="20000"/>
          </a:bodyPr>
          <a:lstStyle/>
          <a:p>
            <a:endParaRPr lang="cs-CZ" dirty="0" smtClean="0"/>
          </a:p>
          <a:p>
            <a:r>
              <a:rPr lang="cs-CZ" dirty="0" smtClean="0"/>
              <a:t>Doporučená </a:t>
            </a:r>
            <a:r>
              <a:rPr lang="cs-CZ" dirty="0"/>
              <a:t>literatura</a:t>
            </a:r>
          </a:p>
          <a:p>
            <a:endParaRPr lang="cs-CZ" dirty="0"/>
          </a:p>
          <a:p>
            <a:r>
              <a:rPr lang="cs-CZ" dirty="0"/>
              <a:t>Martin Hrdina: Mezi ideálem a nahou pravdou. Realismus v českých diskusích o literatuře (1858-1891). Praha: Academia</a:t>
            </a:r>
          </a:p>
          <a:p>
            <a:r>
              <a:rPr lang="cs-CZ" dirty="0"/>
              <a:t>Michal </a:t>
            </a:r>
            <a:r>
              <a:rPr lang="cs-CZ" dirty="0" err="1"/>
              <a:t>Charypar</a:t>
            </a:r>
            <a:r>
              <a:rPr lang="cs-CZ" dirty="0"/>
              <a:t>: Zčeřená hladina – próza českého ideálního realismu. K vymezení literární poetiky. Česká literatura 67, 2019, č. 3, s. 308–336</a:t>
            </a:r>
          </a:p>
          <a:p>
            <a:r>
              <a:rPr lang="cs-CZ" dirty="0"/>
              <a:t>Anketa k ideálnímu realismu (tamtéž, s. 337–377)</a:t>
            </a:r>
          </a:p>
          <a:p>
            <a:r>
              <a:rPr lang="cs-CZ" dirty="0" smtClean="0"/>
              <a:t>Jiří </a:t>
            </a:r>
            <a:r>
              <a:rPr lang="cs-CZ" dirty="0"/>
              <a:t>Kudrnáč: Komentář: In Josef Karel </a:t>
            </a:r>
            <a:r>
              <a:rPr lang="cs-CZ" dirty="0" err="1"/>
              <a:t>Šlejhar</a:t>
            </a:r>
            <a:r>
              <a:rPr lang="cs-CZ" dirty="0"/>
              <a:t>: Dojmy z přírody a společnosti – Co život opomíjí. Edice Česká knižnice. Praha: NLN, s. 507–519</a:t>
            </a:r>
          </a:p>
          <a:p>
            <a:r>
              <a:rPr lang="cs-CZ" dirty="0"/>
              <a:t>Jaroslava Janáčková: </a:t>
            </a:r>
            <a:r>
              <a:rPr lang="cs-CZ" dirty="0" smtClean="0"/>
              <a:t>S pomocí dopisů. In táž: Román mezi modernami. Praha: Československý </a:t>
            </a:r>
            <a:r>
              <a:rPr lang="cs-CZ" dirty="0"/>
              <a:t>spisovatel </a:t>
            </a:r>
            <a:r>
              <a:rPr lang="cs-CZ" dirty="0" smtClean="0"/>
              <a:t>1989, </a:t>
            </a:r>
            <a:r>
              <a:rPr lang="cs-CZ" dirty="0"/>
              <a:t>s. </a:t>
            </a:r>
            <a:r>
              <a:rPr lang="cs-CZ" dirty="0" smtClean="0"/>
              <a:t>102–120 </a:t>
            </a:r>
            <a:endParaRPr lang="cs-CZ" dirty="0"/>
          </a:p>
          <a:p>
            <a:endParaRPr lang="cs-CZ" dirty="0"/>
          </a:p>
        </p:txBody>
      </p:sp>
    </p:spTree>
    <p:extLst>
      <p:ext uri="{BB962C8B-B14F-4D97-AF65-F5344CB8AC3E}">
        <p14:creationId xmlns:p14="http://schemas.microsoft.com/office/powerpoint/2010/main" val="4064773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10. Postavy ve Starých pověstech českých Aloise Jiráska a v Panečnici Zikmunda Wintra</a:t>
            </a:r>
            <a:endParaRPr lang="cs-CZ" sz="2800"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t>O Krokovi a jeho dcerách</a:t>
            </a:r>
          </a:p>
          <a:p>
            <a:pPr marL="0" indent="0">
              <a:buNone/>
            </a:pPr>
            <a:r>
              <a:rPr lang="cs-CZ" dirty="0"/>
              <a:t>S největší však oddaností vzhlíželi všichni k Libuši, ač věkem nejmladší. </a:t>
            </a:r>
            <a:r>
              <a:rPr lang="cs-CZ" dirty="0" err="1"/>
              <a:t>Bylať</a:t>
            </a:r>
            <a:r>
              <a:rPr lang="cs-CZ" dirty="0"/>
              <a:t> tak spanilá, těla cudného, chování vlídného, při tom vážná, v řeči jistá a rozšafná, že i drsní, bojovní muži tlumili hlas a mírnili slova, když všecka líbezná kráčela kol, že i starci věkem zkušení a znavení ji velebili, řkouce:</a:t>
            </a:r>
          </a:p>
          <a:p>
            <a:pPr marL="0" indent="0">
              <a:buNone/>
            </a:pPr>
            <a:r>
              <a:rPr lang="cs-CZ" dirty="0"/>
              <a:t>„Nad mateř je sličnější, nad otce moudřejší.“</a:t>
            </a:r>
          </a:p>
          <a:p>
            <a:pPr marL="0" indent="0">
              <a:buNone/>
            </a:pPr>
            <a:r>
              <a:rPr lang="cs-CZ" dirty="0"/>
              <a:t>A s posvátnou bázní mluvili o ní, že bývá u vytržení, že se jí mění tvář i oči, když zahoří větším duchem, když hledí v budoucna šero a vidí, co nastati má.</a:t>
            </a:r>
          </a:p>
          <a:p>
            <a:pPr marL="0" indent="0">
              <a:buNone/>
            </a:pPr>
            <a:r>
              <a:rPr lang="cs-CZ" dirty="0"/>
              <a:t>Po smrti Krokově sešli se </a:t>
            </a:r>
            <a:r>
              <a:rPr lang="cs-CZ" dirty="0" err="1"/>
              <a:t>lechové</a:t>
            </a:r>
            <a:r>
              <a:rPr lang="cs-CZ" dirty="0"/>
              <a:t>, vladykové a množství lidu v posvátném háji u pramene Jizerky. Též Krokovy dcery tam přišly. Pod krytem starých buků, lip a dubů snesli se starší rodů a všechen lid a to svorně, bez </a:t>
            </a:r>
            <a:r>
              <a:rPr lang="cs-CZ" dirty="0" err="1"/>
              <a:t>potržky</a:t>
            </a:r>
            <a:r>
              <a:rPr lang="cs-CZ" dirty="0"/>
              <a:t>, aby panování zůstalo v rodě Krokově, při jeho nejmladší, Libuši.</a:t>
            </a:r>
          </a:p>
          <a:p>
            <a:pPr marL="0" indent="0">
              <a:buNone/>
            </a:pPr>
            <a:endParaRPr lang="cs-CZ" dirty="0"/>
          </a:p>
        </p:txBody>
      </p:sp>
    </p:spTree>
    <p:extLst>
      <p:ext uri="{BB962C8B-B14F-4D97-AF65-F5344CB8AC3E}">
        <p14:creationId xmlns:p14="http://schemas.microsoft.com/office/powerpoint/2010/main" val="650437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10. Postavy ve Starých pověstech českých Aloise Jiráska a v Panečnici Zikmunda Wintra</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smtClean="0"/>
              <a:t>Panečnice</a:t>
            </a:r>
          </a:p>
          <a:p>
            <a:pPr marL="0" indent="0">
              <a:buNone/>
            </a:pPr>
            <a:r>
              <a:rPr lang="cs-CZ" dirty="0" smtClean="0"/>
              <a:t>Matúšovi srdce trnulo. „</a:t>
            </a:r>
            <a:r>
              <a:rPr lang="cs-CZ" dirty="0" err="1" smtClean="0"/>
              <a:t>Nastojte</a:t>
            </a:r>
            <a:r>
              <a:rPr lang="cs-CZ" dirty="0" smtClean="0"/>
              <a:t>, </a:t>
            </a:r>
            <a:r>
              <a:rPr lang="cs-CZ" dirty="0" err="1" smtClean="0"/>
              <a:t>zabijou</a:t>
            </a:r>
            <a:r>
              <a:rPr lang="cs-CZ" dirty="0" smtClean="0"/>
              <a:t> ji!“ zvolal k rychtáři.</a:t>
            </a:r>
          </a:p>
          <a:p>
            <a:pPr marL="0" indent="0">
              <a:buNone/>
            </a:pPr>
            <a:r>
              <a:rPr lang="cs-CZ" dirty="0" smtClean="0"/>
              <a:t>Ten usmál se po široké tváři a pravil:</a:t>
            </a:r>
          </a:p>
          <a:p>
            <a:pPr marL="0" indent="0">
              <a:buNone/>
            </a:pPr>
            <a:r>
              <a:rPr lang="cs-CZ" dirty="0" smtClean="0"/>
              <a:t>„I ne, ženská něco vydrží, arci mnoho psů zaječí smrt!“</a:t>
            </a:r>
          </a:p>
          <a:p>
            <a:pPr marL="0" indent="0">
              <a:buNone/>
            </a:pPr>
            <a:r>
              <a:rPr lang="cs-CZ" dirty="0" smtClean="0"/>
              <a:t>„Není vysvobození?“ ptá se Matúš rozčileným hlasem.</a:t>
            </a:r>
          </a:p>
          <a:p>
            <a:pPr marL="0" indent="0">
              <a:buNone/>
            </a:pPr>
            <a:r>
              <a:rPr lang="cs-CZ" dirty="0" smtClean="0"/>
              <a:t>„Není,“ </a:t>
            </a:r>
            <a:r>
              <a:rPr lang="cs-CZ" dirty="0" err="1" smtClean="0"/>
              <a:t>odvece</a:t>
            </a:r>
            <a:r>
              <a:rPr lang="cs-CZ" dirty="0" smtClean="0"/>
              <a:t> rychtář, „leč by se jim vydrala a utekla – nebo kdyby se jí ujal muž, ale to by musil říci, že jest jeho nebo že ji pojme. Kdo pak to udělá? Nešlechetnost sic není na ní žádná pronesena, ale který muž by ji chtěl, když je tak zmazaná? Čert ví, kterak v takové domnění vešla?“</a:t>
            </a:r>
          </a:p>
          <a:p>
            <a:pPr marL="0" indent="0">
              <a:buNone/>
            </a:pPr>
            <a:r>
              <a:rPr lang="cs-CZ" dirty="0" smtClean="0"/>
              <a:t>Poslední slova Matúš již neslyšel.</a:t>
            </a:r>
          </a:p>
          <a:p>
            <a:pPr marL="0" indent="0">
              <a:buNone/>
            </a:pPr>
            <a:r>
              <a:rPr lang="cs-CZ" dirty="0" smtClean="0"/>
              <a:t>Jakmile </a:t>
            </a:r>
            <a:r>
              <a:rPr lang="cs-CZ" dirty="0"/>
              <a:t>uzřel krev téci po bílé tváři, </a:t>
            </a:r>
            <a:r>
              <a:rPr lang="cs-CZ" dirty="0" smtClean="0"/>
              <a:t>nenadále uchvátilo ho odhodlání, nenadále, bez úvahy, bez rozmýšlení –</a:t>
            </a:r>
          </a:p>
          <a:p>
            <a:pPr marL="0" indent="0">
              <a:buNone/>
            </a:pPr>
            <a:r>
              <a:rPr lang="cs-CZ" dirty="0" smtClean="0"/>
              <a:t>Rychle, zimničně, chvatně odstrčil několik osob, které mu byly v cestě, přeskočil k panečnicím, jež s kvikotem a s kletbou odskočilo. Odskočila i ta, jež strojila se jí ustřihnouti cop. </a:t>
            </a:r>
            <a:endParaRPr lang="cs-CZ" dirty="0"/>
          </a:p>
        </p:txBody>
      </p:sp>
    </p:spTree>
    <p:extLst>
      <p:ext uri="{BB962C8B-B14F-4D97-AF65-F5344CB8AC3E}">
        <p14:creationId xmlns:p14="http://schemas.microsoft.com/office/powerpoint/2010/main" val="39774450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10. Postavy ve Starých pověstech českých Aloise Jiráska a v Panečnici Zikmunda Wintra</a:t>
            </a:r>
          </a:p>
        </p:txBody>
      </p:sp>
      <p:sp>
        <p:nvSpPr>
          <p:cNvPr id="3" name="Zástupný symbol pro obsah 2"/>
          <p:cNvSpPr>
            <a:spLocks noGrp="1"/>
          </p:cNvSpPr>
          <p:nvPr>
            <p:ph idx="1"/>
          </p:nvPr>
        </p:nvSpPr>
        <p:spPr>
          <a:xfrm>
            <a:off x="457200" y="1648544"/>
            <a:ext cx="8229600" cy="4876800"/>
          </a:xfrm>
        </p:spPr>
        <p:txBody>
          <a:bodyPr>
            <a:normAutofit/>
          </a:bodyPr>
          <a:lstStyle/>
          <a:p>
            <a:r>
              <a:rPr lang="cs-CZ" dirty="0"/>
              <a:t>Doporučená literatura</a:t>
            </a:r>
          </a:p>
          <a:p>
            <a:endParaRPr lang="cs-CZ" dirty="0"/>
          </a:p>
          <a:p>
            <a:r>
              <a:rPr lang="cs-CZ" dirty="0"/>
              <a:t>Věra Brožová: Komentář: In Zikmund Winter: Povídky. Edice Česká knižnice. Brno: Host, s. 337–364</a:t>
            </a:r>
          </a:p>
          <a:p>
            <a:r>
              <a:rPr lang="cs-CZ" dirty="0"/>
              <a:t>Jaroslava Janáčková a Karel Komárek: Komentář. In Alois Jirásek: Staré pověsti české. Edice Česká knižnice. Praha: NLN 2001 (2. vyd. 2019 v Hostu</a:t>
            </a:r>
            <a:r>
              <a:rPr lang="cs-CZ" dirty="0" smtClean="0"/>
              <a:t>)</a:t>
            </a:r>
            <a:endParaRPr lang="cs-CZ" dirty="0"/>
          </a:p>
        </p:txBody>
      </p:sp>
    </p:spTree>
    <p:extLst>
      <p:ext uri="{BB962C8B-B14F-4D97-AF65-F5344CB8AC3E}">
        <p14:creationId xmlns:p14="http://schemas.microsoft.com/office/powerpoint/2010/main" val="6643690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11. Role dítěte v dramatu </a:t>
            </a:r>
            <a:r>
              <a:rPr lang="cs-CZ" sz="2800" dirty="0" err="1" smtClean="0"/>
              <a:t>Vojnarka</a:t>
            </a:r>
            <a:r>
              <a:rPr lang="cs-CZ" sz="2800" dirty="0" smtClean="0"/>
              <a:t> Alois Jiráska a Její pastorkyňa Gabriely Preissové</a:t>
            </a:r>
            <a:endParaRPr lang="cs-CZ" sz="2800"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err="1" smtClean="0"/>
              <a:t>Vojnarka</a:t>
            </a:r>
            <a:endParaRPr lang="cs-CZ" b="1" dirty="0"/>
          </a:p>
          <a:p>
            <a:pPr marL="0" indent="0">
              <a:buNone/>
            </a:pPr>
            <a:r>
              <a:rPr lang="cs-CZ" dirty="0"/>
              <a:t>Selka: Ten starý vdovec?</a:t>
            </a:r>
          </a:p>
          <a:p>
            <a:pPr marL="0" indent="0">
              <a:buNone/>
            </a:pPr>
            <a:r>
              <a:rPr lang="cs-CZ" dirty="0" err="1"/>
              <a:t>Vojnar</a:t>
            </a:r>
            <a:r>
              <a:rPr lang="cs-CZ" dirty="0"/>
              <a:t>: Aha starý! Vida! No, a co ty </a:t>
            </a:r>
            <a:r>
              <a:rPr lang="cs-CZ" dirty="0" err="1"/>
              <a:t>jseš</a:t>
            </a:r>
            <a:r>
              <a:rPr lang="cs-CZ" dirty="0"/>
              <a:t>? Taky </a:t>
            </a:r>
            <a:r>
              <a:rPr lang="cs-CZ" dirty="0" err="1"/>
              <a:t>udova</a:t>
            </a:r>
            <a:r>
              <a:rPr lang="cs-CZ" dirty="0"/>
              <a:t> a taky už ne </a:t>
            </a:r>
            <a:r>
              <a:rPr lang="cs-CZ" dirty="0" err="1"/>
              <a:t>zrouna</a:t>
            </a:r>
            <a:r>
              <a:rPr lang="cs-CZ" dirty="0"/>
              <a:t> </a:t>
            </a:r>
            <a:r>
              <a:rPr lang="cs-CZ" dirty="0" err="1"/>
              <a:t>ďoučátko</a:t>
            </a:r>
            <a:r>
              <a:rPr lang="cs-CZ" dirty="0"/>
              <a:t>. Ale Vavrouška má velký statek, žádné děti, žádné dluhy a </a:t>
            </a:r>
            <a:r>
              <a:rPr lang="cs-CZ" dirty="0" err="1"/>
              <a:t>poudal</a:t>
            </a:r>
            <a:r>
              <a:rPr lang="cs-CZ" dirty="0"/>
              <a:t> mně včera, že by hned </a:t>
            </a:r>
            <a:r>
              <a:rPr lang="cs-CZ" dirty="0" err="1"/>
              <a:t>uďál</a:t>
            </a:r>
            <a:r>
              <a:rPr lang="cs-CZ" dirty="0"/>
              <a:t> </a:t>
            </a:r>
            <a:r>
              <a:rPr lang="cs-CZ" dirty="0" err="1"/>
              <a:t>závazeňk</a:t>
            </a:r>
            <a:r>
              <a:rPr lang="cs-CZ" dirty="0"/>
              <a:t> o celé </a:t>
            </a:r>
            <a:r>
              <a:rPr lang="cs-CZ" dirty="0" err="1"/>
              <a:t>mení.tak</a:t>
            </a:r>
            <a:r>
              <a:rPr lang="cs-CZ" dirty="0"/>
              <a:t> se mu </a:t>
            </a:r>
            <a:r>
              <a:rPr lang="cs-CZ" dirty="0" err="1"/>
              <a:t>rozně</a:t>
            </a:r>
            <a:r>
              <a:rPr lang="cs-CZ" dirty="0"/>
              <a:t> líbíš. Rozvaž, co by z toho měl </a:t>
            </a:r>
            <a:r>
              <a:rPr lang="cs-CZ" dirty="0" err="1"/>
              <a:t>Honzka</a:t>
            </a:r>
            <a:r>
              <a:rPr lang="cs-CZ" dirty="0"/>
              <a:t>. </a:t>
            </a:r>
            <a:r>
              <a:rPr lang="cs-CZ" dirty="0" err="1"/>
              <a:t>Šecko</a:t>
            </a:r>
            <a:r>
              <a:rPr lang="cs-CZ" dirty="0"/>
              <a:t> by jednou podědil, nebo vy byste už děti neměli.</a:t>
            </a:r>
          </a:p>
          <a:p>
            <a:pPr marL="0" indent="0">
              <a:buNone/>
            </a:pPr>
            <a:r>
              <a:rPr lang="cs-CZ" dirty="0"/>
              <a:t>Selka (pro sebe): Zas abych se prodala! (K </a:t>
            </a:r>
            <a:r>
              <a:rPr lang="cs-CZ" dirty="0" err="1"/>
              <a:t>Vojnaroi</a:t>
            </a:r>
            <a:r>
              <a:rPr lang="cs-CZ" dirty="0"/>
              <a:t>.) Honzíček má dost, co zdědil a co mu ještě zachovám. A kdo ví, jaký by byl na něj nevlastní táta.</a:t>
            </a:r>
          </a:p>
          <a:p>
            <a:pPr marL="0" indent="0">
              <a:buNone/>
            </a:pPr>
            <a:r>
              <a:rPr lang="cs-CZ" dirty="0" err="1"/>
              <a:t>Vojnar</a:t>
            </a:r>
            <a:r>
              <a:rPr lang="cs-CZ" dirty="0"/>
              <a:t> (drsně): No, trochu silnější ruka by mu neškodila.</a:t>
            </a:r>
          </a:p>
          <a:p>
            <a:pPr marL="0" indent="0">
              <a:buNone/>
            </a:pPr>
            <a:r>
              <a:rPr lang="cs-CZ" dirty="0"/>
              <a:t>Selka: Ale </a:t>
            </a:r>
            <a:r>
              <a:rPr lang="cs-CZ" dirty="0" err="1"/>
              <a:t>dyby</a:t>
            </a:r>
            <a:r>
              <a:rPr lang="cs-CZ" dirty="0"/>
              <a:t> ho ztloukla! Ne, </a:t>
            </a:r>
            <a:r>
              <a:rPr lang="cs-CZ" dirty="0" err="1"/>
              <a:t>švaře</a:t>
            </a:r>
            <a:r>
              <a:rPr lang="cs-CZ" dirty="0"/>
              <a:t>! To by bylo peklo! Hoch je má jediná radost. A </a:t>
            </a:r>
            <a:r>
              <a:rPr lang="cs-CZ" dirty="0" err="1"/>
              <a:t>dybych</a:t>
            </a:r>
            <a:r>
              <a:rPr lang="cs-CZ" dirty="0"/>
              <a:t> </a:t>
            </a:r>
            <a:r>
              <a:rPr lang="cs-CZ" dirty="0" err="1"/>
              <a:t>seudala</a:t>
            </a:r>
            <a:r>
              <a:rPr lang="cs-CZ" dirty="0"/>
              <a:t>, abych se dívala, jak se před tátou krčí a třese, do koutka </a:t>
            </a:r>
            <a:r>
              <a:rPr lang="cs-CZ" dirty="0" err="1"/>
              <a:t>zalízá</a:t>
            </a:r>
            <a:r>
              <a:rPr lang="cs-CZ" dirty="0"/>
              <a:t>, hoch ve svém! Ne, </a:t>
            </a:r>
            <a:r>
              <a:rPr lang="cs-CZ" dirty="0" err="1"/>
              <a:t>švaře</a:t>
            </a:r>
            <a:r>
              <a:rPr lang="cs-CZ" dirty="0"/>
              <a:t>, to budu </a:t>
            </a:r>
            <a:r>
              <a:rPr lang="cs-CZ" dirty="0" err="1"/>
              <a:t>eště</a:t>
            </a:r>
            <a:r>
              <a:rPr lang="cs-CZ" dirty="0"/>
              <a:t> jednou tak dělat a třeba sama s </a:t>
            </a:r>
            <a:r>
              <a:rPr lang="cs-CZ" dirty="0" err="1"/>
              <a:t>koněma</a:t>
            </a:r>
            <a:r>
              <a:rPr lang="cs-CZ" dirty="0"/>
              <a:t> jezdit.</a:t>
            </a:r>
          </a:p>
          <a:p>
            <a:endParaRPr lang="cs-CZ" dirty="0"/>
          </a:p>
        </p:txBody>
      </p:sp>
    </p:spTree>
    <p:extLst>
      <p:ext uri="{BB962C8B-B14F-4D97-AF65-F5344CB8AC3E}">
        <p14:creationId xmlns:p14="http://schemas.microsoft.com/office/powerpoint/2010/main" val="3292105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11. Role dítěte v dramatu </a:t>
            </a:r>
            <a:r>
              <a:rPr lang="cs-CZ" sz="2800" dirty="0" err="1"/>
              <a:t>Vojnarka</a:t>
            </a:r>
            <a:r>
              <a:rPr lang="cs-CZ" sz="2800" dirty="0"/>
              <a:t> Alois Jiráska a Její pastorkyňa Gabriely Preissové</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Její pastorkyňa</a:t>
            </a:r>
          </a:p>
          <a:p>
            <a:pPr marL="0" indent="0">
              <a:buNone/>
            </a:pPr>
            <a:r>
              <a:rPr lang="cs-CZ" dirty="0" smtClean="0"/>
              <a:t>Kostelnička: Co </a:t>
            </a:r>
            <a:r>
              <a:rPr lang="cs-CZ" dirty="0" err="1" smtClean="0"/>
              <a:t>chvíla</a:t>
            </a:r>
            <a:r>
              <a:rPr lang="cs-CZ" dirty="0" smtClean="0"/>
              <a:t>… a já si mám zatím přejít celou věčnost, snad celé spasení? … Což kdybych </a:t>
            </a:r>
            <a:r>
              <a:rPr lang="cs-CZ" dirty="0" err="1" smtClean="0"/>
              <a:t>raděj</a:t>
            </a:r>
            <a:r>
              <a:rPr lang="cs-CZ" dirty="0" smtClean="0"/>
              <a:t> dítě někam zavezla na chování? ... Ne… Jenůfa by nedopustila a lhát ona také nedokáže. Jen ono je překážkou, hanbou pro celý život… Jí bych tím vykoupila… a Pánbůh – ten nejlépe ví, jak to všecko stojí a co má takový červík na světě. (</a:t>
            </a:r>
            <a:r>
              <a:rPr lang="cs-CZ" i="1" dirty="0" smtClean="0"/>
              <a:t>Sebere se závěsky vlňák a zahalí se do něho</a:t>
            </a:r>
            <a:r>
              <a:rPr lang="cs-CZ" dirty="0" smtClean="0"/>
              <a:t>). Já Pánubohu chlapce zanesu… Bude to kratší, lehčí, těžkost nežli mají děti, které dlouho se trápí, než je psotník či záškrt uničí. – K Pánubohu dojde dokud to ještě ničeho neví. Do jara, než ledy odejdou, památky nebude. Dorostlý život tím vykoupím. (</a:t>
            </a:r>
            <a:r>
              <a:rPr lang="cs-CZ" i="1" dirty="0" smtClean="0"/>
              <a:t>V nejvyšším rozčilení pomíjejíc se smysly</a:t>
            </a:r>
            <a:r>
              <a:rPr lang="cs-CZ" dirty="0" smtClean="0"/>
              <a:t>.) To by se lidé na Jenůfu – na mne sesypali – vidíte je – (</a:t>
            </a:r>
            <a:r>
              <a:rPr lang="cs-CZ" i="1" dirty="0" smtClean="0"/>
              <a:t>krčíc se, ukazuje pronásledovaná prstem</a:t>
            </a:r>
            <a:r>
              <a:rPr lang="cs-CZ" dirty="0" smtClean="0"/>
              <a:t>) vidíte ji Kostelničku! (</a:t>
            </a:r>
            <a:r>
              <a:rPr lang="cs-CZ" i="1" dirty="0" smtClean="0"/>
              <a:t>plíživě chvátá do komory a vrátí se s dítětem, jež zaobalí do šátku</a:t>
            </a:r>
            <a:r>
              <a:rPr lang="cs-CZ" dirty="0" smtClean="0"/>
              <a:t>). Z hříchu vzešel a celý na </a:t>
            </a:r>
            <a:r>
              <a:rPr lang="cs-CZ" dirty="0" err="1" smtClean="0"/>
              <a:t>Števa</a:t>
            </a:r>
            <a:r>
              <a:rPr lang="cs-CZ" dirty="0" smtClean="0"/>
              <a:t> podobný – věru také jeho bídná </a:t>
            </a:r>
            <a:r>
              <a:rPr lang="cs-CZ" dirty="0" err="1" smtClean="0"/>
              <a:t>duša</a:t>
            </a:r>
            <a:r>
              <a:rPr lang="cs-CZ" dirty="0" smtClean="0"/>
              <a:t>! (</a:t>
            </a:r>
            <a:r>
              <a:rPr lang="cs-CZ" i="1" dirty="0" smtClean="0"/>
              <a:t>vyběhne ze dveří </a:t>
            </a:r>
            <a:r>
              <a:rPr lang="cs-CZ" i="1" dirty="0" err="1" smtClean="0"/>
              <a:t>zavrouc</a:t>
            </a:r>
            <a:r>
              <a:rPr lang="cs-CZ" i="1" dirty="0" smtClean="0"/>
              <a:t> je na klíč</a:t>
            </a:r>
            <a:r>
              <a:rPr lang="cs-CZ" dirty="0" smtClean="0"/>
              <a:t>).</a:t>
            </a:r>
            <a:endParaRPr lang="cs-CZ" dirty="0"/>
          </a:p>
        </p:txBody>
      </p:sp>
    </p:spTree>
    <p:extLst>
      <p:ext uri="{BB962C8B-B14F-4D97-AF65-F5344CB8AC3E}">
        <p14:creationId xmlns:p14="http://schemas.microsoft.com/office/powerpoint/2010/main" val="8282890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11. Role dítěte v dramatu </a:t>
            </a:r>
            <a:r>
              <a:rPr lang="cs-CZ" sz="2800" dirty="0" err="1"/>
              <a:t>Vojnarka</a:t>
            </a:r>
            <a:r>
              <a:rPr lang="cs-CZ" sz="2800" dirty="0"/>
              <a:t> Alois Jiráska a Její pastorkyňa Gabriely Preissové</a:t>
            </a:r>
          </a:p>
        </p:txBody>
      </p:sp>
      <p:sp>
        <p:nvSpPr>
          <p:cNvPr id="3" name="Zástupný symbol pro obsah 2"/>
          <p:cNvSpPr>
            <a:spLocks noGrp="1"/>
          </p:cNvSpPr>
          <p:nvPr>
            <p:ph idx="1"/>
          </p:nvPr>
        </p:nvSpPr>
        <p:spPr/>
        <p:txBody>
          <a:bodyPr/>
          <a:lstStyle/>
          <a:p>
            <a:r>
              <a:rPr lang="cs-CZ" dirty="0"/>
              <a:t>Doporučená literatura</a:t>
            </a:r>
          </a:p>
          <a:p>
            <a:endParaRPr lang="cs-CZ" smtClean="0"/>
          </a:p>
          <a:p>
            <a:r>
              <a:rPr lang="cs-CZ" smtClean="0"/>
              <a:t>Otokar </a:t>
            </a:r>
            <a:r>
              <a:rPr lang="cs-CZ" dirty="0"/>
              <a:t>Fischer: Činohra Národního divadla. Praha: Československý spisovatel 1983</a:t>
            </a:r>
          </a:p>
          <a:p>
            <a:r>
              <a:rPr lang="cs-CZ" dirty="0" smtClean="0"/>
              <a:t>Jaroslava Janáčková: Gabriela Preissová: realismus v intermediálních transformacích. Praha: Academia 2015</a:t>
            </a:r>
            <a:endParaRPr lang="cs-CZ" dirty="0"/>
          </a:p>
        </p:txBody>
      </p:sp>
    </p:spTree>
    <p:extLst>
      <p:ext uri="{BB962C8B-B14F-4D97-AF65-F5344CB8AC3E}">
        <p14:creationId xmlns:p14="http://schemas.microsoft.com/office/powerpoint/2010/main" val="47879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1. Funkce exotiky v </a:t>
            </a:r>
            <a:r>
              <a:rPr lang="cs-CZ" sz="2800" dirty="0" err="1"/>
              <a:t>Maranovi</a:t>
            </a:r>
            <a:r>
              <a:rPr lang="cs-CZ" sz="2800" dirty="0"/>
              <a:t> a </a:t>
            </a:r>
            <a:r>
              <a:rPr lang="cs-CZ" sz="2800" dirty="0" err="1"/>
              <a:t>Onyře</a:t>
            </a:r>
            <a:r>
              <a:rPr lang="cs-CZ" sz="2800" dirty="0"/>
              <a:t> P. Šedivého a v Blahu v zahradě kvetoucích broskví J. Zeyera</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Toulali jsme se stepí, prošli téměř celý Krym. Ó krásné upomínky, chvíle plné slasti, jak plníte mi duši touhou! Jak mohl bych kdy zapomenouti vás, vy doubravy a bukové lesy, odívající se v jarní roucha, vás, vonící fialkami a hřebíčkovým </a:t>
            </a:r>
            <a:r>
              <a:rPr lang="cs-CZ" dirty="0" err="1" smtClean="0"/>
              <a:t>parfumem</a:t>
            </a:r>
            <a:r>
              <a:rPr lang="cs-CZ" dirty="0" smtClean="0"/>
              <a:t> planých pivoněk, otvírajících růžové své kalichy v hlubokém stínu vašich tišin! Klenuly jste se nad bublajícími vodami, šířily jste se až k moři, brzy plačícímu, brzy hřímajícímu u vašich nohou! Na vámi kroužili orlové, čněly k nebi trčící hory, růžové v červáncích, modré v poledne a fialové, když se slunce k západu sklánělo. Někdy jste se </a:t>
            </a:r>
            <a:r>
              <a:rPr lang="cs-CZ" dirty="0" err="1" smtClean="0"/>
              <a:t>rozstupovaly</a:t>
            </a:r>
            <a:r>
              <a:rPr lang="cs-CZ" dirty="0" smtClean="0"/>
              <a:t> před námi a ukázaly jste nám pak v dlouhých vyhlídkách tichá údolí, kde vísky a městečka při měsíci dřímaly, kde mešity s graciosními minarety, vroubené temnými </a:t>
            </a:r>
            <a:r>
              <a:rPr lang="cs-CZ" dirty="0" err="1" smtClean="0"/>
              <a:t>cypřišemi</a:t>
            </a:r>
            <a:r>
              <a:rPr lang="cs-CZ" dirty="0" smtClean="0"/>
              <a:t> pod hvězdami snily, kde bílé vily v stínu magnoliových stromů, granátů a metalicky se lesknoucích laurů se v moři shlížely. </a:t>
            </a:r>
            <a:endParaRPr lang="cs-CZ" dirty="0"/>
          </a:p>
        </p:txBody>
      </p:sp>
    </p:spTree>
    <p:extLst>
      <p:ext uri="{BB962C8B-B14F-4D97-AF65-F5344CB8AC3E}">
        <p14:creationId xmlns:p14="http://schemas.microsoft.com/office/powerpoint/2010/main" val="1543088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1. Funkce exotiky v </a:t>
            </a:r>
            <a:r>
              <a:rPr lang="cs-CZ" sz="2800" dirty="0" err="1"/>
              <a:t>Maranovi</a:t>
            </a:r>
            <a:r>
              <a:rPr lang="cs-CZ" sz="2800" dirty="0"/>
              <a:t> a </a:t>
            </a:r>
            <a:r>
              <a:rPr lang="cs-CZ" sz="2800" dirty="0" err="1"/>
              <a:t>Onyře</a:t>
            </a:r>
            <a:r>
              <a:rPr lang="cs-CZ" sz="2800" dirty="0"/>
              <a:t> P. Šedivého a v Blahu v zahradě kvetoucích broskví J. Zeyera</a:t>
            </a:r>
          </a:p>
        </p:txBody>
      </p:sp>
      <p:sp>
        <p:nvSpPr>
          <p:cNvPr id="3" name="Zástupný symbol pro obsah 2"/>
          <p:cNvSpPr>
            <a:spLocks noGrp="1"/>
          </p:cNvSpPr>
          <p:nvPr>
            <p:ph idx="1"/>
          </p:nvPr>
        </p:nvSpPr>
        <p:spPr/>
        <p:txBody>
          <a:bodyPr>
            <a:normAutofit lnSpcReduction="10000"/>
          </a:bodyPr>
          <a:lstStyle/>
          <a:p>
            <a:r>
              <a:rPr lang="cs-CZ" dirty="0"/>
              <a:t>Doporučená literatura</a:t>
            </a:r>
          </a:p>
          <a:p>
            <a:endParaRPr lang="cs-CZ" dirty="0"/>
          </a:p>
          <a:p>
            <a:r>
              <a:rPr lang="cs-CZ" dirty="0" smtClean="0"/>
              <a:t>Jaroslava Janáčková: Medailón, in: Václav Matěj Kramerius a jiní: Zazděná slečna a jiné povídky pro vyražení. Praha: Československý spisovatel 1980</a:t>
            </a:r>
          </a:p>
          <a:p>
            <a:r>
              <a:rPr lang="cs-CZ" dirty="0" smtClean="0"/>
              <a:t>Dalibor Tureček: Romantická povaha Jungmannova překladu Chateaubriandovy </a:t>
            </a:r>
            <a:r>
              <a:rPr lang="cs-CZ" dirty="0" err="1" smtClean="0"/>
              <a:t>Ataly</a:t>
            </a:r>
            <a:r>
              <a:rPr lang="cs-CZ" dirty="0" smtClean="0"/>
              <a:t>. </a:t>
            </a:r>
            <a:r>
              <a:rPr lang="cs-CZ" dirty="0" err="1" smtClean="0"/>
              <a:t>Bohemica</a:t>
            </a:r>
            <a:r>
              <a:rPr lang="cs-CZ" dirty="0" smtClean="0"/>
              <a:t> </a:t>
            </a:r>
            <a:r>
              <a:rPr lang="cs-CZ" dirty="0" err="1" smtClean="0"/>
              <a:t>litteraria</a:t>
            </a:r>
            <a:r>
              <a:rPr lang="cs-CZ" dirty="0" smtClean="0"/>
              <a:t> 16, 2013, č. 1, s. 7-21</a:t>
            </a:r>
            <a:endParaRPr lang="cs-CZ" dirty="0"/>
          </a:p>
          <a:p>
            <a:r>
              <a:rPr lang="cs-CZ" dirty="0" smtClean="0"/>
              <a:t>Michal </a:t>
            </a:r>
            <a:r>
              <a:rPr lang="cs-CZ" dirty="0" err="1" smtClean="0"/>
              <a:t>Fránek</a:t>
            </a:r>
            <a:r>
              <a:rPr lang="cs-CZ" dirty="0" smtClean="0"/>
              <a:t>: Zeyer, Vrchlický, </a:t>
            </a:r>
            <a:r>
              <a:rPr lang="cs-CZ" dirty="0" err="1" smtClean="0"/>
              <a:t>Lier</a:t>
            </a:r>
            <a:r>
              <a:rPr lang="cs-CZ" dirty="0" smtClean="0"/>
              <a:t>: Česká próza v dotyku s parnasismem. In: Aleš Haman, Dalibor Tureček (</a:t>
            </a:r>
            <a:r>
              <a:rPr lang="cs-CZ" dirty="0" err="1" smtClean="0"/>
              <a:t>eds</a:t>
            </a:r>
            <a:r>
              <a:rPr lang="cs-CZ" dirty="0" smtClean="0"/>
              <a:t>.): Český a slovenský literární parnasismus: synopticko-pulzační model kulturního jevu. Brno: Host 2014</a:t>
            </a:r>
            <a:endParaRPr lang="cs-CZ" dirty="0"/>
          </a:p>
        </p:txBody>
      </p:sp>
    </p:spTree>
    <p:extLst>
      <p:ext uri="{BB962C8B-B14F-4D97-AF65-F5344CB8AC3E}">
        <p14:creationId xmlns:p14="http://schemas.microsoft.com/office/powerpoint/2010/main" val="3842328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2. Pohanství versus křesťanství v RKZ (Záboj a Jaroslav) a ve Slávy dceři Jána Kollára</a:t>
            </a:r>
            <a:endParaRPr lang="cs-CZ" sz="2800" dirty="0"/>
          </a:p>
        </p:txBody>
      </p:sp>
      <p:sp>
        <p:nvSpPr>
          <p:cNvPr id="4" name="Zástupný symbol pro obsah 3"/>
          <p:cNvSpPr>
            <a:spLocks noGrp="1"/>
          </p:cNvSpPr>
          <p:nvPr>
            <p:ph sz="half" idx="1"/>
          </p:nvPr>
        </p:nvSpPr>
        <p:spPr/>
        <p:txBody>
          <a:bodyPr>
            <a:noAutofit/>
          </a:bodyPr>
          <a:lstStyle/>
          <a:p>
            <a:pPr marL="0" indent="0">
              <a:buNone/>
            </a:pPr>
            <a:r>
              <a:rPr lang="cs-CZ" sz="1600" dirty="0"/>
              <a:t>„</a:t>
            </a:r>
            <a:r>
              <a:rPr lang="cs-CZ" sz="1600" dirty="0" err="1"/>
              <a:t>Otčík</a:t>
            </a:r>
            <a:r>
              <a:rPr lang="cs-CZ" sz="1600" dirty="0"/>
              <a:t> </a:t>
            </a:r>
            <a:r>
              <a:rPr lang="cs-CZ" sz="1600" dirty="0" err="1"/>
              <a:t>zaide</a:t>
            </a:r>
            <a:r>
              <a:rPr lang="cs-CZ" sz="1600" dirty="0"/>
              <a:t> k otcem,</a:t>
            </a:r>
            <a:br>
              <a:rPr lang="cs-CZ" sz="1600" dirty="0"/>
            </a:br>
            <a:r>
              <a:rPr lang="cs-CZ" sz="1600" dirty="0" err="1"/>
              <a:t>ostavi</a:t>
            </a:r>
            <a:r>
              <a:rPr lang="cs-CZ" sz="1600" dirty="0"/>
              <a:t> v dědině dietky svoje i svoje </a:t>
            </a:r>
            <a:r>
              <a:rPr lang="cs-CZ" sz="1600" dirty="0" err="1"/>
              <a:t>lubice</a:t>
            </a:r>
            <a:r>
              <a:rPr lang="cs-CZ" sz="1600" dirty="0"/>
              <a:t/>
            </a:r>
            <a:br>
              <a:rPr lang="cs-CZ" sz="1600" dirty="0"/>
            </a:br>
            <a:r>
              <a:rPr lang="cs-CZ" sz="1600" dirty="0"/>
              <a:t>i </a:t>
            </a:r>
            <a:r>
              <a:rPr lang="cs-CZ" sz="1600" dirty="0" err="1"/>
              <a:t>neřeče</a:t>
            </a:r>
            <a:r>
              <a:rPr lang="cs-CZ" sz="1600" dirty="0"/>
              <a:t> nikomu:</a:t>
            </a:r>
            <a:br>
              <a:rPr lang="cs-CZ" sz="1600" dirty="0"/>
            </a:br>
            <a:r>
              <a:rPr lang="cs-CZ" sz="1600" dirty="0"/>
              <a:t>,Baťo, ty </a:t>
            </a:r>
            <a:r>
              <a:rPr lang="cs-CZ" sz="1600" dirty="0" err="1"/>
              <a:t>mluvi</a:t>
            </a:r>
            <a:r>
              <a:rPr lang="cs-CZ" sz="1600" dirty="0"/>
              <a:t> k nim </a:t>
            </a:r>
            <a:r>
              <a:rPr lang="cs-CZ" sz="1600" dirty="0" err="1"/>
              <a:t>oteckými</a:t>
            </a:r>
            <a:r>
              <a:rPr lang="cs-CZ" sz="1600" dirty="0"/>
              <a:t> slovy!</a:t>
            </a:r>
            <a:br>
              <a:rPr lang="cs-CZ" sz="1600" dirty="0"/>
            </a:br>
            <a:r>
              <a:rPr lang="cs-CZ" sz="1600" dirty="0"/>
              <a:t>I </a:t>
            </a:r>
            <a:r>
              <a:rPr lang="cs-CZ" sz="1600" dirty="0" err="1"/>
              <a:t>přiide</a:t>
            </a:r>
            <a:r>
              <a:rPr lang="cs-CZ" sz="1600" dirty="0"/>
              <a:t> </a:t>
            </a:r>
            <a:r>
              <a:rPr lang="cs-CZ" sz="1600" dirty="0" err="1"/>
              <a:t>cuzí</a:t>
            </a:r>
            <a:r>
              <a:rPr lang="cs-CZ" sz="1600" dirty="0"/>
              <a:t> </a:t>
            </a:r>
            <a:r>
              <a:rPr lang="cs-CZ" sz="1600" dirty="0" err="1"/>
              <a:t>úsilno</a:t>
            </a:r>
            <a:r>
              <a:rPr lang="cs-CZ" sz="1600" dirty="0"/>
              <a:t> v dědinu,</a:t>
            </a:r>
            <a:br>
              <a:rPr lang="cs-CZ" sz="1600" dirty="0"/>
            </a:br>
            <a:r>
              <a:rPr lang="cs-CZ" sz="1600" dirty="0"/>
              <a:t>i </a:t>
            </a:r>
            <a:r>
              <a:rPr lang="cs-CZ" sz="1600" dirty="0" err="1"/>
              <a:t>cuzími</a:t>
            </a:r>
            <a:r>
              <a:rPr lang="cs-CZ" sz="1600" dirty="0"/>
              <a:t> slovy </a:t>
            </a:r>
            <a:r>
              <a:rPr lang="cs-CZ" sz="1600" dirty="0" err="1"/>
              <a:t>zapovída</a:t>
            </a:r>
            <a:r>
              <a:rPr lang="cs-CZ" sz="1600" dirty="0"/>
              <a:t>;</a:t>
            </a:r>
            <a:br>
              <a:rPr lang="cs-CZ" sz="1600" dirty="0"/>
            </a:br>
            <a:r>
              <a:rPr lang="cs-CZ" sz="1600" dirty="0"/>
              <a:t>i </a:t>
            </a:r>
            <a:r>
              <a:rPr lang="cs-CZ" sz="1600" dirty="0" err="1"/>
              <a:t>kak</a:t>
            </a:r>
            <a:r>
              <a:rPr lang="cs-CZ" sz="1600" dirty="0"/>
              <a:t> </a:t>
            </a:r>
            <a:r>
              <a:rPr lang="cs-CZ" sz="1600" dirty="0" err="1"/>
              <a:t>sě</a:t>
            </a:r>
            <a:r>
              <a:rPr lang="cs-CZ" sz="1600" dirty="0"/>
              <a:t> </a:t>
            </a:r>
            <a:r>
              <a:rPr lang="cs-CZ" sz="1600" dirty="0" err="1"/>
              <a:t>zdie</a:t>
            </a:r>
            <a:r>
              <a:rPr lang="cs-CZ" sz="1600" dirty="0"/>
              <a:t> v </a:t>
            </a:r>
            <a:r>
              <a:rPr lang="cs-CZ" sz="1600" dirty="0" err="1"/>
              <a:t>cuzej</a:t>
            </a:r>
            <a:r>
              <a:rPr lang="cs-CZ" sz="1600" dirty="0"/>
              <a:t> vlasti </a:t>
            </a:r>
            <a:r>
              <a:rPr lang="cs-CZ" sz="1600" dirty="0" err="1"/>
              <a:t>ot</a:t>
            </a:r>
            <a:r>
              <a:rPr lang="cs-CZ" sz="1600" dirty="0"/>
              <a:t> </a:t>
            </a:r>
            <a:r>
              <a:rPr lang="cs-CZ" sz="1600" dirty="0" err="1"/>
              <a:t>jutra</a:t>
            </a:r>
            <a:r>
              <a:rPr lang="cs-CZ" sz="1600" dirty="0"/>
              <a:t> po </a:t>
            </a:r>
            <a:r>
              <a:rPr lang="cs-CZ" sz="1600" dirty="0" smtClean="0"/>
              <a:t>				      večer</a:t>
            </a:r>
            <a:r>
              <a:rPr lang="cs-CZ" sz="1600" dirty="0"/>
              <a:t>,</a:t>
            </a:r>
            <a:br>
              <a:rPr lang="cs-CZ" sz="1600" dirty="0"/>
            </a:br>
            <a:r>
              <a:rPr lang="cs-CZ" sz="1600" dirty="0"/>
              <a:t>tako </a:t>
            </a:r>
            <a:r>
              <a:rPr lang="cs-CZ" sz="1600" dirty="0" err="1"/>
              <a:t>bieše</a:t>
            </a:r>
            <a:r>
              <a:rPr lang="cs-CZ" sz="1600" dirty="0"/>
              <a:t> </a:t>
            </a:r>
            <a:r>
              <a:rPr lang="cs-CZ" sz="1600" dirty="0" err="1"/>
              <a:t>zdieti</a:t>
            </a:r>
            <a:r>
              <a:rPr lang="cs-CZ" sz="1600" dirty="0"/>
              <a:t> dietkám i ženám</a:t>
            </a:r>
            <a:br>
              <a:rPr lang="cs-CZ" sz="1600" dirty="0"/>
            </a:br>
            <a:r>
              <a:rPr lang="cs-CZ" sz="1600" dirty="0"/>
              <a:t>i </a:t>
            </a:r>
            <a:r>
              <a:rPr lang="cs-CZ" sz="1600" dirty="0" err="1"/>
              <a:t>jedinú</a:t>
            </a:r>
            <a:r>
              <a:rPr lang="cs-CZ" sz="1600" dirty="0"/>
              <a:t> </a:t>
            </a:r>
            <a:r>
              <a:rPr lang="cs-CZ" sz="1600" dirty="0" err="1"/>
              <a:t>družu</a:t>
            </a:r>
            <a:r>
              <a:rPr lang="cs-CZ" sz="1600" dirty="0"/>
              <a:t> nám </a:t>
            </a:r>
            <a:r>
              <a:rPr lang="cs-CZ" sz="1600" dirty="0" err="1"/>
              <a:t>iměti</a:t>
            </a:r>
            <a:r>
              <a:rPr lang="cs-CZ" sz="1600" dirty="0"/>
              <a:t/>
            </a:r>
            <a:br>
              <a:rPr lang="cs-CZ" sz="1600" dirty="0"/>
            </a:br>
            <a:r>
              <a:rPr lang="cs-CZ" sz="1600" dirty="0"/>
              <a:t>po </a:t>
            </a:r>
            <a:r>
              <a:rPr lang="cs-CZ" sz="1600" dirty="0" err="1"/>
              <a:t>púti</a:t>
            </a:r>
            <a:r>
              <a:rPr lang="cs-CZ" sz="1600" dirty="0"/>
              <a:t> </a:t>
            </a:r>
            <a:r>
              <a:rPr lang="cs-CZ" sz="1600" dirty="0" err="1"/>
              <a:t>vsiej</a:t>
            </a:r>
            <a:r>
              <a:rPr lang="cs-CZ" sz="1600" dirty="0"/>
              <a:t> z Vesny po Moranu.</a:t>
            </a:r>
            <a:br>
              <a:rPr lang="cs-CZ" sz="1600" dirty="0"/>
            </a:br>
            <a:r>
              <a:rPr lang="cs-CZ" sz="1600" dirty="0"/>
              <a:t>I </a:t>
            </a:r>
            <a:r>
              <a:rPr lang="cs-CZ" sz="1600" dirty="0" err="1"/>
              <a:t>vyhánie</a:t>
            </a:r>
            <a:r>
              <a:rPr lang="cs-CZ" sz="1600" dirty="0"/>
              <a:t> z </a:t>
            </a:r>
            <a:r>
              <a:rPr lang="cs-CZ" sz="1600" dirty="0" err="1"/>
              <a:t>hájev</a:t>
            </a:r>
            <a:r>
              <a:rPr lang="cs-CZ" sz="1600" dirty="0"/>
              <a:t> </a:t>
            </a:r>
            <a:r>
              <a:rPr lang="cs-CZ" sz="1600" dirty="0" err="1"/>
              <a:t>vsě</a:t>
            </a:r>
            <a:r>
              <a:rPr lang="cs-CZ" sz="1600" dirty="0"/>
              <a:t> </a:t>
            </a:r>
            <a:r>
              <a:rPr lang="cs-CZ" sz="1600" dirty="0" err="1"/>
              <a:t>krahuje</a:t>
            </a:r>
            <a:r>
              <a:rPr lang="cs-CZ" sz="1600" dirty="0"/>
              <a:t>,</a:t>
            </a:r>
            <a:br>
              <a:rPr lang="cs-CZ" sz="1600" dirty="0"/>
            </a:br>
            <a:r>
              <a:rPr lang="cs-CZ" sz="1600" dirty="0"/>
              <a:t>i </a:t>
            </a:r>
            <a:r>
              <a:rPr lang="cs-CZ" sz="1600" dirty="0" err="1"/>
              <a:t>kací</a:t>
            </a:r>
            <a:r>
              <a:rPr lang="cs-CZ" sz="1600" dirty="0"/>
              <a:t> bozi v </a:t>
            </a:r>
            <a:r>
              <a:rPr lang="cs-CZ" sz="1600" dirty="0" err="1"/>
              <a:t>cuzej</a:t>
            </a:r>
            <a:r>
              <a:rPr lang="cs-CZ" sz="1600" dirty="0"/>
              <a:t> vlasti,</a:t>
            </a:r>
            <a:br>
              <a:rPr lang="cs-CZ" sz="1600" dirty="0"/>
            </a:br>
            <a:r>
              <a:rPr lang="cs-CZ" sz="1600" dirty="0"/>
              <a:t>takým </a:t>
            </a:r>
            <a:r>
              <a:rPr lang="cs-CZ" sz="1600" dirty="0" err="1"/>
              <a:t>sě</a:t>
            </a:r>
            <a:r>
              <a:rPr lang="cs-CZ" sz="1600" dirty="0"/>
              <a:t> klaněti zdě i jim </a:t>
            </a:r>
            <a:r>
              <a:rPr lang="cs-CZ" sz="1600" dirty="0" err="1"/>
              <a:t>oběcati</a:t>
            </a:r>
            <a:r>
              <a:rPr lang="cs-CZ" sz="1600" dirty="0"/>
              <a:t> oběť.</a:t>
            </a:r>
            <a:br>
              <a:rPr lang="cs-CZ" sz="1600" dirty="0"/>
            </a:br>
            <a:r>
              <a:rPr lang="cs-CZ" sz="1600" dirty="0"/>
              <a:t>I </a:t>
            </a:r>
            <a:r>
              <a:rPr lang="cs-CZ" sz="1600" dirty="0" err="1"/>
              <a:t>nesměchu</a:t>
            </a:r>
            <a:r>
              <a:rPr lang="cs-CZ" sz="1600" dirty="0"/>
              <a:t> </a:t>
            </a:r>
            <a:r>
              <a:rPr lang="cs-CZ" sz="1600" dirty="0" err="1"/>
              <a:t>sě</a:t>
            </a:r>
            <a:r>
              <a:rPr lang="cs-CZ" sz="1600" dirty="0"/>
              <a:t> bíti v čelo před bohy</a:t>
            </a:r>
            <a:br>
              <a:rPr lang="cs-CZ" sz="1600" dirty="0"/>
            </a:br>
            <a:r>
              <a:rPr lang="cs-CZ" sz="1600" dirty="0"/>
              <a:t>ni v </a:t>
            </a:r>
            <a:r>
              <a:rPr lang="cs-CZ" sz="1600" dirty="0" err="1"/>
              <a:t>súmrky</a:t>
            </a:r>
            <a:r>
              <a:rPr lang="cs-CZ" sz="1600" dirty="0"/>
              <a:t> jim dávati </a:t>
            </a:r>
            <a:r>
              <a:rPr lang="cs-CZ" sz="1600" dirty="0" err="1"/>
              <a:t>jiesti</a:t>
            </a:r>
            <a:r>
              <a:rPr lang="cs-CZ" sz="1600" dirty="0"/>
              <a:t>.</a:t>
            </a:r>
            <a:br>
              <a:rPr lang="cs-CZ" sz="1600" dirty="0"/>
            </a:br>
            <a:r>
              <a:rPr lang="cs-CZ" sz="1600" dirty="0" err="1"/>
              <a:t>Kamo</a:t>
            </a:r>
            <a:r>
              <a:rPr lang="cs-CZ" sz="1600" dirty="0"/>
              <a:t> </a:t>
            </a:r>
            <a:r>
              <a:rPr lang="cs-CZ" sz="1600" dirty="0" err="1"/>
              <a:t>otčík</a:t>
            </a:r>
            <a:r>
              <a:rPr lang="cs-CZ" sz="1600" dirty="0"/>
              <a:t> </a:t>
            </a:r>
            <a:r>
              <a:rPr lang="cs-CZ" sz="1600" dirty="0" err="1"/>
              <a:t>dáváše</a:t>
            </a:r>
            <a:r>
              <a:rPr lang="cs-CZ" sz="1600" dirty="0"/>
              <a:t> krmě </a:t>
            </a:r>
            <a:r>
              <a:rPr lang="cs-CZ" sz="1600" dirty="0" err="1"/>
              <a:t>bohóm</a:t>
            </a:r>
            <a:r>
              <a:rPr lang="cs-CZ" sz="1600" dirty="0"/>
              <a:t>,</a:t>
            </a:r>
            <a:br>
              <a:rPr lang="cs-CZ" sz="1600" dirty="0"/>
            </a:br>
            <a:r>
              <a:rPr lang="cs-CZ" sz="1600" dirty="0" err="1"/>
              <a:t>kamo</a:t>
            </a:r>
            <a:r>
              <a:rPr lang="cs-CZ" sz="1600" dirty="0"/>
              <a:t> k </a:t>
            </a:r>
            <a:r>
              <a:rPr lang="cs-CZ" sz="1600" dirty="0" err="1"/>
              <a:t>niem</a:t>
            </a:r>
            <a:r>
              <a:rPr lang="cs-CZ" sz="1600" dirty="0"/>
              <a:t> hlásat </a:t>
            </a:r>
            <a:r>
              <a:rPr lang="cs-CZ" sz="1600" dirty="0" err="1"/>
              <a:t>chodíváše</a:t>
            </a:r>
            <a:r>
              <a:rPr lang="cs-CZ" sz="1600" dirty="0"/>
              <a:t>,</a:t>
            </a:r>
            <a:br>
              <a:rPr lang="cs-CZ" sz="1600" dirty="0"/>
            </a:br>
            <a:r>
              <a:rPr lang="cs-CZ" sz="1600" dirty="0" err="1"/>
              <a:t>posěkachu</a:t>
            </a:r>
            <a:r>
              <a:rPr lang="cs-CZ" sz="1600" dirty="0"/>
              <a:t> </a:t>
            </a:r>
            <a:r>
              <a:rPr lang="cs-CZ" sz="1600" dirty="0" err="1"/>
              <a:t>vsie</a:t>
            </a:r>
            <a:r>
              <a:rPr lang="cs-CZ" sz="1600" dirty="0"/>
              <a:t> </a:t>
            </a:r>
            <a:r>
              <a:rPr lang="cs-CZ" sz="1600" dirty="0" err="1"/>
              <a:t>drva</a:t>
            </a:r>
            <a:r>
              <a:rPr lang="cs-CZ" sz="1600" dirty="0"/>
              <a:t/>
            </a:r>
            <a:br>
              <a:rPr lang="cs-CZ" sz="1600" dirty="0"/>
            </a:br>
            <a:r>
              <a:rPr lang="cs-CZ" sz="1600" dirty="0"/>
              <a:t>i </a:t>
            </a:r>
            <a:r>
              <a:rPr lang="cs-CZ" sz="1600" dirty="0" err="1"/>
              <a:t>rozhrušichu</a:t>
            </a:r>
            <a:r>
              <a:rPr lang="cs-CZ" sz="1600" dirty="0"/>
              <a:t> </a:t>
            </a:r>
            <a:r>
              <a:rPr lang="cs-CZ" sz="1600" dirty="0" err="1"/>
              <a:t>vsie</a:t>
            </a:r>
            <a:r>
              <a:rPr lang="cs-CZ" sz="1600" dirty="0"/>
              <a:t> bohy.“</a:t>
            </a:r>
          </a:p>
        </p:txBody>
      </p:sp>
      <p:sp>
        <p:nvSpPr>
          <p:cNvPr id="5" name="Zástupný symbol pro obsah 4"/>
          <p:cNvSpPr>
            <a:spLocks noGrp="1"/>
          </p:cNvSpPr>
          <p:nvPr>
            <p:ph sz="half" idx="2"/>
          </p:nvPr>
        </p:nvSpPr>
        <p:spPr/>
        <p:txBody>
          <a:bodyPr>
            <a:noAutofit/>
          </a:bodyPr>
          <a:lstStyle/>
          <a:p>
            <a:pPr marL="0" indent="0">
              <a:buNone/>
            </a:pPr>
            <a:r>
              <a:rPr lang="cs-CZ" sz="1600" dirty="0"/>
              <a:t>Tu Vratislav jak tur jarý </a:t>
            </a:r>
            <a:r>
              <a:rPr lang="cs-CZ" sz="1600" dirty="0" err="1"/>
              <a:t>skoči</a:t>
            </a:r>
            <a:r>
              <a:rPr lang="cs-CZ" sz="1600" dirty="0"/>
              <a:t>,</a:t>
            </a:r>
            <a:br>
              <a:rPr lang="cs-CZ" sz="1600" dirty="0"/>
            </a:br>
            <a:r>
              <a:rPr lang="cs-CZ" sz="1600" dirty="0" err="1"/>
              <a:t>Vestoňa</a:t>
            </a:r>
            <a:r>
              <a:rPr lang="cs-CZ" sz="1600" dirty="0"/>
              <a:t> za silně paži </a:t>
            </a:r>
            <a:r>
              <a:rPr lang="cs-CZ" sz="1600" dirty="0" err="1"/>
              <a:t>chváti</a:t>
            </a:r>
            <a:r>
              <a:rPr lang="cs-CZ" sz="1600" dirty="0"/>
              <a:t>,</a:t>
            </a:r>
            <a:br>
              <a:rPr lang="cs-CZ" sz="1600" dirty="0"/>
            </a:br>
            <a:r>
              <a:rPr lang="cs-CZ" sz="1600" dirty="0" err="1"/>
              <a:t>die</a:t>
            </a:r>
            <a:r>
              <a:rPr lang="cs-CZ" sz="1600" dirty="0"/>
              <a:t>: „</a:t>
            </a:r>
            <a:r>
              <a:rPr lang="cs-CZ" sz="1600" dirty="0" err="1"/>
              <a:t>Prorado</a:t>
            </a:r>
            <a:r>
              <a:rPr lang="cs-CZ" sz="1600" dirty="0"/>
              <a:t>, skvrno </a:t>
            </a:r>
            <a:r>
              <a:rPr lang="cs-CZ" sz="1600" dirty="0" err="1"/>
              <a:t>křestan</a:t>
            </a:r>
            <a:r>
              <a:rPr lang="cs-CZ" sz="1600" dirty="0"/>
              <a:t> věčná!</a:t>
            </a:r>
            <a:br>
              <a:rPr lang="cs-CZ" sz="1600" dirty="0"/>
            </a:br>
            <a:r>
              <a:rPr lang="cs-CZ" sz="1600" dirty="0"/>
              <a:t>v záhubu chceš </a:t>
            </a:r>
            <a:r>
              <a:rPr lang="cs-CZ" sz="1600" dirty="0" err="1"/>
              <a:t>vrci</a:t>
            </a:r>
            <a:r>
              <a:rPr lang="cs-CZ" sz="1600" dirty="0"/>
              <a:t> dobré </a:t>
            </a:r>
            <a:r>
              <a:rPr lang="cs-CZ" sz="1600" dirty="0" err="1"/>
              <a:t>ludi</a:t>
            </a:r>
            <a:r>
              <a:rPr lang="cs-CZ" sz="1600" dirty="0"/>
              <a:t>?</a:t>
            </a:r>
            <a:br>
              <a:rPr lang="cs-CZ" sz="1600" dirty="0"/>
            </a:br>
            <a:r>
              <a:rPr lang="cs-CZ" sz="1600" dirty="0" err="1"/>
              <a:t>Ot</a:t>
            </a:r>
            <a:r>
              <a:rPr lang="cs-CZ" sz="1600" dirty="0"/>
              <a:t> Boha nám </a:t>
            </a:r>
            <a:r>
              <a:rPr lang="cs-CZ" sz="1600" dirty="0" err="1"/>
              <a:t>milosť</a:t>
            </a:r>
            <a:r>
              <a:rPr lang="cs-CZ" sz="1600" dirty="0"/>
              <a:t> </a:t>
            </a:r>
            <a:r>
              <a:rPr lang="cs-CZ" sz="1600" dirty="0" err="1"/>
              <a:t>ždáti</a:t>
            </a:r>
            <a:r>
              <a:rPr lang="cs-CZ" sz="1600" dirty="0"/>
              <a:t> </a:t>
            </a:r>
            <a:r>
              <a:rPr lang="cs-CZ" sz="1600" dirty="0" err="1"/>
              <a:t>chvalno</a:t>
            </a:r>
            <a:r>
              <a:rPr lang="cs-CZ" sz="1600" dirty="0"/>
              <a:t>,</a:t>
            </a:r>
            <a:br>
              <a:rPr lang="cs-CZ" sz="1600" dirty="0"/>
            </a:br>
            <a:r>
              <a:rPr lang="cs-CZ" sz="1600" dirty="0"/>
              <a:t>ne v </a:t>
            </a:r>
            <a:r>
              <a:rPr lang="cs-CZ" sz="1600" dirty="0" err="1"/>
              <a:t>porobě</a:t>
            </a:r>
            <a:r>
              <a:rPr lang="cs-CZ" sz="1600" dirty="0"/>
              <a:t> </a:t>
            </a:r>
            <a:r>
              <a:rPr lang="cs-CZ" sz="1600" dirty="0" err="1"/>
              <a:t>ot</a:t>
            </a:r>
            <a:r>
              <a:rPr lang="cs-CZ" sz="1600" dirty="0"/>
              <a:t> sveřepých Tatar.</a:t>
            </a:r>
            <a:br>
              <a:rPr lang="cs-CZ" sz="1600" dirty="0"/>
            </a:br>
            <a:r>
              <a:rPr lang="cs-CZ" sz="1600" dirty="0"/>
              <a:t>Neroďte, </a:t>
            </a:r>
            <a:r>
              <a:rPr lang="cs-CZ" sz="1600" dirty="0" err="1"/>
              <a:t>bratřie</a:t>
            </a:r>
            <a:r>
              <a:rPr lang="cs-CZ" sz="1600" dirty="0"/>
              <a:t>, spěti v </a:t>
            </a:r>
            <a:r>
              <a:rPr lang="cs-CZ" sz="1600" dirty="0" err="1"/>
              <a:t>pahubu</a:t>
            </a:r>
            <a:r>
              <a:rPr lang="cs-CZ" sz="1600" dirty="0"/>
              <a:t>!</a:t>
            </a:r>
            <a:br>
              <a:rPr lang="cs-CZ" sz="1600" dirty="0"/>
            </a:br>
            <a:r>
              <a:rPr lang="cs-CZ" sz="1600" dirty="0" err="1"/>
              <a:t>Přětrpěchom</a:t>
            </a:r>
            <a:r>
              <a:rPr lang="cs-CZ" sz="1600" dirty="0"/>
              <a:t> </a:t>
            </a:r>
            <a:r>
              <a:rPr lang="cs-CZ" sz="1600" dirty="0" err="1"/>
              <a:t>najlutěje</a:t>
            </a:r>
            <a:r>
              <a:rPr lang="cs-CZ" sz="1600" dirty="0"/>
              <a:t> vedro,</a:t>
            </a:r>
            <a:br>
              <a:rPr lang="cs-CZ" sz="1600" dirty="0"/>
            </a:br>
            <a:r>
              <a:rPr lang="cs-CZ" sz="1600" dirty="0" err="1"/>
              <a:t>Bóh</a:t>
            </a:r>
            <a:r>
              <a:rPr lang="cs-CZ" sz="1600" dirty="0"/>
              <a:t> </a:t>
            </a:r>
            <a:r>
              <a:rPr lang="cs-CZ" sz="1600" dirty="0" err="1"/>
              <a:t>ny</a:t>
            </a:r>
            <a:r>
              <a:rPr lang="cs-CZ" sz="1600" dirty="0"/>
              <a:t> sílil v </a:t>
            </a:r>
            <a:r>
              <a:rPr lang="cs-CZ" sz="1600" dirty="0" err="1"/>
              <a:t>rozháralé</a:t>
            </a:r>
            <a:r>
              <a:rPr lang="cs-CZ" sz="1600" dirty="0"/>
              <a:t> </a:t>
            </a:r>
            <a:r>
              <a:rPr lang="cs-CZ" sz="1600" dirty="0" err="1"/>
              <a:t>póldne</a:t>
            </a:r>
            <a:r>
              <a:rPr lang="cs-CZ" sz="1600" dirty="0"/>
              <a:t>,</a:t>
            </a:r>
            <a:br>
              <a:rPr lang="cs-CZ" sz="1600" dirty="0"/>
            </a:br>
            <a:r>
              <a:rPr lang="cs-CZ" sz="1600" dirty="0" err="1"/>
              <a:t>Bóh</a:t>
            </a:r>
            <a:r>
              <a:rPr lang="cs-CZ" sz="1600" dirty="0"/>
              <a:t> nám sešle pomoc </a:t>
            </a:r>
            <a:r>
              <a:rPr lang="cs-CZ" sz="1600" dirty="0" err="1"/>
              <a:t>ufajúcím</a:t>
            </a:r>
            <a:r>
              <a:rPr lang="cs-CZ" sz="1600" dirty="0"/>
              <a:t>.</a:t>
            </a:r>
            <a:br>
              <a:rPr lang="cs-CZ" sz="1600" dirty="0"/>
            </a:br>
            <a:r>
              <a:rPr lang="cs-CZ" sz="1600" dirty="0"/>
              <a:t>Zastyďte </a:t>
            </a:r>
            <a:r>
              <a:rPr lang="cs-CZ" sz="1600" dirty="0" err="1"/>
              <a:t>sě</a:t>
            </a:r>
            <a:r>
              <a:rPr lang="cs-CZ" sz="1600" dirty="0"/>
              <a:t>, </a:t>
            </a:r>
            <a:r>
              <a:rPr lang="cs-CZ" sz="1600" dirty="0" err="1"/>
              <a:t>mužie</a:t>
            </a:r>
            <a:r>
              <a:rPr lang="cs-CZ" sz="1600" dirty="0"/>
              <a:t>, takých řečí,</a:t>
            </a:r>
            <a:br>
              <a:rPr lang="cs-CZ" sz="1600" dirty="0"/>
            </a:br>
            <a:r>
              <a:rPr lang="cs-CZ" sz="1600" dirty="0"/>
              <a:t>ač </a:t>
            </a:r>
            <a:r>
              <a:rPr lang="cs-CZ" sz="1600" dirty="0" err="1"/>
              <a:t>sě</a:t>
            </a:r>
            <a:r>
              <a:rPr lang="cs-CZ" sz="1600" dirty="0"/>
              <a:t> </a:t>
            </a:r>
            <a:r>
              <a:rPr lang="cs-CZ" sz="1600" dirty="0" err="1"/>
              <a:t>hrdinami</a:t>
            </a:r>
            <a:r>
              <a:rPr lang="cs-CZ" sz="1600" dirty="0"/>
              <a:t> zváti chcete.</a:t>
            </a:r>
            <a:br>
              <a:rPr lang="cs-CZ" sz="1600" dirty="0"/>
            </a:br>
            <a:r>
              <a:rPr lang="cs-CZ" sz="1600" dirty="0" err="1"/>
              <a:t>Pohynem</a:t>
            </a:r>
            <a:r>
              <a:rPr lang="cs-CZ" sz="1600" dirty="0"/>
              <a:t> </a:t>
            </a:r>
            <a:r>
              <a:rPr lang="cs-CZ" sz="1600" dirty="0" err="1"/>
              <a:t>li</a:t>
            </a:r>
            <a:r>
              <a:rPr lang="cs-CZ" sz="1600" dirty="0"/>
              <a:t> </a:t>
            </a:r>
            <a:r>
              <a:rPr lang="cs-CZ" sz="1600" dirty="0" err="1"/>
              <a:t>žízňú</a:t>
            </a:r>
            <a:r>
              <a:rPr lang="cs-CZ" sz="1600" dirty="0"/>
              <a:t> na </a:t>
            </a:r>
            <a:r>
              <a:rPr lang="cs-CZ" sz="1600" dirty="0" err="1"/>
              <a:t>siem</a:t>
            </a:r>
            <a:r>
              <a:rPr lang="cs-CZ" sz="1600" dirty="0"/>
              <a:t> </a:t>
            </a:r>
            <a:r>
              <a:rPr lang="cs-CZ" sz="1600" dirty="0" err="1"/>
              <a:t>chlumcě</a:t>
            </a:r>
            <a:r>
              <a:rPr lang="cs-CZ" sz="1600" dirty="0"/>
              <a:t>,</a:t>
            </a:r>
            <a:br>
              <a:rPr lang="cs-CZ" sz="1600" dirty="0"/>
            </a:br>
            <a:r>
              <a:rPr lang="cs-CZ" sz="1600" dirty="0"/>
              <a:t>smrt </a:t>
            </a:r>
            <a:r>
              <a:rPr lang="cs-CZ" sz="1600" dirty="0" err="1"/>
              <a:t>sě</a:t>
            </a:r>
            <a:r>
              <a:rPr lang="cs-CZ" sz="1600" dirty="0"/>
              <a:t> bude Bohem zaměřena;</a:t>
            </a:r>
            <a:br>
              <a:rPr lang="cs-CZ" sz="1600" dirty="0"/>
            </a:br>
            <a:r>
              <a:rPr lang="cs-CZ" sz="1600" dirty="0" err="1"/>
              <a:t>vzdámy</a:t>
            </a:r>
            <a:r>
              <a:rPr lang="cs-CZ" sz="1600" dirty="0"/>
              <a:t> </a:t>
            </a:r>
            <a:r>
              <a:rPr lang="cs-CZ" sz="1600" dirty="0" err="1"/>
              <a:t>li</a:t>
            </a:r>
            <a:r>
              <a:rPr lang="cs-CZ" sz="1600" dirty="0"/>
              <a:t> (</a:t>
            </a:r>
            <a:r>
              <a:rPr lang="cs-CZ" sz="1600" dirty="0" err="1"/>
              <a:t>sě</a:t>
            </a:r>
            <a:r>
              <a:rPr lang="cs-CZ" sz="1600" dirty="0"/>
              <a:t>) mečem našich </a:t>
            </a:r>
            <a:r>
              <a:rPr lang="cs-CZ" sz="1600" dirty="0" err="1"/>
              <a:t>vrahóv</a:t>
            </a:r>
            <a:r>
              <a:rPr lang="cs-CZ" sz="1600" dirty="0"/>
              <a:t>,</a:t>
            </a:r>
            <a:br>
              <a:rPr lang="cs-CZ" sz="1600" dirty="0"/>
            </a:br>
            <a:r>
              <a:rPr lang="cs-CZ" sz="1600" dirty="0"/>
              <a:t>sami </a:t>
            </a:r>
            <a:r>
              <a:rPr lang="cs-CZ" sz="1600" dirty="0" err="1"/>
              <a:t>vražbu</a:t>
            </a:r>
            <a:r>
              <a:rPr lang="cs-CZ" sz="1600" dirty="0"/>
              <a:t> nad </a:t>
            </a:r>
            <a:r>
              <a:rPr lang="cs-CZ" sz="1600" dirty="0" err="1"/>
              <a:t>sebú</a:t>
            </a:r>
            <a:r>
              <a:rPr lang="cs-CZ" sz="1600" dirty="0"/>
              <a:t> </a:t>
            </a:r>
            <a:r>
              <a:rPr lang="cs-CZ" sz="1600" dirty="0" err="1"/>
              <a:t>spáchámy</a:t>
            </a:r>
            <a:r>
              <a:rPr lang="cs-CZ" sz="1600" dirty="0"/>
              <a:t>.</a:t>
            </a:r>
            <a:br>
              <a:rPr lang="cs-CZ" sz="1600" dirty="0"/>
            </a:br>
            <a:r>
              <a:rPr lang="cs-CZ" sz="1600" dirty="0"/>
              <a:t>Mrzkost </a:t>
            </a:r>
            <a:r>
              <a:rPr lang="cs-CZ" sz="1600" dirty="0" err="1"/>
              <a:t>jesť</a:t>
            </a:r>
            <a:r>
              <a:rPr lang="cs-CZ" sz="1600" dirty="0"/>
              <a:t> </a:t>
            </a:r>
            <a:r>
              <a:rPr lang="cs-CZ" sz="1600" dirty="0" err="1"/>
              <a:t>poroba</a:t>
            </a:r>
            <a:r>
              <a:rPr lang="cs-CZ" sz="1600" dirty="0"/>
              <a:t> Hospodinu,</a:t>
            </a:r>
            <a:br>
              <a:rPr lang="cs-CZ" sz="1600" dirty="0"/>
            </a:br>
            <a:r>
              <a:rPr lang="cs-CZ" sz="1600" dirty="0" err="1"/>
              <a:t>hřiech</a:t>
            </a:r>
            <a:r>
              <a:rPr lang="cs-CZ" sz="1600" dirty="0"/>
              <a:t> v </a:t>
            </a:r>
            <a:r>
              <a:rPr lang="cs-CZ" sz="1600" dirty="0" err="1"/>
              <a:t>porobu</a:t>
            </a:r>
            <a:r>
              <a:rPr lang="cs-CZ" sz="1600" dirty="0"/>
              <a:t> </a:t>
            </a:r>
            <a:r>
              <a:rPr lang="cs-CZ" sz="1600" dirty="0" err="1"/>
              <a:t>samochtiec</a:t>
            </a:r>
            <a:r>
              <a:rPr lang="cs-CZ" sz="1600" dirty="0"/>
              <a:t> dáti </a:t>
            </a:r>
            <a:r>
              <a:rPr lang="cs-CZ" sz="1600" dirty="0" err="1"/>
              <a:t>šíju</a:t>
            </a:r>
            <a:r>
              <a:rPr lang="cs-CZ" sz="1600" dirty="0"/>
              <a:t>.</a:t>
            </a:r>
            <a:br>
              <a:rPr lang="cs-CZ" sz="1600" dirty="0"/>
            </a:br>
            <a:r>
              <a:rPr lang="cs-CZ" sz="1600" dirty="0"/>
              <a:t>Za </a:t>
            </a:r>
            <a:r>
              <a:rPr lang="cs-CZ" sz="1600" dirty="0" err="1"/>
              <a:t>mnú</a:t>
            </a:r>
            <a:r>
              <a:rPr lang="cs-CZ" sz="1600" dirty="0"/>
              <a:t> pojďte, </a:t>
            </a:r>
            <a:r>
              <a:rPr lang="cs-CZ" sz="1600" dirty="0" err="1"/>
              <a:t>mužie</a:t>
            </a:r>
            <a:r>
              <a:rPr lang="cs-CZ" sz="1600" dirty="0"/>
              <a:t>, </a:t>
            </a:r>
            <a:r>
              <a:rPr lang="cs-CZ" sz="1600" dirty="0" err="1"/>
              <a:t>kto</a:t>
            </a:r>
            <a:r>
              <a:rPr lang="cs-CZ" sz="1600" dirty="0"/>
              <a:t> tak </a:t>
            </a:r>
            <a:r>
              <a:rPr lang="cs-CZ" sz="1600" dirty="0" err="1"/>
              <a:t>smýšle</a:t>
            </a:r>
            <a:r>
              <a:rPr lang="cs-CZ" sz="1600" dirty="0"/>
              <a:t>,</a:t>
            </a:r>
            <a:br>
              <a:rPr lang="cs-CZ" sz="1600" dirty="0"/>
            </a:br>
            <a:r>
              <a:rPr lang="cs-CZ" sz="1600" dirty="0"/>
              <a:t>za </a:t>
            </a:r>
            <a:r>
              <a:rPr lang="cs-CZ" sz="1600" dirty="0" err="1"/>
              <a:t>mnú</a:t>
            </a:r>
            <a:r>
              <a:rPr lang="cs-CZ" sz="1600" dirty="0"/>
              <a:t> před stolec mateře </a:t>
            </a:r>
            <a:r>
              <a:rPr lang="cs-CZ" sz="1600" dirty="0" err="1"/>
              <a:t>božiej</a:t>
            </a:r>
            <a:r>
              <a:rPr lang="cs-CZ" sz="1600" dirty="0"/>
              <a:t>!“</a:t>
            </a:r>
          </a:p>
        </p:txBody>
      </p:sp>
    </p:spTree>
    <p:extLst>
      <p:ext uri="{BB962C8B-B14F-4D97-AF65-F5344CB8AC3E}">
        <p14:creationId xmlns:p14="http://schemas.microsoft.com/office/powerpoint/2010/main" val="2511640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sz="2800" dirty="0" smtClean="0"/>
              <a:t>2. Pohanství </a:t>
            </a:r>
            <a:r>
              <a:rPr lang="cs-CZ" sz="2800" dirty="0"/>
              <a:t>versus křesťanství v RKZ (Záboj a Jaroslav) a ve Slávy dceři Jána Kollára</a:t>
            </a:r>
          </a:p>
        </p:txBody>
      </p:sp>
      <p:sp>
        <p:nvSpPr>
          <p:cNvPr id="6" name="Zástupný symbol pro obsah 5"/>
          <p:cNvSpPr>
            <a:spLocks noGrp="1"/>
          </p:cNvSpPr>
          <p:nvPr>
            <p:ph idx="1"/>
          </p:nvPr>
        </p:nvSpPr>
        <p:spPr/>
        <p:txBody>
          <a:bodyPr>
            <a:normAutofit fontScale="92500" lnSpcReduction="20000"/>
          </a:bodyPr>
          <a:lstStyle/>
          <a:p>
            <a:pPr marL="0" indent="0">
              <a:buNone/>
            </a:pPr>
            <a:r>
              <a:rPr lang="cs-CZ" dirty="0"/>
              <a:t>Tak tu domu vlastní podroben pán, chytře mu vlezlý</a:t>
            </a:r>
            <a:br>
              <a:rPr lang="cs-CZ" dirty="0"/>
            </a:br>
            <a:r>
              <a:rPr lang="cs-CZ" dirty="0"/>
              <a:t>soused ovil těžký smutně o hrdlo řetěz.</a:t>
            </a:r>
            <a:br>
              <a:rPr lang="cs-CZ" dirty="0"/>
            </a:br>
            <a:r>
              <a:rPr lang="cs-CZ" dirty="0"/>
              <a:t>Kde spanilá v zelených hájích pěla písně </a:t>
            </a:r>
            <a:r>
              <a:rPr lang="cs-CZ" dirty="0" err="1"/>
              <a:t>Slavenka</a:t>
            </a:r>
            <a:r>
              <a:rPr lang="cs-CZ" dirty="0"/>
              <a:t>,</a:t>
            </a:r>
            <a:br>
              <a:rPr lang="cs-CZ" dirty="0"/>
            </a:br>
            <a:r>
              <a:rPr lang="cs-CZ" dirty="0"/>
              <a:t>už hlaholem zpěvná ústa umlkla němým.</a:t>
            </a:r>
            <a:br>
              <a:rPr lang="cs-CZ" dirty="0"/>
            </a:br>
            <a:r>
              <a:rPr lang="cs-CZ" dirty="0"/>
              <a:t>Kde z mramoru stály hromného paláce Peruna,</a:t>
            </a:r>
            <a:br>
              <a:rPr lang="cs-CZ" dirty="0"/>
            </a:br>
            <a:r>
              <a:rPr lang="cs-CZ" dirty="0"/>
              <a:t>z troskotaných sloupů teď psota chlévy dělá.</a:t>
            </a:r>
            <a:br>
              <a:rPr lang="cs-CZ" dirty="0"/>
            </a:br>
            <a:r>
              <a:rPr lang="cs-CZ" dirty="0"/>
              <a:t>Kde k nebi své </a:t>
            </a:r>
            <a:r>
              <a:rPr lang="cs-CZ" dirty="0" err="1"/>
              <a:t>věžila</a:t>
            </a:r>
            <a:r>
              <a:rPr lang="cs-CZ" dirty="0"/>
              <a:t> staroslavná Arkona </a:t>
            </a:r>
            <a:r>
              <a:rPr lang="cs-CZ" dirty="0" err="1"/>
              <a:t>týmě</a:t>
            </a:r>
            <a:r>
              <a:rPr lang="cs-CZ" dirty="0"/>
              <a:t>,</a:t>
            </a:r>
            <a:br>
              <a:rPr lang="cs-CZ" dirty="0"/>
            </a:br>
            <a:r>
              <a:rPr lang="cs-CZ" dirty="0"/>
              <a:t>zlomky drobí teď tam hostě, cizího noha.</a:t>
            </a:r>
            <a:br>
              <a:rPr lang="cs-CZ" dirty="0"/>
            </a:br>
            <a:r>
              <a:rPr lang="cs-CZ" dirty="0"/>
              <a:t>Rozbořené žalují zdi chrámů Retry pověstné,</a:t>
            </a:r>
            <a:br>
              <a:rPr lang="cs-CZ" dirty="0"/>
            </a:br>
            <a:r>
              <a:rPr lang="cs-CZ" dirty="0"/>
              <a:t>kde čněly, už ryje tam hnízdo si ještěr a had.</a:t>
            </a:r>
            <a:br>
              <a:rPr lang="cs-CZ" dirty="0"/>
            </a:br>
            <a:r>
              <a:rPr lang="cs-CZ" dirty="0"/>
              <a:t>Slávy syna k bratrům přišlého v ty kraje nezná</a:t>
            </a:r>
            <a:br>
              <a:rPr lang="cs-CZ" dirty="0"/>
            </a:br>
            <a:r>
              <a:rPr lang="cs-CZ" dirty="0" err="1"/>
              <a:t>brat</a:t>
            </a:r>
            <a:r>
              <a:rPr lang="cs-CZ" dirty="0"/>
              <a:t> vlastní, </a:t>
            </a:r>
            <a:r>
              <a:rPr lang="cs-CZ" dirty="0" err="1"/>
              <a:t>aniže</a:t>
            </a:r>
            <a:r>
              <a:rPr lang="cs-CZ" dirty="0"/>
              <a:t> vděčně mu tiskne ruky.</a:t>
            </a:r>
            <a:br>
              <a:rPr lang="cs-CZ" dirty="0"/>
            </a:br>
            <a:r>
              <a:rPr lang="cs-CZ" dirty="0"/>
              <a:t>Řeč ho cizí zarazí se rtů a tváře </a:t>
            </a:r>
            <a:r>
              <a:rPr lang="cs-CZ" dirty="0" err="1"/>
              <a:t>slavenské</a:t>
            </a:r>
            <a:r>
              <a:rPr lang="cs-CZ" dirty="0"/>
              <a:t>,</a:t>
            </a:r>
            <a:br>
              <a:rPr lang="cs-CZ" dirty="0"/>
            </a:br>
            <a:r>
              <a:rPr lang="cs-CZ" dirty="0"/>
              <a:t>zrak mu lže </a:t>
            </a:r>
            <a:r>
              <a:rPr lang="cs-CZ" dirty="0" err="1"/>
              <a:t>Slavjana</a:t>
            </a:r>
            <a:r>
              <a:rPr lang="cs-CZ" dirty="0"/>
              <a:t>, sluch klamy bolně kazí.</a:t>
            </a:r>
            <a:br>
              <a:rPr lang="cs-CZ" dirty="0"/>
            </a:br>
            <a:r>
              <a:rPr lang="cs-CZ" dirty="0"/>
              <a:t>Neb tak přehluboko vtlačila znaky Sláva synům svým,</a:t>
            </a:r>
            <a:br>
              <a:rPr lang="cs-CZ" dirty="0"/>
            </a:br>
            <a:r>
              <a:rPr lang="cs-CZ" dirty="0"/>
              <a:t>místo že jich vymazat nikdo nemůže ni čas.</a:t>
            </a:r>
          </a:p>
        </p:txBody>
      </p:sp>
    </p:spTree>
    <p:extLst>
      <p:ext uri="{BB962C8B-B14F-4D97-AF65-F5344CB8AC3E}">
        <p14:creationId xmlns:p14="http://schemas.microsoft.com/office/powerpoint/2010/main" val="2414663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2. Pohanství </a:t>
            </a:r>
            <a:r>
              <a:rPr lang="cs-CZ" sz="2800" dirty="0"/>
              <a:t>versus křesťanství v RKZ (Záboj a Jaroslav) a ve Slávy dceři Jána Kollára</a:t>
            </a:r>
          </a:p>
        </p:txBody>
      </p:sp>
      <p:sp>
        <p:nvSpPr>
          <p:cNvPr id="3" name="Zástupný symbol pro obsah 2"/>
          <p:cNvSpPr>
            <a:spLocks noGrp="1"/>
          </p:cNvSpPr>
          <p:nvPr>
            <p:ph idx="1"/>
          </p:nvPr>
        </p:nvSpPr>
        <p:spPr/>
        <p:txBody>
          <a:bodyPr>
            <a:normAutofit/>
          </a:bodyPr>
          <a:lstStyle/>
          <a:p>
            <a:r>
              <a:rPr lang="cs-CZ" dirty="0"/>
              <a:t>Doporučená literatura</a:t>
            </a:r>
          </a:p>
          <a:p>
            <a:endParaRPr lang="cs-CZ" dirty="0"/>
          </a:p>
          <a:p>
            <a:r>
              <a:rPr lang="cs-CZ" dirty="0" smtClean="0"/>
              <a:t>Dalibor Dobiáš (</a:t>
            </a:r>
            <a:r>
              <a:rPr lang="cs-CZ" dirty="0" err="1" smtClean="0"/>
              <a:t>ed</a:t>
            </a:r>
            <a:r>
              <a:rPr lang="cs-CZ" dirty="0" smtClean="0"/>
              <a:t>.): Rukopisy královédvorský a zelenohorský v kultuře a umění. Sv. 1. a 2. Praha: Academia 2019</a:t>
            </a:r>
            <a:endParaRPr lang="cs-CZ" dirty="0"/>
          </a:p>
          <a:p>
            <a:r>
              <a:rPr lang="cs-CZ" dirty="0" err="1" smtClean="0"/>
              <a:t>Róbert</a:t>
            </a:r>
            <a:r>
              <a:rPr lang="cs-CZ" dirty="0" smtClean="0"/>
              <a:t> Kiss </a:t>
            </a:r>
            <a:r>
              <a:rPr lang="cs-CZ" dirty="0" err="1" smtClean="0"/>
              <a:t>Szemán</a:t>
            </a:r>
            <a:r>
              <a:rPr lang="cs-CZ" dirty="0" smtClean="0"/>
              <a:t>: Slovanský Goethe v Pešti. Ján Kollár a národní </a:t>
            </a:r>
            <a:r>
              <a:rPr lang="cs-CZ" dirty="0" err="1" smtClean="0"/>
              <a:t>emblematismus</a:t>
            </a:r>
            <a:r>
              <a:rPr lang="cs-CZ" dirty="0" smtClean="0"/>
              <a:t> středoevropských Slovanů. Praha: Akropolis 2014</a:t>
            </a:r>
            <a:endParaRPr lang="cs-CZ" dirty="0"/>
          </a:p>
          <a:p>
            <a:r>
              <a:rPr lang="cs-CZ" dirty="0" smtClean="0"/>
              <a:t>Jan Kollár: Slávy dcera. Báseň lyricko-epická v pěti </a:t>
            </a:r>
            <a:r>
              <a:rPr lang="cs-CZ" dirty="0" err="1" smtClean="0"/>
              <a:t>zpěvích</a:t>
            </a:r>
            <a:r>
              <a:rPr lang="cs-CZ" dirty="0" smtClean="0"/>
              <a:t> / Martin C. Putna: Překlad a výklad Slávy dcery z panslavistického mýtu do kulturní historie. Praha: Academia 2014</a:t>
            </a:r>
            <a:endParaRPr lang="cs-CZ" dirty="0"/>
          </a:p>
          <a:p>
            <a:endParaRPr lang="cs-CZ" dirty="0"/>
          </a:p>
        </p:txBody>
      </p:sp>
    </p:spTree>
    <p:extLst>
      <p:ext uri="{BB962C8B-B14F-4D97-AF65-F5344CB8AC3E}">
        <p14:creationId xmlns:p14="http://schemas.microsoft.com/office/powerpoint/2010/main" val="2730221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3. Vina a trest v Máchově Máji a Tylově Strakonickém dudáku</a:t>
            </a:r>
            <a:endParaRPr lang="cs-CZ" sz="2800"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„Sok — otec můj! Vrah — jeho syn,</a:t>
            </a:r>
            <a:br>
              <a:rPr lang="cs-CZ" dirty="0"/>
            </a:br>
            <a:r>
              <a:rPr lang="cs-CZ" dirty="0"/>
              <a:t>on svůdce dívky mojí! —</a:t>
            </a:r>
            <a:br>
              <a:rPr lang="cs-CZ" dirty="0"/>
            </a:br>
            <a:r>
              <a:rPr lang="cs-CZ" dirty="0"/>
              <a:t>Neznámý mně. — Strašný můj čin</a:t>
            </a:r>
            <a:br>
              <a:rPr lang="cs-CZ" dirty="0"/>
            </a:br>
            <a:r>
              <a:rPr lang="cs-CZ" dirty="0"/>
              <a:t>pronesl pomstu dvojí.</a:t>
            </a:r>
            <a:br>
              <a:rPr lang="cs-CZ" dirty="0"/>
            </a:br>
            <a:r>
              <a:rPr lang="cs-CZ" dirty="0"/>
              <a:t>Proč rukou jeho vyvržen</a:t>
            </a:r>
            <a:br>
              <a:rPr lang="cs-CZ" dirty="0"/>
            </a:br>
            <a:r>
              <a:rPr lang="cs-CZ" dirty="0"/>
              <a:t>stal jsem se hrůzou lesů?</a:t>
            </a:r>
            <a:br>
              <a:rPr lang="cs-CZ" dirty="0"/>
            </a:br>
            <a:r>
              <a:rPr lang="cs-CZ" dirty="0"/>
              <a:t>Čí vinu příští pomstí den?</a:t>
            </a:r>
            <a:br>
              <a:rPr lang="cs-CZ" dirty="0"/>
            </a:br>
            <a:r>
              <a:rPr lang="cs-CZ" dirty="0"/>
              <a:t>Čí vinou kletbu nesu?</a:t>
            </a:r>
            <a:br>
              <a:rPr lang="cs-CZ" dirty="0"/>
            </a:br>
            <a:r>
              <a:rPr lang="cs-CZ" dirty="0"/>
              <a:t>Ne vinou svou! — V života sen</a:t>
            </a:r>
            <a:br>
              <a:rPr lang="cs-CZ" dirty="0"/>
            </a:br>
            <a:r>
              <a:rPr lang="cs-CZ" dirty="0"/>
              <a:t>byl jsem já snad jen vyváben,</a:t>
            </a:r>
            <a:br>
              <a:rPr lang="cs-CZ" dirty="0"/>
            </a:br>
            <a:r>
              <a:rPr lang="cs-CZ" dirty="0"/>
              <a:t>bych ztrestal jeho vinu?</a:t>
            </a:r>
            <a:br>
              <a:rPr lang="cs-CZ" dirty="0"/>
            </a:br>
            <a:r>
              <a:rPr lang="cs-CZ" dirty="0"/>
              <a:t>A jestliže jsem vůli svou</a:t>
            </a:r>
            <a:br>
              <a:rPr lang="cs-CZ" dirty="0"/>
            </a:br>
            <a:r>
              <a:rPr lang="cs-CZ" dirty="0"/>
              <a:t>nejednal tak, proč smrtí zlou</a:t>
            </a:r>
            <a:br>
              <a:rPr lang="cs-CZ" dirty="0"/>
            </a:br>
            <a:r>
              <a:rPr lang="cs-CZ" dirty="0"/>
              <a:t>časně i věčně hynu? —</a:t>
            </a:r>
            <a:br>
              <a:rPr lang="cs-CZ" dirty="0"/>
            </a:br>
            <a:r>
              <a:rPr lang="cs-CZ" dirty="0"/>
              <a:t>Časně i věčně? — věčně — čas —“</a:t>
            </a:r>
          </a:p>
        </p:txBody>
      </p:sp>
    </p:spTree>
    <p:extLst>
      <p:ext uri="{BB962C8B-B14F-4D97-AF65-F5344CB8AC3E}">
        <p14:creationId xmlns:p14="http://schemas.microsoft.com/office/powerpoint/2010/main" val="41100699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3293</TotalTime>
  <Words>4957</Words>
  <Application>Microsoft Office PowerPoint</Application>
  <PresentationFormat>Předvádění na obrazovce (4:3)</PresentationFormat>
  <Paragraphs>234</Paragraphs>
  <Slides>38</Slides>
  <Notes>1</Notes>
  <HiddenSlides>0</HiddenSlides>
  <MMClips>0</MMClips>
  <ScaleCrop>false</ScaleCrop>
  <HeadingPairs>
    <vt:vector size="4" baseType="variant">
      <vt:variant>
        <vt:lpstr>Motiv</vt:lpstr>
      </vt:variant>
      <vt:variant>
        <vt:i4>1</vt:i4>
      </vt:variant>
      <vt:variant>
        <vt:lpstr>Nadpisy snímků</vt:lpstr>
      </vt:variant>
      <vt:variant>
        <vt:i4>38</vt:i4>
      </vt:variant>
    </vt:vector>
  </HeadingPairs>
  <TitlesOfParts>
    <vt:vector size="39" baseType="lpstr">
      <vt:lpstr>Přehlednost</vt:lpstr>
      <vt:lpstr>Munitelka  uvádí  FUVID-19</vt:lpstr>
      <vt:lpstr>1. Funkce exotiky v Maranovi a Onyře P. Šedivého a v Blahu v zahradě kvetoucích broskví J. Zeyera</vt:lpstr>
      <vt:lpstr>1. Funkce exotiky v Maranovi a Onyře P. Šedivého a v Blahu v zahradě kvetoucích broskví J. Zeyera</vt:lpstr>
      <vt:lpstr>1. Funkce exotiky v Maranovi a Onyře P. Šedivého a v Blahu v zahradě kvetoucích broskví J. Zeyera</vt:lpstr>
      <vt:lpstr>1. Funkce exotiky v Maranovi a Onyře P. Šedivého a v Blahu v zahradě kvetoucích broskví J. Zeyera</vt:lpstr>
      <vt:lpstr>2. Pohanství versus křesťanství v RKZ (Záboj a Jaroslav) a ve Slávy dceři Jána Kollára</vt:lpstr>
      <vt:lpstr>2. Pohanství versus křesťanství v RKZ (Záboj a Jaroslav) a ve Slávy dceři Jána Kollára</vt:lpstr>
      <vt:lpstr>2. Pohanství versus křesťanství v RKZ (Záboj a Jaroslav) a ve Slávy dceři Jána Kollára</vt:lpstr>
      <vt:lpstr>3. Vina a trest v Máchově Máji a Tylově Strakonickém dudáku</vt:lpstr>
      <vt:lpstr>3. Vina a trest v Máchově Máji a Tylově Strakonickém dudáku</vt:lpstr>
      <vt:lpstr>3. Vina a trest v Máchově Máji a Tylově Strakonickém dudáku</vt:lpstr>
      <vt:lpstr>4. Satira v Tyrolských elegiích K. Havlíčka Borovského, Povídkách Malostranských Jana Nerudy a Pravém výletu pana Broučka do Měsíce Svatopluka Čecha</vt:lpstr>
      <vt:lpstr>4. Satira v Tyrolských elegiích K. Havlíčka Borovského, Povídkách Malostranských Jana Nerudy a Pravém výletu pana Broučka do Měsíce Svatopluka Čecha</vt:lpstr>
      <vt:lpstr>4. Satira v Tyrolských elegiích K. Havlíčka Borovského, Povídkách Malostranských Jana Nerudy a Pravém výletu pana Broučka do Měsíce Svatopluka Čecha</vt:lpstr>
      <vt:lpstr>4. Satira v Tyrolských elegiích K. Havlíčka Borovského, Povídkách Malostranských Jana Nerudy a Pravém výletu pana Broučka do Měsíce Svatopluka Čecha</vt:lpstr>
      <vt:lpstr>4. Satira v Tyrolských elegiích K. Havlíčka Borovského, Povídkách Malostranských Jana Nerudy a Pravém výletu pana Broučka do Měsíce Svatopluka Čecha</vt:lpstr>
      <vt:lpstr>5. Podoby ženství a mateřství v Kytici K. J. Erbena a v Baladách a romancích Jana Nerudy</vt:lpstr>
      <vt:lpstr>5. Podoby ženství a mateřství v Kytici K. J. Erbena a v Baladách a romancích Jana Nerudy</vt:lpstr>
      <vt:lpstr>5. Podoby ženství a mateřství v Kytici K. J. Erbena a v Baladách a romancích Jana Nerudy</vt:lpstr>
      <vt:lpstr>6. Idylické prvky v Babičce Boženy Němcové a v Janu Cimburovi Jindřicha Šimona Baara</vt:lpstr>
      <vt:lpstr>6. Idylické prvky v Babičce Boženy Němcové a v Janu Cimburovi Jindřicha Šimona Baara</vt:lpstr>
      <vt:lpstr>6. Idylické prvky v Babičce Boženy Němcové a v Janu Cimburovi Jindřicha Šimona Baara</vt:lpstr>
      <vt:lpstr>7. Funkce motivu kříže v Kříži u potoka Karoliny Světlé a v Ukřižované Jakuba Arbesa</vt:lpstr>
      <vt:lpstr>7. Funkce motivu kříže v Kříži u potoka Karoliny Světlé a v Ukřižované Jakuba Arbesa</vt:lpstr>
      <vt:lpstr>7. Funkce motivu kříže v Kříži u potoka Karoliny Světlé a v Ukřižované Jakuba Arbesa</vt:lpstr>
      <vt:lpstr>8. Parnasistní prvky ve sbírce Duch a svět Jaroslava Vrchlického a Písně otroka Svatopluka Čecha</vt:lpstr>
      <vt:lpstr>8. Parnasistní prvky ve sbírce Duch a svět Jaroslava Vrchlického a Písně otroka Svatopluka Čecha</vt:lpstr>
      <vt:lpstr>8. Parnasistní prvky ve sbírce Duch a svět Jaroslava Vrchlického a Písně otroka Svatopluka Čecha</vt:lpstr>
      <vt:lpstr>9. Podoby utrpení v povídkách Muzikantská Liduška V. Hálka, Bez práva K. V. Raise a Kuře Melancholik J. K. Šlejhara</vt:lpstr>
      <vt:lpstr>9. Podoby utrpení v povídkách Muzikantská Liduška V. Hálka, Bez práva K. V. Raise a Kuře Melancholik J. K. Šlejhara</vt:lpstr>
      <vt:lpstr>9. Podoby utrpení v povídkách Muzikantská Liduška V. Hálka, Bez práva K. V. Raise a Kuře Melancholik J. K. Šlejhara</vt:lpstr>
      <vt:lpstr>9. Podoby utrpení v povídkách Muzikantská Liduška V. Hálka, Bez práva K. V. Raise a Kuře Melancholik J. K. Šlejhara</vt:lpstr>
      <vt:lpstr>10. Postavy ve Starých pověstech českých Aloise Jiráska a v Panečnici Zikmunda Wintra</vt:lpstr>
      <vt:lpstr>10. Postavy ve Starých pověstech českých Aloise Jiráska a v Panečnici Zikmunda Wintra</vt:lpstr>
      <vt:lpstr>10. Postavy ve Starých pověstech českých Aloise Jiráska a v Panečnici Zikmunda Wintra</vt:lpstr>
      <vt:lpstr>11. Role dítěte v dramatu Vojnarka Alois Jiráska a Její pastorkyňa Gabriely Preissové</vt:lpstr>
      <vt:lpstr>11. Role dítěte v dramatu Vojnarka Alois Jiráska a Její pastorkyňa Gabriely Preissové</vt:lpstr>
      <vt:lpstr>11. Role dítěte v dramatu Vojnarka Alois Jiráska a Její pastorkyňa Gabriely Preissové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Munitelka  uvádí  FUVID-19</dc:title>
  <dc:creator>Uživatel</dc:creator>
  <cp:lastModifiedBy>Marcela</cp:lastModifiedBy>
  <cp:revision>50</cp:revision>
  <dcterms:created xsi:type="dcterms:W3CDTF">2020-06-21T12:52:08Z</dcterms:created>
  <dcterms:modified xsi:type="dcterms:W3CDTF">2020-06-28T14:32:38Z</dcterms:modified>
</cp:coreProperties>
</file>