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6" r:id="rId40"/>
    <p:sldId id="297" r:id="rId41"/>
    <p:sldId id="295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DC"/>
    <a:srgbClr val="F01928"/>
    <a:srgbClr val="4BC8FF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6754" autoAdjust="0"/>
  </p:normalViewPr>
  <p:slideViewPr>
    <p:cSldViewPr snapToGrid="0">
      <p:cViewPr varScale="1">
        <p:scale>
          <a:sx n="67" d="100"/>
          <a:sy n="67" d="100"/>
        </p:scale>
        <p:origin x="82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6676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PRAVOPISN%C3%89%20REFORMY" TargetMode="External"/><Relationship Id="rId2" Type="http://schemas.openxmlformats.org/officeDocument/2006/relationships/hyperlink" Target="https://www.czechency.org/slovnik/OBROZENSK%C3%9D%20PRAVOPIS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14553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14553"/>
            <a:ext cx="252000" cy="252000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784129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555314"/>
            <a:ext cx="11361600" cy="698497"/>
          </a:xfrm>
        </p:spPr>
        <p:txBody>
          <a:bodyPr/>
          <a:lstStyle/>
          <a:p>
            <a:r>
              <a:rPr lang="cs-CZ" dirty="0"/>
              <a:t>CJJ16 Vývoj </a:t>
            </a:r>
            <a:r>
              <a:rPr lang="cs-CZ" dirty="0" smtClean="0"/>
              <a:t>spisovné </a:t>
            </a:r>
            <a:r>
              <a:rPr lang="cs-CZ" dirty="0"/>
              <a:t>češtiny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7852" y="2197179"/>
            <a:ext cx="2573815" cy="386072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289" y="2197178"/>
            <a:ext cx="2894637" cy="386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2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968186"/>
            <a:ext cx="11032305" cy="391648"/>
          </a:xfrm>
        </p:spPr>
        <p:txBody>
          <a:bodyPr/>
          <a:lstStyle/>
          <a:p>
            <a:r>
              <a:rPr lang="cs-CZ" dirty="0" smtClean="0"/>
              <a:t>Počátky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85987"/>
            <a:ext cx="11430337" cy="300037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pokračuje produkce, která navazuje na předchozí etapu (a tudíž i jazyk barokní doby):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 marL="804863" indent="-2730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zábavná produkce (knížky lidového čtení),</a:t>
            </a:r>
          </a:p>
          <a:p>
            <a:pPr marL="804863" indent="-2730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náboženská produkce (modlitební knížky, </a:t>
            </a:r>
            <a:r>
              <a:rPr lang="cs-CZ" sz="2000" i="1" dirty="0" smtClean="0"/>
              <a:t>Život Krista Pána </a:t>
            </a:r>
            <a:r>
              <a:rPr lang="cs-CZ" sz="2000" dirty="0" smtClean="0"/>
              <a:t>apod.),</a:t>
            </a:r>
            <a:endParaRPr lang="cs-CZ" sz="2000" dirty="0"/>
          </a:p>
          <a:p>
            <a:pPr marL="804863" indent="-2730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kramářské </a:t>
            </a:r>
            <a:r>
              <a:rPr lang="cs-CZ" sz="2000" dirty="0"/>
              <a:t>tisky (kramářské písně, pověrečné tisky, proroctví, svaté obrázky s modlitbami apod.),</a:t>
            </a:r>
          </a:p>
          <a:p>
            <a:pPr marL="804863" indent="-2730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praktické příručky (kuchařky, hospodářské knihy, příručky pro porodní báby apod.),</a:t>
            </a:r>
          </a:p>
          <a:p>
            <a:pPr marL="804863" indent="-2730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noviny,</a:t>
            </a: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schází jazyková díla vysokého stylu.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914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968186"/>
            <a:ext cx="11032305" cy="391648"/>
          </a:xfrm>
        </p:spPr>
        <p:txBody>
          <a:bodyPr/>
          <a:lstStyle/>
          <a:p>
            <a:r>
              <a:rPr lang="cs-CZ" dirty="0" smtClean="0"/>
              <a:t>Dobové texty vysokého stylu do jisté míry kompenzují edice předbělohorské doby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414588"/>
            <a:ext cx="11430337" cy="277177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Edice F</a:t>
            </a:r>
            <a:r>
              <a:rPr lang="cs-CZ" sz="2000" dirty="0"/>
              <a:t>. M. </a:t>
            </a:r>
            <a:r>
              <a:rPr lang="cs-CZ" sz="2000" dirty="0" err="1" smtClean="0"/>
              <a:t>Pelcla</a:t>
            </a:r>
            <a:r>
              <a:rPr lang="cs-CZ" sz="2000" dirty="0" smtClean="0"/>
              <a:t>: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první knižní vydání </a:t>
            </a:r>
            <a:r>
              <a:rPr lang="cs-CZ" sz="2000" i="1" dirty="0" err="1" smtClean="0"/>
              <a:t>Dissertatio</a:t>
            </a:r>
            <a:r>
              <a:rPr lang="cs-CZ" sz="2000" i="1" dirty="0" smtClean="0"/>
              <a:t> </a:t>
            </a:r>
            <a:r>
              <a:rPr lang="cs-CZ" sz="2000" i="1" dirty="0" err="1"/>
              <a:t>apologetica</a:t>
            </a:r>
            <a:r>
              <a:rPr lang="cs-CZ" sz="2000" i="1" dirty="0"/>
              <a:t> pro lingua </a:t>
            </a:r>
            <a:r>
              <a:rPr lang="cs-CZ" sz="2000" i="1" dirty="0" err="1"/>
              <a:t>Slavonica</a:t>
            </a:r>
            <a:r>
              <a:rPr lang="cs-CZ" sz="2000" i="1" dirty="0"/>
              <a:t>, </a:t>
            </a:r>
            <a:r>
              <a:rPr lang="cs-CZ" sz="2000" i="1" dirty="0" err="1"/>
              <a:t>praecipue</a:t>
            </a:r>
            <a:r>
              <a:rPr lang="cs-CZ" sz="2000" i="1" dirty="0"/>
              <a:t> </a:t>
            </a:r>
            <a:r>
              <a:rPr lang="cs-CZ" sz="2000" i="1" dirty="0" err="1"/>
              <a:t>Bohemica</a:t>
            </a:r>
            <a:r>
              <a:rPr lang="cs-CZ" sz="2000" i="1" dirty="0"/>
              <a:t> </a:t>
            </a:r>
            <a:r>
              <a:rPr lang="cs-CZ" sz="2000" dirty="0"/>
              <a:t>(Obrana jazyka slovanského, obzvlášť českého</a:t>
            </a:r>
            <a:r>
              <a:rPr lang="cs-CZ" sz="2000" dirty="0" smtClean="0"/>
              <a:t>) </a:t>
            </a:r>
            <a:r>
              <a:rPr lang="cs-CZ" sz="2000" dirty="0"/>
              <a:t>B. Balbína </a:t>
            </a:r>
            <a:r>
              <a:rPr lang="cs-CZ" sz="2000" dirty="0" smtClean="0"/>
              <a:t>(1775),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i="1" dirty="0"/>
              <a:t>Příhody Václava Vratislava, svobodného pána z </a:t>
            </a:r>
            <a:r>
              <a:rPr lang="cs-CZ" sz="2000" i="1" dirty="0" smtClean="0"/>
              <a:t>Mitrovic,</a:t>
            </a:r>
            <a:r>
              <a:rPr lang="cs-CZ" sz="2000" dirty="0" smtClean="0"/>
              <a:t> (</a:t>
            </a:r>
            <a:r>
              <a:rPr lang="cs-CZ" sz="2000" dirty="0"/>
              <a:t>1777) </a:t>
            </a:r>
            <a:r>
              <a:rPr lang="cs-CZ" sz="2000" dirty="0" smtClean="0"/>
              <a:t>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Vydání bible vycházející z tradice </a:t>
            </a:r>
            <a:r>
              <a:rPr lang="cs-CZ" sz="2000" i="1" dirty="0" smtClean="0"/>
              <a:t>Bible svatováclavské </a:t>
            </a:r>
            <a:r>
              <a:rPr lang="cs-CZ" sz="2000" dirty="0"/>
              <a:t>(František </a:t>
            </a:r>
            <a:r>
              <a:rPr lang="cs-CZ" sz="2000" dirty="0" err="1"/>
              <a:t>Faustin</a:t>
            </a:r>
            <a:r>
              <a:rPr lang="cs-CZ" sz="2000" dirty="0"/>
              <a:t> </a:t>
            </a:r>
            <a:r>
              <a:rPr lang="cs-CZ" sz="2000" dirty="0" smtClean="0"/>
              <a:t>Procházka </a:t>
            </a:r>
            <a:r>
              <a:rPr lang="cs-CZ" sz="2000" dirty="0"/>
              <a:t>a Václav </a:t>
            </a:r>
            <a:r>
              <a:rPr lang="cs-CZ" sz="2000" dirty="0" err="1"/>
              <a:t>Fortunát</a:t>
            </a:r>
            <a:r>
              <a:rPr lang="cs-CZ" sz="2000" dirty="0"/>
              <a:t> </a:t>
            </a:r>
            <a:r>
              <a:rPr lang="cs-CZ" sz="2000" dirty="0" err="1" smtClean="0"/>
              <a:t>Durych</a:t>
            </a:r>
            <a:r>
              <a:rPr lang="cs-CZ" sz="2000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cs-CZ" sz="2000" i="1" dirty="0" smtClean="0"/>
              <a:t>Bible </a:t>
            </a:r>
            <a:r>
              <a:rPr lang="cs-CZ" sz="2000" i="1" dirty="0"/>
              <a:t>česká, tj. celé svaté písmo Starého i Nového zákona</a:t>
            </a:r>
            <a:r>
              <a:rPr lang="cs-CZ" sz="2000" dirty="0"/>
              <a:t> </a:t>
            </a:r>
            <a:r>
              <a:rPr lang="cs-CZ" sz="2000" dirty="0" smtClean="0"/>
              <a:t>(1778–1780) „Bible M. Terezie“, druhé ( upravené) vydání 1804.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2633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357188"/>
            <a:ext cx="11032305" cy="1002646"/>
          </a:xfrm>
        </p:spPr>
        <p:txBody>
          <a:bodyPr/>
          <a:lstStyle/>
          <a:p>
            <a:r>
              <a:rPr lang="cs-CZ" dirty="0" smtClean="0"/>
              <a:t>Pocit ohrožení se projevuje v dobových obranách češtiny, např</a:t>
            </a:r>
            <a:r>
              <a:rPr lang="cs-CZ" dirty="0" smtClean="0"/>
              <a:t>.: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014541"/>
            <a:ext cx="11430337" cy="350043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Balbínova </a:t>
            </a:r>
            <a:r>
              <a:rPr lang="cs-CZ" sz="2000" i="1" dirty="0" err="1"/>
              <a:t>Dissertatio</a:t>
            </a:r>
            <a:r>
              <a:rPr lang="cs-CZ" sz="2000" i="1" dirty="0"/>
              <a:t> </a:t>
            </a:r>
            <a:r>
              <a:rPr lang="cs-CZ" sz="2000" i="1" dirty="0" err="1"/>
              <a:t>apologetica</a:t>
            </a:r>
            <a:r>
              <a:rPr lang="cs-CZ" sz="2000" i="1" dirty="0"/>
              <a:t> pro lingua </a:t>
            </a:r>
            <a:r>
              <a:rPr lang="cs-CZ" sz="2000" i="1" dirty="0" err="1" smtClean="0"/>
              <a:t>Slavonica</a:t>
            </a:r>
            <a:r>
              <a:rPr lang="cs-CZ" sz="2000" dirty="0" smtClean="0"/>
              <a:t> […], 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Pelclova Akademická </a:t>
            </a:r>
            <a:r>
              <a:rPr lang="cs-CZ" sz="2000" dirty="0"/>
              <a:t>nástupní řeč o užitečnosti a důležitosti češtiny (</a:t>
            </a:r>
            <a:r>
              <a:rPr lang="cs-CZ" sz="2000" i="1" dirty="0" err="1"/>
              <a:t>Akademische</a:t>
            </a:r>
            <a:r>
              <a:rPr lang="cs-CZ" sz="2000" i="1" dirty="0"/>
              <a:t> </a:t>
            </a:r>
            <a:r>
              <a:rPr lang="cs-CZ" sz="2000" i="1" dirty="0" err="1"/>
              <a:t>Antrittsrede</a:t>
            </a:r>
            <a:r>
              <a:rPr lang="cs-CZ" sz="2000" i="1" dirty="0"/>
              <a:t> </a:t>
            </a:r>
            <a:r>
              <a:rPr lang="cs-CZ" sz="2000" i="1" dirty="0" err="1"/>
              <a:t>über</a:t>
            </a:r>
            <a:r>
              <a:rPr lang="cs-CZ" sz="2000" i="1" dirty="0"/>
              <a:t> den </a:t>
            </a:r>
            <a:r>
              <a:rPr lang="cs-CZ" sz="2000" i="1" dirty="0" err="1"/>
              <a:t>Nutzen</a:t>
            </a:r>
            <a:r>
              <a:rPr lang="cs-CZ" sz="2000" i="1" dirty="0"/>
              <a:t> </a:t>
            </a:r>
            <a:r>
              <a:rPr lang="cs-CZ" sz="2000" i="1" dirty="0" err="1"/>
              <a:t>und</a:t>
            </a:r>
            <a:r>
              <a:rPr lang="cs-CZ" sz="2000" i="1" dirty="0"/>
              <a:t> </a:t>
            </a:r>
            <a:r>
              <a:rPr lang="cs-CZ" sz="2000" i="1" dirty="0" err="1"/>
              <a:t>Wichtigkeit</a:t>
            </a:r>
            <a:r>
              <a:rPr lang="cs-CZ" sz="2000" i="1" dirty="0"/>
              <a:t> der </a:t>
            </a:r>
            <a:r>
              <a:rPr lang="cs-CZ" sz="2000" i="1" dirty="0" err="1"/>
              <a:t>Böhmischen</a:t>
            </a:r>
            <a:r>
              <a:rPr lang="cs-CZ" sz="2000" i="1" dirty="0"/>
              <a:t> </a:t>
            </a:r>
            <a:r>
              <a:rPr lang="cs-CZ" sz="2000" i="1" dirty="0" err="1"/>
              <a:t>Sprache</a:t>
            </a:r>
            <a:r>
              <a:rPr lang="cs-CZ" sz="2000" dirty="0"/>
              <a:t>, </a:t>
            </a:r>
            <a:r>
              <a:rPr lang="cs-CZ" sz="2000" dirty="0" smtClean="0"/>
              <a:t>1793),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/>
              <a:t>Thámova </a:t>
            </a:r>
            <a:r>
              <a:rPr lang="cs-CZ" sz="2000" i="1" dirty="0"/>
              <a:t>Obrana j</a:t>
            </a:r>
            <a:r>
              <a:rPr lang="cs-CZ" sz="2000" i="1" dirty="0" smtClean="0"/>
              <a:t>azyka českého </a:t>
            </a:r>
            <a:r>
              <a:rPr lang="cs-CZ" sz="2000" i="1" dirty="0"/>
              <a:t>proti zlobivým jeho </a:t>
            </a:r>
            <a:r>
              <a:rPr lang="cs-CZ" sz="2000" i="1" dirty="0" err="1"/>
              <a:t>utrhačům</a:t>
            </a:r>
            <a:r>
              <a:rPr lang="cs-CZ" sz="2000" i="1" dirty="0"/>
              <a:t>, též mnohým vlastencům v cvičení se v něm nedbalým a liknavým sepsaná</a:t>
            </a:r>
          </a:p>
        </p:txBody>
      </p:sp>
    </p:spTree>
    <p:extLst>
      <p:ext uri="{BB962C8B-B14F-4D97-AF65-F5344CB8AC3E}">
        <p14:creationId xmlns:p14="http://schemas.microsoft.com/office/powerpoint/2010/main" val="215000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357188"/>
            <a:ext cx="10944563" cy="785812"/>
          </a:xfrm>
        </p:spPr>
        <p:txBody>
          <a:bodyPr/>
          <a:lstStyle/>
          <a:p>
            <a:r>
              <a:rPr lang="cs-CZ" dirty="0" smtClean="0"/>
              <a:t>Alternativy kodifikace </a:t>
            </a:r>
            <a:r>
              <a:rPr lang="cs-CZ" dirty="0"/>
              <a:t>spisovné </a:t>
            </a:r>
            <a:r>
              <a:rPr lang="cs-CZ" dirty="0" smtClean="0"/>
              <a:t>češtiny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685925"/>
            <a:ext cx="11430337" cy="350043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jazyk </a:t>
            </a:r>
            <a:r>
              <a:rPr lang="cs-CZ" sz="2000" dirty="0"/>
              <a:t>běžné literární produkce konce 18. stol. (noviny, zábavná literatura, kramářská píseň, praktické příručky apod</a:t>
            </a:r>
            <a:r>
              <a:rPr lang="cs-CZ" sz="2000" dirty="0" smtClean="0"/>
              <a:t>.), který byl blízký běžně mluvenému jazyku, </a:t>
            </a:r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archaický </a:t>
            </a:r>
            <a:r>
              <a:rPr lang="cs-CZ" sz="2000" dirty="0"/>
              <a:t>jazyk, který se uchoval ve sféře církevní komunikace (reprezentantem prestižní překlad </a:t>
            </a:r>
            <a:r>
              <a:rPr lang="cs-CZ" sz="2000" i="1" dirty="0"/>
              <a:t>Bible svatováclavské</a:t>
            </a:r>
            <a:r>
              <a:rPr lang="cs-CZ" sz="2000" dirty="0"/>
              <a:t>),  </a:t>
            </a:r>
          </a:p>
        </p:txBody>
      </p:sp>
    </p:spTree>
    <p:extLst>
      <p:ext uri="{BB962C8B-B14F-4D97-AF65-F5344CB8AC3E}">
        <p14:creationId xmlns:p14="http://schemas.microsoft.com/office/powerpoint/2010/main" val="255542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357188"/>
            <a:ext cx="10944563" cy="785812"/>
          </a:xfrm>
        </p:spPr>
        <p:txBody>
          <a:bodyPr/>
          <a:lstStyle/>
          <a:p>
            <a:r>
              <a:rPr lang="cs-CZ" dirty="0" smtClean="0"/>
              <a:t>Kodifikační alternativy se zrcadlí v </a:t>
            </a:r>
            <a:r>
              <a:rPr lang="cs-CZ" dirty="0" smtClean="0"/>
              <a:t>dobových gramatikách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2888" y="1785941"/>
            <a:ext cx="11601449" cy="337184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 smtClean="0"/>
              <a:t>konzervativní: </a:t>
            </a:r>
            <a:r>
              <a:rPr lang="cs-CZ" sz="2000" i="1" dirty="0" err="1" smtClean="0"/>
              <a:t>Böhmische</a:t>
            </a:r>
            <a:r>
              <a:rPr lang="cs-CZ" sz="2000" i="1" dirty="0" smtClean="0"/>
              <a:t> </a:t>
            </a:r>
            <a:r>
              <a:rPr lang="cs-CZ" sz="2000" i="1" dirty="0" err="1"/>
              <a:t>Grammatik</a:t>
            </a:r>
            <a:r>
              <a:rPr lang="cs-CZ" sz="2000" i="1" dirty="0"/>
              <a:t> </a:t>
            </a:r>
            <a:r>
              <a:rPr lang="cs-CZ" sz="2000" dirty="0"/>
              <a:t>(1795) </a:t>
            </a:r>
            <a:r>
              <a:rPr lang="cs-CZ" sz="2000" dirty="0" smtClean="0"/>
              <a:t>F. M. </a:t>
            </a:r>
            <a:r>
              <a:rPr lang="cs-CZ" sz="2000" dirty="0" err="1" smtClean="0"/>
              <a:t>Pelcla</a:t>
            </a:r>
            <a:r>
              <a:rPr lang="cs-CZ" sz="2000" dirty="0" smtClean="0"/>
              <a:t> – východiskem literární </a:t>
            </a:r>
            <a:r>
              <a:rPr lang="cs-CZ" sz="2000" dirty="0"/>
              <a:t>úzus konce 16. stol. a jazyk Komenského </a:t>
            </a:r>
            <a:r>
              <a:rPr lang="cs-CZ" sz="2000" dirty="0" smtClean="0"/>
              <a:t>(</a:t>
            </a:r>
            <a:r>
              <a:rPr lang="cs-CZ" sz="2000" dirty="0"/>
              <a:t>jistě pod vlivem Dobrovského) ,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progresivní</a:t>
            </a:r>
            <a:r>
              <a:rPr lang="cs-CZ" sz="2000" dirty="0" smtClean="0"/>
              <a:t>: </a:t>
            </a:r>
            <a:r>
              <a:rPr lang="cs-CZ" sz="2000" i="1" dirty="0" err="1" smtClean="0"/>
              <a:t>Böhmische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Sprachlehre</a:t>
            </a:r>
            <a:r>
              <a:rPr lang="cs-CZ" sz="2000" dirty="0"/>
              <a:t> </a:t>
            </a:r>
            <a:r>
              <a:rPr lang="cs-CZ" sz="2000" dirty="0" smtClean="0"/>
              <a:t>(1782</a:t>
            </a:r>
            <a:r>
              <a:rPr lang="cs-CZ" sz="2000" dirty="0"/>
              <a:t>) </a:t>
            </a:r>
            <a:r>
              <a:rPr lang="cs-CZ" sz="2000" dirty="0" smtClean="0"/>
              <a:t>F. J. Tomsy a </a:t>
            </a:r>
            <a:r>
              <a:rPr lang="cs-CZ" sz="2000" i="1" dirty="0" err="1" smtClean="0"/>
              <a:t>Kurzgefasste</a:t>
            </a:r>
            <a:r>
              <a:rPr lang="cs-CZ" sz="2000" i="1" dirty="0" smtClean="0"/>
              <a:t> </a:t>
            </a:r>
            <a:r>
              <a:rPr lang="cs-CZ" sz="2000" i="1" dirty="0" err="1"/>
              <a:t>böhmische</a:t>
            </a:r>
            <a:r>
              <a:rPr lang="cs-CZ" sz="2000" i="1" dirty="0"/>
              <a:t> </a:t>
            </a:r>
            <a:r>
              <a:rPr lang="cs-CZ" sz="2000" i="1" dirty="0" err="1"/>
              <a:t>Sprachlehre</a:t>
            </a:r>
            <a:r>
              <a:rPr lang="cs-CZ" sz="2000" i="1" dirty="0"/>
              <a:t> </a:t>
            </a:r>
            <a:r>
              <a:rPr lang="cs-CZ" sz="2000" i="1" dirty="0" err="1"/>
              <a:t>nebst</a:t>
            </a:r>
            <a:r>
              <a:rPr lang="cs-CZ" sz="2000" i="1" dirty="0"/>
              <a:t> </a:t>
            </a:r>
            <a:r>
              <a:rPr lang="cs-CZ" sz="2000" i="1" dirty="0" err="1"/>
              <a:t>böhmisch-deutsch</a:t>
            </a:r>
            <a:r>
              <a:rPr lang="cs-CZ" sz="2000" i="1" dirty="0"/>
              <a:t>- </a:t>
            </a:r>
            <a:r>
              <a:rPr lang="cs-CZ" sz="2000" i="1" dirty="0" err="1"/>
              <a:t>und</a:t>
            </a:r>
            <a:r>
              <a:rPr lang="cs-CZ" sz="2000" i="1" dirty="0"/>
              <a:t> </a:t>
            </a:r>
            <a:r>
              <a:rPr lang="cs-CZ" sz="2000" i="1" dirty="0" err="1"/>
              <a:t>französischen</a:t>
            </a:r>
            <a:r>
              <a:rPr lang="cs-CZ" sz="2000" i="1" dirty="0"/>
              <a:t> </a:t>
            </a:r>
            <a:r>
              <a:rPr lang="cs-CZ" sz="2000" i="1" dirty="0" err="1"/>
              <a:t>Gesprächen</a:t>
            </a:r>
            <a:r>
              <a:rPr lang="cs-CZ" sz="2000" i="1" dirty="0" smtClean="0"/>
              <a:t>... (</a:t>
            </a:r>
            <a:r>
              <a:rPr lang="cs-CZ" sz="2000" dirty="0" smtClean="0"/>
              <a:t>1785) K. I. Tháma, </a:t>
            </a:r>
            <a:r>
              <a:rPr lang="cs-CZ" sz="2000" dirty="0"/>
              <a:t>která přihlížejí </a:t>
            </a:r>
            <a:r>
              <a:rPr lang="cs-CZ" sz="2000" dirty="0" smtClean="0"/>
              <a:t>k  literárnímu úzu 2. pol. 18. stol.,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rozdíly </a:t>
            </a:r>
            <a:r>
              <a:rPr lang="cs-CZ" sz="2000" dirty="0" smtClean="0"/>
              <a:t>především v </a:t>
            </a:r>
            <a:r>
              <a:rPr lang="cs-CZ" sz="2000" b="1" dirty="0" smtClean="0"/>
              <a:t>morfologii</a:t>
            </a:r>
            <a:r>
              <a:rPr lang="cs-CZ" sz="2000" dirty="0" smtClean="0"/>
              <a:t> a zčásti v </a:t>
            </a:r>
            <a:r>
              <a:rPr lang="cs-CZ" sz="2000" b="1" dirty="0" smtClean="0"/>
              <a:t>syntaxi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121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357188"/>
            <a:ext cx="10944563" cy="785812"/>
          </a:xfrm>
        </p:spPr>
        <p:txBody>
          <a:bodyPr/>
          <a:lstStyle/>
          <a:p>
            <a:r>
              <a:rPr lang="cs-CZ" dirty="0"/>
              <a:t>Pelclova gramatika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143000"/>
            <a:ext cx="11430337" cy="3500437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b="1" dirty="0" smtClean="0"/>
              <a:t>Fonologie: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ej </a:t>
            </a:r>
            <a:r>
              <a:rPr lang="cs-CZ" sz="2000" dirty="0"/>
              <a:t>ve slovních základech (</a:t>
            </a:r>
            <a:r>
              <a:rPr lang="cs-CZ" sz="2000" i="1" dirty="0" err="1"/>
              <a:t>hejbati</a:t>
            </a:r>
            <a:r>
              <a:rPr lang="cs-CZ" sz="2000" dirty="0"/>
              <a:t>), ale ne v  koncovkách (</a:t>
            </a:r>
            <a:r>
              <a:rPr lang="cs-CZ" sz="2000" dirty="0" err="1"/>
              <a:t>nom</a:t>
            </a:r>
            <a:r>
              <a:rPr lang="cs-CZ" sz="2000" dirty="0"/>
              <a:t>. </a:t>
            </a:r>
            <a:r>
              <a:rPr lang="cs-CZ" sz="2000" dirty="0" err="1"/>
              <a:t>sg</a:t>
            </a:r>
            <a:r>
              <a:rPr lang="cs-CZ" sz="2000" dirty="0"/>
              <a:t>. </a:t>
            </a:r>
            <a:r>
              <a:rPr lang="cs-CZ" sz="2000" i="1" dirty="0"/>
              <a:t>dobrý),</a:t>
            </a:r>
            <a:r>
              <a:rPr lang="cs-CZ" sz="2000" dirty="0"/>
              <a:t> </a:t>
            </a:r>
            <a:endParaRPr lang="cs-CZ" sz="2000" i="1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diftong</a:t>
            </a:r>
            <a:r>
              <a:rPr lang="cs-CZ" sz="2000" dirty="0"/>
              <a:t> </a:t>
            </a:r>
            <a:r>
              <a:rPr lang="cs-CZ" sz="2000" i="1" dirty="0"/>
              <a:t>ou</a:t>
            </a:r>
            <a:r>
              <a:rPr lang="cs-CZ" sz="2000" dirty="0"/>
              <a:t> i v </a:t>
            </a:r>
            <a:r>
              <a:rPr lang="cs-CZ" sz="2000" dirty="0" smtClean="0"/>
              <a:t>iniciální slovní pozici</a:t>
            </a:r>
            <a:r>
              <a:rPr lang="cs-CZ" sz="2000" dirty="0"/>
              <a:t> </a:t>
            </a:r>
            <a:r>
              <a:rPr lang="cs-CZ" sz="2000" i="1" dirty="0"/>
              <a:t>(ou- – 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ouřad</a:t>
            </a:r>
            <a:r>
              <a:rPr lang="cs-CZ" sz="2000" i="1" dirty="0" smtClean="0"/>
              <a:t>)</a:t>
            </a:r>
            <a:r>
              <a:rPr lang="cs-CZ" sz="2000" dirty="0" smtClean="0"/>
              <a:t>,</a:t>
            </a:r>
            <a:r>
              <a:rPr lang="cs-CZ" sz="2000" i="1" dirty="0"/>
              <a:t> </a:t>
            </a:r>
            <a:endParaRPr lang="cs-CZ" sz="2000" i="1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rozlišování </a:t>
            </a:r>
            <a:r>
              <a:rPr lang="cs-CZ" sz="2000" dirty="0"/>
              <a:t>dvojího </a:t>
            </a:r>
            <a:r>
              <a:rPr lang="cs-CZ" sz="2000" i="1" dirty="0"/>
              <a:t>l.</a:t>
            </a:r>
            <a:r>
              <a:rPr lang="cs-CZ" sz="2000" dirty="0"/>
              <a:t> </a:t>
            </a:r>
            <a:endParaRPr lang="cs-CZ" sz="2000" dirty="0" smtClean="0"/>
          </a:p>
          <a:p>
            <a:pPr marL="72000" indent="0" algn="just">
              <a:lnSpc>
                <a:spcPct val="100000"/>
              </a:lnSpc>
              <a:buNone/>
            </a:pPr>
            <a:endParaRPr lang="cs-CZ" sz="2000" b="1" dirty="0" smtClean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b="1" dirty="0" smtClean="0"/>
              <a:t>Morfologie</a:t>
            </a:r>
            <a:r>
              <a:rPr lang="cs-CZ" sz="2000" dirty="0" smtClean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plně </a:t>
            </a:r>
            <a:r>
              <a:rPr lang="cs-CZ" sz="2000" dirty="0"/>
              <a:t>odpovídá vysokému stylu humanistické češtiny, včetně </a:t>
            </a:r>
            <a:r>
              <a:rPr lang="cs-CZ" sz="2000" dirty="0" err="1"/>
              <a:t>kongruence</a:t>
            </a:r>
            <a:r>
              <a:rPr lang="cs-CZ" sz="2000" dirty="0"/>
              <a:t> přechodníků. </a:t>
            </a:r>
            <a:endParaRPr lang="cs-CZ" sz="2000" dirty="0" smtClean="0"/>
          </a:p>
          <a:p>
            <a:pPr marL="72000" indent="0" algn="just">
              <a:lnSpc>
                <a:spcPct val="100000"/>
              </a:lnSpc>
              <a:buNone/>
            </a:pPr>
            <a:endParaRPr lang="cs-CZ" sz="2000" b="1" dirty="0" smtClean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b="1" dirty="0" smtClean="0"/>
              <a:t>Syntax</a:t>
            </a:r>
            <a:r>
              <a:rPr lang="cs-CZ" sz="2000" dirty="0" smtClean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je </a:t>
            </a:r>
            <a:r>
              <a:rPr lang="cs-CZ" sz="2000" dirty="0"/>
              <a:t>věnována jednoduché větě, souvětí věnuje jen málo </a:t>
            </a:r>
            <a:r>
              <a:rPr lang="cs-CZ" sz="2000" dirty="0" smtClean="0"/>
              <a:t>pozornosti, 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obnovuje </a:t>
            </a:r>
            <a:r>
              <a:rPr lang="cs-CZ" sz="2000" dirty="0"/>
              <a:t>jevy vyššího stylu, např. gen. záporový (</a:t>
            </a:r>
            <a:r>
              <a:rPr lang="cs-CZ" sz="2000" i="1" dirty="0"/>
              <a:t>nemám peněz</a:t>
            </a:r>
            <a:r>
              <a:rPr lang="cs-CZ" sz="2000" dirty="0"/>
              <a:t>), a vyžaduje gen. rekci u řady sloves (</a:t>
            </a:r>
            <a:r>
              <a:rPr lang="cs-CZ" sz="2000" i="1" dirty="0"/>
              <a:t>dostati čeho</a:t>
            </a:r>
            <a:r>
              <a:rPr lang="cs-CZ" sz="2000" dirty="0"/>
              <a:t>). 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b="1" dirty="0" err="1" smtClean="0"/>
              <a:t>Prozódie</a:t>
            </a:r>
            <a:endParaRPr lang="cs-CZ" sz="2000" b="1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autorem J. Dobrovský: odmítá jak tradiční systém </a:t>
            </a:r>
            <a:r>
              <a:rPr lang="cs-CZ" sz="2000" dirty="0"/>
              <a:t>sylabický, </a:t>
            </a:r>
            <a:r>
              <a:rPr lang="cs-CZ" sz="2000" dirty="0" smtClean="0"/>
              <a:t>tak časoměrný </a:t>
            </a:r>
            <a:r>
              <a:rPr lang="cs-CZ" sz="2000" dirty="0"/>
              <a:t>a formuluje základy </a:t>
            </a:r>
            <a:r>
              <a:rPr lang="cs-CZ" sz="2000" dirty="0" err="1"/>
              <a:t>prozódie</a:t>
            </a:r>
            <a:r>
              <a:rPr lang="cs-CZ" sz="2000" dirty="0"/>
              <a:t> sylabotónické. 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937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357188"/>
            <a:ext cx="10944563" cy="785812"/>
          </a:xfrm>
        </p:spPr>
        <p:txBody>
          <a:bodyPr/>
          <a:lstStyle/>
          <a:p>
            <a:r>
              <a:rPr lang="cs-CZ" dirty="0" smtClean="0"/>
              <a:t>Nakonec se prosadila archaická norma – diskuzi završuje Dobrovského </a:t>
            </a:r>
            <a:r>
              <a:rPr lang="cs-CZ" dirty="0" smtClean="0"/>
              <a:t>gramatika (/-y)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785939"/>
            <a:ext cx="11430337" cy="395764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i="1" dirty="0" err="1" smtClean="0"/>
              <a:t>Ausführliches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Lehrgebäude</a:t>
            </a:r>
            <a:r>
              <a:rPr lang="cs-CZ" sz="2000" i="1" dirty="0" smtClean="0"/>
              <a:t> der </a:t>
            </a:r>
            <a:r>
              <a:rPr lang="cs-CZ" sz="2000" i="1" dirty="0" err="1" smtClean="0"/>
              <a:t>böhmischen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Sprache</a:t>
            </a:r>
            <a:r>
              <a:rPr lang="cs-CZ" sz="2000" dirty="0" smtClean="0"/>
              <a:t> (1809), </a:t>
            </a:r>
            <a:r>
              <a:rPr lang="cs-CZ" sz="2000" i="1" dirty="0" err="1" smtClean="0"/>
              <a:t>Lehrgebäude</a:t>
            </a:r>
            <a:r>
              <a:rPr lang="cs-CZ" sz="2000" i="1" dirty="0" smtClean="0"/>
              <a:t> der </a:t>
            </a:r>
            <a:r>
              <a:rPr lang="cs-CZ" sz="2000" i="1" dirty="0" err="1" smtClean="0"/>
              <a:t>böhmischen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Sprache</a:t>
            </a:r>
            <a:r>
              <a:rPr lang="cs-CZ" sz="2000" dirty="0" smtClean="0"/>
              <a:t> (1819) – liší se rozsahem a akcenty,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kodifikuje </a:t>
            </a:r>
            <a:r>
              <a:rPr lang="cs-CZ" sz="2000" dirty="0" smtClean="0"/>
              <a:t>v podstatě stejný stav jako </a:t>
            </a:r>
            <a:r>
              <a:rPr lang="cs-CZ" sz="2000" dirty="0" err="1" smtClean="0"/>
              <a:t>Pelcl</a:t>
            </a:r>
            <a:r>
              <a:rPr lang="cs-CZ" sz="2000" dirty="0" smtClean="0"/>
              <a:t>, s výjimkou jediného </a:t>
            </a:r>
            <a:r>
              <a:rPr lang="cs-CZ" sz="2000" i="1" dirty="0" smtClean="0"/>
              <a:t>l</a:t>
            </a:r>
            <a:r>
              <a:rPr lang="cs-CZ" sz="2000" dirty="0" smtClean="0"/>
              <a:t>, 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těžiště morfologických oddílů je tu v zevrubném popisu slovotvorby (v první verzi zabírá přes polovinu celkového rozsahu, v druhé asi třetinu).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důraz na slovotvorbu měl pro další vývoj češtiny základní důležitost – dalo pevné základy </a:t>
            </a:r>
            <a:r>
              <a:rPr lang="cs-CZ" sz="2000" dirty="0" err="1" smtClean="0"/>
              <a:t>následujícícm</a:t>
            </a:r>
            <a:r>
              <a:rPr lang="cs-CZ" sz="2000" dirty="0" smtClean="0"/>
              <a:t> generacím v rozšiřování slovní zásoby,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v oddílu o syntaxi je mj. formulováno pravidlo o užití přechodníkových vazeb při totožnosti podmětů.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3459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9698" y="128585"/>
            <a:ext cx="10944563" cy="785812"/>
          </a:xfrm>
        </p:spPr>
        <p:txBody>
          <a:bodyPr/>
          <a:lstStyle/>
          <a:p>
            <a:r>
              <a:rPr lang="cs-CZ" dirty="0" smtClean="0"/>
              <a:t>Důvody konzervativního základu kodifikace (</a:t>
            </a:r>
            <a:r>
              <a:rPr lang="cs-CZ" dirty="0" err="1" smtClean="0"/>
              <a:t>Stich</a:t>
            </a:r>
            <a:r>
              <a:rPr lang="cs-CZ" dirty="0" smtClean="0"/>
              <a:t>, Starý)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9698" y="1400175"/>
            <a:ext cx="11544639" cy="37004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symbolické </a:t>
            </a:r>
            <a:r>
              <a:rPr lang="cs-CZ" sz="2000" dirty="0"/>
              <a:t>–</a:t>
            </a:r>
            <a:r>
              <a:rPr lang="cs-CZ" sz="2000" dirty="0" smtClean="0"/>
              <a:t> návrat </a:t>
            </a:r>
            <a:r>
              <a:rPr lang="cs-CZ" sz="2000" dirty="0"/>
              <a:t>k tradici jazyka předbělohorské </a:t>
            </a:r>
            <a:r>
              <a:rPr lang="cs-CZ" sz="2000" dirty="0" smtClean="0"/>
              <a:t>doby, kdy byla čeština prvním jazykem suverénního státu,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ideové – osvícenci odmítali jazyk </a:t>
            </a:r>
            <a:r>
              <a:rPr lang="cs-CZ" sz="2000" dirty="0"/>
              <a:t>barokních textů, které </a:t>
            </a:r>
            <a:r>
              <a:rPr lang="cs-CZ" sz="2000" dirty="0" smtClean="0"/>
              <a:t>jim byly </a:t>
            </a:r>
            <a:r>
              <a:rPr lang="cs-CZ" sz="2000" dirty="0"/>
              <a:t>svý</a:t>
            </a:r>
            <a:r>
              <a:rPr lang="cs-CZ" sz="2000" dirty="0" smtClean="0"/>
              <a:t>m exaltovaným </a:t>
            </a:r>
            <a:r>
              <a:rPr lang="cs-CZ" sz="2000" dirty="0" err="1" smtClean="0"/>
              <a:t>protikatolictvím</a:t>
            </a:r>
            <a:r>
              <a:rPr lang="cs-CZ" sz="2000" dirty="0" smtClean="0"/>
              <a:t> protivné (explicitně Dobrovského kritika v </a:t>
            </a:r>
            <a:r>
              <a:rPr lang="cs-CZ" sz="2000" i="1" dirty="0" err="1" smtClean="0"/>
              <a:t>Geschichte</a:t>
            </a:r>
            <a:r>
              <a:rPr lang="cs-CZ" sz="2000" dirty="0" smtClean="0"/>
              <a:t>...),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ohled na jazykovou situaci na Moravě a na Slovensku, kde </a:t>
            </a:r>
            <a:r>
              <a:rPr lang="cs-CZ" sz="2000" dirty="0"/>
              <a:t>byl běžně mluvený jazyk založen na místních dialektech, popř. </a:t>
            </a:r>
            <a:r>
              <a:rPr lang="cs-CZ" sz="2000" dirty="0" smtClean="0"/>
              <a:t>interdialektech – čeština plnila </a:t>
            </a:r>
            <a:r>
              <a:rPr lang="cs-CZ" sz="2000" dirty="0"/>
              <a:t>na Slovensku </a:t>
            </a:r>
            <a:r>
              <a:rPr lang="cs-CZ" sz="2000" dirty="0" smtClean="0"/>
              <a:t>roli jednoho ze </a:t>
            </a:r>
            <a:r>
              <a:rPr lang="cs-CZ" sz="2000" dirty="0" err="1" smtClean="0"/>
              <a:t>sp</a:t>
            </a:r>
            <a:r>
              <a:rPr lang="cs-CZ" sz="2000" dirty="0" smtClean="0"/>
              <a:t>. jazyků (část obrozenců byli Slováci, např. Kollár nebo </a:t>
            </a:r>
            <a:r>
              <a:rPr lang="cs-CZ" sz="2000" dirty="0" smtClean="0"/>
              <a:t>Šafařík), 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(nad)konfesijní </a:t>
            </a:r>
            <a:r>
              <a:rPr lang="cs-CZ" sz="2000" dirty="0" smtClean="0"/>
              <a:t>– v nekatolickém prostředí silná tradice jazyka </a:t>
            </a:r>
            <a:r>
              <a:rPr lang="cs-CZ" sz="2000" i="1" dirty="0" smtClean="0"/>
              <a:t>Bible kralické</a:t>
            </a:r>
            <a:r>
              <a:rPr lang="cs-CZ" sz="2000" dirty="0" smtClean="0"/>
              <a:t> (zejména mezi </a:t>
            </a:r>
            <a:r>
              <a:rPr lang="cs-CZ" sz="2000" dirty="0"/>
              <a:t>slovenskými </a:t>
            </a:r>
            <a:r>
              <a:rPr lang="cs-CZ" sz="2000" dirty="0" smtClean="0"/>
              <a:t>luterány),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estetický kánon klasicismu </a:t>
            </a:r>
            <a:r>
              <a:rPr lang="cs-CZ" sz="2000" dirty="0" smtClean="0"/>
              <a:t>vedl </a:t>
            </a:r>
            <a:r>
              <a:rPr lang="cs-CZ" sz="2000" dirty="0" smtClean="0"/>
              <a:t>kodifikátory k tomu, aby se „spisovný“ jazyk záměrně </a:t>
            </a:r>
            <a:r>
              <a:rPr lang="cs-CZ" sz="2000" dirty="0" smtClean="0"/>
              <a:t>odlišili </a:t>
            </a:r>
            <a:r>
              <a:rPr lang="cs-CZ" sz="2000" dirty="0" smtClean="0"/>
              <a:t>od jazyka mluveného.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2640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585791"/>
            <a:ext cx="11001713" cy="600072"/>
          </a:xfrm>
        </p:spPr>
        <p:txBody>
          <a:bodyPr/>
          <a:lstStyle/>
          <a:p>
            <a:r>
              <a:rPr lang="cs-CZ" dirty="0" smtClean="0"/>
              <a:t>Další vývoj kodifikace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785939"/>
            <a:ext cx="11430337" cy="395764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základy kodifikace položené Dobrovským se v dalším vývoji více vzdalovaly běžně mluvenému úzu a více přibližovaly jazyku konce 16. stol</a:t>
            </a:r>
            <a:r>
              <a:rPr lang="cs-CZ" sz="2000" dirty="0" smtClean="0"/>
              <a:t>. (zejména ve fonologii),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ještě v 1</a:t>
            </a:r>
            <a:r>
              <a:rPr lang="cs-CZ" sz="2000" dirty="0"/>
              <a:t>.</a:t>
            </a:r>
            <a:r>
              <a:rPr lang="cs-CZ" sz="2000" dirty="0" smtClean="0"/>
              <a:t> pol. 19. stol. byly běžné formy </a:t>
            </a:r>
            <a:r>
              <a:rPr lang="cs-CZ" sz="2000" i="1" dirty="0" err="1" smtClean="0"/>
              <a:t>ousta</a:t>
            </a:r>
            <a:r>
              <a:rPr lang="cs-CZ" sz="2000" i="1" dirty="0" smtClean="0"/>
              <a:t> </a:t>
            </a:r>
            <a:r>
              <a:rPr lang="cs-CZ" sz="2000" dirty="0" smtClean="0"/>
              <a:t>a </a:t>
            </a:r>
            <a:r>
              <a:rPr lang="cs-CZ" sz="2000" i="1" dirty="0" smtClean="0"/>
              <a:t>koťata májové</a:t>
            </a:r>
            <a:r>
              <a:rPr lang="cs-CZ" sz="2000" dirty="0" smtClean="0"/>
              <a:t>, které byly v dalším vývoji odstraněny.</a:t>
            </a:r>
            <a:endParaRPr lang="cs-CZ" sz="2000" dirty="0"/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414000" y="1814514"/>
            <a:ext cx="11430337" cy="39576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68986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34082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971557"/>
            <a:ext cx="11001713" cy="600072"/>
          </a:xfrm>
        </p:spPr>
        <p:txBody>
          <a:bodyPr/>
          <a:lstStyle/>
          <a:p>
            <a:r>
              <a:rPr lang="cs-CZ" dirty="0" smtClean="0"/>
              <a:t>Další kodifikační snahy se neprosadily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471741"/>
            <a:ext cx="11430337" cy="350044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1" dirty="0" err="1" smtClean="0"/>
              <a:t>staroslovenčina</a:t>
            </a:r>
            <a:r>
              <a:rPr lang="cs-CZ" sz="2000" dirty="0" smtClean="0"/>
              <a:t> Jana Kollára (jakýsi kompromis mezi češtinou a slovenštinou),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snahy </a:t>
            </a:r>
            <a:r>
              <a:rPr lang="cs-CZ" sz="2000" dirty="0"/>
              <a:t>moravských obrozenců (</a:t>
            </a:r>
            <a:r>
              <a:rPr lang="cs-CZ" sz="2000" dirty="0" smtClean="0"/>
              <a:t>František Dobromysl Trnka </a:t>
            </a:r>
            <a:r>
              <a:rPr lang="cs-CZ" sz="2000" dirty="0"/>
              <a:t>a </a:t>
            </a:r>
            <a:r>
              <a:rPr lang="cs-CZ" sz="2000" dirty="0" smtClean="0"/>
              <a:t>Vincenc </a:t>
            </a:r>
            <a:r>
              <a:rPr lang="cs-CZ" sz="2000" dirty="0" err="1" smtClean="0"/>
              <a:t>Ziak</a:t>
            </a:r>
            <a:r>
              <a:rPr lang="cs-CZ" sz="2000" dirty="0" smtClean="0"/>
              <a:t>) </a:t>
            </a:r>
            <a:r>
              <a:rPr lang="cs-CZ" sz="2000" dirty="0"/>
              <a:t>o </a:t>
            </a:r>
            <a:r>
              <a:rPr lang="cs-CZ" sz="2000" b="1" dirty="0"/>
              <a:t>přiblížení </a:t>
            </a:r>
            <a:r>
              <a:rPr lang="cs-CZ" sz="2000" b="1" dirty="0" smtClean="0"/>
              <a:t>spisovné </a:t>
            </a:r>
            <a:r>
              <a:rPr lang="cs-CZ" sz="2000" b="1" dirty="0"/>
              <a:t>češtiny </a:t>
            </a:r>
            <a:r>
              <a:rPr lang="cs-CZ" sz="2000" b="1" dirty="0" smtClean="0"/>
              <a:t>a moravských dialektů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414000" y="1814514"/>
            <a:ext cx="11430337" cy="39576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221216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968186"/>
            <a:ext cx="11032305" cy="391648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8288" y="1936375"/>
            <a:ext cx="11430337" cy="32499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období cca od poslední čtvrtiny 18. stol. (1775) do roku 1848,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počáteční období nové češtiny, 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součást procesu vzniku moderního národa a občanské společnosti,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v českém prostředí zpočátku silně orientováno na jazykové otázky: podle V. Macury je od té doby česká kultura (společnost) </a:t>
            </a:r>
            <a:r>
              <a:rPr lang="cs-CZ" sz="2000" i="1" dirty="0" err="1" smtClean="0"/>
              <a:t>lingvocentrická</a:t>
            </a:r>
            <a:r>
              <a:rPr lang="cs-CZ" sz="2000" dirty="0" smtClean="0"/>
              <a:t>. </a:t>
            </a:r>
          </a:p>
          <a:p>
            <a:pPr>
              <a:lnSpc>
                <a:spcPct val="12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1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357188"/>
            <a:ext cx="10944563" cy="785812"/>
          </a:xfrm>
        </p:spPr>
        <p:txBody>
          <a:bodyPr/>
          <a:lstStyle/>
          <a:p>
            <a:r>
              <a:rPr lang="cs-CZ" dirty="0" smtClean="0"/>
              <a:t>Po stabilizaci kodifikace přišla na řadu slovní zásoba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814517"/>
            <a:ext cx="11430337" cy="350043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č</a:t>
            </a:r>
            <a:r>
              <a:rPr lang="cs-CZ" sz="2000" dirty="0" smtClean="0"/>
              <a:t>eština</a:t>
            </a:r>
            <a:r>
              <a:rPr lang="cs-CZ" sz="2000" dirty="0"/>
              <a:t>, </a:t>
            </a:r>
            <a:r>
              <a:rPr lang="cs-CZ" sz="2000" dirty="0" smtClean="0"/>
              <a:t>která opustila oblast náročných literárních žánrů, vědy a administrativy (práva), </a:t>
            </a:r>
            <a:r>
              <a:rPr lang="cs-CZ" sz="2000" dirty="0"/>
              <a:t>postrádala potřebné okruhy slovní zásoby, </a:t>
            </a:r>
            <a:r>
              <a:rPr lang="cs-CZ" sz="2000" dirty="0" smtClean="0"/>
              <a:t>hlavně: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odbornou terminologii, </a:t>
            </a:r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stylisticky </a:t>
            </a:r>
            <a:r>
              <a:rPr lang="cs-CZ" sz="2000" dirty="0"/>
              <a:t>příznakové lexikální vrstvy charakteristické pro poezii a beletrii </a:t>
            </a:r>
            <a:r>
              <a:rPr lang="cs-CZ" sz="2000" dirty="0" smtClean="0"/>
              <a:t>vůbec,</a:t>
            </a:r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o tuto oblast se zasloužila jungmannovská generace, která se pokusila češtinu soustavně uvádět do stylově vyšších sfér.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168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357188"/>
            <a:ext cx="10944563" cy="785812"/>
          </a:xfrm>
        </p:spPr>
        <p:txBody>
          <a:bodyPr/>
          <a:lstStyle/>
          <a:p>
            <a:r>
              <a:rPr lang="cs-CZ" dirty="0" smtClean="0"/>
              <a:t>Po stabilizaci kodifikace přišla na řadu slovní zásoba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814517"/>
            <a:ext cx="11430337" cy="350043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č</a:t>
            </a:r>
            <a:r>
              <a:rPr lang="cs-CZ" sz="2000" dirty="0" smtClean="0"/>
              <a:t>eština</a:t>
            </a:r>
            <a:r>
              <a:rPr lang="cs-CZ" sz="2000" dirty="0"/>
              <a:t>, </a:t>
            </a:r>
            <a:r>
              <a:rPr lang="cs-CZ" sz="2000" dirty="0" smtClean="0"/>
              <a:t>která opustila oblast náročných literárních žánrů, vědy a administrativy (práva), </a:t>
            </a:r>
            <a:r>
              <a:rPr lang="cs-CZ" sz="2000" dirty="0"/>
              <a:t>postrádala potřebné okruhy slovní zásoby, </a:t>
            </a:r>
            <a:r>
              <a:rPr lang="cs-CZ" sz="2000" dirty="0" smtClean="0"/>
              <a:t>hlavně: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odbornou terminologii, </a:t>
            </a:r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stylisticky </a:t>
            </a:r>
            <a:r>
              <a:rPr lang="cs-CZ" sz="2000" dirty="0"/>
              <a:t>příznakové lexikální vrstvy charakteristické pro poezii a beletrii </a:t>
            </a:r>
            <a:r>
              <a:rPr lang="cs-CZ" sz="2000" dirty="0" smtClean="0"/>
              <a:t>vůbec,</a:t>
            </a:r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o tuto oblast se zasloužila jungmannovská generace, která se pokusila češtinu soustavně uvádět do stylově vyšších sfér – nejprve náročná literární tvorba, posléze věda.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4728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614367"/>
            <a:ext cx="10944563" cy="785812"/>
          </a:xfrm>
        </p:spPr>
        <p:txBody>
          <a:bodyPr/>
          <a:lstStyle/>
          <a:p>
            <a:r>
              <a:rPr lang="cs-CZ" dirty="0" smtClean="0"/>
              <a:t>Způsoby (zdroje) obohacování lexika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728793"/>
            <a:ext cx="11430337" cy="417195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oživování staročeských / </a:t>
            </a:r>
            <a:r>
              <a:rPr lang="cs-CZ" sz="2000" dirty="0" err="1" smtClean="0"/>
              <a:t>středněčeských</a:t>
            </a:r>
            <a:r>
              <a:rPr lang="cs-CZ" sz="2000" dirty="0" smtClean="0"/>
              <a:t> slov</a:t>
            </a:r>
            <a:r>
              <a:rPr lang="cs-CZ" sz="2000" dirty="0"/>
              <a:t>, 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err="1" smtClean="0"/>
              <a:t>dialektální</a:t>
            </a:r>
            <a:r>
              <a:rPr lang="cs-CZ" sz="2000" dirty="0" smtClean="0"/>
              <a:t> slovní zásoba,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spontánní </a:t>
            </a:r>
            <a:r>
              <a:rPr lang="cs-CZ" sz="2000" dirty="0"/>
              <a:t>dotváření slovní zásoby v literárním procesu,  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přejímání </a:t>
            </a:r>
            <a:r>
              <a:rPr lang="cs-CZ" sz="2000" dirty="0"/>
              <a:t>slov z jiných slovanských </a:t>
            </a:r>
            <a:r>
              <a:rPr lang="cs-CZ" sz="2000" dirty="0" smtClean="0"/>
              <a:t>jazyků (polština, ruština, chorvatština),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záměrné tvoření slov derivací a kompozicí a  </a:t>
            </a:r>
            <a:r>
              <a:rPr lang="cs-CZ" sz="2000" dirty="0" err="1" smtClean="0"/>
              <a:t>kalkování</a:t>
            </a:r>
            <a:r>
              <a:rPr lang="cs-CZ" sz="2000" dirty="0" smtClean="0"/>
              <a:t> z cizích jazyků,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tyto způsoby se neuplatnily stejnou měrou.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0626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614367"/>
            <a:ext cx="10944563" cy="785812"/>
          </a:xfrm>
        </p:spPr>
        <p:txBody>
          <a:bodyPr/>
          <a:lstStyle/>
          <a:p>
            <a:r>
              <a:rPr lang="cs-CZ" dirty="0" smtClean="0"/>
              <a:t>Přejímky z cizích jazyků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643065"/>
            <a:ext cx="11430337" cy="417195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striktně odmítány německé přejímky,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hojné přejímání </a:t>
            </a:r>
            <a:r>
              <a:rPr lang="cs-CZ" sz="2000" dirty="0"/>
              <a:t>z jiných </a:t>
            </a:r>
            <a:r>
              <a:rPr lang="cs-CZ" sz="2000" dirty="0" smtClean="0"/>
              <a:t>slovanských </a:t>
            </a:r>
            <a:r>
              <a:rPr lang="cs-CZ" sz="2000" dirty="0" smtClean="0"/>
              <a:t>jazyků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polština: </a:t>
            </a:r>
            <a:r>
              <a:rPr lang="cs-CZ" sz="2000" i="1" dirty="0" smtClean="0"/>
              <a:t>blizna,</a:t>
            </a:r>
            <a:r>
              <a:rPr lang="cs-CZ" sz="2000" dirty="0" smtClean="0"/>
              <a:t> časování, </a:t>
            </a:r>
            <a:r>
              <a:rPr lang="cs-CZ" sz="2000" i="1" dirty="0" smtClean="0"/>
              <a:t>křemík</a:t>
            </a:r>
            <a:r>
              <a:rPr lang="cs-CZ" sz="2000" i="1" dirty="0"/>
              <a:t>, </a:t>
            </a:r>
            <a:r>
              <a:rPr lang="cs-CZ" sz="2000" i="1" dirty="0" smtClean="0"/>
              <a:t>podmět, porost</a:t>
            </a:r>
            <a:r>
              <a:rPr lang="cs-CZ" sz="2000" i="1" dirty="0"/>
              <a:t>, ropucha, </a:t>
            </a:r>
            <a:r>
              <a:rPr lang="cs-CZ" sz="2000" i="1" dirty="0" smtClean="0"/>
              <a:t>slovník, torba, výspa, </a:t>
            </a:r>
            <a:r>
              <a:rPr lang="cs-CZ" sz="2000" dirty="0" smtClean="0"/>
              <a:t> </a:t>
            </a:r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ruština</a:t>
            </a:r>
            <a:r>
              <a:rPr lang="cs-CZ" sz="2000" dirty="0" smtClean="0"/>
              <a:t>: </a:t>
            </a:r>
            <a:r>
              <a:rPr lang="cs-CZ" sz="2000" i="1" dirty="0"/>
              <a:t>blahý</a:t>
            </a:r>
            <a:r>
              <a:rPr lang="cs-CZ" sz="2000" dirty="0"/>
              <a:t>, </a:t>
            </a:r>
            <a:r>
              <a:rPr lang="cs-CZ" sz="2000" i="1" dirty="0"/>
              <a:t>bol</a:t>
            </a:r>
            <a:r>
              <a:rPr lang="cs-CZ" sz="2000" dirty="0"/>
              <a:t>, </a:t>
            </a:r>
            <a:r>
              <a:rPr lang="cs-CZ" sz="2000" i="1" dirty="0"/>
              <a:t>chrabrý</a:t>
            </a:r>
            <a:r>
              <a:rPr lang="cs-CZ" sz="2000" dirty="0"/>
              <a:t>, </a:t>
            </a:r>
            <a:r>
              <a:rPr lang="cs-CZ" sz="2000" i="1" dirty="0"/>
              <a:t>jařmo</a:t>
            </a:r>
            <a:r>
              <a:rPr lang="cs-CZ" sz="2000" dirty="0"/>
              <a:t>, </a:t>
            </a:r>
            <a:r>
              <a:rPr lang="cs-CZ" sz="2000" i="1" dirty="0"/>
              <a:t>kormidlo</a:t>
            </a:r>
            <a:r>
              <a:rPr lang="cs-CZ" sz="2000" dirty="0"/>
              <a:t>, </a:t>
            </a:r>
            <a:r>
              <a:rPr lang="cs-CZ" sz="2000" i="1" dirty="0" smtClean="0"/>
              <a:t>mluvnice, obřad, průmysl</a:t>
            </a:r>
            <a:r>
              <a:rPr lang="cs-CZ" sz="2000" dirty="0"/>
              <a:t>, </a:t>
            </a:r>
            <a:r>
              <a:rPr lang="cs-CZ" sz="2000" i="1" dirty="0"/>
              <a:t>příroda</a:t>
            </a:r>
            <a:r>
              <a:rPr lang="cs-CZ" sz="2000" dirty="0"/>
              <a:t>, </a:t>
            </a:r>
            <a:r>
              <a:rPr lang="cs-CZ" sz="2000" i="1" dirty="0"/>
              <a:t>sloh</a:t>
            </a:r>
            <a:r>
              <a:rPr lang="cs-CZ" sz="2000" dirty="0"/>
              <a:t>, </a:t>
            </a:r>
            <a:r>
              <a:rPr lang="cs-CZ" sz="2000" i="1" dirty="0"/>
              <a:t>vkus</a:t>
            </a:r>
            <a:r>
              <a:rPr lang="cs-CZ" sz="2000" dirty="0"/>
              <a:t>, </a:t>
            </a:r>
            <a:r>
              <a:rPr lang="cs-CZ" sz="2000" i="1" dirty="0"/>
              <a:t>vzduch</a:t>
            </a:r>
            <a:r>
              <a:rPr lang="cs-CZ" sz="2000" dirty="0"/>
              <a:t>, </a:t>
            </a:r>
            <a:r>
              <a:rPr lang="cs-CZ" sz="2000" i="1" dirty="0"/>
              <a:t>záliv</a:t>
            </a:r>
            <a:r>
              <a:rPr lang="cs-CZ" sz="2000" dirty="0" smtClean="0"/>
              <a:t> , </a:t>
            </a:r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985838" indent="-3571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v </a:t>
            </a:r>
            <a:r>
              <a:rPr lang="cs-CZ" sz="2000" dirty="0" smtClean="0"/>
              <a:t>omezené míře (v botanické terminologii) srbocharvátština, slovinština a ukrajinština.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578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385764"/>
            <a:ext cx="10944563" cy="785812"/>
          </a:xfrm>
        </p:spPr>
        <p:txBody>
          <a:bodyPr/>
          <a:lstStyle/>
          <a:p>
            <a:r>
              <a:rPr lang="cs-CZ" dirty="0" smtClean="0"/>
              <a:t>Ruština a polština ovlivnily obrozenskou češtinu v oblasti gramatiky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671639"/>
            <a:ext cx="11430337" cy="414338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ruština 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doplňkový </a:t>
            </a:r>
            <a:r>
              <a:rPr lang="cs-CZ" sz="2000" dirty="0" smtClean="0"/>
              <a:t>instrumentál: </a:t>
            </a:r>
            <a:r>
              <a:rPr lang="cs-CZ" sz="2000" i="1" dirty="0"/>
              <a:t>Rozvíjela se </a:t>
            </a:r>
            <a:r>
              <a:rPr lang="cs-CZ" sz="2000" b="1" i="1" dirty="0"/>
              <a:t>jarním kvítkem</a:t>
            </a:r>
            <a:r>
              <a:rPr lang="cs-CZ" sz="2000" dirty="0"/>
              <a:t>, </a:t>
            </a: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různé </a:t>
            </a:r>
            <a:r>
              <a:rPr lang="cs-CZ" sz="2000" dirty="0"/>
              <a:t>genitivní </a:t>
            </a:r>
            <a:r>
              <a:rPr lang="cs-CZ" sz="2000" dirty="0" smtClean="0"/>
              <a:t>vazby: </a:t>
            </a:r>
            <a:r>
              <a:rPr lang="cs-CZ" sz="2000" i="1" dirty="0" smtClean="0"/>
              <a:t>Silnější </a:t>
            </a:r>
            <a:r>
              <a:rPr lang="cs-CZ" sz="2000" i="1" dirty="0"/>
              <a:t>byl </a:t>
            </a:r>
            <a:r>
              <a:rPr lang="cs-CZ" sz="2000" b="1" i="1" dirty="0"/>
              <a:t>otcovského práva</a:t>
            </a:r>
            <a:r>
              <a:rPr lang="cs-CZ" sz="2000" dirty="0"/>
              <a:t>, 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modální predikativa: </a:t>
            </a:r>
            <a:r>
              <a:rPr lang="cs-CZ" sz="2000" i="1" dirty="0"/>
              <a:t>dlužno, možno, </a:t>
            </a:r>
            <a:r>
              <a:rPr lang="cs-CZ" sz="2000" i="1" dirty="0" smtClean="0"/>
              <a:t>nutno</a:t>
            </a:r>
            <a:r>
              <a:rPr lang="cs-CZ" sz="2000" dirty="0" smtClean="0"/>
              <a:t>, </a:t>
            </a:r>
            <a:endParaRPr lang="cs-CZ" sz="2000" dirty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zpřídavnělý přechodník minulý: </a:t>
            </a:r>
            <a:r>
              <a:rPr lang="cs-CZ" sz="2000" b="1" i="1" dirty="0" smtClean="0"/>
              <a:t>přišedší </a:t>
            </a:r>
            <a:r>
              <a:rPr lang="cs-CZ" sz="2000" i="1" dirty="0" smtClean="0"/>
              <a:t>dopis, </a:t>
            </a:r>
            <a:r>
              <a:rPr lang="cs-CZ" sz="2000" dirty="0" smtClean="0"/>
              <a:t> 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společně s polštinou podnítila bezespoječné pasívní konstrukce </a:t>
            </a:r>
            <a:r>
              <a:rPr lang="cs-CZ" sz="2000" i="1" dirty="0" smtClean="0"/>
              <a:t>Do </a:t>
            </a:r>
            <a:r>
              <a:rPr lang="cs-CZ" sz="2000" i="1" dirty="0"/>
              <a:t>maloruštiny </a:t>
            </a:r>
            <a:r>
              <a:rPr lang="cs-CZ" sz="2000" b="1" i="1" dirty="0"/>
              <a:t>mícháno</a:t>
            </a:r>
            <a:r>
              <a:rPr lang="cs-CZ" sz="2000" i="1" dirty="0"/>
              <a:t> polštinu i latinu</a:t>
            </a:r>
            <a:r>
              <a:rPr lang="cs-CZ" sz="2000" dirty="0"/>
              <a:t>;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polština</a:t>
            </a:r>
          </a:p>
          <a:p>
            <a:pPr marL="714375" indent="-3571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polština </a:t>
            </a:r>
            <a:r>
              <a:rPr lang="cs-CZ" sz="2000" dirty="0"/>
              <a:t>stimulovala frekvenci některých </a:t>
            </a:r>
            <a:r>
              <a:rPr lang="cs-CZ" sz="2000" dirty="0" smtClean="0"/>
              <a:t>slovotvorných sufixů </a:t>
            </a:r>
            <a:r>
              <a:rPr lang="cs-CZ" sz="2000" i="1" dirty="0"/>
              <a:t>‑</a:t>
            </a:r>
            <a:r>
              <a:rPr lang="cs-CZ" sz="2000" i="1" dirty="0" err="1"/>
              <a:t>ka</a:t>
            </a:r>
            <a:r>
              <a:rPr lang="cs-CZ" sz="2000" dirty="0"/>
              <a:t>, </a:t>
            </a:r>
            <a:r>
              <a:rPr lang="cs-CZ" sz="2000" dirty="0" smtClean="0"/>
              <a:t> </a:t>
            </a:r>
            <a:r>
              <a:rPr lang="cs-CZ" sz="2000" i="1" dirty="0" smtClean="0"/>
              <a:t>‑</a:t>
            </a:r>
            <a:r>
              <a:rPr lang="cs-CZ" sz="2000" i="1" dirty="0"/>
              <a:t>ný</a:t>
            </a:r>
            <a:r>
              <a:rPr lang="cs-CZ" sz="2000" dirty="0"/>
              <a:t>, </a:t>
            </a:r>
            <a:r>
              <a:rPr lang="cs-CZ" sz="2000" i="1" dirty="0"/>
              <a:t>‑</a:t>
            </a:r>
            <a:r>
              <a:rPr lang="cs-CZ" sz="2000" i="1" dirty="0" err="1"/>
              <a:t>ík</a:t>
            </a:r>
            <a:r>
              <a:rPr lang="cs-CZ" sz="2000" dirty="0"/>
              <a:t>, </a:t>
            </a:r>
            <a:r>
              <a:rPr lang="cs-CZ" sz="2000" i="1" dirty="0"/>
              <a:t>‑</a:t>
            </a:r>
            <a:r>
              <a:rPr lang="cs-CZ" sz="2000" i="1" dirty="0" err="1"/>
              <a:t>ek</a:t>
            </a:r>
            <a:r>
              <a:rPr lang="cs-CZ" sz="2000" dirty="0"/>
              <a:t>, </a:t>
            </a:r>
            <a:r>
              <a:rPr lang="cs-CZ" sz="2000" i="1" dirty="0"/>
              <a:t>‑</a:t>
            </a:r>
            <a:r>
              <a:rPr lang="cs-CZ" sz="2000" i="1" dirty="0" err="1"/>
              <a:t>ice</a:t>
            </a:r>
            <a:r>
              <a:rPr lang="cs-CZ" sz="2000" dirty="0"/>
              <a:t>, </a:t>
            </a:r>
            <a:r>
              <a:rPr lang="cs-CZ" sz="2000" i="1" dirty="0"/>
              <a:t>‑</a:t>
            </a:r>
            <a:r>
              <a:rPr lang="cs-CZ" sz="2000" i="1" dirty="0" err="1"/>
              <a:t>ost</a:t>
            </a:r>
            <a:r>
              <a:rPr lang="cs-CZ" sz="2000" dirty="0"/>
              <a:t>, </a:t>
            </a:r>
            <a:r>
              <a:rPr lang="cs-CZ" sz="2000" i="1" dirty="0"/>
              <a:t>‑</a:t>
            </a:r>
            <a:r>
              <a:rPr lang="cs-CZ" sz="2000" i="1" dirty="0" err="1"/>
              <a:t>ec</a:t>
            </a:r>
            <a:r>
              <a:rPr lang="cs-CZ" sz="2000" dirty="0"/>
              <a:t>, </a:t>
            </a:r>
            <a:r>
              <a:rPr lang="cs-CZ" sz="2000" i="1" dirty="0"/>
              <a:t>‑</a:t>
            </a:r>
            <a:r>
              <a:rPr lang="cs-CZ" sz="2000" i="1" dirty="0" err="1"/>
              <a:t>ce</a:t>
            </a:r>
            <a:r>
              <a:rPr lang="cs-CZ" sz="2000" dirty="0"/>
              <a:t> a </a:t>
            </a:r>
            <a:r>
              <a:rPr lang="cs-CZ" sz="2000" i="1" dirty="0"/>
              <a:t>‑</a:t>
            </a:r>
            <a:r>
              <a:rPr lang="cs-CZ" sz="2000" i="1" dirty="0" err="1"/>
              <a:t>stvo</a:t>
            </a:r>
            <a:r>
              <a:rPr lang="cs-CZ" sz="2000" dirty="0"/>
              <a:t>. </a:t>
            </a:r>
          </a:p>
          <a:p>
            <a:pPr marL="714375" indent="-3571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společně s </a:t>
            </a:r>
            <a:r>
              <a:rPr lang="cs-CZ" sz="2000" dirty="0" smtClean="0"/>
              <a:t>ruštinou </a:t>
            </a:r>
            <a:r>
              <a:rPr lang="cs-CZ" sz="2000" dirty="0"/>
              <a:t>podnítila bezespoječné pasívní konstrukce </a:t>
            </a:r>
            <a:r>
              <a:rPr lang="cs-CZ" sz="2000" i="1" dirty="0"/>
              <a:t>Do maloruštiny </a:t>
            </a:r>
            <a:r>
              <a:rPr lang="cs-CZ" sz="2000" b="1" i="1" dirty="0"/>
              <a:t>mícháno</a:t>
            </a:r>
            <a:r>
              <a:rPr lang="cs-CZ" sz="2000" i="1" dirty="0"/>
              <a:t> polštinu i </a:t>
            </a:r>
            <a:r>
              <a:rPr lang="cs-CZ" sz="2000" i="1" dirty="0" smtClean="0"/>
              <a:t>latinu</a:t>
            </a:r>
            <a:r>
              <a:rPr lang="cs-CZ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34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1136" y="157161"/>
            <a:ext cx="11001713" cy="571499"/>
          </a:xfrm>
        </p:spPr>
        <p:txBody>
          <a:bodyPr/>
          <a:lstStyle/>
          <a:p>
            <a:r>
              <a:rPr lang="cs-CZ" dirty="0" smtClean="0"/>
              <a:t>Tvoření nových slov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2888" y="914400"/>
            <a:ext cx="11949112" cy="39719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nejfrekventovanější způsob rozšiřování slovní zásoby v době obrození,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založeno na Dobrovského pravidlech,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nulová přípona</a:t>
            </a:r>
            <a:r>
              <a:rPr lang="cs-CZ" sz="2000" dirty="0"/>
              <a:t> (</a:t>
            </a:r>
            <a:r>
              <a:rPr lang="cs-CZ" sz="2000" i="1" dirty="0"/>
              <a:t>náběh, ohled</a:t>
            </a:r>
            <a:r>
              <a:rPr lang="cs-CZ" sz="2000" dirty="0"/>
              <a:t>), </a:t>
            </a: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sufix</a:t>
            </a:r>
            <a:r>
              <a:rPr lang="cs-CZ" sz="2000" dirty="0"/>
              <a:t> </a:t>
            </a:r>
            <a:r>
              <a:rPr lang="cs-CZ" sz="2000" i="1" dirty="0"/>
              <a:t>-</a:t>
            </a:r>
            <a:r>
              <a:rPr lang="cs-CZ" sz="2000" i="1" dirty="0" err="1"/>
              <a:t>ost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i="1" dirty="0"/>
              <a:t>obraznost, představivost</a:t>
            </a:r>
            <a:r>
              <a:rPr lang="cs-CZ" sz="2000" dirty="0"/>
              <a:t>), </a:t>
            </a: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sufix </a:t>
            </a:r>
            <a:r>
              <a:rPr lang="cs-CZ" sz="2000" i="1" dirty="0" smtClean="0"/>
              <a:t>-</a:t>
            </a:r>
            <a:r>
              <a:rPr lang="cs-CZ" sz="2000" i="1" dirty="0" err="1"/>
              <a:t>stvo</a:t>
            </a:r>
            <a:r>
              <a:rPr lang="cs-CZ" sz="2000" dirty="0"/>
              <a:t> (</a:t>
            </a:r>
            <a:r>
              <a:rPr lang="cs-CZ" sz="2000" i="1" dirty="0"/>
              <a:t>obecenstvo, včelstvo</a:t>
            </a:r>
            <a:r>
              <a:rPr lang="cs-CZ" sz="2000" dirty="0"/>
              <a:t>, také </a:t>
            </a:r>
            <a:r>
              <a:rPr lang="cs-CZ" sz="2000" i="1" dirty="0"/>
              <a:t>svalstvo, horstvo</a:t>
            </a:r>
            <a:r>
              <a:rPr lang="cs-CZ" sz="2000" dirty="0"/>
              <a:t>), </a:t>
            </a: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pro jména </a:t>
            </a:r>
            <a:r>
              <a:rPr lang="cs-CZ" sz="2000" dirty="0"/>
              <a:t>nositelů vlastnosti </a:t>
            </a:r>
            <a:r>
              <a:rPr lang="cs-CZ" sz="2000" dirty="0" smtClean="0"/>
              <a:t>různé sufixy (okrajové), zejména v terminologii</a:t>
            </a:r>
            <a:r>
              <a:rPr lang="cs-CZ" sz="2000" dirty="0"/>
              <a:t> (</a:t>
            </a:r>
            <a:r>
              <a:rPr lang="cs-CZ" sz="2000" i="1" dirty="0"/>
              <a:t>hraboš, outloň, mečoun, rypouš, prvok, bledule, sviňucha</a:t>
            </a:r>
            <a:r>
              <a:rPr lang="cs-CZ" sz="2000" dirty="0" smtClean="0"/>
              <a:t>),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pod </a:t>
            </a:r>
            <a:r>
              <a:rPr lang="cs-CZ" sz="2000" dirty="0"/>
              <a:t>vlivem Jungmannova slovníku se rozšířilo užívání slovesného prefixu </a:t>
            </a:r>
            <a:r>
              <a:rPr lang="cs-CZ" sz="2000" i="1" dirty="0"/>
              <a:t>po- </a:t>
            </a:r>
            <a:r>
              <a:rPr lang="cs-CZ" sz="2000" dirty="0"/>
              <a:t>ve funkci distributivní (</a:t>
            </a:r>
            <a:r>
              <a:rPr lang="cs-CZ" sz="2000" i="1" dirty="0"/>
              <a:t>porozhazovati</a:t>
            </a:r>
            <a:r>
              <a:rPr lang="cs-CZ" sz="2000" dirty="0"/>
              <a:t>), který zčásti vytlačil starší prefix z (</a:t>
            </a:r>
            <a:r>
              <a:rPr lang="cs-CZ" sz="2000" i="1" dirty="0"/>
              <a:t>zvyrážeti</a:t>
            </a:r>
            <a:r>
              <a:rPr lang="cs-CZ" sz="2000" dirty="0" smtClean="0"/>
              <a:t>),</a:t>
            </a:r>
            <a:r>
              <a:rPr lang="cs-CZ" sz="2000" dirty="0"/>
              <a:t>  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v uměleckém stylu neologismy </a:t>
            </a:r>
            <a:r>
              <a:rPr lang="cs-CZ" sz="2000" dirty="0"/>
              <a:t>se sufixem </a:t>
            </a:r>
            <a:r>
              <a:rPr lang="cs-CZ" sz="2000" i="1" dirty="0"/>
              <a:t>-</a:t>
            </a:r>
            <a:r>
              <a:rPr lang="cs-CZ" sz="2000" i="1" dirty="0" err="1"/>
              <a:t>ina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i="1" dirty="0"/>
              <a:t>skalina, </a:t>
            </a:r>
            <a:r>
              <a:rPr lang="cs-CZ" sz="2000" i="1" dirty="0" err="1"/>
              <a:t>močálina</a:t>
            </a:r>
            <a:r>
              <a:rPr lang="cs-CZ" sz="2000" i="1" dirty="0"/>
              <a:t>, lučina</a:t>
            </a:r>
            <a:r>
              <a:rPr lang="cs-CZ" sz="2000" dirty="0" smtClean="0"/>
              <a:t>),</a:t>
            </a:r>
            <a:r>
              <a:rPr lang="cs-CZ" sz="2000" dirty="0"/>
              <a:t> 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mezi kompozity kalky, především v terminologii</a:t>
            </a:r>
            <a:r>
              <a:rPr lang="cs-CZ" sz="2000" dirty="0"/>
              <a:t> (</a:t>
            </a:r>
            <a:r>
              <a:rPr lang="cs-CZ" sz="2000" i="1" dirty="0"/>
              <a:t>zeměpis, přírodozpyt, názvosloví, zákonodárce</a:t>
            </a:r>
            <a:r>
              <a:rPr lang="cs-CZ" sz="2000" dirty="0" smtClean="0"/>
              <a:t>),</a:t>
            </a:r>
            <a:r>
              <a:rPr lang="cs-CZ" sz="2000" dirty="0"/>
              <a:t>  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navzdory puristickým tendencím se v </a:t>
            </a:r>
            <a:r>
              <a:rPr lang="cs-CZ" sz="2000" dirty="0"/>
              <a:t>terminologii </a:t>
            </a:r>
            <a:r>
              <a:rPr lang="cs-CZ" sz="2000" dirty="0" smtClean="0"/>
              <a:t>uplatnily </a:t>
            </a:r>
            <a:r>
              <a:rPr lang="cs-CZ" sz="2000" dirty="0"/>
              <a:t>i mezinárodní termíny (</a:t>
            </a:r>
            <a:r>
              <a:rPr lang="cs-CZ" sz="2000" i="1" dirty="0"/>
              <a:t>logika</a:t>
            </a:r>
            <a:r>
              <a:rPr lang="cs-CZ" sz="2000" dirty="0"/>
              <a:t> místo </a:t>
            </a:r>
            <a:r>
              <a:rPr lang="cs-CZ" sz="2000" i="1" dirty="0" err="1"/>
              <a:t>umnice</a:t>
            </a:r>
            <a:r>
              <a:rPr lang="cs-CZ" sz="2000" dirty="0"/>
              <a:t>, </a:t>
            </a:r>
            <a:r>
              <a:rPr lang="cs-CZ" sz="2000" i="1" dirty="0"/>
              <a:t>fyzika</a:t>
            </a:r>
            <a:r>
              <a:rPr lang="cs-CZ" sz="2000" dirty="0"/>
              <a:t> </a:t>
            </a:r>
            <a:r>
              <a:rPr lang="cs-CZ" sz="2000" dirty="0" smtClean="0"/>
              <a:t>místo</a:t>
            </a:r>
            <a:r>
              <a:rPr lang="cs-CZ" sz="2000" dirty="0"/>
              <a:t> </a:t>
            </a:r>
            <a:r>
              <a:rPr lang="cs-CZ" sz="2000" i="1" dirty="0"/>
              <a:t>silozpyt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977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1136" y="157161"/>
            <a:ext cx="11001713" cy="571499"/>
          </a:xfrm>
        </p:spPr>
        <p:txBody>
          <a:bodyPr/>
          <a:lstStyle/>
          <a:p>
            <a:r>
              <a:rPr lang="cs-CZ" dirty="0" smtClean="0"/>
              <a:t>Tvoření nových slov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2888" y="914400"/>
            <a:ext cx="11949112" cy="39719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nejfrekventovanější způsob rozšiřování slovní zásoby v době obrození,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založeno na Dobrovského pravidlech,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nulová přípona</a:t>
            </a:r>
            <a:r>
              <a:rPr lang="cs-CZ" sz="2000" dirty="0"/>
              <a:t> (</a:t>
            </a:r>
            <a:r>
              <a:rPr lang="cs-CZ" sz="2000" i="1" dirty="0"/>
              <a:t>náběh, ohled</a:t>
            </a:r>
            <a:r>
              <a:rPr lang="cs-CZ" sz="2000" dirty="0"/>
              <a:t>), </a:t>
            </a: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sufix</a:t>
            </a:r>
            <a:r>
              <a:rPr lang="cs-CZ" sz="2000" dirty="0"/>
              <a:t> </a:t>
            </a:r>
            <a:r>
              <a:rPr lang="cs-CZ" sz="2000" i="1" dirty="0"/>
              <a:t>-</a:t>
            </a:r>
            <a:r>
              <a:rPr lang="cs-CZ" sz="2000" i="1" dirty="0" err="1"/>
              <a:t>ost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i="1" dirty="0"/>
              <a:t>obraznost, představivost</a:t>
            </a:r>
            <a:r>
              <a:rPr lang="cs-CZ" sz="2000" dirty="0"/>
              <a:t>), </a:t>
            </a: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sufix </a:t>
            </a:r>
            <a:r>
              <a:rPr lang="cs-CZ" sz="2000" i="1" dirty="0" smtClean="0"/>
              <a:t>-</a:t>
            </a:r>
            <a:r>
              <a:rPr lang="cs-CZ" sz="2000" i="1" dirty="0" err="1"/>
              <a:t>stvo</a:t>
            </a:r>
            <a:r>
              <a:rPr lang="cs-CZ" sz="2000" dirty="0"/>
              <a:t> (</a:t>
            </a:r>
            <a:r>
              <a:rPr lang="cs-CZ" sz="2000" i="1" dirty="0"/>
              <a:t>obecenstvo, včelstvo</a:t>
            </a:r>
            <a:r>
              <a:rPr lang="cs-CZ" sz="2000" dirty="0"/>
              <a:t>, také </a:t>
            </a:r>
            <a:r>
              <a:rPr lang="cs-CZ" sz="2000" i="1" dirty="0"/>
              <a:t>svalstvo, horstvo</a:t>
            </a:r>
            <a:r>
              <a:rPr lang="cs-CZ" sz="2000" dirty="0"/>
              <a:t>), </a:t>
            </a: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pro jména </a:t>
            </a:r>
            <a:r>
              <a:rPr lang="cs-CZ" sz="2000" dirty="0"/>
              <a:t>nositelů vlastnosti </a:t>
            </a:r>
            <a:r>
              <a:rPr lang="cs-CZ" sz="2000" dirty="0" smtClean="0"/>
              <a:t>různé sufixy (okrajové), zejména v terminologii</a:t>
            </a:r>
            <a:r>
              <a:rPr lang="cs-CZ" sz="2000" dirty="0"/>
              <a:t> (</a:t>
            </a:r>
            <a:r>
              <a:rPr lang="cs-CZ" sz="2000" i="1" dirty="0"/>
              <a:t>hraboš, outloň, mečoun, rypouš, prvok, bledule, sviňucha</a:t>
            </a:r>
            <a:r>
              <a:rPr lang="cs-CZ" sz="2000" dirty="0" smtClean="0"/>
              <a:t>),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pod </a:t>
            </a:r>
            <a:r>
              <a:rPr lang="cs-CZ" sz="2000" dirty="0"/>
              <a:t>vlivem Jungmannova slovníku se rozšířilo užívání slovesného prefixu </a:t>
            </a:r>
            <a:r>
              <a:rPr lang="cs-CZ" sz="2000" i="1" dirty="0"/>
              <a:t>po- </a:t>
            </a:r>
            <a:r>
              <a:rPr lang="cs-CZ" sz="2000" dirty="0"/>
              <a:t>ve funkci distributivní (</a:t>
            </a:r>
            <a:r>
              <a:rPr lang="cs-CZ" sz="2000" i="1" dirty="0"/>
              <a:t>porozhazovati</a:t>
            </a:r>
            <a:r>
              <a:rPr lang="cs-CZ" sz="2000" dirty="0"/>
              <a:t>), který zčásti vytlačil starší prefix z (</a:t>
            </a:r>
            <a:r>
              <a:rPr lang="cs-CZ" sz="2000" i="1" dirty="0"/>
              <a:t>zvyrážeti</a:t>
            </a:r>
            <a:r>
              <a:rPr lang="cs-CZ" sz="2000" dirty="0" smtClean="0"/>
              <a:t>),</a:t>
            </a:r>
            <a:r>
              <a:rPr lang="cs-CZ" sz="2000" dirty="0"/>
              <a:t>  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v uměleckém stylu neologismy </a:t>
            </a:r>
            <a:r>
              <a:rPr lang="cs-CZ" sz="2000" dirty="0"/>
              <a:t>se sufixem </a:t>
            </a:r>
            <a:r>
              <a:rPr lang="cs-CZ" sz="2000" i="1" dirty="0"/>
              <a:t>-</a:t>
            </a:r>
            <a:r>
              <a:rPr lang="cs-CZ" sz="2000" i="1" dirty="0" err="1"/>
              <a:t>ina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i="1" dirty="0"/>
              <a:t>skalina, </a:t>
            </a:r>
            <a:r>
              <a:rPr lang="cs-CZ" sz="2000" i="1" dirty="0" err="1"/>
              <a:t>močálina</a:t>
            </a:r>
            <a:r>
              <a:rPr lang="cs-CZ" sz="2000" i="1" dirty="0"/>
              <a:t>, lučina</a:t>
            </a:r>
            <a:r>
              <a:rPr lang="cs-CZ" sz="2000" dirty="0" smtClean="0"/>
              <a:t>),</a:t>
            </a:r>
            <a:r>
              <a:rPr lang="cs-CZ" sz="2000" dirty="0"/>
              <a:t> 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mezi kompozity kalky, především v terminologii</a:t>
            </a:r>
            <a:r>
              <a:rPr lang="cs-CZ" sz="2000" dirty="0"/>
              <a:t> (</a:t>
            </a:r>
            <a:r>
              <a:rPr lang="cs-CZ" sz="2000" i="1" dirty="0"/>
              <a:t>zeměpis, přírodozpyt, názvosloví, zákonodárce</a:t>
            </a:r>
            <a:r>
              <a:rPr lang="cs-CZ" sz="2000" dirty="0" smtClean="0"/>
              <a:t>),</a:t>
            </a:r>
            <a:r>
              <a:rPr lang="cs-CZ" sz="2000" dirty="0"/>
              <a:t>  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navzdory puristickým tendencím se v </a:t>
            </a:r>
            <a:r>
              <a:rPr lang="cs-CZ" sz="2000" dirty="0"/>
              <a:t>terminologii </a:t>
            </a:r>
            <a:r>
              <a:rPr lang="cs-CZ" sz="2000" dirty="0" smtClean="0"/>
              <a:t>uplatnily </a:t>
            </a:r>
            <a:r>
              <a:rPr lang="cs-CZ" sz="2000" dirty="0"/>
              <a:t>i mezinárodní termíny (</a:t>
            </a:r>
            <a:r>
              <a:rPr lang="cs-CZ" sz="2000" i="1" dirty="0"/>
              <a:t>logika</a:t>
            </a:r>
            <a:r>
              <a:rPr lang="cs-CZ" sz="2000" dirty="0"/>
              <a:t> místo </a:t>
            </a:r>
            <a:r>
              <a:rPr lang="cs-CZ" sz="2000" i="1" dirty="0" err="1"/>
              <a:t>umnice</a:t>
            </a:r>
            <a:r>
              <a:rPr lang="cs-CZ" sz="2000" dirty="0"/>
              <a:t>, </a:t>
            </a:r>
            <a:r>
              <a:rPr lang="cs-CZ" sz="2000" i="1" dirty="0"/>
              <a:t>fyzika</a:t>
            </a:r>
            <a:r>
              <a:rPr lang="cs-CZ" sz="2000" dirty="0"/>
              <a:t> </a:t>
            </a:r>
            <a:r>
              <a:rPr lang="cs-CZ" sz="2000" dirty="0" smtClean="0"/>
              <a:t>místo</a:t>
            </a:r>
            <a:r>
              <a:rPr lang="cs-CZ" sz="2000" dirty="0"/>
              <a:t> </a:t>
            </a:r>
            <a:r>
              <a:rPr lang="cs-CZ" sz="2000" i="1" dirty="0"/>
              <a:t>silozpyt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892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442916"/>
            <a:ext cx="10958849" cy="485772"/>
          </a:xfrm>
        </p:spPr>
        <p:txBody>
          <a:bodyPr/>
          <a:lstStyle/>
          <a:p>
            <a:r>
              <a:rPr lang="cs-CZ" dirty="0"/>
              <a:t>Vědecká terminologie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71136" y="1457325"/>
            <a:ext cx="11301751" cy="3900488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výše představené způsoby rozšiřování slovní zásoby se uplatnily v terminologii</a:t>
            </a:r>
            <a:r>
              <a:rPr lang="cs-CZ" sz="2000" dirty="0" smtClean="0"/>
              <a:t>,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cs-CZ" sz="2000" dirty="0" smtClean="0"/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na </a:t>
            </a:r>
            <a:r>
              <a:rPr lang="cs-CZ" sz="2000" dirty="0" smtClean="0"/>
              <a:t>terminologii jednotlivých oborů se </a:t>
            </a:r>
            <a:r>
              <a:rPr lang="cs-CZ" sz="2000" dirty="0"/>
              <a:t>zasloužili </a:t>
            </a:r>
            <a:r>
              <a:rPr lang="cs-CZ" sz="2000" dirty="0" smtClean="0"/>
              <a:t>různí obrozenci: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cs-CZ" sz="2000" dirty="0" smtClean="0"/>
          </a:p>
          <a:p>
            <a:pPr marL="1063625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Antonín Jungmann (antropologie a lékařství), </a:t>
            </a:r>
          </a:p>
          <a:p>
            <a:pPr marL="1063625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Josef </a:t>
            </a:r>
            <a:r>
              <a:rPr lang="cs-CZ" sz="2000" dirty="0"/>
              <a:t>Jungmann </a:t>
            </a:r>
            <a:r>
              <a:rPr lang="cs-CZ" sz="2000" dirty="0" smtClean="0"/>
              <a:t>(literární teorie), </a:t>
            </a:r>
          </a:p>
          <a:p>
            <a:pPr marL="1063625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Jan </a:t>
            </a:r>
            <a:r>
              <a:rPr lang="cs-CZ" sz="2000" dirty="0"/>
              <a:t>Svatopluk </a:t>
            </a:r>
            <a:r>
              <a:rPr lang="cs-CZ" sz="2000" dirty="0" err="1"/>
              <a:t>Presl</a:t>
            </a:r>
            <a:r>
              <a:rPr lang="cs-CZ" sz="2000" dirty="0"/>
              <a:t> </a:t>
            </a:r>
            <a:r>
              <a:rPr lang="cs-CZ" sz="2000" dirty="0" smtClean="0"/>
              <a:t>(botanika, zoologie, chemie), </a:t>
            </a:r>
          </a:p>
          <a:p>
            <a:pPr marL="1063625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Karel </a:t>
            </a:r>
            <a:r>
              <a:rPr lang="cs-CZ" sz="2000" dirty="0"/>
              <a:t>Bořivoj </a:t>
            </a:r>
            <a:r>
              <a:rPr lang="cs-CZ" sz="2000" dirty="0" err="1"/>
              <a:t>Presl</a:t>
            </a:r>
            <a:r>
              <a:rPr lang="cs-CZ" sz="2000" dirty="0"/>
              <a:t> </a:t>
            </a:r>
            <a:r>
              <a:rPr lang="cs-CZ" sz="2000" dirty="0" smtClean="0"/>
              <a:t>(botanika), </a:t>
            </a:r>
          </a:p>
          <a:p>
            <a:pPr marL="1063625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Josef </a:t>
            </a:r>
            <a:r>
              <a:rPr lang="cs-CZ" sz="2000" dirty="0"/>
              <a:t>Vojtěch Sedláček </a:t>
            </a:r>
            <a:r>
              <a:rPr lang="cs-CZ" sz="2000" dirty="0" smtClean="0"/>
              <a:t>(geometrie, fyzika </a:t>
            </a:r>
            <a:r>
              <a:rPr lang="cs-CZ" sz="2000" dirty="0"/>
              <a:t>a </a:t>
            </a:r>
            <a:r>
              <a:rPr lang="cs-CZ" sz="2000" dirty="0" smtClean="0"/>
              <a:t>matematika), </a:t>
            </a:r>
          </a:p>
          <a:p>
            <a:pPr marL="1063625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Josef </a:t>
            </a:r>
            <a:r>
              <a:rPr lang="cs-CZ" sz="2000" dirty="0"/>
              <a:t>František Smetana </a:t>
            </a:r>
            <a:r>
              <a:rPr lang="cs-CZ" sz="2000" dirty="0" smtClean="0"/>
              <a:t>(fyzika), </a:t>
            </a:r>
          </a:p>
          <a:p>
            <a:pPr marL="1063625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Antonín </a:t>
            </a:r>
            <a:r>
              <a:rPr lang="cs-CZ" sz="2000" dirty="0"/>
              <a:t>Marek </a:t>
            </a:r>
            <a:r>
              <a:rPr lang="cs-CZ" sz="2000" dirty="0" smtClean="0"/>
              <a:t>(logika), </a:t>
            </a:r>
          </a:p>
          <a:p>
            <a:pPr marL="1063625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František </a:t>
            </a:r>
            <a:r>
              <a:rPr lang="cs-CZ" sz="2000" dirty="0"/>
              <a:t>Palacký </a:t>
            </a:r>
            <a:r>
              <a:rPr lang="cs-CZ" sz="2000" dirty="0" smtClean="0"/>
              <a:t>(psychologie </a:t>
            </a:r>
            <a:r>
              <a:rPr lang="cs-CZ" sz="2000" dirty="0"/>
              <a:t>a </a:t>
            </a:r>
            <a:r>
              <a:rPr lang="cs-CZ" sz="2000" dirty="0" smtClean="0"/>
              <a:t>estetika).</a:t>
            </a:r>
            <a:endParaRPr lang="cs-CZ" sz="2000" dirty="0"/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7521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1136" y="157161"/>
            <a:ext cx="11001713" cy="571499"/>
          </a:xfrm>
        </p:spPr>
        <p:txBody>
          <a:bodyPr/>
          <a:lstStyle/>
          <a:p>
            <a:r>
              <a:rPr lang="cs-CZ" dirty="0" smtClean="0"/>
              <a:t>Slovníky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2888" y="914400"/>
            <a:ext cx="11658600" cy="407193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vznikla celá řada slovníků – mezi </a:t>
            </a:r>
            <a:r>
              <a:rPr lang="cs-CZ" sz="2000" dirty="0"/>
              <a:t>léty 1775–1825 </a:t>
            </a:r>
            <a:r>
              <a:rPr lang="cs-CZ" sz="2000" dirty="0" smtClean="0"/>
              <a:t>celkem 14 </a:t>
            </a:r>
            <a:r>
              <a:rPr lang="cs-CZ" sz="2000" dirty="0"/>
              <a:t>různých </a:t>
            </a:r>
            <a:r>
              <a:rPr lang="cs-CZ" sz="2000" dirty="0" smtClean="0"/>
              <a:t>slovníků, </a:t>
            </a:r>
            <a:r>
              <a:rPr lang="cs-CZ" sz="2000" dirty="0"/>
              <a:t>některé i v několika </a:t>
            </a:r>
            <a:r>
              <a:rPr lang="cs-CZ" sz="2000" dirty="0" smtClean="0"/>
              <a:t>vydáních, např.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marL="628650" indent="-1793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Juraj</a:t>
            </a:r>
            <a:r>
              <a:rPr lang="cs-CZ" sz="2000" dirty="0"/>
              <a:t> </a:t>
            </a:r>
            <a:r>
              <a:rPr lang="cs-CZ" sz="2000" dirty="0" err="1" smtClean="0"/>
              <a:t>Palkovič</a:t>
            </a:r>
            <a:r>
              <a:rPr lang="cs-CZ" sz="2000" dirty="0" smtClean="0"/>
              <a:t>: </a:t>
            </a:r>
            <a:r>
              <a:rPr lang="cs-CZ" sz="2000" i="1" dirty="0" err="1" smtClean="0"/>
              <a:t>Böhmisch-deutsch-lateinisches</a:t>
            </a:r>
            <a:r>
              <a:rPr lang="cs-CZ" sz="2000" i="1" dirty="0"/>
              <a:t> … </a:t>
            </a:r>
            <a:r>
              <a:rPr lang="cs-CZ" sz="2000" i="1" dirty="0" err="1" smtClean="0"/>
              <a:t>Wörterbuch</a:t>
            </a:r>
            <a:r>
              <a:rPr lang="cs-CZ" sz="2000" dirty="0" smtClean="0"/>
              <a:t>, (</a:t>
            </a:r>
            <a:r>
              <a:rPr lang="cs-CZ" sz="2000" dirty="0"/>
              <a:t>1820–1821</a:t>
            </a:r>
            <a:r>
              <a:rPr lang="cs-CZ" sz="2000" dirty="0" smtClean="0"/>
              <a:t>), zahrnuta i slovenština, </a:t>
            </a:r>
          </a:p>
          <a:p>
            <a:pPr marL="628650" indent="-1793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628650" indent="-1793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Karel </a:t>
            </a:r>
            <a:r>
              <a:rPr lang="cs-CZ" sz="2000" dirty="0" smtClean="0"/>
              <a:t>Ignác </a:t>
            </a:r>
            <a:r>
              <a:rPr lang="cs-CZ" sz="2000" dirty="0" smtClean="0"/>
              <a:t>Thám: </a:t>
            </a:r>
            <a:r>
              <a:rPr lang="de-DE" sz="2000" i="1" dirty="0"/>
              <a:t>Neuestes vollständig böhmisch-deutsches </a:t>
            </a:r>
            <a:r>
              <a:rPr lang="de-DE" sz="2000" i="1" dirty="0" smtClean="0"/>
              <a:t>Wörterbuch</a:t>
            </a:r>
            <a:r>
              <a:rPr lang="cs-CZ" sz="2000" i="1" dirty="0" smtClean="0"/>
              <a:t> </a:t>
            </a:r>
            <a:r>
              <a:rPr lang="cs-CZ" sz="2000" dirty="0" smtClean="0"/>
              <a:t>(</a:t>
            </a:r>
            <a:r>
              <a:rPr lang="de-DE" sz="2000" dirty="0" smtClean="0"/>
              <a:t>1807 </a:t>
            </a:r>
            <a:r>
              <a:rPr lang="cs-CZ" sz="2000" dirty="0" smtClean="0"/>
              <a:t>a</a:t>
            </a:r>
            <a:r>
              <a:rPr lang="de-DE" sz="2000" dirty="0" smtClean="0"/>
              <a:t> 1808</a:t>
            </a:r>
            <a:r>
              <a:rPr lang="cs-CZ" sz="2000" dirty="0" smtClean="0"/>
              <a:t>) – založeno na Veleslavínově </a:t>
            </a:r>
            <a:r>
              <a:rPr lang="cs-CZ" sz="2000" i="1" dirty="0" err="1" smtClean="0"/>
              <a:t>Nomenclatoru</a:t>
            </a:r>
            <a:r>
              <a:rPr lang="cs-CZ" sz="2000" dirty="0"/>
              <a:t>, zasažené ještě doznívajícím voluntaristickým neologizováním, např. odvozování adjektiv sufixy </a:t>
            </a:r>
            <a:r>
              <a:rPr lang="cs-CZ" sz="2000" i="1" dirty="0"/>
              <a:t>-</a:t>
            </a:r>
            <a:r>
              <a:rPr lang="cs-CZ" sz="2000" i="1" dirty="0" err="1"/>
              <a:t>čný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i="1" dirty="0" err="1"/>
              <a:t>panujičný</a:t>
            </a:r>
            <a:r>
              <a:rPr lang="cs-CZ" sz="2000" dirty="0"/>
              <a:t>),</a:t>
            </a:r>
            <a:r>
              <a:rPr lang="cs-CZ" sz="2000" i="1" dirty="0"/>
              <a:t> -čivý </a:t>
            </a:r>
            <a:r>
              <a:rPr lang="cs-CZ" sz="2000" dirty="0"/>
              <a:t>(</a:t>
            </a:r>
            <a:r>
              <a:rPr lang="cs-CZ" sz="2000" i="1" dirty="0" err="1"/>
              <a:t>urážčivý</a:t>
            </a:r>
            <a:r>
              <a:rPr lang="cs-CZ" sz="2000" dirty="0"/>
              <a:t>),</a:t>
            </a:r>
            <a:r>
              <a:rPr lang="cs-CZ" sz="2000" i="1" dirty="0"/>
              <a:t> -</a:t>
            </a:r>
            <a:r>
              <a:rPr lang="cs-CZ" sz="2000" i="1" dirty="0" err="1"/>
              <a:t>ovní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i="1" dirty="0" err="1"/>
              <a:t>zaopatřovní</a:t>
            </a:r>
            <a:r>
              <a:rPr lang="cs-CZ" sz="2000" dirty="0" smtClean="0"/>
              <a:t>)</a:t>
            </a:r>
            <a:r>
              <a:rPr lang="cs-CZ" sz="2000" i="1" dirty="0" smtClean="0"/>
              <a:t>.</a:t>
            </a:r>
          </a:p>
          <a:p>
            <a:pPr marL="628650" indent="-1793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i="1" dirty="0"/>
          </a:p>
          <a:p>
            <a:pPr marL="628650" indent="-1793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Františka </a:t>
            </a:r>
            <a:r>
              <a:rPr lang="cs-CZ" sz="2000" dirty="0"/>
              <a:t>Jana </a:t>
            </a:r>
            <a:r>
              <a:rPr lang="cs-CZ" sz="2000" dirty="0" smtClean="0"/>
              <a:t>Tomsy: </a:t>
            </a:r>
            <a:r>
              <a:rPr lang="cs-CZ" sz="2000" i="1" dirty="0" err="1" smtClean="0"/>
              <a:t>Vollständiges</a:t>
            </a:r>
            <a:r>
              <a:rPr lang="cs-CZ" sz="2000" i="1" dirty="0" smtClean="0"/>
              <a:t> </a:t>
            </a:r>
            <a:r>
              <a:rPr lang="cs-CZ" sz="2000" i="1" dirty="0" err="1"/>
              <a:t>Wörterbuch</a:t>
            </a:r>
            <a:r>
              <a:rPr lang="cs-CZ" sz="2000" i="1" dirty="0"/>
              <a:t> der </a:t>
            </a:r>
            <a:r>
              <a:rPr lang="cs-CZ" sz="2000" i="1" dirty="0" err="1"/>
              <a:t>böhmischen</a:t>
            </a:r>
            <a:r>
              <a:rPr lang="cs-CZ" sz="2000" i="1" dirty="0"/>
              <a:t>, </a:t>
            </a:r>
            <a:r>
              <a:rPr lang="cs-CZ" sz="2000" i="1" dirty="0" err="1"/>
              <a:t>deutschen</a:t>
            </a:r>
            <a:r>
              <a:rPr lang="cs-CZ" sz="2000" i="1" dirty="0"/>
              <a:t> </a:t>
            </a:r>
            <a:r>
              <a:rPr lang="cs-CZ" sz="2000" i="1" dirty="0" err="1"/>
              <a:t>und</a:t>
            </a:r>
            <a:r>
              <a:rPr lang="cs-CZ" sz="2000" i="1" dirty="0"/>
              <a:t> </a:t>
            </a:r>
            <a:r>
              <a:rPr lang="cs-CZ" sz="2000" i="1" dirty="0" err="1"/>
              <a:t>lateinischen</a:t>
            </a:r>
            <a:r>
              <a:rPr lang="cs-CZ" sz="2000" i="1" dirty="0"/>
              <a:t> </a:t>
            </a:r>
            <a:r>
              <a:rPr lang="cs-CZ" sz="2000" i="1" dirty="0" err="1"/>
              <a:t>Sprache</a:t>
            </a:r>
            <a:r>
              <a:rPr lang="cs-CZ" sz="2000" i="1" dirty="0"/>
              <a:t> </a:t>
            </a:r>
            <a:r>
              <a:rPr lang="cs-CZ" sz="2000" dirty="0"/>
              <a:t>(1791; </a:t>
            </a:r>
            <a:r>
              <a:rPr lang="cs-CZ" sz="2000" dirty="0" smtClean="0"/>
              <a:t>druhé vydání bez latiny, 1</a:t>
            </a:r>
            <a:r>
              <a:rPr lang="cs-CZ" sz="2000" dirty="0"/>
              <a:t>. část </a:t>
            </a:r>
            <a:r>
              <a:rPr lang="cs-CZ" sz="2000" dirty="0" smtClean="0"/>
              <a:t>1805 </a:t>
            </a:r>
            <a:r>
              <a:rPr lang="cs-CZ" sz="2000" dirty="0"/>
              <a:t>ve zpracování Thámově, 2. část </a:t>
            </a:r>
            <a:r>
              <a:rPr lang="cs-CZ" sz="2000" dirty="0" smtClean="0"/>
              <a:t>v </a:t>
            </a:r>
            <a:r>
              <a:rPr lang="cs-CZ" sz="2000" dirty="0"/>
              <a:t>přepracování Tomsově</a:t>
            </a:r>
            <a:r>
              <a:rPr lang="cs-CZ" sz="2000" dirty="0" smtClean="0"/>
              <a:t>) – využíval </a:t>
            </a:r>
            <a:r>
              <a:rPr lang="cs-CZ" sz="2000" dirty="0"/>
              <a:t>podkladů </a:t>
            </a:r>
            <a:r>
              <a:rPr lang="cs-CZ" sz="2000" dirty="0" smtClean="0"/>
              <a:t>J. </a:t>
            </a:r>
            <a:r>
              <a:rPr lang="cs-CZ" sz="2000" dirty="0"/>
              <a:t>Dobrovského a byl také uveden jeho </a:t>
            </a:r>
            <a:r>
              <a:rPr lang="cs-CZ" sz="2000" dirty="0" smtClean="0"/>
              <a:t>předmluvou </a:t>
            </a:r>
            <a:r>
              <a:rPr lang="cs-CZ" sz="2000" dirty="0"/>
              <a:t>o tvoření </a:t>
            </a:r>
            <a:r>
              <a:rPr lang="cs-CZ" sz="2000" dirty="0" smtClean="0"/>
              <a:t>slov (</a:t>
            </a:r>
            <a:r>
              <a:rPr lang="de-DE" sz="2000" i="1" dirty="0"/>
              <a:t>Die Bildsamkeit der slawischen Sprache an der Bildung der Substantive und Adjektive in der böhmischen Sprache dargestellt</a:t>
            </a:r>
            <a:r>
              <a:rPr lang="de-DE" sz="2000" dirty="0"/>
              <a:t>, 1799</a:t>
            </a:r>
            <a:r>
              <a:rPr lang="cs-CZ" sz="2000" dirty="0" smtClean="0"/>
              <a:t>).</a:t>
            </a:r>
            <a:r>
              <a:rPr lang="cs-CZ" sz="2000" i="1" dirty="0"/>
              <a:t> 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9699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42888" y="142875"/>
            <a:ext cx="11301412" cy="658575"/>
          </a:xfrm>
        </p:spPr>
        <p:txBody>
          <a:bodyPr/>
          <a:lstStyle/>
          <a:p>
            <a:r>
              <a:rPr lang="de-DE" dirty="0" smtClean="0"/>
              <a:t>Josef </a:t>
            </a:r>
            <a:r>
              <a:rPr lang="de-DE" dirty="0" err="1" smtClean="0"/>
              <a:t>Dobrovský</a:t>
            </a:r>
            <a:r>
              <a:rPr lang="de-DE" dirty="0" smtClean="0"/>
              <a:t>: </a:t>
            </a:r>
            <a:r>
              <a:rPr lang="de-DE" i="1" dirty="0" smtClean="0"/>
              <a:t>Ausführliches und vollständiges deutsch-böhmisches synonymisch-phraseologisches Wörterbuch</a:t>
            </a:r>
            <a:r>
              <a:rPr lang="de-DE" dirty="0" smtClean="0"/>
              <a:t> I (1802), II (1821)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2888" y="2600324"/>
            <a:ext cx="11658601" cy="238601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za pomoci dalších spolupracovníků, Š</a:t>
            </a:r>
            <a:r>
              <a:rPr lang="cs-CZ" sz="2000" dirty="0"/>
              <a:t>. </a:t>
            </a:r>
            <a:r>
              <a:rPr lang="cs-CZ" sz="2000" dirty="0" smtClean="0"/>
              <a:t>Leška, </a:t>
            </a:r>
            <a:r>
              <a:rPr lang="cs-CZ" sz="2000" dirty="0"/>
              <a:t>J. </a:t>
            </a:r>
            <a:r>
              <a:rPr lang="cs-CZ" sz="2000" dirty="0" err="1" smtClean="0"/>
              <a:t>Ribay</a:t>
            </a:r>
            <a:r>
              <a:rPr lang="cs-CZ" sz="2000" dirty="0" smtClean="0"/>
              <a:t>, </a:t>
            </a:r>
            <a:r>
              <a:rPr lang="cs-CZ" sz="2000" dirty="0"/>
              <a:t>F. M. </a:t>
            </a:r>
            <a:r>
              <a:rPr lang="cs-CZ" sz="2000" dirty="0" err="1"/>
              <a:t>Pelcla</a:t>
            </a:r>
            <a:r>
              <a:rPr lang="cs-CZ" sz="2000" dirty="0"/>
              <a:t>, V. Nejedlého, F. J. Tomsy, A. J. </a:t>
            </a:r>
            <a:r>
              <a:rPr lang="cs-CZ" sz="2000" dirty="0" err="1"/>
              <a:t>Puchmajera</a:t>
            </a:r>
            <a:r>
              <a:rPr lang="cs-CZ" sz="2000" dirty="0"/>
              <a:t>, V. Hanky aj</a:t>
            </a:r>
            <a:r>
              <a:rPr lang="cs-CZ" sz="2000" dirty="0" smtClean="0"/>
              <a:t>.; 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výrazný metodologický pokrok: zachycovat </a:t>
            </a:r>
            <a:r>
              <a:rPr lang="cs-CZ" sz="2000" dirty="0"/>
              <a:t>pouze slova </a:t>
            </a:r>
            <a:r>
              <a:rPr lang="cs-CZ" sz="2000" dirty="0" smtClean="0"/>
              <a:t>skutečně </a:t>
            </a:r>
            <a:r>
              <a:rPr lang="cs-CZ" sz="2000" dirty="0"/>
              <a:t>doložená (v literatuře </a:t>
            </a:r>
            <a:r>
              <a:rPr lang="cs-CZ" sz="2000" dirty="0" smtClean="0"/>
              <a:t>nebo </a:t>
            </a:r>
            <a:r>
              <a:rPr lang="cs-CZ" sz="2000" dirty="0"/>
              <a:t>živém úzu</a:t>
            </a:r>
            <a:r>
              <a:rPr lang="cs-CZ" sz="2000" dirty="0" smtClean="0"/>
              <a:t>),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odmítal neologismy,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Dobrovský </a:t>
            </a:r>
            <a:r>
              <a:rPr lang="cs-CZ" sz="2000" dirty="0"/>
              <a:t>připouštěl obohacování </a:t>
            </a:r>
            <a:r>
              <a:rPr lang="cs-CZ" sz="2000" dirty="0" smtClean="0"/>
              <a:t>slovní </a:t>
            </a:r>
            <a:r>
              <a:rPr lang="cs-CZ" sz="2000" dirty="0"/>
              <a:t>zásoby z </a:t>
            </a:r>
            <a:r>
              <a:rPr lang="cs-CZ" sz="2000" dirty="0" smtClean="0"/>
              <a:t>dialektů a také</a:t>
            </a:r>
            <a:r>
              <a:rPr lang="cs-CZ" sz="2000" dirty="0"/>
              <a:t> z jiných slovanských </a:t>
            </a:r>
            <a:r>
              <a:rPr lang="cs-CZ" sz="2000" dirty="0" smtClean="0"/>
              <a:t>jazyků, </a:t>
            </a:r>
            <a:r>
              <a:rPr lang="cs-CZ" sz="2000" dirty="0"/>
              <a:t>proto od </a:t>
            </a:r>
            <a:r>
              <a:rPr lang="cs-CZ" sz="2000" dirty="0" smtClean="0"/>
              <a:t>českého </a:t>
            </a:r>
            <a:r>
              <a:rPr lang="cs-CZ" sz="2000" dirty="0"/>
              <a:t>lexikografa požadoval jejich dobrou znalost.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86354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968186"/>
            <a:ext cx="11032305" cy="391648"/>
          </a:xfrm>
        </p:spPr>
        <p:txBody>
          <a:bodyPr/>
          <a:lstStyle/>
          <a:p>
            <a:r>
              <a:rPr lang="cs-CZ" dirty="0" smtClean="0"/>
              <a:t>Kořeny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8288" y="1936375"/>
            <a:ext cx="11430337" cy="32499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jazykově orientovaný nacionalismus má své přímé předchůdce v barokních katolických vlastencích </a:t>
            </a:r>
            <a:r>
              <a:rPr lang="cs-CZ" sz="2000" dirty="0" smtClean="0"/>
              <a:t>(Bohuslav Balbín</a:t>
            </a:r>
            <a:r>
              <a:rPr lang="cs-CZ" sz="2000" dirty="0" smtClean="0"/>
              <a:t>, </a:t>
            </a:r>
            <a:r>
              <a:rPr lang="cs-CZ" sz="2000" dirty="0" smtClean="0"/>
              <a:t>Jan Kořínek</a:t>
            </a:r>
            <a:r>
              <a:rPr lang="cs-CZ" sz="2000" dirty="0" smtClean="0"/>
              <a:t>, </a:t>
            </a:r>
            <a:r>
              <a:rPr lang="cs-CZ" sz="2000" dirty="0" smtClean="0"/>
              <a:t>Antonín </a:t>
            </a:r>
            <a:r>
              <a:rPr lang="cs-CZ" sz="2000" dirty="0" err="1" smtClean="0"/>
              <a:t>Frozín</a:t>
            </a:r>
            <a:r>
              <a:rPr lang="cs-CZ" sz="2000" dirty="0"/>
              <a:t>, Josef </a:t>
            </a:r>
            <a:r>
              <a:rPr lang="cs-CZ" sz="2000" dirty="0" err="1"/>
              <a:t>Bonaventura</a:t>
            </a:r>
            <a:r>
              <a:rPr lang="cs-CZ" sz="2000" dirty="0"/>
              <a:t> </a:t>
            </a:r>
            <a:r>
              <a:rPr lang="cs-CZ" sz="2000" dirty="0" err="1"/>
              <a:t>Piter</a:t>
            </a:r>
            <a:r>
              <a:rPr lang="cs-CZ" sz="2000" dirty="0"/>
              <a:t>),</a:t>
            </a:r>
            <a:endParaRPr lang="cs-CZ" sz="2000" dirty="0" smtClean="0"/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počátky položeny generací osvícenských učenců, kteří jako první přicházeli s kritickým pohledem na historické prameny (</a:t>
            </a:r>
            <a:r>
              <a:rPr lang="cs-CZ" sz="2000" dirty="0" err="1" smtClean="0"/>
              <a:t>Gelasius</a:t>
            </a:r>
            <a:r>
              <a:rPr lang="cs-CZ" sz="2000" dirty="0" smtClean="0"/>
              <a:t> </a:t>
            </a:r>
            <a:r>
              <a:rPr lang="cs-CZ" sz="2000" dirty="0" err="1" smtClean="0"/>
              <a:t>Dobner</a:t>
            </a:r>
            <a:r>
              <a:rPr lang="cs-CZ" sz="2000" dirty="0" smtClean="0"/>
              <a:t>, František Martin </a:t>
            </a:r>
            <a:r>
              <a:rPr lang="cs-CZ" sz="2000" dirty="0" err="1" smtClean="0"/>
              <a:t>Pelcl</a:t>
            </a:r>
            <a:r>
              <a:rPr lang="cs-CZ" sz="2000" dirty="0"/>
              <a:t>, Mikuláš </a:t>
            </a:r>
            <a:r>
              <a:rPr lang="cs-CZ" sz="2000" dirty="0" err="1"/>
              <a:t>Adaukt</a:t>
            </a:r>
            <a:r>
              <a:rPr lang="cs-CZ" sz="2000" dirty="0"/>
              <a:t> </a:t>
            </a:r>
            <a:r>
              <a:rPr lang="cs-CZ" sz="2000" dirty="0" err="1" smtClean="0"/>
              <a:t>Voigt</a:t>
            </a:r>
            <a:r>
              <a:rPr lang="cs-CZ" sz="2000" dirty="0" smtClean="0"/>
              <a:t>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6436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4302" y="157163"/>
            <a:ext cx="12077698" cy="528637"/>
          </a:xfrm>
        </p:spPr>
        <p:txBody>
          <a:bodyPr/>
          <a:lstStyle/>
          <a:p>
            <a:r>
              <a:rPr lang="de-DE" dirty="0" smtClean="0"/>
              <a:t>Josef </a:t>
            </a:r>
            <a:r>
              <a:rPr lang="cs-CZ" dirty="0" smtClean="0"/>
              <a:t>Jungmann</a:t>
            </a:r>
            <a:r>
              <a:rPr lang="de-DE" dirty="0" smtClean="0"/>
              <a:t>:</a:t>
            </a:r>
            <a:r>
              <a:rPr lang="cs-CZ" dirty="0" smtClean="0"/>
              <a:t> </a:t>
            </a:r>
            <a:r>
              <a:rPr lang="cs-CZ" i="1" dirty="0"/>
              <a:t>Slovník česko-německý</a:t>
            </a:r>
            <a:r>
              <a:rPr lang="cs-CZ" dirty="0"/>
              <a:t> (</a:t>
            </a:r>
            <a:r>
              <a:rPr lang="cs-CZ" dirty="0" smtClean="0"/>
              <a:t>1834–1839</a:t>
            </a:r>
            <a:r>
              <a:rPr lang="cs-CZ" dirty="0"/>
              <a:t>)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4302" y="1428750"/>
            <a:ext cx="11787187" cy="355758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vyvrcholení obrozenských snah o rozšiřování slovní zásoby,</a:t>
            </a:r>
            <a:r>
              <a:rPr lang="cs-CZ" sz="2000" dirty="0"/>
              <a:t> 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podle vzoru polského slovníku </a:t>
            </a:r>
            <a:r>
              <a:rPr lang="cs-CZ" sz="2000" i="1" dirty="0" err="1"/>
              <a:t>Słownik</a:t>
            </a:r>
            <a:r>
              <a:rPr lang="cs-CZ" sz="2000" i="1" dirty="0"/>
              <a:t> </a:t>
            </a:r>
            <a:r>
              <a:rPr lang="cs-CZ" sz="2000" i="1" dirty="0" err="1"/>
              <a:t>języka</a:t>
            </a:r>
            <a:r>
              <a:rPr lang="cs-CZ" sz="2000" i="1" dirty="0"/>
              <a:t> </a:t>
            </a:r>
            <a:r>
              <a:rPr lang="cs-CZ" sz="2000" i="1" dirty="0" err="1"/>
              <a:t>polskiego</a:t>
            </a:r>
            <a:r>
              <a:rPr lang="cs-CZ" sz="2000" i="1" dirty="0"/>
              <a:t> </a:t>
            </a:r>
            <a:r>
              <a:rPr lang="cs-CZ" sz="2000" dirty="0"/>
              <a:t>(1807–1814) S. B. </a:t>
            </a:r>
            <a:r>
              <a:rPr lang="cs-CZ" sz="2000" dirty="0" smtClean="0"/>
              <a:t>Lindy, za pomoci celé řady spolupracovníků (A. Marek), k </a:t>
            </a:r>
            <a:r>
              <a:rPr lang="cs-CZ" sz="2000" dirty="0"/>
              <a:t>dispozici měl také sbírky slov od </a:t>
            </a:r>
            <a:r>
              <a:rPr lang="cs-CZ" sz="2000" dirty="0" smtClean="0"/>
              <a:t>F. F. </a:t>
            </a:r>
            <a:r>
              <a:rPr lang="cs-CZ" sz="2000" dirty="0"/>
              <a:t>Procházky, </a:t>
            </a:r>
            <a:r>
              <a:rPr lang="cs-CZ" sz="2000" dirty="0" smtClean="0"/>
              <a:t>J. </a:t>
            </a:r>
            <a:r>
              <a:rPr lang="cs-CZ" sz="2000" dirty="0"/>
              <a:t>Dobrovského, </a:t>
            </a:r>
            <a:r>
              <a:rPr lang="cs-CZ" sz="2000" dirty="0" smtClean="0"/>
              <a:t>A. </a:t>
            </a:r>
            <a:r>
              <a:rPr lang="cs-CZ" sz="2000" dirty="0" err="1"/>
              <a:t>Pyšelyho</a:t>
            </a:r>
            <a:r>
              <a:rPr lang="cs-CZ" sz="2000" dirty="0"/>
              <a:t>, </a:t>
            </a:r>
            <a:r>
              <a:rPr lang="cs-CZ" sz="2000" dirty="0" smtClean="0"/>
              <a:t>V. Hanky,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pětidílný (na titulu je chybně rok 1834), </a:t>
            </a:r>
            <a:r>
              <a:rPr lang="cs-CZ" sz="2000" dirty="0"/>
              <a:t>119 076 hesel, 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kompletní česká slovní zásoba od staré češtiny až nové doby (včetně rukopisů nebo starších slovníků češtiny, např. Klareta, Veleslavína nebo V. J. Rosy),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slova </a:t>
            </a:r>
            <a:r>
              <a:rPr lang="cs-CZ" sz="2000" dirty="0"/>
              <a:t>nově </a:t>
            </a:r>
            <a:r>
              <a:rPr lang="cs-CZ" sz="2000" dirty="0" smtClean="0"/>
              <a:t>vytvořená </a:t>
            </a:r>
            <a:r>
              <a:rPr lang="cs-CZ" sz="2000" dirty="0"/>
              <a:t>a </a:t>
            </a:r>
            <a:r>
              <a:rPr lang="cs-CZ" sz="2000" dirty="0" smtClean="0"/>
              <a:t>přejatá </a:t>
            </a:r>
            <a:r>
              <a:rPr lang="cs-CZ" sz="2000" dirty="0"/>
              <a:t>z jiných slovanských jazyků, zejména z polštiny (asi 1200 přejetí), vedle 600 slov z </a:t>
            </a:r>
            <a:r>
              <a:rPr lang="cs-CZ" sz="2000" dirty="0" smtClean="0"/>
              <a:t>ruštiny </a:t>
            </a:r>
            <a:r>
              <a:rPr lang="cs-CZ" sz="2000" dirty="0"/>
              <a:t>a 100 z jazyků </a:t>
            </a:r>
            <a:r>
              <a:rPr lang="cs-CZ" sz="2000" dirty="0" smtClean="0"/>
              <a:t>jihoslovanských,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nevyhýbal se ani germanismům, pokud přispívaly k expresivnímu rozrůznění </a:t>
            </a:r>
            <a:r>
              <a:rPr lang="cs-CZ" sz="2000" dirty="0" smtClean="0"/>
              <a:t>jazyka</a:t>
            </a:r>
            <a:r>
              <a:rPr lang="cs-CZ" sz="2000" dirty="0"/>
              <a:t>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78398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4302" y="157163"/>
            <a:ext cx="12077698" cy="528637"/>
          </a:xfrm>
        </p:spPr>
        <p:txBody>
          <a:bodyPr/>
          <a:lstStyle/>
          <a:p>
            <a:r>
              <a:rPr lang="cs-CZ" dirty="0"/>
              <a:t>Obrozenská publicistika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4302" y="1428750"/>
            <a:ext cx="11787187" cy="3557588"/>
          </a:xfrm>
        </p:spPr>
        <p:txBody>
          <a:bodyPr/>
          <a:lstStyle/>
          <a:p>
            <a:r>
              <a:rPr lang="cs-CZ" sz="2000" dirty="0"/>
              <a:t>Výrazný krok ke kultivovanému jazykovému úzu  představovaly  Kramériem redigované </a:t>
            </a:r>
            <a:r>
              <a:rPr lang="cs-CZ" sz="2000" i="1" dirty="0" err="1"/>
              <a:t>Kramériusovy</a:t>
            </a:r>
            <a:r>
              <a:rPr lang="cs-CZ" sz="2000" i="1" dirty="0"/>
              <a:t> císařsko-královské pražské poštovské noviny</a:t>
            </a:r>
            <a:r>
              <a:rPr lang="cs-CZ" sz="2000" dirty="0"/>
              <a:t> (od </a:t>
            </a:r>
            <a:r>
              <a:rPr lang="cs-CZ" sz="2000" dirty="0" smtClean="0"/>
              <a:t>roku </a:t>
            </a:r>
            <a:r>
              <a:rPr lang="cs-CZ" sz="2000" dirty="0"/>
              <a:t>1789</a:t>
            </a:r>
            <a:r>
              <a:rPr lang="cs-CZ" sz="2000" dirty="0" smtClean="0"/>
              <a:t>),</a:t>
            </a:r>
          </a:p>
          <a:p>
            <a:endParaRPr lang="cs-CZ" sz="2000" dirty="0"/>
          </a:p>
          <a:p>
            <a:r>
              <a:rPr lang="cs-CZ" sz="2000" dirty="0" smtClean="0"/>
              <a:t>pozvolný rozvoj pak nastává v 1. pol. 19. stol., např. </a:t>
            </a:r>
            <a:r>
              <a:rPr lang="cs-CZ" sz="2000" i="1" dirty="0" smtClean="0"/>
              <a:t>Pražské noviny –</a:t>
            </a:r>
            <a:r>
              <a:rPr lang="cs-CZ" sz="2000" i="1" dirty="0"/>
              <a:t> </a:t>
            </a:r>
            <a:r>
              <a:rPr lang="cs-CZ" sz="2000" dirty="0" smtClean="0"/>
              <a:t>její literární přílohu </a:t>
            </a:r>
            <a:r>
              <a:rPr lang="cs-CZ" sz="2000" i="1" dirty="0" smtClean="0"/>
              <a:t>Rozličnosti Pražských noviny </a:t>
            </a:r>
            <a:r>
              <a:rPr lang="cs-CZ" sz="2000" dirty="0" smtClean="0"/>
              <a:t>přeměnil F. L. Čelakovský ne revui </a:t>
            </a:r>
            <a:r>
              <a:rPr lang="cs-CZ" sz="2000" i="1" dirty="0" smtClean="0"/>
              <a:t>Česká včela</a:t>
            </a:r>
            <a:r>
              <a:rPr lang="cs-CZ" sz="2000" dirty="0" smtClean="0"/>
              <a:t>), </a:t>
            </a:r>
            <a:endParaRPr lang="cs-CZ" sz="2000" dirty="0"/>
          </a:p>
          <a:p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713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85750"/>
            <a:ext cx="11778000" cy="400050"/>
          </a:xfrm>
        </p:spPr>
        <p:txBody>
          <a:bodyPr/>
          <a:lstStyle/>
          <a:p>
            <a:r>
              <a:rPr lang="cs-CZ" dirty="0"/>
              <a:t>Básnický jazyk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9712" y="1457324"/>
            <a:ext cx="11487489" cy="352901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zpočátku v souladu s tradicí založen na </a:t>
            </a:r>
            <a:r>
              <a:rPr lang="cs-CZ" sz="2000" dirty="0"/>
              <a:t>sylabickém principu </a:t>
            </a:r>
            <a:r>
              <a:rPr lang="cs-CZ" sz="2000" dirty="0" smtClean="0"/>
              <a:t>(</a:t>
            </a:r>
            <a:r>
              <a:rPr lang="cs-CZ" sz="2000" dirty="0"/>
              <a:t>Thámova družina</a:t>
            </a:r>
            <a:r>
              <a:rPr lang="cs-CZ" sz="2000" dirty="0" smtClean="0"/>
              <a:t>),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Puchmajerova </a:t>
            </a:r>
            <a:r>
              <a:rPr lang="cs-CZ" sz="2000" dirty="0"/>
              <a:t>první novočeská škola básnická přechází na Dobrovského princip </a:t>
            </a:r>
            <a:r>
              <a:rPr lang="cs-CZ" sz="2000" dirty="0" smtClean="0"/>
              <a:t>sylabotónický,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při </a:t>
            </a:r>
            <a:r>
              <a:rPr lang="cs-CZ" sz="2000" dirty="0"/>
              <a:t>překladech se autoři nevyhnuli ojedinělým neologismům, např. u </a:t>
            </a:r>
            <a:r>
              <a:rPr lang="cs-CZ" sz="2000" dirty="0" err="1"/>
              <a:t>Puchmajera</a:t>
            </a:r>
            <a:r>
              <a:rPr lang="cs-CZ" sz="2000" dirty="0"/>
              <a:t> jsou to slova přejatá z polských </a:t>
            </a:r>
            <a:r>
              <a:rPr lang="cs-CZ" sz="2000" dirty="0" smtClean="0"/>
              <a:t>originálů,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během obrození pokusy o časomíru: počátky formově </a:t>
            </a:r>
            <a:r>
              <a:rPr lang="cs-CZ" sz="2000" dirty="0"/>
              <a:t>značně nedokonalé, </a:t>
            </a:r>
            <a:r>
              <a:rPr lang="cs-CZ" sz="2000" dirty="0" smtClean="0"/>
              <a:t>vrcholu dosahuje u Kollára,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lexikálně </a:t>
            </a:r>
            <a:r>
              <a:rPr lang="cs-CZ" sz="2000" dirty="0"/>
              <a:t>bohatý básnický </a:t>
            </a:r>
            <a:r>
              <a:rPr lang="cs-CZ" sz="2000" dirty="0" smtClean="0"/>
              <a:t>jazyk začali používat </a:t>
            </a:r>
            <a:r>
              <a:rPr lang="cs-CZ" sz="2000" dirty="0"/>
              <a:t>až pozdější </a:t>
            </a:r>
            <a:r>
              <a:rPr lang="cs-CZ" sz="2000" dirty="0" smtClean="0"/>
              <a:t>tvůrci – rozvoj </a:t>
            </a:r>
            <a:r>
              <a:rPr lang="cs-CZ" sz="2000" dirty="0"/>
              <a:t>synonymie je zřejmý zejména v básnických překladech Jungmannových. </a:t>
            </a:r>
          </a:p>
        </p:txBody>
      </p:sp>
    </p:spTree>
    <p:extLst>
      <p:ext uri="{BB962C8B-B14F-4D97-AF65-F5344CB8AC3E}">
        <p14:creationId xmlns:p14="http://schemas.microsoft.com/office/powerpoint/2010/main" val="194775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85750"/>
            <a:ext cx="11778000" cy="400050"/>
          </a:xfrm>
        </p:spPr>
        <p:txBody>
          <a:bodyPr/>
          <a:lstStyle/>
          <a:p>
            <a:r>
              <a:rPr lang="cs-CZ" dirty="0"/>
              <a:t>Milota Zdirad Polák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285876"/>
            <a:ext cx="11487489" cy="36433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jako </a:t>
            </a:r>
            <a:r>
              <a:rPr lang="cs-CZ" sz="2000" dirty="0"/>
              <a:t>první z básníků usiloval o osobitý styl (sbírka </a:t>
            </a:r>
            <a:r>
              <a:rPr lang="cs-CZ" sz="2000" i="1" dirty="0"/>
              <a:t>Vznešenost přírody</a:t>
            </a:r>
            <a:r>
              <a:rPr lang="cs-CZ" sz="2000" dirty="0"/>
              <a:t>, 1819</a:t>
            </a:r>
            <a:r>
              <a:rPr lang="cs-CZ" sz="2000" dirty="0" smtClean="0"/>
              <a:t>),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množství </a:t>
            </a:r>
            <a:r>
              <a:rPr lang="cs-CZ" sz="2000" dirty="0"/>
              <a:t>užitých neologismů vedlo autora (podobně jako Jungmanna v jeho překladech) k doplnění sbírky diferenčním slovníčkem vysvětlujícím jejich </a:t>
            </a:r>
            <a:r>
              <a:rPr lang="cs-CZ" sz="2000" dirty="0" smtClean="0"/>
              <a:t>význam. </a:t>
            </a:r>
          </a:p>
          <a:p>
            <a:pPr marL="628650" indent="-271463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628650" indent="-271463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 </a:t>
            </a:r>
            <a:r>
              <a:rPr lang="cs-CZ" sz="2000" i="1" dirty="0" err="1"/>
              <a:t>bezdno</a:t>
            </a:r>
            <a:r>
              <a:rPr lang="cs-CZ" sz="2000" i="1" dirty="0"/>
              <a:t>, dalekohled, </a:t>
            </a:r>
            <a:r>
              <a:rPr lang="cs-CZ" sz="2000" i="1" dirty="0" err="1"/>
              <a:t>hrubolátný</a:t>
            </a:r>
            <a:r>
              <a:rPr lang="cs-CZ" sz="2000" i="1" dirty="0"/>
              <a:t>, </a:t>
            </a:r>
            <a:r>
              <a:rPr lang="cs-CZ" sz="2000" i="1" dirty="0" err="1"/>
              <a:t>lepotvorý</a:t>
            </a:r>
            <a:r>
              <a:rPr lang="cs-CZ" sz="2000" i="1" dirty="0"/>
              <a:t>, </a:t>
            </a:r>
            <a:r>
              <a:rPr lang="cs-CZ" sz="2000" i="1" dirty="0" err="1"/>
              <a:t>mlhohvězda</a:t>
            </a:r>
            <a:r>
              <a:rPr lang="cs-CZ" sz="2000" i="1" dirty="0"/>
              <a:t>...</a:t>
            </a:r>
            <a:r>
              <a:rPr lang="cs-CZ" sz="2000" dirty="0"/>
              <a:t> </a:t>
            </a:r>
            <a:endParaRPr lang="cs-CZ" sz="2000" dirty="0" smtClean="0"/>
          </a:p>
          <a:p>
            <a:pPr marL="628650" indent="-271463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628650" indent="-271463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n</a:t>
            </a:r>
            <a:r>
              <a:rPr lang="cs-CZ" sz="2000" dirty="0" smtClean="0"/>
              <a:t>a </a:t>
            </a:r>
            <a:r>
              <a:rPr lang="cs-CZ" sz="2000" dirty="0"/>
              <a:t>konci upozorňuje autor na některé frekventované </a:t>
            </a:r>
            <a:r>
              <a:rPr lang="cs-CZ" sz="2000" dirty="0" smtClean="0"/>
              <a:t>slovotvorné typy </a:t>
            </a:r>
            <a:r>
              <a:rPr lang="cs-CZ" sz="2000" dirty="0"/>
              <a:t>neologismů: </a:t>
            </a:r>
            <a:r>
              <a:rPr lang="cs-CZ" sz="2000" dirty="0" smtClean="0"/>
              <a:t>se </a:t>
            </a:r>
            <a:r>
              <a:rPr lang="cs-CZ" sz="2000" dirty="0"/>
              <a:t>sufixem </a:t>
            </a:r>
            <a:r>
              <a:rPr lang="cs-CZ" sz="2000" dirty="0" smtClean="0"/>
              <a:t>-</a:t>
            </a:r>
            <a:r>
              <a:rPr lang="cs-CZ" sz="2000" i="1" dirty="0" err="1" smtClean="0"/>
              <a:t>ina</a:t>
            </a:r>
            <a:r>
              <a:rPr lang="cs-CZ" sz="2000" i="1" dirty="0" smtClean="0"/>
              <a:t> </a:t>
            </a:r>
            <a:r>
              <a:rPr lang="cs-CZ" sz="2000" dirty="0"/>
              <a:t>(</a:t>
            </a:r>
            <a:r>
              <a:rPr lang="cs-CZ" sz="2000" i="1" dirty="0" err="1"/>
              <a:t>jezeřina</a:t>
            </a:r>
            <a:r>
              <a:rPr lang="cs-CZ" sz="2000" dirty="0"/>
              <a:t>),</a:t>
            </a:r>
            <a:r>
              <a:rPr lang="cs-CZ" sz="2000" i="1" dirty="0"/>
              <a:t> -</a:t>
            </a:r>
            <a:r>
              <a:rPr lang="cs-CZ" sz="2000" i="1" dirty="0" err="1"/>
              <a:t>iště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i="1" dirty="0" err="1"/>
              <a:t>modřeniště</a:t>
            </a:r>
            <a:r>
              <a:rPr lang="cs-CZ" sz="2000" dirty="0"/>
              <a:t>),</a:t>
            </a:r>
            <a:r>
              <a:rPr lang="cs-CZ" sz="2000" i="1" dirty="0"/>
              <a:t> -o </a:t>
            </a:r>
            <a:r>
              <a:rPr lang="cs-CZ" sz="2000" dirty="0"/>
              <a:t>(</a:t>
            </a:r>
            <a:r>
              <a:rPr lang="cs-CZ" sz="2000" i="1" dirty="0" err="1"/>
              <a:t>bělo</a:t>
            </a:r>
            <a:r>
              <a:rPr lang="cs-CZ" sz="2000" i="1" dirty="0"/>
              <a:t>, šedo-modro</a:t>
            </a:r>
            <a:r>
              <a:rPr lang="cs-CZ" sz="2000" dirty="0"/>
              <a:t>) a složeniny (</a:t>
            </a:r>
            <a:r>
              <a:rPr lang="cs-CZ" sz="2000" i="1" dirty="0"/>
              <a:t>čarokrásný, </a:t>
            </a:r>
            <a:r>
              <a:rPr lang="cs-CZ" sz="2000" i="1" dirty="0" err="1"/>
              <a:t>květolící</a:t>
            </a:r>
            <a:r>
              <a:rPr lang="cs-CZ" sz="2000" i="1" dirty="0"/>
              <a:t>, </a:t>
            </a:r>
            <a:r>
              <a:rPr lang="cs-CZ" sz="2000" i="1" dirty="0" err="1"/>
              <a:t>světokoule</a:t>
            </a:r>
            <a:r>
              <a:rPr lang="cs-CZ" sz="2000" dirty="0" smtClean="0"/>
              <a:t>),</a:t>
            </a:r>
            <a:r>
              <a:rPr lang="cs-CZ" sz="2000" dirty="0"/>
              <a:t> </a:t>
            </a:r>
            <a:endParaRPr lang="cs-CZ" sz="2000" dirty="0" smtClean="0"/>
          </a:p>
          <a:p>
            <a:pPr marL="628650" indent="-271463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628650" indent="-271463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většina </a:t>
            </a:r>
            <a:r>
              <a:rPr lang="cs-CZ" sz="2000" dirty="0"/>
              <a:t>neologismů jsou tu slova čtyřslabičná (v základním tvaru </a:t>
            </a:r>
            <a:r>
              <a:rPr lang="cs-CZ" sz="2000" dirty="0" smtClean="0"/>
              <a:t>nebo </a:t>
            </a:r>
            <a:r>
              <a:rPr lang="cs-CZ" sz="2000" dirty="0"/>
              <a:t>s koncovkami</a:t>
            </a:r>
            <a:r>
              <a:rPr lang="cs-CZ" sz="2000" dirty="0" smtClean="0"/>
              <a:t>), což umožňovalo </a:t>
            </a:r>
            <a:r>
              <a:rPr lang="cs-CZ" sz="2000" dirty="0"/>
              <a:t>zpestřit rytmus veršů proti jednotvárnému trocheji jeho předchůdců.</a:t>
            </a:r>
          </a:p>
        </p:txBody>
      </p:sp>
    </p:spTree>
    <p:extLst>
      <p:ext uri="{BB962C8B-B14F-4D97-AF65-F5344CB8AC3E}">
        <p14:creationId xmlns:p14="http://schemas.microsoft.com/office/powerpoint/2010/main" val="26699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442915"/>
            <a:ext cx="11778000" cy="400050"/>
          </a:xfrm>
        </p:spPr>
        <p:txBody>
          <a:bodyPr/>
          <a:lstStyle/>
          <a:p>
            <a:r>
              <a:rPr lang="cs-CZ" dirty="0" smtClean="0"/>
              <a:t>Ján </a:t>
            </a:r>
            <a:r>
              <a:rPr lang="cs-CZ" dirty="0"/>
              <a:t>Kollár, </a:t>
            </a:r>
            <a:r>
              <a:rPr lang="cs-CZ" dirty="0" smtClean="0"/>
              <a:t>František Ladislav </a:t>
            </a:r>
            <a:r>
              <a:rPr lang="cs-CZ" dirty="0"/>
              <a:t>Čelakovský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6512" y="1641547"/>
            <a:ext cx="11487489" cy="36433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 smtClean="0"/>
              <a:t>Kollár</a:t>
            </a:r>
            <a:r>
              <a:rPr lang="cs-CZ" sz="2000" dirty="0" smtClean="0"/>
              <a:t> – formálně vysoce stylizovaný jazyk (na hraně srozumitelnosti), oživoval </a:t>
            </a:r>
            <a:r>
              <a:rPr lang="cs-CZ" sz="2000" dirty="0"/>
              <a:t>i poezii časoměrnou, a to </a:t>
            </a:r>
            <a:r>
              <a:rPr lang="cs-CZ" sz="2000" dirty="0" smtClean="0"/>
              <a:t>v </a:t>
            </a:r>
            <a:r>
              <a:rPr lang="cs-CZ" sz="2000" dirty="0"/>
              <a:t>dokonalejší formě než jeho </a:t>
            </a:r>
            <a:r>
              <a:rPr lang="cs-CZ" sz="2000" dirty="0" smtClean="0"/>
              <a:t>předchůdci,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Čelakovský </a:t>
            </a:r>
            <a:r>
              <a:rPr lang="cs-CZ" sz="2000" dirty="0" smtClean="0"/>
              <a:t>– přináší</a:t>
            </a:r>
            <a:r>
              <a:rPr lang="cs-CZ" sz="2000" b="1" dirty="0" smtClean="0"/>
              <a:t> </a:t>
            </a:r>
            <a:r>
              <a:rPr lang="cs-CZ" sz="2000" dirty="0"/>
              <a:t>jako novou hodnotu zvukosled: opakování stejných hlásek, anafory a </a:t>
            </a:r>
            <a:r>
              <a:rPr lang="cs-CZ" sz="2000" dirty="0" smtClean="0"/>
              <a:t>epifory, recepce </a:t>
            </a:r>
            <a:r>
              <a:rPr lang="cs-CZ" sz="2000" dirty="0" smtClean="0"/>
              <a:t>slovanských </a:t>
            </a:r>
            <a:r>
              <a:rPr lang="cs-CZ" sz="2000" dirty="0" smtClean="0"/>
              <a:t>lidových útvarů.</a:t>
            </a: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2008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828681"/>
            <a:ext cx="11778000" cy="400050"/>
          </a:xfrm>
        </p:spPr>
        <p:txBody>
          <a:bodyPr/>
          <a:lstStyle/>
          <a:p>
            <a:r>
              <a:rPr lang="cs-CZ" dirty="0" smtClean="0"/>
              <a:t>Karel Hynek </a:t>
            </a:r>
            <a:r>
              <a:rPr lang="cs-CZ" dirty="0"/>
              <a:t>Mácha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6512" y="1970163"/>
            <a:ext cx="11487489" cy="36433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jeho </a:t>
            </a:r>
            <a:r>
              <a:rPr lang="cs-CZ" sz="2000" dirty="0"/>
              <a:t>jazyk se opírá o </a:t>
            </a:r>
            <a:r>
              <a:rPr lang="cs-CZ" sz="2000" dirty="0" smtClean="0"/>
              <a:t>poněkud odlišné tvárné principy,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lexikálně </a:t>
            </a:r>
            <a:r>
              <a:rPr lang="cs-CZ" sz="2000" dirty="0"/>
              <a:t>se neliší od dobového úzu, novum však představuje jeho </a:t>
            </a:r>
            <a:r>
              <a:rPr lang="cs-CZ" sz="2000" dirty="0" smtClean="0"/>
              <a:t>syntax,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uvolnění </a:t>
            </a:r>
            <a:r>
              <a:rPr lang="cs-CZ" sz="2000" dirty="0"/>
              <a:t>sémantických vztahů mezi syntagmaty pomocí transpozice (</a:t>
            </a:r>
            <a:r>
              <a:rPr lang="cs-CZ" sz="2000" i="1" dirty="0"/>
              <a:t>večerní máj</a:t>
            </a:r>
            <a:r>
              <a:rPr lang="cs-CZ" sz="2000" dirty="0"/>
              <a:t> místo </a:t>
            </a:r>
            <a:r>
              <a:rPr lang="cs-CZ" sz="2000" i="1" dirty="0"/>
              <a:t>májový večer</a:t>
            </a:r>
            <a:r>
              <a:rPr lang="cs-CZ" sz="2000" dirty="0"/>
              <a:t>) dosahuje odstínů neurčitosti, které dávají možnosti volnější, vrstevnaté a emocionální </a:t>
            </a:r>
            <a:r>
              <a:rPr lang="cs-CZ" sz="2000" dirty="0" smtClean="0"/>
              <a:t>interpretace,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tendence k jambickému verši,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hláskové instrumentace.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7094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4381"/>
            <a:ext cx="11778000" cy="400050"/>
          </a:xfrm>
        </p:spPr>
        <p:txBody>
          <a:bodyPr/>
          <a:lstStyle/>
          <a:p>
            <a:r>
              <a:rPr lang="cs-CZ" dirty="0"/>
              <a:t>Česká próza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14549"/>
            <a:ext cx="11430001" cy="3170309"/>
          </a:xfrm>
        </p:spPr>
        <p:txBody>
          <a:bodyPr/>
          <a:lstStyle/>
          <a:p>
            <a:pPr algn="just"/>
            <a:r>
              <a:rPr lang="cs-CZ" sz="2000" dirty="0" smtClean="0"/>
              <a:t>stabilizovala </a:t>
            </a:r>
            <a:r>
              <a:rPr lang="cs-CZ" sz="2000" dirty="0"/>
              <a:t>se postupně na standardu daném dobovými </a:t>
            </a:r>
            <a:r>
              <a:rPr lang="cs-CZ" sz="2000" dirty="0" smtClean="0"/>
              <a:t>gramatikami, 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nebránila </a:t>
            </a:r>
            <a:r>
              <a:rPr lang="cs-CZ" sz="2000" dirty="0"/>
              <a:t>se jisté archaizaci, pokud směřovala k ideálu vyššího stylu, zejména ve stavbě souvětí. 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1821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800107"/>
            <a:ext cx="11778000" cy="400050"/>
          </a:xfrm>
        </p:spPr>
        <p:txBody>
          <a:bodyPr/>
          <a:lstStyle/>
          <a:p>
            <a:r>
              <a:rPr lang="cs-CZ" dirty="0" smtClean="0"/>
              <a:t>Divadlo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928813"/>
            <a:ext cx="11415713" cy="335604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uchovávala se tradice lidového divadla rozvíjená od barokní doby, ale oprošťovala se od </a:t>
            </a:r>
            <a:r>
              <a:rPr lang="cs-CZ" sz="2000" dirty="0"/>
              <a:t>sporadických nářečních </a:t>
            </a:r>
            <a:r>
              <a:rPr lang="cs-CZ" sz="2000" dirty="0" smtClean="0"/>
              <a:t>prvků,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nové divadelní hry psány knižním </a:t>
            </a:r>
            <a:r>
              <a:rPr lang="cs-CZ" sz="2000" dirty="0"/>
              <a:t>jazykem </a:t>
            </a:r>
            <a:r>
              <a:rPr lang="cs-CZ" sz="2000" dirty="0" smtClean="0"/>
              <a:t>s </a:t>
            </a:r>
            <a:r>
              <a:rPr lang="cs-CZ" sz="2000" dirty="0"/>
              <a:t>dobově obvyklým nevelkým kolísáním v hláskosloví a </a:t>
            </a:r>
            <a:r>
              <a:rPr lang="cs-CZ" sz="2000" dirty="0" smtClean="0"/>
              <a:t>morfologii – do 30. let 19, stol. jazyk dramat limitován tím, že schází konverzační vrstva jazyka,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toto omezení jako první překonává produkce </a:t>
            </a:r>
            <a:r>
              <a:rPr lang="cs-CZ" sz="2000" dirty="0"/>
              <a:t>dramat Tylových, a to výrazným zživotněním dialogů.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6565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442915"/>
            <a:ext cx="11778000" cy="400050"/>
          </a:xfrm>
        </p:spPr>
        <p:txBody>
          <a:bodyPr/>
          <a:lstStyle/>
          <a:p>
            <a:r>
              <a:rPr lang="cs-CZ" dirty="0"/>
              <a:t>Věda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2224" y="1641547"/>
            <a:ext cx="11487489" cy="36433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předpoklady </a:t>
            </a:r>
            <a:r>
              <a:rPr lang="cs-CZ" sz="2000" dirty="0"/>
              <a:t>pro návrat češtiny do </a:t>
            </a:r>
            <a:r>
              <a:rPr lang="cs-CZ" sz="2000" b="1" dirty="0"/>
              <a:t>oblasti vědy</a:t>
            </a:r>
            <a:r>
              <a:rPr lang="cs-CZ" sz="2000" dirty="0"/>
              <a:t> byly vytvořeny doplněním </a:t>
            </a:r>
            <a:r>
              <a:rPr lang="cs-CZ" sz="2000" dirty="0" smtClean="0"/>
              <a:t>terminologie,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od roku </a:t>
            </a:r>
            <a:r>
              <a:rPr lang="cs-CZ" sz="2000" dirty="0"/>
              <a:t>1820 </a:t>
            </a:r>
            <a:r>
              <a:rPr lang="cs-CZ" sz="2000" dirty="0" smtClean="0"/>
              <a:t>začal </a:t>
            </a:r>
            <a:r>
              <a:rPr lang="cs-CZ" sz="2000" dirty="0"/>
              <a:t>vycházet první český vědecký časopis </a:t>
            </a:r>
            <a:r>
              <a:rPr lang="cs-CZ" sz="2000" i="1" dirty="0"/>
              <a:t>Krok,</a:t>
            </a:r>
            <a:r>
              <a:rPr lang="cs-CZ" sz="2000" dirty="0"/>
              <a:t> od </a:t>
            </a:r>
            <a:r>
              <a:rPr lang="cs-CZ" sz="2000" dirty="0" smtClean="0"/>
              <a:t>roku </a:t>
            </a:r>
            <a:r>
              <a:rPr lang="cs-CZ" sz="2000" dirty="0"/>
              <a:t>1827 </a:t>
            </a:r>
            <a:r>
              <a:rPr lang="cs-CZ" sz="2000" i="1" dirty="0"/>
              <a:t>Časopis Českého museum</a:t>
            </a:r>
            <a:r>
              <a:rPr lang="cs-CZ" sz="2000" i="1" dirty="0" smtClean="0"/>
              <a:t>.</a:t>
            </a:r>
          </a:p>
          <a:p>
            <a:pPr algn="just">
              <a:lnSpc>
                <a:spcPct val="100000"/>
              </a:lnSpc>
            </a:pPr>
            <a:endParaRPr lang="cs-CZ" sz="2000" i="1" dirty="0" smtClean="0"/>
          </a:p>
          <a:p>
            <a:pPr algn="just">
              <a:lnSpc>
                <a:spcPct val="100000"/>
              </a:lnSpc>
            </a:pPr>
            <a:endParaRPr lang="cs-CZ" sz="2000" i="1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jazykem </a:t>
            </a:r>
            <a:r>
              <a:rPr lang="cs-CZ" sz="2000" dirty="0"/>
              <a:t>vědy od počátku navazoval na humanistické dědictví, zejména v syntaxi, a to včetně slovosledných a konstrukčních latinismů, jako je koncové postavení slovesa, hojné participiální vazby, vazba akuzativu s infinitivem, úsilí o obnovení periody (Palacký).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3121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442915"/>
            <a:ext cx="11778000" cy="400050"/>
          </a:xfrm>
        </p:spPr>
        <p:txBody>
          <a:bodyPr/>
          <a:lstStyle/>
          <a:p>
            <a:r>
              <a:rPr lang="cs-CZ" dirty="0" smtClean="0"/>
              <a:t>Počátky konverzační vrstvy spisovného jazyka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2224" y="1641547"/>
            <a:ext cx="11487489" cy="36433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ve 30. letech se razantně navyšuje počet uživatelů spisovného jazyka,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zejména vzniká širší vrstva českých (měšťanských) elit – čeština se stává jazykem společenských salónů,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postupně se utváří konverzační vrstva spisovného jazyka,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v tomto období nastává počátek spontánního vývoje spisovného jazyka.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49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639567"/>
            <a:ext cx="11032305" cy="391648"/>
          </a:xfrm>
        </p:spPr>
        <p:txBody>
          <a:bodyPr/>
          <a:lstStyle/>
          <a:p>
            <a:r>
              <a:rPr lang="cs-CZ" dirty="0" err="1" smtClean="0"/>
              <a:t>Sociohistorické</a:t>
            </a:r>
            <a:r>
              <a:rPr lang="cs-CZ" dirty="0" smtClean="0"/>
              <a:t> souvislosti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8759"/>
            <a:ext cx="11430337" cy="35004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důsledky tereziánských a josefinských reforem: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zrušení nevolnictví a počátky průmyslu vedly k migraci venkovského obyvatelstva do měst (počátky nivelizace dialektů),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přiliv venkovského obyvatelstva do měst vedl ke změně národnostních poměrů (zvýšení počtu českých obyvatel), 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centralizace státní správy a reforma </a:t>
            </a:r>
            <a:r>
              <a:rPr lang="cs-CZ" sz="2000" dirty="0"/>
              <a:t>školství </a:t>
            </a:r>
            <a:r>
              <a:rPr lang="cs-CZ" sz="2000" dirty="0" smtClean="0"/>
              <a:t>vedly k posílení pozice němčiny – čeština jazykem většiny obyvatelstva, avšak </a:t>
            </a:r>
            <a:r>
              <a:rPr lang="cs-CZ" sz="2000" u="sng" dirty="0" smtClean="0"/>
              <a:t>s neprestižní pozicí</a:t>
            </a:r>
            <a:r>
              <a:rPr lang="cs-CZ" sz="2000" dirty="0" smtClean="0"/>
              <a:t>,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v 1. pol. 19. stol. vznikají postupně jazykově české elity, 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napoleonské </a:t>
            </a:r>
            <a:r>
              <a:rPr lang="cs-CZ" sz="2000" dirty="0"/>
              <a:t>války vedly k podnícení německého nacionalismu, na nějž reagoval nacionalismus </a:t>
            </a:r>
            <a:r>
              <a:rPr lang="cs-CZ" sz="2000" dirty="0" smtClean="0"/>
              <a:t>český.</a:t>
            </a:r>
            <a:endParaRPr lang="cs-CZ" sz="2000" dirty="0"/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96955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57175"/>
            <a:ext cx="11778000" cy="400050"/>
          </a:xfrm>
        </p:spPr>
        <p:txBody>
          <a:bodyPr/>
          <a:lstStyle/>
          <a:p>
            <a:r>
              <a:rPr lang="cs-CZ" dirty="0" smtClean="0"/>
              <a:t>Pravopis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114425"/>
            <a:ext cx="11415713" cy="382752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v této oblasti byla tradice jazyka konce 16. stol. opuštěna,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pravopis byl během obrození podroben řadě reforem, především:</a:t>
            </a:r>
          </a:p>
          <a:p>
            <a:pPr marL="800100" indent="-1793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reforma analogická / oprava analogická,</a:t>
            </a:r>
          </a:p>
          <a:p>
            <a:pPr marL="800100" indent="-1793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reforma skladná / oprava skladná,</a:t>
            </a:r>
          </a:p>
          <a:p>
            <a:pPr marL="800100" indent="-1793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změna psaní &lt;w&gt; → &lt;v&gt; a &lt;au&gt; → &lt;ou&gt; a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více viz </a:t>
            </a:r>
            <a:r>
              <a:rPr lang="cs-CZ" sz="2000" i="1" dirty="0" smtClean="0"/>
              <a:t>Nový encyklopedický slovník češtiny</a:t>
            </a:r>
            <a:r>
              <a:rPr lang="cs-CZ" sz="2000" dirty="0" smtClean="0"/>
              <a:t>, hesla</a:t>
            </a:r>
          </a:p>
          <a:p>
            <a:pPr algn="just">
              <a:lnSpc>
                <a:spcPct val="100000"/>
              </a:lnSpc>
            </a:pPr>
            <a:endParaRPr lang="cs-CZ" sz="2000" i="1" dirty="0" smtClean="0"/>
          </a:p>
          <a:p>
            <a:pPr marL="800100" indent="-179388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i="1" dirty="0" smtClean="0"/>
              <a:t>O</a:t>
            </a:r>
            <a:r>
              <a:rPr lang="cs-CZ" sz="2000" i="1" dirty="0" smtClean="0"/>
              <a:t>brozenský pravopis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 smtClean="0">
                <a:hlinkClick r:id="rId2"/>
              </a:rPr>
              <a:t>https://www.czechency.org/slovnik/OBROZENSK%C3%9D%20PRAVOPIS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marL="900113" indent="-271463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i="1" dirty="0" smtClean="0"/>
              <a:t>Pravopisné reformy </a:t>
            </a:r>
            <a:endParaRPr lang="cs-CZ" sz="2000" dirty="0" smtClean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>
                <a:hlinkClick r:id="rId3"/>
              </a:rPr>
              <a:t>https://</a:t>
            </a:r>
            <a:r>
              <a:rPr lang="cs-CZ" sz="2000" dirty="0" smtClean="0">
                <a:hlinkClick r:id="rId3"/>
              </a:rPr>
              <a:t>www.czechency.org/slovnik/PRAVOPISN%C3%89%20REFORMY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7797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442915"/>
            <a:ext cx="11778000" cy="400050"/>
          </a:xfrm>
        </p:spPr>
        <p:txBody>
          <a:bodyPr/>
          <a:lstStyle/>
          <a:p>
            <a:r>
              <a:rPr lang="cs-CZ" dirty="0"/>
              <a:t>Závěr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300163"/>
            <a:ext cx="11415713" cy="398469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 smtClean="0"/>
              <a:t>ve </a:t>
            </a:r>
            <a:r>
              <a:rPr lang="cs-CZ" sz="2000" dirty="0"/>
              <a:t>40. letech 19. stol. byl program českého jazykového obrození </a:t>
            </a:r>
            <a:r>
              <a:rPr lang="cs-CZ" sz="2000" dirty="0" smtClean="0"/>
              <a:t>završen: </a:t>
            </a:r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spisovný jazyk se stal první atributem moderního českého národa,</a:t>
            </a: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byla </a:t>
            </a:r>
            <a:r>
              <a:rPr lang="cs-CZ" sz="2000" dirty="0"/>
              <a:t>kodifikována gramatická norma </a:t>
            </a:r>
            <a:r>
              <a:rPr lang="cs-CZ" sz="2000" dirty="0" smtClean="0"/>
              <a:t>spisovného </a:t>
            </a:r>
            <a:r>
              <a:rPr lang="cs-CZ" sz="2000" dirty="0" smtClean="0"/>
              <a:t>jazyka (včetně radikální úpravy pravopisu),  </a:t>
            </a:r>
            <a:endParaRPr lang="cs-CZ" sz="20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byla </a:t>
            </a:r>
            <a:r>
              <a:rPr lang="cs-CZ" sz="2000" dirty="0"/>
              <a:t>doplněna </a:t>
            </a:r>
            <a:r>
              <a:rPr lang="cs-CZ" sz="2000" dirty="0" smtClean="0"/>
              <a:t>slovní </a:t>
            </a:r>
            <a:r>
              <a:rPr lang="cs-CZ" sz="2000" dirty="0"/>
              <a:t>zásoba </a:t>
            </a:r>
            <a:r>
              <a:rPr lang="cs-CZ" sz="2000" dirty="0" smtClean="0"/>
              <a:t>spisovné češtiny tak</a:t>
            </a:r>
            <a:r>
              <a:rPr lang="cs-CZ" sz="2000" dirty="0"/>
              <a:t>, aby vyhovovala požadavkům literatury vyššího stylu a </a:t>
            </a:r>
            <a:r>
              <a:rPr lang="cs-CZ" sz="2000" dirty="0" smtClean="0"/>
              <a:t>odborného </a:t>
            </a:r>
            <a:r>
              <a:rPr lang="cs-CZ" sz="2000" dirty="0"/>
              <a:t>stylu </a:t>
            </a:r>
            <a:r>
              <a:rPr lang="cs-CZ" sz="2000" dirty="0" smtClean="0"/>
              <a:t>vědeckého,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 smtClean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takto vybavený spisovný jazyk začal </a:t>
            </a:r>
            <a:r>
              <a:rPr lang="cs-CZ" sz="2000" dirty="0" smtClean="0"/>
              <a:t>postupně pronikat do </a:t>
            </a:r>
            <a:r>
              <a:rPr lang="cs-CZ" sz="2000" dirty="0" smtClean="0"/>
              <a:t>(</a:t>
            </a:r>
            <a:r>
              <a:rPr lang="cs-CZ" sz="2000" dirty="0" err="1" smtClean="0"/>
              <a:t>staro</a:t>
            </a:r>
            <a:r>
              <a:rPr lang="cs-CZ" sz="2000" dirty="0" smtClean="0"/>
              <a:t>)nových </a:t>
            </a:r>
            <a:r>
              <a:rPr lang="cs-CZ" sz="2000" dirty="0" smtClean="0"/>
              <a:t>funkcí</a:t>
            </a:r>
            <a:r>
              <a:rPr lang="cs-CZ" sz="2000" dirty="0"/>
              <a:t>, </a:t>
            </a:r>
            <a:endParaRPr lang="cs-CZ" sz="2000" dirty="0" smtClean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podstatně vzrostl počet uživatelů spisovného jazyka,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začal spontánní vývoj spisovného jazyka.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0767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968186"/>
            <a:ext cx="11032305" cy="391648"/>
          </a:xfrm>
        </p:spPr>
        <p:txBody>
          <a:bodyPr/>
          <a:lstStyle/>
          <a:p>
            <a:r>
              <a:rPr lang="cs-CZ" dirty="0" smtClean="0"/>
              <a:t>Vývojové fáze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936375"/>
            <a:ext cx="11430337" cy="32499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1. fáze: 1775 – 1809,  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2. fáze: 1809 – 1839,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3. fáze: 1839 – 1948. </a:t>
            </a:r>
            <a:endParaRPr lang="cs-CZ" sz="2000" dirty="0"/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13325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968186"/>
            <a:ext cx="11032305" cy="391648"/>
          </a:xfrm>
        </p:spPr>
        <p:txBody>
          <a:bodyPr/>
          <a:lstStyle/>
          <a:p>
            <a:r>
              <a:rPr lang="cs-CZ" dirty="0"/>
              <a:t>1. </a:t>
            </a:r>
            <a:r>
              <a:rPr lang="cs-CZ" dirty="0" smtClean="0"/>
              <a:t>fáze (1775 – 1809)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85987"/>
            <a:ext cx="11430337" cy="300037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po počáteční diskuzi položeny základy kodifikace spisovné češtiny, </a:t>
            </a:r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r>
              <a:rPr lang="cs-CZ" sz="2000" dirty="0" smtClean="0"/>
              <a:t>završeno 1. vydáním Dobrovského </a:t>
            </a:r>
            <a:r>
              <a:rPr lang="de-DE" sz="2000" i="1" dirty="0" smtClean="0"/>
              <a:t>Ausführliches </a:t>
            </a:r>
            <a:r>
              <a:rPr lang="de-DE" sz="2000" i="1" dirty="0"/>
              <a:t>Lehrgebäude der Böhmischen </a:t>
            </a:r>
            <a:r>
              <a:rPr lang="de-DE" sz="2000" i="1" dirty="0" smtClean="0"/>
              <a:t>Sprache</a:t>
            </a:r>
            <a:r>
              <a:rPr lang="cs-CZ" sz="2000" i="1" dirty="0" smtClean="0"/>
              <a:t> </a:t>
            </a:r>
            <a:r>
              <a:rPr lang="cs-CZ" sz="2000" dirty="0" smtClean="0"/>
              <a:t>1809.</a:t>
            </a:r>
          </a:p>
          <a:p>
            <a:pPr marL="72000" indent="0">
              <a:lnSpc>
                <a:spcPct val="120000"/>
              </a:lnSpc>
              <a:buNone/>
            </a:pPr>
            <a:r>
              <a:rPr lang="cs-CZ" sz="2000" dirty="0" smtClean="0"/>
              <a:t> </a:t>
            </a:r>
          </a:p>
          <a:p>
            <a:pPr>
              <a:lnSpc>
                <a:spcPct val="12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2286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968186"/>
            <a:ext cx="11032305" cy="391648"/>
          </a:xfrm>
        </p:spPr>
        <p:txBody>
          <a:bodyPr/>
          <a:lstStyle/>
          <a:p>
            <a:r>
              <a:rPr lang="cs-CZ" dirty="0" smtClean="0"/>
              <a:t>2. fáze (1809 </a:t>
            </a:r>
            <a:r>
              <a:rPr lang="cs-CZ" dirty="0"/>
              <a:t>– </a:t>
            </a:r>
            <a:r>
              <a:rPr lang="cs-CZ" dirty="0" smtClean="0"/>
              <a:t>1839)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85987"/>
            <a:ext cx="11430337" cy="300037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uvedení češtiny do oblastí, které v pobělohorském období opustila (jazyk náročné literární tvorby, jazyk vědy, administrativy a práva),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záměrné dotváření vyjadřovacích prostředků,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završeno vydáním Jungmannova </a:t>
            </a:r>
            <a:r>
              <a:rPr lang="cs-CZ" sz="2000" i="1" dirty="0" smtClean="0"/>
              <a:t>Slovníku </a:t>
            </a:r>
            <a:r>
              <a:rPr lang="cs-CZ" sz="2000" i="1" dirty="0"/>
              <a:t>česko-německého slovníku </a:t>
            </a:r>
            <a:r>
              <a:rPr lang="cs-CZ" sz="2000" dirty="0" smtClean="0"/>
              <a:t>(1834–1839).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738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968186"/>
            <a:ext cx="11032305" cy="391648"/>
          </a:xfrm>
        </p:spPr>
        <p:txBody>
          <a:bodyPr/>
          <a:lstStyle/>
          <a:p>
            <a:r>
              <a:rPr lang="cs-CZ" dirty="0"/>
              <a:t>3. </a:t>
            </a:r>
            <a:r>
              <a:rPr lang="cs-CZ" dirty="0" smtClean="0"/>
              <a:t>fáze (1839 </a:t>
            </a:r>
            <a:r>
              <a:rPr lang="cs-CZ" dirty="0"/>
              <a:t>– </a:t>
            </a:r>
            <a:r>
              <a:rPr lang="cs-CZ" dirty="0" smtClean="0"/>
              <a:t>1848)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85987"/>
            <a:ext cx="11430337" cy="300037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rozšíření sociální báze a funkčního rozpětí češtiny,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počátek spontánního vývoje spisovné češtiny.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8226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 smtClean="0"/>
              <a:t>Obrozenská čeština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968186"/>
            <a:ext cx="11032305" cy="391648"/>
          </a:xfrm>
        </p:spPr>
        <p:txBody>
          <a:bodyPr/>
          <a:lstStyle/>
          <a:p>
            <a:r>
              <a:rPr lang="cs-CZ" dirty="0"/>
              <a:t>3. </a:t>
            </a:r>
            <a:r>
              <a:rPr lang="cs-CZ" dirty="0" smtClean="0"/>
              <a:t>fáze (1839 </a:t>
            </a:r>
            <a:r>
              <a:rPr lang="cs-CZ" dirty="0"/>
              <a:t>– </a:t>
            </a:r>
            <a:r>
              <a:rPr lang="cs-CZ" dirty="0" smtClean="0"/>
              <a:t>1848)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85987"/>
            <a:ext cx="11430337" cy="300037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rozšíření sociální báze a funkčního rozpětí češtiny,</a:t>
            </a:r>
          </a:p>
          <a:p>
            <a:pPr>
              <a:lnSpc>
                <a:spcPct val="120000"/>
              </a:lnSpc>
            </a:pPr>
            <a:endParaRPr lang="cs-CZ" sz="2000" dirty="0"/>
          </a:p>
          <a:p>
            <a:pPr>
              <a:lnSpc>
                <a:spcPct val="120000"/>
              </a:lnSpc>
            </a:pPr>
            <a:endParaRPr lang="cs-CZ" sz="2000" dirty="0" smtClean="0"/>
          </a:p>
          <a:p>
            <a:pPr>
              <a:lnSpc>
                <a:spcPct val="120000"/>
              </a:lnSpc>
            </a:pPr>
            <a:r>
              <a:rPr lang="cs-CZ" sz="2000" dirty="0" smtClean="0"/>
              <a:t>počátek spontánního vývoje spisovné češtiny.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2542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 Prvni spisovne jazyky na nasem uzemi</Template>
  <TotalTime>8225</TotalTime>
  <Words>2103</Words>
  <Application>Microsoft Office PowerPoint</Application>
  <PresentationFormat>Širokoúhlá obrazovka</PresentationFormat>
  <Paragraphs>448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Tahoma</vt:lpstr>
      <vt:lpstr>Wingdings</vt:lpstr>
      <vt:lpstr>Prezentace_MU_CZ</vt:lpstr>
      <vt:lpstr>Obrozenská čeština</vt:lpstr>
      <vt:lpstr>Obrozenská čeština</vt:lpstr>
      <vt:lpstr>Kořeny</vt:lpstr>
      <vt:lpstr>Sociohistorické souvislosti</vt:lpstr>
      <vt:lpstr>Vývojové fáze</vt:lpstr>
      <vt:lpstr>1. fáze (1775 – 1809) </vt:lpstr>
      <vt:lpstr>2. fáze (1809 – 1839)</vt:lpstr>
      <vt:lpstr>3. fáze (1839 – 1848)</vt:lpstr>
      <vt:lpstr>3. fáze (1839 – 1848)</vt:lpstr>
      <vt:lpstr>Počátky</vt:lpstr>
      <vt:lpstr>Dobové texty vysokého stylu do jisté míry kompenzují edice předbělohorské doby</vt:lpstr>
      <vt:lpstr>Pocit ohrožení se projevuje v dobových obranách češtiny, např.:</vt:lpstr>
      <vt:lpstr>Alternativy kodifikace spisovné češtiny </vt:lpstr>
      <vt:lpstr>Kodifikační alternativy se zrcadlí v dobových gramatikách</vt:lpstr>
      <vt:lpstr>Pelclova gramatika </vt:lpstr>
      <vt:lpstr>Nakonec se prosadila archaická norma – diskuzi završuje Dobrovského gramatika (/-y)</vt:lpstr>
      <vt:lpstr>Důvody konzervativního základu kodifikace (Stich, Starý)</vt:lpstr>
      <vt:lpstr>Další vývoj kodifikace</vt:lpstr>
      <vt:lpstr>Další kodifikační snahy se neprosadily</vt:lpstr>
      <vt:lpstr>Po stabilizaci kodifikace přišla na řadu slovní zásoba</vt:lpstr>
      <vt:lpstr>Po stabilizaci kodifikace přišla na řadu slovní zásoba</vt:lpstr>
      <vt:lpstr>Způsoby (zdroje) obohacování lexika</vt:lpstr>
      <vt:lpstr>Přejímky z cizích jazyků</vt:lpstr>
      <vt:lpstr>Ruština a polština ovlivnily obrozenskou češtinu v oblasti gramatiky</vt:lpstr>
      <vt:lpstr>Tvoření nových slov</vt:lpstr>
      <vt:lpstr>Tvoření nových slov</vt:lpstr>
      <vt:lpstr>Vědecká terminologie</vt:lpstr>
      <vt:lpstr>Slovníky</vt:lpstr>
      <vt:lpstr>Josef Dobrovský: Ausführliches und vollständiges deutsch-böhmisches synonymisch-phraseologisches Wörterbuch I (1802), II (1821)</vt:lpstr>
      <vt:lpstr>Josef Jungmann: Slovník česko-německý (1834–1839)</vt:lpstr>
      <vt:lpstr>Obrozenská publicistika</vt:lpstr>
      <vt:lpstr>Básnický jazyk</vt:lpstr>
      <vt:lpstr>Milota Zdirad Polák</vt:lpstr>
      <vt:lpstr>Ján Kollár, František Ladislav Čelakovský</vt:lpstr>
      <vt:lpstr>Karel Hynek Mácha</vt:lpstr>
      <vt:lpstr>Česká próza</vt:lpstr>
      <vt:lpstr>Divadlo</vt:lpstr>
      <vt:lpstr>Věda</vt:lpstr>
      <vt:lpstr>Počátky konverzační vrstvy spisovného jazyka</vt:lpstr>
      <vt:lpstr>Pravopis</vt:lpstr>
      <vt:lpstr>Závěr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Pračeská fáze – první spisovné jazyky na našem území</dc:title>
  <dc:creator>Pavel Kosek</dc:creator>
  <cp:lastModifiedBy>Pavel Kosek</cp:lastModifiedBy>
  <cp:revision>1018</cp:revision>
  <cp:lastPrinted>1601-01-01T00:00:00Z</cp:lastPrinted>
  <dcterms:created xsi:type="dcterms:W3CDTF">2020-01-25T16:17:51Z</dcterms:created>
  <dcterms:modified xsi:type="dcterms:W3CDTF">2020-04-19T12:32:03Z</dcterms:modified>
</cp:coreProperties>
</file>