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301" r:id="rId4"/>
    <p:sldId id="302" r:id="rId5"/>
    <p:sldId id="258" r:id="rId6"/>
    <p:sldId id="261" r:id="rId7"/>
    <p:sldId id="300" r:id="rId8"/>
    <p:sldId id="262" r:id="rId9"/>
    <p:sldId id="260" r:id="rId10"/>
    <p:sldId id="259" r:id="rId11"/>
    <p:sldId id="306" r:id="rId12"/>
    <p:sldId id="271" r:id="rId13"/>
    <p:sldId id="304" r:id="rId14"/>
    <p:sldId id="307" r:id="rId15"/>
    <p:sldId id="305" r:id="rId16"/>
    <p:sldId id="263" r:id="rId17"/>
    <p:sldId id="270" r:id="rId18"/>
    <p:sldId id="269" r:id="rId19"/>
    <p:sldId id="273" r:id="rId20"/>
    <p:sldId id="276" r:id="rId21"/>
    <p:sldId id="274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1" r:id="rId30"/>
    <p:sldId id="284" r:id="rId31"/>
    <p:sldId id="285" r:id="rId32"/>
    <p:sldId id="286" r:id="rId33"/>
    <p:sldId id="288" r:id="rId34"/>
    <p:sldId id="292" r:id="rId35"/>
    <p:sldId id="294" r:id="rId36"/>
    <p:sldId id="295" r:id="rId37"/>
    <p:sldId id="296" r:id="rId38"/>
    <p:sldId id="297" r:id="rId39"/>
    <p:sldId id="299" r:id="rId40"/>
    <p:sldId id="290" r:id="rId41"/>
    <p:sldId id="298" r:id="rId42"/>
    <p:sldId id="308" r:id="rId43"/>
    <p:sldId id="289" r:id="rId44"/>
    <p:sldId id="265" r:id="rId45"/>
    <p:sldId id="303" r:id="rId46"/>
    <p:sldId id="287" r:id="rId47"/>
    <p:sldId id="272" r:id="rId4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F01928"/>
    <a:srgbClr val="4BC8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828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1EF72-3072-4710-A17A-9B68D35C3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21CE213-A173-41CF-BA99-7A8C39EDD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ECF312-612B-4D8F-9ADA-7B8234D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21D43C-AA8B-4250-B0E5-825E8D67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7474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ARTS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B3041E-A881-4F77-88F8-58E639946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147317" cy="2833315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62C38F51-21B5-4FCA-8498-6F65C0DB2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CB56087-1653-4687-91A3-3216416E0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3B71AC8-4CA1-4239-89AB-D9E452AE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07684D48-9ECE-47F4-B60D-1F10FA1F0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9F8229-0F91-48F2-B8B9-3D62AB080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181539-CB28-4249-8656-2F8138AB9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614447-E10C-4DB8-8B61-754F2BE0F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ACE40E-5B18-41AE-BFE5-D68E8FEAA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F2E8CD9-E848-4CA4-A74F-A0CE634CA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E84F8C4-4400-4A78-A6D4-5E5C184C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EB07A44-568B-4E49-86CC-C885AAEC3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EE8C0-D8F0-4FB0-9F14-EA71A89C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14553"/>
            <a:ext cx="7920000" cy="252000"/>
          </a:xfrm>
        </p:spPr>
        <p:txBody>
          <a:bodyPr/>
          <a:lstStyle/>
          <a:p>
            <a:r>
              <a:rPr lang="cs-CZ" dirty="0" smtClean="0"/>
              <a:t>Čeština 1. pol. 20. stol.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14553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6273761" cy="694207"/>
          </a:xfrm>
        </p:spPr>
        <p:txBody>
          <a:bodyPr/>
          <a:lstStyle/>
          <a:p>
            <a:r>
              <a:rPr lang="cs-CZ" dirty="0" smtClean="0"/>
              <a:t>Čeština 1. pol. 20. stol.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555314"/>
            <a:ext cx="11361600" cy="698497"/>
          </a:xfrm>
        </p:spPr>
        <p:txBody>
          <a:bodyPr/>
          <a:lstStyle/>
          <a:p>
            <a:r>
              <a:rPr lang="cs-CZ" dirty="0"/>
              <a:t>CJJ16 Vývoj </a:t>
            </a:r>
            <a:r>
              <a:rPr lang="cs-CZ" dirty="0" smtClean="0"/>
              <a:t>spisovné </a:t>
            </a:r>
            <a:r>
              <a:rPr lang="cs-CZ" dirty="0"/>
              <a:t>češtiny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457" r="31446" b="2679"/>
          <a:stretch/>
        </p:blipFill>
        <p:spPr>
          <a:xfrm>
            <a:off x="7058025" y="1299940"/>
            <a:ext cx="4194074" cy="516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1158644"/>
            <a:ext cx="11146265" cy="386924"/>
          </a:xfrm>
        </p:spPr>
        <p:txBody>
          <a:bodyPr/>
          <a:lstStyle/>
          <a:p>
            <a:r>
              <a:rPr lang="cs-CZ" dirty="0" smtClean="0"/>
              <a:t>Jazyk československý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2000250"/>
            <a:ext cx="11772900" cy="2571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souvisel s oficiální státní doktrínou československého </a:t>
            </a:r>
            <a:r>
              <a:rPr lang="cs-CZ" sz="2000" dirty="0" smtClean="0"/>
              <a:t>národa v meziválečném období,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/>
              <a:t>československý jazyk </a:t>
            </a:r>
            <a:r>
              <a:rPr lang="cs-CZ" sz="2000" dirty="0" smtClean="0"/>
              <a:t>formuloval jazykový </a:t>
            </a:r>
            <a:r>
              <a:rPr lang="cs-CZ" sz="2000" dirty="0" smtClean="0"/>
              <a:t>zákon z </a:t>
            </a:r>
            <a:r>
              <a:rPr lang="cs-CZ" sz="2000" dirty="0" smtClean="0"/>
              <a:t>122/1920, který ale upřesňoval </a:t>
            </a:r>
            <a:r>
              <a:rPr lang="cs-CZ" sz="2000" dirty="0" smtClean="0"/>
              <a:t>konstatoval, že </a:t>
            </a:r>
            <a:r>
              <a:rPr lang="cs-CZ" sz="2000" dirty="0" smtClean="0"/>
              <a:t>tento jazyk má dvě spisovné varianty: češtinu </a:t>
            </a:r>
            <a:r>
              <a:rPr lang="cs-CZ" sz="2000" dirty="0" smtClean="0"/>
              <a:t>a </a:t>
            </a:r>
            <a:r>
              <a:rPr lang="cs-CZ" sz="2000" dirty="0" smtClean="0"/>
              <a:t>slovenštinu, 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jazykový zákon podporoval expanzi </a:t>
            </a:r>
            <a:r>
              <a:rPr lang="cs-CZ" sz="2000" dirty="0"/>
              <a:t>češtiny jako jazyka administrativy, ale také školství a vědy na Slovensko a na Podkarpatskou Rus,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024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614368"/>
            <a:ext cx="11146265" cy="588300"/>
          </a:xfrm>
        </p:spPr>
        <p:txBody>
          <a:bodyPr/>
          <a:lstStyle/>
          <a:p>
            <a:r>
              <a:rPr lang="cs-CZ" dirty="0" smtClean="0"/>
              <a:t>Jazyková politika a situace v meziválečném Československu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1957392"/>
            <a:ext cx="11772900" cy="3014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na </a:t>
            </a:r>
            <a:r>
              <a:rPr lang="cs-CZ" sz="2000" dirty="0"/>
              <a:t>Slovensku byla faktická nerovnoprávnost mezi </a:t>
            </a:r>
            <a:r>
              <a:rPr lang="cs-CZ" sz="2000" dirty="0" smtClean="0"/>
              <a:t>češtinou </a:t>
            </a:r>
            <a:r>
              <a:rPr lang="cs-CZ" sz="2000" dirty="0"/>
              <a:t>(„českoslovenštinou“) a slovenštinou reflektována </a:t>
            </a:r>
            <a:r>
              <a:rPr lang="cs-CZ" sz="2000" dirty="0" smtClean="0"/>
              <a:t>velmi </a:t>
            </a:r>
            <a:r>
              <a:rPr lang="cs-CZ" sz="2000" dirty="0"/>
              <a:t>kriticky </a:t>
            </a:r>
            <a:r>
              <a:rPr lang="cs-CZ" sz="2000" dirty="0" smtClean="0"/>
              <a:t>– Slováci </a:t>
            </a:r>
            <a:r>
              <a:rPr lang="cs-CZ" sz="2000" dirty="0"/>
              <a:t>považovali za svůj spisovný jazyk spisovnou slovenštinu (kodifikovanou ve 2. pol. 19. stol.),</a:t>
            </a:r>
          </a:p>
          <a:p>
            <a:pPr>
              <a:lnSpc>
                <a:spcPct val="100000"/>
              </a:lnSpc>
            </a:pPr>
            <a:endParaRPr lang="cs-CZ" sz="2000" i="1" dirty="0"/>
          </a:p>
          <a:p>
            <a:pPr>
              <a:lnSpc>
                <a:spcPct val="100000"/>
              </a:lnSpc>
            </a:pPr>
            <a:r>
              <a:rPr lang="cs-CZ" sz="2000" dirty="0"/>
              <a:t>na Podkarpatské Rusi, kde se v roli psaného či mluveného oficiálního jazyka uplatňovaly různé varianty rusínštiny (resp. ukrajinštiny), čeština dominovala jako jazyk oficiální </a:t>
            </a:r>
            <a:r>
              <a:rPr lang="cs-CZ" sz="2000" dirty="0" smtClean="0"/>
              <a:t>komunikace,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součástí zákonných úprav bylo, </a:t>
            </a:r>
            <a:r>
              <a:rPr lang="cs-CZ" sz="2000" dirty="0"/>
              <a:t>že v oblastech, kde se více než 20 % obyvatelstva hlásilo k jiné národnostní menšině, bylo možno v úředním styku používat menšinového jazyka a podobně mohly existovat menšinové školy a spolky </a:t>
            </a:r>
            <a:r>
              <a:rPr lang="cs-CZ" sz="2000" dirty="0" smtClean="0"/>
              <a:t>(a dokonce </a:t>
            </a:r>
            <a:r>
              <a:rPr lang="cs-CZ" sz="2000" dirty="0"/>
              <a:t>působily </a:t>
            </a:r>
            <a:r>
              <a:rPr lang="cs-CZ" sz="2000" dirty="0" smtClean="0"/>
              <a:t>německé </a:t>
            </a:r>
            <a:r>
              <a:rPr lang="cs-CZ" sz="2000" dirty="0"/>
              <a:t>univerzity</a:t>
            </a:r>
            <a:r>
              <a:rPr lang="cs-CZ" sz="2000" dirty="0" smtClean="0"/>
              <a:t>).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641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35756" y="971554"/>
            <a:ext cx="11722894" cy="557216"/>
          </a:xfrm>
        </p:spPr>
        <p:txBody>
          <a:bodyPr/>
          <a:lstStyle/>
          <a:p>
            <a:r>
              <a:rPr lang="cs-CZ" dirty="0" smtClean="0"/>
              <a:t>Diskuze o kodifikaci a jazykové kultuře – puristé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35756" y="2100263"/>
            <a:ext cx="11615737" cy="18953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od desátých let  20. stol. se opět navrací jazykový purismus, jehož kritérii jsou: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 marL="714375" indent="-27146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686050" algn="l"/>
              </a:tabLst>
            </a:pPr>
            <a:r>
              <a:rPr lang="cs-CZ" sz="2000" dirty="0" smtClean="0"/>
              <a:t>pravidelnost, </a:t>
            </a:r>
          </a:p>
          <a:p>
            <a:pPr marL="714375" indent="-27146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686050" algn="l"/>
              </a:tabLst>
            </a:pPr>
            <a:endParaRPr lang="cs-CZ" sz="2000" dirty="0" smtClean="0"/>
          </a:p>
          <a:p>
            <a:pPr marL="714375" indent="-27146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686050" algn="l"/>
              </a:tabLst>
            </a:pPr>
            <a:r>
              <a:rPr lang="cs-CZ" sz="2000" dirty="0" smtClean="0"/>
              <a:t>historická autentičnost tvarů předpokládající přímočarý historický vývoj, </a:t>
            </a:r>
          </a:p>
          <a:p>
            <a:pPr marL="714375" indent="-27146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686050" algn="l"/>
              </a:tabLst>
            </a:pPr>
            <a:endParaRPr lang="cs-CZ" sz="2000" dirty="0" smtClean="0"/>
          </a:p>
          <a:p>
            <a:pPr marL="714375" indent="-271463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2686050" algn="l"/>
              </a:tabLst>
            </a:pPr>
            <a:r>
              <a:rPr lang="cs-CZ" sz="2000" dirty="0" smtClean="0"/>
              <a:t>výrazová </a:t>
            </a:r>
            <a:r>
              <a:rPr lang="cs-CZ" sz="2000" dirty="0" smtClean="0"/>
              <a:t>čistota.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platformou puristů časopis Naše řeč, i když do Ertlovy smrti v mírné míře (sám Ertl přišel s revolučním s konceptem „dobrého autora</a:t>
            </a:r>
            <a:r>
              <a:rPr lang="cs-CZ" sz="2000" dirty="0" smtClean="0"/>
              <a:t>“, tzv. jazyka autorů klasických literárních děl).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413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0" y="1014420"/>
            <a:ext cx="11830050" cy="742950"/>
          </a:xfrm>
        </p:spPr>
        <p:txBody>
          <a:bodyPr/>
          <a:lstStyle/>
          <a:p>
            <a:r>
              <a:rPr lang="cs-CZ" dirty="0" smtClean="0"/>
              <a:t>Diskuze o kodifikaci a jazykové kultuře – PLK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2157413"/>
            <a:ext cx="11758615" cy="29526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na </a:t>
            </a:r>
            <a:r>
              <a:rPr lang="cs-CZ" sz="2000" dirty="0"/>
              <a:t>přelomu 20. a 30. let </a:t>
            </a:r>
            <a:r>
              <a:rPr lang="cs-CZ" sz="2000" dirty="0" smtClean="0"/>
              <a:t>vyvolal návrat purismu výrazný odpor a rozsáhlou veřejnou diskuzi o </a:t>
            </a:r>
            <a:r>
              <a:rPr lang="cs-CZ" sz="2000" dirty="0"/>
              <a:t>podobě a funkcích </a:t>
            </a:r>
            <a:r>
              <a:rPr lang="cs-CZ" sz="2000" dirty="0" smtClean="0"/>
              <a:t>spisovného jazyka (</a:t>
            </a:r>
            <a:r>
              <a:rPr lang="cs-CZ" sz="2000" dirty="0"/>
              <a:t>účastnili se jí mj. </a:t>
            </a:r>
            <a:r>
              <a:rPr lang="cs-CZ" sz="2000" dirty="0" smtClean="0"/>
              <a:t>P. Eisner, O</a:t>
            </a:r>
            <a:r>
              <a:rPr lang="cs-CZ" sz="2000" dirty="0"/>
              <a:t>. Fischer, S. K. Neumann, V. Nezval a I. Olbracht),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tato diskuze byla do jisté míry iniciována členy Pražského </a:t>
            </a:r>
            <a:r>
              <a:rPr lang="cs-CZ" sz="2000" dirty="0"/>
              <a:t>lingvistického </a:t>
            </a:r>
            <a:r>
              <a:rPr lang="cs-CZ" sz="2000" dirty="0" smtClean="0"/>
              <a:t>kroužku, kteří s vlastní teorií jazykové kultury, kterou předložili </a:t>
            </a:r>
            <a:r>
              <a:rPr lang="cs-CZ" sz="2000" dirty="0"/>
              <a:t>I. slavistickému sjezdu (Praha, 1929) </a:t>
            </a:r>
            <a:r>
              <a:rPr lang="cs-CZ" sz="2000" dirty="0" smtClean="0"/>
              <a:t>v </a:t>
            </a:r>
            <a:r>
              <a:rPr lang="cs-CZ" sz="2000" dirty="0"/>
              <a:t>tezích </a:t>
            </a:r>
            <a:r>
              <a:rPr lang="cs-CZ" sz="2000" i="1" dirty="0"/>
              <a:t>Obecné zásady pro kulturu jazyka 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/>
              <a:t>Havránek, Mathesius, </a:t>
            </a:r>
            <a:r>
              <a:rPr lang="cs-CZ" sz="2000" dirty="0" err="1"/>
              <a:t>Jakobson</a:t>
            </a:r>
            <a:r>
              <a:rPr lang="cs-CZ" sz="2000" dirty="0"/>
              <a:t> a </a:t>
            </a:r>
            <a:r>
              <a:rPr lang="cs-CZ" sz="2000" dirty="0" err="1"/>
              <a:t>Weingart</a:t>
            </a:r>
            <a:r>
              <a:rPr lang="cs-CZ" sz="2000" dirty="0" smtClean="0"/>
              <a:t>).</a:t>
            </a:r>
            <a:endParaRPr lang="cs-CZ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1872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0" y="714382"/>
            <a:ext cx="11830050" cy="742950"/>
          </a:xfrm>
        </p:spPr>
        <p:txBody>
          <a:bodyPr/>
          <a:lstStyle/>
          <a:p>
            <a:r>
              <a:rPr lang="cs-CZ" dirty="0" smtClean="0"/>
              <a:t>Základní teze Pražského lingvistického kroužku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871663"/>
            <a:ext cx="11758615" cy="32384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předloženy </a:t>
            </a:r>
            <a:r>
              <a:rPr lang="cs-CZ" sz="2000" dirty="0" smtClean="0"/>
              <a:t>ve </a:t>
            </a:r>
            <a:r>
              <a:rPr lang="cs-CZ" sz="2000" dirty="0"/>
              <a:t>sborníku </a:t>
            </a:r>
            <a:r>
              <a:rPr lang="cs-CZ" sz="2000" i="1" dirty="0"/>
              <a:t>Spisovná čeština a jazyková kultura</a:t>
            </a:r>
            <a:r>
              <a:rPr lang="cs-CZ" sz="2000" dirty="0"/>
              <a:t>, </a:t>
            </a:r>
            <a:r>
              <a:rPr lang="cs-CZ" sz="2000" dirty="0" smtClean="0"/>
              <a:t>1932).   </a:t>
            </a:r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dirty="0" smtClean="0"/>
              <a:t>původní historická a puristická kritéria mají být nahrazena kritériem funkčním a systémovým, </a:t>
            </a:r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dirty="0" smtClean="0"/>
              <a:t>spisovný jazyk </a:t>
            </a:r>
            <a:r>
              <a:rPr lang="cs-CZ" sz="2000" dirty="0"/>
              <a:t>má být „pružně stabilní“, tj. má obsahovat funkčně odstíněné dublety, které vyjadřují přirozené napětí mezi jazykem mluveným a psaným i mezi jednotlivými </a:t>
            </a:r>
            <a:r>
              <a:rPr lang="cs-CZ" sz="2000" dirty="0" smtClean="0"/>
              <a:t>funkčními styly,</a:t>
            </a:r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zásahy </a:t>
            </a:r>
            <a:r>
              <a:rPr lang="cs-CZ" sz="2000" dirty="0"/>
              <a:t>do </a:t>
            </a:r>
            <a:r>
              <a:rPr lang="cs-CZ" sz="2000" dirty="0" smtClean="0"/>
              <a:t>spisovného jazyka mají podporovat </a:t>
            </a:r>
            <a:r>
              <a:rPr lang="cs-CZ" sz="2000" dirty="0"/>
              <a:t>jeho stabilizaci, zbytečně jej </a:t>
            </a:r>
            <a:r>
              <a:rPr lang="cs-CZ" sz="2000" dirty="0" smtClean="0"/>
              <a:t>nearchaizovat </a:t>
            </a:r>
            <a:r>
              <a:rPr lang="cs-CZ" sz="2000" dirty="0"/>
              <a:t>a </a:t>
            </a:r>
            <a:r>
              <a:rPr lang="cs-CZ" sz="2000" dirty="0" smtClean="0"/>
              <a:t>neprohlubovat </a:t>
            </a:r>
            <a:r>
              <a:rPr lang="cs-CZ" sz="2000" dirty="0"/>
              <a:t>rozdíly mezi jazykem </a:t>
            </a:r>
            <a:r>
              <a:rPr lang="cs-CZ" sz="2000" dirty="0" smtClean="0"/>
              <a:t>mluveným </a:t>
            </a:r>
            <a:r>
              <a:rPr lang="cs-CZ" sz="2000" dirty="0"/>
              <a:t>a knižním.</a:t>
            </a:r>
          </a:p>
        </p:txBody>
      </p:sp>
    </p:spTree>
    <p:extLst>
      <p:ext uri="{BB962C8B-B14F-4D97-AF65-F5344CB8AC3E}">
        <p14:creationId xmlns:p14="http://schemas.microsoft.com/office/powerpoint/2010/main" val="20606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7176" y="700094"/>
            <a:ext cx="11830050" cy="742950"/>
          </a:xfrm>
        </p:spPr>
        <p:txBody>
          <a:bodyPr/>
          <a:lstStyle/>
          <a:p>
            <a:r>
              <a:rPr lang="cs-CZ" dirty="0" smtClean="0"/>
              <a:t>Pojetí preskripce podle PLK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1" y="1785941"/>
            <a:ext cx="11758614" cy="35527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základem </a:t>
            </a:r>
            <a:r>
              <a:rPr lang="cs-CZ" sz="2000" dirty="0"/>
              <a:t>péče o </a:t>
            </a:r>
            <a:r>
              <a:rPr lang="cs-CZ" sz="2000" dirty="0" smtClean="0"/>
              <a:t>spisovný jazyk </a:t>
            </a:r>
            <a:r>
              <a:rPr lang="cs-CZ" sz="2000" dirty="0"/>
              <a:t>teoretické poznání existující </a:t>
            </a:r>
            <a:r>
              <a:rPr lang="cs-CZ" sz="2000" u="sng" dirty="0"/>
              <a:t>normy</a:t>
            </a:r>
            <a:r>
              <a:rPr lang="cs-CZ" sz="2000" dirty="0"/>
              <a:t> </a:t>
            </a:r>
            <a:r>
              <a:rPr lang="cs-CZ" sz="2000" dirty="0" smtClean="0"/>
              <a:t>spisovného jazyka, 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pramenem nemůže </a:t>
            </a:r>
            <a:r>
              <a:rPr lang="cs-CZ" sz="2000" dirty="0"/>
              <a:t>být dřívější norma </a:t>
            </a:r>
            <a:r>
              <a:rPr lang="cs-CZ" sz="2000" dirty="0" smtClean="0"/>
              <a:t>spisovného jazyka, </a:t>
            </a:r>
            <a:r>
              <a:rPr lang="cs-CZ" sz="2000" dirty="0"/>
              <a:t>ani </a:t>
            </a:r>
            <a:r>
              <a:rPr lang="cs-CZ" sz="2000" dirty="0" smtClean="0"/>
              <a:t>jazyk </a:t>
            </a:r>
            <a:r>
              <a:rPr lang="cs-CZ" sz="2000" dirty="0"/>
              <a:t>lidový, ani jeden omezený styl </a:t>
            </a:r>
            <a:r>
              <a:rPr lang="cs-CZ" sz="2000" dirty="0" smtClean="0"/>
              <a:t>nebo </a:t>
            </a:r>
            <a:r>
              <a:rPr lang="cs-CZ" sz="2000" dirty="0"/>
              <a:t>literární </a:t>
            </a:r>
            <a:r>
              <a:rPr lang="cs-CZ" sz="2000" dirty="0" smtClean="0"/>
              <a:t>směr – </a:t>
            </a:r>
            <a:r>
              <a:rPr lang="cs-CZ" sz="2000" dirty="0"/>
              <a:t>pramenem </a:t>
            </a:r>
            <a:r>
              <a:rPr lang="cs-CZ" sz="2000" u="sng" dirty="0" smtClean="0"/>
              <a:t>průměrná </a:t>
            </a:r>
            <a:r>
              <a:rPr lang="cs-CZ" sz="2000" u="sng" dirty="0"/>
              <a:t>literární praxe za posledních 50 </a:t>
            </a:r>
            <a:r>
              <a:rPr lang="cs-CZ" sz="2000" u="sng" dirty="0" smtClean="0"/>
              <a:t>let</a:t>
            </a:r>
            <a:r>
              <a:rPr lang="cs-CZ" sz="2000" dirty="0" smtClean="0"/>
              <a:t>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spisovný </a:t>
            </a:r>
            <a:r>
              <a:rPr lang="cs-CZ" sz="2000" dirty="0" smtClean="0"/>
              <a:t>jazyk </a:t>
            </a:r>
            <a:r>
              <a:rPr lang="cs-CZ" sz="2000" dirty="0"/>
              <a:t>má být „pružně stabilní“, tj. má obsahovat </a:t>
            </a:r>
            <a:r>
              <a:rPr lang="cs-CZ" sz="2000" u="sng" dirty="0"/>
              <a:t>funkčně odstíněné dublety</a:t>
            </a:r>
            <a:r>
              <a:rPr lang="cs-CZ" sz="2000" dirty="0"/>
              <a:t>, které vyjadřují přirozené napětí mezi jazykem mluveným a psaným i mezi jednotlivými </a:t>
            </a:r>
            <a:r>
              <a:rPr lang="cs-CZ" sz="2000" dirty="0" smtClean="0"/>
              <a:t>funkčními styly,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zásahy </a:t>
            </a:r>
            <a:r>
              <a:rPr lang="cs-CZ" sz="2000" dirty="0"/>
              <a:t>do </a:t>
            </a:r>
            <a:r>
              <a:rPr lang="cs-CZ" sz="2000" dirty="0" smtClean="0"/>
              <a:t>spisovného jazyka mají podporovat </a:t>
            </a:r>
            <a:r>
              <a:rPr lang="cs-CZ" sz="2000" dirty="0"/>
              <a:t>jeho </a:t>
            </a:r>
            <a:r>
              <a:rPr lang="cs-CZ" sz="2000" u="sng" dirty="0"/>
              <a:t>stabilizaci</a:t>
            </a:r>
            <a:r>
              <a:rPr lang="cs-CZ" sz="2000" dirty="0"/>
              <a:t>, zbytečně jej </a:t>
            </a:r>
            <a:r>
              <a:rPr lang="cs-CZ" sz="2000" u="sng" dirty="0" smtClean="0"/>
              <a:t>nearchaizovat</a:t>
            </a:r>
            <a:r>
              <a:rPr lang="cs-CZ" sz="2000" dirty="0" smtClean="0"/>
              <a:t> </a:t>
            </a:r>
            <a:r>
              <a:rPr lang="cs-CZ" sz="2000" dirty="0"/>
              <a:t>a </a:t>
            </a:r>
            <a:r>
              <a:rPr lang="cs-CZ" sz="2000" u="sng" dirty="0" smtClean="0"/>
              <a:t>neprohlubovat</a:t>
            </a:r>
            <a:r>
              <a:rPr lang="cs-CZ" sz="2000" dirty="0" smtClean="0"/>
              <a:t> </a:t>
            </a:r>
            <a:r>
              <a:rPr lang="cs-CZ" sz="2000" dirty="0"/>
              <a:t>rozdíly mezi jazykem </a:t>
            </a:r>
            <a:r>
              <a:rPr lang="cs-CZ" sz="2000" dirty="0" smtClean="0"/>
              <a:t>mluveným </a:t>
            </a:r>
            <a:r>
              <a:rPr lang="cs-CZ" sz="2000" dirty="0"/>
              <a:t>a knižním.</a:t>
            </a:r>
          </a:p>
        </p:txBody>
      </p:sp>
    </p:spTree>
    <p:extLst>
      <p:ext uri="{BB962C8B-B14F-4D97-AF65-F5344CB8AC3E}">
        <p14:creationId xmlns:p14="http://schemas.microsoft.com/office/powerpoint/2010/main" val="7879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10996"/>
            <a:ext cx="11032305" cy="391648"/>
          </a:xfrm>
        </p:spPr>
        <p:txBody>
          <a:bodyPr/>
          <a:lstStyle/>
          <a:p>
            <a:r>
              <a:rPr lang="cs-CZ" dirty="0" smtClean="0"/>
              <a:t>Časopisecká platforma jazykové kultury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728788"/>
            <a:ext cx="11430337" cy="26288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od </a:t>
            </a:r>
            <a:r>
              <a:rPr lang="cs-CZ" sz="2000" dirty="0" smtClean="0"/>
              <a:t>1917 </a:t>
            </a:r>
            <a:r>
              <a:rPr lang="cs-CZ" sz="2000" dirty="0" smtClean="0"/>
              <a:t>(1916 vyšlo úvodní číslo) začal být publikován časopis </a:t>
            </a:r>
            <a:r>
              <a:rPr lang="cs-CZ" sz="2000" i="1" dirty="0" smtClean="0"/>
              <a:t>Naše řeč</a:t>
            </a:r>
            <a:r>
              <a:rPr lang="cs-CZ" sz="2000" dirty="0" smtClean="0"/>
              <a:t>, </a:t>
            </a:r>
            <a:r>
              <a:rPr lang="cs-CZ" sz="2000" dirty="0" smtClean="0"/>
              <a:t>nesoucí </a:t>
            </a:r>
            <a:r>
              <a:rPr lang="cs-CZ" sz="2000" dirty="0" smtClean="0"/>
              <a:t>do </a:t>
            </a:r>
            <a:r>
              <a:rPr lang="cs-CZ" sz="2000" dirty="0" smtClean="0"/>
              <a:t>1949  podtitul </a:t>
            </a:r>
            <a:r>
              <a:rPr lang="cs-CZ" sz="2000" i="1" dirty="0"/>
              <a:t>Listy pro vzdělávání a tříbení jazyka </a:t>
            </a:r>
            <a:r>
              <a:rPr lang="cs-CZ" sz="2000" i="1" dirty="0" smtClean="0"/>
              <a:t>českého</a:t>
            </a:r>
            <a:r>
              <a:rPr lang="cs-CZ" sz="2000" dirty="0" smtClean="0"/>
              <a:t>, v zásadě </a:t>
            </a:r>
            <a:r>
              <a:rPr lang="cs-CZ" sz="2000" dirty="0"/>
              <a:t>byl platformou </a:t>
            </a:r>
            <a:r>
              <a:rPr lang="cs-CZ" sz="2000" i="1" dirty="0"/>
              <a:t>Kanceláře Slovníku jazyka </a:t>
            </a:r>
            <a:r>
              <a:rPr lang="cs-CZ" sz="2000" i="1" dirty="0" smtClean="0"/>
              <a:t>českého</a:t>
            </a:r>
            <a:r>
              <a:rPr lang="cs-CZ" sz="2000" dirty="0" smtClean="0"/>
              <a:t>, jeho redaktory byly významné osobnosti jazykovědné bohemistiky J. Zubatý, V. Ertl, O. Hujer, V. Machek – inklinoval k purismu, zejména po smrti V. Ertla, </a:t>
            </a:r>
          </a:p>
          <a:p>
            <a:pPr>
              <a:lnSpc>
                <a:spcPct val="100000"/>
              </a:lnSpc>
            </a:pPr>
            <a:endParaRPr lang="cs-CZ" sz="2000" i="1" dirty="0"/>
          </a:p>
          <a:p>
            <a:pPr>
              <a:lnSpc>
                <a:spcPct val="100000"/>
              </a:lnSpc>
            </a:pPr>
            <a:endParaRPr lang="cs-CZ" sz="2000" i="1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jako reakce na příklon </a:t>
            </a:r>
            <a:r>
              <a:rPr lang="cs-CZ" sz="2000" i="1" dirty="0" smtClean="0"/>
              <a:t>Naší řeči </a:t>
            </a:r>
            <a:r>
              <a:rPr lang="cs-CZ" sz="2000" dirty="0" smtClean="0"/>
              <a:t>k purismu začalo od r. 1935 vycházet </a:t>
            </a:r>
            <a:r>
              <a:rPr lang="cs-CZ" sz="2000" i="1" dirty="0" smtClean="0"/>
              <a:t>Slovo a slovesnost </a:t>
            </a:r>
            <a:r>
              <a:rPr lang="cs-CZ" sz="2000" dirty="0" smtClean="0"/>
              <a:t>jako </a:t>
            </a:r>
            <a:r>
              <a:rPr lang="cs-CZ" sz="2000" i="1" dirty="0" smtClean="0"/>
              <a:t>list Pražského </a:t>
            </a:r>
            <a:r>
              <a:rPr lang="cs-CZ" sz="2000" i="1" dirty="0" err="1" smtClean="0"/>
              <a:t>linguistického</a:t>
            </a:r>
            <a:r>
              <a:rPr lang="cs-CZ" sz="2000" i="1" dirty="0" smtClean="0"/>
              <a:t> kroužku</a:t>
            </a:r>
            <a:r>
              <a:rPr lang="cs-CZ" sz="2000" dirty="0" smtClean="0"/>
              <a:t>, v tomto časopise byly </a:t>
            </a:r>
            <a:r>
              <a:rPr lang="cs-CZ" sz="2000" dirty="0"/>
              <a:t>postupně formulovány v </a:t>
            </a:r>
            <a:r>
              <a:rPr lang="cs-CZ" sz="2000" dirty="0" smtClean="0"/>
              <a:t>základní </a:t>
            </a:r>
            <a:r>
              <a:rPr lang="cs-CZ" sz="2000" dirty="0"/>
              <a:t>principy odborné péče o </a:t>
            </a:r>
            <a:r>
              <a:rPr lang="cs-CZ" sz="2000" dirty="0" smtClean="0"/>
              <a:t>spisový </a:t>
            </a:r>
            <a:r>
              <a:rPr lang="cs-CZ" sz="2000" dirty="0"/>
              <a:t>jazyk podle </a:t>
            </a:r>
            <a:r>
              <a:rPr lang="cs-CZ" sz="2000" dirty="0" smtClean="0"/>
              <a:t>pražského strukturalismu (v polemice s puristy).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0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10996"/>
            <a:ext cx="11032305" cy="391648"/>
          </a:xfrm>
        </p:spPr>
        <p:txBody>
          <a:bodyPr/>
          <a:lstStyle/>
          <a:p>
            <a:r>
              <a:rPr lang="cs-CZ" dirty="0" smtClean="0"/>
              <a:t>Rozvoj mluvených médií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728788"/>
            <a:ext cx="11430337" cy="2628892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2" y="1438176"/>
            <a:ext cx="4073184" cy="304809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36" y="1403247"/>
            <a:ext cx="4553530" cy="324504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84" y="3613031"/>
            <a:ext cx="2880416" cy="28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5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82436"/>
            <a:ext cx="11032305" cy="391648"/>
          </a:xfrm>
        </p:spPr>
        <p:txBody>
          <a:bodyPr/>
          <a:lstStyle/>
          <a:p>
            <a:r>
              <a:rPr lang="cs-CZ" dirty="0" smtClean="0"/>
              <a:t>Rozvoj mluvených médií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728788"/>
            <a:ext cx="11430337" cy="26288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nová mluvená média </a:t>
            </a:r>
          </a:p>
          <a:p>
            <a:pPr marL="628650" indent="-179388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628650" indent="-1793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Československý </a:t>
            </a:r>
            <a:r>
              <a:rPr lang="cs-CZ" sz="2000" dirty="0"/>
              <a:t>rozhlas (vysílal od r. 1923), </a:t>
            </a:r>
          </a:p>
          <a:p>
            <a:pPr marL="628650" indent="-179388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628650" indent="-1793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zvukový </a:t>
            </a:r>
            <a:r>
              <a:rPr lang="cs-CZ" sz="2000" dirty="0"/>
              <a:t>film (v Československu od r. 1930),</a:t>
            </a:r>
          </a:p>
          <a:p>
            <a:pPr marL="628650" indent="-179388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628650" indent="-1793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nahrávky </a:t>
            </a:r>
            <a:r>
              <a:rPr lang="cs-CZ" sz="2000" dirty="0"/>
              <a:t>na deskách.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jejich rozvoj vedl </a:t>
            </a:r>
            <a:r>
              <a:rPr lang="cs-CZ" sz="2000" dirty="0" smtClean="0"/>
              <a:t>k rozvoji výrazových prostředků hovorové češtiny, ukázalo </a:t>
            </a:r>
            <a:r>
              <a:rPr lang="cs-CZ" sz="2000" dirty="0" smtClean="0"/>
              <a:t>se totiž, </a:t>
            </a:r>
            <a:r>
              <a:rPr lang="cs-CZ" sz="2000" dirty="0" smtClean="0"/>
              <a:t>že </a:t>
            </a:r>
            <a:r>
              <a:rPr lang="cs-CZ" sz="2000" dirty="0" smtClean="0"/>
              <a:t>řada </a:t>
            </a:r>
            <a:r>
              <a:rPr lang="cs-CZ" sz="2000" dirty="0" smtClean="0"/>
              <a:t>prostředků psané komunikace je v mluveném projevu těžkopádná,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to také vedlo </a:t>
            </a:r>
            <a:r>
              <a:rPr lang="cs-CZ" sz="2000" dirty="0" smtClean="0"/>
              <a:t>k rozvoji ortoepie (viz níže)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12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271464"/>
            <a:ext cx="11701462" cy="557211"/>
          </a:xfrm>
        </p:spPr>
        <p:txBody>
          <a:bodyPr/>
          <a:lstStyle/>
          <a:p>
            <a:r>
              <a:rPr lang="cs-CZ" dirty="0" smtClean="0"/>
              <a:t>Autoritativní kodifikační příručky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1257300"/>
            <a:ext cx="11601449" cy="310038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definitivně došlo k sjednocení praxe „pravidel </a:t>
            </a:r>
            <a:r>
              <a:rPr lang="cs-CZ" sz="2000" dirty="0"/>
              <a:t>správné češtiny“, </a:t>
            </a:r>
            <a:r>
              <a:rPr lang="cs-CZ" sz="2000" dirty="0" smtClean="0"/>
              <a:t>jejichž nejednotnost lze pozorovat ještě v jazykové produkci 2. pol. 19</a:t>
            </a:r>
            <a:r>
              <a:rPr lang="cs-CZ" sz="2000" dirty="0"/>
              <a:t>. stol</a:t>
            </a:r>
            <a:r>
              <a:rPr lang="cs-CZ" sz="2000" dirty="0" smtClean="0"/>
              <a:t>., 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základem </a:t>
            </a:r>
            <a:r>
              <a:rPr lang="cs-CZ" sz="2000" i="1" dirty="0" smtClean="0"/>
              <a:t>Pravidla </a:t>
            </a:r>
            <a:r>
              <a:rPr lang="cs-CZ" sz="2000" dirty="0"/>
              <a:t>z r. 1902, </a:t>
            </a:r>
            <a:r>
              <a:rPr lang="cs-CZ" sz="2000" dirty="0" smtClean="0"/>
              <a:t>vytvořená odborným týmem pod vedením J</a:t>
            </a:r>
            <a:r>
              <a:rPr lang="cs-CZ" sz="2000" dirty="0"/>
              <a:t>. </a:t>
            </a:r>
            <a:r>
              <a:rPr lang="cs-CZ" sz="2000" dirty="0" smtClean="0"/>
              <a:t>Gebauera – obsahovala jak pravopisné, tak </a:t>
            </a:r>
            <a:r>
              <a:rPr lang="cs-CZ" sz="2000" u="sng" dirty="0" smtClean="0"/>
              <a:t>morfologické</a:t>
            </a:r>
            <a:r>
              <a:rPr lang="cs-CZ" sz="2000" dirty="0" smtClean="0"/>
              <a:t> výklady + slovník,</a:t>
            </a: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s </a:t>
            </a:r>
            <a:r>
              <a:rPr lang="cs-CZ" sz="2000" dirty="0"/>
              <a:t>menšími či většími změnami </a:t>
            </a:r>
            <a:r>
              <a:rPr lang="cs-CZ" sz="2000" dirty="0" smtClean="0"/>
              <a:t>pak vycházela další pravidla (1913</a:t>
            </a:r>
            <a:r>
              <a:rPr lang="cs-CZ" sz="2000" dirty="0"/>
              <a:t>, 1917, 1919, 1921, 1924, </a:t>
            </a:r>
            <a:r>
              <a:rPr lang="cs-CZ" sz="2000" dirty="0" smtClean="0"/>
              <a:t>1941, 1957, 1974, 1993 + dodatek),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vedle pravidel pokračuje tradice Gebauerových učebnic, které jsou opakovaně vydávány </a:t>
            </a:r>
            <a:r>
              <a:rPr lang="cs-CZ" sz="2000" dirty="0" smtClean="0"/>
              <a:t>i po Gebauerově smrti s mírnými úpravami </a:t>
            </a:r>
            <a:r>
              <a:rPr lang="cs-CZ" sz="2000" dirty="0" smtClean="0"/>
              <a:t>provedenými editory:</a:t>
            </a:r>
          </a:p>
          <a:p>
            <a:pPr marL="628650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i="1" dirty="0" smtClean="0"/>
              <a:t>Mluvnice </a:t>
            </a:r>
            <a:r>
              <a:rPr lang="cs-CZ" sz="2000" i="1" dirty="0"/>
              <a:t>česká pro školy střední a ústavy učitelské I–II</a:t>
            </a:r>
            <a:r>
              <a:rPr lang="cs-CZ" sz="2000" dirty="0"/>
              <a:t> (1890), </a:t>
            </a:r>
            <a:r>
              <a:rPr lang="cs-CZ" sz="2000" dirty="0" smtClean="0"/>
              <a:t>od 1914 do 1928 editor V. Ertl</a:t>
            </a:r>
            <a:r>
              <a:rPr lang="cs-CZ" sz="2000" dirty="0" smtClean="0"/>
              <a:t>, </a:t>
            </a:r>
            <a:endParaRPr lang="cs-CZ" sz="2000" dirty="0" smtClean="0"/>
          </a:p>
          <a:p>
            <a:pPr marL="628650" indent="-271463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i="1" dirty="0"/>
              <a:t>Příruční mluvnice jazyka českého pro učitele a studium </a:t>
            </a:r>
            <a:r>
              <a:rPr lang="cs-CZ" sz="2000" i="1" dirty="0" smtClean="0"/>
              <a:t>soukromé </a:t>
            </a:r>
            <a:r>
              <a:rPr lang="cs-CZ" sz="2000" dirty="0" smtClean="0"/>
              <a:t>(1900), od r. 1925 F. Trávníček, </a:t>
            </a:r>
            <a:r>
              <a:rPr lang="cs-CZ" sz="2000" dirty="0"/>
              <a:t>naposledy </a:t>
            </a:r>
            <a:r>
              <a:rPr lang="cs-CZ" sz="2000" dirty="0" smtClean="0"/>
              <a:t>v roce 1939 pod názvem </a:t>
            </a:r>
            <a:r>
              <a:rPr lang="cs-CZ" sz="2000" i="1" dirty="0" smtClean="0"/>
              <a:t>Gebauerova </a:t>
            </a:r>
            <a:r>
              <a:rPr lang="cs-CZ" sz="2000" i="1" dirty="0"/>
              <a:t>Příruční mluvnice česká pro učitele a studium </a:t>
            </a:r>
            <a:r>
              <a:rPr lang="cs-CZ" sz="2000" i="1" dirty="0" smtClean="0"/>
              <a:t>soukromé.</a:t>
            </a:r>
          </a:p>
          <a:p>
            <a:pPr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092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9698" y="410968"/>
            <a:ext cx="11032305" cy="391648"/>
          </a:xfrm>
        </p:spPr>
        <p:txBody>
          <a:bodyPr/>
          <a:lstStyle/>
          <a:p>
            <a:r>
              <a:rPr lang="cs-CZ" dirty="0" smtClean="0"/>
              <a:t>Čeština 1. pol. 20. stol.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7175" y="1371600"/>
            <a:ext cx="11587163" cy="30003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mimořádná dynamika rozvoje jazyka z konce 19. stol. ve 20. stol. ještě více akceleruje – spisovná čeština je konsolidovaným jazykem užívaným ve všech funkcích,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zlomovým bodem je rok 1918,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čeština se stává hlavním úředním jazykem Československa,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definitivně </a:t>
            </a:r>
            <a:r>
              <a:rPr lang="cs-CZ" sz="2000" dirty="0"/>
              <a:t>proniká do sféry úřední a právní komunikace,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s </a:t>
            </a:r>
            <a:r>
              <a:rPr lang="cs-CZ" sz="2000" dirty="0"/>
              <a:t>výjimkou krátké etapy protektorátu mizí pocit národního ohrožení a s ním postupně i jazykový protekcionismus (purismus</a:t>
            </a:r>
            <a:r>
              <a:rPr lang="cs-CZ" sz="2000" dirty="0" smtClean="0"/>
              <a:t>)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mění se vztah </a:t>
            </a:r>
            <a:r>
              <a:rPr lang="cs-CZ" sz="2000" dirty="0"/>
              <a:t>ke spisovnému jazyku </a:t>
            </a:r>
            <a:r>
              <a:rPr lang="cs-CZ" sz="2000" dirty="0" smtClean="0"/>
              <a:t>namísto obranářského </a:t>
            </a:r>
            <a:r>
              <a:rPr lang="cs-CZ" sz="2000" dirty="0"/>
              <a:t>postoje </a:t>
            </a:r>
            <a:r>
              <a:rPr lang="cs-CZ" sz="2000" dirty="0" smtClean="0"/>
              <a:t>přichází vztah ke spisovnému jazyku jako k reprezentantu </a:t>
            </a:r>
            <a:r>
              <a:rPr lang="cs-CZ" sz="2000" dirty="0"/>
              <a:t>samostatného národa a </a:t>
            </a:r>
            <a:r>
              <a:rPr lang="cs-CZ" sz="2000" dirty="0" smtClean="0"/>
              <a:t>prostředku </a:t>
            </a:r>
            <a:r>
              <a:rPr lang="cs-CZ" sz="2000" dirty="0"/>
              <a:t>celospolečenské </a:t>
            </a:r>
            <a:r>
              <a:rPr lang="cs-CZ" sz="2000" dirty="0" smtClean="0"/>
              <a:t>komunikace.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61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630" y="614372"/>
            <a:ext cx="11949112" cy="671512"/>
          </a:xfrm>
        </p:spPr>
        <p:txBody>
          <a:bodyPr/>
          <a:lstStyle/>
          <a:p>
            <a:r>
              <a:rPr lang="cs-CZ" dirty="0" smtClean="0"/>
              <a:t>Vývoj pravopisu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71486" y="1857380"/>
            <a:ext cx="11601449" cy="280034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v základní rysech </a:t>
            </a:r>
            <a:r>
              <a:rPr lang="cs-CZ" sz="2000" dirty="0"/>
              <a:t>se </a:t>
            </a:r>
            <a:r>
              <a:rPr lang="cs-CZ" sz="2000" dirty="0" smtClean="0"/>
              <a:t>u apelativ držela kodifikace pravidel, jak ji stanovil Gebauer,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u slov cizího původu začal postupný proces jejich pravopisné adaptace, tj. počeštění, a to již v </a:t>
            </a:r>
            <a:r>
              <a:rPr lang="cs-CZ" sz="2000" i="1" dirty="0" smtClean="0"/>
              <a:t>Pravidlech</a:t>
            </a:r>
            <a:r>
              <a:rPr lang="cs-CZ" sz="2000" dirty="0" smtClean="0"/>
              <a:t> </a:t>
            </a:r>
            <a:r>
              <a:rPr lang="cs-CZ" sz="2000" dirty="0"/>
              <a:t>z r. </a:t>
            </a:r>
            <a:r>
              <a:rPr lang="cs-CZ" sz="2000" dirty="0" smtClean="0"/>
              <a:t>1913 (vzniklých </a:t>
            </a:r>
            <a:r>
              <a:rPr lang="cs-CZ" sz="2000" dirty="0"/>
              <a:t>pod vedením E. </a:t>
            </a:r>
            <a:r>
              <a:rPr lang="cs-CZ" sz="2000" dirty="0" smtClean="0"/>
              <a:t>Smetánky), 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mírně se proměňovalo psaní velkých písmen, které bylo do jisté míry ovlivňováno </a:t>
            </a:r>
            <a:r>
              <a:rPr lang="cs-CZ" sz="2000" dirty="0" smtClean="0"/>
              <a:t>ideologicky</a:t>
            </a:r>
            <a:r>
              <a:rPr lang="cs-CZ" sz="2000" dirty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480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271464"/>
            <a:ext cx="11949112" cy="671512"/>
          </a:xfrm>
        </p:spPr>
        <p:txBody>
          <a:bodyPr/>
          <a:lstStyle/>
          <a:p>
            <a:r>
              <a:rPr lang="cs-CZ" dirty="0" smtClean="0"/>
              <a:t>Pravopis – vývoj psaní slov cizího původu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1114425"/>
            <a:ext cx="11601449" cy="32432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od 19. stol. bylo </a:t>
            </a:r>
            <a:r>
              <a:rPr lang="cs-CZ" sz="2000" dirty="0"/>
              <a:t>zvykem zachovávat u </a:t>
            </a:r>
            <a:r>
              <a:rPr lang="cs-CZ" sz="2000" dirty="0" smtClean="0"/>
              <a:t>přejímek </a:t>
            </a:r>
            <a:r>
              <a:rPr lang="cs-CZ" sz="2000" dirty="0"/>
              <a:t>originální pravopisnou podobu, např. </a:t>
            </a: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2000" i="1" dirty="0" err="1" smtClean="0"/>
              <a:t>bassin</a:t>
            </a:r>
            <a:r>
              <a:rPr lang="cs-CZ" sz="2000" i="1" dirty="0"/>
              <a:t>, </a:t>
            </a:r>
            <a:r>
              <a:rPr lang="cs-CZ" sz="2000" i="1" dirty="0" err="1"/>
              <a:t>misse</a:t>
            </a:r>
            <a:r>
              <a:rPr lang="cs-CZ" sz="2000" i="1" dirty="0"/>
              <a:t>, </a:t>
            </a:r>
            <a:r>
              <a:rPr lang="cs-CZ" sz="2000" i="1" dirty="0" err="1"/>
              <a:t>musa</a:t>
            </a:r>
            <a:r>
              <a:rPr lang="cs-CZ" sz="2000" i="1" dirty="0"/>
              <a:t>, </a:t>
            </a:r>
            <a:r>
              <a:rPr lang="cs-CZ" sz="2000" i="1" dirty="0" err="1"/>
              <a:t>pudding</a:t>
            </a:r>
            <a:r>
              <a:rPr lang="cs-CZ" sz="2000" i="1" dirty="0"/>
              <a:t>, </a:t>
            </a:r>
            <a:r>
              <a:rPr lang="cs-CZ" sz="2000" i="1" dirty="0" err="1"/>
              <a:t>saisona</a:t>
            </a:r>
            <a:r>
              <a:rPr lang="cs-CZ" sz="2000" i="1" dirty="0"/>
              <a:t> </a:t>
            </a:r>
            <a:r>
              <a:rPr lang="cs-CZ" sz="2000" dirty="0" smtClean="0"/>
              <a:t>nebo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thema</a:t>
            </a: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Pravidla z </a:t>
            </a:r>
            <a:r>
              <a:rPr lang="cs-CZ" sz="2000" dirty="0"/>
              <a:t>r. 1913</a:t>
            </a:r>
            <a:r>
              <a:rPr lang="cs-CZ" sz="2000" dirty="0" smtClean="0"/>
              <a:t>, redigovaná Smetánkou, však sbližovala </a:t>
            </a:r>
            <a:r>
              <a:rPr lang="cs-CZ" sz="2000" dirty="0"/>
              <a:t>pravopis těchto slov s jejich výslovností a </a:t>
            </a:r>
            <a:r>
              <a:rPr lang="cs-CZ" sz="2000" dirty="0" smtClean="0"/>
              <a:t>proto požadovala podoby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2000" i="1" dirty="0" err="1" smtClean="0"/>
              <a:t>basén</a:t>
            </a:r>
            <a:r>
              <a:rPr lang="cs-CZ" sz="2000" i="1" dirty="0"/>
              <a:t>, mise, múza </a:t>
            </a:r>
            <a:r>
              <a:rPr lang="cs-CZ" sz="2000" dirty="0"/>
              <a:t>(</a:t>
            </a:r>
            <a:r>
              <a:rPr lang="cs-CZ" sz="2000" i="1" dirty="0"/>
              <a:t>i </a:t>
            </a:r>
            <a:r>
              <a:rPr lang="cs-CZ" sz="2000" i="1" dirty="0" err="1"/>
              <a:t>musa</a:t>
            </a:r>
            <a:r>
              <a:rPr lang="cs-CZ" sz="2000" dirty="0"/>
              <a:t>)</a:t>
            </a:r>
            <a:r>
              <a:rPr lang="cs-CZ" sz="2000" i="1" dirty="0"/>
              <a:t>, puding, sezona a téma </a:t>
            </a:r>
            <a:r>
              <a:rPr lang="cs-CZ" sz="2000" dirty="0"/>
              <a:t>(</a:t>
            </a:r>
            <a:r>
              <a:rPr lang="cs-CZ" sz="2000" i="1" dirty="0"/>
              <a:t>i </a:t>
            </a:r>
            <a:r>
              <a:rPr lang="cs-CZ" sz="2000" i="1" dirty="0" err="1"/>
              <a:t>thema</a:t>
            </a:r>
            <a:r>
              <a:rPr lang="cs-CZ" sz="2000" dirty="0" smtClean="0"/>
              <a:t>),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/>
              <a:t>kodifikace z r. 1941 se vrací často opět k originálnímu pravopisu slov cizího původu – snad i pod vlivem protektorátních </a:t>
            </a:r>
            <a:r>
              <a:rPr lang="cs-CZ" sz="2000" dirty="0" smtClean="0"/>
              <a:t>nařízení </a:t>
            </a:r>
            <a:r>
              <a:rPr lang="cs-CZ" sz="2000" dirty="0"/>
              <a:t>zakazujících počešťování německých apelativ i </a:t>
            </a:r>
            <a:r>
              <a:rPr lang="cs-CZ" sz="2000" dirty="0" smtClean="0"/>
              <a:t>proprií</a:t>
            </a:r>
            <a:endParaRPr lang="cs-CZ" sz="2000" dirty="0"/>
          </a:p>
          <a:p>
            <a:pPr marL="700087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uvádí sice v případě některých slov podobu počeštěnou: </a:t>
            </a:r>
            <a:r>
              <a:rPr lang="cs-CZ" sz="2000" i="1" dirty="0"/>
              <a:t>bazén, sezóna </a:t>
            </a:r>
            <a:r>
              <a:rPr lang="cs-CZ" sz="2000" dirty="0"/>
              <a:t>(vedle </a:t>
            </a:r>
            <a:r>
              <a:rPr lang="cs-CZ" sz="2000" i="1" dirty="0" err="1"/>
              <a:t>saisona</a:t>
            </a:r>
            <a:r>
              <a:rPr lang="cs-CZ" sz="2000" dirty="0"/>
              <a:t>), </a:t>
            </a:r>
          </a:p>
          <a:p>
            <a:pPr marL="700087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u slov jako </a:t>
            </a:r>
            <a:r>
              <a:rPr lang="cs-CZ" sz="2000" i="1" dirty="0" err="1"/>
              <a:t>misse</a:t>
            </a:r>
            <a:r>
              <a:rPr lang="cs-CZ" sz="2000" i="1" dirty="0"/>
              <a:t>, </a:t>
            </a:r>
            <a:r>
              <a:rPr lang="cs-CZ" sz="2000" i="1" dirty="0" err="1"/>
              <a:t>musa</a:t>
            </a:r>
            <a:r>
              <a:rPr lang="cs-CZ" sz="2000" i="1" dirty="0"/>
              <a:t>, </a:t>
            </a:r>
            <a:r>
              <a:rPr lang="cs-CZ" sz="2000" i="1" dirty="0" err="1"/>
              <a:t>pudding</a:t>
            </a:r>
            <a:r>
              <a:rPr lang="cs-CZ" sz="2000" i="1" dirty="0"/>
              <a:t>, </a:t>
            </a:r>
            <a:r>
              <a:rPr lang="cs-CZ" sz="2000" i="1" dirty="0" err="1"/>
              <a:t>thema</a:t>
            </a:r>
            <a:r>
              <a:rPr lang="cs-CZ" sz="2000" i="1" dirty="0"/>
              <a:t> </a:t>
            </a:r>
            <a:r>
              <a:rPr lang="cs-CZ" sz="2000" dirty="0"/>
              <a:t>předepisuje původní podobu těchto slov,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návrat k </a:t>
            </a:r>
            <a:r>
              <a:rPr lang="cs-CZ" sz="2000" dirty="0" err="1" smtClean="0"/>
              <a:t>předprotektorátnímu</a:t>
            </a:r>
            <a:r>
              <a:rPr lang="cs-CZ" sz="2000" dirty="0" smtClean="0"/>
              <a:t> vývoji představují pravidla z r. 1957.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1260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40938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514356"/>
            <a:ext cx="11401425" cy="700081"/>
          </a:xfrm>
        </p:spPr>
        <p:txBody>
          <a:bodyPr/>
          <a:lstStyle/>
          <a:p>
            <a:r>
              <a:rPr lang="cs-CZ" dirty="0" smtClean="0"/>
              <a:t>Vývoj ortoepie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614493"/>
            <a:ext cx="11630025" cy="36718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rozvoj mluvených médií přivedl jazykovědce k zájmu o ortoepickou stránku mluveného jazyka,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nová média </a:t>
            </a:r>
            <a:r>
              <a:rPr lang="cs-CZ" sz="2000" dirty="0"/>
              <a:t>ukázala, jak závažný je fakt, že pro </a:t>
            </a:r>
            <a:r>
              <a:rPr lang="cs-CZ" sz="2000" dirty="0" smtClean="0"/>
              <a:t>češtinu </a:t>
            </a:r>
            <a:r>
              <a:rPr lang="cs-CZ" sz="2000" dirty="0"/>
              <a:t>neexistuje autoritativní ortoepická </a:t>
            </a:r>
            <a:r>
              <a:rPr lang="cs-CZ" sz="2000" dirty="0" smtClean="0"/>
              <a:t>kodifikace,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první pokusy </a:t>
            </a:r>
            <a:r>
              <a:rPr lang="cs-CZ" sz="2000" dirty="0" err="1" smtClean="0"/>
              <a:t>Frinta</a:t>
            </a:r>
            <a:r>
              <a:rPr lang="cs-CZ" sz="2000" dirty="0"/>
              <a:t> </a:t>
            </a:r>
            <a:r>
              <a:rPr lang="cs-CZ" sz="2000" i="1" dirty="0"/>
              <a:t>O správné výslovnosti češtiny a slovenštiny</a:t>
            </a:r>
            <a:r>
              <a:rPr lang="cs-CZ" sz="2000" dirty="0"/>
              <a:t> (1929</a:t>
            </a:r>
            <a:r>
              <a:rPr lang="cs-CZ" sz="2000" dirty="0" smtClean="0"/>
              <a:t>), poté </a:t>
            </a:r>
            <a:r>
              <a:rPr lang="cs-CZ" sz="2000" dirty="0" err="1" smtClean="0"/>
              <a:t>Weingart</a:t>
            </a:r>
            <a:r>
              <a:rPr lang="cs-CZ" sz="2000" dirty="0"/>
              <a:t> </a:t>
            </a:r>
            <a:r>
              <a:rPr lang="cs-CZ" sz="2000" i="1" dirty="0"/>
              <a:t>Zvuková kultura českého jazyka </a:t>
            </a:r>
            <a:r>
              <a:rPr lang="cs-CZ" sz="2000" dirty="0"/>
              <a:t>(1932), </a:t>
            </a:r>
            <a:r>
              <a:rPr lang="cs-CZ" sz="2000" dirty="0" smtClean="0"/>
              <a:t>který usiloval </a:t>
            </a:r>
            <a:r>
              <a:rPr lang="cs-CZ" sz="2000" dirty="0"/>
              <a:t>o systematizaci pohledu na </a:t>
            </a:r>
            <a:r>
              <a:rPr lang="cs-CZ" sz="2000" dirty="0" smtClean="0"/>
              <a:t>ortoepii (jisté nedostatky),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úspěšný </a:t>
            </a:r>
            <a:r>
              <a:rPr lang="cs-CZ" sz="2000" dirty="0"/>
              <a:t>pokus o komplexní popis ortoepie </a:t>
            </a:r>
            <a:r>
              <a:rPr lang="cs-CZ" sz="2000" dirty="0" smtClean="0"/>
              <a:t>představuje Trávníčkova </a:t>
            </a:r>
            <a:r>
              <a:rPr lang="cs-CZ" sz="2000" i="1" dirty="0"/>
              <a:t>Spisovná česká výslovnost </a:t>
            </a:r>
            <a:r>
              <a:rPr lang="cs-CZ" sz="2000" dirty="0" smtClean="0"/>
              <a:t> (</a:t>
            </a:r>
            <a:r>
              <a:rPr lang="cs-CZ" sz="2000" dirty="0"/>
              <a:t>1940</a:t>
            </a:r>
            <a:r>
              <a:rPr lang="cs-CZ" sz="2000" dirty="0" smtClean="0"/>
              <a:t>),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byla </a:t>
            </a:r>
            <a:r>
              <a:rPr lang="cs-CZ" sz="2000" dirty="0"/>
              <a:t>pominuta </a:t>
            </a:r>
            <a:r>
              <a:rPr lang="cs-CZ" sz="2000" dirty="0" smtClean="0"/>
              <a:t>ortoepická kodifikace výslovnosti </a:t>
            </a:r>
            <a:r>
              <a:rPr lang="cs-CZ" sz="2000" dirty="0"/>
              <a:t>přejatých slov.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9806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942985"/>
            <a:ext cx="11949112" cy="671512"/>
          </a:xfrm>
        </p:spPr>
        <p:txBody>
          <a:bodyPr/>
          <a:lstStyle/>
          <a:p>
            <a:r>
              <a:rPr lang="cs-CZ" dirty="0" smtClean="0"/>
              <a:t>Vývoj ortoepie – příklady nejednoznačných fenoménů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2443168"/>
            <a:ext cx="11615737" cy="28432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závaznost </a:t>
            </a:r>
            <a:r>
              <a:rPr lang="cs-CZ" sz="2000" dirty="0"/>
              <a:t>rázu – na začátku všech slov začínajících vokálem, nebo jen tam, kde těmto slovům </a:t>
            </a:r>
            <a:r>
              <a:rPr lang="cs-CZ" sz="2000" dirty="0" smtClean="0"/>
              <a:t>předcházejí </a:t>
            </a:r>
            <a:r>
              <a:rPr lang="cs-CZ" sz="2000" dirty="0"/>
              <a:t>předložky </a:t>
            </a:r>
            <a:r>
              <a:rPr lang="cs-CZ" sz="2000" i="1" dirty="0"/>
              <a:t>k, s, v, z</a:t>
            </a:r>
            <a:r>
              <a:rPr lang="cs-CZ" sz="2000" dirty="0"/>
              <a:t>?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zda </a:t>
            </a:r>
            <a:r>
              <a:rPr lang="cs-CZ" sz="2000" dirty="0"/>
              <a:t>a jak redukovat výslovnost souhláskových skupin ve slovech typu </a:t>
            </a:r>
            <a:r>
              <a:rPr lang="cs-CZ" sz="2000" i="1" dirty="0"/>
              <a:t>dětský</a:t>
            </a:r>
            <a:r>
              <a:rPr lang="cs-CZ" sz="2000" dirty="0"/>
              <a:t>, </a:t>
            </a:r>
            <a:r>
              <a:rPr lang="cs-CZ" sz="2000" i="1" dirty="0"/>
              <a:t>kratší </a:t>
            </a:r>
            <a:r>
              <a:rPr lang="cs-CZ" sz="2000" dirty="0"/>
              <a:t>či </a:t>
            </a:r>
            <a:r>
              <a:rPr lang="cs-CZ" sz="2000" i="1" dirty="0"/>
              <a:t>nadšení</a:t>
            </a:r>
            <a:r>
              <a:rPr lang="cs-CZ" sz="2000" dirty="0" smtClean="0"/>
              <a:t>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jak </a:t>
            </a:r>
            <a:r>
              <a:rPr lang="cs-CZ" sz="2000" dirty="0"/>
              <a:t>vyslovovat skupinu </a:t>
            </a:r>
            <a:r>
              <a:rPr lang="cs-CZ" sz="2000" i="1" dirty="0" err="1"/>
              <a:t>sh</a:t>
            </a:r>
            <a:r>
              <a:rPr lang="cs-CZ" sz="2000" i="1" dirty="0"/>
              <a:t>  </a:t>
            </a:r>
            <a:r>
              <a:rPr lang="cs-CZ" sz="2000" dirty="0"/>
              <a:t>(zda </a:t>
            </a:r>
            <a:r>
              <a:rPr lang="cs-CZ" sz="2000" dirty="0" smtClean="0"/>
              <a:t>[</a:t>
            </a:r>
            <a:r>
              <a:rPr lang="cs-CZ" sz="2000" dirty="0" err="1"/>
              <a:t>sx</a:t>
            </a:r>
            <a:r>
              <a:rPr lang="cs-CZ" sz="2000" dirty="0"/>
              <a:t>], </a:t>
            </a:r>
            <a:r>
              <a:rPr lang="cs-CZ" sz="2000" dirty="0" smtClean="0"/>
              <a:t>nebo </a:t>
            </a:r>
            <a:r>
              <a:rPr lang="cs-CZ" sz="2000" dirty="0"/>
              <a:t>[</a:t>
            </a:r>
            <a:r>
              <a:rPr lang="cs-CZ" sz="2000" dirty="0" err="1"/>
              <a:t>zh</a:t>
            </a:r>
            <a:r>
              <a:rPr lang="cs-CZ" sz="2000" dirty="0"/>
              <a:t>], anebo přijmout obojí),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závazná </a:t>
            </a:r>
            <a:r>
              <a:rPr lang="cs-CZ" sz="2000" dirty="0"/>
              <a:t>výslovnost [j] ve tvarech </a:t>
            </a:r>
            <a:r>
              <a:rPr lang="cs-CZ" sz="2000" i="1" dirty="0"/>
              <a:t>jsem, jsi </a:t>
            </a:r>
            <a:r>
              <a:rPr lang="cs-CZ" sz="2000" dirty="0"/>
              <a:t>(požadavek Trávníčka). </a:t>
            </a:r>
          </a:p>
        </p:txBody>
      </p:sp>
    </p:spTree>
    <p:extLst>
      <p:ext uri="{BB962C8B-B14F-4D97-AF65-F5344CB8AC3E}">
        <p14:creationId xmlns:p14="http://schemas.microsoft.com/office/powerpoint/2010/main" val="18032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728666"/>
            <a:ext cx="11949112" cy="714377"/>
          </a:xfrm>
        </p:spPr>
        <p:txBody>
          <a:bodyPr/>
          <a:lstStyle/>
          <a:p>
            <a:r>
              <a:rPr lang="cs-CZ" dirty="0" smtClean="0"/>
              <a:t>Vývoj morfologie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1971679"/>
            <a:ext cx="11658601" cy="28432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také </a:t>
            </a:r>
            <a:r>
              <a:rPr lang="cs-CZ" sz="2000" dirty="0"/>
              <a:t>kodifikace </a:t>
            </a:r>
            <a:r>
              <a:rPr lang="cs-CZ" sz="2000" dirty="0" smtClean="0"/>
              <a:t>flektivní morfologie postupně </a:t>
            </a:r>
            <a:r>
              <a:rPr lang="cs-CZ" sz="2000" dirty="0"/>
              <a:t>přinesla </a:t>
            </a:r>
            <a:r>
              <a:rPr lang="cs-CZ" sz="2000" dirty="0" smtClean="0"/>
              <a:t>některé významné změny,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v </a:t>
            </a:r>
            <a:r>
              <a:rPr lang="cs-CZ" sz="2000" dirty="0"/>
              <a:t>1. pol. 20. stol. ještě dožívaly </a:t>
            </a:r>
            <a:r>
              <a:rPr lang="cs-CZ" sz="2000" dirty="0" smtClean="0"/>
              <a:t>archaické formy </a:t>
            </a:r>
            <a:r>
              <a:rPr lang="cs-CZ" sz="2000" dirty="0" smtClean="0"/>
              <a:t>z </a:t>
            </a:r>
            <a:r>
              <a:rPr lang="cs-CZ" sz="2000" dirty="0" smtClean="0"/>
              <a:t>19. stol. </a:t>
            </a:r>
            <a:r>
              <a:rPr lang="cs-CZ" sz="2000" dirty="0"/>
              <a:t>obsažené v </a:t>
            </a:r>
            <a:r>
              <a:rPr lang="cs-CZ" sz="2000" dirty="0" smtClean="0"/>
              <a:t>Gebauerových </a:t>
            </a:r>
            <a:r>
              <a:rPr lang="cs-CZ" sz="2000" dirty="0" smtClean="0"/>
              <a:t>mluvnicích,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v Ertlových a </a:t>
            </a:r>
            <a:r>
              <a:rPr lang="cs-CZ" sz="2000" dirty="0"/>
              <a:t>později </a:t>
            </a:r>
            <a:r>
              <a:rPr lang="cs-CZ" sz="2000" dirty="0" smtClean="0"/>
              <a:t>Trávníčkových edicích se však postupně u některých archaismů objevují živější </a:t>
            </a:r>
            <a:r>
              <a:rPr lang="cs-CZ" sz="2000" dirty="0"/>
              <a:t>dubletní </a:t>
            </a:r>
            <a:r>
              <a:rPr lang="cs-CZ" sz="2000" dirty="0" smtClean="0"/>
              <a:t>tvary,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zásadnější změny přinášejí i </a:t>
            </a:r>
            <a:r>
              <a:rPr lang="cs-CZ" sz="2000" dirty="0" smtClean="0"/>
              <a:t>Pravidla 1941.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081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42288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214315"/>
            <a:ext cx="11949112" cy="671512"/>
          </a:xfrm>
        </p:spPr>
        <p:txBody>
          <a:bodyPr/>
          <a:lstStyle/>
          <a:p>
            <a:r>
              <a:rPr lang="cs-CZ" dirty="0" smtClean="0"/>
              <a:t>Vývoj morfologie – </a:t>
            </a:r>
            <a:r>
              <a:rPr lang="cs-CZ" dirty="0" smtClean="0"/>
              <a:t>inovace </a:t>
            </a:r>
            <a:r>
              <a:rPr lang="cs-CZ" dirty="0" smtClean="0"/>
              <a:t>v </a:t>
            </a:r>
            <a:r>
              <a:rPr lang="cs-CZ" dirty="0" smtClean="0"/>
              <a:t>deklinaci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885827"/>
            <a:ext cx="11658601" cy="36575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progresivní </a:t>
            </a:r>
            <a:r>
              <a:rPr lang="cs-CZ" sz="2000" dirty="0" smtClean="0"/>
              <a:t>tvary </a:t>
            </a:r>
            <a:r>
              <a:rPr lang="cs-CZ" sz="2000" dirty="0"/>
              <a:t>flektivního typu </a:t>
            </a:r>
            <a:r>
              <a:rPr lang="cs-CZ" sz="2000" i="1" dirty="0" smtClean="0"/>
              <a:t>píseň </a:t>
            </a:r>
            <a:r>
              <a:rPr lang="cs-CZ" sz="2000" dirty="0" smtClean="0"/>
              <a:t>(gen. </a:t>
            </a:r>
            <a:r>
              <a:rPr lang="cs-CZ" sz="2000" dirty="0" err="1" smtClean="0"/>
              <a:t>sg</a:t>
            </a:r>
            <a:r>
              <a:rPr lang="cs-CZ" sz="2000" dirty="0" smtClean="0"/>
              <a:t>. </a:t>
            </a:r>
            <a:r>
              <a:rPr lang="cs-CZ" sz="2000" i="1" dirty="0" smtClean="0"/>
              <a:t>dlani / </a:t>
            </a:r>
            <a:r>
              <a:rPr lang="cs-CZ" sz="2000" b="1" i="1" dirty="0" smtClean="0"/>
              <a:t>dlaně</a:t>
            </a:r>
            <a:r>
              <a:rPr lang="cs-CZ" sz="2000" dirty="0" smtClean="0"/>
              <a:t>)</a:t>
            </a:r>
            <a:r>
              <a:rPr lang="cs-CZ" sz="2000" dirty="0"/>
              <a:t>,</a:t>
            </a:r>
            <a:r>
              <a:rPr lang="cs-CZ" sz="2000" dirty="0" smtClean="0"/>
              <a:t>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formy </a:t>
            </a:r>
            <a:r>
              <a:rPr lang="cs-CZ" sz="2000" i="1" dirty="0" smtClean="0"/>
              <a:t>kuchyň, zem </a:t>
            </a:r>
            <a:r>
              <a:rPr lang="cs-CZ" sz="2000" dirty="0" smtClean="0"/>
              <a:t>(vedle </a:t>
            </a:r>
            <a:r>
              <a:rPr lang="cs-CZ" sz="2000" i="1" dirty="0" smtClean="0"/>
              <a:t>kuchyně, země</a:t>
            </a:r>
            <a:r>
              <a:rPr lang="cs-CZ" sz="2000" dirty="0" smtClean="0"/>
              <a:t>),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err="1"/>
              <a:t>akuz</a:t>
            </a:r>
            <a:r>
              <a:rPr lang="cs-CZ" sz="2000" dirty="0" smtClean="0"/>
              <a:t>. </a:t>
            </a:r>
            <a:r>
              <a:rPr lang="cs-CZ" sz="2000" dirty="0" err="1" smtClean="0"/>
              <a:t>pl</a:t>
            </a:r>
            <a:r>
              <a:rPr lang="cs-CZ" sz="2000" dirty="0"/>
              <a:t>. (</a:t>
            </a:r>
            <a:r>
              <a:rPr lang="cs-CZ" sz="2000" i="1" dirty="0"/>
              <a:t>vidím</a:t>
            </a:r>
            <a:r>
              <a:rPr lang="cs-CZ" sz="2000" dirty="0"/>
              <a:t>) </a:t>
            </a:r>
            <a:r>
              <a:rPr lang="cs-CZ" sz="2000" i="1" dirty="0"/>
              <a:t>manžele </a:t>
            </a:r>
            <a:r>
              <a:rPr lang="cs-CZ" sz="2000" dirty="0"/>
              <a:t>vedle dříve výlučného </a:t>
            </a:r>
            <a:r>
              <a:rPr lang="cs-CZ" sz="2000" i="1" dirty="0" smtClean="0"/>
              <a:t>manžely</a:t>
            </a:r>
            <a:r>
              <a:rPr lang="cs-CZ" sz="2000" dirty="0" smtClean="0"/>
              <a:t>,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skloňování substantiva </a:t>
            </a:r>
            <a:r>
              <a:rPr lang="cs-CZ" sz="2000" i="1" dirty="0" smtClean="0"/>
              <a:t>koště </a:t>
            </a:r>
            <a:r>
              <a:rPr lang="cs-CZ" sz="2000" dirty="0" smtClean="0"/>
              <a:t>jako </a:t>
            </a:r>
            <a:r>
              <a:rPr lang="cs-CZ" sz="2000" i="1" dirty="0" err="1" smtClean="0"/>
              <a:t>nt</a:t>
            </a:r>
            <a:r>
              <a:rPr lang="cs-CZ" sz="2000" i="1" dirty="0" smtClean="0"/>
              <a:t>-</a:t>
            </a:r>
            <a:r>
              <a:rPr lang="cs-CZ" sz="2000" dirty="0" smtClean="0"/>
              <a:t>kmene namísto </a:t>
            </a:r>
            <a:r>
              <a:rPr lang="cs-CZ" sz="2000" i="1" dirty="0" err="1" smtClean="0"/>
              <a:t>ja</a:t>
            </a:r>
            <a:r>
              <a:rPr lang="cs-CZ" sz="2000" i="1" dirty="0" smtClean="0"/>
              <a:t>-</a:t>
            </a:r>
            <a:r>
              <a:rPr lang="cs-CZ" sz="2000" dirty="0" smtClean="0"/>
              <a:t>kmene (gen</a:t>
            </a:r>
            <a:r>
              <a:rPr lang="cs-CZ" sz="2000" dirty="0"/>
              <a:t>. </a:t>
            </a:r>
            <a:r>
              <a:rPr lang="cs-CZ" sz="2000" dirty="0" err="1"/>
              <a:t>sg</a:t>
            </a:r>
            <a:r>
              <a:rPr lang="cs-CZ" sz="2000" dirty="0"/>
              <a:t>. </a:t>
            </a:r>
            <a:r>
              <a:rPr lang="cs-CZ" sz="2000" i="1" dirty="0" smtClean="0"/>
              <a:t>koště / koštěte</a:t>
            </a:r>
            <a:r>
              <a:rPr lang="cs-CZ" sz="2000" dirty="0" smtClean="0"/>
              <a:t>),</a:t>
            </a:r>
            <a:r>
              <a:rPr lang="cs-CZ" sz="2000" i="1" dirty="0" smtClean="0"/>
              <a:t>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koncovka </a:t>
            </a:r>
            <a:r>
              <a:rPr lang="cs-CZ" sz="2000" dirty="0"/>
              <a:t>gen</a:t>
            </a:r>
            <a:r>
              <a:rPr lang="cs-CZ" sz="2000" dirty="0" smtClean="0"/>
              <a:t>. </a:t>
            </a:r>
            <a:r>
              <a:rPr lang="cs-CZ" sz="2000" dirty="0" err="1" smtClean="0"/>
              <a:t>pl</a:t>
            </a:r>
            <a:r>
              <a:rPr lang="cs-CZ" sz="2000" dirty="0"/>
              <a:t>. typu </a:t>
            </a:r>
            <a:r>
              <a:rPr lang="cs-CZ" sz="2000" i="1" dirty="0" smtClean="0"/>
              <a:t>-ů </a:t>
            </a:r>
            <a:r>
              <a:rPr lang="cs-CZ" sz="2000" dirty="0" smtClean="0"/>
              <a:t>místo</a:t>
            </a:r>
            <a:r>
              <a:rPr lang="cs-CZ" sz="2000" i="1" dirty="0" smtClean="0"/>
              <a:t> -</a:t>
            </a:r>
            <a:r>
              <a:rPr lang="cs-CZ" sz="2000" i="1" dirty="0" err="1" smtClean="0"/>
              <a:t>ův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cs-CZ" sz="2000" i="1" dirty="0" smtClean="0"/>
              <a:t>pánův → pánů</a:t>
            </a:r>
            <a:r>
              <a:rPr lang="cs-CZ" sz="2000" dirty="0" smtClean="0"/>
              <a:t>),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přechod </a:t>
            </a:r>
            <a:r>
              <a:rPr lang="cs-CZ" sz="2000" dirty="0"/>
              <a:t>většiny substantiv s </a:t>
            </a:r>
            <a:r>
              <a:rPr lang="cs-CZ" sz="2000" dirty="0" smtClean="0"/>
              <a:t>koncovým </a:t>
            </a:r>
            <a:r>
              <a:rPr lang="cs-CZ" sz="2000" i="1" dirty="0" smtClean="0"/>
              <a:t>-l</a:t>
            </a:r>
            <a:r>
              <a:rPr lang="cs-CZ" sz="2000" dirty="0" smtClean="0"/>
              <a:t> k </a:t>
            </a:r>
            <a:r>
              <a:rPr lang="cs-CZ" sz="2000" dirty="0"/>
              <a:t>tvrdému flektivnímu typu (gen. </a:t>
            </a:r>
            <a:r>
              <a:rPr lang="cs-CZ" sz="2000" dirty="0" err="1"/>
              <a:t>sg</a:t>
            </a:r>
            <a:r>
              <a:rPr lang="cs-CZ" sz="2000" dirty="0"/>
              <a:t>. </a:t>
            </a:r>
            <a:r>
              <a:rPr lang="cs-CZ" sz="2000" i="1" dirty="0"/>
              <a:t>artikulu, titulu </a:t>
            </a:r>
            <a:r>
              <a:rPr lang="cs-CZ" sz="2000" dirty="0"/>
              <a:t>místo staršího </a:t>
            </a:r>
            <a:r>
              <a:rPr lang="cs-CZ" sz="2000" i="1" dirty="0"/>
              <a:t>artikule, titule</a:t>
            </a:r>
            <a:r>
              <a:rPr lang="cs-CZ" sz="2000" dirty="0"/>
              <a:t>), k němuž se velmi často přiřadila i novější přejatá slova (</a:t>
            </a:r>
            <a:r>
              <a:rPr lang="cs-CZ" sz="2000" i="1" dirty="0"/>
              <a:t>alkohol, kabel, lysol</a:t>
            </a:r>
            <a:r>
              <a:rPr lang="cs-CZ" sz="2000" dirty="0" smtClean="0"/>
              <a:t>),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pádové </a:t>
            </a:r>
            <a:r>
              <a:rPr lang="cs-CZ" sz="2000" dirty="0"/>
              <a:t>tvary místních jmen (</a:t>
            </a:r>
            <a:r>
              <a:rPr lang="cs-CZ" sz="2000" i="1" dirty="0"/>
              <a:t>do Boleslavi </a:t>
            </a:r>
            <a:r>
              <a:rPr lang="cs-CZ" sz="2000" dirty="0"/>
              <a:t>místo staršího </a:t>
            </a:r>
            <a:r>
              <a:rPr lang="cs-CZ" sz="2000" i="1" dirty="0"/>
              <a:t>do Boleslavě</a:t>
            </a:r>
            <a:r>
              <a:rPr lang="cs-CZ" sz="2000" dirty="0"/>
              <a:t>),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součástí </a:t>
            </a:r>
            <a:r>
              <a:rPr lang="cs-CZ" sz="2000" dirty="0"/>
              <a:t>standardu se stala i stažená podoba zájmena </a:t>
            </a:r>
            <a:r>
              <a:rPr lang="cs-CZ" sz="2000" dirty="0" err="1"/>
              <a:t>nom</a:t>
            </a:r>
            <a:r>
              <a:rPr lang="cs-CZ" sz="2000" dirty="0"/>
              <a:t>. </a:t>
            </a:r>
            <a:r>
              <a:rPr lang="cs-CZ" sz="2000" dirty="0" err="1"/>
              <a:t>pl</a:t>
            </a:r>
            <a:r>
              <a:rPr lang="cs-CZ" sz="2000" dirty="0"/>
              <a:t>. </a:t>
            </a:r>
            <a:r>
              <a:rPr lang="cs-CZ" sz="2000" i="1" dirty="0"/>
              <a:t>mí </a:t>
            </a:r>
            <a:r>
              <a:rPr lang="cs-CZ" sz="2000" dirty="0"/>
              <a:t>(vedle </a:t>
            </a:r>
            <a:r>
              <a:rPr lang="cs-CZ" sz="2000" i="1" dirty="0"/>
              <a:t>moji</a:t>
            </a:r>
            <a:r>
              <a:rPr lang="cs-CZ" sz="2000" dirty="0" smtClean="0"/>
              <a:t>).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146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214315"/>
            <a:ext cx="11949112" cy="671512"/>
          </a:xfrm>
        </p:spPr>
        <p:txBody>
          <a:bodyPr/>
          <a:lstStyle/>
          <a:p>
            <a:r>
              <a:rPr lang="cs-CZ" dirty="0" smtClean="0"/>
              <a:t>Vývoj morfologie </a:t>
            </a:r>
            <a:r>
              <a:rPr lang="cs-CZ" dirty="0" smtClean="0"/>
              <a:t>– inovace v konjugaci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52" y="1228725"/>
            <a:ext cx="11615737" cy="33146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progresivní tvary infinitivu </a:t>
            </a:r>
            <a:r>
              <a:rPr lang="cs-CZ" sz="2000" i="1" dirty="0" smtClean="0"/>
              <a:t>psát </a:t>
            </a:r>
            <a:r>
              <a:rPr lang="cs-CZ" sz="2000" dirty="0" smtClean="0"/>
              <a:t>(vedle </a:t>
            </a:r>
            <a:r>
              <a:rPr lang="cs-CZ" sz="2000" i="1" dirty="0" smtClean="0"/>
              <a:t>psáti</a:t>
            </a:r>
            <a:r>
              <a:rPr lang="cs-CZ" sz="2000" dirty="0" smtClean="0"/>
              <a:t>),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prézentní tvary typu </a:t>
            </a:r>
            <a:r>
              <a:rPr lang="cs-CZ" sz="2000" i="1" dirty="0"/>
              <a:t>češu </a:t>
            </a:r>
            <a:r>
              <a:rPr lang="cs-CZ" sz="2000" dirty="0"/>
              <a:t>a </a:t>
            </a:r>
            <a:r>
              <a:rPr lang="cs-CZ" sz="2000" i="1" dirty="0"/>
              <a:t>češou </a:t>
            </a:r>
            <a:r>
              <a:rPr lang="cs-CZ" sz="2000" dirty="0"/>
              <a:t>(vedle </a:t>
            </a:r>
            <a:r>
              <a:rPr lang="cs-CZ" sz="2000" i="1" dirty="0" err="1"/>
              <a:t>češi</a:t>
            </a:r>
            <a:r>
              <a:rPr lang="cs-CZ" sz="2000" i="1" dirty="0"/>
              <a:t>, </a:t>
            </a:r>
            <a:r>
              <a:rPr lang="cs-CZ" sz="2000" i="1" dirty="0" err="1"/>
              <a:t>češí</a:t>
            </a:r>
            <a:r>
              <a:rPr lang="cs-CZ" sz="2000" dirty="0" smtClean="0"/>
              <a:t>),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tvary </a:t>
            </a:r>
            <a:r>
              <a:rPr lang="cs-CZ" sz="2000" dirty="0"/>
              <a:t>typu </a:t>
            </a:r>
            <a:r>
              <a:rPr lang="cs-CZ" sz="2000" i="1" dirty="0"/>
              <a:t>peču, pečou </a:t>
            </a:r>
            <a:r>
              <a:rPr lang="cs-CZ" sz="2000" dirty="0"/>
              <a:t>(vedle </a:t>
            </a:r>
            <a:r>
              <a:rPr lang="cs-CZ" sz="2000" i="1" dirty="0" err="1" smtClean="0"/>
              <a:t>peku</a:t>
            </a:r>
            <a:r>
              <a:rPr lang="cs-CZ" sz="2000" i="1" dirty="0"/>
              <a:t>, </a:t>
            </a:r>
            <a:r>
              <a:rPr lang="cs-CZ" sz="2000" i="1" dirty="0" err="1"/>
              <a:t>pekou</a:t>
            </a:r>
            <a:r>
              <a:rPr lang="cs-CZ" sz="2000" dirty="0"/>
              <a:t>),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prézentní formy </a:t>
            </a:r>
            <a:r>
              <a:rPr lang="cs-CZ" sz="2000" i="1" dirty="0"/>
              <a:t>bereš </a:t>
            </a:r>
            <a:r>
              <a:rPr lang="cs-CZ" sz="2000" dirty="0"/>
              <a:t>(vedle </a:t>
            </a:r>
            <a:r>
              <a:rPr lang="cs-CZ" sz="2000" i="1" dirty="0" err="1"/>
              <a:t>béřeš</a:t>
            </a:r>
            <a:r>
              <a:rPr lang="cs-CZ" sz="2000" dirty="0" smtClean="0"/>
              <a:t>),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i="1" dirty="0" smtClean="0"/>
              <a:t> </a:t>
            </a:r>
            <a:r>
              <a:rPr lang="cs-CZ" sz="2000" i="1" dirty="0"/>
              <a:t>rozpomenout se </a:t>
            </a:r>
            <a:r>
              <a:rPr lang="cs-CZ" sz="2000" dirty="0"/>
              <a:t>vedle </a:t>
            </a:r>
            <a:r>
              <a:rPr lang="cs-CZ" sz="2000" i="1" dirty="0" err="1"/>
              <a:t>rozpomníti</a:t>
            </a:r>
            <a:r>
              <a:rPr lang="cs-CZ" sz="2000" i="1" dirty="0"/>
              <a:t> se</a:t>
            </a:r>
            <a:r>
              <a:rPr lang="cs-CZ" sz="2000" dirty="0"/>
              <a:t>, </a:t>
            </a:r>
            <a:r>
              <a:rPr lang="cs-CZ" sz="2000" i="1" dirty="0"/>
              <a:t>zřeknout se </a:t>
            </a:r>
            <a:r>
              <a:rPr lang="cs-CZ" sz="2000" dirty="0"/>
              <a:t>vedle </a:t>
            </a:r>
            <a:r>
              <a:rPr lang="cs-CZ" sz="2000" i="1" dirty="0"/>
              <a:t>zříci se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 n- </a:t>
            </a:r>
            <a:r>
              <a:rPr lang="cs-CZ" sz="2000" dirty="0"/>
              <a:t>/ </a:t>
            </a:r>
            <a:r>
              <a:rPr lang="cs-CZ" sz="2000" dirty="0" smtClean="0"/>
              <a:t>t-</a:t>
            </a:r>
            <a:r>
              <a:rPr lang="cs-CZ" sz="2000" dirty="0" err="1" smtClean="0"/>
              <a:t>ový</a:t>
            </a:r>
            <a:r>
              <a:rPr lang="cs-CZ" sz="2000" dirty="0" smtClean="0"/>
              <a:t> </a:t>
            </a:r>
            <a:r>
              <a:rPr lang="cs-CZ" sz="2000" dirty="0"/>
              <a:t>tvar </a:t>
            </a:r>
            <a:r>
              <a:rPr lang="cs-CZ" sz="2000" i="1" dirty="0"/>
              <a:t>tisknut </a:t>
            </a:r>
            <a:r>
              <a:rPr lang="cs-CZ" sz="2000" dirty="0"/>
              <a:t>vedle </a:t>
            </a:r>
            <a:r>
              <a:rPr lang="cs-CZ" sz="2000" i="1" dirty="0"/>
              <a:t>tištěn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verbální </a:t>
            </a:r>
            <a:r>
              <a:rPr lang="cs-CZ" sz="2000" dirty="0"/>
              <a:t>substantivum </a:t>
            </a:r>
            <a:r>
              <a:rPr lang="cs-CZ" sz="2000" i="1" dirty="0"/>
              <a:t>najmutí </a:t>
            </a:r>
            <a:r>
              <a:rPr lang="cs-CZ" sz="2000" dirty="0"/>
              <a:t>vedle </a:t>
            </a:r>
            <a:r>
              <a:rPr lang="cs-CZ" sz="2000" i="1" dirty="0" smtClean="0"/>
              <a:t>najetí</a:t>
            </a:r>
            <a:r>
              <a:rPr lang="cs-CZ" sz="2000" dirty="0" smtClean="0"/>
              <a:t>.</a:t>
            </a:r>
            <a:endParaRPr lang="cs-CZ" sz="2000" i="1" dirty="0"/>
          </a:p>
          <a:p>
            <a:pPr>
              <a:lnSpc>
                <a:spcPct val="10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83037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400054"/>
            <a:ext cx="11949112" cy="628652"/>
          </a:xfrm>
        </p:spPr>
        <p:txBody>
          <a:bodyPr/>
          <a:lstStyle/>
          <a:p>
            <a:r>
              <a:rPr lang="cs-CZ" dirty="0" smtClean="0"/>
              <a:t>Vývoj větné syntaxe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1185863"/>
            <a:ext cx="11658601" cy="33575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ve </a:t>
            </a:r>
            <a:r>
              <a:rPr lang="cs-CZ" sz="2000" dirty="0"/>
              <a:t>shodě s potlačováním přílišné knižnosti („papírovosti“) psané </a:t>
            </a:r>
            <a:r>
              <a:rPr lang="cs-CZ" sz="2000" dirty="0" smtClean="0"/>
              <a:t>češtiny </a:t>
            </a:r>
            <a:r>
              <a:rPr lang="cs-CZ" sz="2000" dirty="0"/>
              <a:t>a </a:t>
            </a:r>
            <a:r>
              <a:rPr lang="cs-CZ" sz="2000" dirty="0" smtClean="0"/>
              <a:t>s jejím přibližováním živému jazyku v </a:t>
            </a:r>
            <a:r>
              <a:rPr lang="cs-CZ" sz="2000" dirty="0"/>
              <a:t>oficiální komunikaci se </a:t>
            </a:r>
            <a:r>
              <a:rPr lang="cs-CZ" sz="2000" dirty="0" smtClean="0"/>
              <a:t>mírně </a:t>
            </a:r>
            <a:r>
              <a:rPr lang="cs-CZ" sz="2000" dirty="0"/>
              <a:t>zjednodušovala i syntax, zejm. souvětná</a:t>
            </a:r>
            <a:r>
              <a:rPr lang="cs-CZ" sz="2000" dirty="0" smtClean="0"/>
              <a:t>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vědomé </a:t>
            </a:r>
            <a:r>
              <a:rPr lang="cs-CZ" sz="2000" dirty="0"/>
              <a:t>posilování slovesného charakteru české věty (v kontrastu s tendencí němčiny k nominálnímu vyjádření), srov. nahrazování vět typu </a:t>
            </a:r>
            <a:r>
              <a:rPr lang="cs-CZ" sz="2000" i="1" dirty="0"/>
              <a:t>tiše očekávali přiblížení se průvodu </a:t>
            </a:r>
            <a:r>
              <a:rPr lang="cs-CZ" sz="2000" dirty="0"/>
              <a:t>větami </a:t>
            </a:r>
            <a:r>
              <a:rPr lang="cs-CZ" sz="2000" i="1" dirty="0"/>
              <a:t>tiše očekávali, až se průvod přiblíží </a:t>
            </a:r>
            <a:r>
              <a:rPr lang="cs-CZ" sz="2000" dirty="0" smtClean="0"/>
              <a:t>(Bečka),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opouštění </a:t>
            </a:r>
            <a:r>
              <a:rPr lang="cs-CZ" sz="2000" dirty="0"/>
              <a:t>některých syntaktických konstrukcí, v nichž </a:t>
            </a:r>
            <a:r>
              <a:rPr lang="cs-CZ" sz="2000" dirty="0" smtClean="0"/>
              <a:t>čeština </a:t>
            </a:r>
            <a:r>
              <a:rPr lang="cs-CZ" sz="2000" dirty="0"/>
              <a:t>napodobovala němčinu, </a:t>
            </a:r>
            <a:endParaRPr lang="cs-CZ" sz="2000" dirty="0" smtClean="0"/>
          </a:p>
          <a:p>
            <a:pPr marL="542925" indent="-1857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především </a:t>
            </a:r>
            <a:r>
              <a:rPr lang="cs-CZ" sz="2000" dirty="0"/>
              <a:t>konstrukcí pasivních, srov. </a:t>
            </a:r>
            <a:r>
              <a:rPr lang="cs-CZ" sz="2000" i="1" dirty="0"/>
              <a:t>tohoto nařízení budiž dbáno </a:t>
            </a:r>
            <a:r>
              <a:rPr lang="cs-CZ" sz="2000" dirty="0" smtClean="0"/>
              <a:t>× </a:t>
            </a:r>
            <a:r>
              <a:rPr lang="cs-CZ" sz="2000" i="1" dirty="0"/>
              <a:t>dbejte tohoto nařízení</a:t>
            </a:r>
            <a:r>
              <a:rPr lang="cs-CZ" sz="2000" dirty="0"/>
              <a:t>; </a:t>
            </a:r>
            <a:r>
              <a:rPr lang="cs-CZ" sz="2000" i="1" dirty="0"/>
              <a:t>vyzýváte se </a:t>
            </a:r>
            <a:r>
              <a:rPr lang="cs-CZ" sz="2000" dirty="0"/>
              <a:t>×</a:t>
            </a:r>
            <a:r>
              <a:rPr lang="cs-CZ" sz="2000" dirty="0" smtClean="0"/>
              <a:t> </a:t>
            </a:r>
            <a:r>
              <a:rPr lang="cs-CZ" sz="2000" i="1" dirty="0"/>
              <a:t>vyzýváme </a:t>
            </a:r>
            <a:r>
              <a:rPr lang="cs-CZ" sz="2000" i="1" dirty="0" smtClean="0"/>
              <a:t>vás</a:t>
            </a:r>
            <a:r>
              <a:rPr lang="cs-CZ" sz="2000" dirty="0" smtClean="0"/>
              <a:t>, </a:t>
            </a:r>
          </a:p>
          <a:p>
            <a:pPr marL="542925" indent="-1857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užití </a:t>
            </a:r>
            <a:r>
              <a:rPr lang="cs-CZ" sz="2000" dirty="0" err="1"/>
              <a:t>deiktik</a:t>
            </a:r>
            <a:r>
              <a:rPr lang="cs-CZ" sz="2000" dirty="0"/>
              <a:t> k odkazování mezi větami, </a:t>
            </a:r>
            <a:r>
              <a:rPr lang="cs-CZ" sz="2000" i="1" dirty="0" smtClean="0"/>
              <a:t>naléhaje </a:t>
            </a:r>
            <a:r>
              <a:rPr lang="cs-CZ" sz="2000" i="1" dirty="0"/>
              <a:t>na svou matku, donutil tuto, aby dům odkázala jen </a:t>
            </a:r>
            <a:r>
              <a:rPr lang="cs-CZ" sz="2000" i="1" dirty="0" smtClean="0"/>
              <a:t>jemu</a:t>
            </a:r>
            <a:r>
              <a:rPr lang="cs-CZ" sz="2000" dirty="0" smtClean="0"/>
              <a:t>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nově </a:t>
            </a:r>
            <a:r>
              <a:rPr lang="cs-CZ" sz="2000" dirty="0"/>
              <a:t>se uplatňují různé druhy nepravých vět vedlejších (typu </a:t>
            </a:r>
            <a:r>
              <a:rPr lang="cs-CZ" sz="2000" i="1" dirty="0"/>
              <a:t>hledal je celý den, aby se pak vrátil s nepořízenou</a:t>
            </a:r>
            <a:r>
              <a:rPr lang="cs-CZ" sz="2000" dirty="0" smtClean="0"/>
              <a:t>).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99758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214315"/>
            <a:ext cx="11949112" cy="671512"/>
          </a:xfrm>
        </p:spPr>
        <p:txBody>
          <a:bodyPr/>
          <a:lstStyle/>
          <a:p>
            <a:r>
              <a:rPr lang="cs-CZ" dirty="0" smtClean="0"/>
              <a:t>Vývoj pádové syntaxe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5752" y="1228725"/>
            <a:ext cx="11615737" cy="33146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prosazování akuzativu jako </a:t>
            </a:r>
            <a:r>
              <a:rPr lang="cs-CZ" sz="2000" dirty="0"/>
              <a:t>pádu </a:t>
            </a:r>
            <a:r>
              <a:rPr lang="cs-CZ" sz="2000" dirty="0" smtClean="0"/>
              <a:t>přímého objektu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2000" dirty="0" smtClean="0"/>
              <a:t>na </a:t>
            </a:r>
            <a:r>
              <a:rPr lang="cs-CZ" sz="2000" dirty="0"/>
              <a:t>úkor genitivu </a:t>
            </a:r>
            <a:r>
              <a:rPr lang="cs-CZ" sz="2000" i="1" dirty="0"/>
              <a:t>šetřiti peněz → šetřiti peníze</a:t>
            </a:r>
            <a:r>
              <a:rPr lang="cs-CZ" sz="2000" dirty="0"/>
              <a:t>, </a:t>
            </a:r>
            <a:r>
              <a:rPr lang="cs-CZ" sz="2000" i="1" dirty="0"/>
              <a:t>učit se češtině </a:t>
            </a:r>
            <a:r>
              <a:rPr lang="cs-CZ" sz="2000" i="1" dirty="0" smtClean="0"/>
              <a:t>→ </a:t>
            </a:r>
            <a:r>
              <a:rPr lang="cs-CZ" sz="2000" i="1" dirty="0"/>
              <a:t>učit se češtinu</a:t>
            </a:r>
            <a:r>
              <a:rPr lang="cs-CZ" sz="2000" dirty="0"/>
              <a:t>, </a:t>
            </a: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2000" dirty="0"/>
              <a:t>na úkor dativu </a:t>
            </a:r>
            <a:r>
              <a:rPr lang="cs-CZ" sz="2000" i="1" dirty="0"/>
              <a:t>obdivovati se výkonu → obdivovati výkon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(zde není vyloučeno kontaktové působení němčiny, srov. např. </a:t>
            </a:r>
            <a:r>
              <a:rPr lang="cs-CZ" sz="2000" i="1" dirty="0" err="1"/>
              <a:t>etwas</a:t>
            </a:r>
            <a:r>
              <a:rPr lang="cs-CZ" sz="2000" i="1" dirty="0"/>
              <a:t> </a:t>
            </a:r>
            <a:r>
              <a:rPr lang="cs-CZ" sz="2000" i="1" dirty="0" err="1"/>
              <a:t>bewundern</a:t>
            </a:r>
            <a:r>
              <a:rPr lang="cs-CZ" sz="2000" i="1" dirty="0"/>
              <a:t> </a:t>
            </a:r>
            <a:r>
              <a:rPr lang="cs-CZ" sz="2000" dirty="0"/>
              <a:t>‚obdivovat něco‘),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tendence </a:t>
            </a:r>
            <a:r>
              <a:rPr lang="cs-CZ" sz="2000" dirty="0"/>
              <a:t>k nenucenějšímu, přirozenějšímu vyjadřování vedla v této době i v psaných textech k patrnému ústupu predikativního instrumentálu ve prospěch nominativu: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2000" i="1" dirty="0"/>
              <a:t>bratr je vojákem </a:t>
            </a:r>
            <a:r>
              <a:rPr lang="cs-CZ" sz="2000" dirty="0"/>
              <a:t>→</a:t>
            </a:r>
            <a:r>
              <a:rPr lang="cs-CZ" sz="2000" i="1" dirty="0"/>
              <a:t> bratr je </a:t>
            </a:r>
            <a:r>
              <a:rPr lang="cs-CZ" sz="2000" i="1" dirty="0" smtClean="0"/>
              <a:t>voják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do </a:t>
            </a:r>
            <a:r>
              <a:rPr lang="cs-CZ" sz="2000" dirty="0" smtClean="0"/>
              <a:t>mluveného jazyka začaly pronikat formy rezultativních konstrukcí typu </a:t>
            </a:r>
            <a:r>
              <a:rPr lang="cs-CZ" sz="2000" i="1" dirty="0" smtClean="0"/>
              <a:t>mám uklizeno, mám ukryto</a:t>
            </a:r>
            <a:r>
              <a:rPr lang="cs-CZ" sz="2000" dirty="0" smtClean="0"/>
              <a:t>, které se také staly objektem jazykovědných diskuzí jako tzv. „slovanské perfektum“</a:t>
            </a:r>
            <a:r>
              <a:rPr lang="cs-CZ" sz="2000" dirty="0"/>
              <a:t>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9542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1042995"/>
            <a:ext cx="11949112" cy="671512"/>
          </a:xfrm>
        </p:spPr>
        <p:txBody>
          <a:bodyPr/>
          <a:lstStyle/>
          <a:p>
            <a:r>
              <a:rPr lang="cs-CZ" dirty="0" smtClean="0"/>
              <a:t>Sekundární předložky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2214563"/>
            <a:ext cx="11658601" cy="33432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podobně jako v jiných západoevropských jazycích dochází k rozvoji sekundárních </a:t>
            </a:r>
            <a:r>
              <a:rPr lang="cs-CZ" sz="2000" dirty="0" smtClean="0"/>
              <a:t>předložek: </a:t>
            </a:r>
            <a:r>
              <a:rPr lang="cs-CZ" sz="2000" i="1" dirty="0"/>
              <a:t>při příležitosti, v důsledku, v rámci, v zájmu, za cenu, za příčinou, za účelem, ze </a:t>
            </a:r>
            <a:r>
              <a:rPr lang="cs-CZ" sz="2000" i="1" dirty="0" smtClean="0"/>
              <a:t>strany</a:t>
            </a:r>
            <a:r>
              <a:rPr lang="cs-CZ" sz="2000" dirty="0" smtClean="0"/>
              <a:t> atd.,</a:t>
            </a:r>
            <a:r>
              <a:rPr lang="cs-CZ" sz="2000" dirty="0" smtClean="0"/>
              <a:t>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slouží </a:t>
            </a:r>
            <a:r>
              <a:rPr lang="cs-CZ" sz="2000" dirty="0"/>
              <a:t>ke </a:t>
            </a:r>
            <a:r>
              <a:rPr lang="cs-CZ" sz="2000" dirty="0" smtClean="0"/>
              <a:t>kondenzaci </a:t>
            </a:r>
            <a:r>
              <a:rPr lang="cs-CZ" sz="2000" dirty="0"/>
              <a:t>věty, </a:t>
            </a:r>
            <a:r>
              <a:rPr lang="cs-CZ" sz="2000" dirty="0" smtClean="0"/>
              <a:t>o kterou usiluje zejména administrativní </a:t>
            </a:r>
            <a:r>
              <a:rPr lang="cs-CZ" sz="2000" dirty="0"/>
              <a:t>a </a:t>
            </a:r>
            <a:r>
              <a:rPr lang="cs-CZ" sz="2000" dirty="0" smtClean="0"/>
              <a:t>odborný styl,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jejich použití kritizovali puristé jako </a:t>
            </a:r>
            <a:r>
              <a:rPr lang="cs-CZ" sz="2000" dirty="0" smtClean="0"/>
              <a:t>germanismus</a:t>
            </a:r>
            <a:r>
              <a:rPr lang="cs-CZ" sz="2000" dirty="0"/>
              <a:t>.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56802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7176" y="957267"/>
            <a:ext cx="11189129" cy="431141"/>
          </a:xfrm>
        </p:spPr>
        <p:txBody>
          <a:bodyPr/>
          <a:lstStyle/>
          <a:p>
            <a:r>
              <a:rPr lang="cs-CZ" dirty="0" smtClean="0"/>
              <a:t>Čeština 1. pol. 20. stol.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7176" y="1892840"/>
            <a:ext cx="11587162" cy="32575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s postupujícím hospodářským a vědeckým pokrokem se obohacuje terminologická oblast češtiny,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rozvoj moderních komunikačních médií stimuluje rozvoj výrazových prostředků a zejména diskuzi o stylových vrstvách spisovné češtiny (rádio, film, později televize),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err="1" smtClean="0"/>
              <a:t>gebauerovská</a:t>
            </a:r>
            <a:r>
              <a:rPr lang="cs-CZ" sz="2000" dirty="0" smtClean="0"/>
              <a:t> kodifikace se postupně a bez větších vývojových zlomů zbavuje archaismů a přibližuje živému jazyku (v Ertlových a Trávníčkových </a:t>
            </a:r>
            <a:r>
              <a:rPr lang="cs-CZ" sz="2000" dirty="0"/>
              <a:t>úpravách </a:t>
            </a:r>
            <a:r>
              <a:rPr lang="cs-CZ" sz="2000" dirty="0" smtClean="0"/>
              <a:t>Gebauerových mluvnic).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56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600081"/>
            <a:ext cx="11949112" cy="671512"/>
          </a:xfrm>
        </p:spPr>
        <p:txBody>
          <a:bodyPr/>
          <a:lstStyle/>
          <a:p>
            <a:r>
              <a:rPr lang="cs-CZ" dirty="0" smtClean="0"/>
              <a:t>Vývoj slovosledu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1628775"/>
            <a:ext cx="11715753" cy="291464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ustálila se nemotivovaná antepozice shodného atributu: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2000" i="1" dirty="0" smtClean="0"/>
              <a:t>ve </a:t>
            </a:r>
            <a:r>
              <a:rPr lang="cs-CZ" sz="2000" i="1" dirty="0"/>
              <a:t>svém díle malířském </a:t>
            </a:r>
            <a:r>
              <a:rPr lang="cs-CZ" sz="2000" i="1" dirty="0" smtClean="0"/>
              <a:t>→ ve </a:t>
            </a:r>
            <a:r>
              <a:rPr lang="cs-CZ" sz="2000" i="1" dirty="0"/>
              <a:t>svém malířském </a:t>
            </a:r>
            <a:r>
              <a:rPr lang="cs-CZ" sz="2000" i="1" dirty="0" smtClean="0"/>
              <a:t>díle</a:t>
            </a:r>
            <a:endParaRPr lang="cs-CZ" sz="2000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 </a:t>
            </a: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ustálila se neutrální pozice enklitik na druhé pozici, a to za rozvitou frází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2000" dirty="0"/>
              <a:t>[</a:t>
            </a:r>
            <a:r>
              <a:rPr lang="cs-CZ" sz="2000" i="1" dirty="0"/>
              <a:t>Tomáš Garrigue Masaryk</a:t>
            </a:r>
            <a:r>
              <a:rPr lang="cs-CZ" sz="2000" dirty="0"/>
              <a:t>]</a:t>
            </a:r>
            <a:r>
              <a:rPr lang="cs-CZ" sz="2000" i="1" dirty="0"/>
              <a:t> zasloužil </a:t>
            </a:r>
            <a:r>
              <a:rPr lang="cs-CZ" sz="2000" i="1" u="sng" dirty="0"/>
              <a:t>se</a:t>
            </a:r>
            <a:r>
              <a:rPr lang="cs-CZ" sz="2000" i="1" dirty="0"/>
              <a:t> o stát </a:t>
            </a:r>
            <a:r>
              <a:rPr lang="cs-CZ" sz="2000" dirty="0"/>
              <a:t>→ [</a:t>
            </a:r>
            <a:r>
              <a:rPr lang="cs-CZ" sz="2000" i="1" dirty="0"/>
              <a:t>Tomáš Garrigue Masaryk</a:t>
            </a:r>
            <a:r>
              <a:rPr lang="cs-CZ" sz="2000" dirty="0"/>
              <a:t>]</a:t>
            </a:r>
            <a:r>
              <a:rPr lang="cs-CZ" sz="2000" i="1" dirty="0"/>
              <a:t> </a:t>
            </a:r>
            <a:r>
              <a:rPr lang="cs-CZ" sz="2000" i="1" u="sng" dirty="0"/>
              <a:t>se</a:t>
            </a:r>
            <a:r>
              <a:rPr lang="cs-CZ" sz="2000" i="1" dirty="0"/>
              <a:t> zasloužil o stát</a:t>
            </a:r>
            <a:r>
              <a:rPr lang="cs-CZ" sz="2000" dirty="0"/>
              <a:t>.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projevila </a:t>
            </a:r>
            <a:r>
              <a:rPr lang="cs-CZ" sz="2000" dirty="0"/>
              <a:t>se </a:t>
            </a:r>
            <a:r>
              <a:rPr lang="cs-CZ" sz="2000" dirty="0" smtClean="0"/>
              <a:t>tendence </a:t>
            </a:r>
            <a:r>
              <a:rPr lang="cs-CZ" sz="2000" dirty="0"/>
              <a:t>po zpřesnění distribuce </a:t>
            </a:r>
            <a:r>
              <a:rPr lang="cs-CZ" sz="2000" dirty="0" err="1"/>
              <a:t>klitických</a:t>
            </a:r>
            <a:r>
              <a:rPr lang="cs-CZ" sz="2000" dirty="0"/>
              <a:t> tvarů některých zájmen – např. tvar </a:t>
            </a:r>
            <a:r>
              <a:rPr lang="cs-CZ" sz="2000" i="1" dirty="0"/>
              <a:t>jich </a:t>
            </a:r>
            <a:r>
              <a:rPr lang="cs-CZ" sz="2000" dirty="0"/>
              <a:t>byl nyní užíván téměř výhradně mimo platnost </a:t>
            </a:r>
            <a:r>
              <a:rPr lang="cs-CZ" sz="2000" dirty="0" smtClean="0"/>
              <a:t>atributivní: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 smtClean="0"/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2000" i="1" u="sng" dirty="0" smtClean="0"/>
              <a:t>jich</a:t>
            </a:r>
            <a:r>
              <a:rPr lang="cs-CZ" sz="2000" i="1" dirty="0" smtClean="0"/>
              <a:t> </a:t>
            </a:r>
            <a:r>
              <a:rPr lang="cs-CZ" sz="2000" i="1" dirty="0"/>
              <a:t>otec </a:t>
            </a:r>
            <a:r>
              <a:rPr lang="cs-CZ" sz="2000" i="1" dirty="0" smtClean="0"/>
              <a:t>→ </a:t>
            </a:r>
            <a:r>
              <a:rPr lang="cs-CZ" sz="2000" i="1" u="sng" dirty="0" smtClean="0"/>
              <a:t>jejich</a:t>
            </a:r>
            <a:r>
              <a:rPr lang="cs-CZ" sz="2000" b="1" i="1" dirty="0" smtClean="0"/>
              <a:t> </a:t>
            </a:r>
            <a:r>
              <a:rPr lang="cs-CZ" sz="2000" i="1" dirty="0" smtClean="0"/>
              <a:t>otec </a:t>
            </a:r>
            <a:r>
              <a:rPr lang="cs-CZ" sz="2000" i="1" dirty="0"/>
              <a:t>si to nepřál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886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771537"/>
            <a:ext cx="11949112" cy="671512"/>
          </a:xfrm>
        </p:spPr>
        <p:txBody>
          <a:bodyPr/>
          <a:lstStyle/>
          <a:p>
            <a:r>
              <a:rPr lang="cs-CZ" dirty="0" smtClean="0"/>
              <a:t>Vývoj lexika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1885954"/>
            <a:ext cx="11715753" cy="298608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také na úrovni lexika je od počátku 20. stol. patrná tendence k zcivilnění a životnění jazyka,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posilování přirozeného sklonu češtiny k univerbizaci (šíření lexémů jako </a:t>
            </a:r>
            <a:r>
              <a:rPr lang="cs-CZ" sz="2000" i="1" dirty="0" smtClean="0"/>
              <a:t>česnečka, Karlák, máslovka, šatnářka, </a:t>
            </a:r>
            <a:r>
              <a:rPr lang="cs-CZ" sz="2000" i="1" dirty="0" err="1" smtClean="0"/>
              <a:t>učitelák</a:t>
            </a:r>
            <a:r>
              <a:rPr lang="cs-CZ" sz="2000" dirty="0" smtClean="0"/>
              <a:t> i do polooficiální komunikace),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vyrovnávání mezi adjektivy na </a:t>
            </a:r>
            <a:r>
              <a:rPr lang="cs-CZ" sz="2000" i="1" dirty="0" smtClean="0"/>
              <a:t>-ný</a:t>
            </a:r>
            <a:r>
              <a:rPr lang="cs-CZ" sz="2000" dirty="0" smtClean="0"/>
              <a:t> a  </a:t>
            </a:r>
            <a:r>
              <a:rPr lang="cs-CZ" sz="2000" i="1" dirty="0" smtClean="0"/>
              <a:t>-ní</a:t>
            </a:r>
            <a:r>
              <a:rPr lang="cs-CZ" sz="2000" dirty="0" smtClean="0"/>
              <a:t> ve prospěch měkkého typu ve shodě s územ (zvláště u adjektiv s přejatými základy, např. </a:t>
            </a:r>
            <a:r>
              <a:rPr lang="cs-CZ" sz="2000" i="1" dirty="0" err="1" smtClean="0"/>
              <a:t>formálný</a:t>
            </a:r>
            <a:r>
              <a:rPr lang="cs-CZ" sz="2000" i="1" dirty="0" smtClean="0"/>
              <a:t> &gt; formální</a:t>
            </a:r>
            <a:r>
              <a:rPr lang="cs-CZ" sz="2000" dirty="0" smtClean="0"/>
              <a:t>),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šíření už dříve užívaných intenzifikujících výrazů jako </a:t>
            </a:r>
            <a:r>
              <a:rPr lang="cs-CZ" sz="2000" i="1" dirty="0" smtClean="0"/>
              <a:t>děsně, hrozně </a:t>
            </a:r>
            <a:r>
              <a:rPr lang="cs-CZ" sz="2000" dirty="0" smtClean="0"/>
              <a:t>(např. </a:t>
            </a:r>
            <a:r>
              <a:rPr lang="cs-CZ" sz="2000" i="1" dirty="0" smtClean="0"/>
              <a:t>ona je hrozně hezká</a:t>
            </a:r>
            <a:r>
              <a:rPr lang="cs-CZ" sz="2000" dirty="0" smtClean="0"/>
              <a:t>) aj.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455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71464" y="571509"/>
            <a:ext cx="11844337" cy="528638"/>
          </a:xfrm>
        </p:spPr>
        <p:txBody>
          <a:bodyPr/>
          <a:lstStyle/>
          <a:p>
            <a:r>
              <a:rPr lang="cs-CZ" dirty="0" smtClean="0"/>
              <a:t>Vývoj terminologie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1464" y="1728788"/>
            <a:ext cx="11687177" cy="34004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dotvořena </a:t>
            </a:r>
            <a:r>
              <a:rPr lang="cs-CZ" sz="2000" dirty="0"/>
              <a:t>moderní česká terminologie především v oblasti administrativní – byly zavedeny termíny jako </a:t>
            </a:r>
            <a:r>
              <a:rPr lang="cs-CZ" sz="2000" i="1" dirty="0"/>
              <a:t>čekatelský </a:t>
            </a:r>
            <a:r>
              <a:rPr lang="cs-CZ" sz="2000" dirty="0"/>
              <a:t>(např. </a:t>
            </a:r>
            <a:r>
              <a:rPr lang="cs-CZ" sz="2000" i="1" dirty="0"/>
              <a:t>plat, poměr, čekatelská doba</a:t>
            </a:r>
            <a:r>
              <a:rPr lang="cs-CZ" sz="2000" dirty="0"/>
              <a:t>), </a:t>
            </a:r>
            <a:r>
              <a:rPr lang="cs-CZ" sz="2000" i="1" dirty="0" smtClean="0"/>
              <a:t>podatelna</a:t>
            </a:r>
            <a:r>
              <a:rPr lang="cs-CZ" sz="2000" i="1" dirty="0"/>
              <a:t>, pořadník, přidělenec,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velká </a:t>
            </a:r>
            <a:r>
              <a:rPr lang="cs-CZ" sz="2000" dirty="0"/>
              <a:t>pozornost byla věnována také vypracování terminologie </a:t>
            </a:r>
            <a:r>
              <a:rPr lang="cs-CZ" sz="2000" dirty="0" smtClean="0"/>
              <a:t>vojenské: </a:t>
            </a:r>
          </a:p>
          <a:p>
            <a:pPr marL="542925" indent="-3571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rusismy zprostředkované </a:t>
            </a:r>
            <a:r>
              <a:rPr lang="cs-CZ" sz="2000" dirty="0"/>
              <a:t>příslušníky československých legií (např. </a:t>
            </a:r>
            <a:r>
              <a:rPr lang="cs-CZ" sz="2000" i="1" dirty="0" smtClean="0"/>
              <a:t>sumka </a:t>
            </a:r>
            <a:r>
              <a:rPr lang="cs-CZ" sz="2000" dirty="0" smtClean="0"/>
              <a:t>‚kožené </a:t>
            </a:r>
            <a:r>
              <a:rPr lang="cs-CZ" sz="2000" dirty="0"/>
              <a:t>pouzdro na </a:t>
            </a:r>
            <a:r>
              <a:rPr lang="cs-CZ" sz="2000" dirty="0" smtClean="0"/>
              <a:t>náboje‘ </a:t>
            </a:r>
            <a:r>
              <a:rPr lang="cs-CZ" sz="2000" dirty="0"/>
              <a:t>&lt; r. </a:t>
            </a:r>
            <a:r>
              <a:rPr lang="ru-RU" sz="2000" i="1" dirty="0" smtClean="0"/>
              <a:t>сумка</a:t>
            </a:r>
            <a:r>
              <a:rPr lang="ru-RU" sz="2000" dirty="0" smtClean="0"/>
              <a:t>), </a:t>
            </a:r>
            <a:endParaRPr lang="cs-CZ" sz="2000" dirty="0" smtClean="0"/>
          </a:p>
          <a:p>
            <a:pPr marL="542925" indent="-3571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starší sokolská </a:t>
            </a:r>
            <a:r>
              <a:rPr lang="cs-CZ" sz="2000" dirty="0"/>
              <a:t>terminologie </a:t>
            </a:r>
            <a:r>
              <a:rPr lang="cs-CZ" sz="2000" dirty="0" smtClean="0"/>
              <a:t>(</a:t>
            </a:r>
            <a:r>
              <a:rPr lang="cs-CZ" sz="2000" dirty="0"/>
              <a:t>povely jako </a:t>
            </a:r>
            <a:r>
              <a:rPr lang="cs-CZ" sz="2000" i="1" dirty="0"/>
              <a:t>pal, </a:t>
            </a:r>
            <a:r>
              <a:rPr lang="cs-CZ" sz="2000" i="1" dirty="0" smtClean="0"/>
              <a:t>vztyk</a:t>
            </a:r>
            <a:r>
              <a:rPr lang="cs-CZ" sz="2000" i="1" dirty="0"/>
              <a:t>, v klek</a:t>
            </a:r>
            <a:r>
              <a:rPr lang="cs-CZ" sz="2000" dirty="0" smtClean="0"/>
              <a:t>), </a:t>
            </a:r>
          </a:p>
          <a:p>
            <a:pPr marL="542925" indent="-3571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 </a:t>
            </a:r>
            <a:r>
              <a:rPr lang="cs-CZ" sz="2000" dirty="0" smtClean="0"/>
              <a:t>rozličné typy derivace </a:t>
            </a:r>
            <a:r>
              <a:rPr lang="cs-CZ" sz="2000" dirty="0"/>
              <a:t>(</a:t>
            </a:r>
            <a:r>
              <a:rPr lang="cs-CZ" sz="2000" i="1" dirty="0"/>
              <a:t>ložiště </a:t>
            </a:r>
            <a:r>
              <a:rPr lang="cs-CZ" sz="2000" dirty="0" smtClean="0"/>
              <a:t>‚podklad </a:t>
            </a:r>
            <a:r>
              <a:rPr lang="cs-CZ" sz="2000" dirty="0"/>
              <a:t>pro lafetu u děl větších </a:t>
            </a:r>
            <a:r>
              <a:rPr lang="cs-CZ" sz="2000" dirty="0" smtClean="0"/>
              <a:t>ráží‘), </a:t>
            </a:r>
          </a:p>
          <a:p>
            <a:pPr marL="542925" indent="-3571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</a:t>
            </a:r>
            <a:r>
              <a:rPr lang="cs-CZ" sz="2000" dirty="0" err="1" smtClean="0"/>
              <a:t>neosémantizace</a:t>
            </a:r>
            <a:r>
              <a:rPr lang="cs-CZ" sz="2000" dirty="0" smtClean="0"/>
              <a:t> </a:t>
            </a:r>
            <a:r>
              <a:rPr lang="cs-CZ" sz="2000" dirty="0"/>
              <a:t>(</a:t>
            </a:r>
            <a:r>
              <a:rPr lang="cs-CZ" sz="2000" i="1" dirty="0"/>
              <a:t>odhlédnouti </a:t>
            </a:r>
            <a:r>
              <a:rPr lang="cs-CZ" sz="2000" dirty="0" smtClean="0"/>
              <a:t>‚uchýlit </a:t>
            </a:r>
            <a:r>
              <a:rPr lang="cs-CZ" sz="2000" dirty="0"/>
              <a:t>v okamžiku výstřelu pušku od zvoleného cílového </a:t>
            </a:r>
            <a:r>
              <a:rPr lang="cs-CZ" sz="2000" dirty="0" smtClean="0"/>
              <a:t>bodu‘),</a:t>
            </a:r>
          </a:p>
          <a:p>
            <a:pPr marL="542925" indent="-35718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 multiverbizovaná </a:t>
            </a:r>
            <a:r>
              <a:rPr lang="cs-CZ" sz="2000" dirty="0"/>
              <a:t>pojmenování (</a:t>
            </a:r>
            <a:r>
              <a:rPr lang="cs-CZ" sz="2000" i="1" dirty="0"/>
              <a:t>táhlá nálož </a:t>
            </a:r>
            <a:r>
              <a:rPr lang="cs-CZ" sz="2000" dirty="0" smtClean="0"/>
              <a:t>‚nálož </a:t>
            </a:r>
            <a:r>
              <a:rPr lang="cs-CZ" sz="2000" dirty="0"/>
              <a:t>rozdělená podélně na větší </a:t>
            </a:r>
            <a:r>
              <a:rPr lang="cs-CZ" sz="2000" dirty="0" smtClean="0"/>
              <a:t>plochu‘, </a:t>
            </a:r>
          </a:p>
          <a:p>
            <a:pPr marL="542925" indent="-357188">
              <a:lnSpc>
                <a:spcPct val="100000"/>
              </a:lnSpc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9630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48572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42572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5750" y="771529"/>
            <a:ext cx="11906250" cy="471488"/>
          </a:xfrm>
        </p:spPr>
        <p:txBody>
          <a:bodyPr/>
          <a:lstStyle/>
          <a:p>
            <a:r>
              <a:rPr lang="cs-CZ" dirty="0" smtClean="0"/>
              <a:t>Vývoj terminologie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1460" y="1700220"/>
            <a:ext cx="11715753" cy="37433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terminologie v oblasti železnic (</a:t>
            </a:r>
            <a:r>
              <a:rPr lang="cs-CZ" sz="2000" i="1" dirty="0" err="1" smtClean="0"/>
              <a:t>brzdivost</a:t>
            </a:r>
            <a:r>
              <a:rPr lang="cs-CZ" sz="2000" dirty="0" smtClean="0"/>
              <a:t> ‚schopnost brzdit ‘, drátovod, návěstidlo,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terminologie pošt a telekomunikací (</a:t>
            </a:r>
            <a:r>
              <a:rPr lang="cs-CZ" sz="2000" i="1" dirty="0" smtClean="0"/>
              <a:t>běžka</a:t>
            </a:r>
            <a:r>
              <a:rPr lang="cs-CZ" sz="2000" dirty="0" smtClean="0"/>
              <a:t> ‚kotouč svinutého papíru‘, </a:t>
            </a:r>
            <a:r>
              <a:rPr lang="cs-CZ" sz="2000" i="1" dirty="0" err="1" smtClean="0"/>
              <a:t>klapák</a:t>
            </a:r>
            <a:r>
              <a:rPr lang="cs-CZ" sz="2000" i="1" dirty="0" smtClean="0"/>
              <a:t> </a:t>
            </a:r>
            <a:r>
              <a:rPr lang="cs-CZ" sz="2000" dirty="0" smtClean="0"/>
              <a:t>‚přístroj k přijímání telegramů podle sluchu‘,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dotvořena byla i terminologie technická, v níž se ustálily termíny jako </a:t>
            </a:r>
            <a:r>
              <a:rPr lang="cs-CZ" sz="2000" i="1" dirty="0" err="1" smtClean="0"/>
              <a:t>bublač</a:t>
            </a:r>
            <a:r>
              <a:rPr lang="cs-CZ" sz="2000" i="1" dirty="0" smtClean="0"/>
              <a:t> </a:t>
            </a:r>
            <a:r>
              <a:rPr lang="cs-CZ" sz="2000" dirty="0" smtClean="0"/>
              <a:t>‚přístroj na čištění či vysoušení plynů‘, </a:t>
            </a:r>
            <a:r>
              <a:rPr lang="cs-CZ" sz="2000" i="1" dirty="0" smtClean="0"/>
              <a:t>soustruh </a:t>
            </a:r>
            <a:r>
              <a:rPr lang="cs-CZ" sz="2000" dirty="0" smtClean="0"/>
              <a:t>(např. </a:t>
            </a:r>
            <a:r>
              <a:rPr lang="cs-CZ" sz="2000" i="1" dirty="0" smtClean="0"/>
              <a:t>automatický, čelní, hrotový, lícní, patronový, revolverový</a:t>
            </a:r>
            <a:r>
              <a:rPr lang="cs-CZ" sz="2000" dirty="0" smtClean="0"/>
              <a:t>),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terminologie sportovní: domácí lexémy, např. </a:t>
            </a:r>
            <a:r>
              <a:rPr lang="cs-CZ" sz="2000" i="1" dirty="0" smtClean="0"/>
              <a:t>brankář</a:t>
            </a:r>
            <a:r>
              <a:rPr lang="cs-CZ" sz="2000" dirty="0" smtClean="0"/>
              <a:t>, </a:t>
            </a:r>
            <a:r>
              <a:rPr lang="cs-CZ" sz="2000" i="1" dirty="0" smtClean="0"/>
              <a:t>šestiveslice × </a:t>
            </a:r>
            <a:r>
              <a:rPr lang="cs-CZ" sz="2000" dirty="0" smtClean="0"/>
              <a:t>přejímky (anglicismy), např. </a:t>
            </a:r>
            <a:r>
              <a:rPr lang="cs-CZ" sz="2000" i="1" dirty="0" err="1" smtClean="0"/>
              <a:t>clinch</a:t>
            </a:r>
            <a:r>
              <a:rPr lang="cs-CZ" sz="2000" i="1" dirty="0" smtClean="0"/>
              <a:t> </a:t>
            </a:r>
            <a:r>
              <a:rPr lang="cs-CZ" sz="2000" dirty="0" smtClean="0"/>
              <a:t>‚‘nedovolené držení soupeře při boxu‘, </a:t>
            </a:r>
            <a:r>
              <a:rPr lang="cs-CZ" sz="2000" i="1" dirty="0" err="1" smtClean="0"/>
              <a:t>football</a:t>
            </a:r>
            <a:r>
              <a:rPr lang="cs-CZ" sz="2000" dirty="0" smtClean="0"/>
              <a:t>, </a:t>
            </a:r>
            <a:r>
              <a:rPr lang="cs-CZ" sz="2000" i="1" dirty="0" smtClean="0"/>
              <a:t>forehand</a:t>
            </a:r>
            <a:r>
              <a:rPr lang="cs-CZ" sz="2000" dirty="0" smtClean="0"/>
              <a:t>,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hockey</a:t>
            </a:r>
            <a:r>
              <a:rPr lang="cs-CZ" sz="2000" dirty="0" smtClean="0"/>
              <a:t>, </a:t>
            </a:r>
            <a:r>
              <a:rPr lang="cs-CZ" sz="2000" i="1" dirty="0" smtClean="0"/>
              <a:t>sport </a:t>
            </a:r>
            <a:r>
              <a:rPr lang="cs-CZ" sz="2000" dirty="0" smtClean="0"/>
              <a:t>a </a:t>
            </a:r>
            <a:r>
              <a:rPr lang="cs-CZ" sz="2000" i="1" dirty="0" smtClean="0"/>
              <a:t>start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028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7175" y="600079"/>
            <a:ext cx="11830050" cy="514350"/>
          </a:xfrm>
        </p:spPr>
        <p:txBody>
          <a:bodyPr/>
          <a:lstStyle/>
          <a:p>
            <a:r>
              <a:rPr lang="cs-CZ" dirty="0" smtClean="0"/>
              <a:t>Vlivy cizích jazyků – němčina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1643067"/>
            <a:ext cx="11715753" cy="40004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důsledek česko-německého bilingvismu,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míru jeho vlivu ukazuje obnovená vlna purismu ze </a:t>
            </a:r>
            <a:r>
              <a:rPr lang="cs-CZ" sz="2000" dirty="0"/>
              <a:t>20. letech 20. stol</a:t>
            </a:r>
            <a:r>
              <a:rPr lang="cs-CZ" sz="2000" dirty="0" smtClean="0"/>
              <a:t>., která se zabývala vyhledáváním </a:t>
            </a:r>
            <a:r>
              <a:rPr lang="cs-CZ" sz="2000" dirty="0"/>
              <a:t>a nahrazováním </a:t>
            </a:r>
            <a:r>
              <a:rPr lang="cs-CZ" sz="2000" dirty="0" smtClean="0"/>
              <a:t>„germanismů“, </a:t>
            </a:r>
            <a:r>
              <a:rPr lang="cs-CZ" sz="2000" dirty="0"/>
              <a:t>hlavně slovotvorných a frazeologických </a:t>
            </a:r>
            <a:r>
              <a:rPr lang="cs-CZ" sz="2000" dirty="0" smtClean="0"/>
              <a:t>kalků</a:t>
            </a:r>
            <a:r>
              <a:rPr lang="cs-CZ" sz="2000" dirty="0"/>
              <a:t>, které byly velmi frekventované v administrativním, odborném a publicistickém </a:t>
            </a:r>
            <a:r>
              <a:rPr lang="cs-CZ" sz="2000" dirty="0" smtClean="0"/>
              <a:t>stylu,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lexémy </a:t>
            </a:r>
            <a:r>
              <a:rPr lang="cs-CZ" sz="2000" i="1" dirty="0"/>
              <a:t>bezvýsledně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erfolglos</a:t>
            </a:r>
            <a:r>
              <a:rPr lang="cs-CZ" sz="2000" dirty="0"/>
              <a:t>), </a:t>
            </a:r>
            <a:r>
              <a:rPr lang="cs-CZ" sz="2000" i="1" dirty="0"/>
              <a:t>listovat </a:t>
            </a:r>
            <a:r>
              <a:rPr lang="cs-CZ" sz="2000" dirty="0"/>
              <a:t>(</a:t>
            </a:r>
            <a:r>
              <a:rPr lang="cs-CZ" sz="2000" i="1" dirty="0" err="1"/>
              <a:t>blättern</a:t>
            </a:r>
            <a:r>
              <a:rPr lang="cs-CZ" sz="2000" dirty="0"/>
              <a:t>), </a:t>
            </a:r>
            <a:r>
              <a:rPr lang="cs-CZ" sz="2000" i="1" dirty="0"/>
              <a:t>obdržet </a:t>
            </a:r>
            <a:r>
              <a:rPr lang="cs-CZ" sz="2000" dirty="0"/>
              <a:t>(</a:t>
            </a:r>
            <a:r>
              <a:rPr lang="cs-CZ" sz="2000" i="1" dirty="0" err="1"/>
              <a:t>erhalten</a:t>
            </a:r>
            <a:r>
              <a:rPr lang="cs-CZ" sz="2000" dirty="0"/>
              <a:t>), </a:t>
            </a:r>
            <a:r>
              <a:rPr lang="cs-CZ" sz="2000" i="1" dirty="0"/>
              <a:t>obnos</a:t>
            </a:r>
            <a:r>
              <a:rPr lang="cs-CZ" sz="2000" dirty="0"/>
              <a:t> (</a:t>
            </a:r>
            <a:r>
              <a:rPr lang="cs-CZ" sz="2000" i="1" dirty="0" err="1"/>
              <a:t>Betrag</a:t>
            </a:r>
            <a:r>
              <a:rPr lang="cs-CZ" sz="2000" dirty="0"/>
              <a:t>), </a:t>
            </a:r>
            <a:r>
              <a:rPr lang="cs-CZ" sz="2000" i="1" dirty="0"/>
              <a:t>odvislý od něčeho </a:t>
            </a:r>
            <a:r>
              <a:rPr lang="cs-CZ" sz="2000" dirty="0"/>
              <a:t>(</a:t>
            </a:r>
            <a:r>
              <a:rPr lang="cs-CZ" sz="2000" i="1" dirty="0" err="1"/>
              <a:t>abhängig</a:t>
            </a:r>
            <a:r>
              <a:rPr lang="cs-CZ" sz="2000" i="1" dirty="0"/>
              <a:t> von </a:t>
            </a:r>
            <a:r>
              <a:rPr lang="cs-CZ" sz="2000" i="1" dirty="0" err="1"/>
              <a:t>etwas</a:t>
            </a:r>
            <a:r>
              <a:rPr lang="cs-CZ" sz="2000" dirty="0"/>
              <a:t>), </a:t>
            </a:r>
            <a:r>
              <a:rPr lang="cs-CZ" sz="2000" i="1" dirty="0"/>
              <a:t>ohledně </a:t>
            </a:r>
            <a:r>
              <a:rPr lang="cs-CZ" sz="2000" dirty="0"/>
              <a:t>(</a:t>
            </a:r>
            <a:r>
              <a:rPr lang="cs-CZ" sz="2000" i="1" dirty="0" err="1"/>
              <a:t>rücksichtlich</a:t>
            </a:r>
            <a:r>
              <a:rPr lang="cs-CZ" sz="2000" dirty="0"/>
              <a:t>), </a:t>
            </a:r>
            <a:r>
              <a:rPr lang="cs-CZ" sz="2000" i="1" dirty="0"/>
              <a:t>protilehlý </a:t>
            </a:r>
            <a:r>
              <a:rPr lang="cs-CZ" sz="2000" dirty="0"/>
              <a:t>(</a:t>
            </a:r>
            <a:r>
              <a:rPr lang="cs-CZ" sz="2000" i="1" dirty="0" err="1"/>
              <a:t>gegenüberliegend</a:t>
            </a:r>
            <a:r>
              <a:rPr lang="cs-CZ" sz="2000" dirty="0"/>
              <a:t>),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kolokace a frazémy: </a:t>
            </a:r>
            <a:r>
              <a:rPr lang="cs-CZ" sz="2000" i="1" dirty="0" smtClean="0"/>
              <a:t>otevřený </a:t>
            </a:r>
            <a:r>
              <a:rPr lang="cs-CZ" sz="2000" i="1" dirty="0"/>
              <a:t>dopis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offener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Brief</a:t>
            </a:r>
            <a:r>
              <a:rPr lang="cs-CZ" sz="2000" dirty="0" smtClean="0"/>
              <a:t>), </a:t>
            </a:r>
            <a:r>
              <a:rPr lang="cs-CZ" sz="2000" i="1" dirty="0" smtClean="0"/>
              <a:t>jeden </a:t>
            </a:r>
            <a:r>
              <a:rPr lang="cs-CZ" sz="2000" i="1" dirty="0"/>
              <a:t>by nevěřil </a:t>
            </a:r>
            <a:r>
              <a:rPr lang="cs-CZ" sz="2000" dirty="0"/>
              <a:t>(</a:t>
            </a:r>
            <a:r>
              <a:rPr lang="cs-CZ" sz="2000" i="1" dirty="0" err="1"/>
              <a:t>einer</a:t>
            </a:r>
            <a:r>
              <a:rPr lang="cs-CZ" sz="2000" i="1" dirty="0"/>
              <a:t> </a:t>
            </a:r>
            <a:r>
              <a:rPr lang="cs-CZ" sz="2000" i="1" dirty="0" err="1"/>
              <a:t>würde</a:t>
            </a:r>
            <a:r>
              <a:rPr lang="cs-CZ" sz="2000" i="1" dirty="0"/>
              <a:t> es </a:t>
            </a:r>
            <a:r>
              <a:rPr lang="cs-CZ" sz="2000" i="1" dirty="0" err="1"/>
              <a:t>nicht</a:t>
            </a:r>
            <a:r>
              <a:rPr lang="cs-CZ" sz="2000" i="1" dirty="0"/>
              <a:t> </a:t>
            </a:r>
            <a:r>
              <a:rPr lang="cs-CZ" sz="2000" i="1" dirty="0" err="1"/>
              <a:t>glauben</a:t>
            </a:r>
            <a:r>
              <a:rPr lang="cs-CZ" sz="2000" dirty="0" smtClean="0"/>
              <a:t>), </a:t>
            </a:r>
            <a:r>
              <a:rPr lang="cs-CZ" sz="2000" i="1" dirty="0" smtClean="0"/>
              <a:t>zub </a:t>
            </a:r>
            <a:r>
              <a:rPr lang="cs-CZ" sz="2000" i="1" dirty="0"/>
              <a:t>času hlodá </a:t>
            </a:r>
            <a:r>
              <a:rPr lang="cs-CZ" sz="2000" dirty="0"/>
              <a:t>(</a:t>
            </a:r>
            <a:r>
              <a:rPr lang="cs-CZ" sz="2000" i="1" dirty="0" err="1"/>
              <a:t>Zahn</a:t>
            </a:r>
            <a:r>
              <a:rPr lang="cs-CZ" sz="2000" i="1" dirty="0"/>
              <a:t> der </a:t>
            </a:r>
            <a:r>
              <a:rPr lang="cs-CZ" sz="2000" i="1" dirty="0" err="1"/>
              <a:t>Zeit</a:t>
            </a:r>
            <a:r>
              <a:rPr lang="cs-CZ" sz="2000" i="1" dirty="0"/>
              <a:t> </a:t>
            </a:r>
            <a:r>
              <a:rPr lang="cs-CZ" sz="2000" i="1" dirty="0" err="1" smtClean="0"/>
              <a:t>nagt</a:t>
            </a:r>
            <a:r>
              <a:rPr lang="cs-CZ" sz="2000" dirty="0" smtClean="0"/>
              <a:t>), </a:t>
            </a:r>
            <a:r>
              <a:rPr lang="cs-CZ" sz="2000" dirty="0"/>
              <a:t>srov. však tutéž metaforu v antických básnických </a:t>
            </a:r>
            <a:r>
              <a:rPr lang="cs-CZ" sz="2000" dirty="0" smtClean="0"/>
              <a:t>textech.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435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5765" y="528641"/>
            <a:ext cx="11844337" cy="528638"/>
          </a:xfrm>
        </p:spPr>
        <p:txBody>
          <a:bodyPr/>
          <a:lstStyle/>
          <a:p>
            <a:r>
              <a:rPr lang="cs-CZ" dirty="0" smtClean="0"/>
              <a:t>Vlivy cizích jazyků – francouzština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7190" y="1557341"/>
            <a:ext cx="11715753" cy="40004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pokračování situace z konce 19. stol.,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meziválečné Československo bylo politicky </a:t>
            </a:r>
            <a:r>
              <a:rPr lang="cs-CZ" sz="2000" dirty="0"/>
              <a:t>i </a:t>
            </a:r>
            <a:r>
              <a:rPr lang="cs-CZ" sz="2000" dirty="0" smtClean="0"/>
              <a:t>kulturně orientováno na </a:t>
            </a:r>
            <a:r>
              <a:rPr lang="cs-CZ" sz="2000" dirty="0"/>
              <a:t>Francii, </a:t>
            </a:r>
            <a:r>
              <a:rPr lang="cs-CZ" sz="2000" dirty="0" smtClean="0"/>
              <a:t>což mělo neutralizovat německý vliv,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hojné francouzsko-české styky kulturní, politické, umělecké, hospodářské a </a:t>
            </a:r>
            <a:r>
              <a:rPr lang="cs-CZ" sz="2000" dirty="0" smtClean="0"/>
              <a:t>vojenské,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projevuje se v celé řadě pojmových okruhů, mj. diplomacie (</a:t>
            </a:r>
            <a:r>
              <a:rPr lang="cs-CZ" sz="2000" i="1" dirty="0"/>
              <a:t>chargé d´affaires</a:t>
            </a:r>
            <a:r>
              <a:rPr lang="cs-CZ" sz="2000" dirty="0"/>
              <a:t> [šarže </a:t>
            </a:r>
            <a:r>
              <a:rPr lang="cs-CZ" sz="2000" dirty="0" err="1"/>
              <a:t>dafér</a:t>
            </a:r>
            <a:r>
              <a:rPr lang="cs-CZ" sz="2000" dirty="0"/>
              <a:t>] </a:t>
            </a:r>
            <a:r>
              <a:rPr lang="cs-CZ" sz="2000" dirty="0" smtClean="0"/>
              <a:t>‚diplomatický </a:t>
            </a:r>
            <a:r>
              <a:rPr lang="cs-CZ" sz="2000" dirty="0"/>
              <a:t>zástupce pověřený u ministra zahraničních </a:t>
            </a:r>
            <a:r>
              <a:rPr lang="cs-CZ" sz="2000" dirty="0" smtClean="0"/>
              <a:t>věcí‘, </a:t>
            </a:r>
            <a:r>
              <a:rPr lang="cs-CZ" sz="2000" i="1" dirty="0" err="1"/>
              <a:t>agrément</a:t>
            </a:r>
            <a:r>
              <a:rPr lang="cs-CZ" sz="2000" dirty="0"/>
              <a:t> [</a:t>
            </a:r>
            <a:r>
              <a:rPr lang="cs-CZ" sz="2000" dirty="0" err="1"/>
              <a:t>agremán</a:t>
            </a:r>
            <a:r>
              <a:rPr lang="cs-CZ" sz="2000" dirty="0"/>
              <a:t>] </a:t>
            </a:r>
            <a:r>
              <a:rPr lang="cs-CZ" sz="2000" dirty="0" smtClean="0"/>
              <a:t>‚schválení </a:t>
            </a:r>
            <a:r>
              <a:rPr lang="cs-CZ" sz="2000" dirty="0"/>
              <a:t>diplomatického zástupce vládou, u které má být </a:t>
            </a:r>
            <a:r>
              <a:rPr lang="cs-CZ" sz="2000" dirty="0" smtClean="0"/>
              <a:t>akreditován‘),</a:t>
            </a:r>
            <a:r>
              <a:rPr lang="cs-CZ" sz="2000" i="1" dirty="0" smtClean="0"/>
              <a:t> </a:t>
            </a:r>
            <a:r>
              <a:rPr lang="cs-CZ" sz="2000" dirty="0" smtClean="0"/>
              <a:t>umění </a:t>
            </a:r>
            <a:r>
              <a:rPr lang="cs-CZ" sz="2000" dirty="0"/>
              <a:t>a literatura (</a:t>
            </a:r>
            <a:r>
              <a:rPr lang="cs-CZ" sz="2000" i="1" dirty="0"/>
              <a:t>dada, parnasismus, surrealismus, imažinismus</a:t>
            </a:r>
            <a:r>
              <a:rPr lang="cs-CZ" sz="2000" dirty="0" smtClean="0"/>
              <a:t>), </a:t>
            </a:r>
            <a:r>
              <a:rPr lang="cs-CZ" sz="2000" dirty="0"/>
              <a:t>sport </a:t>
            </a:r>
            <a:r>
              <a:rPr lang="cs-CZ" sz="2000" dirty="0" smtClean="0"/>
              <a:t>(</a:t>
            </a:r>
            <a:r>
              <a:rPr lang="cs-CZ" sz="2000" i="1" dirty="0"/>
              <a:t>cyklistika</a:t>
            </a:r>
            <a:r>
              <a:rPr lang="cs-CZ" sz="2000" dirty="0"/>
              <a:t>, </a:t>
            </a:r>
            <a:r>
              <a:rPr lang="cs-CZ" sz="2000" i="1" dirty="0" smtClean="0"/>
              <a:t>peloton, parašutismus</a:t>
            </a:r>
            <a:r>
              <a:rPr lang="cs-CZ" sz="2000" dirty="0" smtClean="0"/>
              <a:t>) a také expresiva </a:t>
            </a:r>
            <a:r>
              <a:rPr lang="cs-CZ" sz="2000" i="1" dirty="0"/>
              <a:t>debužírovat</a:t>
            </a:r>
            <a:r>
              <a:rPr lang="cs-CZ" sz="2000" dirty="0"/>
              <a:t>, </a:t>
            </a:r>
            <a:r>
              <a:rPr lang="cs-CZ" sz="2000" i="1" dirty="0" err="1"/>
              <a:t>fanfaron</a:t>
            </a:r>
            <a:r>
              <a:rPr lang="cs-CZ" sz="2000" dirty="0"/>
              <a:t>, </a:t>
            </a:r>
            <a:r>
              <a:rPr lang="cs-CZ" sz="2000" i="1" dirty="0"/>
              <a:t>filuta</a:t>
            </a:r>
            <a:r>
              <a:rPr lang="cs-CZ" sz="2000" dirty="0"/>
              <a:t>, </a:t>
            </a:r>
            <a:r>
              <a:rPr lang="cs-CZ" sz="2000" i="1" dirty="0"/>
              <a:t>koketa</a:t>
            </a:r>
            <a:r>
              <a:rPr lang="cs-CZ" sz="2000" dirty="0"/>
              <a:t>, </a:t>
            </a:r>
            <a:r>
              <a:rPr lang="cs-CZ" sz="2000" i="1" dirty="0" smtClean="0"/>
              <a:t>malér</a:t>
            </a:r>
            <a:r>
              <a:rPr lang="cs-CZ" sz="2000" dirty="0" smtClean="0"/>
              <a:t>, </a:t>
            </a:r>
            <a:r>
              <a:rPr lang="cs-CZ" sz="2000" i="1" dirty="0"/>
              <a:t>alou</a:t>
            </a:r>
            <a:r>
              <a:rPr lang="cs-CZ" sz="2000" dirty="0"/>
              <a:t> (&lt; fr. </a:t>
            </a:r>
            <a:r>
              <a:rPr lang="cs-CZ" sz="2000" i="1" dirty="0" err="1"/>
              <a:t>allons</a:t>
            </a:r>
            <a:r>
              <a:rPr lang="cs-CZ" sz="2000" dirty="0"/>
              <a:t> ‘pojďme’), </a:t>
            </a:r>
            <a:r>
              <a:rPr lang="cs-CZ" sz="2000" i="1" dirty="0" err="1" smtClean="0"/>
              <a:t>šumafuk</a:t>
            </a:r>
            <a:r>
              <a:rPr lang="cs-CZ" sz="2000" i="1" dirty="0" smtClean="0"/>
              <a:t> </a:t>
            </a:r>
            <a:r>
              <a:rPr lang="cs-CZ" sz="2000" dirty="0"/>
              <a:t>(&lt; fr. </a:t>
            </a:r>
            <a:r>
              <a:rPr lang="cs-CZ" sz="2000" i="1" dirty="0"/>
              <a:t>je </a:t>
            </a:r>
            <a:r>
              <a:rPr lang="cs-CZ" sz="2000" i="1" dirty="0" err="1"/>
              <a:t>m’en</a:t>
            </a:r>
            <a:r>
              <a:rPr lang="cs-CZ" sz="2000" i="1" dirty="0"/>
              <a:t> fous</a:t>
            </a:r>
            <a:r>
              <a:rPr lang="cs-CZ" sz="2000" dirty="0"/>
              <a:t> ‘kašlu na to</a:t>
            </a:r>
            <a:r>
              <a:rPr lang="cs-CZ" sz="2000" dirty="0" smtClean="0"/>
              <a:t>’).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202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42288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1471619"/>
            <a:ext cx="11844337" cy="528638"/>
          </a:xfrm>
        </p:spPr>
        <p:txBody>
          <a:bodyPr/>
          <a:lstStyle/>
          <a:p>
            <a:r>
              <a:rPr lang="cs-CZ" dirty="0" smtClean="0"/>
              <a:t>Vlivy cizích jazyků – ruština a angličtina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42888" y="2557463"/>
            <a:ext cx="11715753" cy="31432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vliv ruštiny spojen s legionářskou zkušeností – vojenské výrazy (</a:t>
            </a:r>
            <a:r>
              <a:rPr lang="cs-CZ" sz="2000" i="1" dirty="0" smtClean="0"/>
              <a:t>týl, nápor</a:t>
            </a:r>
            <a:r>
              <a:rPr lang="cs-CZ" sz="2000" dirty="0" smtClean="0"/>
              <a:t>), některé výrazy běžného života (</a:t>
            </a:r>
            <a:r>
              <a:rPr lang="cs-CZ" sz="2000" i="1" dirty="0" err="1"/>
              <a:t>sapogy</a:t>
            </a:r>
            <a:r>
              <a:rPr lang="cs-CZ" sz="2000" dirty="0"/>
              <a:t> </a:t>
            </a:r>
            <a:r>
              <a:rPr lang="cs-CZ" sz="2000" dirty="0" smtClean="0"/>
              <a:t>‚holínky‘, </a:t>
            </a:r>
            <a:r>
              <a:rPr lang="cs-CZ" sz="2000" i="1" dirty="0" err="1"/>
              <a:t>rubáška</a:t>
            </a:r>
            <a:r>
              <a:rPr lang="cs-CZ" sz="2000" dirty="0"/>
              <a:t> </a:t>
            </a:r>
            <a:r>
              <a:rPr lang="cs-CZ" sz="2000" dirty="0" smtClean="0"/>
              <a:t>‚(</a:t>
            </a:r>
            <a:r>
              <a:rPr lang="cs-CZ" sz="2000" dirty="0"/>
              <a:t>ruská) </a:t>
            </a:r>
            <a:r>
              <a:rPr lang="cs-CZ" sz="2000" dirty="0" smtClean="0"/>
              <a:t>košile‘) a také</a:t>
            </a:r>
            <a:r>
              <a:rPr lang="cs-CZ" sz="2000" dirty="0"/>
              <a:t> první sovětské termíny (</a:t>
            </a:r>
            <a:r>
              <a:rPr lang="cs-CZ" sz="2000" i="1" dirty="0"/>
              <a:t>sověty</a:t>
            </a:r>
            <a:r>
              <a:rPr lang="cs-CZ" sz="2000" dirty="0"/>
              <a:t>, </a:t>
            </a:r>
            <a:r>
              <a:rPr lang="cs-CZ" sz="2000" i="1" dirty="0"/>
              <a:t>kolchoz</a:t>
            </a:r>
            <a:r>
              <a:rPr lang="cs-CZ" sz="2000" dirty="0" smtClean="0"/>
              <a:t>),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začal již na konci 19. stol., projevuje se v oblasti sportovních názvů (</a:t>
            </a:r>
            <a:r>
              <a:rPr lang="cs-CZ" sz="2000" i="1" dirty="0" smtClean="0"/>
              <a:t>fotbal</a:t>
            </a:r>
            <a:r>
              <a:rPr lang="cs-CZ" sz="2000" dirty="0" smtClean="0"/>
              <a:t> </a:t>
            </a:r>
            <a:r>
              <a:rPr lang="cs-CZ" sz="2000" dirty="0"/>
              <a:t>(&lt; angl. </a:t>
            </a:r>
            <a:r>
              <a:rPr lang="cs-CZ" sz="2000" i="1" dirty="0" err="1"/>
              <a:t>football</a:t>
            </a:r>
            <a:r>
              <a:rPr lang="cs-CZ" sz="2000" dirty="0"/>
              <a:t>), </a:t>
            </a:r>
            <a:r>
              <a:rPr lang="cs-CZ" sz="2000" i="1" dirty="0"/>
              <a:t>hokej</a:t>
            </a:r>
            <a:r>
              <a:rPr lang="cs-CZ" sz="2000" dirty="0"/>
              <a:t> (&lt; angl. </a:t>
            </a:r>
            <a:r>
              <a:rPr lang="cs-CZ" sz="2000" i="1" dirty="0" err="1"/>
              <a:t>hockey</a:t>
            </a:r>
            <a:r>
              <a:rPr lang="cs-CZ" sz="2000" dirty="0"/>
              <a:t>), </a:t>
            </a:r>
            <a:r>
              <a:rPr lang="cs-CZ" sz="2000" i="1" dirty="0"/>
              <a:t>volejbal</a:t>
            </a:r>
            <a:r>
              <a:rPr lang="cs-CZ" sz="2000" dirty="0"/>
              <a:t> (&lt; angl. </a:t>
            </a:r>
            <a:r>
              <a:rPr lang="cs-CZ" sz="2000" i="1" dirty="0" err="1"/>
              <a:t>voleyball</a:t>
            </a:r>
            <a:r>
              <a:rPr lang="cs-CZ" sz="2000" dirty="0"/>
              <a:t>), </a:t>
            </a:r>
            <a:r>
              <a:rPr lang="cs-CZ" sz="2000" i="1" dirty="0"/>
              <a:t>gól</a:t>
            </a:r>
            <a:r>
              <a:rPr lang="cs-CZ" sz="2000" dirty="0"/>
              <a:t> (&lt; angl. </a:t>
            </a:r>
            <a:r>
              <a:rPr lang="cs-CZ" sz="2000" i="1" dirty="0" err="1"/>
              <a:t>goal</a:t>
            </a:r>
            <a:r>
              <a:rPr lang="cs-CZ" sz="2000" dirty="0"/>
              <a:t>), </a:t>
            </a:r>
            <a:r>
              <a:rPr lang="cs-CZ" sz="2000" dirty="0" smtClean="0"/>
              <a:t>názvů </a:t>
            </a:r>
            <a:r>
              <a:rPr lang="cs-CZ" sz="2000" dirty="0"/>
              <a:t>dopravních prostředků </a:t>
            </a:r>
            <a:r>
              <a:rPr lang="cs-CZ" sz="2000" i="1" dirty="0"/>
              <a:t>trolejbus</a:t>
            </a:r>
            <a:r>
              <a:rPr lang="cs-CZ" sz="2000" dirty="0"/>
              <a:t> (&lt; angl. </a:t>
            </a:r>
            <a:r>
              <a:rPr lang="cs-CZ" sz="2000" i="1" dirty="0" err="1"/>
              <a:t>trolleybus</a:t>
            </a:r>
            <a:r>
              <a:rPr lang="cs-CZ" sz="2000" dirty="0"/>
              <a:t>), </a:t>
            </a:r>
            <a:r>
              <a:rPr lang="cs-CZ" sz="2000" i="1" dirty="0"/>
              <a:t>tramvaj</a:t>
            </a:r>
            <a:r>
              <a:rPr lang="cs-CZ" sz="2000" dirty="0"/>
              <a:t> (&lt; angl. </a:t>
            </a:r>
            <a:r>
              <a:rPr lang="cs-CZ" sz="2000" i="1" dirty="0" err="1"/>
              <a:t>tramway</a:t>
            </a:r>
            <a:r>
              <a:rPr lang="cs-CZ" sz="2000" dirty="0"/>
              <a:t>) </a:t>
            </a:r>
            <a:r>
              <a:rPr lang="cs-CZ" sz="2000" dirty="0" smtClean="0"/>
              <a:t>a</a:t>
            </a:r>
            <a:r>
              <a:rPr lang="cs-CZ" sz="2000" dirty="0"/>
              <a:t> </a:t>
            </a:r>
            <a:r>
              <a:rPr lang="cs-CZ" sz="2000" dirty="0" smtClean="0"/>
              <a:t>jiných </a:t>
            </a:r>
            <a:r>
              <a:rPr lang="cs-CZ" sz="2000" dirty="0"/>
              <a:t>pojmenování z běžného života: </a:t>
            </a:r>
            <a:r>
              <a:rPr lang="cs-CZ" sz="2000" i="1" dirty="0"/>
              <a:t>klub</a:t>
            </a:r>
            <a:r>
              <a:rPr lang="cs-CZ" sz="2000" dirty="0"/>
              <a:t> (&lt; angl. </a:t>
            </a:r>
            <a:r>
              <a:rPr lang="cs-CZ" sz="2000" i="1" dirty="0"/>
              <a:t>club</a:t>
            </a:r>
            <a:r>
              <a:rPr lang="cs-CZ" sz="2000" dirty="0"/>
              <a:t>), </a:t>
            </a:r>
            <a:r>
              <a:rPr lang="cs-CZ" sz="2000" i="1" dirty="0"/>
              <a:t>víkend</a:t>
            </a:r>
            <a:r>
              <a:rPr lang="cs-CZ" sz="2000" dirty="0"/>
              <a:t> (&lt; angl. </a:t>
            </a:r>
            <a:r>
              <a:rPr lang="cs-CZ" sz="2000" i="1" dirty="0" err="1"/>
              <a:t>weekend</a:t>
            </a:r>
            <a:r>
              <a:rPr lang="cs-CZ" sz="2000" dirty="0"/>
              <a:t>) apod. </a:t>
            </a:r>
          </a:p>
        </p:txBody>
      </p:sp>
    </p:spTree>
    <p:extLst>
      <p:ext uri="{BB962C8B-B14F-4D97-AF65-F5344CB8AC3E}">
        <p14:creationId xmlns:p14="http://schemas.microsoft.com/office/powerpoint/2010/main" val="31239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42288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0" y="1128709"/>
            <a:ext cx="11844337" cy="528638"/>
          </a:xfrm>
        </p:spPr>
        <p:txBody>
          <a:bodyPr/>
          <a:lstStyle/>
          <a:p>
            <a:r>
              <a:rPr lang="cs-CZ" dirty="0" smtClean="0"/>
              <a:t>Lexikografie – </a:t>
            </a:r>
            <a:r>
              <a:rPr lang="cs-CZ" i="1" dirty="0" smtClean="0"/>
              <a:t>Příruční </a:t>
            </a:r>
            <a:r>
              <a:rPr lang="cs-CZ" i="1" dirty="0"/>
              <a:t>slovník jazyka </a:t>
            </a:r>
            <a:r>
              <a:rPr lang="cs-CZ" i="1" dirty="0" smtClean="0"/>
              <a:t>českého </a:t>
            </a:r>
            <a:r>
              <a:rPr lang="cs-CZ" dirty="0" smtClean="0"/>
              <a:t>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2257425"/>
            <a:ext cx="11744329" cy="34147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na začátku století byly zahájeny práce na moderním </a:t>
            </a:r>
            <a:r>
              <a:rPr lang="cs-CZ" sz="2000" dirty="0"/>
              <a:t>výkladovém slovníku: </a:t>
            </a:r>
            <a:r>
              <a:rPr lang="cs-CZ" sz="2000" dirty="0" smtClean="0"/>
              <a:t>1911 </a:t>
            </a:r>
            <a:r>
              <a:rPr lang="cs-CZ" sz="2000" dirty="0"/>
              <a:t>zřízena Kancelář Slovníku jazyka českého České akademie věd a umění,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Redakčně se na jeho přípravě podíleli Oldřich Hujer, Emil Smetánka, Miloš </a:t>
            </a:r>
            <a:r>
              <a:rPr lang="cs-CZ" sz="2000" dirty="0" err="1"/>
              <a:t>Weingart</a:t>
            </a:r>
            <a:r>
              <a:rPr lang="cs-CZ" sz="2000" dirty="0"/>
              <a:t>, později též Bohuslav Havránek, Vladimír Šmilauer a Alois </a:t>
            </a:r>
            <a:r>
              <a:rPr lang="cs-CZ" sz="2000" dirty="0" smtClean="0"/>
              <a:t>Získal,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neměl </a:t>
            </a:r>
            <a:r>
              <a:rPr lang="cs-CZ" sz="2000" dirty="0"/>
              <a:t>ambice dotvářet slovní zásobu či uměle předjímat její další vývoj,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založen na vlastním materiálu (nekopíroval tedy předchozí slovníky) – nejprve se počítalo se slovní zásobou od </a:t>
            </a:r>
            <a:r>
              <a:rPr lang="cs-CZ" sz="2000" dirty="0" smtClean="0"/>
              <a:t>1770</a:t>
            </a:r>
            <a:r>
              <a:rPr lang="cs-CZ" sz="2000" dirty="0" smtClean="0"/>
              <a:t>, nakonec založeno na materiálu posledních 50–60 let (založeno na jazyce předních českých literárních autorů</a:t>
            </a:r>
            <a:r>
              <a:rPr lang="cs-CZ" sz="2000" dirty="0" smtClean="0"/>
              <a:t>).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670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0" y="800096"/>
            <a:ext cx="11844337" cy="528638"/>
          </a:xfrm>
        </p:spPr>
        <p:txBody>
          <a:bodyPr/>
          <a:lstStyle/>
          <a:p>
            <a:r>
              <a:rPr lang="cs-CZ" dirty="0" smtClean="0"/>
              <a:t>Lexikografie – </a:t>
            </a:r>
            <a:r>
              <a:rPr lang="cs-CZ" i="1" dirty="0" smtClean="0"/>
              <a:t>Příruční </a:t>
            </a:r>
            <a:r>
              <a:rPr lang="cs-CZ" i="1" dirty="0"/>
              <a:t>slovník jazyka </a:t>
            </a:r>
            <a:r>
              <a:rPr lang="cs-CZ" i="1" dirty="0" smtClean="0"/>
              <a:t>českého </a:t>
            </a:r>
            <a:r>
              <a:rPr lang="cs-CZ" dirty="0" smtClean="0"/>
              <a:t>II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843088"/>
            <a:ext cx="11744329" cy="38290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snažil se podat </a:t>
            </a:r>
            <a:r>
              <a:rPr lang="cs-CZ" sz="2000" dirty="0"/>
              <a:t>co nejkomplexnější popis synchronního stavu lexika </a:t>
            </a:r>
            <a:r>
              <a:rPr lang="cs-CZ" sz="2000" dirty="0" smtClean="0"/>
              <a:t>a </a:t>
            </a:r>
            <a:r>
              <a:rPr lang="cs-CZ" sz="2000" dirty="0"/>
              <a:t>přispět ke stabilizaci jeho funkčního stylového </a:t>
            </a:r>
            <a:r>
              <a:rPr lang="cs-CZ" sz="2000" dirty="0" smtClean="0"/>
              <a:t>rozvrstvení,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primárně nebyl koncipován jako </a:t>
            </a:r>
            <a:r>
              <a:rPr lang="cs-CZ" sz="2000" dirty="0"/>
              <a:t>kodifikační, </a:t>
            </a:r>
            <a:r>
              <a:rPr lang="cs-CZ" sz="2000" dirty="0" smtClean="0"/>
              <a:t>mělo jít o deskriptivní dílo, z povahy věci však cílil na </a:t>
            </a:r>
            <a:r>
              <a:rPr lang="cs-CZ" sz="2000" dirty="0"/>
              <a:t>upevnění spisovné </a:t>
            </a:r>
            <a:r>
              <a:rPr lang="cs-CZ" sz="2000" dirty="0" smtClean="0"/>
              <a:t>slovní </a:t>
            </a:r>
            <a:r>
              <a:rPr lang="cs-CZ" sz="2000" dirty="0"/>
              <a:t>zásoby </a:t>
            </a:r>
            <a:r>
              <a:rPr lang="cs-CZ" sz="2000" dirty="0" smtClean="0"/>
              <a:t>(především </a:t>
            </a:r>
            <a:r>
              <a:rPr lang="cs-CZ" sz="2000" dirty="0"/>
              <a:t>v prvních svazcích </a:t>
            </a:r>
            <a:r>
              <a:rPr lang="cs-CZ" sz="2000" dirty="0" smtClean="0"/>
              <a:t>přežíval preskriptivní přístup),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obsahuje první </a:t>
            </a:r>
            <a:r>
              <a:rPr lang="cs-CZ" sz="2000" dirty="0"/>
              <a:t>rozsáhlejší pokus o stylistickou klasifikaci lexikálních </a:t>
            </a:r>
            <a:r>
              <a:rPr lang="cs-CZ" sz="2000" dirty="0" smtClean="0"/>
              <a:t>jednotek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první díl 1935, původní plán byl vydat ho ve 4 dílech (nakonec 8 dílů v 9 svazcích) – v </a:t>
            </a:r>
            <a:r>
              <a:rPr lang="cs-CZ" sz="2000" dirty="0" smtClean="0"/>
              <a:t>průběhu </a:t>
            </a:r>
            <a:r>
              <a:rPr lang="cs-CZ" sz="2000" dirty="0" smtClean="0"/>
              <a:t>času se měnil přístup (v prvních dílech omezena terminologie a </a:t>
            </a:r>
            <a:r>
              <a:rPr lang="cs-CZ" sz="2000" dirty="0" smtClean="0"/>
              <a:t>puristické tendence).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115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0025" y="100013"/>
            <a:ext cx="11758613" cy="1195989"/>
          </a:xfrm>
        </p:spPr>
        <p:txBody>
          <a:bodyPr/>
          <a:lstStyle/>
          <a:p>
            <a:r>
              <a:rPr lang="cs-CZ" dirty="0" smtClean="0"/>
              <a:t>Lexikografie – </a:t>
            </a:r>
            <a:r>
              <a:rPr lang="cs-CZ" i="1" dirty="0"/>
              <a:t>Slovník jazyka českého pravopisný, kulturní a </a:t>
            </a:r>
            <a:r>
              <a:rPr lang="cs-CZ" i="1" dirty="0" smtClean="0"/>
              <a:t>fraseologický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0025" y="1353154"/>
            <a:ext cx="11273175" cy="4535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autoři Pavel </a:t>
            </a:r>
            <a:r>
              <a:rPr lang="cs-CZ" sz="2000" dirty="0" smtClean="0"/>
              <a:t>Váša </a:t>
            </a:r>
            <a:r>
              <a:rPr lang="cs-CZ" sz="2000" dirty="0"/>
              <a:t>a </a:t>
            </a:r>
            <a:r>
              <a:rPr lang="cs-CZ" sz="2000" dirty="0" smtClean="0"/>
              <a:t>František Trávníček,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první vydání 1935–1937 jako dvojsvazkové, vyšel </a:t>
            </a:r>
            <a:r>
              <a:rPr lang="cs-CZ" sz="2000" dirty="0"/>
              <a:t>ještě v několika vydáních a </a:t>
            </a:r>
            <a:r>
              <a:rPr lang="cs-CZ" sz="2000" dirty="0" smtClean="0"/>
              <a:t>úpravách (už pod zjednodušeným názvem </a:t>
            </a:r>
            <a:r>
              <a:rPr lang="cs-CZ" sz="2000" i="1" dirty="0" smtClean="0"/>
              <a:t>Slovník jazyka českého</a:t>
            </a:r>
            <a:r>
              <a:rPr lang="cs-CZ" sz="2000" dirty="0" smtClean="0"/>
              <a:t>), od 2. vydání 1941 jako jeden svazek (celkem vyšel čtyřikrát), 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menší </a:t>
            </a:r>
            <a:r>
              <a:rPr lang="cs-CZ" sz="2000" dirty="0"/>
              <a:t>výkladový slovník</a:t>
            </a:r>
            <a:r>
              <a:rPr lang="cs-CZ" sz="2000" dirty="0" smtClean="0"/>
              <a:t>, (připravován od 1934 nezávisle na PSJČ) – založen na jazyce literární produkce,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plnil základní </a:t>
            </a:r>
            <a:r>
              <a:rPr lang="cs-CZ" sz="2000" dirty="0"/>
              <a:t>funkci příručky pro širší </a:t>
            </a:r>
            <a:r>
              <a:rPr lang="cs-CZ" sz="2000" dirty="0" smtClean="0"/>
              <a:t>veřejnost,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je </a:t>
            </a:r>
            <a:r>
              <a:rPr lang="cs-CZ" sz="2000" dirty="0"/>
              <a:t>řazen abecedně, využívá však poměrně rozsáhlého </a:t>
            </a:r>
            <a:r>
              <a:rPr lang="cs-CZ" sz="2000" dirty="0" smtClean="0"/>
              <a:t>hnízdování (lexikograficky nejednotný),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poznamenán </a:t>
            </a:r>
            <a:r>
              <a:rPr lang="cs-CZ" sz="2000" dirty="0"/>
              <a:t>puristickým poučováním, patřil ve své době ke kvalitním jazykovým příručkám a získal si velkou </a:t>
            </a:r>
            <a:r>
              <a:rPr lang="cs-CZ" sz="2000" dirty="0" smtClean="0"/>
              <a:t>oblibu (mj. i proto, že byl </a:t>
            </a:r>
            <a:r>
              <a:rPr lang="cs-CZ" sz="2000" dirty="0"/>
              <a:t>doplněn stručnou gramatikou obsahující poučení o hláskosloví a morfologii)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36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Václav Ertl             František Trávníček       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89" y="1370250"/>
            <a:ext cx="3247836" cy="4703763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" t="3887" r="3370" b="4412"/>
          <a:stretch/>
        </p:blipFill>
        <p:spPr>
          <a:xfrm>
            <a:off x="1285532" y="1347907"/>
            <a:ext cx="3394468" cy="47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7176" y="414342"/>
            <a:ext cx="11189130" cy="459712"/>
          </a:xfrm>
        </p:spPr>
        <p:txBody>
          <a:bodyPr/>
          <a:lstStyle/>
          <a:p>
            <a:r>
              <a:rPr lang="cs-CZ" dirty="0" smtClean="0"/>
              <a:t>Jazyk poezie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7176" y="1285875"/>
            <a:ext cx="11472862" cy="4643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také </a:t>
            </a:r>
            <a:r>
              <a:rPr lang="cs-CZ" sz="2000" dirty="0"/>
              <a:t>jazyk poezie </a:t>
            </a:r>
            <a:r>
              <a:rPr lang="cs-CZ" sz="2000" dirty="0" smtClean="0"/>
              <a:t>se postupně zbavuje </a:t>
            </a:r>
            <a:r>
              <a:rPr lang="cs-CZ" sz="2000" dirty="0"/>
              <a:t>exkluzivních </a:t>
            </a:r>
            <a:r>
              <a:rPr lang="cs-CZ" sz="2000" dirty="0" smtClean="0"/>
              <a:t>jazykových prostředků</a:t>
            </a:r>
            <a:r>
              <a:rPr lang="cs-CZ" sz="2000" dirty="0"/>
              <a:t>, které byly typické pro lexikum (i syntax) poezie sklonku 19. stol. (zejm. pro autory z okruhu časopisu Lumír), </a:t>
            </a:r>
            <a:r>
              <a:rPr lang="cs-CZ" sz="2000" dirty="0" smtClean="0"/>
              <a:t>a tak navazuje na autory počátku 20. stol., jako byla F. </a:t>
            </a:r>
            <a:r>
              <a:rPr lang="cs-CZ" sz="2000" dirty="0" err="1" smtClean="0"/>
              <a:t>Gellner</a:t>
            </a:r>
            <a:r>
              <a:rPr lang="cs-CZ" sz="2000" dirty="0" smtClean="0"/>
              <a:t>, F. Šrámek či V. Dyk,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sbližuje </a:t>
            </a:r>
            <a:r>
              <a:rPr lang="cs-CZ" sz="2000" dirty="0"/>
              <a:t>se, byť jinak než jazyk prózy, s jazykem běžně </a:t>
            </a:r>
            <a:r>
              <a:rPr lang="cs-CZ" sz="2000" dirty="0" smtClean="0"/>
              <a:t>mluveným, zejména opouští </a:t>
            </a:r>
            <a:r>
              <a:rPr lang="cs-CZ" sz="2000" dirty="0"/>
              <a:t>dříve časté slovosledné inverze </a:t>
            </a:r>
            <a:r>
              <a:rPr lang="cs-CZ" sz="2000" dirty="0" smtClean="0"/>
              <a:t>a snahy </a:t>
            </a:r>
            <a:r>
              <a:rPr lang="cs-CZ" sz="2000" dirty="0"/>
              <a:t>o eufonii </a:t>
            </a:r>
            <a:r>
              <a:rPr lang="cs-CZ" sz="2000" dirty="0" smtClean="0"/>
              <a:t>jsou </a:t>
            </a:r>
            <a:r>
              <a:rPr lang="cs-CZ" sz="2000" dirty="0" smtClean="0"/>
              <a:t>vystřídány </a:t>
            </a:r>
            <a:r>
              <a:rPr lang="cs-CZ" sz="2000" dirty="0"/>
              <a:t>tendencí k </a:t>
            </a:r>
            <a:r>
              <a:rPr lang="cs-CZ" sz="2000" dirty="0" smtClean="0"/>
              <a:t>aktualizaci </a:t>
            </a:r>
            <a:r>
              <a:rPr lang="cs-CZ" sz="2000" dirty="0"/>
              <a:t>jazykového </a:t>
            </a:r>
            <a:r>
              <a:rPr lang="cs-CZ" sz="2000" dirty="0" smtClean="0"/>
              <a:t>významu,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v jednotlivých -ismech dochází k zaměření na samotný lexém, na jejich nečekané kombinace a na uvádění lexikálních okruhů spojených s každodenností, lidovou kulturu či cestováním, výraznou roli hraje také tvorba poetismů,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mezi jednotlivými autory značné rozdíly, např</a:t>
            </a:r>
            <a:r>
              <a:rPr lang="cs-CZ" sz="2000" dirty="0"/>
              <a:t>. jazyk básníka F. </a:t>
            </a:r>
            <a:r>
              <a:rPr lang="cs-CZ" sz="2000" dirty="0" smtClean="0"/>
              <a:t>Halase obsahuje </a:t>
            </a:r>
            <a:r>
              <a:rPr lang="cs-CZ" sz="2000" dirty="0"/>
              <a:t>vedle výrazů z běžně mluvené </a:t>
            </a:r>
            <a:r>
              <a:rPr lang="cs-CZ" sz="2000" dirty="0" smtClean="0"/>
              <a:t>češtiny, </a:t>
            </a:r>
            <a:r>
              <a:rPr lang="cs-CZ" sz="2000" dirty="0"/>
              <a:t>zejm. moravské (</a:t>
            </a:r>
            <a:r>
              <a:rPr lang="cs-CZ" sz="2000" i="1" dirty="0" smtClean="0"/>
              <a:t>baže</a:t>
            </a:r>
            <a:r>
              <a:rPr lang="cs-CZ" sz="2000" dirty="0" smtClean="0"/>
              <a:t>, </a:t>
            </a:r>
            <a:r>
              <a:rPr lang="cs-CZ" sz="2000" i="1" dirty="0"/>
              <a:t>hubačit </a:t>
            </a:r>
            <a:r>
              <a:rPr lang="cs-CZ" sz="2000" dirty="0" smtClean="0"/>
              <a:t>‚</a:t>
            </a:r>
            <a:r>
              <a:rPr lang="cs-CZ" sz="2000" dirty="0" smtClean="0"/>
              <a:t>hubovat‘, </a:t>
            </a:r>
            <a:r>
              <a:rPr lang="cs-CZ" sz="2000" i="1" dirty="0" smtClean="0"/>
              <a:t>šup</a:t>
            </a:r>
            <a:r>
              <a:rPr lang="cs-CZ" sz="2000" dirty="0"/>
              <a:t>, </a:t>
            </a:r>
            <a:r>
              <a:rPr lang="cs-CZ" sz="2000" dirty="0" smtClean="0"/>
              <a:t>vyzvonit ‚vyzradit‘), také </a:t>
            </a:r>
            <a:r>
              <a:rPr lang="cs-CZ" sz="2000" dirty="0"/>
              <a:t>některé </a:t>
            </a:r>
            <a:r>
              <a:rPr lang="cs-CZ" sz="2000" dirty="0" smtClean="0"/>
              <a:t>morfologické kolokvialismy (</a:t>
            </a:r>
            <a:r>
              <a:rPr lang="cs-CZ" sz="2000" i="1" dirty="0"/>
              <a:t>aby </a:t>
            </a:r>
            <a:r>
              <a:rPr lang="cs-CZ" sz="2000" i="1" dirty="0" err="1"/>
              <a:t>sisi</a:t>
            </a:r>
            <a:r>
              <a:rPr lang="cs-CZ" sz="2000" i="1" dirty="0"/>
              <a:t> </a:t>
            </a:r>
            <a:r>
              <a:rPr lang="cs-CZ" sz="2000" dirty="0" smtClean="0"/>
              <a:t>‚aby sis‘, </a:t>
            </a:r>
            <a:r>
              <a:rPr lang="cs-CZ" sz="2000" i="1" dirty="0"/>
              <a:t>naleje </a:t>
            </a:r>
            <a:r>
              <a:rPr lang="cs-CZ" sz="2000" dirty="0" smtClean="0"/>
              <a:t>‚nalije</a:t>
            </a:r>
            <a:r>
              <a:rPr lang="cs-CZ" sz="2000" dirty="0"/>
              <a:t> </a:t>
            </a:r>
            <a:r>
              <a:rPr lang="cs-CZ" sz="2000" dirty="0" smtClean="0"/>
              <a:t>‘, </a:t>
            </a:r>
            <a:r>
              <a:rPr lang="cs-CZ" sz="2000" i="1" dirty="0" err="1" smtClean="0"/>
              <a:t>větvičkama</a:t>
            </a:r>
            <a:r>
              <a:rPr lang="cs-CZ" sz="2000" i="1" dirty="0"/>
              <a:t>, v lopuchách</a:t>
            </a:r>
            <a:r>
              <a:rPr lang="cs-CZ" sz="2000" dirty="0"/>
              <a:t>), </a:t>
            </a:r>
            <a:r>
              <a:rPr lang="cs-CZ" sz="2000" dirty="0" smtClean="0"/>
              <a:t>nebo </a:t>
            </a:r>
            <a:r>
              <a:rPr lang="cs-CZ" sz="2000" dirty="0" err="1" smtClean="0"/>
              <a:t>okazionalismy</a:t>
            </a:r>
            <a:r>
              <a:rPr lang="cs-CZ" sz="2000" dirty="0" smtClean="0"/>
              <a:t> </a:t>
            </a:r>
            <a:r>
              <a:rPr lang="cs-CZ" sz="2000" i="1" dirty="0" err="1" smtClean="0"/>
              <a:t>ohrndírka</a:t>
            </a:r>
            <a:r>
              <a:rPr lang="cs-CZ" sz="2000" dirty="0"/>
              <a:t>, </a:t>
            </a:r>
            <a:r>
              <a:rPr lang="cs-CZ" sz="2000" i="1" dirty="0" err="1"/>
              <a:t>perutnění</a:t>
            </a:r>
            <a:r>
              <a:rPr lang="cs-CZ" sz="2000" dirty="0"/>
              <a:t>, </a:t>
            </a:r>
            <a:r>
              <a:rPr lang="cs-CZ" sz="2000" i="1" dirty="0" err="1" smtClean="0"/>
              <a:t>ústka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14000" y="1743076"/>
            <a:ext cx="11430337" cy="26288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38423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0038" y="742956"/>
            <a:ext cx="11146267" cy="431139"/>
          </a:xfrm>
        </p:spPr>
        <p:txBody>
          <a:bodyPr/>
          <a:lstStyle/>
          <a:p>
            <a:r>
              <a:rPr lang="cs-CZ" dirty="0" smtClean="0"/>
              <a:t>Jazyk </a:t>
            </a:r>
            <a:r>
              <a:rPr lang="cs-CZ" dirty="0" smtClean="0"/>
              <a:t>beletrie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0038" y="1743076"/>
            <a:ext cx="10772774" cy="43005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v </a:t>
            </a:r>
            <a:r>
              <a:rPr lang="cs-CZ" sz="2000" dirty="0"/>
              <a:t>meziválečném období </a:t>
            </a:r>
            <a:r>
              <a:rPr lang="cs-CZ" sz="2000" dirty="0" smtClean="0"/>
              <a:t>podléhal významný změnám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podobně jako v jiných oblastech i zde se více sbližoval </a:t>
            </a:r>
            <a:r>
              <a:rPr lang="cs-CZ" sz="2000" dirty="0"/>
              <a:t>s jazykem běžně mluveným,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počátky </a:t>
            </a:r>
            <a:r>
              <a:rPr lang="cs-CZ" sz="2000" dirty="0" smtClean="0"/>
              <a:t>tohoto vývoje lze pozorovat u autorů  z počátku 20. stol., zejména u J</a:t>
            </a:r>
            <a:r>
              <a:rPr lang="cs-CZ" sz="2000" dirty="0"/>
              <a:t>. </a:t>
            </a:r>
            <a:r>
              <a:rPr lang="cs-CZ" sz="2000" dirty="0" smtClean="0"/>
              <a:t>Haška, který v pásmu postav záměrně pracoval s obecnou češtinou, slangem, argotem nebo expresivy,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výraznou </a:t>
            </a:r>
            <a:r>
              <a:rPr lang="cs-CZ" sz="2000" dirty="0" smtClean="0"/>
              <a:t>měrou se snaha o „zživotnění“ jazyka prosazovala v díle K</a:t>
            </a:r>
            <a:r>
              <a:rPr lang="cs-CZ" sz="2000" dirty="0"/>
              <a:t>. </a:t>
            </a:r>
            <a:r>
              <a:rPr lang="cs-CZ" sz="2000" dirty="0" smtClean="0"/>
              <a:t>Čapka, a to zejména v syntaktické stavbě, jasné a přehledné, ve </a:t>
            </a:r>
            <a:r>
              <a:rPr lang="cs-CZ" sz="2000" dirty="0"/>
              <a:t>velké míře </a:t>
            </a:r>
            <a:r>
              <a:rPr lang="cs-CZ" sz="2000" dirty="0" smtClean="0"/>
              <a:t>také ve volbě příznakových lexémů, jako </a:t>
            </a:r>
            <a:r>
              <a:rPr lang="cs-CZ" sz="2000" i="1" dirty="0" smtClean="0"/>
              <a:t>jináč</a:t>
            </a:r>
            <a:r>
              <a:rPr lang="cs-CZ" sz="2000" dirty="0" smtClean="0"/>
              <a:t>, </a:t>
            </a:r>
            <a:r>
              <a:rPr lang="cs-CZ" sz="2000" i="1" dirty="0"/>
              <a:t>pačesy</a:t>
            </a:r>
            <a:r>
              <a:rPr lang="cs-CZ" sz="2000" dirty="0"/>
              <a:t>, </a:t>
            </a:r>
            <a:r>
              <a:rPr lang="cs-CZ" sz="2000" i="1" dirty="0" smtClean="0"/>
              <a:t>špitál</a:t>
            </a:r>
            <a:r>
              <a:rPr lang="cs-CZ" sz="2000" dirty="0" smtClean="0"/>
              <a:t>, </a:t>
            </a:r>
            <a:r>
              <a:rPr lang="cs-CZ" sz="2000" i="1" dirty="0" smtClean="0"/>
              <a:t>tuhle, vousiska</a:t>
            </a:r>
            <a:r>
              <a:rPr lang="cs-CZ" sz="2000" i="1" dirty="0"/>
              <a:t>, vysypat </a:t>
            </a:r>
            <a:r>
              <a:rPr lang="cs-CZ" sz="2000" dirty="0" smtClean="0"/>
              <a:t>‚rychle říct‘, </a:t>
            </a:r>
            <a:r>
              <a:rPr lang="cs-CZ" sz="2000" i="1" dirty="0" smtClean="0"/>
              <a:t>ženská</a:t>
            </a:r>
            <a:r>
              <a:rPr lang="cs-CZ" sz="2000" dirty="0" smtClean="0"/>
              <a:t>; vedle toho rozmanité neologismy </a:t>
            </a:r>
            <a:r>
              <a:rPr lang="cs-CZ" sz="2000" dirty="0"/>
              <a:t>jako </a:t>
            </a:r>
            <a:r>
              <a:rPr lang="cs-CZ" sz="2000" i="1" dirty="0" err="1"/>
              <a:t>bdělec</a:t>
            </a:r>
            <a:r>
              <a:rPr lang="cs-CZ" sz="2000" i="1" dirty="0"/>
              <a:t> </a:t>
            </a:r>
            <a:r>
              <a:rPr lang="cs-CZ" sz="2000" dirty="0" smtClean="0"/>
              <a:t>‚kdo bdí‘, </a:t>
            </a:r>
            <a:r>
              <a:rPr lang="cs-CZ" sz="2000" i="1" dirty="0" err="1"/>
              <a:t>dějinář</a:t>
            </a:r>
            <a:r>
              <a:rPr lang="cs-CZ" sz="2000" i="1" dirty="0"/>
              <a:t> </a:t>
            </a:r>
            <a:r>
              <a:rPr lang="cs-CZ" sz="2000" dirty="0" smtClean="0"/>
              <a:t>‚historik‘, </a:t>
            </a:r>
            <a:r>
              <a:rPr lang="cs-CZ" sz="2000" i="1" dirty="0" err="1"/>
              <a:t>olichotit</a:t>
            </a:r>
            <a:r>
              <a:rPr lang="cs-CZ" sz="2000" i="1" dirty="0"/>
              <a:t> </a:t>
            </a:r>
            <a:r>
              <a:rPr lang="cs-CZ" sz="2000" dirty="0" smtClean="0"/>
              <a:t>‚lichocením </a:t>
            </a:r>
            <a:r>
              <a:rPr lang="cs-CZ" sz="2000" dirty="0"/>
              <a:t>někoho k něčemu </a:t>
            </a:r>
            <a:r>
              <a:rPr lang="cs-CZ" sz="2000" dirty="0" smtClean="0"/>
              <a:t>přimět</a:t>
            </a:r>
            <a:r>
              <a:rPr lang="cs-CZ" sz="2000" dirty="0"/>
              <a:t> </a:t>
            </a:r>
            <a:r>
              <a:rPr lang="cs-CZ" sz="2000" dirty="0" smtClean="0"/>
              <a:t>‘</a:t>
            </a:r>
            <a:endParaRPr lang="cs-CZ" sz="2000" dirty="0" smtClean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14000" y="1743076"/>
            <a:ext cx="11430337" cy="26288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15024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1243013"/>
            <a:ext cx="11032305" cy="545445"/>
          </a:xfrm>
        </p:spPr>
        <p:txBody>
          <a:bodyPr/>
          <a:lstStyle/>
          <a:p>
            <a:r>
              <a:rPr lang="cs-CZ" dirty="0" smtClean="0"/>
              <a:t>Jazyk </a:t>
            </a:r>
            <a:r>
              <a:rPr lang="cs-CZ" dirty="0" smtClean="0"/>
              <a:t>beletrie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2174215"/>
            <a:ext cx="10658812" cy="386939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podobného </a:t>
            </a:r>
            <a:r>
              <a:rPr lang="cs-CZ" sz="2000" dirty="0" smtClean="0"/>
              <a:t>stylového </a:t>
            </a:r>
            <a:r>
              <a:rPr lang="cs-CZ" sz="2000" dirty="0"/>
              <a:t>rejstříku </a:t>
            </a:r>
            <a:r>
              <a:rPr lang="cs-CZ" sz="2000" dirty="0" smtClean="0"/>
              <a:t>využíval I. Olbracht nebo </a:t>
            </a:r>
            <a:r>
              <a:rPr lang="cs-CZ" sz="2000" dirty="0"/>
              <a:t>R. </a:t>
            </a:r>
            <a:r>
              <a:rPr lang="cs-CZ" sz="2000" dirty="0" err="1" smtClean="0"/>
              <a:t>Těsnohlídek</a:t>
            </a:r>
            <a:r>
              <a:rPr lang="cs-CZ" sz="2000" dirty="0" smtClean="0"/>
              <a:t>, který pracoval s moravismy (</a:t>
            </a:r>
            <a:r>
              <a:rPr lang="cs-CZ" sz="2000" i="1" dirty="0"/>
              <a:t>chyba</a:t>
            </a:r>
            <a:r>
              <a:rPr lang="cs-CZ" sz="2000" dirty="0"/>
              <a:t> jako spojovací výraz ve významu </a:t>
            </a:r>
            <a:r>
              <a:rPr lang="cs-CZ" sz="2000" dirty="0"/>
              <a:t>‚leda ‚‘, </a:t>
            </a:r>
            <a:r>
              <a:rPr lang="cs-CZ" sz="2000" i="1" dirty="0" err="1"/>
              <a:t>lunda</a:t>
            </a:r>
            <a:r>
              <a:rPr lang="cs-CZ" sz="2000" dirty="0"/>
              <a:t> </a:t>
            </a:r>
            <a:r>
              <a:rPr lang="cs-CZ" sz="2000" dirty="0" smtClean="0"/>
              <a:t>‚pobuda‘, </a:t>
            </a:r>
            <a:r>
              <a:rPr lang="cs-CZ" sz="2000" i="1" dirty="0" err="1"/>
              <a:t>miknout</a:t>
            </a:r>
            <a:r>
              <a:rPr lang="cs-CZ" sz="2000" i="1" dirty="0"/>
              <a:t> </a:t>
            </a:r>
            <a:r>
              <a:rPr lang="cs-CZ" sz="2000" dirty="0" smtClean="0"/>
              <a:t>‚mrsknout‘ </a:t>
            </a:r>
            <a:r>
              <a:rPr lang="cs-CZ" sz="2000" dirty="0"/>
              <a:t>apod</a:t>
            </a:r>
            <a:r>
              <a:rPr lang="cs-CZ" sz="2000" dirty="0" smtClean="0"/>
              <a:t>.),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K. Poláčka záměrně kombinuje různé registry mluveného jazyka s archaismy</a:t>
            </a:r>
            <a:r>
              <a:rPr lang="cs-CZ" sz="2000" dirty="0" smtClean="0"/>
              <a:t>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specifickým jazykem se vyznačují díla </a:t>
            </a:r>
            <a:r>
              <a:rPr lang="cs-CZ" sz="2000" dirty="0"/>
              <a:t>V. </a:t>
            </a:r>
            <a:r>
              <a:rPr lang="cs-CZ" sz="2000" dirty="0" smtClean="0"/>
              <a:t>Vančury, který záměrně využívá archaického jazyka s </a:t>
            </a:r>
            <a:r>
              <a:rPr lang="cs-CZ" sz="2000" dirty="0" smtClean="0"/>
              <a:t>humanistickou </a:t>
            </a:r>
            <a:r>
              <a:rPr lang="cs-CZ" sz="2000" dirty="0" smtClean="0"/>
              <a:t>syntaxí.</a:t>
            </a:r>
            <a:endParaRPr lang="cs-CZ" sz="2000" dirty="0"/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14000" y="1743076"/>
            <a:ext cx="11430337" cy="26288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481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10996"/>
            <a:ext cx="11032305" cy="391648"/>
          </a:xfrm>
        </p:spPr>
        <p:txBody>
          <a:bodyPr/>
          <a:lstStyle/>
          <a:p>
            <a:r>
              <a:rPr lang="cs-CZ" dirty="0" smtClean="0"/>
              <a:t>Publicistický styl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728788"/>
            <a:ext cx="11430337" cy="262889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postupně se zbavuje syntaktické archaičnosti 19. stol., 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způsob vyjadřování se značně </a:t>
            </a:r>
            <a:r>
              <a:rPr lang="cs-CZ" sz="2000" dirty="0"/>
              <a:t>projasnil a odlehčil (nyní tíhl k jednoduchosti, jasnosti, ale také k větší </a:t>
            </a:r>
            <a:r>
              <a:rPr lang="cs-CZ" sz="2000" dirty="0" err="1" smtClean="0"/>
              <a:t>beletrizovanosti</a:t>
            </a:r>
            <a:r>
              <a:rPr lang="cs-CZ" sz="2000" dirty="0" smtClean="0"/>
              <a:t>),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vzorem </a:t>
            </a:r>
            <a:r>
              <a:rPr lang="cs-CZ" sz="2000" dirty="0"/>
              <a:t>kultivované </a:t>
            </a:r>
            <a:r>
              <a:rPr lang="cs-CZ" sz="2000" dirty="0" smtClean="0"/>
              <a:t>jazykové </a:t>
            </a:r>
            <a:r>
              <a:rPr lang="cs-CZ" sz="2000" dirty="0"/>
              <a:t>praxe byla v meziválečném období některá </a:t>
            </a:r>
            <a:r>
              <a:rPr lang="cs-CZ" sz="2000" dirty="0" smtClean="0"/>
              <a:t>periodika, zejména jazyk </a:t>
            </a:r>
            <a:r>
              <a:rPr lang="cs-CZ" sz="2000" i="1" dirty="0" smtClean="0"/>
              <a:t>Lidových novin</a:t>
            </a:r>
            <a:r>
              <a:rPr lang="cs-CZ" sz="2000" dirty="0" smtClean="0"/>
              <a:t>, jehož redaktoři patřili k čelným dobovým beletristům, kteří se zasloužili o modernizaci prozaického stylu.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428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14311" y="214304"/>
            <a:ext cx="11189131" cy="445429"/>
          </a:xfrm>
        </p:spPr>
        <p:txBody>
          <a:bodyPr/>
          <a:lstStyle/>
          <a:p>
            <a:r>
              <a:rPr lang="cs-CZ" dirty="0" smtClean="0"/>
              <a:t>Autoři Lidových novin meziválečného období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728788"/>
            <a:ext cx="11430337" cy="2628892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přejato z „Lidové noviny. 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120 let v dobré společnosti. </a:t>
            </a:r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1893–2013“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3" y="867925"/>
            <a:ext cx="8529643" cy="598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71463" y="542925"/>
            <a:ext cx="11201737" cy="628651"/>
          </a:xfrm>
        </p:spPr>
        <p:txBody>
          <a:bodyPr/>
          <a:lstStyle/>
          <a:p>
            <a:r>
              <a:rPr lang="cs-CZ" dirty="0" smtClean="0"/>
              <a:t>Administrativní jazyk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1463" y="1628775"/>
            <a:ext cx="11201737" cy="4203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tzv</a:t>
            </a:r>
            <a:r>
              <a:rPr lang="cs-CZ" sz="2000" dirty="0"/>
              <a:t>. úřední </a:t>
            </a:r>
            <a:r>
              <a:rPr lang="cs-CZ" sz="2000" dirty="0" smtClean="0"/>
              <a:t>jazyk  </a:t>
            </a:r>
            <a:r>
              <a:rPr lang="cs-CZ" sz="2000" dirty="0"/>
              <a:t>byl od poč. </a:t>
            </a:r>
            <a:r>
              <a:rPr lang="cs-CZ" sz="2000" dirty="0" smtClean="0"/>
              <a:t>20. století nevytříbený</a:t>
            </a:r>
            <a:r>
              <a:rPr lang="cs-CZ" sz="2000" dirty="0"/>
              <a:t>, poznamenaný vlivem </a:t>
            </a:r>
            <a:r>
              <a:rPr lang="cs-CZ" sz="2000" dirty="0" smtClean="0"/>
              <a:t>německé </a:t>
            </a:r>
            <a:r>
              <a:rPr lang="cs-CZ" sz="2000" dirty="0"/>
              <a:t>kancelářské praxe, přesycený </a:t>
            </a:r>
            <a:r>
              <a:rPr lang="cs-CZ" sz="2000" dirty="0" smtClean="0"/>
              <a:t>kalky a NESROZUMITELNÝ,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jako takový byl objektem kritiky,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jak bylo zmíněno na začátku, pro </a:t>
            </a:r>
            <a:r>
              <a:rPr lang="cs-CZ" sz="2000" dirty="0"/>
              <a:t>nápravu tohoto stavu vznikl </a:t>
            </a:r>
            <a:r>
              <a:rPr lang="cs-CZ" sz="2000" dirty="0" smtClean="0"/>
              <a:t>1922 </a:t>
            </a:r>
            <a:r>
              <a:rPr lang="cs-CZ" sz="2000" dirty="0"/>
              <a:t>časopis </a:t>
            </a:r>
            <a:r>
              <a:rPr lang="cs-CZ" sz="2000" i="1" dirty="0"/>
              <a:t>Naše úřední </a:t>
            </a:r>
            <a:r>
              <a:rPr lang="cs-CZ" sz="2000" i="1" dirty="0" smtClean="0"/>
              <a:t>čeština</a:t>
            </a:r>
            <a:r>
              <a:rPr lang="cs-CZ" sz="2000" dirty="0" smtClean="0"/>
              <a:t>: </a:t>
            </a:r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j</a:t>
            </a:r>
            <a:r>
              <a:rPr lang="cs-CZ" sz="2000" dirty="0" smtClean="0"/>
              <a:t>eho </a:t>
            </a:r>
            <a:r>
              <a:rPr lang="cs-CZ" sz="2000" dirty="0"/>
              <a:t>přispěvatelé se ještě nemohli opřít o moderní teorii </a:t>
            </a:r>
            <a:r>
              <a:rPr lang="cs-CZ" sz="2000" dirty="0" smtClean="0"/>
              <a:t>jazykové kultury, a proto se zaměřovali především </a:t>
            </a:r>
            <a:r>
              <a:rPr lang="cs-CZ" sz="2000" dirty="0"/>
              <a:t>na </a:t>
            </a:r>
            <a:r>
              <a:rPr lang="cs-CZ" sz="2000" dirty="0" smtClean="0"/>
              <a:t>germanismy</a:t>
            </a:r>
            <a:r>
              <a:rPr lang="cs-CZ" sz="2000" dirty="0"/>
              <a:t>, </a:t>
            </a:r>
            <a:endParaRPr lang="cs-CZ" sz="2000" dirty="0" smtClean="0"/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přitom </a:t>
            </a:r>
            <a:r>
              <a:rPr lang="cs-CZ" sz="2000" dirty="0"/>
              <a:t>však </a:t>
            </a:r>
            <a:r>
              <a:rPr lang="cs-CZ" sz="2000" dirty="0" smtClean="0"/>
              <a:t>nezohledňovali požadavek </a:t>
            </a:r>
            <a:r>
              <a:rPr lang="cs-CZ" sz="2000" dirty="0"/>
              <a:t>stručnosti a operativnosti, </a:t>
            </a:r>
            <a:endParaRPr lang="cs-CZ" sz="2000" dirty="0" smtClean="0"/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časopis </a:t>
            </a:r>
            <a:r>
              <a:rPr lang="cs-CZ" sz="2000" dirty="0"/>
              <a:t>měl jen omezený ohlas a tzv. úřední </a:t>
            </a:r>
            <a:r>
              <a:rPr lang="cs-CZ" sz="2000" dirty="0" smtClean="0"/>
              <a:t>jazyk </a:t>
            </a:r>
            <a:r>
              <a:rPr lang="cs-CZ" sz="2000" dirty="0"/>
              <a:t>zůstal slabou stránkou </a:t>
            </a:r>
            <a:r>
              <a:rPr lang="cs-CZ" sz="2000" dirty="0" smtClean="0"/>
              <a:t>jazykové kultury (víceméně dodnes).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224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5424" y="768155"/>
            <a:ext cx="11032305" cy="391648"/>
          </a:xfrm>
        </p:spPr>
        <p:txBody>
          <a:bodyPr/>
          <a:lstStyle/>
          <a:p>
            <a:r>
              <a:rPr lang="cs-CZ" dirty="0" smtClean="0"/>
              <a:t>1. světová válka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5424" y="1700213"/>
            <a:ext cx="11458913" cy="2657468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cs-CZ" sz="2000" dirty="0"/>
              <a:t>válečné události a situace v týlu během 1. světové války přineslo změny ve slovní </a:t>
            </a:r>
            <a:r>
              <a:rPr lang="cs-CZ" sz="2000" dirty="0" smtClean="0"/>
              <a:t>zásobě, např. </a:t>
            </a:r>
          </a:p>
          <a:p>
            <a:pPr>
              <a:lnSpc>
                <a:spcPct val="112000"/>
              </a:lnSpc>
            </a:pPr>
            <a:endParaRPr lang="cs-CZ" sz="2000" dirty="0"/>
          </a:p>
          <a:p>
            <a:pPr marL="542925" indent="-271463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cs-CZ" sz="2000" i="1" dirty="0" smtClean="0"/>
              <a:t> batoh/</a:t>
            </a:r>
            <a:r>
              <a:rPr lang="cs-CZ" sz="2000" i="1" dirty="0" err="1" smtClean="0"/>
              <a:t>baťoch</a:t>
            </a:r>
            <a:r>
              <a:rPr lang="cs-CZ" sz="2000" i="1" dirty="0"/>
              <a:t>, </a:t>
            </a:r>
            <a:r>
              <a:rPr lang="cs-CZ" sz="2000" i="1" dirty="0" err="1"/>
              <a:t>baťochář</a:t>
            </a:r>
            <a:r>
              <a:rPr lang="cs-CZ" sz="2000" i="1" dirty="0"/>
              <a:t> </a:t>
            </a:r>
            <a:r>
              <a:rPr lang="cs-CZ" sz="2000" dirty="0"/>
              <a:t>‚kdo pašuje potraviny z venkova do měst‘, </a:t>
            </a:r>
            <a:endParaRPr lang="cs-CZ" sz="2000" dirty="0" smtClean="0"/>
          </a:p>
          <a:p>
            <a:pPr marL="542925" indent="-271463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cs-CZ" sz="2000" i="1" dirty="0"/>
              <a:t> </a:t>
            </a:r>
            <a:r>
              <a:rPr lang="cs-CZ" sz="2000" i="1" dirty="0" smtClean="0"/>
              <a:t>fronta </a:t>
            </a:r>
            <a:r>
              <a:rPr lang="cs-CZ" sz="2000" dirty="0"/>
              <a:t>‚lidé, čekající v řadě‘ (u obchodu apod.), </a:t>
            </a:r>
            <a:endParaRPr lang="cs-CZ" sz="2000" dirty="0" smtClean="0"/>
          </a:p>
          <a:p>
            <a:pPr marL="542925" indent="-271463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cs-CZ" sz="2000" i="1" dirty="0"/>
              <a:t> </a:t>
            </a:r>
            <a:r>
              <a:rPr lang="cs-CZ" sz="2000" i="1" dirty="0" err="1" smtClean="0"/>
              <a:t>chlebenka</a:t>
            </a:r>
            <a:r>
              <a:rPr lang="cs-CZ" sz="2000" i="1" dirty="0" smtClean="0"/>
              <a:t> </a:t>
            </a:r>
            <a:r>
              <a:rPr lang="cs-CZ" sz="2000" dirty="0"/>
              <a:t>‚poukázka na nákup chleba‘, </a:t>
            </a:r>
            <a:endParaRPr lang="cs-CZ" sz="2000" dirty="0" smtClean="0"/>
          </a:p>
          <a:p>
            <a:pPr marL="542925" indent="-271463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cs-CZ" sz="2000" i="1" dirty="0"/>
              <a:t> </a:t>
            </a:r>
            <a:r>
              <a:rPr lang="cs-CZ" sz="2000" i="1" dirty="0" smtClean="0"/>
              <a:t>odpoutati </a:t>
            </a:r>
            <a:r>
              <a:rPr lang="cs-CZ" sz="2000" i="1" dirty="0"/>
              <a:t>se </a:t>
            </a:r>
            <a:r>
              <a:rPr lang="cs-CZ" sz="2000" dirty="0"/>
              <a:t>‚organizovaně stahovat vojska z dosahu nepřítele ‘, </a:t>
            </a:r>
            <a:r>
              <a:rPr lang="cs-CZ" sz="2000" i="1" dirty="0"/>
              <a:t>podvýživa, ponorka, skvrnivka </a:t>
            </a:r>
            <a:r>
              <a:rPr lang="cs-CZ" sz="2000" dirty="0"/>
              <a:t>‚skvrnitý tyfus‘, </a:t>
            </a:r>
            <a:endParaRPr lang="cs-CZ" sz="2000" dirty="0" smtClean="0"/>
          </a:p>
          <a:p>
            <a:pPr marL="542925" indent="-271463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cs-CZ" sz="2000" i="1" dirty="0"/>
              <a:t> </a:t>
            </a:r>
            <a:r>
              <a:rPr lang="cs-CZ" sz="2000" i="1" dirty="0" err="1" smtClean="0"/>
              <a:t>tabáčenka</a:t>
            </a:r>
            <a:r>
              <a:rPr lang="cs-CZ" sz="2000" i="1" dirty="0" smtClean="0"/>
              <a:t> </a:t>
            </a:r>
            <a:r>
              <a:rPr lang="cs-CZ" sz="2000" dirty="0"/>
              <a:t>‚poukázka na nákup tabáku ‘, </a:t>
            </a:r>
            <a:endParaRPr lang="cs-CZ" sz="2000" dirty="0" smtClean="0"/>
          </a:p>
          <a:p>
            <a:pPr marL="542925" indent="-271463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cs-CZ" sz="2000" i="1" dirty="0"/>
              <a:t> </a:t>
            </a:r>
            <a:r>
              <a:rPr lang="cs-CZ" sz="2000" i="1" dirty="0" smtClean="0"/>
              <a:t>ulejvák </a:t>
            </a:r>
            <a:r>
              <a:rPr lang="cs-CZ" sz="2000" dirty="0"/>
              <a:t>(&lt; </a:t>
            </a:r>
            <a:r>
              <a:rPr lang="cs-CZ" sz="2000" i="1" dirty="0" err="1"/>
              <a:t>úlevák</a:t>
            </a:r>
            <a:r>
              <a:rPr lang="cs-CZ" sz="2000" i="1" dirty="0"/>
              <a:t> </a:t>
            </a:r>
            <a:r>
              <a:rPr lang="cs-CZ" sz="2000" dirty="0"/>
              <a:t>‚kdo dostal úlevu ze školy, z vojny </a:t>
            </a:r>
            <a:r>
              <a:rPr lang="cs-CZ" sz="2000" dirty="0" smtClean="0"/>
              <a:t>‘), </a:t>
            </a:r>
          </a:p>
          <a:p>
            <a:pPr marL="542925" indent="-271463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cs-CZ" sz="2000" i="1" dirty="0"/>
              <a:t> </a:t>
            </a:r>
            <a:r>
              <a:rPr lang="cs-CZ" sz="2000" i="1" dirty="0" smtClean="0"/>
              <a:t>zázemí </a:t>
            </a:r>
            <a:r>
              <a:rPr lang="cs-CZ" sz="2000" dirty="0"/>
              <a:t>‚území válčícího státu ležící mimo bojovou oblast‘. </a:t>
            </a:r>
          </a:p>
        </p:txBody>
      </p:sp>
    </p:spTree>
    <p:extLst>
      <p:ext uri="{BB962C8B-B14F-4D97-AF65-F5344CB8AC3E}">
        <p14:creationId xmlns:p14="http://schemas.microsoft.com/office/powerpoint/2010/main" val="4436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5424" y="325239"/>
            <a:ext cx="11032305" cy="391648"/>
          </a:xfrm>
        </p:spPr>
        <p:txBody>
          <a:bodyPr/>
          <a:lstStyle/>
          <a:p>
            <a:r>
              <a:rPr lang="cs-CZ" dirty="0" smtClean="0"/>
              <a:t>Jazyk protektorátu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5424" y="1200151"/>
            <a:ext cx="11458913" cy="31575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období konce státní samostatnosti,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funkční </a:t>
            </a:r>
            <a:r>
              <a:rPr lang="cs-CZ" sz="2000" dirty="0"/>
              <a:t>pole </a:t>
            </a:r>
            <a:r>
              <a:rPr lang="cs-CZ" sz="2000" dirty="0" smtClean="0"/>
              <a:t>češtiny bylo v </a:t>
            </a:r>
            <a:r>
              <a:rPr lang="cs-CZ" sz="2000" dirty="0"/>
              <a:t>některých oblastech veřejného života omezeno ve prospěch němčiny</a:t>
            </a:r>
            <a:r>
              <a:rPr lang="cs-CZ" sz="2000" dirty="0" smtClean="0"/>
              <a:t>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pocit </a:t>
            </a:r>
            <a:r>
              <a:rPr lang="cs-CZ" sz="2000" dirty="0"/>
              <a:t>národního ohrožení inicioval zvýšený zájem o mateřský jazyk a národní minulost,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příliš krátké období, aby se projevilo na zásadních změnách jazyka,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nicméně v publicistice se ustálily některé typické frazémy </a:t>
            </a:r>
            <a:r>
              <a:rPr lang="cs-CZ" sz="2000" dirty="0"/>
              <a:t>užívané v nacistické propagandě, např. </a:t>
            </a:r>
            <a:r>
              <a:rPr lang="cs-CZ" sz="2000" i="1" dirty="0"/>
              <a:t>být plně vytížen </a:t>
            </a:r>
            <a:r>
              <a:rPr lang="cs-CZ" sz="2000" dirty="0" smtClean="0"/>
              <a:t>– </a:t>
            </a:r>
            <a:r>
              <a:rPr lang="cs-CZ" sz="2000" i="1" dirty="0" smtClean="0"/>
              <a:t>pracovat </a:t>
            </a:r>
            <a:r>
              <a:rPr lang="cs-CZ" sz="2000" i="1" dirty="0"/>
              <a:t>na plné obrátky</a:t>
            </a:r>
            <a:r>
              <a:rPr lang="cs-CZ" sz="2000" dirty="0"/>
              <a:t>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objevilo se několik </a:t>
            </a:r>
            <a:r>
              <a:rPr lang="cs-CZ" sz="2000" dirty="0"/>
              <a:t>desítek přímých </a:t>
            </a:r>
            <a:r>
              <a:rPr lang="cs-CZ" sz="2000" dirty="0" smtClean="0"/>
              <a:t>přejímek, které byly spjaty s protektorátem a které </a:t>
            </a:r>
            <a:r>
              <a:rPr lang="cs-CZ" sz="2000" dirty="0" smtClean="0"/>
              <a:t>měly </a:t>
            </a:r>
            <a:r>
              <a:rPr lang="cs-CZ" sz="2000" dirty="0" smtClean="0"/>
              <a:t>pejorativní příznak, </a:t>
            </a:r>
            <a:r>
              <a:rPr lang="cs-CZ" sz="2000" dirty="0"/>
              <a:t>např. </a:t>
            </a:r>
            <a:r>
              <a:rPr lang="cs-CZ" sz="2000" i="1" dirty="0"/>
              <a:t>zglajchšaltovat </a:t>
            </a:r>
            <a:r>
              <a:rPr lang="cs-CZ" sz="2000" dirty="0" smtClean="0"/>
              <a:t>‚sjednotit </a:t>
            </a:r>
            <a:r>
              <a:rPr lang="cs-CZ" sz="2000" dirty="0"/>
              <a:t>podle nějakého vyššího </a:t>
            </a:r>
            <a:r>
              <a:rPr lang="cs-CZ" sz="2000" dirty="0" smtClean="0"/>
              <a:t>nařízení</a:t>
            </a:r>
            <a:r>
              <a:rPr lang="cs-CZ" sz="2000" dirty="0"/>
              <a:t>‘</a:t>
            </a:r>
            <a:r>
              <a:rPr lang="cs-CZ" sz="2000" dirty="0" smtClean="0"/>
              <a:t>).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157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66000" y="6242288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410968"/>
            <a:ext cx="11032305" cy="391648"/>
          </a:xfrm>
        </p:spPr>
        <p:txBody>
          <a:bodyPr/>
          <a:lstStyle/>
          <a:p>
            <a:r>
              <a:rPr lang="cs-CZ" dirty="0" smtClean="0"/>
              <a:t>Čeština 1. pol. 20. stol.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243012"/>
            <a:ext cx="11430338" cy="29146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dochází k rozvoji teoretického zájmu o jazykovou kulturu a spisovný </a:t>
            </a:r>
            <a:r>
              <a:rPr lang="cs-CZ" sz="2000" dirty="0" smtClean="0"/>
              <a:t>jazyk </a:t>
            </a:r>
            <a:r>
              <a:rPr lang="cs-CZ" sz="2000" dirty="0"/>
              <a:t>– s nástupem pražského funkční strukturalismu se postupně mění </a:t>
            </a:r>
            <a:r>
              <a:rPr lang="cs-CZ" sz="2000" dirty="0" smtClean="0"/>
              <a:t>kodifikace,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rozvoj institucionální báze péče o </a:t>
            </a:r>
            <a:r>
              <a:rPr lang="cs-CZ" sz="2000" dirty="0"/>
              <a:t>spisovný </a:t>
            </a:r>
            <a:r>
              <a:rPr lang="cs-CZ" sz="2000" dirty="0" smtClean="0"/>
              <a:t>jazyk </a:t>
            </a:r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akademie věd: 1911 </a:t>
            </a:r>
            <a:r>
              <a:rPr lang="cs-CZ" sz="2000" dirty="0"/>
              <a:t>zřízena Kancelář Slovníku jazyka českého </a:t>
            </a:r>
            <a:r>
              <a:rPr lang="cs-CZ" sz="2000" dirty="0" smtClean="0"/>
              <a:t>České </a:t>
            </a:r>
            <a:r>
              <a:rPr lang="cs-CZ" sz="2000" dirty="0"/>
              <a:t>akademie věd a </a:t>
            </a:r>
            <a:r>
              <a:rPr lang="cs-CZ" sz="2000" dirty="0" smtClean="0"/>
              <a:t>umění</a:t>
            </a:r>
            <a:r>
              <a:rPr lang="cs-CZ" sz="2000" i="1" dirty="0" smtClean="0"/>
              <a:t>, </a:t>
            </a:r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542925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univerzity: vedle Karlovy univerzity roku 1920 založena Masarykova univerzita v Brně (a Komenského univerzita v Bratislavě) – na univerzitách existovala specializovaná </a:t>
            </a:r>
            <a:r>
              <a:rPr lang="cs-CZ" sz="2000" dirty="0"/>
              <a:t>pracoviště zahrnující </a:t>
            </a:r>
            <a:r>
              <a:rPr lang="cs-CZ" sz="2000" dirty="0" smtClean="0"/>
              <a:t>bohemistiku, jejichž primárním smyslem sice nebylo </a:t>
            </a:r>
            <a:r>
              <a:rPr lang="cs-CZ" sz="2000" dirty="0"/>
              <a:t>pečovat o spisovný jazyk, </a:t>
            </a:r>
            <a:r>
              <a:rPr lang="cs-CZ" sz="2000" dirty="0" smtClean="0"/>
              <a:t>nicméně někteří jejich </a:t>
            </a:r>
            <a:r>
              <a:rPr lang="cs-CZ" sz="2000" dirty="0"/>
              <a:t>zaměstnanci se </a:t>
            </a:r>
            <a:r>
              <a:rPr lang="cs-CZ" sz="2000" dirty="0" smtClean="0"/>
              <a:t>věnovali teoretickým a praktickým otázkám preskripce a jazykové kultury.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074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622" y="410968"/>
            <a:ext cx="10917667" cy="391648"/>
          </a:xfrm>
        </p:spPr>
        <p:txBody>
          <a:bodyPr/>
          <a:lstStyle/>
          <a:p>
            <a:r>
              <a:rPr lang="cs-CZ" dirty="0" smtClean="0"/>
              <a:t>Čeština 1. pol. 20. stol. – mluvené útvary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121980"/>
            <a:ext cx="11430337" cy="32499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pokračuje proces nářeční nivelizace – zejména s prohlubující se industrializací a s ní spojenou migrací obyvatelstva do měst,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na stírání nářečních rozdílů má také vliv škola (výuka spisovné češtiny), rozvoj hromadných sdělovacích prostředků (rozhlas, noviny a televize – spisovná čeština) a celková zvýšená mobilita obyvatelstva,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rozvoj mluvených médií vede k postupnému teoretickému zájmu o mluvenou podobu spisovného jazyku,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dochází k rozvoji </a:t>
            </a:r>
            <a:r>
              <a:rPr lang="cs-CZ" sz="2000" dirty="0" err="1" smtClean="0"/>
              <a:t>socioleků</a:t>
            </a:r>
            <a:r>
              <a:rPr lang="cs-CZ" sz="2000" dirty="0" smtClean="0"/>
              <a:t> – slang, profesní mluva a argot (mají však své hlubší kořeny, argot např. již v 16. stol.).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397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42888" y="457199"/>
            <a:ext cx="11715750" cy="414338"/>
          </a:xfrm>
        </p:spPr>
        <p:txBody>
          <a:bodyPr/>
          <a:lstStyle/>
          <a:p>
            <a:r>
              <a:rPr lang="cs-CZ" dirty="0"/>
              <a:t>Čeština </a:t>
            </a:r>
            <a:r>
              <a:rPr lang="cs-CZ" dirty="0" smtClean="0"/>
              <a:t>1. pol. 20</a:t>
            </a:r>
            <a:r>
              <a:rPr lang="cs-CZ" dirty="0"/>
              <a:t>. stol. </a:t>
            </a:r>
            <a:r>
              <a:rPr lang="cs-CZ" dirty="0" smtClean="0"/>
              <a:t>– mluvené útvary (interdialekty)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14475"/>
            <a:ext cx="11059200" cy="43175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posiluje se role interdialektů, zejména obecné češtiny.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obecná </a:t>
            </a:r>
            <a:r>
              <a:rPr lang="cs-CZ" sz="2000" dirty="0"/>
              <a:t>čeština se šíří na celé území Čech a západní Moravy (byť s jistými regionálními odlišnostmi</a:t>
            </a:r>
            <a:r>
              <a:rPr lang="cs-CZ" sz="2000" dirty="0" smtClean="0"/>
              <a:t>),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ovlivňuje </a:t>
            </a:r>
            <a:r>
              <a:rPr lang="cs-CZ" sz="2000" dirty="0"/>
              <a:t>i brněnskou městskou mluvu jako komunikační prostředek vzdělaných vrstev,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obecná čeština tak překročila své </a:t>
            </a:r>
            <a:r>
              <a:rPr lang="cs-CZ" sz="2000" dirty="0" err="1"/>
              <a:t>interdialektové</a:t>
            </a:r>
            <a:r>
              <a:rPr lang="cs-CZ" sz="2000" dirty="0"/>
              <a:t> </a:t>
            </a:r>
            <a:r>
              <a:rPr lang="cs-CZ" sz="2000" dirty="0" smtClean="0"/>
              <a:t>hranice </a:t>
            </a:r>
            <a:r>
              <a:rPr lang="cs-CZ" sz="2000" dirty="0"/>
              <a:t>a stala se </a:t>
            </a:r>
            <a:r>
              <a:rPr lang="cs-CZ" sz="2000" dirty="0" smtClean="0"/>
              <a:t>základní nekodifikovaným útvarem mluvené komunikace na větší části českého jazykového území,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na </a:t>
            </a:r>
            <a:r>
              <a:rPr lang="cs-CZ" sz="2000" dirty="0"/>
              <a:t>bázi moravských a slezských dialektů vznikají další interdialekty (středomoravský, východomoravský, severomoravský</a:t>
            </a:r>
            <a:r>
              <a:rPr lang="cs-CZ" sz="2000" dirty="0" smtClean="0"/>
              <a:t>), které však nemají takový </a:t>
            </a:r>
            <a:r>
              <a:rPr lang="cs-CZ" sz="2000" dirty="0" err="1" smtClean="0"/>
              <a:t>nadúzemní</a:t>
            </a:r>
            <a:r>
              <a:rPr lang="cs-CZ" sz="2000" dirty="0" smtClean="0"/>
              <a:t> rozsah jako obecná čeština – stávají se základem městské mluvy moravských a slezských měst nacházejících se </a:t>
            </a:r>
            <a:r>
              <a:rPr lang="cs-CZ" sz="2000" dirty="0" smtClean="0"/>
              <a:t>uvnitř </a:t>
            </a:r>
            <a:r>
              <a:rPr lang="cs-CZ" sz="2000" dirty="0" smtClean="0"/>
              <a:t>nářečního území středomoravské, východomoravské a moravskoslezské nářeční </a:t>
            </a:r>
            <a:r>
              <a:rPr lang="cs-CZ" sz="2000" dirty="0" smtClean="0"/>
              <a:t>skupiny </a:t>
            </a:r>
            <a:r>
              <a:rPr lang="cs-CZ" sz="2000" dirty="0" smtClean="0"/>
              <a:t>(zčásti Brno, Olomouc, Břeclav, Uherské Hradiště, Zlín, Ostrava atd</a:t>
            </a:r>
            <a:r>
              <a:rPr lang="cs-CZ" sz="2000" dirty="0" smtClean="0"/>
              <a:t>.).</a:t>
            </a: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782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8600" y="471490"/>
            <a:ext cx="11715750" cy="628648"/>
          </a:xfrm>
        </p:spPr>
        <p:txBody>
          <a:bodyPr/>
          <a:lstStyle/>
          <a:p>
            <a:r>
              <a:rPr lang="cs-CZ" dirty="0" smtClean="0"/>
              <a:t>Postupně doplňovány scházející terminologické oblasti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8600" y="1914524"/>
            <a:ext cx="11615737" cy="28860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terminologie administrativní, právní, technická a vojenská,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terminologické platformy: </a:t>
            </a:r>
            <a:endParaRPr lang="cs-CZ" sz="2000" dirty="0" smtClean="0"/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časopis </a:t>
            </a:r>
            <a:r>
              <a:rPr lang="cs-CZ" sz="2000" i="1" dirty="0" smtClean="0"/>
              <a:t>Naše </a:t>
            </a:r>
            <a:r>
              <a:rPr lang="cs-CZ" sz="2000" i="1" dirty="0"/>
              <a:t>úřední čeština </a:t>
            </a:r>
            <a:r>
              <a:rPr lang="cs-CZ" sz="2000" dirty="0"/>
              <a:t>(1921–1933), zaměřený zpočátku hlavně na služební jazyk zaměstnanců československých železnic, </a:t>
            </a:r>
            <a:endParaRPr lang="cs-CZ" sz="2000" dirty="0" smtClean="0"/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časopis </a:t>
            </a:r>
            <a:r>
              <a:rPr lang="cs-CZ" sz="2000" i="1" dirty="0" smtClean="0"/>
              <a:t>Naše </a:t>
            </a:r>
            <a:r>
              <a:rPr lang="cs-CZ" sz="2000" i="1" dirty="0"/>
              <a:t>řeč</a:t>
            </a:r>
            <a:r>
              <a:rPr lang="cs-CZ" sz="2000" dirty="0"/>
              <a:t> (od r. 1916/1917), </a:t>
            </a:r>
            <a:endParaRPr lang="cs-CZ" sz="2000" dirty="0" smtClean="0"/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specializované publikace, např</a:t>
            </a:r>
            <a:r>
              <a:rPr lang="cs-CZ" sz="2000" dirty="0"/>
              <a:t>. </a:t>
            </a:r>
            <a:r>
              <a:rPr lang="cs-CZ" sz="2000" i="1" dirty="0"/>
              <a:t>Německo-český slovník </a:t>
            </a:r>
            <a:r>
              <a:rPr lang="cs-CZ" sz="2000" i="1" dirty="0" smtClean="0"/>
              <a:t>železniční</a:t>
            </a:r>
            <a:r>
              <a:rPr lang="cs-CZ" sz="2000" dirty="0" smtClean="0"/>
              <a:t> (</a:t>
            </a:r>
            <a:r>
              <a:rPr lang="cs-CZ" sz="2000" dirty="0"/>
              <a:t>1923), </a:t>
            </a:r>
            <a:r>
              <a:rPr lang="cs-CZ" sz="2000" i="1" dirty="0" smtClean="0"/>
              <a:t>Hospodářský </a:t>
            </a:r>
            <a:r>
              <a:rPr lang="cs-CZ" sz="2000" i="1" dirty="0"/>
              <a:t>slovník </a:t>
            </a:r>
            <a:r>
              <a:rPr lang="cs-CZ" sz="2000" i="1" dirty="0" smtClean="0"/>
              <a:t>naučný</a:t>
            </a:r>
            <a:r>
              <a:rPr lang="cs-CZ" sz="2000" dirty="0" smtClean="0"/>
              <a:t> (1905–1925) </a:t>
            </a:r>
            <a:r>
              <a:rPr lang="cs-CZ" sz="2000" dirty="0" smtClean="0"/>
              <a:t>nebo </a:t>
            </a:r>
            <a:r>
              <a:rPr lang="cs-CZ" sz="2000" dirty="0" err="1" smtClean="0"/>
              <a:t>Šmilauerovo</a:t>
            </a:r>
            <a:r>
              <a:rPr lang="cs-CZ" sz="2000" dirty="0" smtClean="0"/>
              <a:t> </a:t>
            </a:r>
            <a:r>
              <a:rPr lang="cs-CZ" sz="2000" i="1" dirty="0"/>
              <a:t>Jednotné školní názvosloví mluvnické</a:t>
            </a:r>
            <a:r>
              <a:rPr lang="cs-CZ" sz="2000" dirty="0"/>
              <a:t> (Praha 1941</a:t>
            </a:r>
            <a:r>
              <a:rPr lang="cs-CZ" sz="2000" dirty="0" smtClean="0"/>
              <a:t>),</a:t>
            </a:r>
          </a:p>
          <a:p>
            <a:pPr marL="628650" indent="-271463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cílevědomé péči o terminologii se věnoval Vladimír </a:t>
            </a:r>
            <a:r>
              <a:rPr lang="cs-CZ" sz="2000" dirty="0" smtClean="0"/>
              <a:t>Šmilauer i v dalších oblastech, </a:t>
            </a:r>
            <a:r>
              <a:rPr lang="cs-CZ" sz="2000" dirty="0" smtClean="0"/>
              <a:t>např. </a:t>
            </a:r>
            <a:r>
              <a:rPr lang="cs-CZ" sz="2000" i="1" dirty="0" smtClean="0"/>
              <a:t>Vojenské </a:t>
            </a:r>
            <a:r>
              <a:rPr lang="cs-CZ" sz="2000" i="1" dirty="0"/>
              <a:t>názvosloví ručních střelných zbraní a kulometů</a:t>
            </a:r>
            <a:r>
              <a:rPr lang="cs-CZ" sz="2000" dirty="0"/>
              <a:t>, NŘ 20, </a:t>
            </a:r>
            <a:r>
              <a:rPr lang="cs-CZ" sz="2000" dirty="0" smtClean="0"/>
              <a:t>1936; 21, 1937; </a:t>
            </a:r>
            <a:r>
              <a:rPr lang="cs-CZ" sz="2000" dirty="0"/>
              <a:t>22, </a:t>
            </a:r>
            <a:r>
              <a:rPr lang="cs-CZ" sz="2000" dirty="0" smtClean="0"/>
              <a:t>1938, </a:t>
            </a:r>
            <a:r>
              <a:rPr lang="cs-CZ" sz="2000" i="1" dirty="0" smtClean="0"/>
              <a:t>Nové </a:t>
            </a:r>
            <a:r>
              <a:rPr lang="cs-CZ" sz="2000" i="1" dirty="0"/>
              <a:t>názvosloví zoologické</a:t>
            </a:r>
            <a:r>
              <a:rPr lang="cs-CZ" sz="2000" dirty="0"/>
              <a:t>, NŘ 39, </a:t>
            </a:r>
            <a:r>
              <a:rPr lang="cs-CZ" sz="2000" dirty="0" smtClean="0"/>
              <a:t>1956 </a:t>
            </a:r>
            <a:r>
              <a:rPr lang="cs-CZ" sz="2000" dirty="0" smtClean="0"/>
              <a:t>či </a:t>
            </a:r>
            <a:r>
              <a:rPr lang="cs-CZ" sz="2000" i="1" dirty="0" smtClean="0"/>
              <a:t>Jména </a:t>
            </a:r>
            <a:r>
              <a:rPr lang="cs-CZ" sz="2000" i="1" dirty="0"/>
              <a:t>našich stromů</a:t>
            </a:r>
            <a:r>
              <a:rPr lang="cs-CZ" sz="2000" dirty="0"/>
              <a:t>, NŘ 26, </a:t>
            </a:r>
            <a:r>
              <a:rPr lang="cs-CZ" sz="2000" dirty="0" smtClean="0"/>
              <a:t>1942; </a:t>
            </a:r>
            <a:r>
              <a:rPr lang="cs-CZ" sz="2000" dirty="0"/>
              <a:t>29, </a:t>
            </a:r>
            <a:r>
              <a:rPr lang="cs-CZ" sz="2000" dirty="0" smtClean="0"/>
              <a:t>1945.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64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41447"/>
            <a:ext cx="7920000" cy="252000"/>
          </a:xfrm>
        </p:spPr>
        <p:txBody>
          <a:bodyPr/>
          <a:lstStyle/>
          <a:p>
            <a:r>
              <a:rPr lang="cs-CZ" dirty="0"/>
              <a:t>Čeština 1. pol. 20. stol.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422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4328" y="342904"/>
            <a:ext cx="11174842" cy="574016"/>
          </a:xfrm>
        </p:spPr>
        <p:txBody>
          <a:bodyPr/>
          <a:lstStyle/>
          <a:p>
            <a:r>
              <a:rPr lang="cs-CZ" dirty="0" smtClean="0"/>
              <a:t>Česko-německý jazykový kontakt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328742"/>
            <a:ext cx="11430337" cy="39004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/>
              <a:t>od vzniku samostatného Československa počet Němců velmi pomalu klesal, 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pokleslo množství </a:t>
            </a:r>
            <a:r>
              <a:rPr lang="cs-CZ" sz="2000" dirty="0"/>
              <a:t>textů překládaných z němčiny (např. zákonů) ve prospěch textů formulovaných už v originálu </a:t>
            </a:r>
            <a:r>
              <a:rPr lang="cs-CZ" sz="2000" dirty="0" smtClean="0"/>
              <a:t>česky,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němčina v meziválečném období stále plnila </a:t>
            </a:r>
            <a:r>
              <a:rPr lang="cs-CZ" sz="2000" dirty="0"/>
              <a:t>důležité komunikační role v prostředí velmi početné německé menšiny, </a:t>
            </a:r>
            <a:endParaRPr lang="cs-CZ" sz="2000" dirty="0" smtClean="0"/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v meziválečném období poměrně vysoký počet obyvatel schopných užívat obou jazyků na vysoké úrovní (zaručeno například prázdninovou výměnou dětí z českých do německých rodin </a:t>
            </a:r>
            <a:r>
              <a:rPr lang="cs-CZ" sz="2000" dirty="0" smtClean="0"/>
              <a:t>a </a:t>
            </a:r>
            <a:r>
              <a:rPr lang="cs-CZ" sz="2000" dirty="0" smtClean="0"/>
              <a:t>naopak), také byly oblasti, kde mluvčí obou jazyků žili pospolu (např. Praha nebo Brno),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po skončení 2. světové války došlo k vyhnání většiny německého obyvatelstva,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 smtClean="0"/>
              <a:t>od té doby minimální počet bilingvních mluvčích.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611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ARTS-CZ.potx" id="{7F92F868-9C57-4639-98F4-0808D6A0A63C}" vid="{8AFB0011-5B6D-4F7A-BE5C-0EE76BB56A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Prvni spisovne jazyky na nasem uzemi</Template>
  <TotalTime>9782</TotalTime>
  <Words>4765</Words>
  <Application>Microsoft Office PowerPoint</Application>
  <PresentationFormat>Širokoúhlá obrazovka</PresentationFormat>
  <Paragraphs>505</Paragraphs>
  <Slides>47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1" baseType="lpstr">
      <vt:lpstr>Arial</vt:lpstr>
      <vt:lpstr>Tahoma</vt:lpstr>
      <vt:lpstr>Wingdings</vt:lpstr>
      <vt:lpstr>Prezentace_MU_CZ</vt:lpstr>
      <vt:lpstr>Čeština 1. pol. 20. stol.</vt:lpstr>
      <vt:lpstr>Čeština 1. pol. 20. stol.</vt:lpstr>
      <vt:lpstr>Čeština 1. pol. 20. stol.</vt:lpstr>
      <vt:lpstr>      Václav Ertl             František Trávníček        </vt:lpstr>
      <vt:lpstr>Čeština 1. pol. 20. stol.</vt:lpstr>
      <vt:lpstr>Čeština 1. pol. 20. stol. – mluvené útvary</vt:lpstr>
      <vt:lpstr>Čeština 1. pol. 20. stol. – mluvené útvary (interdialekty)</vt:lpstr>
      <vt:lpstr>Postupně doplňovány scházející terminologické oblasti</vt:lpstr>
      <vt:lpstr>Česko-německý jazykový kontakt</vt:lpstr>
      <vt:lpstr>Jazyk československý</vt:lpstr>
      <vt:lpstr>Jazyková politika a situace v meziválečném Československu</vt:lpstr>
      <vt:lpstr>Diskuze o kodifikaci a jazykové kultuře – puristé </vt:lpstr>
      <vt:lpstr>Diskuze o kodifikaci a jazykové kultuře – PLK </vt:lpstr>
      <vt:lpstr>Základní teze Pražského lingvistického kroužku</vt:lpstr>
      <vt:lpstr>Pojetí preskripce podle PLK </vt:lpstr>
      <vt:lpstr>Časopisecká platforma jazykové kultury</vt:lpstr>
      <vt:lpstr>Rozvoj mluvených médií</vt:lpstr>
      <vt:lpstr>Rozvoj mluvených médií</vt:lpstr>
      <vt:lpstr>Autoritativní kodifikační příručky</vt:lpstr>
      <vt:lpstr>Vývoj pravopisu</vt:lpstr>
      <vt:lpstr>Pravopis – vývoj psaní slov cizího původu</vt:lpstr>
      <vt:lpstr>Vývoj ortoepie</vt:lpstr>
      <vt:lpstr>Vývoj ortoepie – příklady nejednoznačných fenoménů</vt:lpstr>
      <vt:lpstr>Vývoj morfologie</vt:lpstr>
      <vt:lpstr>Vývoj morfologie – inovace v deklinaci</vt:lpstr>
      <vt:lpstr>Vývoj morfologie – inovace v konjugaci</vt:lpstr>
      <vt:lpstr>Vývoj větné syntaxe</vt:lpstr>
      <vt:lpstr>Vývoj pádové syntaxe</vt:lpstr>
      <vt:lpstr>Sekundární předložky</vt:lpstr>
      <vt:lpstr>Vývoj slovosledu</vt:lpstr>
      <vt:lpstr>Vývoj lexika</vt:lpstr>
      <vt:lpstr>Vývoj terminologie I</vt:lpstr>
      <vt:lpstr>Vývoj terminologie II</vt:lpstr>
      <vt:lpstr>Vlivy cizích jazyků – němčina</vt:lpstr>
      <vt:lpstr>Vlivy cizích jazyků – francouzština</vt:lpstr>
      <vt:lpstr>Vlivy cizích jazyků – ruština a angličtina</vt:lpstr>
      <vt:lpstr>Lexikografie – Příruční slovník jazyka českého I </vt:lpstr>
      <vt:lpstr>Lexikografie – Příruční slovník jazyka českého II </vt:lpstr>
      <vt:lpstr>Lexikografie – Slovník jazyka českého pravopisný, kulturní a fraseologický</vt:lpstr>
      <vt:lpstr>Jazyk poezie</vt:lpstr>
      <vt:lpstr>Jazyk beletrie I</vt:lpstr>
      <vt:lpstr>Jazyk beletrie II</vt:lpstr>
      <vt:lpstr>Publicistický styl</vt:lpstr>
      <vt:lpstr>Autoři Lidových novin meziválečného období</vt:lpstr>
      <vt:lpstr>Administrativní jazyk</vt:lpstr>
      <vt:lpstr>1. světová válka</vt:lpstr>
      <vt:lpstr>Jazyk protektorátu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Pračeská fáze – první spisovné jazyky na našem území</dc:title>
  <dc:creator>Pavel Kosek</dc:creator>
  <cp:lastModifiedBy>Pavel Kosek</cp:lastModifiedBy>
  <cp:revision>1223</cp:revision>
  <cp:lastPrinted>1601-01-01T00:00:00Z</cp:lastPrinted>
  <dcterms:created xsi:type="dcterms:W3CDTF">2020-01-25T16:17:51Z</dcterms:created>
  <dcterms:modified xsi:type="dcterms:W3CDTF">2020-05-11T14:29:03Z</dcterms:modified>
</cp:coreProperties>
</file>