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8"/>
  </p:notesMasterIdLst>
  <p:handoutMasterIdLst>
    <p:handoutMasterId r:id="rId39"/>
  </p:handoutMasterIdLst>
  <p:sldIdLst>
    <p:sldId id="256" r:id="rId2"/>
    <p:sldId id="257" r:id="rId3"/>
    <p:sldId id="306" r:id="rId4"/>
    <p:sldId id="343" r:id="rId5"/>
    <p:sldId id="258" r:id="rId6"/>
    <p:sldId id="334" r:id="rId7"/>
    <p:sldId id="331" r:id="rId8"/>
    <p:sldId id="350" r:id="rId9"/>
    <p:sldId id="332" r:id="rId10"/>
    <p:sldId id="311" r:id="rId11"/>
    <p:sldId id="312" r:id="rId12"/>
    <p:sldId id="318" r:id="rId13"/>
    <p:sldId id="313" r:id="rId14"/>
    <p:sldId id="314" r:id="rId15"/>
    <p:sldId id="315" r:id="rId16"/>
    <p:sldId id="316" r:id="rId17"/>
    <p:sldId id="307" r:id="rId18"/>
    <p:sldId id="317" r:id="rId19"/>
    <p:sldId id="320" r:id="rId20"/>
    <p:sldId id="319" r:id="rId21"/>
    <p:sldId id="323" r:id="rId22"/>
    <p:sldId id="349" r:id="rId23"/>
    <p:sldId id="321" r:id="rId24"/>
    <p:sldId id="310" r:id="rId25"/>
    <p:sldId id="324" r:id="rId26"/>
    <p:sldId id="340" r:id="rId27"/>
    <p:sldId id="341" r:id="rId28"/>
    <p:sldId id="309" r:id="rId29"/>
    <p:sldId id="322" r:id="rId30"/>
    <p:sldId id="308" r:id="rId31"/>
    <p:sldId id="342" r:id="rId32"/>
    <p:sldId id="344" r:id="rId33"/>
    <p:sldId id="345" r:id="rId34"/>
    <p:sldId id="346" r:id="rId35"/>
    <p:sldId id="347" r:id="rId36"/>
    <p:sldId id="348" r:id="rId3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DC"/>
    <a:srgbClr val="F01928"/>
    <a:srgbClr val="4BC8FF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6754" autoAdjust="0"/>
  </p:normalViewPr>
  <p:slideViewPr>
    <p:cSldViewPr snapToGrid="0">
      <p:cViewPr varScale="1">
        <p:scale>
          <a:sx n="67" d="100"/>
          <a:sy n="67" d="100"/>
        </p:scale>
        <p:origin x="828" y="6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51164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86273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MpzQeFKrY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s://prirucka.ujc.cas.cz/?id=892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666000" y="6214553"/>
            <a:ext cx="7920000" cy="252000"/>
          </a:xfrm>
        </p:spPr>
        <p:txBody>
          <a:bodyPr/>
          <a:lstStyle/>
          <a:p>
            <a:r>
              <a:rPr lang="cs-CZ" dirty="0" smtClean="0"/>
              <a:t>Čeština 2. pol. 20. stol.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14553"/>
            <a:ext cx="252000" cy="252000"/>
          </a:xfrm>
        </p:spPr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2900365"/>
            <a:ext cx="6273761" cy="694207"/>
          </a:xfrm>
        </p:spPr>
        <p:txBody>
          <a:bodyPr/>
          <a:lstStyle/>
          <a:p>
            <a:r>
              <a:rPr lang="cs-CZ" dirty="0" smtClean="0"/>
              <a:t>Čeština </a:t>
            </a:r>
            <a:br>
              <a:rPr lang="cs-CZ" dirty="0" smtClean="0"/>
            </a:br>
            <a:r>
              <a:rPr lang="cs-CZ" dirty="0" smtClean="0"/>
              <a:t>2. pol. 20. stol.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4555314"/>
            <a:ext cx="11361600" cy="698497"/>
          </a:xfrm>
        </p:spPr>
        <p:txBody>
          <a:bodyPr/>
          <a:lstStyle/>
          <a:p>
            <a:r>
              <a:rPr lang="cs-CZ" dirty="0"/>
              <a:t>CJJ16 Vývoj </a:t>
            </a:r>
            <a:r>
              <a:rPr lang="cs-CZ" dirty="0" smtClean="0"/>
              <a:t>spisovné </a:t>
            </a:r>
            <a:r>
              <a:rPr lang="cs-CZ" dirty="0"/>
              <a:t>češtiny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1237" y="3424237"/>
            <a:ext cx="9525" cy="9525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1237" y="3424237"/>
            <a:ext cx="9525" cy="9525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7975" y="2001304"/>
            <a:ext cx="7056050" cy="3732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22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666000" y="6242288"/>
            <a:ext cx="7920000" cy="252000"/>
          </a:xfrm>
        </p:spPr>
        <p:txBody>
          <a:bodyPr/>
          <a:lstStyle/>
          <a:p>
            <a:r>
              <a:rPr lang="cs-CZ" dirty="0"/>
              <a:t>Čeština </a:t>
            </a:r>
            <a:r>
              <a:rPr lang="cs-CZ" dirty="0" smtClean="0"/>
              <a:t>2. </a:t>
            </a:r>
            <a:r>
              <a:rPr lang="cs-CZ" dirty="0"/>
              <a:t>pol. 20. stol.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42288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410968"/>
            <a:ext cx="11032305" cy="391648"/>
          </a:xfrm>
        </p:spPr>
        <p:txBody>
          <a:bodyPr/>
          <a:lstStyle/>
          <a:p>
            <a:r>
              <a:rPr lang="cs-CZ" dirty="0" smtClean="0"/>
              <a:t>Dotvoření ortoepie spisovného jazyka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071556"/>
            <a:ext cx="11430338" cy="2914643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000" dirty="0" smtClean="0"/>
              <a:t>Postupně byl završen vývoj z 1. pol. 20. stol. zaměřený na kultivaci mluvené podoby spisovné češtiny (resp. ortoepii):</a:t>
            </a:r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>
              <a:lnSpc>
                <a:spcPct val="100000"/>
              </a:lnSpc>
            </a:pPr>
            <a:r>
              <a:rPr lang="cs-CZ" sz="2000" dirty="0" smtClean="0"/>
              <a:t>podníceno rozvojem rozhlasu a televize,</a:t>
            </a:r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>
              <a:lnSpc>
                <a:spcPct val="100000"/>
              </a:lnSpc>
            </a:pPr>
            <a:r>
              <a:rPr lang="cs-CZ" sz="2000" dirty="0" smtClean="0"/>
              <a:t>zahájeno </a:t>
            </a:r>
            <a:r>
              <a:rPr lang="cs-CZ" sz="2000" dirty="0"/>
              <a:t>Hálovými publikacemi </a:t>
            </a:r>
            <a:r>
              <a:rPr lang="cs-CZ" sz="2000" i="1" dirty="0"/>
              <a:t>Výslovnost spisovné češtiny, její zásady a pravidla (Výslovnost slov českých</a:t>
            </a:r>
            <a:r>
              <a:rPr lang="cs-CZ" sz="2000" dirty="0"/>
              <a:t> </a:t>
            </a:r>
            <a:r>
              <a:rPr lang="cs-CZ" sz="2000" dirty="0" smtClean="0"/>
              <a:t>(</a:t>
            </a:r>
            <a:r>
              <a:rPr lang="cs-CZ" sz="2000" dirty="0"/>
              <a:t>1955) a </a:t>
            </a:r>
            <a:r>
              <a:rPr lang="cs-CZ" sz="2000" i="1" dirty="0"/>
              <a:t>Výslovnost spisovné češtiny: zásady a pravidla (Výslovnost slov českých)</a:t>
            </a:r>
            <a:r>
              <a:rPr lang="cs-CZ" sz="2000" dirty="0"/>
              <a:t>, </a:t>
            </a:r>
            <a:r>
              <a:rPr lang="cs-CZ" sz="2000" dirty="0" smtClean="0"/>
              <a:t>(1967), </a:t>
            </a:r>
            <a:r>
              <a:rPr lang="cs-CZ" sz="2000" dirty="0" err="1" smtClean="0"/>
              <a:t>věnovánými</a:t>
            </a:r>
            <a:r>
              <a:rPr lang="cs-CZ" sz="2000" dirty="0" smtClean="0"/>
              <a:t> jen pravidlům </a:t>
            </a:r>
            <a:r>
              <a:rPr lang="cs-CZ" sz="2000" dirty="0"/>
              <a:t>pro výslovnost domácích </a:t>
            </a:r>
            <a:r>
              <a:rPr lang="cs-CZ" sz="2000" dirty="0" smtClean="0"/>
              <a:t>slov,</a:t>
            </a:r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>
              <a:lnSpc>
                <a:spcPct val="100000"/>
              </a:lnSpc>
            </a:pPr>
            <a:r>
              <a:rPr lang="cs-CZ" sz="2000" dirty="0" smtClean="0"/>
              <a:t>završeno </a:t>
            </a:r>
            <a:r>
              <a:rPr lang="cs-CZ" sz="2000" dirty="0" err="1" smtClean="0"/>
              <a:t>Romportlovou</a:t>
            </a:r>
            <a:r>
              <a:rPr lang="cs-CZ" sz="2000" dirty="0" smtClean="0"/>
              <a:t> publikací zaměřenou na slova cizího původu </a:t>
            </a:r>
            <a:r>
              <a:rPr lang="cs-CZ" sz="2000" i="1" dirty="0" smtClean="0"/>
              <a:t>Výslovnost </a:t>
            </a:r>
            <a:r>
              <a:rPr lang="cs-CZ" sz="2000" i="1" dirty="0"/>
              <a:t>spisovné češtiny (výslovnost slov přejatých, výslovnostní slovník</a:t>
            </a:r>
            <a:r>
              <a:rPr lang="cs-CZ" sz="2000" i="1" dirty="0" smtClean="0"/>
              <a:t>)</a:t>
            </a:r>
            <a:r>
              <a:rPr lang="cs-CZ" sz="2000" dirty="0" smtClean="0"/>
              <a:t> (1978), 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 smtClean="0"/>
              <a:t>rozhlas </a:t>
            </a:r>
            <a:r>
              <a:rPr lang="cs-CZ" sz="2000" dirty="0"/>
              <a:t>a televize přispěly i </a:t>
            </a:r>
            <a:r>
              <a:rPr lang="cs-CZ" sz="2000" dirty="0" smtClean="0"/>
              <a:t>k</a:t>
            </a:r>
            <a:r>
              <a:rPr lang="cs-CZ" sz="2000" dirty="0"/>
              <a:t> zobecnění některých negativních výslovnostních </a:t>
            </a:r>
            <a:r>
              <a:rPr lang="cs-CZ" sz="2000" dirty="0" smtClean="0"/>
              <a:t>návyků,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 smtClean="0"/>
              <a:t>moderní </a:t>
            </a:r>
            <a:r>
              <a:rPr lang="cs-CZ" sz="2000" dirty="0"/>
              <a:t>média zvýraznila a urychlila některé starší vývojové procesy v zvukové rovině češtiny, např. ústup fonému </a:t>
            </a:r>
            <a:r>
              <a:rPr lang="cs-CZ" sz="2000" i="1" dirty="0"/>
              <a:t>é</a:t>
            </a:r>
            <a:r>
              <a:rPr lang="cs-CZ" sz="2000" dirty="0"/>
              <a:t> </a:t>
            </a:r>
            <a:r>
              <a:rPr lang="cs-CZ" sz="2000" dirty="0" smtClean="0"/>
              <a:t>ve slabice </a:t>
            </a:r>
            <a:r>
              <a:rPr lang="cs-CZ" sz="2000" i="1" dirty="0"/>
              <a:t>‑</a:t>
            </a:r>
            <a:r>
              <a:rPr lang="cs-CZ" sz="2000" i="1" dirty="0" err="1"/>
              <a:t>lé</a:t>
            </a:r>
            <a:r>
              <a:rPr lang="cs-CZ" sz="2000" i="1" dirty="0"/>
              <a:t>‑</a:t>
            </a:r>
            <a:r>
              <a:rPr lang="cs-CZ" sz="2000" dirty="0"/>
              <a:t>, např. </a:t>
            </a:r>
            <a:r>
              <a:rPr lang="cs-CZ" sz="2000" i="1" dirty="0" smtClean="0"/>
              <a:t>létat / lítat, nalévat / nalívat</a:t>
            </a:r>
            <a:r>
              <a:rPr lang="cs-CZ" sz="2000" dirty="0" smtClean="0"/>
              <a:t>.</a:t>
            </a: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  <a:p>
            <a:pPr marL="271462" indent="0">
              <a:lnSpc>
                <a:spcPct val="100000"/>
              </a:lnSpc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32676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666000" y="6242288"/>
            <a:ext cx="7920000" cy="252000"/>
          </a:xfrm>
        </p:spPr>
        <p:txBody>
          <a:bodyPr/>
          <a:lstStyle/>
          <a:p>
            <a:r>
              <a:rPr lang="cs-CZ" dirty="0"/>
              <a:t>Čeština </a:t>
            </a:r>
            <a:r>
              <a:rPr lang="cs-CZ" dirty="0" smtClean="0"/>
              <a:t>2. </a:t>
            </a:r>
            <a:r>
              <a:rPr lang="cs-CZ" dirty="0"/>
              <a:t>pol. 20. stol.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42288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56848" y="371473"/>
            <a:ext cx="11032305" cy="345416"/>
          </a:xfrm>
        </p:spPr>
        <p:txBody>
          <a:bodyPr/>
          <a:lstStyle/>
          <a:p>
            <a:r>
              <a:rPr lang="cs-CZ" dirty="0"/>
              <a:t>Vývoj pravopisu – </a:t>
            </a:r>
            <a:r>
              <a:rPr lang="cs-CZ" dirty="0" smtClean="0"/>
              <a:t>Pravidla 1957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143000"/>
            <a:ext cx="11430338" cy="2900352"/>
          </a:xfrm>
        </p:spPr>
        <p:txBody>
          <a:bodyPr/>
          <a:lstStyle/>
          <a:p>
            <a:pPr marL="357188" indent="-271463">
              <a:lnSpc>
                <a:spcPct val="100000"/>
              </a:lnSpc>
            </a:pPr>
            <a:r>
              <a:rPr lang="cs-CZ" sz="2000" dirty="0" smtClean="0"/>
              <a:t>pokročila ve starších trendech sblížit </a:t>
            </a:r>
            <a:r>
              <a:rPr lang="cs-CZ" sz="2000" dirty="0"/>
              <a:t>psaní slov přejatých s pravopisem slov </a:t>
            </a:r>
            <a:r>
              <a:rPr lang="cs-CZ" sz="2000" dirty="0" smtClean="0"/>
              <a:t>domácích:</a:t>
            </a:r>
            <a:r>
              <a:rPr lang="cs-CZ" sz="2000" dirty="0"/>
              <a:t> </a:t>
            </a:r>
            <a:r>
              <a:rPr lang="cs-CZ" sz="2000" i="1" dirty="0"/>
              <a:t>džem</a:t>
            </a:r>
            <a:r>
              <a:rPr lang="cs-CZ" sz="2000" dirty="0"/>
              <a:t>, </a:t>
            </a:r>
            <a:r>
              <a:rPr lang="cs-CZ" sz="2000" i="1" dirty="0"/>
              <a:t>fantazie</a:t>
            </a:r>
            <a:r>
              <a:rPr lang="cs-CZ" sz="2000" dirty="0"/>
              <a:t>, </a:t>
            </a:r>
            <a:r>
              <a:rPr lang="cs-CZ" sz="2000" i="1" dirty="0"/>
              <a:t>fotbal</a:t>
            </a:r>
            <a:r>
              <a:rPr lang="cs-CZ" sz="2000" dirty="0"/>
              <a:t>, </a:t>
            </a:r>
            <a:r>
              <a:rPr lang="cs-CZ" sz="2000" i="1" dirty="0"/>
              <a:t>intenzívní</a:t>
            </a:r>
            <a:r>
              <a:rPr lang="cs-CZ" sz="2000" dirty="0"/>
              <a:t>, </a:t>
            </a:r>
            <a:r>
              <a:rPr lang="cs-CZ" sz="2000" i="1" dirty="0"/>
              <a:t>Itálie</a:t>
            </a:r>
            <a:r>
              <a:rPr lang="cs-CZ" sz="2000" dirty="0"/>
              <a:t>, </a:t>
            </a:r>
            <a:r>
              <a:rPr lang="cs-CZ" sz="2000" i="1" dirty="0"/>
              <a:t>konkrétní</a:t>
            </a:r>
            <a:r>
              <a:rPr lang="cs-CZ" sz="2000" dirty="0"/>
              <a:t>, </a:t>
            </a:r>
            <a:r>
              <a:rPr lang="cs-CZ" sz="2000" i="1" dirty="0"/>
              <a:t>mise</a:t>
            </a:r>
            <a:r>
              <a:rPr lang="cs-CZ" sz="2000" dirty="0"/>
              <a:t>, </a:t>
            </a:r>
            <a:r>
              <a:rPr lang="cs-CZ" sz="2000" i="1" dirty="0"/>
              <a:t>nervóza</a:t>
            </a:r>
            <a:r>
              <a:rPr lang="cs-CZ" sz="2000" dirty="0"/>
              <a:t>, </a:t>
            </a:r>
            <a:r>
              <a:rPr lang="cs-CZ" sz="2000" i="1" dirty="0"/>
              <a:t>pasívní</a:t>
            </a:r>
            <a:r>
              <a:rPr lang="cs-CZ" sz="2000" dirty="0"/>
              <a:t>, </a:t>
            </a:r>
            <a:r>
              <a:rPr lang="cs-CZ" sz="2000" i="1" dirty="0"/>
              <a:t>puding</a:t>
            </a:r>
            <a:r>
              <a:rPr lang="cs-CZ" sz="2000" dirty="0"/>
              <a:t> i </a:t>
            </a:r>
            <a:r>
              <a:rPr lang="cs-CZ" sz="2000" i="1" dirty="0"/>
              <a:t>pudink</a:t>
            </a:r>
            <a:r>
              <a:rPr lang="cs-CZ" sz="2000" dirty="0"/>
              <a:t>, </a:t>
            </a:r>
            <a:r>
              <a:rPr lang="cs-CZ" sz="2000" i="1" dirty="0" smtClean="0"/>
              <a:t>téma</a:t>
            </a:r>
            <a:r>
              <a:rPr lang="cs-CZ" sz="2000" dirty="0" smtClean="0"/>
              <a:t>,</a:t>
            </a:r>
          </a:p>
          <a:p>
            <a:pPr marL="357188" indent="-271463">
              <a:lnSpc>
                <a:spcPct val="100000"/>
              </a:lnSpc>
            </a:pPr>
            <a:endParaRPr lang="cs-CZ" sz="2000" dirty="0" smtClean="0"/>
          </a:p>
          <a:p>
            <a:pPr marL="357188" indent="-271463">
              <a:lnSpc>
                <a:spcPct val="100000"/>
              </a:lnSpc>
            </a:pPr>
            <a:r>
              <a:rPr lang="cs-CZ" sz="2000" dirty="0" smtClean="0"/>
              <a:t>upravila psaní velkých písmen, a to s ideologickou motivací: nově </a:t>
            </a:r>
            <a:r>
              <a:rPr lang="cs-CZ" sz="2000" i="1" dirty="0" smtClean="0"/>
              <a:t>Únor</a:t>
            </a:r>
            <a:r>
              <a:rPr lang="cs-CZ" sz="2000" dirty="0"/>
              <a:t>, </a:t>
            </a:r>
            <a:r>
              <a:rPr lang="cs-CZ" sz="2000" i="1" dirty="0"/>
              <a:t>První máj</a:t>
            </a:r>
            <a:r>
              <a:rPr lang="cs-CZ" sz="2000" dirty="0"/>
              <a:t>, </a:t>
            </a:r>
            <a:r>
              <a:rPr lang="cs-CZ" sz="2000" i="1" dirty="0"/>
              <a:t>Slovenské národní povstání</a:t>
            </a:r>
            <a:r>
              <a:rPr lang="cs-CZ" sz="2000" dirty="0"/>
              <a:t>, </a:t>
            </a:r>
            <a:r>
              <a:rPr lang="cs-CZ" sz="2000" i="1" dirty="0"/>
              <a:t>Velká vlastenecká </a:t>
            </a:r>
            <a:r>
              <a:rPr lang="cs-CZ" sz="2000" i="1" dirty="0" smtClean="0"/>
              <a:t>válka</a:t>
            </a:r>
            <a:r>
              <a:rPr lang="cs-CZ" sz="2000" dirty="0" smtClean="0"/>
              <a:t>, </a:t>
            </a:r>
            <a:r>
              <a:rPr lang="cs-CZ" sz="2000" dirty="0"/>
              <a:t>kdežto „nepokrokové“ </a:t>
            </a:r>
            <a:r>
              <a:rPr lang="cs-CZ" sz="2000" dirty="0" smtClean="0"/>
              <a:t>lexémy </a:t>
            </a:r>
            <a:r>
              <a:rPr lang="cs-CZ" sz="2000" dirty="0"/>
              <a:t>malým </a:t>
            </a:r>
            <a:r>
              <a:rPr lang="cs-CZ" sz="2000" dirty="0" smtClean="0"/>
              <a:t>písmenem: </a:t>
            </a:r>
            <a:r>
              <a:rPr lang="cs-CZ" sz="2000" i="1" dirty="0" smtClean="0"/>
              <a:t>bůh</a:t>
            </a:r>
            <a:r>
              <a:rPr lang="cs-CZ" sz="2000" dirty="0"/>
              <a:t>, </a:t>
            </a:r>
            <a:r>
              <a:rPr lang="cs-CZ" sz="2000" i="1" dirty="0" smtClean="0"/>
              <a:t>vánoce</a:t>
            </a:r>
            <a:r>
              <a:rPr lang="cs-CZ" sz="2000" dirty="0"/>
              <a:t>, </a:t>
            </a:r>
            <a:r>
              <a:rPr lang="cs-CZ" sz="2000" i="1" dirty="0"/>
              <a:t>versailleský </a:t>
            </a:r>
            <a:r>
              <a:rPr lang="cs-CZ" sz="2000" i="1" dirty="0" smtClean="0"/>
              <a:t>mír</a:t>
            </a:r>
            <a:r>
              <a:rPr lang="cs-CZ" sz="2000" dirty="0"/>
              <a:t>,</a:t>
            </a:r>
            <a:endParaRPr lang="cs-CZ" sz="2000" dirty="0" smtClean="0"/>
          </a:p>
          <a:p>
            <a:pPr marL="357188" indent="-271463">
              <a:lnSpc>
                <a:spcPct val="100000"/>
              </a:lnSpc>
            </a:pPr>
            <a:endParaRPr lang="cs-CZ" sz="2000" dirty="0" smtClean="0"/>
          </a:p>
          <a:p>
            <a:pPr marL="357188" indent="-271463">
              <a:lnSpc>
                <a:spcPct val="100000"/>
              </a:lnSpc>
            </a:pPr>
            <a:r>
              <a:rPr lang="cs-CZ" sz="2000" dirty="0" smtClean="0"/>
              <a:t>zavedeny dublety v samohláskové délce: gen. </a:t>
            </a:r>
            <a:r>
              <a:rPr lang="cs-CZ" sz="2000" dirty="0" err="1" smtClean="0"/>
              <a:t>pl</a:t>
            </a:r>
            <a:r>
              <a:rPr lang="cs-CZ" sz="2000" dirty="0" smtClean="0"/>
              <a:t>. vedle </a:t>
            </a:r>
            <a:r>
              <a:rPr lang="cs-CZ" sz="2000" i="1" dirty="0" smtClean="0"/>
              <a:t>mis</a:t>
            </a:r>
            <a:r>
              <a:rPr lang="cs-CZ" sz="2000" dirty="0" smtClean="0"/>
              <a:t> nově i </a:t>
            </a:r>
            <a:r>
              <a:rPr lang="cs-CZ" sz="2000" i="1" dirty="0" smtClean="0"/>
              <a:t>mís</a:t>
            </a:r>
            <a:r>
              <a:rPr lang="cs-CZ" sz="2000" dirty="0" smtClean="0"/>
              <a:t>, vedle </a:t>
            </a:r>
            <a:r>
              <a:rPr lang="cs-CZ" sz="2000" i="1" dirty="0" smtClean="0"/>
              <a:t>dam</a:t>
            </a:r>
            <a:r>
              <a:rPr lang="cs-CZ" sz="2000" dirty="0" smtClean="0"/>
              <a:t> nově i </a:t>
            </a:r>
            <a:r>
              <a:rPr lang="cs-CZ" sz="2000" i="1" dirty="0" smtClean="0"/>
              <a:t>dám</a:t>
            </a:r>
            <a:r>
              <a:rPr lang="cs-CZ" sz="2000" dirty="0" smtClean="0"/>
              <a:t>, vedle gen.pl. od </a:t>
            </a:r>
            <a:r>
              <a:rPr lang="cs-CZ" sz="2000" i="1" dirty="0" smtClean="0"/>
              <a:t>fůra</a:t>
            </a:r>
            <a:r>
              <a:rPr lang="cs-CZ" sz="2000" dirty="0" smtClean="0"/>
              <a:t>, tj. </a:t>
            </a:r>
            <a:r>
              <a:rPr lang="cs-CZ" sz="2000" i="1" dirty="0" err="1" smtClean="0"/>
              <a:t>for</a:t>
            </a:r>
            <a:r>
              <a:rPr lang="cs-CZ" sz="2000" dirty="0"/>
              <a:t> </a:t>
            </a:r>
            <a:r>
              <a:rPr lang="cs-CZ" sz="2000" dirty="0" smtClean="0"/>
              <a:t>nově i </a:t>
            </a:r>
            <a:r>
              <a:rPr lang="cs-CZ" sz="2000" i="1" dirty="0" smtClean="0"/>
              <a:t>fůr</a:t>
            </a:r>
            <a:r>
              <a:rPr lang="cs-CZ" sz="2000" dirty="0" smtClean="0"/>
              <a:t>), </a:t>
            </a:r>
          </a:p>
          <a:p>
            <a:pPr marL="357188" indent="-271463">
              <a:lnSpc>
                <a:spcPct val="100000"/>
              </a:lnSpc>
            </a:pPr>
            <a:endParaRPr lang="cs-CZ" sz="2000" dirty="0" smtClean="0"/>
          </a:p>
          <a:p>
            <a:pPr marL="357188" indent="-271463">
              <a:lnSpc>
                <a:spcPct val="100000"/>
              </a:lnSpc>
            </a:pPr>
            <a:r>
              <a:rPr lang="cs-CZ" sz="2000" dirty="0" smtClean="0"/>
              <a:t>změny v psaní</a:t>
            </a:r>
            <a:r>
              <a:rPr lang="cs-CZ" sz="2000" dirty="0"/>
              <a:t> konsonantických skupin na morfematickém švu (nově </a:t>
            </a:r>
            <a:r>
              <a:rPr lang="cs-CZ" sz="2000" i="1" dirty="0"/>
              <a:t>budapešťský</a:t>
            </a:r>
            <a:r>
              <a:rPr lang="cs-CZ" sz="2000" dirty="0"/>
              <a:t> místo původního </a:t>
            </a:r>
            <a:r>
              <a:rPr lang="cs-CZ" sz="2000" i="1" dirty="0" err="1"/>
              <a:t>budapeštský</a:t>
            </a:r>
            <a:r>
              <a:rPr lang="cs-CZ" sz="2000" dirty="0"/>
              <a:t>, </a:t>
            </a:r>
            <a:r>
              <a:rPr lang="cs-CZ" sz="2000" i="1" dirty="0"/>
              <a:t>konopišťský</a:t>
            </a:r>
            <a:r>
              <a:rPr lang="cs-CZ" sz="2000" dirty="0"/>
              <a:t> místo </a:t>
            </a:r>
            <a:r>
              <a:rPr lang="cs-CZ" sz="2000" i="1" dirty="0" err="1"/>
              <a:t>konopištský</a:t>
            </a:r>
            <a:r>
              <a:rPr lang="cs-CZ" sz="2000" dirty="0"/>
              <a:t> a dále </a:t>
            </a:r>
            <a:r>
              <a:rPr lang="cs-CZ" sz="2000" i="1" dirty="0"/>
              <a:t>cenina</a:t>
            </a:r>
            <a:r>
              <a:rPr lang="cs-CZ" sz="2000" dirty="0"/>
              <a:t>, </a:t>
            </a:r>
            <a:r>
              <a:rPr lang="cs-CZ" sz="2000" i="1" dirty="0"/>
              <a:t>sáti</a:t>
            </a:r>
            <a:r>
              <a:rPr lang="cs-CZ" sz="2000" dirty="0"/>
              <a:t>, </a:t>
            </a:r>
            <a:r>
              <a:rPr lang="cs-CZ" sz="2000" i="1" dirty="0"/>
              <a:t>vinice</a:t>
            </a:r>
            <a:r>
              <a:rPr lang="cs-CZ" sz="2000" dirty="0"/>
              <a:t> </a:t>
            </a:r>
            <a:r>
              <a:rPr lang="cs-CZ" sz="2000" dirty="0" smtClean="0"/>
              <a:t>‚žena</a:t>
            </a:r>
            <a:r>
              <a:rPr lang="cs-CZ" sz="2000" dirty="0"/>
              <a:t>, která se </a:t>
            </a:r>
            <a:r>
              <a:rPr lang="cs-CZ" sz="2000" dirty="0"/>
              <a:t>provinila‘ </a:t>
            </a:r>
            <a:r>
              <a:rPr lang="cs-CZ" sz="2000" dirty="0"/>
              <a:t>n. </a:t>
            </a:r>
            <a:r>
              <a:rPr lang="cs-CZ" sz="2000" i="1" dirty="0"/>
              <a:t>vysavač</a:t>
            </a:r>
            <a:r>
              <a:rPr lang="cs-CZ" sz="2000" dirty="0"/>
              <a:t> namísto </a:t>
            </a:r>
            <a:r>
              <a:rPr lang="cs-CZ" sz="2000" i="1" dirty="0" err="1"/>
              <a:t>vyssavač</a:t>
            </a:r>
            <a:r>
              <a:rPr lang="cs-CZ" sz="2000" dirty="0"/>
              <a:t>).</a:t>
            </a:r>
            <a:endParaRPr lang="cs-CZ" sz="2000" dirty="0" smtClean="0"/>
          </a:p>
          <a:p>
            <a:pPr marL="357188" indent="-271463">
              <a:lnSpc>
                <a:spcPct val="100000"/>
              </a:lnSpc>
            </a:pPr>
            <a:endParaRPr lang="cs-CZ" sz="2000" dirty="0" smtClean="0"/>
          </a:p>
          <a:p>
            <a:pPr marL="357188" indent="-271463">
              <a:lnSpc>
                <a:spcPct val="100000"/>
              </a:lnSpc>
            </a:pPr>
            <a:r>
              <a:rPr lang="cs-CZ" sz="2000" dirty="0" smtClean="0"/>
              <a:t>došlo </a:t>
            </a:r>
            <a:r>
              <a:rPr lang="cs-CZ" sz="2000" dirty="0"/>
              <a:t>k liberalizace psaní příslovečných spřežek (nově </a:t>
            </a:r>
            <a:r>
              <a:rPr lang="cs-CZ" sz="2000" i="1" dirty="0"/>
              <a:t>dopolosyta</a:t>
            </a:r>
            <a:r>
              <a:rPr lang="cs-CZ" sz="2000" dirty="0"/>
              <a:t>, </a:t>
            </a:r>
            <a:r>
              <a:rPr lang="cs-CZ" sz="2000" i="1" dirty="0"/>
              <a:t>nabíledni</a:t>
            </a:r>
            <a:r>
              <a:rPr lang="cs-CZ" sz="2000" dirty="0"/>
              <a:t>, </a:t>
            </a:r>
            <a:r>
              <a:rPr lang="cs-CZ" sz="2000" i="1" dirty="0"/>
              <a:t>naroveň</a:t>
            </a:r>
            <a:r>
              <a:rPr lang="cs-CZ" sz="2000" dirty="0"/>
              <a:t> atd</a:t>
            </a:r>
            <a:r>
              <a:rPr lang="cs-CZ" sz="2000" dirty="0" smtClean="0"/>
              <a:t>.).</a:t>
            </a:r>
          </a:p>
          <a:p>
            <a:pPr marL="357188" indent="-271463"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34569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666000" y="6242288"/>
            <a:ext cx="7920000" cy="252000"/>
          </a:xfrm>
        </p:spPr>
        <p:txBody>
          <a:bodyPr/>
          <a:lstStyle/>
          <a:p>
            <a:r>
              <a:rPr lang="cs-CZ" dirty="0"/>
              <a:t>Čeština </a:t>
            </a:r>
            <a:r>
              <a:rPr lang="cs-CZ" dirty="0" smtClean="0"/>
              <a:t>2. </a:t>
            </a:r>
            <a:r>
              <a:rPr lang="cs-CZ" dirty="0"/>
              <a:t>pol. 20. stol.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42288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56848" y="371473"/>
            <a:ext cx="11032305" cy="345416"/>
          </a:xfrm>
        </p:spPr>
        <p:txBody>
          <a:bodyPr/>
          <a:lstStyle/>
          <a:p>
            <a:r>
              <a:rPr lang="cs-CZ" dirty="0"/>
              <a:t>Vývoj pravopisu – </a:t>
            </a:r>
            <a:r>
              <a:rPr lang="cs-CZ" dirty="0" smtClean="0"/>
              <a:t>Pravidla 1993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56848" y="1343024"/>
            <a:ext cx="11487490" cy="2700327"/>
          </a:xfrm>
        </p:spPr>
        <p:txBody>
          <a:bodyPr/>
          <a:lstStyle/>
          <a:p>
            <a:pPr marL="357188" indent="-271463">
              <a:lnSpc>
                <a:spcPct val="100000"/>
              </a:lnSpc>
            </a:pPr>
            <a:r>
              <a:rPr lang="cs-CZ" sz="2000" dirty="0" smtClean="0"/>
              <a:t>upravila psaní slov cizího původu, a to podle spisovné výslovnosti, zejména psaní </a:t>
            </a:r>
            <a:r>
              <a:rPr lang="cs-CZ" sz="2000" i="1" dirty="0" smtClean="0"/>
              <a:t>s a </a:t>
            </a:r>
            <a:r>
              <a:rPr lang="cs-CZ" sz="2000" dirty="0" smtClean="0"/>
              <a:t>z, kde odstranila staré dublety a zavedla nové: </a:t>
            </a:r>
            <a:r>
              <a:rPr lang="cs-CZ" sz="2000" i="1" dirty="0" smtClean="0"/>
              <a:t>diskuze, </a:t>
            </a:r>
            <a:r>
              <a:rPr lang="cs-CZ" sz="2000" i="1" dirty="0" err="1" smtClean="0"/>
              <a:t>dizertarce</a:t>
            </a:r>
            <a:r>
              <a:rPr lang="cs-CZ" sz="2000" i="1" dirty="0" smtClean="0"/>
              <a:t>, dezinterpretace, prezident,  komunismus / komunizmus, puls / </a:t>
            </a:r>
            <a:r>
              <a:rPr lang="cs-CZ" sz="2000" i="1" dirty="0" smtClean="0"/>
              <a:t>pulz</a:t>
            </a:r>
            <a:r>
              <a:rPr lang="cs-CZ" sz="2000" dirty="0" smtClean="0"/>
              <a:t>; </a:t>
            </a:r>
            <a:r>
              <a:rPr lang="cs-CZ" sz="2000" dirty="0" smtClean="0"/>
              <a:t>původně vyžadovanou samohláskovou kvantitu upravila podle předpokládané výslovnosti na krátkost: </a:t>
            </a:r>
            <a:r>
              <a:rPr lang="cs-CZ" sz="2000" i="1" dirty="0" smtClean="0"/>
              <a:t>citron</a:t>
            </a:r>
            <a:r>
              <a:rPr lang="cs-CZ" sz="2000" i="1" dirty="0"/>
              <a:t>, balkon, benzin, </a:t>
            </a:r>
            <a:r>
              <a:rPr lang="cs-CZ" sz="2000" i="1" dirty="0" smtClean="0"/>
              <a:t>archiv</a:t>
            </a:r>
            <a:r>
              <a:rPr lang="cs-CZ" sz="2000" dirty="0" smtClean="0"/>
              <a:t>,</a:t>
            </a:r>
          </a:p>
          <a:p>
            <a:pPr marL="357188" indent="-271463">
              <a:lnSpc>
                <a:spcPct val="100000"/>
              </a:lnSpc>
            </a:pPr>
            <a:endParaRPr lang="cs-CZ" sz="2000" i="1" dirty="0"/>
          </a:p>
          <a:p>
            <a:pPr marL="357188" indent="-271463">
              <a:lnSpc>
                <a:spcPct val="100000"/>
              </a:lnSpc>
            </a:pPr>
            <a:r>
              <a:rPr lang="cs-CZ" sz="2000" dirty="0" smtClean="0"/>
              <a:t>upravila psaní velkých písmen: u náboženských svátků zavedla velká písmena </a:t>
            </a:r>
            <a:r>
              <a:rPr lang="cs-CZ" sz="2000" i="1" dirty="0" smtClean="0"/>
              <a:t>Vánoce, Velikonoce</a:t>
            </a:r>
            <a:r>
              <a:rPr lang="cs-CZ" sz="2000" dirty="0" smtClean="0"/>
              <a:t>, v toponymech zavedla po předložce závazně velké písmeno bez ohledu na to, jestli je od původu apelativem nebo propriem: </a:t>
            </a:r>
            <a:r>
              <a:rPr lang="cs-CZ" sz="2000" i="1" dirty="0" smtClean="0"/>
              <a:t>ulice K Náhonu</a:t>
            </a:r>
            <a:r>
              <a:rPr lang="cs-CZ" sz="2000" dirty="0" smtClean="0"/>
              <a:t>, </a:t>
            </a:r>
            <a:r>
              <a:rPr lang="cs-CZ" sz="2000" i="1" dirty="0" smtClean="0"/>
              <a:t>náměstí Pod Kaštany,</a:t>
            </a:r>
          </a:p>
          <a:p>
            <a:pPr marL="357188" indent="-271463">
              <a:lnSpc>
                <a:spcPct val="100000"/>
              </a:lnSpc>
            </a:pPr>
            <a:endParaRPr lang="cs-CZ" sz="2000" i="1" dirty="0"/>
          </a:p>
          <a:p>
            <a:pPr marL="357188" indent="-271463">
              <a:lnSpc>
                <a:spcPct val="100000"/>
              </a:lnSpc>
            </a:pPr>
            <a:r>
              <a:rPr lang="cs-CZ" sz="2000" dirty="0" smtClean="0"/>
              <a:t>po </a:t>
            </a:r>
            <a:r>
              <a:rPr lang="cs-CZ" sz="2000" dirty="0" smtClean="0"/>
              <a:t>vášnivé </a:t>
            </a:r>
            <a:r>
              <a:rPr lang="cs-CZ" sz="2000" dirty="0" smtClean="0"/>
              <a:t>společenské debatě vyšel </a:t>
            </a:r>
            <a:r>
              <a:rPr lang="cs-CZ" sz="2000" i="1" dirty="0" smtClean="0"/>
              <a:t>Dodatek k Pravidlům…</a:t>
            </a:r>
            <a:r>
              <a:rPr lang="cs-CZ" sz="2000" dirty="0" smtClean="0"/>
              <a:t>, který částečně restituoval předchozí stav tím, že rozšířil počet dublet: </a:t>
            </a:r>
            <a:r>
              <a:rPr lang="cs-CZ" sz="2000" i="1" dirty="0" smtClean="0"/>
              <a:t>diskuze/diskuse, </a:t>
            </a:r>
            <a:r>
              <a:rPr lang="cs-CZ" sz="2000" i="1" dirty="0" err="1" smtClean="0"/>
              <a:t>dizertarce</a:t>
            </a:r>
            <a:r>
              <a:rPr lang="cs-CZ" sz="2000" i="1" dirty="0" smtClean="0"/>
              <a:t>/</a:t>
            </a:r>
            <a:r>
              <a:rPr lang="cs-CZ" sz="2000" i="1" dirty="0" err="1" smtClean="0"/>
              <a:t>disertarce</a:t>
            </a:r>
            <a:r>
              <a:rPr lang="cs-CZ" sz="2000" i="1" dirty="0" smtClean="0"/>
              <a:t>, dezinterpretace/ desinterpretace, prezident/president, citron/citrón, balkon/balkón, benzin/benzín, archiv/archív.</a:t>
            </a:r>
            <a:r>
              <a:rPr lang="cs-CZ" sz="2000" dirty="0" smtClean="0"/>
              <a:t>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2487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666000" y="6242288"/>
            <a:ext cx="7920000" cy="252000"/>
          </a:xfrm>
        </p:spPr>
        <p:txBody>
          <a:bodyPr/>
          <a:lstStyle/>
          <a:p>
            <a:r>
              <a:rPr lang="cs-CZ" dirty="0"/>
              <a:t>Čeština </a:t>
            </a:r>
            <a:r>
              <a:rPr lang="cs-CZ" dirty="0" smtClean="0"/>
              <a:t>2. </a:t>
            </a:r>
            <a:r>
              <a:rPr lang="cs-CZ" dirty="0"/>
              <a:t>pol. 20. stol.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42288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410968"/>
            <a:ext cx="11032305" cy="391648"/>
          </a:xfrm>
        </p:spPr>
        <p:txBody>
          <a:bodyPr/>
          <a:lstStyle/>
          <a:p>
            <a:r>
              <a:rPr lang="cs-CZ" dirty="0" smtClean="0"/>
              <a:t>Vývoj kodifikace – morfologie (deklinace)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614488"/>
            <a:ext cx="11430338" cy="2543167"/>
          </a:xfrm>
        </p:spPr>
        <p:txBody>
          <a:bodyPr/>
          <a:lstStyle/>
          <a:p>
            <a:pPr marL="614362" indent="-342900">
              <a:lnSpc>
                <a:spcPct val="100000"/>
              </a:lnSpc>
            </a:pPr>
            <a:r>
              <a:rPr lang="cs-CZ" sz="2000" dirty="0" smtClean="0"/>
              <a:t>u vybraných flektivních forem se uplatnila tendence k odstranění alternací na morfologickém švu (např. vedle lok. </a:t>
            </a:r>
            <a:r>
              <a:rPr lang="cs-CZ" sz="2000" dirty="0" err="1" smtClean="0"/>
              <a:t>pl</a:t>
            </a:r>
            <a:r>
              <a:rPr lang="cs-CZ" sz="2000" dirty="0" smtClean="0"/>
              <a:t>. </a:t>
            </a:r>
            <a:r>
              <a:rPr lang="cs-CZ" sz="2000" i="1" dirty="0" smtClean="0"/>
              <a:t>v balíčcích</a:t>
            </a:r>
            <a:r>
              <a:rPr lang="cs-CZ" sz="2000" dirty="0" smtClean="0"/>
              <a:t> nově i </a:t>
            </a:r>
            <a:r>
              <a:rPr lang="cs-CZ" sz="2000" i="1" dirty="0" smtClean="0"/>
              <a:t>v balíčkách</a:t>
            </a:r>
            <a:r>
              <a:rPr lang="cs-CZ" sz="2000" dirty="0" smtClean="0"/>
              <a:t>),</a:t>
            </a:r>
          </a:p>
          <a:p>
            <a:pPr marL="614362" indent="-342900">
              <a:lnSpc>
                <a:spcPct val="100000"/>
              </a:lnSpc>
            </a:pPr>
            <a:endParaRPr lang="cs-CZ" sz="2000" dirty="0" smtClean="0"/>
          </a:p>
          <a:p>
            <a:pPr marL="614362" indent="-342900">
              <a:lnSpc>
                <a:spcPct val="100000"/>
              </a:lnSpc>
            </a:pPr>
            <a:r>
              <a:rPr lang="cs-CZ" sz="2000" dirty="0" smtClean="0"/>
              <a:t>ve flexi </a:t>
            </a:r>
            <a:r>
              <a:rPr lang="cs-CZ" sz="2000" dirty="0"/>
              <a:t>substantiv byly </a:t>
            </a:r>
            <a:r>
              <a:rPr lang="cs-CZ" sz="2000" dirty="0" smtClean="0"/>
              <a:t>zavedeny </a:t>
            </a:r>
            <a:r>
              <a:rPr lang="cs-CZ" sz="2000" dirty="0"/>
              <a:t>dublety reflektující ústup tvarů </a:t>
            </a:r>
            <a:r>
              <a:rPr lang="cs-CZ" sz="2000" dirty="0" smtClean="0"/>
              <a:t>flektivních podtypů </a:t>
            </a:r>
            <a:r>
              <a:rPr lang="cs-CZ" sz="2000" i="1" dirty="0"/>
              <a:t>les </a:t>
            </a:r>
            <a:r>
              <a:rPr lang="cs-CZ" sz="2000" dirty="0"/>
              <a:t>(lok. </a:t>
            </a:r>
            <a:r>
              <a:rPr lang="cs-CZ" sz="2000" dirty="0" err="1"/>
              <a:t>sg</a:t>
            </a:r>
            <a:r>
              <a:rPr lang="cs-CZ" sz="2000" dirty="0"/>
              <a:t>. </a:t>
            </a:r>
            <a:r>
              <a:rPr lang="cs-CZ" sz="2000" i="1" dirty="0"/>
              <a:t>v nadpise </a:t>
            </a:r>
            <a:r>
              <a:rPr lang="cs-CZ" sz="2000" dirty="0" smtClean="0"/>
              <a:t>nově i </a:t>
            </a:r>
            <a:r>
              <a:rPr lang="cs-CZ" sz="2000" i="1" dirty="0"/>
              <a:t>v nadpisu</a:t>
            </a:r>
            <a:r>
              <a:rPr lang="cs-CZ" sz="2000" dirty="0"/>
              <a:t>, </a:t>
            </a:r>
            <a:r>
              <a:rPr lang="cs-CZ" sz="2000" i="1" dirty="0"/>
              <a:t>v roce </a:t>
            </a:r>
            <a:r>
              <a:rPr lang="cs-CZ" sz="2000" dirty="0" smtClean="0"/>
              <a:t>nově i </a:t>
            </a:r>
            <a:r>
              <a:rPr lang="cs-CZ" sz="2000" i="1" dirty="0"/>
              <a:t>v roku</a:t>
            </a:r>
            <a:r>
              <a:rPr lang="cs-CZ" sz="2000" dirty="0"/>
              <a:t>) a </a:t>
            </a:r>
            <a:r>
              <a:rPr lang="cs-CZ" sz="2000" i="1" dirty="0"/>
              <a:t>ulice </a:t>
            </a:r>
            <a:r>
              <a:rPr lang="cs-CZ" sz="2000" dirty="0"/>
              <a:t>(gen. </a:t>
            </a:r>
            <a:r>
              <a:rPr lang="cs-CZ" sz="2000" dirty="0" err="1"/>
              <a:t>pl</a:t>
            </a:r>
            <a:r>
              <a:rPr lang="cs-CZ" sz="2000" dirty="0"/>
              <a:t>. </a:t>
            </a:r>
            <a:r>
              <a:rPr lang="cs-CZ" sz="2000" i="1" dirty="0"/>
              <a:t>edic </a:t>
            </a:r>
            <a:r>
              <a:rPr lang="cs-CZ" sz="2000" i="1" dirty="0" smtClean="0"/>
              <a:t>nově </a:t>
            </a:r>
            <a:r>
              <a:rPr lang="cs-CZ" sz="2000" dirty="0" smtClean="0"/>
              <a:t>i </a:t>
            </a:r>
            <a:r>
              <a:rPr lang="cs-CZ" sz="2000" dirty="0"/>
              <a:t>edicí, </a:t>
            </a:r>
            <a:r>
              <a:rPr lang="cs-CZ" sz="2000" i="1" dirty="0"/>
              <a:t>dispozic </a:t>
            </a:r>
            <a:r>
              <a:rPr lang="cs-CZ" sz="2000" dirty="0" smtClean="0"/>
              <a:t>nově</a:t>
            </a:r>
            <a:r>
              <a:rPr lang="cs-CZ" sz="2000" i="1" dirty="0" smtClean="0"/>
              <a:t> </a:t>
            </a:r>
            <a:r>
              <a:rPr lang="cs-CZ" sz="2000" dirty="0" smtClean="0"/>
              <a:t>i </a:t>
            </a:r>
            <a:r>
              <a:rPr lang="cs-CZ" sz="2000" i="1" dirty="0"/>
              <a:t>dispozicí</a:t>
            </a:r>
            <a:r>
              <a:rPr lang="cs-CZ" sz="2000" dirty="0" smtClean="0"/>
              <a:t>)</a:t>
            </a:r>
          </a:p>
          <a:p>
            <a:pPr marL="614362" indent="-342900">
              <a:lnSpc>
                <a:spcPct val="100000"/>
              </a:lnSpc>
            </a:pPr>
            <a:endParaRPr lang="cs-CZ" sz="2000" dirty="0" smtClean="0"/>
          </a:p>
          <a:p>
            <a:pPr marL="614362" indent="-342900">
              <a:lnSpc>
                <a:spcPct val="100000"/>
              </a:lnSpc>
            </a:pPr>
            <a:r>
              <a:rPr lang="cs-CZ" sz="2000" dirty="0" smtClean="0"/>
              <a:t>zohledněno </a:t>
            </a:r>
            <a:r>
              <a:rPr lang="cs-CZ" sz="2000" dirty="0"/>
              <a:t>bylo i vyrovnávání mezi některými dalšími flektivními </a:t>
            </a:r>
            <a:r>
              <a:rPr lang="cs-CZ" sz="2000" dirty="0" smtClean="0"/>
              <a:t>typy, např. v </a:t>
            </a:r>
            <a:r>
              <a:rPr lang="cs-CZ" sz="2000" dirty="0" err="1"/>
              <a:t>nom</a:t>
            </a:r>
            <a:r>
              <a:rPr lang="cs-CZ" sz="2000" dirty="0" smtClean="0"/>
              <a:t>. </a:t>
            </a:r>
            <a:r>
              <a:rPr lang="cs-CZ" sz="2000" dirty="0" err="1" smtClean="0"/>
              <a:t>pl</a:t>
            </a:r>
            <a:r>
              <a:rPr lang="cs-CZ" sz="2000" dirty="0" smtClean="0"/>
              <a:t>. životných maskulin na  </a:t>
            </a:r>
            <a:r>
              <a:rPr lang="cs-CZ" sz="2000" i="1" dirty="0" smtClean="0"/>
              <a:t>-</a:t>
            </a:r>
            <a:r>
              <a:rPr lang="cs-CZ" sz="2000" i="1" dirty="0" err="1" smtClean="0"/>
              <a:t>at</a:t>
            </a:r>
            <a:r>
              <a:rPr lang="cs-CZ" sz="2000" i="1" dirty="0"/>
              <a:t>, </a:t>
            </a:r>
            <a:r>
              <a:rPr lang="cs-CZ" sz="2000" i="1" dirty="0" smtClean="0"/>
              <a:t>-</a:t>
            </a:r>
            <a:r>
              <a:rPr lang="cs-CZ" sz="2000" i="1" dirty="0" err="1" smtClean="0"/>
              <a:t>it</a:t>
            </a:r>
            <a:r>
              <a:rPr lang="cs-CZ" sz="2000" i="1" dirty="0" smtClean="0"/>
              <a:t> , -et </a:t>
            </a:r>
            <a:r>
              <a:rPr lang="cs-CZ" sz="2000" dirty="0" smtClean="0"/>
              <a:t>(vedle </a:t>
            </a:r>
            <a:r>
              <a:rPr lang="cs-CZ" sz="2000" i="1" dirty="0" smtClean="0"/>
              <a:t>akrobaté</a:t>
            </a:r>
            <a:r>
              <a:rPr lang="cs-CZ" sz="2000" i="1" dirty="0"/>
              <a:t>, </a:t>
            </a:r>
            <a:r>
              <a:rPr lang="cs-CZ" sz="2000" i="1" dirty="0" smtClean="0"/>
              <a:t>demokraté, asketové </a:t>
            </a:r>
            <a:r>
              <a:rPr lang="cs-CZ" sz="2000" dirty="0" smtClean="0"/>
              <a:t>nově i </a:t>
            </a:r>
            <a:r>
              <a:rPr lang="cs-CZ" sz="2000" i="1" dirty="0"/>
              <a:t>akrobati, </a:t>
            </a:r>
            <a:r>
              <a:rPr lang="cs-CZ" sz="2000" i="1" dirty="0" smtClean="0"/>
              <a:t>demokrati, </a:t>
            </a:r>
            <a:r>
              <a:rPr lang="cs-CZ" sz="2000" i="1" dirty="0" err="1" smtClean="0"/>
              <a:t>asketi</a:t>
            </a:r>
            <a:r>
              <a:rPr lang="cs-CZ" sz="2000" dirty="0" smtClean="0"/>
              <a:t>). </a:t>
            </a:r>
          </a:p>
          <a:p>
            <a:pPr marL="614362" indent="-342900">
              <a:lnSpc>
                <a:spcPct val="100000"/>
              </a:lnSpc>
            </a:pPr>
            <a:endParaRPr lang="cs-CZ" sz="2000" dirty="0" smtClean="0"/>
          </a:p>
          <a:p>
            <a:pPr marL="614362" indent="-342900"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4176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666000" y="6242288"/>
            <a:ext cx="7920000" cy="252000"/>
          </a:xfrm>
        </p:spPr>
        <p:txBody>
          <a:bodyPr/>
          <a:lstStyle/>
          <a:p>
            <a:r>
              <a:rPr lang="cs-CZ" dirty="0"/>
              <a:t>Čeština </a:t>
            </a:r>
            <a:r>
              <a:rPr lang="cs-CZ" dirty="0" smtClean="0"/>
              <a:t>2. </a:t>
            </a:r>
            <a:r>
              <a:rPr lang="cs-CZ" dirty="0"/>
              <a:t>pol. 20. stol.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42288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56848" y="268090"/>
            <a:ext cx="11032305" cy="391648"/>
          </a:xfrm>
        </p:spPr>
        <p:txBody>
          <a:bodyPr/>
          <a:lstStyle/>
          <a:p>
            <a:r>
              <a:rPr lang="cs-CZ" dirty="0" smtClean="0"/>
              <a:t>Vývoj kodifikace – morfologie (konjugace)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71136" y="985832"/>
            <a:ext cx="11444626" cy="3671883"/>
          </a:xfrm>
        </p:spPr>
        <p:txBody>
          <a:bodyPr/>
          <a:lstStyle/>
          <a:p>
            <a:pPr marL="357188" indent="-271463">
              <a:lnSpc>
                <a:spcPct val="100000"/>
              </a:lnSpc>
              <a:tabLst>
                <a:tab pos="442913" algn="l"/>
              </a:tabLst>
            </a:pPr>
            <a:r>
              <a:rPr lang="cs-CZ" sz="2000" dirty="0" smtClean="0"/>
              <a:t>rychle archaizují infinitivy na -</a:t>
            </a:r>
            <a:r>
              <a:rPr lang="cs-CZ" sz="2000" i="1" dirty="0" smtClean="0"/>
              <a:t>ti a -</a:t>
            </a:r>
            <a:r>
              <a:rPr lang="cs-CZ" sz="2000" i="1" dirty="0" err="1" smtClean="0"/>
              <a:t>ci</a:t>
            </a:r>
            <a:r>
              <a:rPr lang="cs-CZ" sz="2000" i="1" dirty="0" smtClean="0"/>
              <a:t> </a:t>
            </a:r>
            <a:r>
              <a:rPr lang="cs-CZ" sz="2000" dirty="0" smtClean="0"/>
              <a:t>(</a:t>
            </a:r>
            <a:r>
              <a:rPr lang="cs-CZ" sz="2000" i="1" dirty="0" smtClean="0"/>
              <a:t>pí</a:t>
            </a:r>
            <a:r>
              <a:rPr lang="cs-CZ" sz="2000" i="1" u="sng" dirty="0" smtClean="0"/>
              <a:t>ti</a:t>
            </a:r>
            <a:r>
              <a:rPr lang="cs-CZ" sz="2000" i="1" dirty="0" smtClean="0"/>
              <a:t> / pí</a:t>
            </a:r>
            <a:r>
              <a:rPr lang="cs-CZ" sz="2000" i="1" u="sng" dirty="0" smtClean="0"/>
              <a:t>t</a:t>
            </a:r>
            <a:r>
              <a:rPr lang="cs-CZ" sz="2000" dirty="0" smtClean="0"/>
              <a:t>, </a:t>
            </a:r>
            <a:r>
              <a:rPr lang="cs-CZ" sz="2000" i="1" dirty="0" smtClean="0"/>
              <a:t>mo</a:t>
            </a:r>
            <a:r>
              <a:rPr lang="cs-CZ" sz="2000" i="1" u="sng" dirty="0" smtClean="0"/>
              <a:t>ci</a:t>
            </a:r>
            <a:r>
              <a:rPr lang="cs-CZ" sz="2000" i="1" dirty="0" smtClean="0"/>
              <a:t> / mo</a:t>
            </a:r>
            <a:r>
              <a:rPr lang="cs-CZ" sz="2000" i="1" u="sng" dirty="0" smtClean="0"/>
              <a:t>ct</a:t>
            </a:r>
            <a:r>
              <a:rPr lang="cs-CZ" sz="2000" dirty="0" smtClean="0"/>
              <a:t>),</a:t>
            </a:r>
            <a:r>
              <a:rPr lang="cs-CZ" sz="2000" i="1" dirty="0" smtClean="0"/>
              <a:t> </a:t>
            </a:r>
            <a:endParaRPr lang="cs-CZ" sz="2000" dirty="0" smtClean="0"/>
          </a:p>
          <a:p>
            <a:pPr marL="357188" indent="-271463">
              <a:lnSpc>
                <a:spcPct val="100000"/>
              </a:lnSpc>
              <a:tabLst>
                <a:tab pos="442913" algn="l"/>
              </a:tabLst>
            </a:pPr>
            <a:endParaRPr lang="cs-CZ" sz="2000" dirty="0" smtClean="0"/>
          </a:p>
          <a:p>
            <a:pPr marL="357188" indent="-271463">
              <a:lnSpc>
                <a:spcPct val="100000"/>
              </a:lnSpc>
              <a:tabLst>
                <a:tab pos="442913" algn="l"/>
              </a:tabLst>
            </a:pPr>
            <a:r>
              <a:rPr lang="cs-CZ" sz="2000" dirty="0" smtClean="0"/>
              <a:t>postupně archaizují přechodníky,</a:t>
            </a:r>
            <a:endParaRPr lang="cs-CZ" sz="2000" dirty="0"/>
          </a:p>
          <a:p>
            <a:pPr marL="357188" indent="-271463">
              <a:lnSpc>
                <a:spcPct val="100000"/>
              </a:lnSpc>
              <a:tabLst>
                <a:tab pos="442913" algn="l"/>
              </a:tabLst>
            </a:pPr>
            <a:endParaRPr lang="cs-CZ" sz="2000" dirty="0"/>
          </a:p>
          <a:p>
            <a:pPr marL="357188" indent="-271463">
              <a:lnSpc>
                <a:spcPct val="100000"/>
              </a:lnSpc>
              <a:tabLst>
                <a:tab pos="442913" algn="l"/>
              </a:tabLst>
            </a:pPr>
            <a:r>
              <a:rPr lang="cs-CZ" sz="2000" dirty="0" smtClean="0"/>
              <a:t>v </a:t>
            </a:r>
            <a:r>
              <a:rPr lang="cs-CZ" sz="2000" dirty="0"/>
              <a:t>oblasti morfologie </a:t>
            </a:r>
            <a:r>
              <a:rPr lang="cs-CZ" sz="2000" dirty="0" smtClean="0"/>
              <a:t>jsou postupně nahrazovány </a:t>
            </a:r>
            <a:r>
              <a:rPr lang="cs-CZ" sz="2000" dirty="0"/>
              <a:t>některé archaické dublety </a:t>
            </a:r>
            <a:r>
              <a:rPr lang="cs-CZ" sz="2000" dirty="0" smtClean="0"/>
              <a:t>prosazované </a:t>
            </a:r>
            <a:r>
              <a:rPr lang="cs-CZ" sz="2000" dirty="0"/>
              <a:t>předchozími kodifikacemi češtiny </a:t>
            </a:r>
            <a:r>
              <a:rPr lang="cs-CZ" sz="2000" i="1" dirty="0" err="1" smtClean="0"/>
              <a:t>peku</a:t>
            </a:r>
            <a:r>
              <a:rPr lang="cs-CZ" sz="2000" i="1" dirty="0" smtClean="0"/>
              <a:t> </a:t>
            </a:r>
            <a:r>
              <a:rPr lang="cs-CZ" sz="2000" i="1" dirty="0"/>
              <a:t>– </a:t>
            </a:r>
            <a:r>
              <a:rPr lang="cs-CZ" sz="2000" i="1" dirty="0" err="1"/>
              <a:t>pekou</a:t>
            </a:r>
            <a:r>
              <a:rPr lang="cs-CZ" sz="2000" i="1" dirty="0"/>
              <a:t> – pec</a:t>
            </a:r>
            <a:r>
              <a:rPr lang="cs-CZ" sz="2000" dirty="0"/>
              <a:t> </a:t>
            </a:r>
            <a:r>
              <a:rPr lang="cs-CZ" sz="2000" dirty="0" smtClean="0"/>
              <a:t>→ </a:t>
            </a:r>
            <a:r>
              <a:rPr lang="cs-CZ" sz="2000" i="1" dirty="0" smtClean="0"/>
              <a:t>peču</a:t>
            </a:r>
            <a:r>
              <a:rPr lang="cs-CZ" sz="2000" i="1" dirty="0"/>
              <a:t> – </a:t>
            </a:r>
            <a:r>
              <a:rPr lang="cs-CZ" sz="2000" i="1" dirty="0" smtClean="0"/>
              <a:t>pečou</a:t>
            </a:r>
            <a:r>
              <a:rPr lang="cs-CZ" sz="2000" i="1" dirty="0"/>
              <a:t> – </a:t>
            </a:r>
            <a:r>
              <a:rPr lang="cs-CZ" sz="2000" i="1" dirty="0" smtClean="0"/>
              <a:t>peč</a:t>
            </a:r>
            <a:r>
              <a:rPr lang="cs-CZ" sz="2000" dirty="0" smtClean="0"/>
              <a:t>, </a:t>
            </a:r>
            <a:endParaRPr lang="cs-CZ" sz="2000" dirty="0"/>
          </a:p>
          <a:p>
            <a:pPr marL="357188" indent="-271463">
              <a:lnSpc>
                <a:spcPct val="100000"/>
              </a:lnSpc>
            </a:pPr>
            <a:endParaRPr lang="cs-CZ" sz="2000" dirty="0" smtClean="0"/>
          </a:p>
          <a:p>
            <a:pPr marL="357188" indent="-271463">
              <a:lnSpc>
                <a:spcPct val="100000"/>
              </a:lnSpc>
            </a:pPr>
            <a:r>
              <a:rPr lang="cs-CZ" sz="2000" dirty="0" smtClean="0"/>
              <a:t>prosazují se pravidelné </a:t>
            </a:r>
            <a:r>
              <a:rPr lang="cs-CZ" sz="2000" dirty="0"/>
              <a:t>dublety, např. </a:t>
            </a:r>
            <a:r>
              <a:rPr lang="cs-CZ" sz="2000" i="1" dirty="0"/>
              <a:t>‑n‑</a:t>
            </a:r>
            <a:r>
              <a:rPr lang="cs-CZ" sz="2000" dirty="0"/>
              <a:t>/‑</a:t>
            </a:r>
            <a:r>
              <a:rPr lang="cs-CZ" sz="2000" i="1" dirty="0"/>
              <a:t>t‑</a:t>
            </a:r>
            <a:r>
              <a:rPr lang="cs-CZ" sz="2000" dirty="0" err="1"/>
              <a:t>ových</a:t>
            </a:r>
            <a:r>
              <a:rPr lang="cs-CZ" sz="2000" dirty="0"/>
              <a:t> participií bez alternace </a:t>
            </a:r>
            <a:r>
              <a:rPr lang="cs-CZ" sz="2000" dirty="0" smtClean="0"/>
              <a:t>(vedle </a:t>
            </a:r>
            <a:r>
              <a:rPr lang="cs-CZ" sz="2000" i="1" dirty="0" smtClean="0"/>
              <a:t>čištěn </a:t>
            </a:r>
            <a:r>
              <a:rPr lang="cs-CZ" sz="2000" dirty="0" smtClean="0"/>
              <a:t>nově i </a:t>
            </a:r>
            <a:r>
              <a:rPr lang="cs-CZ" sz="2000" i="1" dirty="0" err="1" smtClean="0"/>
              <a:t>čistěn</a:t>
            </a:r>
            <a:r>
              <a:rPr lang="cs-CZ" sz="2000" i="1" dirty="0" smtClean="0"/>
              <a:t>,</a:t>
            </a:r>
            <a:r>
              <a:rPr lang="cs-CZ" sz="2000" dirty="0" smtClean="0"/>
              <a:t> vedle </a:t>
            </a:r>
            <a:r>
              <a:rPr lang="cs-CZ" sz="2000" i="1" dirty="0" smtClean="0"/>
              <a:t>začouzen </a:t>
            </a:r>
            <a:r>
              <a:rPr lang="cs-CZ" sz="2000" dirty="0" smtClean="0"/>
              <a:t>nově i </a:t>
            </a:r>
            <a:r>
              <a:rPr lang="cs-CZ" sz="2000" i="1" dirty="0" err="1" smtClean="0"/>
              <a:t>začouděn</a:t>
            </a:r>
            <a:r>
              <a:rPr lang="cs-CZ" sz="2000" dirty="0" smtClean="0"/>
              <a:t>), </a:t>
            </a:r>
            <a:endParaRPr lang="cs-CZ" sz="2000" dirty="0"/>
          </a:p>
          <a:p>
            <a:pPr marL="357188" indent="-271463">
              <a:lnSpc>
                <a:spcPct val="100000"/>
              </a:lnSpc>
            </a:pPr>
            <a:endParaRPr lang="cs-CZ" sz="2000" dirty="0" smtClean="0"/>
          </a:p>
          <a:p>
            <a:pPr marL="357188" indent="-271463">
              <a:lnSpc>
                <a:spcPct val="100000"/>
              </a:lnSpc>
            </a:pPr>
            <a:r>
              <a:rPr lang="cs-CZ" sz="2000" dirty="0" smtClean="0"/>
              <a:t>v kodifikaci byly přijaty </a:t>
            </a:r>
            <a:r>
              <a:rPr lang="cs-CZ" sz="2000" dirty="0"/>
              <a:t>i výsledky </a:t>
            </a:r>
            <a:r>
              <a:rPr lang="cs-CZ" sz="2000" dirty="0" smtClean="0"/>
              <a:t>přechodu </a:t>
            </a:r>
            <a:r>
              <a:rPr lang="cs-CZ" sz="2000" dirty="0"/>
              <a:t>sloves z 1. do 5. třídy (1. os</a:t>
            </a:r>
            <a:r>
              <a:rPr lang="cs-CZ" sz="2000" dirty="0" smtClean="0"/>
              <a:t>. </a:t>
            </a:r>
            <a:r>
              <a:rPr lang="cs-CZ" sz="2000" dirty="0" err="1" smtClean="0"/>
              <a:t>sg</a:t>
            </a:r>
            <a:r>
              <a:rPr lang="cs-CZ" sz="2000" dirty="0"/>
              <a:t>. typu </a:t>
            </a:r>
            <a:r>
              <a:rPr lang="cs-CZ" sz="2000" dirty="0" smtClean="0"/>
              <a:t>vedle </a:t>
            </a:r>
            <a:r>
              <a:rPr lang="cs-CZ" sz="2000" i="1" dirty="0" smtClean="0"/>
              <a:t>drbu, drbeš, klapu, klapeš </a:t>
            </a:r>
            <a:r>
              <a:rPr lang="cs-CZ" sz="2000" dirty="0" smtClean="0"/>
              <a:t>nově i </a:t>
            </a:r>
            <a:r>
              <a:rPr lang="cs-CZ" sz="2000" i="1" dirty="0" smtClean="0"/>
              <a:t>drbám</a:t>
            </a:r>
            <a:r>
              <a:rPr lang="cs-CZ" sz="2000" i="1" dirty="0"/>
              <a:t>, </a:t>
            </a:r>
            <a:r>
              <a:rPr lang="cs-CZ" sz="2000" i="1" dirty="0" smtClean="0"/>
              <a:t>klapám</a:t>
            </a:r>
            <a:r>
              <a:rPr lang="cs-CZ" sz="2000" dirty="0" smtClean="0"/>
              <a:t>), </a:t>
            </a:r>
          </a:p>
          <a:p>
            <a:pPr marL="357188" indent="-271463">
              <a:lnSpc>
                <a:spcPct val="100000"/>
              </a:lnSpc>
            </a:pPr>
            <a:endParaRPr lang="cs-CZ" sz="2000" dirty="0" smtClean="0"/>
          </a:p>
          <a:p>
            <a:pPr marL="357188" indent="-271463">
              <a:lnSpc>
                <a:spcPct val="100000"/>
              </a:lnSpc>
            </a:pPr>
            <a:r>
              <a:rPr lang="cs-CZ" sz="2000" dirty="0" smtClean="0"/>
              <a:t>akceptováno kolísání </a:t>
            </a:r>
            <a:r>
              <a:rPr lang="cs-CZ" sz="2000" dirty="0"/>
              <a:t>mezi flektivními typy </a:t>
            </a:r>
            <a:r>
              <a:rPr lang="cs-CZ" sz="2000" i="1" dirty="0"/>
              <a:t>tiskne </a:t>
            </a:r>
            <a:r>
              <a:rPr lang="cs-CZ" sz="2000" dirty="0"/>
              <a:t>a </a:t>
            </a:r>
            <a:r>
              <a:rPr lang="cs-CZ" sz="2000" i="1" dirty="0"/>
              <a:t>mine </a:t>
            </a:r>
            <a:r>
              <a:rPr lang="cs-CZ" sz="2000" dirty="0"/>
              <a:t>v 2. třídě (nově </a:t>
            </a:r>
            <a:r>
              <a:rPr lang="cs-CZ" sz="2000" i="1" dirty="0"/>
              <a:t>vrhnul, zvrtnul</a:t>
            </a:r>
            <a:r>
              <a:rPr lang="cs-CZ" sz="2000" dirty="0"/>
              <a:t>, ale i </a:t>
            </a:r>
            <a:r>
              <a:rPr lang="cs-CZ" sz="2000" i="1" dirty="0"/>
              <a:t>stárl, zlátl</a:t>
            </a:r>
            <a:r>
              <a:rPr lang="cs-CZ" sz="2000" dirty="0" smtClean="0"/>
              <a:t>),</a:t>
            </a:r>
          </a:p>
          <a:p>
            <a:pPr marL="357188" indent="-271463">
              <a:lnSpc>
                <a:spcPct val="100000"/>
              </a:lnSpc>
            </a:pPr>
            <a:endParaRPr lang="cs-CZ" sz="2000" dirty="0"/>
          </a:p>
          <a:p>
            <a:pPr marL="357188" indent="-271463">
              <a:lnSpc>
                <a:spcPct val="100000"/>
              </a:lnSpc>
            </a:pPr>
            <a:r>
              <a:rPr lang="cs-CZ" sz="2000" dirty="0" smtClean="0"/>
              <a:t>od 90. let unifikace koncovek 3. os. </a:t>
            </a:r>
            <a:r>
              <a:rPr lang="cs-CZ" sz="2000" dirty="0" err="1" smtClean="0"/>
              <a:t>pl</a:t>
            </a:r>
            <a:r>
              <a:rPr lang="cs-CZ" sz="2000" dirty="0" smtClean="0"/>
              <a:t>. </a:t>
            </a:r>
            <a:r>
              <a:rPr lang="cs-CZ" sz="2000" dirty="0" err="1" smtClean="0"/>
              <a:t>préz</a:t>
            </a:r>
            <a:r>
              <a:rPr lang="cs-CZ" sz="2000" dirty="0" smtClean="0"/>
              <a:t>. sloves typu </a:t>
            </a:r>
            <a:r>
              <a:rPr lang="cs-CZ" sz="2000" i="1" dirty="0" smtClean="0"/>
              <a:t>sází </a:t>
            </a:r>
            <a:r>
              <a:rPr lang="cs-CZ" sz="2000" dirty="0" smtClean="0"/>
              <a:t>(← </a:t>
            </a:r>
            <a:r>
              <a:rPr lang="cs-CZ" sz="2000" i="1" dirty="0" smtClean="0"/>
              <a:t>sázejí</a:t>
            </a:r>
            <a:r>
              <a:rPr lang="cs-CZ" sz="2000" dirty="0" smtClean="0"/>
              <a:t>) podle </a:t>
            </a:r>
            <a:r>
              <a:rPr lang="cs-CZ" sz="2000" i="1" dirty="0"/>
              <a:t>prosí, </a:t>
            </a:r>
            <a:r>
              <a:rPr lang="cs-CZ" sz="2000" i="1" dirty="0" smtClean="0"/>
              <a:t>trpí. </a:t>
            </a:r>
          </a:p>
          <a:p>
            <a:pPr marL="357188" indent="-271463"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4220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Čeština 2. pol. 20. stol.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48520" y="200025"/>
            <a:ext cx="10753200" cy="642933"/>
          </a:xfrm>
        </p:spPr>
        <p:txBody>
          <a:bodyPr/>
          <a:lstStyle/>
          <a:p>
            <a:r>
              <a:rPr lang="cs-CZ" dirty="0" smtClean="0"/>
              <a:t>Vývoj větné syntaxe 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48520" y="1014413"/>
            <a:ext cx="11124680" cy="4817587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 smtClean="0"/>
              <a:t>od </a:t>
            </a:r>
            <a:r>
              <a:rPr lang="cs-CZ" sz="2000" dirty="0"/>
              <a:t>60. let 20. stol. </a:t>
            </a:r>
            <a:r>
              <a:rPr lang="cs-CZ" sz="2000" dirty="0" smtClean="0"/>
              <a:t>je </a:t>
            </a:r>
            <a:r>
              <a:rPr lang="cs-CZ" sz="2000" dirty="0"/>
              <a:t>velmi nápadné šíření nesklonných adjektiv typu </a:t>
            </a:r>
            <a:r>
              <a:rPr lang="cs-CZ" sz="2000" i="1" dirty="0"/>
              <a:t>blond </a:t>
            </a:r>
            <a:r>
              <a:rPr lang="cs-CZ" sz="2000" dirty="0"/>
              <a:t>(</a:t>
            </a:r>
            <a:r>
              <a:rPr lang="cs-CZ" sz="2000" i="1" dirty="0"/>
              <a:t>holka</a:t>
            </a:r>
            <a:r>
              <a:rPr lang="cs-CZ" sz="2000" dirty="0"/>
              <a:t>), </a:t>
            </a:r>
            <a:r>
              <a:rPr lang="cs-CZ" sz="2000" i="1" dirty="0"/>
              <a:t>fajn </a:t>
            </a:r>
            <a:r>
              <a:rPr lang="cs-CZ" sz="2000" dirty="0"/>
              <a:t>(</a:t>
            </a:r>
            <a:r>
              <a:rPr lang="cs-CZ" sz="2000" i="1" dirty="0"/>
              <a:t>víkend</a:t>
            </a:r>
            <a:r>
              <a:rPr lang="cs-CZ" sz="2000" dirty="0"/>
              <a:t>), </a:t>
            </a:r>
            <a:r>
              <a:rPr lang="cs-CZ" sz="2000" i="1" dirty="0"/>
              <a:t>khaki </a:t>
            </a:r>
            <a:r>
              <a:rPr lang="cs-CZ" sz="2000" dirty="0"/>
              <a:t>(</a:t>
            </a:r>
            <a:r>
              <a:rPr lang="cs-CZ" sz="2000" i="1" dirty="0"/>
              <a:t>uniforma</a:t>
            </a:r>
            <a:r>
              <a:rPr lang="cs-CZ" sz="2000" dirty="0"/>
              <a:t>), </a:t>
            </a:r>
            <a:r>
              <a:rPr lang="cs-CZ" sz="2000" i="1" dirty="0"/>
              <a:t>prima</a:t>
            </a:r>
            <a:r>
              <a:rPr lang="cs-CZ" sz="2000" dirty="0"/>
              <a:t> (</a:t>
            </a:r>
            <a:r>
              <a:rPr lang="cs-CZ" sz="2000" i="1" dirty="0"/>
              <a:t>kluk</a:t>
            </a:r>
            <a:r>
              <a:rPr lang="cs-CZ" sz="2000" dirty="0"/>
              <a:t>), </a:t>
            </a:r>
            <a:r>
              <a:rPr lang="cs-CZ" sz="2000" i="1" dirty="0"/>
              <a:t>sexy</a:t>
            </a:r>
            <a:r>
              <a:rPr lang="cs-CZ" sz="2000" dirty="0"/>
              <a:t> (</a:t>
            </a:r>
            <a:r>
              <a:rPr lang="cs-CZ" sz="2000" i="1" dirty="0"/>
              <a:t>tričko</a:t>
            </a:r>
            <a:r>
              <a:rPr lang="cs-CZ" sz="2000" dirty="0"/>
              <a:t>) a </a:t>
            </a:r>
            <a:r>
              <a:rPr lang="cs-CZ" sz="2000" i="1" dirty="0"/>
              <a:t>nealko </a:t>
            </a:r>
            <a:r>
              <a:rPr lang="cs-CZ" sz="2000" dirty="0"/>
              <a:t>(</a:t>
            </a:r>
            <a:r>
              <a:rPr lang="cs-CZ" sz="2000" i="1" dirty="0"/>
              <a:t>nápoje</a:t>
            </a:r>
            <a:r>
              <a:rPr lang="cs-CZ" sz="2000" dirty="0"/>
              <a:t>), </a:t>
            </a:r>
            <a:endParaRPr lang="cs-CZ" sz="2000" dirty="0" smtClean="0"/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 smtClean="0"/>
              <a:t>adverbializaci </a:t>
            </a:r>
            <a:r>
              <a:rPr lang="cs-CZ" sz="2000" dirty="0"/>
              <a:t>některých substantiv a číslovek – nově se objevuje typ </a:t>
            </a:r>
            <a:r>
              <a:rPr lang="cs-CZ" sz="2000" i="1" dirty="0" smtClean="0"/>
              <a:t>Spousta </a:t>
            </a:r>
            <a:r>
              <a:rPr lang="cs-CZ" sz="2000" i="1" dirty="0"/>
              <a:t>lidí</a:t>
            </a:r>
            <a:r>
              <a:rPr lang="cs-CZ" sz="2000" dirty="0"/>
              <a:t> </a:t>
            </a:r>
            <a:r>
              <a:rPr lang="cs-CZ" sz="2000" i="1" dirty="0"/>
              <a:t>jelo do práce </a:t>
            </a:r>
            <a:r>
              <a:rPr lang="cs-CZ" sz="2000" dirty="0" smtClean="0"/>
              <a:t>místo </a:t>
            </a:r>
            <a:r>
              <a:rPr lang="cs-CZ" sz="2000" dirty="0"/>
              <a:t>staršího </a:t>
            </a:r>
            <a:r>
              <a:rPr lang="cs-CZ" sz="2000" i="1" dirty="0"/>
              <a:t>Spousta lidí jela do </a:t>
            </a:r>
            <a:r>
              <a:rPr lang="cs-CZ" sz="2000" i="1" dirty="0" smtClean="0"/>
              <a:t>práce</a:t>
            </a:r>
            <a:r>
              <a:rPr lang="cs-CZ" sz="2000" dirty="0" smtClean="0"/>
              <a:t>, 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 err="1" smtClean="0"/>
              <a:t>mluvenostní</a:t>
            </a:r>
            <a:r>
              <a:rPr lang="cs-CZ" sz="2000" dirty="0" smtClean="0"/>
              <a:t> je zřejmě </a:t>
            </a:r>
            <a:r>
              <a:rPr lang="cs-CZ" sz="2000" dirty="0"/>
              <a:t>i slovosledná variace v otázkách typu </a:t>
            </a:r>
            <a:r>
              <a:rPr lang="cs-CZ" sz="2000" i="1" dirty="0"/>
              <a:t>A vy se vrátíte </a:t>
            </a:r>
            <a:r>
              <a:rPr lang="cs-CZ" sz="2000" i="1" u="sng" dirty="0"/>
              <a:t>kdy</a:t>
            </a:r>
            <a:r>
              <a:rPr lang="cs-CZ" sz="2000" i="1" dirty="0"/>
              <a:t>?</a:t>
            </a:r>
            <a:r>
              <a:rPr lang="cs-CZ" sz="2000" dirty="0"/>
              <a:t> </a:t>
            </a:r>
            <a:endParaRPr lang="cs-CZ" sz="2000" dirty="0" smtClean="0"/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 smtClean="0"/>
              <a:t>v publicistice se objevuj </a:t>
            </a:r>
            <a:r>
              <a:rPr lang="cs-CZ" sz="2000" dirty="0"/>
              <a:t>vynechávání obligatorního větného členu se sémantickou funkcí adresáta u sloves uvádějících citát (</a:t>
            </a:r>
            <a:r>
              <a:rPr lang="cs-CZ" sz="2000" i="1" dirty="0"/>
              <a:t>S námi, sociálními demokraty, zbrojení v kosmu nepůjde, </a:t>
            </a:r>
            <a:r>
              <a:rPr lang="cs-CZ" sz="2000" i="1" u="sng" dirty="0"/>
              <a:t>ujistil </a:t>
            </a:r>
            <a:r>
              <a:rPr lang="cs-CZ" sz="2000" i="1" u="sng" dirty="0" err="1" smtClean="0"/>
              <a:t>Rau</a:t>
            </a:r>
            <a:r>
              <a:rPr lang="cs-CZ" sz="2000" dirty="0" smtClean="0"/>
              <a:t>),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 smtClean="0"/>
              <a:t>prosazuje se nominativ na místo akuzativu v modálních konstrukcích </a:t>
            </a:r>
            <a:r>
              <a:rPr lang="cs-CZ" sz="2000" i="1" dirty="0" smtClean="0"/>
              <a:t>Je vidět Sněžku → </a:t>
            </a:r>
            <a:r>
              <a:rPr lang="cs-CZ" sz="2000" i="1" dirty="0"/>
              <a:t>Je vidět </a:t>
            </a:r>
            <a:r>
              <a:rPr lang="cs-CZ" sz="2000" i="1" dirty="0" smtClean="0"/>
              <a:t>Sněžka </a:t>
            </a:r>
            <a:r>
              <a:rPr lang="cs-CZ" sz="2000" dirty="0" smtClean="0"/>
              <a:t>(stále chápáno jako nespisovné),</a:t>
            </a:r>
          </a:p>
          <a:p>
            <a:pPr>
              <a:lnSpc>
                <a:spcPct val="100000"/>
              </a:lnSpc>
            </a:pPr>
            <a:endParaRPr lang="cs-CZ" sz="2000" i="1" dirty="0"/>
          </a:p>
          <a:p>
            <a:pPr>
              <a:lnSpc>
                <a:spcPct val="100000"/>
              </a:lnSpc>
            </a:pPr>
            <a:r>
              <a:rPr lang="cs-CZ" sz="2000" dirty="0" smtClean="0"/>
              <a:t>konkurence předložek </a:t>
            </a:r>
            <a:r>
              <a:rPr lang="cs-CZ" sz="2000" i="1" dirty="0" smtClean="0"/>
              <a:t>v </a:t>
            </a:r>
            <a:r>
              <a:rPr lang="cs-CZ" sz="2000" dirty="0" smtClean="0"/>
              <a:t>a </a:t>
            </a:r>
            <a:r>
              <a:rPr lang="cs-CZ" sz="2000" i="1" dirty="0" smtClean="0"/>
              <a:t>na </a:t>
            </a:r>
            <a:r>
              <a:rPr lang="cs-CZ" sz="2000" dirty="0" smtClean="0"/>
              <a:t>(</a:t>
            </a:r>
            <a:r>
              <a:rPr lang="cs-CZ" sz="2000" i="1" dirty="0" smtClean="0"/>
              <a:t>typ </a:t>
            </a:r>
            <a:r>
              <a:rPr lang="cs-CZ" sz="2000" i="1" dirty="0"/>
              <a:t>bydlet na </a:t>
            </a:r>
            <a:r>
              <a:rPr lang="cs-CZ" sz="2000" i="1" dirty="0" smtClean="0"/>
              <a:t>/ v pokoji</a:t>
            </a:r>
            <a:r>
              <a:rPr lang="cs-CZ" sz="2000" dirty="0"/>
              <a:t>, </a:t>
            </a:r>
            <a:r>
              <a:rPr lang="cs-CZ" sz="2000" i="1" dirty="0"/>
              <a:t>vařit na </a:t>
            </a:r>
            <a:r>
              <a:rPr lang="cs-CZ" sz="2000" i="1" dirty="0" smtClean="0"/>
              <a:t>/ v kuchyňce</a:t>
            </a:r>
            <a:r>
              <a:rPr lang="cs-CZ" sz="2000" dirty="0" smtClean="0"/>
              <a:t>).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5850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Čeština 2. pol. 20. stol.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48520" y="871545"/>
            <a:ext cx="10753200" cy="642933"/>
          </a:xfrm>
        </p:spPr>
        <p:txBody>
          <a:bodyPr/>
          <a:lstStyle/>
          <a:p>
            <a:r>
              <a:rPr lang="cs-CZ" dirty="0" smtClean="0"/>
              <a:t>Vývoj větné syntaxe II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48520" y="2000250"/>
            <a:ext cx="11081480" cy="411480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 smtClean="0"/>
              <a:t>lze také pozorovat drobné proměny slovosledu enklitik: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2000" i="1" dirty="0" smtClean="0"/>
              <a:t>Do domu, který byl zamčený, Petr </a:t>
            </a:r>
            <a:r>
              <a:rPr lang="cs-CZ" sz="2000" i="1" u="sng" dirty="0" smtClean="0"/>
              <a:t>se</a:t>
            </a:r>
            <a:r>
              <a:rPr lang="cs-CZ" sz="2000" i="1" dirty="0" smtClean="0"/>
              <a:t> nemohl dostat  → </a:t>
            </a:r>
            <a:r>
              <a:rPr lang="cs-CZ" sz="2000" i="1" dirty="0"/>
              <a:t>Do domu, který byl zamčený, </a:t>
            </a:r>
            <a:r>
              <a:rPr lang="cs-CZ" sz="2000" i="1" u="sng" dirty="0" smtClean="0"/>
              <a:t>se</a:t>
            </a:r>
            <a:r>
              <a:rPr lang="cs-CZ" sz="2000" i="1" dirty="0" smtClean="0"/>
              <a:t> </a:t>
            </a:r>
            <a:r>
              <a:rPr lang="cs-CZ" sz="2000" i="1" dirty="0"/>
              <a:t>Petr </a:t>
            </a:r>
            <a:r>
              <a:rPr lang="cs-CZ" sz="2000" i="1" dirty="0" smtClean="0"/>
              <a:t>nemohl </a:t>
            </a:r>
            <a:r>
              <a:rPr lang="cs-CZ" sz="2000" i="1" dirty="0"/>
              <a:t>dostat </a:t>
            </a:r>
            <a:endParaRPr lang="cs-CZ" sz="2000" i="1" dirty="0" smtClean="0"/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 smtClean="0"/>
              <a:t>pokračuje pronikání akuzativu na místo jiných pádů ve funkci </a:t>
            </a:r>
            <a:r>
              <a:rPr lang="cs-CZ" sz="2000" dirty="0"/>
              <a:t>přímého předmětu (</a:t>
            </a:r>
            <a:r>
              <a:rPr lang="cs-CZ" sz="2000" i="1" dirty="0"/>
              <a:t>užít si něco </a:t>
            </a:r>
            <a:r>
              <a:rPr lang="cs-CZ" sz="2000" dirty="0" smtClean="0"/>
              <a:t>na místo </a:t>
            </a:r>
            <a:r>
              <a:rPr lang="cs-CZ" sz="2000" i="1" dirty="0" smtClean="0"/>
              <a:t>něčeho</a:t>
            </a:r>
            <a:r>
              <a:rPr lang="cs-CZ" sz="2000" dirty="0" smtClean="0"/>
              <a:t>),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/>
              <a:t>v podmínkových větách </a:t>
            </a:r>
            <a:r>
              <a:rPr lang="cs-CZ" sz="2000" dirty="0" smtClean="0"/>
              <a:t>se </a:t>
            </a:r>
            <a:r>
              <a:rPr lang="cs-CZ" sz="2000" dirty="0"/>
              <a:t>prosazuje </a:t>
            </a:r>
            <a:r>
              <a:rPr lang="cs-CZ" sz="2000" dirty="0" smtClean="0"/>
              <a:t>nahrazování </a:t>
            </a:r>
            <a:r>
              <a:rPr lang="cs-CZ" sz="2000" dirty="0"/>
              <a:t>kondicionálu minulého </a:t>
            </a:r>
            <a:r>
              <a:rPr lang="cs-CZ" sz="2000" dirty="0" smtClean="0"/>
              <a:t>kondicionálem přítomným, 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 smtClean="0"/>
              <a:t>šíří se rezultativní konstrukce </a:t>
            </a:r>
            <a:r>
              <a:rPr lang="cs-CZ" sz="2000" dirty="0"/>
              <a:t>typu </a:t>
            </a:r>
            <a:r>
              <a:rPr lang="cs-CZ" sz="2000" i="1" dirty="0"/>
              <a:t>mám </a:t>
            </a:r>
            <a:r>
              <a:rPr lang="cs-CZ" sz="2000" i="1" dirty="0" smtClean="0"/>
              <a:t>uvařeno,</a:t>
            </a:r>
            <a:r>
              <a:rPr lang="cs-CZ" sz="2000" dirty="0" smtClean="0"/>
              <a:t> </a:t>
            </a:r>
            <a:r>
              <a:rPr lang="cs-CZ" sz="2000" i="1" dirty="0"/>
              <a:t>dostal jsem </a:t>
            </a:r>
            <a:r>
              <a:rPr lang="cs-CZ" sz="2000" i="1" dirty="0" smtClean="0"/>
              <a:t>přidáno</a:t>
            </a:r>
            <a:r>
              <a:rPr lang="cs-CZ" sz="2000" dirty="0" smtClean="0"/>
              <a:t>.</a:t>
            </a:r>
          </a:p>
          <a:p>
            <a:pPr>
              <a:lnSpc>
                <a:spcPct val="100000"/>
              </a:lnSpc>
            </a:pPr>
            <a:endParaRPr lang="cs-CZ" sz="2000" i="1" dirty="0"/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3336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Čeština 2. pol. 20. stol.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48520" y="942980"/>
            <a:ext cx="10753200" cy="642933"/>
          </a:xfrm>
        </p:spPr>
        <p:txBody>
          <a:bodyPr/>
          <a:lstStyle/>
          <a:p>
            <a:r>
              <a:rPr lang="cs-CZ" dirty="0" smtClean="0"/>
              <a:t>Vývoj souvětné syntaxe 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48520" y="1871660"/>
            <a:ext cx="11124680" cy="38889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/>
              <a:t>adverzativní </a:t>
            </a:r>
            <a:r>
              <a:rPr lang="cs-CZ" sz="2000" i="1" dirty="0"/>
              <a:t>ale </a:t>
            </a:r>
            <a:r>
              <a:rPr lang="cs-CZ" sz="2000" dirty="0"/>
              <a:t>se objevuje na druhém místě (puristé dlouho odmítali jako germanismus</a:t>
            </a:r>
            <a:r>
              <a:rPr lang="cs-CZ" sz="2000" dirty="0" smtClean="0"/>
              <a:t>): </a:t>
            </a:r>
            <a:r>
              <a:rPr lang="cs-CZ" sz="2000" i="1" dirty="0" smtClean="0"/>
              <a:t>Petr si vesele zpíval, Pavel </a:t>
            </a:r>
            <a:r>
              <a:rPr lang="cs-CZ" sz="2000" i="1" u="sng" dirty="0" smtClean="0"/>
              <a:t>ale</a:t>
            </a:r>
            <a:r>
              <a:rPr lang="cs-CZ" sz="2000" i="1" dirty="0" smtClean="0"/>
              <a:t> zarytě </a:t>
            </a:r>
            <a:r>
              <a:rPr lang="cs-CZ" sz="2000" i="1" dirty="0" smtClean="0"/>
              <a:t>mlčel,</a:t>
            </a: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 smtClean="0"/>
              <a:t>do jazyka </a:t>
            </a:r>
            <a:r>
              <a:rPr lang="cs-CZ" sz="2000" dirty="0"/>
              <a:t>audiovizuálních i tištěných médií se šířily tzv. nepravé věty vztažné uvozené spojovacími </a:t>
            </a:r>
            <a:r>
              <a:rPr lang="cs-CZ" sz="2000" dirty="0" smtClean="0"/>
              <a:t>výrazy, jako </a:t>
            </a:r>
            <a:r>
              <a:rPr lang="cs-CZ" sz="2000" i="1" dirty="0" smtClean="0"/>
              <a:t>což </a:t>
            </a:r>
            <a:r>
              <a:rPr lang="cs-CZ" sz="2000" dirty="0" smtClean="0"/>
              <a:t>nebo </a:t>
            </a:r>
            <a:r>
              <a:rPr lang="cs-CZ" sz="2000" i="1" dirty="0" smtClean="0"/>
              <a:t>čímž </a:t>
            </a:r>
            <a:r>
              <a:rPr lang="cs-CZ" sz="2000" dirty="0"/>
              <a:t>(</a:t>
            </a:r>
            <a:r>
              <a:rPr lang="cs-CZ" sz="2000" i="1" dirty="0"/>
              <a:t>Došlo k závadě na transformátoru, </a:t>
            </a:r>
            <a:r>
              <a:rPr lang="cs-CZ" sz="2000" i="1" u="sng" dirty="0"/>
              <a:t>čímž</a:t>
            </a:r>
            <a:r>
              <a:rPr lang="cs-CZ" sz="2000" i="1" dirty="0"/>
              <a:t> vznikla škoda pět tisíc </a:t>
            </a:r>
            <a:r>
              <a:rPr lang="cs-CZ" sz="2000" i="1" dirty="0" smtClean="0"/>
              <a:t>korun</a:t>
            </a:r>
            <a:r>
              <a:rPr lang="cs-CZ" sz="2000" dirty="0" smtClean="0"/>
              <a:t>),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 smtClean="0"/>
              <a:t>relativům </a:t>
            </a:r>
            <a:r>
              <a:rPr lang="cs-CZ" sz="2000" i="1" dirty="0"/>
              <a:t>jenž </a:t>
            </a:r>
            <a:r>
              <a:rPr lang="cs-CZ" sz="2000" dirty="0"/>
              <a:t>a </a:t>
            </a:r>
            <a:r>
              <a:rPr lang="cs-CZ" sz="2000" i="1" dirty="0"/>
              <a:t>který </a:t>
            </a:r>
            <a:r>
              <a:rPr lang="cs-CZ" sz="2000" dirty="0" smtClean="0"/>
              <a:t>začaly konkurovat</a:t>
            </a:r>
            <a:r>
              <a:rPr lang="cs-CZ" sz="2400" dirty="0"/>
              <a:t>:</a:t>
            </a:r>
            <a:r>
              <a:rPr lang="cs-CZ" sz="2000" dirty="0" smtClean="0"/>
              <a:t> </a:t>
            </a:r>
          </a:p>
          <a:p>
            <a:pPr marL="628650" indent="-357188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2000" dirty="0" smtClean="0"/>
          </a:p>
          <a:p>
            <a:pPr marL="628650" indent="-357188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adverbia </a:t>
            </a:r>
            <a:r>
              <a:rPr lang="cs-CZ" sz="2000" i="1" dirty="0" smtClean="0"/>
              <a:t>kde </a:t>
            </a:r>
            <a:r>
              <a:rPr lang="cs-CZ" sz="2000" dirty="0"/>
              <a:t>a </a:t>
            </a:r>
            <a:r>
              <a:rPr lang="cs-CZ" sz="2000" i="1" dirty="0"/>
              <a:t>kdy </a:t>
            </a:r>
            <a:r>
              <a:rPr lang="cs-CZ" sz="2000" dirty="0"/>
              <a:t>(typ </a:t>
            </a:r>
            <a:r>
              <a:rPr lang="cs-CZ" sz="2000" i="1" dirty="0"/>
              <a:t>Nehoda, </a:t>
            </a:r>
            <a:r>
              <a:rPr lang="cs-CZ" sz="2000" i="1" u="sng" dirty="0"/>
              <a:t>kdy</a:t>
            </a:r>
            <a:r>
              <a:rPr lang="cs-CZ" sz="2000" i="1" dirty="0"/>
              <a:t> došlo ke zranění řidiče i spolujezdce, zastavila provoz na dvě </a:t>
            </a:r>
            <a:r>
              <a:rPr lang="cs-CZ" sz="2000" i="1" dirty="0" smtClean="0"/>
              <a:t>hodiny</a:t>
            </a:r>
            <a:r>
              <a:rPr lang="cs-CZ" sz="2000" dirty="0" smtClean="0"/>
              <a:t> – je ovšem odmítáno jako nekultivovaný způsob formulace), </a:t>
            </a:r>
          </a:p>
          <a:p>
            <a:pPr marL="628650" indent="-357188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2000" dirty="0" smtClean="0"/>
          </a:p>
          <a:p>
            <a:pPr marL="628650" indent="-357188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neshodné </a:t>
            </a:r>
            <a:r>
              <a:rPr lang="cs-CZ" sz="2000" i="1" dirty="0"/>
              <a:t>co</a:t>
            </a:r>
            <a:r>
              <a:rPr lang="cs-CZ" sz="2000" dirty="0"/>
              <a:t> (typ </a:t>
            </a:r>
            <a:r>
              <a:rPr lang="cs-CZ" sz="2000" i="1" dirty="0"/>
              <a:t>To je ta kniha, </a:t>
            </a:r>
            <a:r>
              <a:rPr lang="cs-CZ" sz="2000" i="1" u="sng" dirty="0"/>
              <a:t>co</a:t>
            </a:r>
            <a:r>
              <a:rPr lang="cs-CZ" sz="2000" i="1" dirty="0"/>
              <a:t> se </a:t>
            </a:r>
            <a:r>
              <a:rPr lang="cs-CZ" sz="2000" i="1" dirty="0" smtClean="0"/>
              <a:t>mi </a:t>
            </a:r>
            <a:r>
              <a:rPr lang="cs-CZ" sz="2000" i="1" dirty="0"/>
              <a:t>tak </a:t>
            </a:r>
            <a:r>
              <a:rPr lang="cs-CZ" sz="2000" i="1" dirty="0" smtClean="0"/>
              <a:t>líbila </a:t>
            </a:r>
            <a:r>
              <a:rPr lang="cs-CZ" sz="2000" dirty="0" smtClean="0"/>
              <a:t>– chápáno jako nespisovné), </a:t>
            </a:r>
            <a:endParaRPr lang="cs-CZ" sz="2000" dirty="0"/>
          </a:p>
          <a:p>
            <a:pPr marL="0" indent="0">
              <a:lnSpc>
                <a:spcPct val="100000"/>
              </a:lnSpc>
              <a:buNone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55889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Čeština 2. pol. 20. stol.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48520" y="514353"/>
            <a:ext cx="10753200" cy="471483"/>
          </a:xfrm>
        </p:spPr>
        <p:txBody>
          <a:bodyPr/>
          <a:lstStyle/>
          <a:p>
            <a:r>
              <a:rPr lang="cs-CZ" dirty="0" smtClean="0"/>
              <a:t>Vývoj souvětné syntaxe II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48520" y="1614489"/>
            <a:ext cx="11124680" cy="443182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/>
              <a:t>u některých spojek došlo k rozšíření </a:t>
            </a:r>
            <a:r>
              <a:rPr lang="cs-CZ" sz="2000" dirty="0" smtClean="0"/>
              <a:t>významu, např. </a:t>
            </a:r>
            <a:r>
              <a:rPr lang="cs-CZ" sz="2000" dirty="0"/>
              <a:t>spojky </a:t>
            </a:r>
            <a:r>
              <a:rPr lang="cs-CZ" sz="2000" dirty="0" err="1"/>
              <a:t>adjunkčních</a:t>
            </a:r>
            <a:r>
              <a:rPr lang="cs-CZ" sz="2000" dirty="0"/>
              <a:t> vět </a:t>
            </a:r>
            <a:r>
              <a:rPr lang="cs-CZ" sz="2000" i="1" dirty="0"/>
              <a:t>jestliže, zatímco</a:t>
            </a:r>
            <a:r>
              <a:rPr lang="cs-CZ" sz="2000" dirty="0"/>
              <a:t> se </a:t>
            </a:r>
            <a:r>
              <a:rPr lang="cs-CZ" sz="2000" dirty="0" smtClean="0"/>
              <a:t>změnily na spojky kontrastivní</a:t>
            </a:r>
            <a:r>
              <a:rPr lang="cs-CZ" sz="2000" i="1" dirty="0" smtClean="0"/>
              <a:t> </a:t>
            </a:r>
            <a:r>
              <a:rPr lang="cs-CZ" sz="2000" dirty="0" smtClean="0"/>
              <a:t>(typ </a:t>
            </a:r>
            <a:r>
              <a:rPr lang="cs-CZ" sz="2000" i="1" dirty="0"/>
              <a:t>Jestliže sobota propršela, v neděli vylezlo </a:t>
            </a:r>
            <a:r>
              <a:rPr lang="cs-CZ" sz="2000" i="1" dirty="0" smtClean="0"/>
              <a:t>sluníčko</a:t>
            </a:r>
            <a:r>
              <a:rPr lang="cs-CZ" sz="2000" dirty="0" smtClean="0"/>
              <a:t>),</a:t>
            </a:r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>
              <a:lnSpc>
                <a:spcPct val="100000"/>
              </a:lnSpc>
            </a:pPr>
            <a:r>
              <a:rPr lang="cs-CZ" sz="2000" dirty="0" smtClean="0"/>
              <a:t>proměňovala se frekvence </a:t>
            </a:r>
            <a:r>
              <a:rPr lang="cs-CZ" sz="2000" dirty="0"/>
              <a:t>některých spojovacích výrazů – po omezenou dobu se zvyšovala např. u spojek </a:t>
            </a:r>
            <a:r>
              <a:rPr lang="cs-CZ" sz="2000" i="1" dirty="0" smtClean="0"/>
              <a:t>poněvadž</a:t>
            </a:r>
            <a:r>
              <a:rPr lang="cs-CZ" sz="2000" dirty="0" smtClean="0"/>
              <a:t>, </a:t>
            </a:r>
            <a:r>
              <a:rPr lang="cs-CZ" sz="2000" i="1" dirty="0" smtClean="0"/>
              <a:t>či,</a:t>
            </a:r>
            <a:r>
              <a:rPr lang="cs-CZ" sz="2000" dirty="0" smtClean="0"/>
              <a:t> </a:t>
            </a:r>
            <a:r>
              <a:rPr lang="cs-CZ" sz="2000" dirty="0"/>
              <a:t>trvale stoupala u </a:t>
            </a:r>
            <a:r>
              <a:rPr lang="cs-CZ" sz="2000" dirty="0" smtClean="0"/>
              <a:t>složených spojek </a:t>
            </a:r>
            <a:r>
              <a:rPr lang="cs-CZ" sz="2000" i="1" dirty="0"/>
              <a:t>než </a:t>
            </a:r>
            <a:r>
              <a:rPr lang="cs-CZ" sz="2000" i="1" dirty="0" smtClean="0"/>
              <a:t>aby,</a:t>
            </a:r>
            <a:r>
              <a:rPr lang="cs-CZ" sz="2000" dirty="0" smtClean="0"/>
              <a:t> </a:t>
            </a:r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>
              <a:lnSpc>
                <a:spcPct val="100000"/>
              </a:lnSpc>
            </a:pPr>
            <a:r>
              <a:rPr lang="cs-CZ" sz="2000" dirty="0" smtClean="0"/>
              <a:t>ustaloval </a:t>
            </a:r>
            <a:r>
              <a:rPr lang="cs-CZ" sz="2000" dirty="0"/>
              <a:t>se též současný úzus u některých přípustkových spojovacích výrazů (</a:t>
            </a:r>
            <a:r>
              <a:rPr lang="cs-CZ" sz="2000" i="1" dirty="0"/>
              <a:t>i když, i kdyby a </a:t>
            </a:r>
            <a:r>
              <a:rPr lang="cs-CZ" sz="2000" i="1" dirty="0" smtClean="0"/>
              <a:t>přestože</a:t>
            </a:r>
            <a:r>
              <a:rPr lang="cs-CZ" sz="2000" dirty="0" smtClean="0"/>
              <a:t>),</a:t>
            </a:r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>
              <a:lnSpc>
                <a:spcPct val="100000"/>
              </a:lnSpc>
            </a:pPr>
            <a:r>
              <a:rPr lang="cs-CZ" sz="2000" dirty="0" smtClean="0"/>
              <a:t>prohloubila se proměna spojky </a:t>
            </a:r>
            <a:r>
              <a:rPr lang="cs-CZ" sz="2000" i="1" dirty="0" smtClean="0"/>
              <a:t>aniž </a:t>
            </a:r>
            <a:r>
              <a:rPr lang="cs-CZ" sz="2000" dirty="0" smtClean="0"/>
              <a:t>ve spojku </a:t>
            </a:r>
            <a:r>
              <a:rPr lang="cs-CZ" sz="2000" dirty="0" err="1" smtClean="0"/>
              <a:t>adjunkčních</a:t>
            </a:r>
            <a:r>
              <a:rPr lang="cs-CZ" sz="2000" dirty="0" smtClean="0"/>
              <a:t> vět, která může být anteponována, příp. doplňována kondicionálem (</a:t>
            </a:r>
            <a:r>
              <a:rPr lang="cs-CZ" sz="2000" i="1" u="sng" dirty="0" smtClean="0"/>
              <a:t>Aniž</a:t>
            </a:r>
            <a:r>
              <a:rPr lang="cs-CZ" sz="2000" i="1" dirty="0" smtClean="0"/>
              <a:t> </a:t>
            </a:r>
            <a:r>
              <a:rPr lang="cs-CZ" sz="2000" i="1" dirty="0"/>
              <a:t>to </a:t>
            </a:r>
            <a:r>
              <a:rPr lang="cs-CZ" sz="2000" i="1" dirty="0" smtClean="0"/>
              <a:t>tušil / </a:t>
            </a:r>
            <a:r>
              <a:rPr lang="cs-CZ" sz="2000" i="1" u="sng" dirty="0"/>
              <a:t>Aniž </a:t>
            </a:r>
            <a:r>
              <a:rPr lang="cs-CZ" sz="2000" i="1" u="sng" dirty="0" smtClean="0"/>
              <a:t>by</a:t>
            </a:r>
            <a:r>
              <a:rPr lang="cs-CZ" sz="2000" i="1" dirty="0" smtClean="0"/>
              <a:t> to </a:t>
            </a:r>
            <a:r>
              <a:rPr lang="cs-CZ" sz="2000" i="1" dirty="0"/>
              <a:t>tušil</a:t>
            </a:r>
            <a:r>
              <a:rPr lang="cs-CZ" sz="2000" i="1" dirty="0" smtClean="0"/>
              <a:t>, </a:t>
            </a:r>
            <a:r>
              <a:rPr lang="cs-CZ" sz="2000" i="1" dirty="0"/>
              <a:t>připravil rodičům nepříjemné </a:t>
            </a:r>
            <a:r>
              <a:rPr lang="cs-CZ" sz="2000" i="1" dirty="0" smtClean="0"/>
              <a:t>překvapení</a:t>
            </a:r>
            <a:r>
              <a:rPr lang="cs-CZ" sz="2000" dirty="0" smtClean="0"/>
              <a:t>) – na jeho místo se postupně prosazuje </a:t>
            </a:r>
            <a:r>
              <a:rPr lang="cs-CZ" sz="2000" i="1" dirty="0" smtClean="0"/>
              <a:t>místo aby</a:t>
            </a:r>
            <a:r>
              <a:rPr lang="cs-CZ" sz="2000" dirty="0" smtClean="0"/>
              <a:t>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5240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Čeština 2. pol. 20. stol.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48520" y="514353"/>
            <a:ext cx="10753200" cy="471483"/>
          </a:xfrm>
        </p:spPr>
        <p:txBody>
          <a:bodyPr/>
          <a:lstStyle/>
          <a:p>
            <a:r>
              <a:rPr lang="cs-CZ" dirty="0" smtClean="0"/>
              <a:t>Slovotvorba – kompozita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48520" y="1228725"/>
            <a:ext cx="11124680" cy="481758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 smtClean="0"/>
              <a:t>od 60. let, kdy se ztrácelo povědomí o česko-německém jazykové kontaktu, se rozšiřuje tvoření pomocí kompozit:</a:t>
            </a:r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 marL="628650" indent="-271463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u některých substantivních kompozit se pravidelně opakoval přední člen, např. </a:t>
            </a:r>
            <a:r>
              <a:rPr lang="cs-CZ" sz="2000" i="1" dirty="0" smtClean="0"/>
              <a:t>velko-  </a:t>
            </a:r>
            <a:r>
              <a:rPr lang="cs-CZ" sz="2000" i="1" dirty="0"/>
              <a:t>(velkodrůbežárna, velkodůl, </a:t>
            </a:r>
            <a:r>
              <a:rPr lang="cs-CZ" sz="2000" i="1" dirty="0" smtClean="0"/>
              <a:t>velkoprodejna</a:t>
            </a:r>
            <a:r>
              <a:rPr lang="cs-CZ" sz="2000" dirty="0" smtClean="0"/>
              <a:t>), </a:t>
            </a:r>
            <a:r>
              <a:rPr lang="cs-CZ" sz="2000" i="1" dirty="0" err="1" smtClean="0"/>
              <a:t>rychlo</a:t>
            </a:r>
            <a:r>
              <a:rPr lang="cs-CZ" sz="2000" i="1" dirty="0" smtClean="0"/>
              <a:t>- </a:t>
            </a:r>
            <a:r>
              <a:rPr lang="cs-CZ" sz="2000" dirty="0" smtClean="0"/>
              <a:t>(</a:t>
            </a:r>
            <a:r>
              <a:rPr lang="cs-CZ" sz="2000" i="1" dirty="0"/>
              <a:t>rychločistírna, </a:t>
            </a:r>
            <a:r>
              <a:rPr lang="cs-CZ" sz="2000" i="1" dirty="0" err="1"/>
              <a:t>rychlolíheň</a:t>
            </a:r>
            <a:r>
              <a:rPr lang="cs-CZ" sz="2000" i="1" dirty="0"/>
              <a:t>, </a:t>
            </a:r>
            <a:r>
              <a:rPr lang="cs-CZ" sz="2000" i="1" dirty="0" smtClean="0"/>
              <a:t>rychlotavba</a:t>
            </a:r>
            <a:r>
              <a:rPr lang="cs-CZ" sz="2000" dirty="0"/>
              <a:t>) a </a:t>
            </a:r>
            <a:r>
              <a:rPr lang="cs-CZ" sz="2000" i="1" dirty="0" smtClean="0"/>
              <a:t>samo- </a:t>
            </a:r>
            <a:r>
              <a:rPr lang="cs-CZ" sz="2000" dirty="0" smtClean="0"/>
              <a:t>(</a:t>
            </a:r>
            <a:r>
              <a:rPr lang="cs-CZ" sz="2000" i="1" dirty="0"/>
              <a:t>samofinancování, samonakládač, </a:t>
            </a:r>
            <a:r>
              <a:rPr lang="cs-CZ" sz="2000" i="1" dirty="0" err="1" smtClean="0"/>
              <a:t>samovýběr</a:t>
            </a:r>
            <a:r>
              <a:rPr lang="cs-CZ" sz="2000" dirty="0" smtClean="0"/>
              <a:t>), </a:t>
            </a:r>
          </a:p>
          <a:p>
            <a:pPr marL="628650" indent="-271463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2000" dirty="0"/>
          </a:p>
          <a:p>
            <a:pPr marL="628650" indent="-271463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výrazně </a:t>
            </a:r>
            <a:r>
              <a:rPr lang="cs-CZ" sz="2000" dirty="0"/>
              <a:t>přibylo i kompozit </a:t>
            </a:r>
            <a:r>
              <a:rPr lang="cs-CZ" sz="2000" dirty="0" smtClean="0"/>
              <a:t>adjektivních </a:t>
            </a:r>
            <a:r>
              <a:rPr lang="cs-CZ" sz="2000" i="1" dirty="0" smtClean="0"/>
              <a:t>hospodářskopolitický</a:t>
            </a:r>
            <a:r>
              <a:rPr lang="cs-CZ" sz="2000" i="1" dirty="0"/>
              <a:t>, </a:t>
            </a:r>
            <a:r>
              <a:rPr lang="cs-CZ" sz="2000" i="1" dirty="0" smtClean="0"/>
              <a:t>politickoekonomický</a:t>
            </a:r>
            <a:r>
              <a:rPr lang="cs-CZ" sz="2000" i="1" dirty="0"/>
              <a:t>, </a:t>
            </a:r>
            <a:r>
              <a:rPr lang="cs-CZ" sz="2000" i="1" dirty="0" smtClean="0"/>
              <a:t>prvomájový </a:t>
            </a:r>
            <a:r>
              <a:rPr lang="cs-CZ" sz="2000" dirty="0" smtClean="0"/>
              <a:t>či</a:t>
            </a:r>
            <a:r>
              <a:rPr lang="cs-CZ" sz="2000" i="1" dirty="0" smtClean="0"/>
              <a:t> společenskovýrobní, </a:t>
            </a:r>
            <a:r>
              <a:rPr lang="cs-CZ" sz="2000" dirty="0" smtClean="0"/>
              <a:t>také zde lze pozorovat formace tvořené se stejným  členem, např. </a:t>
            </a:r>
            <a:r>
              <a:rPr lang="cs-CZ" sz="2000" i="1" dirty="0" smtClean="0"/>
              <a:t>-vzdorný</a:t>
            </a:r>
            <a:r>
              <a:rPr lang="cs-CZ" sz="2000" dirty="0" smtClean="0"/>
              <a:t> </a:t>
            </a:r>
            <a:r>
              <a:rPr lang="cs-CZ" sz="2000" dirty="0"/>
              <a:t>(</a:t>
            </a:r>
            <a:r>
              <a:rPr lang="cs-CZ" sz="2000" i="1" dirty="0"/>
              <a:t>nárazuvzdorný, </a:t>
            </a:r>
            <a:r>
              <a:rPr lang="cs-CZ" sz="2000" i="1" dirty="0" err="1"/>
              <a:t>otřesuvzdorný</a:t>
            </a:r>
            <a:r>
              <a:rPr lang="cs-CZ" sz="2000" i="1" dirty="0"/>
              <a:t>, </a:t>
            </a:r>
            <a:r>
              <a:rPr lang="cs-CZ" sz="2000" i="1" dirty="0" err="1"/>
              <a:t>prachuvzdorný</a:t>
            </a:r>
            <a:r>
              <a:rPr lang="cs-CZ" sz="2000" dirty="0" smtClean="0"/>
              <a:t>), </a:t>
            </a:r>
          </a:p>
          <a:p>
            <a:pPr marL="628650" indent="-271463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2000" dirty="0"/>
          </a:p>
          <a:p>
            <a:pPr marL="628650" indent="-271463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velmi oblíbená jsou kompozita hybridní, která člen </a:t>
            </a:r>
            <a:r>
              <a:rPr lang="cs-CZ" sz="2000" dirty="0" smtClean="0"/>
              <a:t>osahují přejatý </a:t>
            </a:r>
            <a:r>
              <a:rPr lang="cs-CZ" sz="2000" dirty="0" smtClean="0"/>
              <a:t>z jiného jazyka (např</a:t>
            </a:r>
            <a:r>
              <a:rPr lang="cs-CZ" sz="2000" dirty="0"/>
              <a:t>. </a:t>
            </a:r>
            <a:r>
              <a:rPr lang="cs-CZ" sz="2000" i="1" dirty="0"/>
              <a:t>autodoprava, </a:t>
            </a:r>
            <a:r>
              <a:rPr lang="cs-CZ" sz="2000" i="1" dirty="0" err="1" smtClean="0"/>
              <a:t>autopotřeby</a:t>
            </a:r>
            <a:r>
              <a:rPr lang="cs-CZ" sz="2000" i="1" dirty="0"/>
              <a:t>, fotocitlivý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fotoobchod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mikropohled</a:t>
            </a:r>
            <a:r>
              <a:rPr lang="cs-CZ" sz="2000" i="1" dirty="0"/>
              <a:t>, </a:t>
            </a:r>
            <a:r>
              <a:rPr lang="cs-CZ" sz="2000" i="1" dirty="0" err="1"/>
              <a:t>mikropřehlídka</a:t>
            </a:r>
            <a:r>
              <a:rPr lang="cs-CZ" sz="2000" i="1" dirty="0"/>
              <a:t>, </a:t>
            </a:r>
            <a:r>
              <a:rPr lang="cs-CZ" sz="2000" i="1" dirty="0" err="1" smtClean="0"/>
              <a:t>miniskútr</a:t>
            </a:r>
            <a:r>
              <a:rPr lang="cs-CZ" sz="2000" i="1" dirty="0"/>
              <a:t>, </a:t>
            </a:r>
            <a:r>
              <a:rPr lang="cs-CZ" sz="2000" i="1" dirty="0" smtClean="0"/>
              <a:t>minisukně</a:t>
            </a:r>
            <a:r>
              <a:rPr lang="cs-CZ" sz="2000" dirty="0" smtClean="0"/>
              <a:t>) – zpočátku byly kodifikací odmítány, ale od 60</a:t>
            </a:r>
            <a:r>
              <a:rPr lang="cs-CZ" sz="2000" dirty="0"/>
              <a:t>. </a:t>
            </a:r>
            <a:r>
              <a:rPr lang="cs-CZ" sz="2000" dirty="0" smtClean="0"/>
              <a:t>let  se proměňují na stylově neutrální lexémy.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8771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41447"/>
            <a:ext cx="7920000" cy="252000"/>
          </a:xfrm>
        </p:spPr>
        <p:txBody>
          <a:bodyPr/>
          <a:lstStyle/>
          <a:p>
            <a:r>
              <a:rPr lang="cs-CZ" dirty="0"/>
              <a:t>Čeština </a:t>
            </a:r>
            <a:r>
              <a:rPr lang="cs-CZ" dirty="0" smtClean="0"/>
              <a:t>2. </a:t>
            </a:r>
            <a:r>
              <a:rPr lang="cs-CZ" dirty="0"/>
              <a:t>pol. 20. stol.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42288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99698" y="285750"/>
            <a:ext cx="11032305" cy="516866"/>
          </a:xfrm>
        </p:spPr>
        <p:txBody>
          <a:bodyPr/>
          <a:lstStyle/>
          <a:p>
            <a:r>
              <a:rPr lang="cs-CZ" dirty="0" smtClean="0"/>
              <a:t>Čeština 2. pol. 20. stol.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99698" y="1243017"/>
            <a:ext cx="11658942" cy="25500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 smtClean="0"/>
              <a:t>období, </a:t>
            </a:r>
            <a:r>
              <a:rPr lang="cs-CZ" sz="2000" dirty="0"/>
              <a:t>kdy </a:t>
            </a:r>
            <a:r>
              <a:rPr lang="cs-CZ" sz="2000" dirty="0" smtClean="0"/>
              <a:t>se čeština po vyvraždění a emigraci většiny Židů a vyhnání Němců stala na </a:t>
            </a:r>
            <a:r>
              <a:rPr lang="cs-CZ" sz="2000" dirty="0"/>
              <a:t>svém vlastním území </a:t>
            </a:r>
            <a:r>
              <a:rPr lang="cs-CZ" sz="2000" dirty="0" smtClean="0"/>
              <a:t>jazykovým hegemonem, </a:t>
            </a:r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>
              <a:lnSpc>
                <a:spcPct val="100000"/>
              </a:lnSpc>
            </a:pPr>
            <a:r>
              <a:rPr lang="cs-CZ" sz="2000" dirty="0" smtClean="0"/>
              <a:t>v poválečné </a:t>
            </a:r>
            <a:r>
              <a:rPr lang="cs-CZ" sz="2000" dirty="0"/>
              <a:t>době klesl počet obyvatel českých zemí asi o 2,6 milionu – tento úbytek byl vyrovnán až v 90. letech 20. stol</a:t>
            </a:r>
            <a:r>
              <a:rPr lang="cs-CZ" sz="2000" dirty="0" smtClean="0"/>
              <a:t>.,</a:t>
            </a: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>
              <a:lnSpc>
                <a:spcPct val="100000"/>
              </a:lnSpc>
            </a:pPr>
            <a:r>
              <a:rPr lang="cs-CZ" sz="2000" dirty="0" smtClean="0"/>
              <a:t>likvidace </a:t>
            </a:r>
            <a:r>
              <a:rPr lang="cs-CZ" sz="2000" dirty="0"/>
              <a:t>přirozených sociálních, kulturních a majetkových poměrů mezi obyvateli českých zemí v době socialismu 1948–1989 vedla k proletarizaci elit a společenskému pozvednutí některých příslušníků </a:t>
            </a:r>
            <a:r>
              <a:rPr lang="cs-CZ" sz="2000" dirty="0" smtClean="0"/>
              <a:t>nižších </a:t>
            </a:r>
            <a:r>
              <a:rPr lang="cs-CZ" sz="2000" dirty="0"/>
              <a:t>společenských vrstev (z řad proletariátu a drobného rolnictva</a:t>
            </a:r>
            <a:r>
              <a:rPr lang="cs-CZ" sz="2000" dirty="0" smtClean="0"/>
              <a:t>),</a:t>
            </a: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>
              <a:lnSpc>
                <a:spcPct val="100000"/>
              </a:lnSpc>
            </a:pPr>
            <a:r>
              <a:rPr lang="cs-CZ" sz="2000" dirty="0" smtClean="0"/>
              <a:t>značný </a:t>
            </a:r>
            <a:r>
              <a:rPr lang="cs-CZ" sz="2000" dirty="0"/>
              <a:t>technický </a:t>
            </a:r>
            <a:r>
              <a:rPr lang="cs-CZ" sz="2000" dirty="0" smtClean="0"/>
              <a:t>pokrok způsobil rozvoj </a:t>
            </a:r>
            <a:r>
              <a:rPr lang="cs-CZ" sz="2000" dirty="0"/>
              <a:t>nástrojů komunikace (</a:t>
            </a:r>
            <a:r>
              <a:rPr lang="cs-CZ" sz="2000" dirty="0" smtClean="0"/>
              <a:t>televize a rozhlas),</a:t>
            </a: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>
              <a:lnSpc>
                <a:spcPct val="100000"/>
              </a:lnSpc>
            </a:pPr>
            <a:r>
              <a:rPr lang="cs-CZ" sz="2000" dirty="0" smtClean="0"/>
              <a:t>postupující </a:t>
            </a:r>
            <a:r>
              <a:rPr lang="cs-CZ" sz="2000" dirty="0"/>
              <a:t>urbanizace a industrializace českých </a:t>
            </a:r>
            <a:r>
              <a:rPr lang="cs-CZ" sz="2000" dirty="0" smtClean="0"/>
              <a:t>zemí vedla ke </a:t>
            </a:r>
            <a:r>
              <a:rPr lang="cs-CZ" sz="2000" dirty="0"/>
              <a:t>stěhování </a:t>
            </a:r>
            <a:r>
              <a:rPr lang="cs-CZ" sz="2000" dirty="0" smtClean="0"/>
              <a:t>obyvatelstva a oslabení vztahu </a:t>
            </a:r>
            <a:r>
              <a:rPr lang="cs-CZ" sz="2000" dirty="0"/>
              <a:t>k tradičním formám života (dříve převážně venkovského, s úzkou vazbou k půdě a rodině</a:t>
            </a:r>
            <a:r>
              <a:rPr lang="cs-CZ" sz="2000" dirty="0" smtClean="0"/>
              <a:t>). </a:t>
            </a:r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615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Čeština 2. pol. 20. stol.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77096" y="319944"/>
            <a:ext cx="10753200" cy="451576"/>
          </a:xfrm>
        </p:spPr>
        <p:txBody>
          <a:bodyPr/>
          <a:lstStyle/>
          <a:p>
            <a:r>
              <a:rPr lang="cs-CZ" dirty="0" smtClean="0"/>
              <a:t>Lexikum 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071563"/>
            <a:ext cx="11059200" cy="4760437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 smtClean="0"/>
              <a:t>podléhá největším změnám, </a:t>
            </a:r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>
              <a:lnSpc>
                <a:spcPct val="100000"/>
              </a:lnSpc>
            </a:pPr>
            <a:r>
              <a:rPr lang="cs-CZ" sz="2000" dirty="0" smtClean="0"/>
              <a:t>v </a:t>
            </a:r>
            <a:r>
              <a:rPr lang="cs-CZ" sz="2000" dirty="0"/>
              <a:t>jeho proměnách se </a:t>
            </a:r>
            <a:r>
              <a:rPr lang="cs-CZ" sz="2000" dirty="0" smtClean="0"/>
              <a:t>odrazil překotný společenský, hospodářský a vědecký vývoj (zásadní společenské proměny po letech 1948 a 1989), 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 smtClean="0"/>
              <a:t>poznamenám ideologickými změnami a traumatickou reflexí vlastni minulost (dvojí okupace, dva totalitární režimy), 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 smtClean="0"/>
              <a:t>v </a:t>
            </a:r>
            <a:r>
              <a:rPr lang="cs-CZ" sz="2000" dirty="0"/>
              <a:t>prvním poválečném desetiletí </a:t>
            </a:r>
            <a:r>
              <a:rPr lang="cs-CZ" sz="2000" dirty="0" smtClean="0"/>
              <a:t>trauma z </a:t>
            </a:r>
            <a:r>
              <a:rPr lang="cs-CZ" sz="2000" dirty="0"/>
              <a:t>nacistické okupace českých </a:t>
            </a:r>
            <a:r>
              <a:rPr lang="cs-CZ" sz="2000" dirty="0" smtClean="0"/>
              <a:t>zemí způsobilo</a:t>
            </a:r>
          </a:p>
          <a:p>
            <a:pPr marL="542925" indent="-357188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 zvýšený zájem o spisovnou češtinu zrcadlící se v </a:t>
            </a:r>
            <a:r>
              <a:rPr lang="cs-CZ" sz="2000" dirty="0"/>
              <a:t>novinových, časopiseckých i knižních „chválách češtiny“ </a:t>
            </a:r>
            <a:r>
              <a:rPr lang="cs-CZ" sz="2000" dirty="0" smtClean="0"/>
              <a:t>(např. Eisnerova kniha </a:t>
            </a:r>
            <a:r>
              <a:rPr lang="cs-CZ" sz="2000" i="1" dirty="0" smtClean="0"/>
              <a:t>Chrám i tvrz</a:t>
            </a:r>
            <a:r>
              <a:rPr lang="cs-CZ" sz="2000" dirty="0" smtClean="0"/>
              <a:t>), </a:t>
            </a:r>
          </a:p>
          <a:p>
            <a:pPr marL="542925" indent="-357188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novou vlnu </a:t>
            </a:r>
            <a:r>
              <a:rPr lang="cs-CZ" sz="2000" dirty="0"/>
              <a:t>purismu </a:t>
            </a:r>
            <a:r>
              <a:rPr lang="cs-CZ" sz="2000" dirty="0" smtClean="0"/>
              <a:t>– namířená nejen proti germanismům, ale i přejímkám </a:t>
            </a:r>
            <a:r>
              <a:rPr lang="cs-CZ" sz="2000" dirty="0"/>
              <a:t>ze západních jazyků, </a:t>
            </a:r>
            <a:r>
              <a:rPr lang="cs-CZ" sz="2000" dirty="0" smtClean="0"/>
              <a:t>specifickým způsobem se projevil hned po roce 1945 u vlastních jmen, a to jednak u toponym (zejména v Sudetech), </a:t>
            </a:r>
            <a:r>
              <a:rPr lang="cs-CZ" sz="2000" dirty="0"/>
              <a:t>jednak </a:t>
            </a:r>
            <a:r>
              <a:rPr lang="cs-CZ" sz="2000" dirty="0" smtClean="0"/>
              <a:t>u antroponym </a:t>
            </a:r>
            <a:r>
              <a:rPr lang="cs-CZ" sz="2000" dirty="0"/>
              <a:t>– </a:t>
            </a:r>
            <a:r>
              <a:rPr lang="cs-CZ" sz="2000" dirty="0" smtClean="0"/>
              <a:t>jistá část </a:t>
            </a:r>
            <a:r>
              <a:rPr lang="cs-CZ" sz="2000" dirty="0"/>
              <a:t>Čechů se </a:t>
            </a:r>
            <a:r>
              <a:rPr lang="cs-CZ" sz="2000" dirty="0" smtClean="0"/>
              <a:t>zbavila </a:t>
            </a:r>
            <a:r>
              <a:rPr lang="cs-CZ" sz="2000" dirty="0"/>
              <a:t>svých německých </a:t>
            </a:r>
            <a:r>
              <a:rPr lang="cs-CZ" sz="2000" dirty="0" smtClean="0"/>
              <a:t>křestních jmen / příjmení (především osoby přeživší holokaust).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76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Čeština 2. pol. 20. stol.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9960" y="705710"/>
            <a:ext cx="10753200" cy="451576"/>
          </a:xfrm>
        </p:spPr>
        <p:txBody>
          <a:bodyPr/>
          <a:lstStyle/>
          <a:p>
            <a:r>
              <a:rPr lang="cs-CZ" dirty="0" smtClean="0"/>
              <a:t>Lexikum II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62796" y="1814512"/>
            <a:ext cx="11096104" cy="4246087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 smtClean="0"/>
              <a:t>v 50. letech se vyhýbá přímým přejímkám ze západoevropských jazyků, aktivuje se domácí tvoření slov a jsou akceptovány vlivy ruštiny (jejím prostřednictvím i některé internacionalismy),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 smtClean="0"/>
              <a:t>v </a:t>
            </a:r>
            <a:r>
              <a:rPr lang="cs-CZ" sz="2000" dirty="0"/>
              <a:t>souvislosti se značným technickým pokrokem se </a:t>
            </a:r>
            <a:r>
              <a:rPr lang="cs-CZ" sz="2000" dirty="0" smtClean="0"/>
              <a:t>rozvíjely </a:t>
            </a:r>
            <a:r>
              <a:rPr lang="cs-CZ" sz="2000" dirty="0"/>
              <a:t>terminologické </a:t>
            </a:r>
            <a:r>
              <a:rPr lang="cs-CZ" sz="2000" dirty="0" smtClean="0"/>
              <a:t>systémy, </a:t>
            </a:r>
            <a:r>
              <a:rPr lang="cs-CZ" sz="2000" dirty="0"/>
              <a:t>jejichž jednotky rychle pronikaly do běžně mluvené </a:t>
            </a:r>
            <a:r>
              <a:rPr lang="cs-CZ" sz="2000" dirty="0" smtClean="0"/>
              <a:t>komunikace, např. </a:t>
            </a:r>
            <a:r>
              <a:rPr lang="cs-CZ" sz="2000" i="1" dirty="0" smtClean="0"/>
              <a:t>dlouhohrající </a:t>
            </a:r>
            <a:r>
              <a:rPr lang="cs-CZ" sz="2000" i="1" dirty="0"/>
              <a:t>deska, kosmonaut </a:t>
            </a:r>
            <a:r>
              <a:rPr lang="cs-CZ" sz="2000" i="1" dirty="0" smtClean="0"/>
              <a:t>proudový motor </a:t>
            </a:r>
            <a:r>
              <a:rPr lang="cs-CZ" sz="2000" dirty="0" smtClean="0"/>
              <a:t>atd.</a:t>
            </a:r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>
              <a:lnSpc>
                <a:spcPct val="100000"/>
              </a:lnSpc>
            </a:pPr>
            <a:r>
              <a:rPr lang="cs-CZ" sz="2000" dirty="0" smtClean="0"/>
              <a:t>od 60. </a:t>
            </a:r>
            <a:r>
              <a:rPr lang="cs-CZ" sz="2000" dirty="0"/>
              <a:t>příliv internacionalismů: </a:t>
            </a:r>
            <a:r>
              <a:rPr lang="cs-CZ" sz="2000" i="1" dirty="0" smtClean="0"/>
              <a:t>televize, fondue</a:t>
            </a:r>
            <a:r>
              <a:rPr lang="cs-CZ" sz="2000" i="1" dirty="0"/>
              <a:t>, </a:t>
            </a:r>
            <a:r>
              <a:rPr lang="cs-CZ" sz="2000" i="1" dirty="0" smtClean="0"/>
              <a:t>bageta, pot-pourri, </a:t>
            </a:r>
            <a:r>
              <a:rPr lang="cs-CZ" sz="2000" i="1" dirty="0" err="1" smtClean="0"/>
              <a:t>antipasti</a:t>
            </a:r>
            <a:r>
              <a:rPr lang="cs-CZ" sz="2000" i="1" dirty="0" smtClean="0"/>
              <a:t>,</a:t>
            </a:r>
            <a:r>
              <a:rPr lang="cs-CZ" sz="2000" i="1" dirty="0"/>
              <a:t> pizza, </a:t>
            </a:r>
            <a:r>
              <a:rPr lang="cs-CZ" sz="2000" i="1" dirty="0" smtClean="0"/>
              <a:t> gastarbeiter, handicap</a:t>
            </a:r>
            <a:r>
              <a:rPr lang="cs-CZ" sz="2000" i="1" dirty="0"/>
              <a:t>, lakros, </a:t>
            </a:r>
            <a:r>
              <a:rPr lang="cs-CZ" sz="2000" i="1" dirty="0" smtClean="0"/>
              <a:t>moderátor, avokádo</a:t>
            </a:r>
            <a:r>
              <a:rPr lang="cs-CZ" sz="2000" dirty="0" smtClean="0"/>
              <a:t>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7729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Čeština 2. pol. 20. stol.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7175" y="285749"/>
            <a:ext cx="11701463" cy="1914525"/>
          </a:xfrm>
        </p:spPr>
        <p:txBody>
          <a:bodyPr/>
          <a:lstStyle/>
          <a:p>
            <a:r>
              <a:rPr lang="cs-CZ" dirty="0" smtClean="0"/>
              <a:t>V důsledků politických změn se z některých neutrálních </a:t>
            </a:r>
            <a:r>
              <a:rPr lang="cs-CZ" dirty="0" smtClean="0"/>
              <a:t>lexémů </a:t>
            </a:r>
            <a:r>
              <a:rPr lang="cs-CZ" dirty="0" smtClean="0"/>
              <a:t>staly </a:t>
            </a:r>
            <a:r>
              <a:rPr lang="cs-CZ" dirty="0" smtClean="0"/>
              <a:t>jednotky </a:t>
            </a:r>
            <a:r>
              <a:rPr lang="cs-CZ" dirty="0" smtClean="0"/>
              <a:t>příznakové (především historismy) a z některých historismů nově užívané lexémy (termíny)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57175" y="2971799"/>
            <a:ext cx="11101725" cy="308879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i="1" dirty="0" smtClean="0"/>
              <a:t>hasič → požárník → hasič</a:t>
            </a:r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>
              <a:lnSpc>
                <a:spcPct val="100000"/>
              </a:lnSpc>
            </a:pPr>
            <a:r>
              <a:rPr lang="cs-CZ" sz="2000" i="1" dirty="0" smtClean="0"/>
              <a:t>starosta → předseda </a:t>
            </a:r>
            <a:r>
              <a:rPr lang="cs-CZ" sz="2000" i="1" dirty="0"/>
              <a:t>→ </a:t>
            </a:r>
            <a:r>
              <a:rPr lang="cs-CZ" sz="2000" i="1" dirty="0" smtClean="0"/>
              <a:t>starosta</a:t>
            </a:r>
          </a:p>
          <a:p>
            <a:pPr>
              <a:lnSpc>
                <a:spcPct val="100000"/>
              </a:lnSpc>
            </a:pPr>
            <a:endParaRPr lang="cs-CZ" sz="2000" i="1" dirty="0"/>
          </a:p>
          <a:p>
            <a:pPr>
              <a:lnSpc>
                <a:spcPct val="100000"/>
              </a:lnSpc>
            </a:pPr>
            <a:r>
              <a:rPr lang="cs-CZ" sz="2000" i="1" dirty="0" smtClean="0"/>
              <a:t>hejtman,</a:t>
            </a:r>
          </a:p>
          <a:p>
            <a:pPr>
              <a:lnSpc>
                <a:spcPct val="100000"/>
              </a:lnSpc>
            </a:pPr>
            <a:endParaRPr lang="cs-CZ" sz="2000" i="1" dirty="0"/>
          </a:p>
          <a:p>
            <a:pPr>
              <a:lnSpc>
                <a:spcPct val="100000"/>
              </a:lnSpc>
            </a:pPr>
            <a:r>
              <a:rPr lang="cs-CZ" sz="2000" i="1" dirty="0" smtClean="0"/>
              <a:t>pacht, pachtýř.</a:t>
            </a:r>
            <a:endParaRPr lang="cs-CZ" sz="2000" i="1" dirty="0"/>
          </a:p>
          <a:p>
            <a:pPr>
              <a:lnSpc>
                <a:spcPct val="100000"/>
              </a:lnSpc>
            </a:pPr>
            <a:endParaRPr lang="cs-CZ" sz="2000" dirty="0"/>
          </a:p>
          <a:p>
            <a:pPr marL="72000" indent="0">
              <a:lnSpc>
                <a:spcPct val="100000"/>
              </a:lnSpc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528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Čeština 2. pol. 20. stol.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85738" y="200023"/>
            <a:ext cx="10944558" cy="514345"/>
          </a:xfrm>
        </p:spPr>
        <p:txBody>
          <a:bodyPr/>
          <a:lstStyle/>
          <a:p>
            <a:r>
              <a:rPr lang="cs-CZ" dirty="0" smtClean="0"/>
              <a:t>Vliv ruštiny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85738" y="871539"/>
            <a:ext cx="11287462" cy="496046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 smtClean="0"/>
              <a:t>silný zejména v 50. letech,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 smtClean="0"/>
              <a:t>přímé přejímky: </a:t>
            </a:r>
            <a:r>
              <a:rPr lang="cs-CZ" sz="2000" i="1" dirty="0" smtClean="0"/>
              <a:t>kulak</a:t>
            </a:r>
            <a:r>
              <a:rPr lang="cs-CZ" sz="2000" i="1" dirty="0"/>
              <a:t>, požárník, </a:t>
            </a:r>
            <a:r>
              <a:rPr lang="cs-CZ" sz="2000" i="1" dirty="0" smtClean="0"/>
              <a:t>stachanovec,</a:t>
            </a: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>
              <a:lnSpc>
                <a:spcPct val="100000"/>
              </a:lnSpc>
            </a:pPr>
            <a:r>
              <a:rPr lang="cs-CZ" sz="2000" dirty="0" smtClean="0"/>
              <a:t>kalky </a:t>
            </a:r>
            <a:r>
              <a:rPr lang="cs-CZ" sz="2000" dirty="0"/>
              <a:t>slov </a:t>
            </a:r>
            <a:r>
              <a:rPr lang="cs-CZ" sz="2000" dirty="0" smtClean="0"/>
              <a:t>ruských slov: </a:t>
            </a:r>
            <a:r>
              <a:rPr lang="cs-CZ" sz="2000" i="1" dirty="0" smtClean="0"/>
              <a:t>bleskovka </a:t>
            </a:r>
            <a:r>
              <a:rPr lang="cs-CZ" sz="2000" dirty="0" smtClean="0"/>
              <a:t>‚letáček‘, </a:t>
            </a:r>
            <a:r>
              <a:rPr lang="cs-CZ" sz="2000" i="1" dirty="0"/>
              <a:t>dvouletka, pětiletka, </a:t>
            </a:r>
            <a:r>
              <a:rPr lang="cs-CZ" sz="2000" dirty="0" smtClean="0"/>
              <a:t>vojenské </a:t>
            </a:r>
            <a:r>
              <a:rPr lang="cs-CZ" sz="2000" dirty="0"/>
              <a:t>termíny </a:t>
            </a:r>
            <a:r>
              <a:rPr lang="cs-CZ" sz="2000" i="1" dirty="0"/>
              <a:t>kulometník, minometník, </a:t>
            </a:r>
            <a:r>
              <a:rPr lang="cs-CZ" sz="2000" i="1" dirty="0" smtClean="0"/>
              <a:t>rozborka </a:t>
            </a:r>
            <a:r>
              <a:rPr lang="cs-CZ" sz="2000" i="1" dirty="0"/>
              <a:t>a </a:t>
            </a:r>
            <a:r>
              <a:rPr lang="cs-CZ" sz="2000" i="1" dirty="0" err="1"/>
              <a:t>sborka</a:t>
            </a:r>
            <a:r>
              <a:rPr lang="cs-CZ" sz="2000" i="1" dirty="0"/>
              <a:t> </a:t>
            </a:r>
            <a:r>
              <a:rPr lang="cs-CZ" sz="2000" dirty="0" smtClean="0"/>
              <a:t>‚rozložení </a:t>
            </a:r>
            <a:r>
              <a:rPr lang="cs-CZ" sz="2000" dirty="0"/>
              <a:t>a složení </a:t>
            </a:r>
            <a:r>
              <a:rPr lang="cs-CZ" sz="2000" dirty="0" smtClean="0"/>
              <a:t>zbraně‘, </a:t>
            </a:r>
            <a:r>
              <a:rPr lang="cs-CZ" sz="2000" i="1" dirty="0" smtClean="0"/>
              <a:t>nástěnka</a:t>
            </a:r>
            <a:r>
              <a:rPr lang="cs-CZ" sz="2000" dirty="0"/>
              <a:t>, </a:t>
            </a:r>
            <a:r>
              <a:rPr lang="cs-CZ" sz="2000" i="1" dirty="0" smtClean="0"/>
              <a:t>obezlička </a:t>
            </a:r>
            <a:r>
              <a:rPr lang="cs-CZ" sz="2000" dirty="0" smtClean="0"/>
              <a:t>‚zbavování </a:t>
            </a:r>
            <a:r>
              <a:rPr lang="cs-CZ" sz="2000" dirty="0"/>
              <a:t>se osobní odpovědnosti za svěřenou </a:t>
            </a:r>
            <a:r>
              <a:rPr lang="cs-CZ" sz="2000" dirty="0" smtClean="0"/>
              <a:t>práci‘; kompozita </a:t>
            </a:r>
            <a:r>
              <a:rPr lang="cs-CZ" sz="2000" dirty="0" err="1"/>
              <a:t>kalkovaná</a:t>
            </a:r>
            <a:r>
              <a:rPr lang="cs-CZ" sz="2000" dirty="0"/>
              <a:t> podle ruštiny (typu </a:t>
            </a:r>
            <a:r>
              <a:rPr lang="cs-CZ" sz="2000" i="1" dirty="0"/>
              <a:t>generálporučík, </a:t>
            </a:r>
            <a:r>
              <a:rPr lang="cs-CZ" sz="2000" i="1" dirty="0" err="1"/>
              <a:t>tankoborník</a:t>
            </a:r>
            <a:r>
              <a:rPr lang="cs-CZ" sz="2000" dirty="0"/>
              <a:t>), </a:t>
            </a:r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>
              <a:lnSpc>
                <a:spcPct val="100000"/>
              </a:lnSpc>
            </a:pPr>
            <a:r>
              <a:rPr lang="cs-CZ" sz="2000" dirty="0" smtClean="0"/>
              <a:t>velké </a:t>
            </a:r>
            <a:r>
              <a:rPr lang="cs-CZ" sz="2000" dirty="0"/>
              <a:t>množství </a:t>
            </a:r>
            <a:r>
              <a:rPr lang="cs-CZ" sz="2000" dirty="0" err="1" smtClean="0"/>
              <a:t>multiverbismů</a:t>
            </a:r>
            <a:r>
              <a:rPr lang="cs-CZ" sz="2000" dirty="0" smtClean="0"/>
              <a:t>: </a:t>
            </a:r>
            <a:r>
              <a:rPr lang="cs-CZ" sz="2000" i="1" dirty="0"/>
              <a:t>domovní důvěrník, </a:t>
            </a:r>
            <a:r>
              <a:rPr lang="cs-CZ" sz="2000" i="1" dirty="0" smtClean="0"/>
              <a:t>hrdina </a:t>
            </a:r>
            <a:r>
              <a:rPr lang="cs-CZ" sz="2000" i="1" dirty="0"/>
              <a:t>práce, inženýrské stavby, </a:t>
            </a:r>
            <a:r>
              <a:rPr lang="cs-CZ" sz="2000" i="1" dirty="0" smtClean="0"/>
              <a:t>v </a:t>
            </a:r>
            <a:r>
              <a:rPr lang="cs-CZ" sz="2000" i="1" dirty="0"/>
              <a:t>masovém měřítku, mzdový </a:t>
            </a:r>
            <a:r>
              <a:rPr lang="cs-CZ" sz="2000" i="1" dirty="0" smtClean="0"/>
              <a:t>strop </a:t>
            </a:r>
            <a:r>
              <a:rPr lang="cs-CZ" sz="2000" dirty="0" smtClean="0"/>
              <a:t>či</a:t>
            </a:r>
            <a:r>
              <a:rPr lang="cs-CZ" sz="2000" i="1" dirty="0" smtClean="0"/>
              <a:t> volný prodej</a:t>
            </a:r>
            <a:r>
              <a:rPr lang="cs-CZ" sz="2000" dirty="0" smtClean="0"/>
              <a:t>, 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 err="1" smtClean="0"/>
              <a:t>juxtapozitivní</a:t>
            </a:r>
            <a:r>
              <a:rPr lang="cs-CZ" sz="2000" dirty="0" smtClean="0"/>
              <a:t> </a:t>
            </a:r>
            <a:r>
              <a:rPr lang="cs-CZ" sz="2000" dirty="0"/>
              <a:t>spojení substantiv typu </a:t>
            </a:r>
            <a:r>
              <a:rPr lang="cs-CZ" sz="2000" i="1" dirty="0"/>
              <a:t>bolševik-leninovec, člověk-budovatel, </a:t>
            </a:r>
            <a:r>
              <a:rPr lang="cs-CZ" sz="2000" i="1" dirty="0" smtClean="0"/>
              <a:t>letec-kosmonaut</a:t>
            </a:r>
            <a:r>
              <a:rPr lang="cs-CZ" sz="2000" i="1" dirty="0"/>
              <a:t>, </a:t>
            </a:r>
            <a:endParaRPr lang="cs-CZ" sz="2000" i="1" dirty="0" smtClean="0"/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>
              <a:lnSpc>
                <a:spcPct val="100000"/>
              </a:lnSpc>
            </a:pPr>
            <a:r>
              <a:rPr lang="cs-CZ" sz="2000" dirty="0" smtClean="0"/>
              <a:t>u </a:t>
            </a:r>
            <a:r>
              <a:rPr lang="cs-CZ" sz="2000" dirty="0"/>
              <a:t>řady slov původu </a:t>
            </a:r>
            <a:r>
              <a:rPr lang="cs-CZ" sz="2000" dirty="0" smtClean="0"/>
              <a:t>domácího došlo pod přímým </a:t>
            </a:r>
            <a:r>
              <a:rPr lang="cs-CZ" sz="2000" dirty="0"/>
              <a:t>působením ruštiny </a:t>
            </a:r>
            <a:r>
              <a:rPr lang="cs-CZ" sz="2000" dirty="0" smtClean="0"/>
              <a:t>k posunutí významu: </a:t>
            </a:r>
            <a:r>
              <a:rPr lang="cs-CZ" sz="2000" i="1" dirty="0" smtClean="0"/>
              <a:t>družba </a:t>
            </a:r>
            <a:r>
              <a:rPr lang="cs-CZ" sz="2000" dirty="0"/>
              <a:t>(dříve </a:t>
            </a:r>
            <a:r>
              <a:rPr lang="cs-CZ" sz="2000" dirty="0" smtClean="0"/>
              <a:t>‚druh </a:t>
            </a:r>
            <a:r>
              <a:rPr lang="cs-CZ" sz="2000" dirty="0"/>
              <a:t>ženichův při </a:t>
            </a:r>
            <a:r>
              <a:rPr lang="cs-CZ" sz="2000" dirty="0" smtClean="0"/>
              <a:t>svatbě‘, </a:t>
            </a:r>
            <a:r>
              <a:rPr lang="cs-CZ" sz="2000" dirty="0"/>
              <a:t>‚‘</a:t>
            </a:r>
            <a:r>
              <a:rPr lang="cs-CZ" sz="2000" dirty="0" smtClean="0"/>
              <a:t>dohazovač‘), </a:t>
            </a:r>
            <a:r>
              <a:rPr lang="cs-CZ" sz="2000" i="1" dirty="0" smtClean="0"/>
              <a:t>suchar </a:t>
            </a:r>
            <a:r>
              <a:rPr lang="cs-CZ" sz="2000" dirty="0"/>
              <a:t>(dříve </a:t>
            </a:r>
            <a:r>
              <a:rPr lang="cs-CZ" sz="2000" dirty="0" smtClean="0"/>
              <a:t>‚druh </a:t>
            </a:r>
            <a:r>
              <a:rPr lang="cs-CZ" sz="2000" dirty="0"/>
              <a:t>sušeného </a:t>
            </a:r>
            <a:r>
              <a:rPr lang="cs-CZ" sz="2000" dirty="0" smtClean="0"/>
              <a:t>pečiva‘ </a:t>
            </a:r>
            <a:r>
              <a:rPr lang="cs-CZ" sz="2000" dirty="0"/>
              <a:t>nyní i </a:t>
            </a:r>
            <a:r>
              <a:rPr lang="cs-CZ" sz="2000" dirty="0" smtClean="0"/>
              <a:t>‚člověk </a:t>
            </a:r>
            <a:r>
              <a:rPr lang="cs-CZ" sz="2000" dirty="0"/>
              <a:t>nemající smysl pro </a:t>
            </a:r>
            <a:r>
              <a:rPr lang="cs-CZ" sz="2000" dirty="0" smtClean="0"/>
              <a:t>zábavu‘ </a:t>
            </a:r>
            <a:r>
              <a:rPr lang="cs-CZ" sz="2000" dirty="0"/>
              <a:t>a nepřející pobavení ani jiným’), </a:t>
            </a:r>
            <a:endParaRPr lang="cs-CZ" sz="2000" dirty="0" smtClean="0"/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47972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Čeština 2. pol. 20. stol.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48513" y="255150"/>
            <a:ext cx="11224687" cy="402072"/>
          </a:xfrm>
        </p:spPr>
        <p:txBody>
          <a:bodyPr/>
          <a:lstStyle/>
          <a:p>
            <a:r>
              <a:rPr lang="cs-CZ" dirty="0" smtClean="0"/>
              <a:t>Vliv slovenštiny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48513" y="1171576"/>
            <a:ext cx="10753200" cy="413999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 smtClean="0"/>
              <a:t>slovenština </a:t>
            </a:r>
            <a:r>
              <a:rPr lang="cs-CZ" sz="2000" dirty="0"/>
              <a:t>jako </a:t>
            </a:r>
            <a:r>
              <a:rPr lang="cs-CZ" sz="2000" dirty="0" smtClean="0"/>
              <a:t>jazyk </a:t>
            </a:r>
            <a:r>
              <a:rPr lang="cs-CZ" sz="2000" dirty="0"/>
              <a:t>národa žijícího po celé sledované období </a:t>
            </a:r>
            <a:r>
              <a:rPr lang="cs-CZ" sz="2000" dirty="0" smtClean="0"/>
              <a:t> v jednom státě měla </a:t>
            </a:r>
            <a:r>
              <a:rPr lang="cs-CZ" sz="2000" dirty="0"/>
              <a:t>na </a:t>
            </a:r>
            <a:r>
              <a:rPr lang="cs-CZ" sz="2000" dirty="0" smtClean="0"/>
              <a:t>češtinu </a:t>
            </a:r>
            <a:r>
              <a:rPr lang="cs-CZ" sz="2000" dirty="0"/>
              <a:t>značný </a:t>
            </a:r>
            <a:r>
              <a:rPr lang="cs-CZ" sz="2000" dirty="0" smtClean="0"/>
              <a:t>vliv, 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 smtClean="0"/>
              <a:t>zaručeno </a:t>
            </a:r>
            <a:r>
              <a:rPr lang="cs-CZ" sz="2000" dirty="0"/>
              <a:t>strukturní blízkosti obou </a:t>
            </a:r>
            <a:r>
              <a:rPr lang="cs-CZ" sz="2000" dirty="0" smtClean="0"/>
              <a:t>jazyků </a:t>
            </a:r>
            <a:r>
              <a:rPr lang="cs-CZ" sz="2000" dirty="0"/>
              <a:t>a </a:t>
            </a:r>
            <a:r>
              <a:rPr lang="cs-CZ" sz="2000" dirty="0" smtClean="0"/>
              <a:t>asymetrickým bilingvismem </a:t>
            </a:r>
            <a:r>
              <a:rPr lang="cs-CZ" sz="2000" dirty="0"/>
              <a:t>mezi Čechy a Slováky, </a:t>
            </a:r>
            <a:endParaRPr lang="cs-CZ" sz="2000" dirty="0" smtClean="0"/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 smtClean="0"/>
              <a:t>vycházel z působení </a:t>
            </a:r>
            <a:r>
              <a:rPr lang="cs-CZ" sz="2000" dirty="0"/>
              <a:t>společných médií, správních orgánů a vůbec i vlivem hojných osobních styků mezi příslušníky obou národů (cesty za prací a studiem, základní vojenská služba apod.), </a:t>
            </a:r>
            <a:endParaRPr lang="cs-CZ" sz="2000" dirty="0" smtClean="0"/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 smtClean="0"/>
              <a:t>během </a:t>
            </a:r>
            <a:r>
              <a:rPr lang="cs-CZ" sz="2000" dirty="0"/>
              <a:t>poválečného soužití Čechů a Slováků ve společném státě se trvalou součástí č. staly lexikální a frazeologické slovakismy jako </a:t>
            </a:r>
            <a:r>
              <a:rPr lang="cs-CZ" sz="2000" i="1" dirty="0"/>
              <a:t>být na čele</a:t>
            </a:r>
            <a:r>
              <a:rPr lang="cs-CZ" sz="2000" dirty="0"/>
              <a:t>, </a:t>
            </a:r>
            <a:r>
              <a:rPr lang="cs-CZ" sz="2000" i="1" dirty="0"/>
              <a:t>být na vině</a:t>
            </a:r>
            <a:r>
              <a:rPr lang="cs-CZ" sz="2000" dirty="0"/>
              <a:t>, </a:t>
            </a:r>
            <a:r>
              <a:rPr lang="cs-CZ" sz="2000" i="1" dirty="0"/>
              <a:t>bitka</a:t>
            </a:r>
            <a:r>
              <a:rPr lang="cs-CZ" sz="2000" dirty="0"/>
              <a:t>, </a:t>
            </a:r>
            <a:r>
              <a:rPr lang="cs-CZ" sz="2000" i="1" dirty="0"/>
              <a:t>bitkař</a:t>
            </a:r>
            <a:r>
              <a:rPr lang="cs-CZ" sz="2000" dirty="0"/>
              <a:t>, </a:t>
            </a:r>
            <a:r>
              <a:rPr lang="cs-CZ" sz="2000" i="1" dirty="0"/>
              <a:t>dovolenka</a:t>
            </a:r>
            <a:r>
              <a:rPr lang="cs-CZ" sz="2000" dirty="0"/>
              <a:t>, </a:t>
            </a:r>
            <a:r>
              <a:rPr lang="cs-CZ" sz="2000" i="1" dirty="0"/>
              <a:t>horko-těžko</a:t>
            </a:r>
            <a:r>
              <a:rPr lang="cs-CZ" sz="2000" dirty="0"/>
              <a:t>, </a:t>
            </a:r>
            <a:r>
              <a:rPr lang="cs-CZ" sz="2000" i="1" dirty="0"/>
              <a:t>namyšlený</a:t>
            </a:r>
            <a:r>
              <a:rPr lang="cs-CZ" sz="2000" dirty="0"/>
              <a:t>, </a:t>
            </a:r>
            <a:r>
              <a:rPr lang="cs-CZ" sz="2000" i="1" dirty="0"/>
              <a:t>natěšený</a:t>
            </a:r>
            <a:r>
              <a:rPr lang="cs-CZ" sz="2000" dirty="0"/>
              <a:t>, </a:t>
            </a:r>
            <a:r>
              <a:rPr lang="cs-CZ" sz="2000" i="1" dirty="0"/>
              <a:t>palačinka</a:t>
            </a:r>
            <a:r>
              <a:rPr lang="cs-CZ" sz="2000" dirty="0"/>
              <a:t>, </a:t>
            </a:r>
            <a:r>
              <a:rPr lang="cs-CZ" sz="2000" i="1" dirty="0"/>
              <a:t>protiřečit si</a:t>
            </a:r>
            <a:r>
              <a:rPr lang="cs-CZ" sz="2000" dirty="0"/>
              <a:t>, </a:t>
            </a:r>
            <a:r>
              <a:rPr lang="cs-CZ" sz="2000" i="1" dirty="0"/>
              <a:t>rozlučka</a:t>
            </a:r>
            <a:r>
              <a:rPr lang="cs-CZ" sz="2000" dirty="0"/>
              <a:t>, </a:t>
            </a:r>
            <a:r>
              <a:rPr lang="cs-CZ" sz="2000" i="1" dirty="0"/>
              <a:t>středobod</a:t>
            </a:r>
            <a:r>
              <a:rPr lang="cs-CZ" sz="2000" dirty="0"/>
              <a:t>, </a:t>
            </a:r>
            <a:r>
              <a:rPr lang="cs-CZ" sz="2000" i="1" dirty="0"/>
              <a:t>výdobytek</a:t>
            </a:r>
            <a:r>
              <a:rPr lang="cs-CZ" sz="2000" dirty="0"/>
              <a:t>, </a:t>
            </a:r>
            <a:r>
              <a:rPr lang="cs-CZ" sz="2000" i="1" dirty="0"/>
              <a:t>zabírat se otázkou</a:t>
            </a:r>
            <a:r>
              <a:rPr lang="cs-CZ" sz="2000" dirty="0"/>
              <a:t> nebo </a:t>
            </a:r>
            <a:r>
              <a:rPr lang="cs-CZ" sz="2000" i="1" dirty="0"/>
              <a:t>zaužívaný</a:t>
            </a:r>
            <a:r>
              <a:rPr lang="cs-CZ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8090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Čeština 2. pol. 20. stol.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77089" y="885836"/>
            <a:ext cx="11224687" cy="400047"/>
          </a:xfrm>
        </p:spPr>
        <p:txBody>
          <a:bodyPr/>
          <a:lstStyle/>
          <a:p>
            <a:r>
              <a:rPr lang="cs-CZ" dirty="0" smtClean="0"/>
              <a:t>Vliv angličtiny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77089" y="1843088"/>
            <a:ext cx="10724624" cy="346848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 smtClean="0"/>
              <a:t>zesiluje se v </a:t>
            </a:r>
            <a:r>
              <a:rPr lang="cs-CZ" sz="2000" dirty="0"/>
              <a:t>60. letech 20. stol., kdy už ruština přestala být prostředníkem internacionalismů</a:t>
            </a:r>
            <a:r>
              <a:rPr lang="cs-CZ" sz="2000" dirty="0" smtClean="0"/>
              <a:t>,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 smtClean="0"/>
              <a:t>povětšinou internacionalismy: </a:t>
            </a:r>
            <a:r>
              <a:rPr lang="cs-CZ" sz="2000" i="1" dirty="0"/>
              <a:t>dabovat, hardware, </a:t>
            </a:r>
            <a:r>
              <a:rPr lang="cs-CZ" sz="2000" i="1" dirty="0" smtClean="0"/>
              <a:t>laser, software</a:t>
            </a:r>
            <a:r>
              <a:rPr lang="cs-CZ" sz="2000" i="1" dirty="0"/>
              <a:t>, plazma, smog </a:t>
            </a:r>
            <a:r>
              <a:rPr lang="cs-CZ" sz="2000" dirty="0" smtClean="0"/>
              <a:t>či </a:t>
            </a:r>
            <a:r>
              <a:rPr lang="cs-CZ" sz="2000" i="1" dirty="0" err="1" smtClean="0"/>
              <a:t>spray</a:t>
            </a:r>
            <a:r>
              <a:rPr lang="cs-CZ" sz="2000" dirty="0" smtClean="0"/>
              <a:t>, 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 smtClean="0"/>
              <a:t>velké </a:t>
            </a:r>
            <a:r>
              <a:rPr lang="cs-CZ" sz="2000" dirty="0"/>
              <a:t>množství nových termínů, které se vzápětí staly součástí běžné slovní zásoby, označovalo různé prvky hudební a divadelní kultury, jejíž rozkvět byl pro 60. léta 20. stol. </a:t>
            </a:r>
            <a:r>
              <a:rPr lang="cs-CZ" sz="2000" dirty="0" smtClean="0"/>
              <a:t>příznačný: </a:t>
            </a:r>
            <a:r>
              <a:rPr lang="cs-CZ" sz="2000" i="1" dirty="0"/>
              <a:t>big beat, evergreen, happening, hit, hitparáda, </a:t>
            </a:r>
            <a:r>
              <a:rPr lang="cs-CZ" sz="2000" i="1" dirty="0" smtClean="0"/>
              <a:t>muzikál</a:t>
            </a:r>
            <a:r>
              <a:rPr lang="cs-CZ" sz="2000" i="1" dirty="0"/>
              <a:t>, party, recitál, show, showman, song, soul,</a:t>
            </a:r>
            <a:r>
              <a:rPr lang="cs-CZ" sz="2000" dirty="0"/>
              <a:t> </a:t>
            </a:r>
            <a:r>
              <a:rPr lang="cs-CZ" sz="2000" i="1" dirty="0" smtClean="0"/>
              <a:t>teenager</a:t>
            </a:r>
            <a:r>
              <a:rPr lang="cs-CZ" sz="2000" dirty="0" smtClean="0"/>
              <a:t>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7377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Čeština 2. pol. 20. stol.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77095" y="348515"/>
            <a:ext cx="11224353" cy="508728"/>
          </a:xfrm>
        </p:spPr>
        <p:txBody>
          <a:bodyPr/>
          <a:lstStyle/>
          <a:p>
            <a:r>
              <a:rPr lang="cs-CZ" dirty="0" smtClean="0"/>
              <a:t>Základní jazykové příručky reflektující češtinu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42887" y="985839"/>
            <a:ext cx="11687175" cy="497205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/>
              <a:t>1957 </a:t>
            </a:r>
            <a:r>
              <a:rPr lang="cs-CZ" sz="2000" dirty="0" smtClean="0"/>
              <a:t>byl dokončen </a:t>
            </a:r>
            <a:r>
              <a:rPr lang="cs-CZ" sz="2000" dirty="0"/>
              <a:t>devítisvazkový </a:t>
            </a:r>
            <a:r>
              <a:rPr lang="cs-CZ" sz="2000" i="1" dirty="0"/>
              <a:t>Příruční slovník jazyka </a:t>
            </a:r>
            <a:r>
              <a:rPr lang="cs-CZ" sz="2000" i="1" dirty="0" smtClean="0"/>
              <a:t>českého</a:t>
            </a:r>
            <a:r>
              <a:rPr lang="cs-CZ" sz="2000" dirty="0" smtClean="0"/>
              <a:t> (PSJČ), 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 smtClean="0"/>
              <a:t>hned poté následovaly dva další slovníky: čtyřsvazkový </a:t>
            </a:r>
            <a:r>
              <a:rPr lang="cs-CZ" sz="2000" i="1" dirty="0" smtClean="0"/>
              <a:t>Slovník spisovného jazyka českého</a:t>
            </a:r>
            <a:r>
              <a:rPr lang="cs-CZ" sz="2000" dirty="0" smtClean="0"/>
              <a:t> (SSJČ, 1958–1971, 1989), jednosvazkový </a:t>
            </a:r>
            <a:r>
              <a:rPr lang="cs-CZ" sz="2000" i="1" dirty="0" smtClean="0"/>
              <a:t>Slovník </a:t>
            </a:r>
            <a:r>
              <a:rPr lang="cs-CZ" sz="2000" i="1" dirty="0"/>
              <a:t>spisovné </a:t>
            </a:r>
            <a:r>
              <a:rPr lang="cs-CZ" sz="2000" i="1" dirty="0" smtClean="0"/>
              <a:t>češtiny </a:t>
            </a:r>
            <a:r>
              <a:rPr lang="cs-CZ" sz="2000" i="1" dirty="0"/>
              <a:t>pro školu a veřejnost </a:t>
            </a:r>
            <a:r>
              <a:rPr lang="cs-CZ" sz="2000" dirty="0"/>
              <a:t>(SSČ; 1978, </a:t>
            </a:r>
            <a:r>
              <a:rPr lang="cs-CZ" sz="2000" dirty="0" smtClean="0"/>
              <a:t>1994 </a:t>
            </a:r>
            <a:r>
              <a:rPr lang="cs-CZ" sz="2000" dirty="0"/>
              <a:t>opravené a doplněné </a:t>
            </a:r>
            <a:r>
              <a:rPr lang="cs-CZ" sz="2000" dirty="0" smtClean="0"/>
              <a:t>vyd., 2003 další doplněné a upravené vydání), </a:t>
            </a:r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>
              <a:lnSpc>
                <a:spcPct val="100000"/>
              </a:lnSpc>
            </a:pPr>
            <a:r>
              <a:rPr lang="cs-CZ" sz="2000" i="1" dirty="0" smtClean="0"/>
              <a:t>Slovník </a:t>
            </a:r>
            <a:r>
              <a:rPr lang="cs-CZ" sz="2000" i="1" dirty="0"/>
              <a:t>české frazeologie a idiomatiky </a:t>
            </a:r>
            <a:r>
              <a:rPr lang="cs-CZ" sz="2000" dirty="0"/>
              <a:t>(SČFI): </a:t>
            </a:r>
            <a:r>
              <a:rPr lang="cs-CZ" sz="2000" i="1" dirty="0"/>
              <a:t>Přirovnání </a:t>
            </a:r>
            <a:r>
              <a:rPr lang="cs-CZ" sz="2000" dirty="0"/>
              <a:t>(1983); </a:t>
            </a:r>
            <a:r>
              <a:rPr lang="cs-CZ" sz="2000" i="1" dirty="0"/>
              <a:t>Výrazy neslovesné </a:t>
            </a:r>
            <a:r>
              <a:rPr lang="cs-CZ" sz="2000" dirty="0"/>
              <a:t>(1988); </a:t>
            </a:r>
            <a:r>
              <a:rPr lang="cs-CZ" sz="2000" i="1" dirty="0"/>
              <a:t>Výrazy slovesné A–P </a:t>
            </a:r>
            <a:r>
              <a:rPr lang="cs-CZ" sz="2000" dirty="0"/>
              <a:t>(1994), </a:t>
            </a:r>
            <a:r>
              <a:rPr lang="cs-CZ" sz="2000" i="1" dirty="0"/>
              <a:t>R–Ž </a:t>
            </a:r>
            <a:r>
              <a:rPr lang="cs-CZ" sz="2000" dirty="0"/>
              <a:t>(1994</a:t>
            </a:r>
            <a:r>
              <a:rPr lang="cs-CZ" sz="2000" dirty="0" smtClean="0"/>
              <a:t>); souborné </a:t>
            </a:r>
            <a:r>
              <a:rPr lang="cs-CZ" sz="2000" dirty="0"/>
              <a:t>doplněné druhé vyd. z r. 2009 navíc zahrnuje </a:t>
            </a:r>
            <a:r>
              <a:rPr lang="cs-CZ" sz="2000" i="1" dirty="0"/>
              <a:t>Výrazy </a:t>
            </a:r>
            <a:r>
              <a:rPr lang="cs-CZ" sz="2000" i="1" dirty="0" smtClean="0"/>
              <a:t>větné;</a:t>
            </a:r>
            <a:r>
              <a:rPr lang="cs-CZ" sz="2000" dirty="0" smtClean="0"/>
              <a:t> hlavní </a:t>
            </a:r>
            <a:r>
              <a:rPr lang="cs-CZ" sz="2000" dirty="0"/>
              <a:t>redakci prvních tří dílů tvořili F. Čermák, J. Hronek, J. Machač, hlavním redaktorem 4. dílu byl F. Čermák. </a:t>
            </a:r>
            <a:endParaRPr lang="cs-CZ" sz="2000" dirty="0" smtClean="0"/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 smtClean="0"/>
              <a:t>J</a:t>
            </a:r>
            <a:r>
              <a:rPr lang="cs-CZ" sz="2000" dirty="0"/>
              <a:t>. </a:t>
            </a:r>
            <a:r>
              <a:rPr lang="cs-CZ" sz="2000" dirty="0" err="1" smtClean="0"/>
              <a:t>Haller</a:t>
            </a:r>
            <a:r>
              <a:rPr lang="cs-CZ" sz="2000" dirty="0" smtClean="0"/>
              <a:t> </a:t>
            </a:r>
            <a:r>
              <a:rPr lang="cs-CZ" sz="2000" dirty="0"/>
              <a:t>a kol. </a:t>
            </a:r>
            <a:r>
              <a:rPr lang="cs-CZ" sz="2000" i="1" dirty="0"/>
              <a:t>Český slovník věcný a synonymický 1–3</a:t>
            </a:r>
            <a:r>
              <a:rPr lang="cs-CZ" sz="2000" dirty="0"/>
              <a:t> (</a:t>
            </a:r>
            <a:r>
              <a:rPr lang="cs-CZ" sz="2000" dirty="0" smtClean="0"/>
              <a:t>1969–1977), 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 smtClean="0"/>
              <a:t>A</a:t>
            </a:r>
            <a:r>
              <a:rPr lang="cs-CZ" sz="2000" dirty="0"/>
              <a:t>. </a:t>
            </a:r>
            <a:r>
              <a:rPr lang="cs-CZ" sz="2000" dirty="0" err="1" smtClean="0"/>
              <a:t>Klégr</a:t>
            </a:r>
            <a:r>
              <a:rPr lang="cs-CZ" sz="2000" dirty="0" smtClean="0"/>
              <a:t>. </a:t>
            </a:r>
            <a:r>
              <a:rPr lang="cs-CZ" sz="2000" i="1" dirty="0"/>
              <a:t>Tezaurus jazyka českého </a:t>
            </a:r>
            <a:r>
              <a:rPr lang="cs-CZ" sz="2000" dirty="0"/>
              <a:t>(2007</a:t>
            </a:r>
            <a:r>
              <a:rPr lang="cs-CZ" sz="2000" dirty="0" smtClean="0"/>
              <a:t>), 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/>
              <a:t>J. V. </a:t>
            </a:r>
            <a:r>
              <a:rPr lang="cs-CZ" sz="2000" dirty="0" smtClean="0"/>
              <a:t>Bečka. </a:t>
            </a:r>
            <a:r>
              <a:rPr lang="cs-CZ" sz="2000" i="1" dirty="0" smtClean="0"/>
              <a:t>Slovník </a:t>
            </a:r>
            <a:r>
              <a:rPr lang="cs-CZ" sz="2000" i="1" dirty="0"/>
              <a:t>synonym a </a:t>
            </a:r>
            <a:r>
              <a:rPr lang="cs-CZ" sz="2000" i="1" dirty="0" err="1"/>
              <a:t>fraseologismů</a:t>
            </a:r>
            <a:r>
              <a:rPr lang="cs-CZ" sz="2000" i="1" dirty="0"/>
              <a:t> </a:t>
            </a:r>
            <a:r>
              <a:rPr lang="cs-CZ" sz="2000" dirty="0" smtClean="0"/>
              <a:t>(</a:t>
            </a:r>
            <a:r>
              <a:rPr lang="cs-CZ" sz="2000" dirty="0"/>
              <a:t>1977, </a:t>
            </a:r>
            <a:r>
              <a:rPr lang="cs-CZ" sz="2000" dirty="0" smtClean="0"/>
              <a:t>1979, 1982 </a:t>
            </a:r>
            <a:r>
              <a:rPr lang="cs-CZ" sz="2000" dirty="0"/>
              <a:t>doplněné a upravené vyd</a:t>
            </a:r>
            <a:r>
              <a:rPr lang="cs-CZ" sz="2000" dirty="0" smtClean="0"/>
              <a:t>.), K</a:t>
            </a:r>
            <a:r>
              <a:rPr lang="cs-CZ" sz="2000" dirty="0"/>
              <a:t>. </a:t>
            </a:r>
            <a:r>
              <a:rPr lang="cs-CZ" sz="2000" dirty="0" smtClean="0"/>
              <a:t>Pala </a:t>
            </a:r>
            <a:r>
              <a:rPr lang="cs-CZ" sz="2000" dirty="0"/>
              <a:t>a J. </a:t>
            </a:r>
            <a:r>
              <a:rPr lang="cs-CZ" sz="2000" dirty="0" smtClean="0"/>
              <a:t>Všianský. </a:t>
            </a:r>
            <a:r>
              <a:rPr lang="cs-CZ" sz="2000" i="1" dirty="0"/>
              <a:t>Slovník českých synonym </a:t>
            </a:r>
            <a:r>
              <a:rPr lang="cs-CZ" sz="2000" dirty="0"/>
              <a:t>(1994 a v dalších vyd</a:t>
            </a:r>
            <a:r>
              <a:rPr lang="cs-CZ" sz="2000" dirty="0" smtClean="0"/>
              <a:t>.).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82443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cs-CZ" dirty="0"/>
              <a:t>Čeština 2. pol. 20. stol.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77095" y="348515"/>
            <a:ext cx="11224353" cy="508728"/>
          </a:xfrm>
        </p:spPr>
        <p:txBody>
          <a:bodyPr/>
          <a:lstStyle/>
          <a:p>
            <a:r>
              <a:rPr lang="cs-CZ" dirty="0" smtClean="0"/>
              <a:t>Základní jazykové příručky reflektující češtinu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77094" y="1157288"/>
            <a:ext cx="10981805" cy="4903311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000" dirty="0" smtClean="0"/>
              <a:t>Rozsáhlá tradice mluvnictví, které postupně přechází od preskripce k deskripci: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 smtClean="0"/>
              <a:t>F</a:t>
            </a:r>
            <a:r>
              <a:rPr lang="cs-CZ" sz="2000" dirty="0"/>
              <a:t>. Trávníček byl </a:t>
            </a:r>
            <a:r>
              <a:rPr lang="cs-CZ" sz="2000" dirty="0" smtClean="0"/>
              <a:t>autorem vlivné </a:t>
            </a:r>
            <a:r>
              <a:rPr lang="cs-CZ" sz="2000" dirty="0"/>
              <a:t>dvoudílné </a:t>
            </a:r>
            <a:r>
              <a:rPr lang="cs-CZ" sz="2000" i="1" dirty="0" smtClean="0"/>
              <a:t>Mluvnice spisovné češtiny</a:t>
            </a:r>
            <a:r>
              <a:rPr lang="cs-CZ" sz="2000" dirty="0" smtClean="0"/>
              <a:t> (1949), </a:t>
            </a:r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>
              <a:lnSpc>
                <a:spcPct val="100000"/>
              </a:lnSpc>
            </a:pPr>
            <a:r>
              <a:rPr lang="cs-CZ" sz="2000" dirty="0" smtClean="0"/>
              <a:t>velmi </a:t>
            </a:r>
            <a:r>
              <a:rPr lang="cs-CZ" sz="2000" dirty="0"/>
              <a:t>oblíbené byly mluvnice B. Havránka a </a:t>
            </a:r>
            <a:r>
              <a:rPr lang="cs-CZ" sz="2000" dirty="0" err="1"/>
              <a:t>A</a:t>
            </a:r>
            <a:r>
              <a:rPr lang="cs-CZ" sz="2000" dirty="0"/>
              <a:t>. Jedličky, mnohokrát vydané ve variantě pro vysoké školy </a:t>
            </a:r>
            <a:r>
              <a:rPr lang="cs-CZ" sz="2000" dirty="0" smtClean="0"/>
              <a:t>(</a:t>
            </a:r>
            <a:r>
              <a:rPr lang="cs-CZ" sz="2000" i="1" dirty="0" smtClean="0"/>
              <a:t>Česká mluvnice</a:t>
            </a:r>
            <a:r>
              <a:rPr lang="cs-CZ" sz="2000" dirty="0" smtClean="0"/>
              <a:t>, </a:t>
            </a:r>
            <a:r>
              <a:rPr lang="cs-CZ" sz="2000" dirty="0"/>
              <a:t>1960) i ve variantě pro školy základní a střední </a:t>
            </a:r>
            <a:r>
              <a:rPr lang="cs-CZ" sz="2000" dirty="0" smtClean="0"/>
              <a:t>(</a:t>
            </a:r>
            <a:r>
              <a:rPr lang="cs-CZ" sz="2000" i="1" dirty="0" smtClean="0"/>
              <a:t>Stručná mluvnice česká</a:t>
            </a:r>
            <a:r>
              <a:rPr lang="cs-CZ" sz="2000" dirty="0" smtClean="0"/>
              <a:t>, </a:t>
            </a:r>
            <a:r>
              <a:rPr lang="cs-CZ" sz="2000" dirty="0"/>
              <a:t>1950). </a:t>
            </a:r>
            <a:endParaRPr lang="cs-CZ" sz="2000" dirty="0" smtClean="0"/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 smtClean="0"/>
              <a:t>kromě toho vznikla řada deskriptivních mluvnic: V</a:t>
            </a:r>
            <a:r>
              <a:rPr lang="cs-CZ" sz="2000" dirty="0"/>
              <a:t>. </a:t>
            </a:r>
            <a:r>
              <a:rPr lang="cs-CZ" sz="2000" dirty="0" smtClean="0"/>
              <a:t>Šmilauer (</a:t>
            </a:r>
            <a:r>
              <a:rPr lang="cs-CZ" sz="2000" i="1" dirty="0" smtClean="0"/>
              <a:t>Novočeská skladba</a:t>
            </a:r>
            <a:r>
              <a:rPr lang="cs-CZ" sz="2000" dirty="0" smtClean="0"/>
              <a:t>, </a:t>
            </a:r>
            <a:r>
              <a:rPr lang="cs-CZ" sz="2000" dirty="0"/>
              <a:t>1947), F. </a:t>
            </a:r>
            <a:r>
              <a:rPr lang="cs-CZ" sz="2000" dirty="0" smtClean="0"/>
              <a:t>Kopečný (</a:t>
            </a:r>
            <a:r>
              <a:rPr lang="cs-CZ" sz="2000" i="1" dirty="0" smtClean="0"/>
              <a:t>Základy české skladby</a:t>
            </a:r>
            <a:r>
              <a:rPr lang="cs-CZ" sz="2000" dirty="0" smtClean="0"/>
              <a:t>, </a:t>
            </a:r>
            <a:r>
              <a:rPr lang="cs-CZ" sz="2000" dirty="0"/>
              <a:t>1958), J. </a:t>
            </a:r>
            <a:r>
              <a:rPr lang="cs-CZ" sz="2000" dirty="0" smtClean="0"/>
              <a:t>Bauer </a:t>
            </a:r>
            <a:r>
              <a:rPr lang="cs-CZ" sz="2000" dirty="0"/>
              <a:t>a M. </a:t>
            </a:r>
            <a:r>
              <a:rPr lang="cs-CZ" sz="2000" dirty="0" smtClean="0"/>
              <a:t>Grepl (</a:t>
            </a:r>
            <a:r>
              <a:rPr lang="cs-CZ" sz="2000" i="1" dirty="0" smtClean="0"/>
              <a:t>Skladba spisovné češtiny</a:t>
            </a:r>
            <a:r>
              <a:rPr lang="cs-CZ" sz="2000" dirty="0" smtClean="0"/>
              <a:t>, </a:t>
            </a:r>
            <a:r>
              <a:rPr lang="cs-CZ" sz="2000" dirty="0"/>
              <a:t>1972</a:t>
            </a:r>
            <a:r>
              <a:rPr lang="cs-CZ" sz="2000" dirty="0" smtClean="0"/>
              <a:t>), M. Grepl a P. Karlík (</a:t>
            </a:r>
            <a:r>
              <a:rPr lang="cs-CZ" sz="2000" i="1" dirty="0" smtClean="0"/>
              <a:t>Skladba spisovné češtiny</a:t>
            </a:r>
            <a:r>
              <a:rPr lang="cs-CZ" sz="2000" dirty="0" smtClean="0"/>
              <a:t>, 1986; </a:t>
            </a:r>
            <a:r>
              <a:rPr lang="cs-CZ" sz="2000" i="1" dirty="0" smtClean="0"/>
              <a:t>Skladba češtiny</a:t>
            </a:r>
            <a:r>
              <a:rPr lang="cs-CZ" sz="2000" dirty="0" smtClean="0"/>
              <a:t>, 1998), po </a:t>
            </a:r>
            <a:r>
              <a:rPr lang="cs-CZ" sz="2000" dirty="0"/>
              <a:t>náročných přípravách </a:t>
            </a:r>
            <a:r>
              <a:rPr lang="cs-CZ" sz="2000" dirty="0" smtClean="0"/>
              <a:t>byla 1986–1987 </a:t>
            </a:r>
            <a:r>
              <a:rPr lang="cs-CZ" sz="2000" dirty="0"/>
              <a:t>vydána třídílná (tzv. akademická) </a:t>
            </a:r>
            <a:r>
              <a:rPr lang="cs-CZ" sz="2000" i="1" dirty="0" smtClean="0"/>
              <a:t>Mluvnice češtiny </a:t>
            </a:r>
            <a:r>
              <a:rPr lang="cs-CZ" sz="2000" dirty="0" smtClean="0"/>
              <a:t>(1</a:t>
            </a:r>
            <a:r>
              <a:rPr lang="cs-CZ" sz="2000" dirty="0"/>
              <a:t>, 1986; </a:t>
            </a:r>
            <a:r>
              <a:rPr lang="cs-CZ" sz="2000" dirty="0" smtClean="0"/>
              <a:t>2</a:t>
            </a:r>
            <a:r>
              <a:rPr lang="cs-CZ" sz="2000" dirty="0"/>
              <a:t>, 1986; </a:t>
            </a:r>
            <a:r>
              <a:rPr lang="cs-CZ" sz="2000" dirty="0" smtClean="0"/>
              <a:t>3</a:t>
            </a:r>
            <a:r>
              <a:rPr lang="cs-CZ" sz="2000" dirty="0"/>
              <a:t>, 1987</a:t>
            </a:r>
            <a:r>
              <a:rPr lang="cs-CZ" sz="2000" dirty="0" smtClean="0"/>
              <a:t>).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7803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Čeština 2. pol. 20. stol.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85738" y="257175"/>
            <a:ext cx="10944558" cy="514345"/>
          </a:xfrm>
        </p:spPr>
        <p:txBody>
          <a:bodyPr/>
          <a:lstStyle/>
          <a:p>
            <a:r>
              <a:rPr lang="cs-CZ" dirty="0" smtClean="0"/>
              <a:t>Zkratky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85738" y="1071563"/>
            <a:ext cx="11287462" cy="4760437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 smtClean="0"/>
              <a:t>brzy po válce se v českých textech značně rozšířily zkratky (jako obvyklá výbava veřejné komunikace v totalitních režimech, které vždy vítají, když je „nová realita“ popsána nově a hlavně tak, aby se „nezasvěcení“ v tomto popisu </a:t>
            </a:r>
            <a:r>
              <a:rPr lang="cs-CZ" sz="2000" smtClean="0"/>
              <a:t>neorientovali</a:t>
            </a:r>
            <a:r>
              <a:rPr lang="cs-CZ" sz="2000" smtClean="0"/>
              <a:t>), </a:t>
            </a:r>
            <a:endParaRPr lang="cs-CZ" sz="2000" dirty="0" smtClean="0"/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>
              <a:lnSpc>
                <a:spcPct val="100000"/>
              </a:lnSpc>
            </a:pPr>
            <a:r>
              <a:rPr lang="cs-CZ" sz="2000" dirty="0" smtClean="0"/>
              <a:t>zejména oblíbené iniciálové </a:t>
            </a:r>
            <a:r>
              <a:rPr lang="cs-CZ" sz="2000" dirty="0"/>
              <a:t>zkratky </a:t>
            </a:r>
            <a:r>
              <a:rPr lang="cs-CZ" sz="2000" i="1" dirty="0"/>
              <a:t>ČSM</a:t>
            </a:r>
            <a:r>
              <a:rPr lang="cs-CZ" sz="2000" dirty="0"/>
              <a:t> (</a:t>
            </a:r>
            <a:r>
              <a:rPr lang="cs-CZ" sz="2000" i="1" dirty="0"/>
              <a:t>Československý svaz mládeže</a:t>
            </a:r>
            <a:r>
              <a:rPr lang="cs-CZ" sz="2000" dirty="0"/>
              <a:t>), </a:t>
            </a:r>
            <a:r>
              <a:rPr lang="cs-CZ" sz="2000" i="1" dirty="0"/>
              <a:t>JZD</a:t>
            </a:r>
            <a:r>
              <a:rPr lang="cs-CZ" sz="2000" dirty="0"/>
              <a:t> (</a:t>
            </a:r>
            <a:r>
              <a:rPr lang="cs-CZ" sz="2000" i="1" dirty="0"/>
              <a:t>jednotné zemědělské družstvo</a:t>
            </a:r>
            <a:r>
              <a:rPr lang="cs-CZ" sz="2000" dirty="0"/>
              <a:t>), </a:t>
            </a:r>
            <a:r>
              <a:rPr lang="cs-CZ" sz="2000" i="1" dirty="0" smtClean="0"/>
              <a:t>MDŽ</a:t>
            </a:r>
            <a:r>
              <a:rPr lang="cs-CZ" sz="2000" dirty="0" smtClean="0"/>
              <a:t> </a:t>
            </a:r>
            <a:r>
              <a:rPr lang="cs-CZ" sz="2000" dirty="0"/>
              <a:t>(</a:t>
            </a:r>
            <a:r>
              <a:rPr lang="cs-CZ" sz="2000" i="1" dirty="0"/>
              <a:t>Mezinárodní den žen</a:t>
            </a:r>
            <a:r>
              <a:rPr lang="cs-CZ" sz="2000" dirty="0"/>
              <a:t>), </a:t>
            </a:r>
            <a:endParaRPr lang="cs-CZ" sz="2000" i="1" dirty="0" smtClean="0"/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>
              <a:lnSpc>
                <a:spcPct val="100000"/>
              </a:lnSpc>
            </a:pPr>
            <a:r>
              <a:rPr lang="cs-CZ" sz="2000" dirty="0" smtClean="0"/>
              <a:t>vysoká </a:t>
            </a:r>
            <a:r>
              <a:rPr lang="cs-CZ" sz="2000" dirty="0"/>
              <a:t>frekvence </a:t>
            </a:r>
            <a:r>
              <a:rPr lang="cs-CZ" sz="2000" dirty="0" smtClean="0"/>
              <a:t>zkratek (</a:t>
            </a:r>
            <a:r>
              <a:rPr lang="cs-CZ" sz="2000" dirty="0"/>
              <a:t>mj. působením rozhlasu a televize) </a:t>
            </a:r>
            <a:r>
              <a:rPr lang="cs-CZ" sz="2000" dirty="0" smtClean="0"/>
              <a:t>přecházela </a:t>
            </a:r>
            <a:r>
              <a:rPr lang="cs-CZ" sz="2000" dirty="0"/>
              <a:t>i do textů mluvených, přispěla k proměně jejich </a:t>
            </a:r>
            <a:r>
              <a:rPr lang="cs-CZ" sz="2000" dirty="0" smtClean="0"/>
              <a:t>výslovnosti: </a:t>
            </a:r>
            <a:r>
              <a:rPr lang="cs-CZ" sz="2000" i="1" dirty="0" smtClean="0"/>
              <a:t>MDŽ </a:t>
            </a:r>
            <a:r>
              <a:rPr lang="cs-CZ" sz="2000" i="1" dirty="0"/>
              <a:t>– </a:t>
            </a:r>
            <a:r>
              <a:rPr lang="cs-CZ" sz="2000" i="1" dirty="0" err="1"/>
              <a:t>em</a:t>
            </a:r>
            <a:r>
              <a:rPr lang="cs-CZ" sz="2000" dirty="0"/>
              <a:t> </a:t>
            </a:r>
            <a:r>
              <a:rPr lang="cs-CZ" sz="2000" i="1" dirty="0" err="1"/>
              <a:t>dé</a:t>
            </a:r>
            <a:r>
              <a:rPr lang="cs-CZ" sz="2000" dirty="0"/>
              <a:t> </a:t>
            </a:r>
            <a:r>
              <a:rPr lang="cs-CZ" sz="2000" i="1" dirty="0" err="1"/>
              <a:t>žet</a:t>
            </a:r>
            <a:r>
              <a:rPr lang="cs-CZ" sz="2000" dirty="0"/>
              <a:t>, </a:t>
            </a:r>
            <a:r>
              <a:rPr lang="cs-CZ" sz="2000" i="1" dirty="0"/>
              <a:t>SSM – es </a:t>
            </a:r>
            <a:r>
              <a:rPr lang="cs-CZ" sz="2000" i="1" dirty="0" err="1"/>
              <a:t>es</a:t>
            </a:r>
            <a:r>
              <a:rPr lang="cs-CZ" sz="2000" i="1" dirty="0"/>
              <a:t> </a:t>
            </a:r>
            <a:r>
              <a:rPr lang="cs-CZ" sz="2000" i="1" dirty="0" err="1"/>
              <a:t>em</a:t>
            </a:r>
            <a:r>
              <a:rPr lang="cs-CZ" sz="2000" dirty="0"/>
              <a:t>, </a:t>
            </a:r>
            <a:r>
              <a:rPr lang="cs-CZ" sz="2000" i="1" dirty="0"/>
              <a:t>SRPŠ – es </a:t>
            </a:r>
            <a:r>
              <a:rPr lang="cs-CZ" sz="2000" i="1" dirty="0" err="1"/>
              <a:t>er</a:t>
            </a:r>
            <a:r>
              <a:rPr lang="cs-CZ" sz="2000" i="1" dirty="0"/>
              <a:t> </a:t>
            </a:r>
            <a:r>
              <a:rPr lang="cs-CZ" sz="2000" i="1" dirty="0" err="1"/>
              <a:t>pé</a:t>
            </a:r>
            <a:r>
              <a:rPr lang="cs-CZ" sz="2000" i="1" dirty="0"/>
              <a:t> </a:t>
            </a:r>
            <a:r>
              <a:rPr lang="cs-CZ" sz="2000" i="1" dirty="0" err="1" smtClean="0"/>
              <a:t>eš</a:t>
            </a:r>
            <a:r>
              <a:rPr lang="cs-CZ" sz="2000" dirty="0" smtClean="0"/>
              <a:t>, od </a:t>
            </a:r>
            <a:r>
              <a:rPr lang="cs-CZ" sz="2000" dirty="0"/>
              <a:t>70. let </a:t>
            </a:r>
            <a:r>
              <a:rPr lang="cs-CZ" sz="2000" dirty="0" smtClean="0"/>
              <a:t>se stále </a:t>
            </a:r>
            <a:r>
              <a:rPr lang="cs-CZ" sz="2000" dirty="0"/>
              <a:t>častěji vyslovovaly zjednodušeně (</a:t>
            </a:r>
            <a:r>
              <a:rPr lang="cs-CZ" sz="2000" i="1" dirty="0" err="1"/>
              <a:t>mə</a:t>
            </a:r>
            <a:r>
              <a:rPr lang="cs-CZ" sz="2000" i="1" dirty="0"/>
              <a:t> </a:t>
            </a:r>
            <a:r>
              <a:rPr lang="cs-CZ" sz="2000" i="1" dirty="0" err="1"/>
              <a:t>də</a:t>
            </a:r>
            <a:r>
              <a:rPr lang="cs-CZ" sz="2000" i="1" dirty="0"/>
              <a:t> </a:t>
            </a:r>
            <a:r>
              <a:rPr lang="cs-CZ" sz="2000" i="1" dirty="0" err="1"/>
              <a:t>žə</a:t>
            </a:r>
            <a:r>
              <a:rPr lang="cs-CZ" sz="2000" dirty="0"/>
              <a:t>, </a:t>
            </a:r>
            <a:r>
              <a:rPr lang="cs-CZ" sz="2000" i="1" dirty="0" err="1"/>
              <a:t>sə</a:t>
            </a:r>
            <a:r>
              <a:rPr lang="cs-CZ" sz="2000" i="1" dirty="0"/>
              <a:t> </a:t>
            </a:r>
            <a:r>
              <a:rPr lang="cs-CZ" sz="2000" i="1" dirty="0" err="1"/>
              <a:t>sə</a:t>
            </a:r>
            <a:r>
              <a:rPr lang="cs-CZ" sz="2000" i="1" dirty="0"/>
              <a:t> </a:t>
            </a:r>
            <a:r>
              <a:rPr lang="cs-CZ" sz="2000" i="1" dirty="0" err="1"/>
              <a:t>mə</a:t>
            </a:r>
            <a:r>
              <a:rPr lang="cs-CZ" sz="2000" dirty="0"/>
              <a:t>, </a:t>
            </a:r>
            <a:r>
              <a:rPr lang="cs-CZ" sz="2000" i="1" dirty="0" err="1"/>
              <a:t>sə</a:t>
            </a:r>
            <a:r>
              <a:rPr lang="cs-CZ" sz="2000" i="1" dirty="0"/>
              <a:t> </a:t>
            </a:r>
            <a:r>
              <a:rPr lang="cs-CZ" sz="2000" i="1" dirty="0" err="1"/>
              <a:t>rə</a:t>
            </a:r>
            <a:r>
              <a:rPr lang="cs-CZ" sz="2000" i="1" dirty="0"/>
              <a:t> </a:t>
            </a:r>
            <a:r>
              <a:rPr lang="cs-CZ" sz="2000" i="1" dirty="0" err="1"/>
              <a:t>pə</a:t>
            </a:r>
            <a:r>
              <a:rPr lang="cs-CZ" sz="2000" i="1" dirty="0"/>
              <a:t> </a:t>
            </a:r>
            <a:r>
              <a:rPr lang="cs-CZ" sz="2000" i="1" dirty="0" err="1" smtClean="0"/>
              <a:t>šə</a:t>
            </a:r>
            <a:r>
              <a:rPr lang="cs-CZ" sz="2000" dirty="0" smtClean="0"/>
              <a:t>), 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 smtClean="0"/>
              <a:t>při </a:t>
            </a:r>
            <a:r>
              <a:rPr lang="cs-CZ" sz="2000" dirty="0"/>
              <a:t>tvoření jmen pro znárodněné i nově vznikající podniky se uplatnily též kombinované zkratky ruského typu (</a:t>
            </a:r>
            <a:r>
              <a:rPr lang="cs-CZ" sz="2000" i="1" dirty="0"/>
              <a:t>kolchoz</a:t>
            </a:r>
            <a:r>
              <a:rPr lang="cs-CZ" sz="2000" dirty="0"/>
              <a:t>), např. </a:t>
            </a:r>
            <a:r>
              <a:rPr lang="cs-CZ" sz="2000" i="1" dirty="0"/>
              <a:t>Druchema</a:t>
            </a:r>
            <a:r>
              <a:rPr lang="cs-CZ" sz="2000" dirty="0"/>
              <a:t> (</a:t>
            </a:r>
            <a:r>
              <a:rPr lang="cs-CZ" sz="2000" i="1" u="sng" dirty="0"/>
              <a:t>Dru</a:t>
            </a:r>
            <a:r>
              <a:rPr lang="cs-CZ" sz="2000" i="1" dirty="0"/>
              <a:t>žstvo pro</a:t>
            </a:r>
            <a:r>
              <a:rPr lang="cs-CZ" sz="2000" dirty="0"/>
              <a:t> </a:t>
            </a:r>
            <a:r>
              <a:rPr lang="cs-CZ" sz="2000" i="1" u="sng" dirty="0"/>
              <a:t>chem</a:t>
            </a:r>
            <a:r>
              <a:rPr lang="cs-CZ" sz="2000" i="1" dirty="0"/>
              <a:t>ickou výrobu</a:t>
            </a:r>
            <a:r>
              <a:rPr lang="cs-CZ" sz="2000" dirty="0"/>
              <a:t>), </a:t>
            </a:r>
            <a:r>
              <a:rPr lang="cs-CZ" sz="2000" i="1" dirty="0" err="1"/>
              <a:t>Drutěva</a:t>
            </a:r>
            <a:r>
              <a:rPr lang="cs-CZ" sz="2000" dirty="0"/>
              <a:t> (</a:t>
            </a:r>
            <a:r>
              <a:rPr lang="cs-CZ" sz="2000" i="1" u="sng" dirty="0"/>
              <a:t>Dru</a:t>
            </a:r>
            <a:r>
              <a:rPr lang="cs-CZ" sz="2000" i="1" dirty="0"/>
              <a:t>žstvo</a:t>
            </a:r>
            <a:r>
              <a:rPr lang="cs-CZ" sz="2000" dirty="0"/>
              <a:t> </a:t>
            </a:r>
            <a:r>
              <a:rPr lang="cs-CZ" sz="2000" i="1" u="sng" dirty="0"/>
              <a:t>tě</a:t>
            </a:r>
            <a:r>
              <a:rPr lang="cs-CZ" sz="2000" i="1" dirty="0"/>
              <a:t>lesně</a:t>
            </a:r>
            <a:r>
              <a:rPr lang="cs-CZ" sz="2000" dirty="0"/>
              <a:t> </a:t>
            </a:r>
            <a:r>
              <a:rPr lang="cs-CZ" sz="2000" i="1" u="sng" dirty="0"/>
              <a:t>va</a:t>
            </a:r>
            <a:r>
              <a:rPr lang="cs-CZ" sz="2000" i="1" dirty="0"/>
              <a:t>dných</a:t>
            </a:r>
            <a:r>
              <a:rPr lang="cs-CZ" sz="2000" dirty="0"/>
              <a:t>), </a:t>
            </a:r>
            <a:r>
              <a:rPr lang="cs-CZ" sz="2000" i="1" dirty="0" err="1"/>
              <a:t>Orgalen</a:t>
            </a:r>
            <a:r>
              <a:rPr lang="cs-CZ" sz="2000" dirty="0"/>
              <a:t> (</a:t>
            </a:r>
            <a:r>
              <a:rPr lang="cs-CZ" sz="2000" i="1" u="sng" dirty="0"/>
              <a:t>Orga</a:t>
            </a:r>
            <a:r>
              <a:rPr lang="cs-CZ" sz="2000" i="1" dirty="0"/>
              <a:t>nizační a</a:t>
            </a:r>
            <a:r>
              <a:rPr lang="cs-CZ" sz="2000" dirty="0"/>
              <a:t> </a:t>
            </a:r>
            <a:r>
              <a:rPr lang="cs-CZ" sz="2000" i="1" dirty="0"/>
              <a:t>ekonomický ústav pro</a:t>
            </a:r>
            <a:r>
              <a:rPr lang="cs-CZ" sz="2000" dirty="0"/>
              <a:t> </a:t>
            </a:r>
            <a:r>
              <a:rPr lang="cs-CZ" sz="2000" i="1" u="sng" dirty="0"/>
              <a:t>len</a:t>
            </a:r>
            <a:r>
              <a:rPr lang="cs-CZ" sz="2000" dirty="0" smtClean="0"/>
              <a:t>). </a:t>
            </a:r>
            <a:endParaRPr lang="cs-CZ" sz="2000" i="1" dirty="0" smtClean="0"/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1602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Čeština 2. pol. 20. stol.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85738" y="257175"/>
            <a:ext cx="10944558" cy="514345"/>
          </a:xfrm>
        </p:spPr>
        <p:txBody>
          <a:bodyPr/>
          <a:lstStyle/>
          <a:p>
            <a:r>
              <a:rPr lang="cs-CZ" dirty="0" smtClean="0"/>
              <a:t>Zkratky – parodie I. Mládka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85738" y="885825"/>
            <a:ext cx="11287462" cy="5342175"/>
          </a:xfrm>
        </p:spPr>
        <p:txBody>
          <a:bodyPr numCol="2"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1800" dirty="0"/>
              <a:t>Z PLR do MLR jel jsem přes ČSSR,</a:t>
            </a:r>
            <a:br>
              <a:rPr lang="cs-CZ" sz="1800" dirty="0"/>
            </a:br>
            <a:r>
              <a:rPr lang="cs-CZ" sz="1800" dirty="0"/>
              <a:t>SNB mé DKW si stoplo na TK.</a:t>
            </a:r>
            <a:br>
              <a:rPr lang="cs-CZ" sz="1800" dirty="0"/>
            </a:br>
            <a:r>
              <a:rPr lang="cs-CZ" sz="1800" dirty="0"/>
              <a:t>Mé DKW SPZ ABT 25 - 50</a:t>
            </a:r>
            <a:br>
              <a:rPr lang="cs-CZ" sz="1800" dirty="0"/>
            </a:br>
            <a:r>
              <a:rPr lang="cs-CZ" sz="1800" dirty="0"/>
              <a:t>Musí teďka na GO do ČSAO</a:t>
            </a:r>
            <a:r>
              <a:rPr lang="cs-CZ" sz="1800" dirty="0" smtClean="0"/>
              <a:t>.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18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1800" dirty="0"/>
              <a:t>OHC či OHV či co má to DKW,</a:t>
            </a:r>
            <a:br>
              <a:rPr lang="cs-CZ" sz="1800" dirty="0"/>
            </a:br>
            <a:r>
              <a:rPr lang="cs-CZ" sz="1800" dirty="0"/>
              <a:t>Potřebuje z NDR nová šoupátka.</a:t>
            </a:r>
            <a:br>
              <a:rPr lang="cs-CZ" sz="1800" dirty="0"/>
            </a:br>
            <a:r>
              <a:rPr lang="cs-CZ" sz="1800" dirty="0"/>
              <a:t>Jsem RNDr. CSc. z ČVUT v Praze 2,</a:t>
            </a:r>
            <a:br>
              <a:rPr lang="cs-CZ" sz="1800" dirty="0"/>
            </a:br>
            <a:r>
              <a:rPr lang="cs-CZ" sz="1800" dirty="0"/>
              <a:t>V ČSAO v Praze 3 já mám tlačenku.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1800" dirty="0" smtClean="0"/>
          </a:p>
          <a:p>
            <a:pPr marL="72000" indent="0">
              <a:lnSpc>
                <a:spcPct val="100000"/>
              </a:lnSpc>
              <a:buNone/>
            </a:pPr>
            <a:r>
              <a:rPr lang="cs-CZ" sz="1800" dirty="0" smtClean="0"/>
              <a:t>Tohle </a:t>
            </a:r>
            <a:r>
              <a:rPr lang="cs-CZ" sz="1800" dirty="0"/>
              <a:t>IA VHJ dělá kromě DKW</a:t>
            </a:r>
            <a:br>
              <a:rPr lang="cs-CZ" sz="1800" dirty="0"/>
            </a:br>
            <a:r>
              <a:rPr lang="cs-CZ" sz="1800" dirty="0"/>
              <a:t>BMW a NSU, KDF i MG.</a:t>
            </a:r>
            <a:br>
              <a:rPr lang="cs-CZ" sz="1800" dirty="0"/>
            </a:br>
            <a:r>
              <a:rPr lang="cs-CZ" sz="1800" dirty="0"/>
              <a:t>Za dvě LP KTO DKW mám na GO,</a:t>
            </a:r>
            <a:br>
              <a:rPr lang="cs-CZ" sz="1800" dirty="0"/>
            </a:br>
            <a:r>
              <a:rPr lang="cs-CZ" sz="1800" dirty="0"/>
              <a:t>Když dostanu na ČVUT syna </a:t>
            </a:r>
            <a:r>
              <a:rPr lang="cs-CZ" sz="1800" dirty="0" err="1"/>
              <a:t>Kelblové</a:t>
            </a:r>
            <a:r>
              <a:rPr lang="cs-CZ" sz="1800" dirty="0"/>
              <a:t>.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1800" dirty="0" smtClean="0"/>
          </a:p>
          <a:p>
            <a:pPr marL="72000" indent="0">
              <a:lnSpc>
                <a:spcPct val="100000"/>
              </a:lnSpc>
              <a:buNone/>
            </a:pPr>
            <a:r>
              <a:rPr lang="cs-CZ" sz="1800" dirty="0" err="1" smtClean="0"/>
              <a:t>Kelblová</a:t>
            </a:r>
            <a:r>
              <a:rPr lang="cs-CZ" sz="1800" dirty="0" smtClean="0"/>
              <a:t> </a:t>
            </a:r>
            <a:r>
              <a:rPr lang="cs-CZ" sz="1800" dirty="0"/>
              <a:t>z OPBH mistrovi ČSAO</a:t>
            </a:r>
            <a:br>
              <a:rPr lang="cs-CZ" sz="1800" dirty="0"/>
            </a:br>
            <a:r>
              <a:rPr lang="cs-CZ" sz="1800" dirty="0"/>
              <a:t>Dá do bytu PVC a teplou H2O.</a:t>
            </a:r>
            <a:br>
              <a:rPr lang="cs-CZ" sz="1800" dirty="0"/>
            </a:br>
            <a:r>
              <a:rPr lang="cs-CZ" sz="1800" dirty="0"/>
              <a:t>Vystavené na LVT PVC však přiveze</a:t>
            </a:r>
            <a:br>
              <a:rPr lang="cs-CZ" sz="1800" dirty="0"/>
            </a:br>
            <a:r>
              <a:rPr lang="cs-CZ" sz="1800" dirty="0"/>
              <a:t>Skladníkovi DKP šofér V3S</a:t>
            </a:r>
            <a:r>
              <a:rPr lang="cs-CZ" sz="1800" dirty="0" smtClean="0"/>
              <a:t>.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18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1800" dirty="0"/>
              <a:t>Všechno dopadne OK za lístky na FOK,</a:t>
            </a:r>
            <a:br>
              <a:rPr lang="cs-CZ" sz="1800" dirty="0"/>
            </a:br>
            <a:r>
              <a:rPr lang="cs-CZ" sz="1800" dirty="0"/>
              <a:t>šofér ČSAD má o </a:t>
            </a:r>
            <a:r>
              <a:rPr lang="cs-CZ" sz="1800" dirty="0" err="1"/>
              <a:t>Schumanna</a:t>
            </a:r>
            <a:r>
              <a:rPr lang="cs-CZ" sz="1800" dirty="0"/>
              <a:t> zájem.</a:t>
            </a:r>
            <a:br>
              <a:rPr lang="cs-CZ" sz="1800" dirty="0"/>
            </a:br>
            <a:r>
              <a:rPr lang="cs-CZ" sz="1800" dirty="0"/>
              <a:t>Mistr od ČSAO známou má na PKO,</a:t>
            </a:r>
            <a:br>
              <a:rPr lang="cs-CZ" sz="1800" dirty="0"/>
            </a:br>
            <a:r>
              <a:rPr lang="cs-CZ" sz="1800" dirty="0"/>
              <a:t>Její bratr v OÚNZ dělá sestřičku.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1800" dirty="0" smtClean="0"/>
          </a:p>
          <a:p>
            <a:pPr marL="72000" indent="0">
              <a:lnSpc>
                <a:spcPct val="100000"/>
              </a:lnSpc>
              <a:buNone/>
            </a:pPr>
            <a:r>
              <a:rPr lang="cs-CZ" sz="1800" dirty="0" smtClean="0"/>
              <a:t>V </a:t>
            </a:r>
            <a:r>
              <a:rPr lang="cs-CZ" sz="1800" dirty="0"/>
              <a:t>OÚNZ na WC mistr chytil TBC,</a:t>
            </a:r>
            <a:br>
              <a:rPr lang="cs-CZ" sz="1800" dirty="0"/>
            </a:br>
            <a:r>
              <a:rPr lang="cs-CZ" sz="1800" dirty="0"/>
              <a:t>Musí na RTG, EKG a EEG.</a:t>
            </a:r>
            <a:br>
              <a:rPr lang="cs-CZ" sz="1800" dirty="0"/>
            </a:br>
            <a:r>
              <a:rPr lang="cs-CZ" sz="1800" dirty="0"/>
              <a:t>Spojení ČSAO-ČVUT-OPBH-</a:t>
            </a:r>
            <a:br>
              <a:rPr lang="cs-CZ" sz="1800" dirty="0"/>
            </a:br>
            <a:r>
              <a:rPr lang="cs-CZ" sz="1800" dirty="0"/>
              <a:t>-ČSAD-FOK přerušilo se.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1800" dirty="0" smtClean="0"/>
          </a:p>
          <a:p>
            <a:pPr marL="72000" indent="0">
              <a:lnSpc>
                <a:spcPct val="100000"/>
              </a:lnSpc>
              <a:buNone/>
            </a:pPr>
            <a:r>
              <a:rPr lang="cs-CZ" sz="1800" dirty="0" smtClean="0"/>
              <a:t>RNDr</a:t>
            </a:r>
            <a:r>
              <a:rPr lang="cs-CZ" sz="1800" dirty="0"/>
              <a:t>. CSc. z ČVUT dá DKW</a:t>
            </a:r>
            <a:br>
              <a:rPr lang="cs-CZ" sz="1800" dirty="0"/>
            </a:br>
            <a:r>
              <a:rPr lang="cs-CZ" sz="1800" dirty="0"/>
              <a:t>SPZ ABT 25-50 do šrotu.</a:t>
            </a:r>
            <a:br>
              <a:rPr lang="cs-CZ" sz="1800" dirty="0"/>
            </a:br>
            <a:r>
              <a:rPr lang="cs-CZ" sz="1800" dirty="0"/>
              <a:t>Z ČSSR do MLR z ČVUT RNDr.</a:t>
            </a:r>
            <a:br>
              <a:rPr lang="cs-CZ" sz="1800" dirty="0"/>
            </a:br>
            <a:r>
              <a:rPr lang="cs-CZ" sz="1800" dirty="0"/>
              <a:t>Musí chudák s ČSAD nebo s ČSD</a:t>
            </a:r>
            <a:r>
              <a:rPr lang="cs-CZ" sz="1800" dirty="0" smtClean="0"/>
              <a:t>.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18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1800" dirty="0">
                <a:hlinkClick r:id="rId2"/>
              </a:rPr>
              <a:t>https://</a:t>
            </a:r>
            <a:r>
              <a:rPr lang="cs-CZ" sz="1800" dirty="0" smtClean="0">
                <a:hlinkClick r:id="rId2"/>
              </a:rPr>
              <a:t>www.youtube.com/watch?v=CMpzQeFKrYc</a:t>
            </a:r>
            <a:endParaRPr lang="cs-CZ" sz="1800" dirty="0" smtClean="0"/>
          </a:p>
          <a:p>
            <a:pPr marL="72000" indent="0">
              <a:lnSpc>
                <a:spcPct val="100000"/>
              </a:lnSpc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41285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41447"/>
            <a:ext cx="7920000" cy="252000"/>
          </a:xfrm>
        </p:spPr>
        <p:txBody>
          <a:bodyPr/>
          <a:lstStyle/>
          <a:p>
            <a:r>
              <a:rPr lang="cs-CZ" dirty="0"/>
              <a:t>Čeština </a:t>
            </a:r>
            <a:r>
              <a:rPr lang="cs-CZ" dirty="0" smtClean="0"/>
              <a:t>2. </a:t>
            </a:r>
            <a:r>
              <a:rPr lang="cs-CZ" dirty="0"/>
              <a:t>pol. 20. stol.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42288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99698" y="796734"/>
            <a:ext cx="11032305" cy="391648"/>
          </a:xfrm>
        </p:spPr>
        <p:txBody>
          <a:bodyPr/>
          <a:lstStyle/>
          <a:p>
            <a:r>
              <a:rPr lang="cs-CZ" dirty="0" smtClean="0"/>
              <a:t>Rozšíření sociální báze spisovné češtiny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99698" y="1871663"/>
            <a:ext cx="11701806" cy="286439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 smtClean="0"/>
              <a:t>období se </a:t>
            </a:r>
            <a:r>
              <a:rPr lang="cs-CZ" sz="2000" dirty="0"/>
              <a:t>stoupající průměrnou úrovní dosaženého </a:t>
            </a:r>
            <a:r>
              <a:rPr lang="cs-CZ" sz="2000" dirty="0" smtClean="0"/>
              <a:t>vzdělání: </a:t>
            </a:r>
          </a:p>
          <a:p>
            <a:pPr marL="442913" indent="-171450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2000" dirty="0" smtClean="0"/>
          </a:p>
          <a:p>
            <a:pPr marL="442913" indent="-17145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 od 50. let dynamicky rostl počet lidí s dokončeným středoškolským vzděláním </a:t>
            </a:r>
            <a:r>
              <a:rPr lang="cs-CZ" sz="2000" dirty="0"/>
              <a:t>(tj. </a:t>
            </a:r>
            <a:r>
              <a:rPr lang="cs-CZ" sz="2000" dirty="0" smtClean="0"/>
              <a:t>maturitou), </a:t>
            </a:r>
          </a:p>
          <a:p>
            <a:pPr marL="442913" indent="-171450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2000" dirty="0" smtClean="0"/>
          </a:p>
          <a:p>
            <a:pPr marL="442913" indent="-17145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 podobný rozmach zaznamenalo od 90. let 20. stol. vysokoškolské vzdělání,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 smtClean="0"/>
              <a:t>do většiny vysoce kvalifikovaných profesí </a:t>
            </a:r>
            <a:r>
              <a:rPr lang="cs-CZ" sz="2000" dirty="0"/>
              <a:t>pronikají </a:t>
            </a:r>
            <a:r>
              <a:rPr lang="cs-CZ" sz="2000" dirty="0" smtClean="0"/>
              <a:t>ženy, včetně oblastí veřejného </a:t>
            </a:r>
            <a:r>
              <a:rPr lang="cs-CZ" sz="2000" dirty="0" smtClean="0"/>
              <a:t>života </a:t>
            </a:r>
            <a:r>
              <a:rPr lang="cs-CZ" sz="2000" dirty="0"/>
              <a:t>(učitelky, lékařky, právničky, </a:t>
            </a:r>
            <a:r>
              <a:rPr lang="cs-CZ" sz="2000" dirty="0" smtClean="0"/>
              <a:t>vědkyně, političky, moderátorky, novinářky </a:t>
            </a:r>
            <a:r>
              <a:rPr lang="cs-CZ" sz="2000" dirty="0"/>
              <a:t>aj</a:t>
            </a:r>
            <a:r>
              <a:rPr lang="cs-CZ" sz="2000" dirty="0" smtClean="0"/>
              <a:t>.) – </a:t>
            </a:r>
            <a:r>
              <a:rPr lang="cs-CZ" sz="2000" dirty="0" smtClean="0"/>
              <a:t>v těchto oblastech je nutná schopnost náročnější komunikace mluvené </a:t>
            </a:r>
            <a:r>
              <a:rPr lang="cs-CZ" sz="2000" dirty="0"/>
              <a:t>a </a:t>
            </a:r>
            <a:r>
              <a:rPr lang="cs-CZ" sz="2000" dirty="0" smtClean="0"/>
              <a:t>psané, </a:t>
            </a:r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38031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Čeština 2. pol. 20. stol.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71463" y="285751"/>
            <a:ext cx="11201737" cy="700088"/>
          </a:xfrm>
        </p:spPr>
        <p:txBody>
          <a:bodyPr/>
          <a:lstStyle/>
          <a:p>
            <a:r>
              <a:rPr lang="cs-CZ" dirty="0" smtClean="0"/>
              <a:t>Byrokratizace jazyka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71463" y="985839"/>
            <a:ext cx="11715750" cy="500062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 smtClean="0"/>
              <a:t>v době reálného socialismu pronikala do jazyka veřejné komunikace (prostřednictvím médií) řada prostředků typických pro úřednický jazyk:</a:t>
            </a:r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>
              <a:lnSpc>
                <a:spcPct val="100000"/>
              </a:lnSpc>
            </a:pPr>
            <a:r>
              <a:rPr lang="cs-CZ" sz="2000" dirty="0" smtClean="0"/>
              <a:t>již zmiňované zkratky,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 smtClean="0"/>
              <a:t>sekundární předložky: </a:t>
            </a:r>
            <a:r>
              <a:rPr lang="cs-CZ" sz="2000" i="1" dirty="0"/>
              <a:t>na základě, nehledě na, ohledně, oproti, prostřednictvím, u příležitosti, vzhledem k, v souvislosti, ve prospěch, ve věci, z důvodu, z hlediska, </a:t>
            </a:r>
            <a:r>
              <a:rPr lang="cs-CZ" sz="2000" i="1" dirty="0" smtClean="0"/>
              <a:t>začátkem</a:t>
            </a:r>
            <a:r>
              <a:rPr lang="cs-CZ" sz="2000" dirty="0" smtClean="0"/>
              <a:t>,</a:t>
            </a:r>
          </a:p>
          <a:p>
            <a:pPr>
              <a:lnSpc>
                <a:spcPct val="100000"/>
              </a:lnSpc>
            </a:pPr>
            <a:endParaRPr lang="cs-CZ" sz="2000" i="1" dirty="0"/>
          </a:p>
          <a:p>
            <a:pPr>
              <a:lnSpc>
                <a:spcPct val="100000"/>
              </a:lnSpc>
            </a:pPr>
            <a:r>
              <a:rPr lang="cs-CZ" sz="2000" dirty="0"/>
              <a:t>obliba pasiva: </a:t>
            </a:r>
            <a:r>
              <a:rPr lang="cs-CZ" sz="2000" i="1" dirty="0"/>
              <a:t>Velké přínosy jsou </a:t>
            </a:r>
            <a:r>
              <a:rPr lang="cs-CZ" sz="2000" i="1" dirty="0" smtClean="0"/>
              <a:t>očekávány</a:t>
            </a:r>
            <a:r>
              <a:rPr lang="cs-CZ" sz="2000" dirty="0" smtClean="0"/>
              <a:t>,</a:t>
            </a:r>
          </a:p>
          <a:p>
            <a:pPr>
              <a:lnSpc>
                <a:spcPct val="100000"/>
              </a:lnSpc>
            </a:pPr>
            <a:endParaRPr lang="cs-CZ" sz="2000" i="1" dirty="0"/>
          </a:p>
          <a:p>
            <a:pPr>
              <a:lnSpc>
                <a:spcPct val="100000"/>
              </a:lnSpc>
            </a:pPr>
            <a:r>
              <a:rPr lang="cs-CZ" sz="2000" dirty="0" err="1" smtClean="0"/>
              <a:t>verbonominální</a:t>
            </a:r>
            <a:r>
              <a:rPr lang="cs-CZ" sz="2000" dirty="0" smtClean="0"/>
              <a:t> frazémy </a:t>
            </a:r>
            <a:r>
              <a:rPr lang="cs-CZ" sz="2000" i="1" dirty="0" smtClean="0"/>
              <a:t>provést kontrolu </a:t>
            </a:r>
            <a:r>
              <a:rPr lang="cs-CZ" sz="2000" dirty="0" smtClean="0"/>
              <a:t>‚kontrolovat‘, </a:t>
            </a:r>
            <a:r>
              <a:rPr lang="cs-CZ" sz="2000" i="1" dirty="0" smtClean="0"/>
              <a:t>vykonávat dohled</a:t>
            </a:r>
            <a:r>
              <a:rPr lang="cs-CZ" sz="2000" dirty="0" smtClean="0"/>
              <a:t> ‚dohlížet‘,</a:t>
            </a: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>
              <a:lnSpc>
                <a:spcPct val="100000"/>
              </a:lnSpc>
            </a:pPr>
            <a:r>
              <a:rPr lang="cs-CZ" sz="2000" dirty="0" smtClean="0"/>
              <a:t>tendence k </a:t>
            </a:r>
            <a:r>
              <a:rPr lang="cs-CZ" sz="2000" dirty="0" err="1" smtClean="0"/>
              <a:t>nominalizaci</a:t>
            </a:r>
            <a:r>
              <a:rPr lang="cs-CZ" sz="2000" dirty="0" smtClean="0"/>
              <a:t>, a to prostřednictvím </a:t>
            </a:r>
            <a:r>
              <a:rPr lang="cs-CZ" sz="2000" dirty="0"/>
              <a:t>polovětných konstrukcí </a:t>
            </a:r>
            <a:r>
              <a:rPr lang="cs-CZ" sz="2000" dirty="0" smtClean="0"/>
              <a:t>tvořených</a:t>
            </a:r>
          </a:p>
          <a:p>
            <a:pPr marL="442913" indent="-185738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 verbálním substantivem </a:t>
            </a:r>
            <a:r>
              <a:rPr lang="cs-CZ" sz="2000" i="1" dirty="0" smtClean="0"/>
              <a:t>přijatá opatření vedoucí k zamezení opakování provádění nových kontrol</a:t>
            </a:r>
            <a:r>
              <a:rPr lang="cs-CZ" sz="2000" dirty="0" smtClean="0"/>
              <a:t>,  </a:t>
            </a:r>
          </a:p>
          <a:p>
            <a:pPr marL="442913" indent="-185738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 adjektivem odvozeným od participia </a:t>
            </a:r>
            <a:r>
              <a:rPr lang="cs-CZ" sz="2000" i="1" dirty="0" smtClean="0"/>
              <a:t>Ostatní </a:t>
            </a:r>
            <a:r>
              <a:rPr lang="cs-CZ" sz="2000" i="1" dirty="0"/>
              <a:t>členové kartelu tak přijali společné komuniké </a:t>
            </a:r>
            <a:r>
              <a:rPr lang="cs-CZ" sz="2000" i="1" u="sng" dirty="0"/>
              <a:t>umožňující zvýšit těžbu i bez účasti </a:t>
            </a:r>
            <a:r>
              <a:rPr lang="cs-CZ" sz="2000" i="1" u="sng" dirty="0" smtClean="0"/>
              <a:t>Íránu</a:t>
            </a:r>
            <a:r>
              <a:rPr lang="cs-CZ" sz="2000" dirty="0" smtClean="0"/>
              <a:t>.</a:t>
            </a:r>
            <a:endParaRPr lang="cs-CZ" sz="2000" i="1" u="sng" dirty="0"/>
          </a:p>
        </p:txBody>
      </p:sp>
    </p:spTree>
    <p:extLst>
      <p:ext uri="{BB962C8B-B14F-4D97-AF65-F5344CB8AC3E}">
        <p14:creationId xmlns:p14="http://schemas.microsoft.com/office/powerpoint/2010/main" val="154057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Čeština 2. pol. 20. stol.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71463" y="285751"/>
            <a:ext cx="11201737" cy="700088"/>
          </a:xfrm>
        </p:spPr>
        <p:txBody>
          <a:bodyPr/>
          <a:lstStyle/>
          <a:p>
            <a:r>
              <a:rPr lang="cs-CZ" dirty="0" smtClean="0"/>
              <a:t>Jazyk propagandy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71463" y="985839"/>
            <a:ext cx="11815762" cy="510063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 smtClean="0"/>
              <a:t>v souvislostí s byrokratizací jazyka se rozvíjí jazyk komunistické propagandy a oficiálního politického diskurzu</a:t>
            </a:r>
            <a:r>
              <a:rPr lang="cs-CZ" sz="2000" i="1" dirty="0" smtClean="0"/>
              <a:t>,</a:t>
            </a:r>
          </a:p>
          <a:p>
            <a:pPr>
              <a:lnSpc>
                <a:spcPct val="100000"/>
              </a:lnSpc>
            </a:pPr>
            <a:endParaRPr lang="cs-CZ" sz="2000" i="1" u="sng" dirty="0"/>
          </a:p>
          <a:p>
            <a:pPr>
              <a:lnSpc>
                <a:spcPct val="100000"/>
              </a:lnSpc>
            </a:pPr>
            <a:r>
              <a:rPr lang="cs-CZ" sz="2000" dirty="0" smtClean="0"/>
              <a:t>v mnohém navazuje na protektorátní propagandu a je založen na klišé,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 smtClean="0"/>
              <a:t>hlavním principem bylo </a:t>
            </a:r>
            <a:r>
              <a:rPr lang="cs-CZ" sz="2000" dirty="0" err="1" smtClean="0"/>
              <a:t>zneurčení</a:t>
            </a:r>
            <a:r>
              <a:rPr lang="cs-CZ" sz="2000" dirty="0" smtClean="0"/>
              <a:t> významu slov, které umožňovalo jejich užívání v opačném významu:</a:t>
            </a:r>
          </a:p>
          <a:p>
            <a:pPr marL="714375" indent="-357188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i="1" dirty="0" smtClean="0"/>
              <a:t>lidová demokracie </a:t>
            </a:r>
            <a:r>
              <a:rPr lang="cs-CZ" sz="2000" dirty="0" smtClean="0"/>
              <a:t>(= nedemokratický systém),</a:t>
            </a:r>
          </a:p>
          <a:p>
            <a:pPr marL="700087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i="1" dirty="0" smtClean="0"/>
              <a:t>socialistická zákonnost </a:t>
            </a:r>
            <a:r>
              <a:rPr lang="cs-CZ" sz="2000" dirty="0" smtClean="0"/>
              <a:t>(= zneužívání zákonů proti politickým odpůrcům),</a:t>
            </a:r>
          </a:p>
          <a:p>
            <a:pPr marL="700087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i="1" dirty="0" smtClean="0"/>
              <a:t>boj za mír </a:t>
            </a:r>
            <a:r>
              <a:rPr lang="cs-CZ" sz="2000" dirty="0" smtClean="0"/>
              <a:t>(= 1. eskalace mezinárodní situace na hranu jaderného konfliktu, 2. vyjádření konformity vůči režimu),</a:t>
            </a:r>
          </a:p>
          <a:p>
            <a:pPr marL="700087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i="1" dirty="0" smtClean="0"/>
              <a:t>demokratický centralismus </a:t>
            </a:r>
            <a:r>
              <a:rPr lang="cs-CZ" sz="2000" dirty="0" smtClean="0"/>
              <a:t>(absolutistický systém),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 smtClean="0"/>
              <a:t>lexém </a:t>
            </a:r>
            <a:r>
              <a:rPr lang="cs-CZ" sz="2000" i="1" dirty="0" smtClean="0"/>
              <a:t>lid </a:t>
            </a:r>
            <a:r>
              <a:rPr lang="cs-CZ" sz="2000" dirty="0" smtClean="0"/>
              <a:t>mohl mít ve spojení </a:t>
            </a:r>
            <a:r>
              <a:rPr lang="cs-CZ" sz="2000" i="1" dirty="0" smtClean="0"/>
              <a:t>potřeby lidu </a:t>
            </a:r>
            <a:r>
              <a:rPr lang="cs-CZ" sz="2000" dirty="0" smtClean="0"/>
              <a:t>různé denotáty v závislosti na komunikačních cílech mluvčího:</a:t>
            </a:r>
          </a:p>
          <a:p>
            <a:pPr marL="612775" indent="-255588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členové komunistické strany,</a:t>
            </a:r>
          </a:p>
          <a:p>
            <a:pPr marL="612775" indent="-255588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členové ústředního výboru strany,</a:t>
            </a:r>
          </a:p>
          <a:p>
            <a:pPr marL="612775" indent="-255588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generální tajemník.</a:t>
            </a:r>
          </a:p>
        </p:txBody>
      </p:sp>
    </p:spTree>
    <p:extLst>
      <p:ext uri="{BB962C8B-B14F-4D97-AF65-F5344CB8AC3E}">
        <p14:creationId xmlns:p14="http://schemas.microsoft.com/office/powerpoint/2010/main" val="347711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666000" y="6242288"/>
            <a:ext cx="7920000" cy="252000"/>
          </a:xfrm>
        </p:spPr>
        <p:txBody>
          <a:bodyPr/>
          <a:lstStyle/>
          <a:p>
            <a:r>
              <a:rPr lang="cs-CZ" dirty="0"/>
              <a:t>Čeština </a:t>
            </a:r>
            <a:r>
              <a:rPr lang="cs-CZ" dirty="0" smtClean="0"/>
              <a:t>2. </a:t>
            </a:r>
            <a:r>
              <a:rPr lang="cs-CZ" dirty="0"/>
              <a:t>pol. 20. stol.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42288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528638"/>
            <a:ext cx="11430338" cy="228600"/>
          </a:xfrm>
        </p:spPr>
        <p:txBody>
          <a:bodyPr/>
          <a:lstStyle/>
          <a:p>
            <a:r>
              <a:rPr lang="cs-CZ" dirty="0" smtClean="0"/>
              <a:t>Současná společenská pozice spisovné češtiny – mentální proměna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2128842"/>
            <a:ext cx="11430338" cy="270033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 smtClean="0"/>
              <a:t>po </a:t>
            </a:r>
            <a:r>
              <a:rPr lang="cs-CZ" sz="2000" dirty="0"/>
              <a:t>roce 1989 zahájena diskuze o společenské roli spisovné </a:t>
            </a:r>
            <a:r>
              <a:rPr lang="cs-CZ" sz="2000" dirty="0" smtClean="0"/>
              <a:t>češtiny,</a:t>
            </a: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>
              <a:lnSpc>
                <a:spcPct val="100000"/>
              </a:lnSpc>
            </a:pPr>
            <a:r>
              <a:rPr lang="cs-CZ" sz="2000" dirty="0" smtClean="0"/>
              <a:t>součást dlouhodobé teoretické diskuze o povaze a typech jazykové regulace a jazykového plánování,</a:t>
            </a:r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>
              <a:lnSpc>
                <a:spcPct val="100000"/>
              </a:lnSpc>
            </a:pPr>
            <a:r>
              <a:rPr lang="cs-CZ" sz="2000" dirty="0"/>
              <a:t>východiskem a objektem debat je </a:t>
            </a:r>
            <a:r>
              <a:rPr lang="cs-CZ" sz="2000" dirty="0" smtClean="0"/>
              <a:t>skutečnost, </a:t>
            </a:r>
            <a:r>
              <a:rPr lang="cs-CZ" sz="2000" dirty="0"/>
              <a:t>že je </a:t>
            </a:r>
            <a:r>
              <a:rPr lang="cs-CZ" sz="2000" u="sng" dirty="0"/>
              <a:t>obtížné stanovit jednoznačná kritéria </a:t>
            </a:r>
            <a:r>
              <a:rPr lang="cs-CZ" sz="2000" u="sng" dirty="0" smtClean="0"/>
              <a:t>spisovnosti</a:t>
            </a:r>
            <a:r>
              <a:rPr lang="cs-CZ" sz="2000" dirty="0" smtClean="0"/>
              <a:t> (především zdroje spisovné češtiny),</a:t>
            </a: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>
              <a:lnSpc>
                <a:spcPct val="100000"/>
              </a:lnSpc>
            </a:pPr>
            <a:r>
              <a:rPr lang="cs-CZ" sz="2000" dirty="0" smtClean="0"/>
              <a:t>část jazykovědců </a:t>
            </a:r>
            <a:r>
              <a:rPr lang="cs-CZ" sz="2000" dirty="0"/>
              <a:t>inspirovaná </a:t>
            </a:r>
            <a:r>
              <a:rPr lang="cs-CZ" sz="2000" dirty="0" smtClean="0"/>
              <a:t>anglosaskou tradici útočí na samu podstatu kodifikace a striktně ji odmítá jako „zlo“ (V. Cvrček),</a:t>
            </a:r>
          </a:p>
          <a:p>
            <a:pPr>
              <a:lnSpc>
                <a:spcPct val="100000"/>
              </a:lnSpc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538602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666000" y="6242288"/>
            <a:ext cx="7920000" cy="252000"/>
          </a:xfrm>
        </p:spPr>
        <p:txBody>
          <a:bodyPr/>
          <a:lstStyle/>
          <a:p>
            <a:r>
              <a:rPr lang="cs-CZ" dirty="0"/>
              <a:t>Čeština </a:t>
            </a:r>
            <a:r>
              <a:rPr lang="cs-CZ" dirty="0" smtClean="0"/>
              <a:t>2. </a:t>
            </a:r>
            <a:r>
              <a:rPr lang="cs-CZ" dirty="0"/>
              <a:t>pol. 20. stol.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42288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7176" y="371481"/>
            <a:ext cx="11587162" cy="557213"/>
          </a:xfrm>
        </p:spPr>
        <p:txBody>
          <a:bodyPr/>
          <a:lstStyle/>
          <a:p>
            <a:r>
              <a:rPr lang="cs-CZ" dirty="0" smtClean="0"/>
              <a:t>Preskripce × deskripce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57176" y="1385892"/>
            <a:ext cx="11587162" cy="324326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 smtClean="0"/>
              <a:t>Ústav </a:t>
            </a:r>
            <a:r>
              <a:rPr lang="cs-CZ" sz="2000" dirty="0"/>
              <a:t>pro jazyk český AV </a:t>
            </a:r>
            <a:r>
              <a:rPr lang="cs-CZ" sz="2000" dirty="0" smtClean="0"/>
              <a:t>ČR, který má jako jediný pravomoc kodifikace, rozlišuje mezi kodifikací </a:t>
            </a:r>
          </a:p>
          <a:p>
            <a:pPr marL="628650" indent="-185738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i="1" dirty="0" smtClean="0"/>
              <a:t> preskriptivní </a:t>
            </a:r>
            <a:r>
              <a:rPr lang="cs-CZ" sz="2000" dirty="0" smtClean="0"/>
              <a:t>(regulace jazykové praxe), </a:t>
            </a:r>
            <a:endParaRPr lang="cs-CZ" sz="2000" i="1" dirty="0" smtClean="0"/>
          </a:p>
          <a:p>
            <a:pPr marL="628650" indent="-185738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i="1" dirty="0" smtClean="0"/>
              <a:t> deskriptivní </a:t>
            </a:r>
            <a:r>
              <a:rPr lang="cs-CZ" sz="2000" dirty="0" smtClean="0"/>
              <a:t>(popis soudobé spisovné jazykové praxe / normy), </a:t>
            </a:r>
            <a:endParaRPr lang="cs-CZ" sz="2000" i="1" dirty="0"/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>
              <a:lnSpc>
                <a:spcPct val="100000"/>
              </a:lnSpc>
            </a:pPr>
            <a:r>
              <a:rPr lang="cs-CZ" sz="2000" dirty="0" smtClean="0"/>
              <a:t>za jedinou preskriptivní </a:t>
            </a:r>
            <a:r>
              <a:rPr lang="cs-CZ" sz="2000" dirty="0"/>
              <a:t>příručku </a:t>
            </a:r>
            <a:r>
              <a:rPr lang="cs-CZ" sz="2000" dirty="0" smtClean="0"/>
              <a:t>deklaruje Ústav pro jazyk český AV ČR </a:t>
            </a:r>
            <a:r>
              <a:rPr lang="cs-CZ" sz="2000" i="1" dirty="0" smtClean="0"/>
              <a:t>Pravidla </a:t>
            </a:r>
            <a:r>
              <a:rPr lang="cs-CZ" sz="2000" i="1" dirty="0"/>
              <a:t>českého </a:t>
            </a:r>
            <a:r>
              <a:rPr lang="cs-CZ" sz="2000" i="1" dirty="0" smtClean="0"/>
              <a:t>pravopisu</a:t>
            </a:r>
            <a:r>
              <a:rPr lang="cs-CZ" sz="2000" dirty="0" smtClean="0"/>
              <a:t>,</a:t>
            </a:r>
            <a:r>
              <a:rPr lang="cs-CZ" sz="2000" i="1" dirty="0" smtClean="0"/>
              <a:t> </a:t>
            </a:r>
            <a:endParaRPr lang="cs-CZ" sz="2000" dirty="0" smtClean="0"/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 smtClean="0"/>
              <a:t>ostatní publikace vydává za </a:t>
            </a:r>
            <a:r>
              <a:rPr lang="cs-CZ" sz="2000" i="1" dirty="0" smtClean="0"/>
              <a:t>deskriptivní,</a:t>
            </a:r>
            <a:endParaRPr lang="cs-CZ" sz="2000" dirty="0" smtClean="0"/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>
              <a:lnSpc>
                <a:spcPct val="100000"/>
              </a:lnSpc>
            </a:pPr>
            <a:r>
              <a:rPr lang="cs-CZ" sz="2000" dirty="0" smtClean="0"/>
              <a:t>celkový současný trend tedy je </a:t>
            </a:r>
          </a:p>
          <a:p>
            <a:pPr marL="449262" indent="0">
              <a:lnSpc>
                <a:spcPct val="100000"/>
              </a:lnSpc>
              <a:buNone/>
            </a:pPr>
            <a:r>
              <a:rPr lang="cs-CZ" sz="2000" dirty="0" smtClean="0"/>
              <a:t>a. nereglementovat jazykovou praxi, </a:t>
            </a:r>
          </a:p>
          <a:p>
            <a:pPr marL="449262" indent="0">
              <a:lnSpc>
                <a:spcPct val="100000"/>
              </a:lnSpc>
              <a:buNone/>
            </a:pPr>
            <a:r>
              <a:rPr lang="cs-CZ" sz="2000" dirty="0" smtClean="0"/>
              <a:t>b. místo příkazů vydávat doporučení, </a:t>
            </a:r>
          </a:p>
          <a:p>
            <a:pPr marL="449262" indent="0">
              <a:lnSpc>
                <a:spcPct val="100000"/>
              </a:lnSpc>
              <a:buNone/>
            </a:pPr>
            <a:r>
              <a:rPr lang="cs-CZ" sz="2000" dirty="0" smtClean="0"/>
              <a:t>c. tolerovat existující dublety a vysvětlovat případné faktory ovlivňujících jejich volbu (oficiálnost, mluvenost, emocionalita apod.). </a:t>
            </a:r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6344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666000" y="6242288"/>
            <a:ext cx="7920000" cy="252000"/>
          </a:xfrm>
        </p:spPr>
        <p:txBody>
          <a:bodyPr/>
          <a:lstStyle/>
          <a:p>
            <a:r>
              <a:rPr lang="cs-CZ" dirty="0"/>
              <a:t>Čeština </a:t>
            </a:r>
            <a:r>
              <a:rPr lang="cs-CZ" dirty="0" smtClean="0"/>
              <a:t>2. </a:t>
            </a:r>
            <a:r>
              <a:rPr lang="cs-CZ" dirty="0"/>
              <a:t>pol. 20. stol.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42288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7176" y="242891"/>
            <a:ext cx="11587162" cy="557213"/>
          </a:xfrm>
        </p:spPr>
        <p:txBody>
          <a:bodyPr/>
          <a:lstStyle/>
          <a:p>
            <a:r>
              <a:rPr lang="cs-CZ" i="1" dirty="0" smtClean="0"/>
              <a:t>Internetová jazyková příručka 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57176" y="857242"/>
            <a:ext cx="11587162" cy="3086106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1800" b="1" dirty="0"/>
              <a:t>Kodifikace a závaznost jazykových příruček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1800" dirty="0" smtClean="0"/>
              <a:t>Pro </a:t>
            </a:r>
            <a:r>
              <a:rPr lang="cs-CZ" sz="1800" dirty="0"/>
              <a:t>objasnění míry závaznosti jazykových příruček je podstatné vysvětlit termín </a:t>
            </a:r>
            <a:r>
              <a:rPr lang="cs-CZ" sz="1800" u="sng" dirty="0"/>
              <a:t>„kodifikace</a:t>
            </a:r>
            <a:r>
              <a:rPr lang="cs-CZ" sz="1800" u="sng" dirty="0" smtClean="0"/>
              <a:t>“ (výraznil P. K.)</a:t>
            </a:r>
            <a:r>
              <a:rPr lang="cs-CZ" sz="1800" dirty="0" smtClean="0"/>
              <a:t>. </a:t>
            </a:r>
            <a:r>
              <a:rPr lang="cs-CZ" sz="1800" dirty="0"/>
              <a:t>Tento pojem se používá jednak pro písemné zachycení jazykové normy v jazykových příručkách, jednak pro označení činnosti lingvistů, která k zachycení jazykové normy směřuje (např. sběr a analýza jazykových dat pro tvorbu kodifikačních příruček). Pro pochopení závaznosti kodifikačních příruček je třeba vysvětlit zejména první uvedený smysl pojmu „kodifikace“.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1800" dirty="0" smtClean="0"/>
              <a:t>Příručkám </a:t>
            </a:r>
            <a:r>
              <a:rPr lang="cs-CZ" sz="1800" dirty="0"/>
              <a:t>popisujícím jazykovou normu je společenskou konvencí připisována jistá míra závaznosti. Podle ní </a:t>
            </a:r>
            <a:r>
              <a:rPr lang="cs-CZ" sz="1800" u="sng" dirty="0"/>
              <a:t>rozlišujeme</a:t>
            </a:r>
            <a:r>
              <a:rPr lang="cs-CZ" sz="1800" dirty="0"/>
              <a:t> </a:t>
            </a:r>
            <a:r>
              <a:rPr lang="cs-CZ" sz="1800" u="sng" dirty="0"/>
              <a:t>kodifikační příručky preskriptivní</a:t>
            </a:r>
            <a:r>
              <a:rPr lang="cs-CZ" sz="1800" dirty="0"/>
              <a:t>, tzn. ty, které mají ambici předepisovat jazykové veřejnosti, jak s jazykem zacházet, regulovat jeho užívání, a </a:t>
            </a:r>
            <a:r>
              <a:rPr lang="cs-CZ" sz="1800" u="sng" dirty="0"/>
              <a:t>kodifikační příručky popisné neboli deskriptivní</a:t>
            </a:r>
            <a:r>
              <a:rPr lang="cs-CZ" sz="1800" dirty="0"/>
              <a:t>, tzn. ty, jejichž autoři nechtějí předepisovat, ale pouze zaznamenat soudobou spisovnou normu. Preskriptivním jazykovým příručkám je oproti příručkám deskriptivním společensky připisována vyšší míra závaznosti, a to zejména odbornou lingvistickou veřejností. Proto se termín kodifikace často užívá ve dvojím smyslu. Buď se jím míní právě jen vybraná skupina preskriptivních kodifikačních příruček (pak by bylo možno hovořit též o kodifikaci v užším smyslu), nebo se jím označují všechny práce o jazyce bez zřetele k míře jejich závaznosti (můžeme hovořit o kodifikaci v širším smyslu). Nesmíme však opomíjet fakt, že samotné zaznamenání určitého stavu má v konečném důsledku na jazyk určitý vliv, neboť uživatelé češtiny podřizují své jazykové chování oběma typům příruček, nejen kodifikaci preskriptivní. Záměr být kodifikací preskriptivní či deskriptivní bývá zpravidla vyjasněn v předmluvách nebo doslovech ke kodifikačním příručkám, i když ne vždy je formulace záměru </a:t>
            </a:r>
            <a:r>
              <a:rPr lang="cs-CZ" sz="1800" dirty="0" smtClean="0"/>
              <a:t>zcela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1800" dirty="0" smtClean="0"/>
              <a:t> </a:t>
            </a:r>
            <a:r>
              <a:rPr lang="cs-CZ" sz="1800" dirty="0"/>
              <a:t>jednoznačná.</a:t>
            </a:r>
          </a:p>
        </p:txBody>
      </p:sp>
    </p:spTree>
    <p:extLst>
      <p:ext uri="{BB962C8B-B14F-4D97-AF65-F5344CB8AC3E}">
        <p14:creationId xmlns:p14="http://schemas.microsoft.com/office/powerpoint/2010/main" val="414134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666000" y="6242288"/>
            <a:ext cx="7920000" cy="252000"/>
          </a:xfrm>
        </p:spPr>
        <p:txBody>
          <a:bodyPr/>
          <a:lstStyle/>
          <a:p>
            <a:r>
              <a:rPr lang="cs-CZ" dirty="0"/>
              <a:t>Čeština </a:t>
            </a:r>
            <a:r>
              <a:rPr lang="cs-CZ" dirty="0" smtClean="0"/>
              <a:t>2. </a:t>
            </a:r>
            <a:r>
              <a:rPr lang="cs-CZ" dirty="0"/>
              <a:t>pol. 20. stol.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42288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7176" y="242891"/>
            <a:ext cx="11587162" cy="557213"/>
          </a:xfrm>
        </p:spPr>
        <p:txBody>
          <a:bodyPr/>
          <a:lstStyle/>
          <a:p>
            <a:r>
              <a:rPr lang="cs-CZ" i="1" dirty="0" smtClean="0"/>
              <a:t>Internetová jazyková příručka II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57176" y="800104"/>
            <a:ext cx="11587162" cy="3143244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1800" u="sng" dirty="0"/>
              <a:t>V současnosti jsou jedinou preskriptivní kodifikační příručkou </a:t>
            </a:r>
            <a:r>
              <a:rPr lang="cs-CZ" sz="1800" i="1" u="sng" dirty="0"/>
              <a:t>Pravidla českého pravopisu </a:t>
            </a:r>
            <a:r>
              <a:rPr lang="cs-CZ" sz="1800" dirty="0"/>
              <a:t>(PČP, viz Informace o příručce Pravidla českého pravopisu). J</a:t>
            </a:r>
            <a:r>
              <a:rPr lang="cs-CZ" sz="1800" u="sng" dirty="0"/>
              <a:t>ejich </a:t>
            </a:r>
            <a:r>
              <a:rPr lang="cs-CZ" sz="1800" u="sng" dirty="0" err="1"/>
              <a:t>preskriptivněkodifikační</a:t>
            </a:r>
            <a:r>
              <a:rPr lang="cs-CZ" sz="1800" u="sng" dirty="0"/>
              <a:t> chápání je dáno silnou tradicí a je též podepřeno schválením Ministerstvem školství, mládeže a tělovýchovy, které doporučuje PČP jako závaznou příručku pro výuku českého jazyka na základních školách.</a:t>
            </a:r>
            <a:r>
              <a:rPr lang="cs-CZ" sz="1800" dirty="0"/>
              <a:t> (Někdy se v tomto smyslu hovoří též o „úředně schválených PČP“, „úředních PČP“ apod.) Protože </a:t>
            </a:r>
            <a:r>
              <a:rPr lang="cs-CZ" sz="1800" u="sng" dirty="0"/>
              <a:t>Česká republika nemá jazykový zákon, který by úředně rozšiřoval působnost PČP na jiné společenské komunikační sféry, zůstávají PČP ve skutečnosti v prostředí mimo školu příručkou deskriptivní, mají doporučující charakter</a:t>
            </a:r>
            <a:r>
              <a:rPr lang="cs-CZ" sz="1800" dirty="0"/>
              <a:t>. Jsou zde však přesto respektována, což je –⁠ jak již bylo uvedeno –⁠ dáno tradicí a všeobecným konsenzem, nikoli nařízením úředního charakteru. Na současném knižním trhu jsou dostupné příručky s názvem Pravidla českého pravopisu od různých tvůrců, nejen od autorského kolektivu Ústavu pro jazyk český AV ČR. Proto se od sebe mohou jednotlivé příručky s týmž názvem obsahově lišit. Ačkoli doložku MŠMT mají i jiné příručky obsahující v názvu spojení „pravidla českého pravopisu“, </a:t>
            </a:r>
            <a:r>
              <a:rPr lang="cs-CZ" sz="1800" dirty="0" err="1"/>
              <a:t>preskriptivněkodifikační</a:t>
            </a:r>
            <a:r>
              <a:rPr lang="cs-CZ" sz="1800" dirty="0"/>
              <a:t> platnost pro školní prostředí mají tradičně pouze PČP, jejichž autory jsou pracovníci Ústavu pro jazyk český</a:t>
            </a:r>
            <a:r>
              <a:rPr lang="cs-CZ" sz="1800" dirty="0" smtClean="0"/>
              <a:t>.</a:t>
            </a:r>
            <a:endParaRPr lang="cs-CZ" sz="18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1800" u="sng" dirty="0"/>
              <a:t>Poslední </a:t>
            </a:r>
            <a:r>
              <a:rPr lang="cs-CZ" sz="1800" u="sng" dirty="0" err="1"/>
              <a:t>preskriptivněkodifikační</a:t>
            </a:r>
            <a:r>
              <a:rPr lang="cs-CZ" sz="1800" u="sng" dirty="0"/>
              <a:t> mluvnice (ve své době navíc jediná) je </a:t>
            </a:r>
            <a:r>
              <a:rPr lang="cs-CZ" sz="1800" i="1" u="sng" dirty="0"/>
              <a:t>Česká mluvnice </a:t>
            </a:r>
            <a:r>
              <a:rPr lang="cs-CZ" sz="1800" u="sng" dirty="0"/>
              <a:t>B. Havránka a </a:t>
            </a:r>
            <a:r>
              <a:rPr lang="cs-CZ" sz="1800" u="sng" dirty="0" err="1"/>
              <a:t>A</a:t>
            </a:r>
            <a:r>
              <a:rPr lang="cs-CZ" sz="1800" u="sng" dirty="0"/>
              <a:t>. Jedličky</a:t>
            </a:r>
            <a:r>
              <a:rPr lang="cs-CZ" sz="1800" dirty="0"/>
              <a:t>. Pozdější mluvnice jsou svými autory prezentovány jako deskriptivní. Další významné jazykové příručky jako </a:t>
            </a:r>
            <a:r>
              <a:rPr lang="cs-CZ" sz="1800" i="1" dirty="0"/>
              <a:t>Slovník spisovné češtiny pro školu a veřejnost </a:t>
            </a:r>
            <a:r>
              <a:rPr lang="cs-CZ" sz="1800" dirty="0"/>
              <a:t>(SSČ), </a:t>
            </a:r>
            <a:r>
              <a:rPr lang="cs-CZ" sz="1800" i="1" dirty="0"/>
              <a:t>Slovník spisovného jazyka českého </a:t>
            </a:r>
            <a:r>
              <a:rPr lang="cs-CZ" sz="1800" dirty="0"/>
              <a:t>(SSJČ), </a:t>
            </a:r>
            <a:r>
              <a:rPr lang="cs-CZ" sz="1800" i="1" dirty="0"/>
              <a:t>Nový akademický slovník cizích slov </a:t>
            </a:r>
            <a:r>
              <a:rPr lang="cs-CZ" sz="1800" dirty="0"/>
              <a:t>(NASCS) atd. jejich autoři sami rovněž neoznačují jako </a:t>
            </a:r>
            <a:r>
              <a:rPr lang="cs-CZ" sz="1800" dirty="0" err="1"/>
              <a:t>preskriptivněkodifikační</a:t>
            </a:r>
            <a:r>
              <a:rPr lang="cs-CZ" sz="1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0373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666000" y="6242288"/>
            <a:ext cx="7920000" cy="252000"/>
          </a:xfrm>
        </p:spPr>
        <p:txBody>
          <a:bodyPr/>
          <a:lstStyle/>
          <a:p>
            <a:r>
              <a:rPr lang="cs-CZ" dirty="0"/>
              <a:t>Čeština </a:t>
            </a:r>
            <a:r>
              <a:rPr lang="cs-CZ" dirty="0" smtClean="0"/>
              <a:t>2. </a:t>
            </a:r>
            <a:r>
              <a:rPr lang="cs-CZ" dirty="0"/>
              <a:t>pol. 20. stol.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42288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7176" y="242891"/>
            <a:ext cx="11587162" cy="557213"/>
          </a:xfrm>
        </p:spPr>
        <p:txBody>
          <a:bodyPr/>
          <a:lstStyle/>
          <a:p>
            <a:r>
              <a:rPr lang="cs-CZ" i="1" dirty="0" smtClean="0"/>
              <a:t>Internetová jazyková příručka II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57176" y="800104"/>
            <a:ext cx="11587162" cy="3143244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1800" dirty="0"/>
              <a:t>Přesto zejména akademická Mluvnice češtiny (MČ) je díky své prestiži vysoce respektována a je vnímána jako preskriptivní (ač některé výklady již zastaraly). Vzhledem k tomu, že v České republice neexistuje jazykový zákon, míra závaznosti určité jazykové příručky je zde dána také prestiží autorského kolektivu, resp. jeho zaštítěním vědeckou institucí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1800" dirty="0" smtClean="0"/>
              <a:t>Pro </a:t>
            </a:r>
            <a:r>
              <a:rPr lang="cs-CZ" sz="1800" dirty="0"/>
              <a:t>kodifikační status jazykové příručky je také podstatné, na jakou oblast jazyka se zaměřuje, protože ne vše v jazyce lze snadno kodifikovat a regulovat pravidly. Proto je třeba zdůraznit, že některé příručky se už z podstaty toho, o čem pojednávají, nemohou snadno stát preskriptivní kodifikací. Čím vyšší strukturní rovina jazyka, tím menší míra pevně vázaných systémových vztahů a složitější kombinatorika jazykových prostředků dané roviny, a tedy obtížnější uchopitelnost pro kodifikaci. Například příručky o syntaxi (Greplova–⁠Karlíkova </a:t>
            </a:r>
            <a:r>
              <a:rPr lang="cs-CZ" sz="1800" i="1" dirty="0"/>
              <a:t>Skladba češtiny </a:t>
            </a:r>
            <a:r>
              <a:rPr lang="cs-CZ" sz="1800" dirty="0"/>
              <a:t>a </a:t>
            </a:r>
            <a:r>
              <a:rPr lang="cs-CZ" sz="1800" i="1" dirty="0"/>
              <a:t>Skladba spisovné češtiny</a:t>
            </a:r>
            <a:r>
              <a:rPr lang="cs-CZ" sz="1800" dirty="0"/>
              <a:t>, </a:t>
            </a:r>
            <a:r>
              <a:rPr lang="cs-CZ" sz="1800" dirty="0" err="1"/>
              <a:t>Šmilauerova</a:t>
            </a:r>
            <a:r>
              <a:rPr lang="cs-CZ" sz="1800" dirty="0"/>
              <a:t> </a:t>
            </a:r>
            <a:r>
              <a:rPr lang="cs-CZ" sz="1800" i="1" dirty="0"/>
              <a:t>Novočeská skladba</a:t>
            </a:r>
            <a:r>
              <a:rPr lang="cs-CZ" sz="1800" dirty="0"/>
              <a:t>), byť respektované, nejsou vnímány jako </a:t>
            </a:r>
            <a:r>
              <a:rPr lang="cs-CZ" sz="1800" dirty="0" err="1"/>
              <a:t>preskriptivněkodifikační</a:t>
            </a:r>
            <a:r>
              <a:rPr lang="cs-CZ" sz="1800" dirty="0"/>
              <a:t>.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1800" dirty="0" smtClean="0"/>
              <a:t>Za </a:t>
            </a:r>
            <a:r>
              <a:rPr lang="cs-CZ" sz="1800" dirty="0"/>
              <a:t>velmi důležité považujeme vymezit kodifikační status </a:t>
            </a:r>
            <a:r>
              <a:rPr lang="cs-CZ" sz="1800" i="1" dirty="0"/>
              <a:t>Akademické příručky českého jazyka </a:t>
            </a:r>
            <a:r>
              <a:rPr lang="cs-CZ" sz="1800" dirty="0"/>
              <a:t>(APČJ, viz Informace o knize </a:t>
            </a:r>
            <a:r>
              <a:rPr lang="cs-CZ" sz="1800" i="1" dirty="0"/>
              <a:t>Akademická příručka českého jazyka</a:t>
            </a:r>
            <a:r>
              <a:rPr lang="cs-CZ" sz="1800" dirty="0"/>
              <a:t>): V souvislosti s předchozím výkladem </a:t>
            </a:r>
            <a:r>
              <a:rPr lang="cs-CZ" sz="1800" u="sng" dirty="0"/>
              <a:t>lze APČJ označit za příručku </a:t>
            </a:r>
            <a:r>
              <a:rPr lang="cs-CZ" sz="1800" u="sng" dirty="0" err="1"/>
              <a:t>deskriptivněkodifikační</a:t>
            </a:r>
            <a:r>
              <a:rPr lang="cs-CZ" sz="1800" dirty="0"/>
              <a:t>. </a:t>
            </a:r>
            <a:r>
              <a:rPr lang="cs-CZ" sz="1800" u="sng" dirty="0"/>
              <a:t>Jejím cílem není předepisovat, jak jazyk užívat, ale popsat co nejpřesněji aktuální jazykovou normu</a:t>
            </a:r>
            <a:r>
              <a:rPr lang="cs-CZ" sz="1800" dirty="0"/>
              <a:t> a na základě tohoto popisu poskytnout doporučení a rady těm, kteří chtějí tuto normu respektovat</a:t>
            </a:r>
            <a:r>
              <a:rPr lang="cs-CZ" sz="1800" dirty="0" smtClean="0"/>
              <a:t>.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18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1800" dirty="0"/>
              <a:t>Dostupné z </a:t>
            </a:r>
            <a:r>
              <a:rPr lang="cs-CZ" sz="1800" dirty="0">
                <a:hlinkClick r:id="rId2"/>
              </a:rPr>
              <a:t>https://prirucka.ujc.cas.cz/?</a:t>
            </a:r>
            <a:r>
              <a:rPr lang="cs-CZ" sz="1800" dirty="0" smtClean="0">
                <a:hlinkClick r:id="rId2"/>
              </a:rPr>
              <a:t>id=892</a:t>
            </a:r>
            <a:endParaRPr lang="cs-CZ" sz="1800" dirty="0" smtClean="0"/>
          </a:p>
          <a:p>
            <a:pPr marL="72000" indent="0">
              <a:lnSpc>
                <a:spcPct val="100000"/>
              </a:lnSpc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11353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41447"/>
            <a:ext cx="7920000" cy="252000"/>
          </a:xfrm>
        </p:spPr>
        <p:txBody>
          <a:bodyPr/>
          <a:lstStyle/>
          <a:p>
            <a:r>
              <a:rPr lang="cs-CZ" dirty="0"/>
              <a:t>Čeština </a:t>
            </a:r>
            <a:r>
              <a:rPr lang="cs-CZ" dirty="0" smtClean="0"/>
              <a:t>2. </a:t>
            </a:r>
            <a:r>
              <a:rPr lang="cs-CZ" dirty="0"/>
              <a:t>pol. 20. stol.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42288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99698" y="925322"/>
            <a:ext cx="11032305" cy="391648"/>
          </a:xfrm>
        </p:spPr>
        <p:txBody>
          <a:bodyPr/>
          <a:lstStyle/>
          <a:p>
            <a:r>
              <a:rPr lang="cs-CZ" dirty="0" smtClean="0"/>
              <a:t>Sbližování mluveného a psaného jazyka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885955"/>
            <a:ext cx="11587504" cy="197856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 smtClean="0"/>
              <a:t>posilování </a:t>
            </a:r>
            <a:r>
              <a:rPr lang="cs-CZ" sz="2000" dirty="0"/>
              <a:t>role spisovného </a:t>
            </a:r>
            <a:r>
              <a:rPr lang="cs-CZ" sz="2000" dirty="0" smtClean="0"/>
              <a:t>jazyka a rozšiřování jeho sociální báze způsobilo,  </a:t>
            </a:r>
          </a:p>
          <a:p>
            <a:pPr marL="542925" indent="-179388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2000" dirty="0" smtClean="0"/>
          </a:p>
          <a:p>
            <a:pPr marL="542925" indent="-179388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 „demokratizaci“ spisovné češtiny: přibližování spisovného a mluveného jazyka,</a:t>
            </a:r>
          </a:p>
          <a:p>
            <a:pPr marL="542925" indent="-179388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2000" dirty="0" smtClean="0"/>
          </a:p>
          <a:p>
            <a:pPr marL="542925" indent="-179388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 definitivní ústup tradičních teritoriálních dialektů </a:t>
            </a:r>
            <a:r>
              <a:rPr lang="cs-CZ" sz="2000" dirty="0"/>
              <a:t>v mluvené </a:t>
            </a:r>
            <a:r>
              <a:rPr lang="cs-CZ" sz="2000" dirty="0" smtClean="0"/>
              <a:t>komunikaci, a to ve prospěch</a:t>
            </a:r>
          </a:p>
          <a:p>
            <a:pPr marL="985838" indent="-357188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cs-CZ" sz="2000" dirty="0" smtClean="0"/>
          </a:p>
          <a:p>
            <a:pPr marL="985838" indent="-357188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000" dirty="0" smtClean="0"/>
              <a:t>obecné češtiny v Čechách a na západní Moravě,</a:t>
            </a:r>
          </a:p>
          <a:p>
            <a:pPr marL="985838" indent="-357188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cs-CZ" sz="2000" dirty="0" smtClean="0"/>
          </a:p>
          <a:p>
            <a:pPr marL="985838" indent="-357188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000" dirty="0" smtClean="0"/>
              <a:t>moravských interdialektů a hovorové češtiny na východní polovině Moravy a v přilehlé části Slezska.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3386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666000" y="6242288"/>
            <a:ext cx="7920000" cy="252000"/>
          </a:xfrm>
        </p:spPr>
        <p:txBody>
          <a:bodyPr/>
          <a:lstStyle/>
          <a:p>
            <a:r>
              <a:rPr lang="cs-CZ" dirty="0"/>
              <a:t>Čeština </a:t>
            </a:r>
            <a:r>
              <a:rPr lang="cs-CZ" dirty="0" smtClean="0"/>
              <a:t>2. </a:t>
            </a:r>
            <a:r>
              <a:rPr lang="cs-CZ" dirty="0"/>
              <a:t>pol. 20. stol.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42288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7148" y="228599"/>
            <a:ext cx="12077700" cy="614363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Další rozvoj institucionální báze </a:t>
            </a:r>
            <a:r>
              <a:rPr lang="cs-CZ" dirty="0" smtClean="0"/>
              <a:t>spisovné češtiny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7148" y="1457325"/>
            <a:ext cx="11787190" cy="270033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 smtClean="0"/>
              <a:t>Kancelář </a:t>
            </a:r>
            <a:r>
              <a:rPr lang="cs-CZ" sz="2000" dirty="0"/>
              <a:t>Slovníku jazyka českého </a:t>
            </a:r>
            <a:r>
              <a:rPr lang="cs-CZ" sz="2000" dirty="0" smtClean="0"/>
              <a:t>České </a:t>
            </a:r>
            <a:r>
              <a:rPr lang="cs-CZ" sz="2000" dirty="0"/>
              <a:t>akademie věd a </a:t>
            </a:r>
            <a:r>
              <a:rPr lang="cs-CZ" sz="2000" dirty="0" smtClean="0"/>
              <a:t>umění</a:t>
            </a:r>
            <a:r>
              <a:rPr lang="cs-CZ" sz="2000" i="1" dirty="0" smtClean="0"/>
              <a:t> </a:t>
            </a:r>
            <a:r>
              <a:rPr lang="cs-CZ" sz="2000" dirty="0" smtClean="0"/>
              <a:t>se 1946 se přeměnila na </a:t>
            </a:r>
            <a:r>
              <a:rPr lang="cs-CZ" sz="2000" u="sng" dirty="0" smtClean="0"/>
              <a:t>Ústav pro jazyk český</a:t>
            </a:r>
            <a:r>
              <a:rPr lang="cs-CZ" sz="2000" dirty="0" smtClean="0"/>
              <a:t>, který byl 1953 </a:t>
            </a:r>
            <a:r>
              <a:rPr lang="cs-CZ" sz="2000" dirty="0"/>
              <a:t>organizačně začleněn do </a:t>
            </a:r>
            <a:r>
              <a:rPr lang="cs-CZ" sz="2000" u="sng" dirty="0"/>
              <a:t>Československé akademie </a:t>
            </a:r>
            <a:r>
              <a:rPr lang="cs-CZ" sz="2000" u="sng" dirty="0" smtClean="0"/>
              <a:t>věd</a:t>
            </a:r>
            <a:r>
              <a:rPr lang="cs-CZ" sz="2000" dirty="0" smtClean="0"/>
              <a:t>,  </a:t>
            </a:r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>
              <a:lnSpc>
                <a:spcPct val="100000"/>
              </a:lnSpc>
            </a:pPr>
            <a:r>
              <a:rPr lang="cs-CZ" sz="2000" dirty="0" smtClean="0"/>
              <a:t>vznik nových vysokých škol: </a:t>
            </a:r>
          </a:p>
          <a:p>
            <a:pPr marL="542925" indent="-271463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2000" dirty="0" smtClean="0"/>
          </a:p>
          <a:p>
            <a:pPr marL="542925" indent="-271463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ke Karlově a Masarykově univerzitě přibyla </a:t>
            </a:r>
            <a:r>
              <a:rPr lang="cs-CZ" sz="2000" dirty="0"/>
              <a:t>1946 </a:t>
            </a:r>
            <a:r>
              <a:rPr lang="cs-CZ" sz="2000" dirty="0" smtClean="0"/>
              <a:t>Univerzita Palackého v Olomouci; </a:t>
            </a:r>
          </a:p>
          <a:p>
            <a:pPr marL="542925" indent="-271463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vedle tradičních univerzit vznikají </a:t>
            </a:r>
            <a:r>
              <a:rPr lang="cs-CZ" sz="2000" dirty="0"/>
              <a:t>od 60. let 20. stol</a:t>
            </a:r>
            <a:r>
              <a:rPr lang="cs-CZ" sz="2000" dirty="0" smtClean="0"/>
              <a:t>. samostatné Pedagogické fakulty (Ostrava, České Budějovice, Plzeň, Hradec Králové atd.), </a:t>
            </a:r>
          </a:p>
          <a:p>
            <a:pPr marL="542925" indent="-271463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po roce 1989 založena </a:t>
            </a:r>
            <a:r>
              <a:rPr lang="cs-CZ" sz="2000" dirty="0"/>
              <a:t>řada univerzit nových (</a:t>
            </a:r>
            <a:r>
              <a:rPr lang="cs-CZ" sz="2000" dirty="0" smtClean="0"/>
              <a:t>často transformací původně samostatných pedagogických fakult),</a:t>
            </a:r>
          </a:p>
          <a:p>
            <a:pPr marL="542925" indent="-271463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na většině univerzit existují specializovaná bohemistická pracoviště, a to jak na filozofických, tak pedagogických fakultách, </a:t>
            </a:r>
          </a:p>
          <a:p>
            <a:pPr marL="542925" indent="-271463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jejich smyslem sice není </a:t>
            </a:r>
            <a:r>
              <a:rPr lang="cs-CZ" sz="2000" dirty="0"/>
              <a:t>pečovat o spisovný jazyk, </a:t>
            </a:r>
            <a:r>
              <a:rPr lang="cs-CZ" sz="2000" dirty="0" smtClean="0"/>
              <a:t>nicméně někteří jejich </a:t>
            </a:r>
            <a:r>
              <a:rPr lang="cs-CZ" sz="2000" dirty="0"/>
              <a:t>zaměstnanci se </a:t>
            </a:r>
            <a:r>
              <a:rPr lang="cs-CZ" sz="2000" dirty="0" smtClean="0"/>
              <a:t>věnují teoretickým a praktickým otázkám preskripce a jazykové kultury.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40745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666000" y="6242288"/>
            <a:ext cx="7920000" cy="252000"/>
          </a:xfrm>
        </p:spPr>
        <p:txBody>
          <a:bodyPr/>
          <a:lstStyle/>
          <a:p>
            <a:r>
              <a:rPr lang="cs-CZ" dirty="0"/>
              <a:t>Čeština </a:t>
            </a:r>
            <a:r>
              <a:rPr lang="cs-CZ" dirty="0" smtClean="0"/>
              <a:t>2. </a:t>
            </a:r>
            <a:r>
              <a:rPr lang="cs-CZ" dirty="0"/>
              <a:t>pol. 20. stol.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42288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28260" y="1382516"/>
            <a:ext cx="11032305" cy="391648"/>
          </a:xfrm>
        </p:spPr>
        <p:txBody>
          <a:bodyPr/>
          <a:lstStyle/>
          <a:p>
            <a:r>
              <a:rPr lang="cs-CZ" dirty="0" smtClean="0"/>
              <a:t>Čeština 2. pol. 20. stol. – mluvený jazyk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28260" y="2228856"/>
            <a:ext cx="11616078" cy="294321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 smtClean="0"/>
              <a:t>vrcholí </a:t>
            </a:r>
            <a:r>
              <a:rPr lang="cs-CZ" sz="2000" dirty="0"/>
              <a:t>proces nářeční nivelizace – </a:t>
            </a:r>
            <a:r>
              <a:rPr lang="cs-CZ" sz="2000" dirty="0" smtClean="0"/>
              <a:t>mj. i v důsledku proměny českého venkova,</a:t>
            </a: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>
              <a:lnSpc>
                <a:spcPct val="100000"/>
              </a:lnSpc>
            </a:pPr>
            <a:r>
              <a:rPr lang="cs-CZ" sz="2000" dirty="0" smtClean="0"/>
              <a:t>pokračuje </a:t>
            </a:r>
            <a:r>
              <a:rPr lang="cs-CZ" sz="2000" dirty="0"/>
              <a:t>rozvoj </a:t>
            </a:r>
            <a:r>
              <a:rPr lang="cs-CZ" sz="2000" dirty="0" err="1"/>
              <a:t>sociolektů</a:t>
            </a:r>
            <a:r>
              <a:rPr lang="cs-CZ" sz="2000" dirty="0"/>
              <a:t> – slang, profesní mluva a argot,</a:t>
            </a:r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>
              <a:lnSpc>
                <a:spcPct val="100000"/>
              </a:lnSpc>
            </a:pPr>
            <a:r>
              <a:rPr lang="cs-CZ" sz="2000" dirty="0"/>
              <a:t>posiluje se role interdialektů, </a:t>
            </a:r>
            <a:r>
              <a:rPr lang="cs-CZ" sz="2000" dirty="0" smtClean="0"/>
              <a:t>zejména </a:t>
            </a:r>
            <a:r>
              <a:rPr lang="cs-CZ" sz="2000" dirty="0"/>
              <a:t>obecné </a:t>
            </a:r>
            <a:r>
              <a:rPr lang="cs-CZ" sz="2000" dirty="0" smtClean="0"/>
              <a:t>češtiny – nově interdialekty pronikají na přilehlá území po vyhnaných Němcích,</a:t>
            </a: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>
              <a:lnSpc>
                <a:spcPct val="100000"/>
              </a:lnSpc>
            </a:pPr>
            <a:r>
              <a:rPr lang="cs-CZ" sz="2000" dirty="0" smtClean="0"/>
              <a:t>obecná čeština získává status druhého standardu (primárně neoficiálního a mluveného) – ale jen v Čechách a na západní Moravě, </a:t>
            </a:r>
          </a:p>
          <a:p>
            <a:pPr>
              <a:lnSpc>
                <a:spcPct val="100000"/>
              </a:lnSpc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21022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666000" y="6242288"/>
            <a:ext cx="7920000" cy="252000"/>
          </a:xfrm>
        </p:spPr>
        <p:txBody>
          <a:bodyPr/>
          <a:lstStyle/>
          <a:p>
            <a:r>
              <a:rPr lang="cs-CZ" dirty="0"/>
              <a:t>Čeština </a:t>
            </a:r>
            <a:r>
              <a:rPr lang="cs-CZ" dirty="0" smtClean="0"/>
              <a:t>2. </a:t>
            </a:r>
            <a:r>
              <a:rPr lang="cs-CZ" dirty="0"/>
              <a:t>pol. 20. stol.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42288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28260" y="800100"/>
            <a:ext cx="11501778" cy="228605"/>
          </a:xfrm>
        </p:spPr>
        <p:txBody>
          <a:bodyPr/>
          <a:lstStyle/>
          <a:p>
            <a:r>
              <a:rPr lang="cs-CZ" dirty="0" smtClean="0"/>
              <a:t>Variety mluveného </a:t>
            </a:r>
            <a:r>
              <a:rPr lang="cs-CZ" dirty="0" smtClean="0"/>
              <a:t>jazyka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28260" y="1771650"/>
            <a:ext cx="11616078" cy="297179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 smtClean="0"/>
              <a:t>variety podmíněné sociálně (</a:t>
            </a:r>
            <a:r>
              <a:rPr lang="cs-CZ" sz="2000" dirty="0" err="1" smtClean="0"/>
              <a:t>sociolekty</a:t>
            </a:r>
            <a:r>
              <a:rPr lang="cs-CZ" sz="2000" dirty="0" smtClean="0"/>
              <a:t>, profesní mluva argot),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 smtClean="0"/>
              <a:t>variety podmíněné územně a funkčně (dialekty, interdialekty, hovorová spisovná čeština?),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 smtClean="0"/>
              <a:t>faktory ovlivňující volbu variet</a:t>
            </a:r>
            <a:endParaRPr lang="cs-CZ" sz="2000" dirty="0"/>
          </a:p>
          <a:p>
            <a:pPr marL="72000" indent="0" algn="ctr">
              <a:lnSpc>
                <a:spcPct val="100000"/>
              </a:lnSpc>
              <a:buNone/>
            </a:pPr>
            <a:r>
              <a:rPr lang="cs-CZ" sz="2000" b="1" dirty="0" smtClean="0"/>
              <a:t>komunikace psaná </a:t>
            </a:r>
            <a:r>
              <a:rPr lang="cs-CZ" sz="2000" b="1" dirty="0" smtClean="0"/>
              <a:t>× </a:t>
            </a:r>
            <a:r>
              <a:rPr lang="cs-CZ" sz="2000" b="1" dirty="0" smtClean="0"/>
              <a:t>mluvená</a:t>
            </a:r>
          </a:p>
          <a:p>
            <a:pPr marL="72000" indent="0" algn="ctr">
              <a:lnSpc>
                <a:spcPct val="100000"/>
              </a:lnSpc>
              <a:buNone/>
            </a:pPr>
            <a:endParaRPr lang="cs-CZ" sz="2000" b="1" dirty="0" smtClean="0"/>
          </a:p>
          <a:p>
            <a:pPr marL="72000" indent="0" algn="ctr">
              <a:lnSpc>
                <a:spcPct val="100000"/>
              </a:lnSpc>
              <a:buNone/>
            </a:pPr>
            <a:r>
              <a:rPr lang="cs-CZ" sz="2000" b="1" dirty="0" smtClean="0"/>
              <a:t>komunikace </a:t>
            </a:r>
            <a:r>
              <a:rPr lang="cs-CZ" sz="2000" b="1" dirty="0" smtClean="0"/>
              <a:t>oficiální × </a:t>
            </a:r>
            <a:r>
              <a:rPr lang="cs-CZ" sz="2000" b="1" dirty="0" smtClean="0"/>
              <a:t>neoficiální </a:t>
            </a:r>
          </a:p>
          <a:p>
            <a:pPr marL="72000" indent="0" algn="ctr">
              <a:lnSpc>
                <a:spcPct val="100000"/>
              </a:lnSpc>
              <a:buNone/>
            </a:pPr>
            <a:endParaRPr lang="cs-CZ" sz="2000" b="1" dirty="0" smtClean="0"/>
          </a:p>
          <a:p>
            <a:pPr marL="72000" indent="0" algn="ctr">
              <a:lnSpc>
                <a:spcPct val="100000"/>
              </a:lnSpc>
              <a:buNone/>
            </a:pPr>
            <a:r>
              <a:rPr lang="cs-CZ" sz="2000" b="1" dirty="0" smtClean="0"/>
              <a:t>komunikace </a:t>
            </a:r>
            <a:r>
              <a:rPr lang="cs-CZ" sz="2000" b="1" dirty="0" smtClean="0"/>
              <a:t>soukromá (intimní) × </a:t>
            </a:r>
            <a:r>
              <a:rPr lang="cs-CZ" sz="2000" b="1" dirty="0" smtClean="0"/>
              <a:t>veřejná</a:t>
            </a:r>
            <a:endParaRPr lang="cs-CZ" sz="2000" b="1" dirty="0" smtClean="0"/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>
              <a:lnSpc>
                <a:spcPct val="100000"/>
              </a:lnSpc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43404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666000" y="6242288"/>
            <a:ext cx="7920000" cy="252000"/>
          </a:xfrm>
        </p:spPr>
        <p:txBody>
          <a:bodyPr/>
          <a:lstStyle/>
          <a:p>
            <a:r>
              <a:rPr lang="cs-CZ" dirty="0"/>
              <a:t>Čeština </a:t>
            </a:r>
            <a:r>
              <a:rPr lang="cs-CZ" dirty="0" smtClean="0"/>
              <a:t>2. </a:t>
            </a:r>
            <a:r>
              <a:rPr lang="cs-CZ" dirty="0"/>
              <a:t>pol. 20. stol.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42288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28260" y="800100"/>
            <a:ext cx="11501778" cy="228605"/>
          </a:xfrm>
        </p:spPr>
        <p:txBody>
          <a:bodyPr/>
          <a:lstStyle/>
          <a:p>
            <a:r>
              <a:rPr lang="cs-CZ" dirty="0" smtClean="0"/>
              <a:t>Variety mluveného jazyka – </a:t>
            </a:r>
            <a:r>
              <a:rPr lang="cs-CZ" dirty="0" smtClean="0"/>
              <a:t>územní rozdíly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28260" y="1771650"/>
            <a:ext cx="11616078" cy="2971798"/>
          </a:xfrm>
        </p:spPr>
        <p:txBody>
          <a:bodyPr/>
          <a:lstStyle/>
          <a:p>
            <a:pPr>
              <a:lnSpc>
                <a:spcPct val="100000"/>
              </a:lnSpc>
            </a:pPr>
            <a:endParaRPr lang="cs-CZ" sz="2000" dirty="0" smtClean="0"/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>
              <a:lnSpc>
                <a:spcPct val="100000"/>
              </a:lnSpc>
            </a:pPr>
            <a:r>
              <a:rPr lang="cs-CZ" sz="2000" dirty="0"/>
              <a:t>Čechy a západní </a:t>
            </a:r>
            <a:r>
              <a:rPr lang="cs-CZ" sz="2000" dirty="0" smtClean="0"/>
              <a:t>Morava – </a:t>
            </a:r>
            <a:r>
              <a:rPr lang="cs-CZ" sz="2000" dirty="0" err="1"/>
              <a:t>diglosní</a:t>
            </a:r>
            <a:r>
              <a:rPr lang="cs-CZ" sz="2000" dirty="0"/>
              <a:t> </a:t>
            </a:r>
            <a:r>
              <a:rPr lang="cs-CZ" sz="2000" dirty="0" smtClean="0"/>
              <a:t>situace:</a:t>
            </a:r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 marL="72000" indent="0" algn="ctr">
              <a:lnSpc>
                <a:spcPct val="100000"/>
              </a:lnSpc>
              <a:buNone/>
            </a:pPr>
            <a:r>
              <a:rPr lang="cs-CZ" sz="2000" b="1" dirty="0"/>
              <a:t>obecná </a:t>
            </a:r>
            <a:r>
              <a:rPr lang="cs-CZ" sz="2000" b="1" dirty="0" smtClean="0"/>
              <a:t>čeština </a:t>
            </a:r>
            <a:r>
              <a:rPr lang="cs-CZ" sz="2000" dirty="0" smtClean="0"/>
              <a:t>(mluvená, neoficiální)</a:t>
            </a:r>
            <a:r>
              <a:rPr lang="cs-CZ" sz="2000" b="1" dirty="0" smtClean="0"/>
              <a:t> </a:t>
            </a:r>
            <a:r>
              <a:rPr lang="cs-CZ" sz="2000" b="1" dirty="0"/>
              <a:t>× spisovná </a:t>
            </a:r>
            <a:r>
              <a:rPr lang="cs-CZ" sz="2000" b="1" dirty="0" smtClean="0"/>
              <a:t>čeština </a:t>
            </a:r>
            <a:r>
              <a:rPr lang="cs-CZ" sz="2000" dirty="0" smtClean="0"/>
              <a:t>(psaná oficiální)</a:t>
            </a: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 smtClean="0"/>
              <a:t> střední a východní Morava a Slezsko: </a:t>
            </a:r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 marL="357187" indent="0">
              <a:lnSpc>
                <a:spcPct val="100000"/>
              </a:lnSpc>
              <a:buNone/>
            </a:pPr>
            <a:r>
              <a:rPr lang="cs-CZ" sz="2000" dirty="0" smtClean="0"/>
              <a:t> </a:t>
            </a:r>
            <a:endParaRPr lang="cs-CZ" sz="2000" dirty="0" smtClean="0"/>
          </a:p>
          <a:p>
            <a:pPr marL="542925" indent="-185738" algn="ctr">
              <a:lnSpc>
                <a:spcPct val="100000"/>
              </a:lnSpc>
              <a:buNone/>
            </a:pPr>
            <a:r>
              <a:rPr lang="cs-CZ" sz="2000" b="1" dirty="0" smtClean="0"/>
              <a:t>interdialekt </a:t>
            </a:r>
            <a:r>
              <a:rPr lang="cs-CZ" sz="2000" b="1" dirty="0" smtClean="0"/>
              <a:t>(dialekt) </a:t>
            </a:r>
            <a:r>
              <a:rPr lang="cs-CZ" sz="2000" dirty="0" smtClean="0"/>
              <a:t>(mluvená, neveřejná) </a:t>
            </a:r>
            <a:r>
              <a:rPr lang="cs-CZ" sz="2000" b="1" dirty="0" smtClean="0"/>
              <a:t>× </a:t>
            </a:r>
            <a:r>
              <a:rPr lang="cs-CZ" sz="2000" b="1" dirty="0" smtClean="0"/>
              <a:t>hovorová </a:t>
            </a:r>
            <a:r>
              <a:rPr lang="cs-CZ" sz="2000" b="1" dirty="0" smtClean="0"/>
              <a:t>spisovná čeština </a:t>
            </a:r>
            <a:r>
              <a:rPr lang="cs-CZ" sz="2000" dirty="0"/>
              <a:t>(mluvená, </a:t>
            </a:r>
            <a:r>
              <a:rPr lang="cs-CZ" sz="2000" dirty="0" smtClean="0"/>
              <a:t>veřejná, oficiální) </a:t>
            </a:r>
            <a:r>
              <a:rPr lang="cs-CZ" sz="2000" b="1" dirty="0" smtClean="0"/>
              <a:t>× </a:t>
            </a:r>
            <a:r>
              <a:rPr lang="cs-CZ" sz="2000" b="1" dirty="0"/>
              <a:t>spisovná </a:t>
            </a:r>
            <a:r>
              <a:rPr lang="cs-CZ" sz="2000" b="1" dirty="0" smtClean="0"/>
              <a:t>čeština </a:t>
            </a:r>
            <a:r>
              <a:rPr lang="cs-CZ" sz="2000" dirty="0" smtClean="0"/>
              <a:t>(psaná, oficiální)</a:t>
            </a: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142685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666000" y="6242288"/>
            <a:ext cx="7920000" cy="252000"/>
          </a:xfrm>
        </p:spPr>
        <p:txBody>
          <a:bodyPr/>
          <a:lstStyle/>
          <a:p>
            <a:r>
              <a:rPr lang="cs-CZ" dirty="0"/>
              <a:t>Čeština </a:t>
            </a:r>
            <a:r>
              <a:rPr lang="cs-CZ" dirty="0" smtClean="0"/>
              <a:t>2. </a:t>
            </a:r>
            <a:r>
              <a:rPr lang="cs-CZ" dirty="0"/>
              <a:t>pol. 20. stol.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42288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739584"/>
            <a:ext cx="11032305" cy="391648"/>
          </a:xfrm>
        </p:spPr>
        <p:txBody>
          <a:bodyPr/>
          <a:lstStyle/>
          <a:p>
            <a:r>
              <a:rPr lang="cs-CZ" dirty="0" smtClean="0"/>
              <a:t>Diskuze o hovorové češtině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757368"/>
            <a:ext cx="11430338" cy="291464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 smtClean="0"/>
              <a:t>od 60. let vášnivá debata o hovorové češtině, za níž se ukrývá </a:t>
            </a:r>
            <a:r>
              <a:rPr lang="cs-CZ" sz="2000" u="sng" dirty="0" smtClean="0"/>
              <a:t>snaha některých jazykovědců odstranit </a:t>
            </a:r>
            <a:r>
              <a:rPr lang="cs-CZ" sz="2000" u="sng" dirty="0"/>
              <a:t>kodifikaci </a:t>
            </a:r>
            <a:r>
              <a:rPr lang="cs-CZ" sz="2000" dirty="0" smtClean="0"/>
              <a:t>(P</a:t>
            </a:r>
            <a:r>
              <a:rPr lang="cs-CZ" sz="2000" dirty="0"/>
              <a:t>. </a:t>
            </a:r>
            <a:r>
              <a:rPr lang="cs-CZ" sz="2000" dirty="0" err="1"/>
              <a:t>Sgall</a:t>
            </a:r>
            <a:r>
              <a:rPr lang="cs-CZ" sz="2000" dirty="0"/>
              <a:t>, J. Hronek, F. Čermák, P. Vybíral, V. Cvrček</a:t>
            </a:r>
            <a:r>
              <a:rPr lang="cs-CZ" sz="2000" dirty="0" smtClean="0"/>
              <a:t>),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>
              <a:lnSpc>
                <a:spcPct val="100000"/>
              </a:lnSpc>
            </a:pPr>
            <a:r>
              <a:rPr lang="cs-CZ" sz="2000" dirty="0" smtClean="0"/>
              <a:t>objevuje se min. trojí pojetí: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 funkční vrstva spisovné češtiny, která slouží běžné mluvené komunikaci (Havránek),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2000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 jazykový útvar spisovné češtiny zbavený knižních a nespisovných prvků (Bělič),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2000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 hovorová čeština = obecná čeština </a:t>
            </a:r>
            <a:r>
              <a:rPr lang="cs-CZ" sz="2000" dirty="0" smtClean="0"/>
              <a:t>(Kopečný, </a:t>
            </a:r>
            <a:r>
              <a:rPr lang="cs-CZ" sz="2000" dirty="0" err="1" smtClean="0"/>
              <a:t>Sgall</a:t>
            </a:r>
            <a:r>
              <a:rPr lang="cs-CZ" sz="2000" dirty="0" smtClean="0"/>
              <a:t>, Cvrček).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4341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 Prvni spisovne jazyky na nasem uzemi</Template>
  <TotalTime>10257</TotalTime>
  <Words>4278</Words>
  <Application>Microsoft Office PowerPoint</Application>
  <PresentationFormat>Širokoúhlá obrazovka</PresentationFormat>
  <Paragraphs>413</Paragraphs>
  <Slides>36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0" baseType="lpstr">
      <vt:lpstr>Arial</vt:lpstr>
      <vt:lpstr>Tahoma</vt:lpstr>
      <vt:lpstr>Wingdings</vt:lpstr>
      <vt:lpstr>Prezentace_MU_CZ</vt:lpstr>
      <vt:lpstr>Čeština  2. pol. 20. stol.</vt:lpstr>
      <vt:lpstr>Čeština 2. pol. 20. stol.</vt:lpstr>
      <vt:lpstr>Rozšíření sociální báze spisovné češtiny</vt:lpstr>
      <vt:lpstr>Sbližování mluveného a psaného jazyka</vt:lpstr>
      <vt:lpstr>Další rozvoj institucionální báze spisovné češtiny</vt:lpstr>
      <vt:lpstr>Čeština 2. pol. 20. stol. – mluvený jazyk</vt:lpstr>
      <vt:lpstr>Variety mluveného jazyka</vt:lpstr>
      <vt:lpstr>Variety mluveného jazyka – územní rozdíly</vt:lpstr>
      <vt:lpstr>Diskuze o hovorové češtině</vt:lpstr>
      <vt:lpstr>Dotvoření ortoepie spisovného jazyka</vt:lpstr>
      <vt:lpstr>Vývoj pravopisu – Pravidla 1957</vt:lpstr>
      <vt:lpstr>Vývoj pravopisu – Pravidla 1993</vt:lpstr>
      <vt:lpstr>Vývoj kodifikace – morfologie (deklinace)</vt:lpstr>
      <vt:lpstr>Vývoj kodifikace – morfologie (konjugace)</vt:lpstr>
      <vt:lpstr>Vývoj větné syntaxe I</vt:lpstr>
      <vt:lpstr>Vývoj větné syntaxe II</vt:lpstr>
      <vt:lpstr>Vývoj souvětné syntaxe I</vt:lpstr>
      <vt:lpstr>Vývoj souvětné syntaxe II</vt:lpstr>
      <vt:lpstr>Slovotvorba – kompozita </vt:lpstr>
      <vt:lpstr>Lexikum I</vt:lpstr>
      <vt:lpstr>Lexikum II</vt:lpstr>
      <vt:lpstr>V důsledků politických změn se z některých neutrálních lexémů staly jednotky příznakové (především historismy) a z některých historismů nově užívané lexémy (termíny)</vt:lpstr>
      <vt:lpstr>Vliv ruštiny</vt:lpstr>
      <vt:lpstr>Vliv slovenštiny</vt:lpstr>
      <vt:lpstr>Vliv angličtiny</vt:lpstr>
      <vt:lpstr>Základní jazykové příručky reflektující češtinu</vt:lpstr>
      <vt:lpstr>Základní jazykové příručky reflektující češtinu</vt:lpstr>
      <vt:lpstr>Zkratky</vt:lpstr>
      <vt:lpstr>Zkratky – parodie I. Mládka</vt:lpstr>
      <vt:lpstr>Byrokratizace jazyka</vt:lpstr>
      <vt:lpstr>Jazyk propagandy</vt:lpstr>
      <vt:lpstr>Současná společenská pozice spisovné češtiny – mentální proměna </vt:lpstr>
      <vt:lpstr>Preskripce × deskripce</vt:lpstr>
      <vt:lpstr>Internetová jazyková příručka I</vt:lpstr>
      <vt:lpstr>Internetová jazyková příručka II</vt:lpstr>
      <vt:lpstr>Internetová jazyková příručka II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Pračeská fáze – první spisovné jazyky na našem území</dc:title>
  <dc:creator>Pavel Kosek</dc:creator>
  <cp:lastModifiedBy>Pavel Kosek</cp:lastModifiedBy>
  <cp:revision>1281</cp:revision>
  <cp:lastPrinted>1601-01-01T00:00:00Z</cp:lastPrinted>
  <dcterms:created xsi:type="dcterms:W3CDTF">2020-01-25T16:17:51Z</dcterms:created>
  <dcterms:modified xsi:type="dcterms:W3CDTF">2020-05-12T11:01:59Z</dcterms:modified>
</cp:coreProperties>
</file>