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10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38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04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846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68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8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05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15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846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96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30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6D83E-1D54-42EF-913C-E0C5B02B7780}" type="datetimeFigureOut">
              <a:rPr lang="cs-CZ" smtClean="0"/>
              <a:t>03.05.2018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C2CC6-5D70-4CB3-9B2F-294AFDB5E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3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55576" y="404664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Dynamika vztahu mezi centrem a periferií: případ francouzsko-kanadské a quebecké literatury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Petr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Kyloušek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(Masarykova univerzita, Brno)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úvodní části se výklad zaměří na ontologické a axiologické aspekty vztahu mezi centrem a periferií.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Pokusí se jen ukázat jako obecný příklad dnes běžných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postkoloniálních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teorií, případně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hispano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-amerického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arielismu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calibanismu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autonomizace francouzsko-kanadské literatury pak osvětlí dynamiku vztahu mezi centrem a periferií v diachronním pohledu. Ve třetí části se poukáže na to, jak proměny vztahu mezi centrem a periferií ovlivňují literární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metadiskurz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označení literárních směrů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4267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332656"/>
            <a:ext cx="80648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fáze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deperiferizace</a:t>
            </a:r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(1963-1967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Fanon, Frantz. </a:t>
            </a:r>
            <a:r>
              <a:rPr lang="fr-C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Peau noire, masques blancs</a:t>
            </a:r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Paris : Seuil, 1952; </a:t>
            </a:r>
            <a:r>
              <a:rPr lang="fr-C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damnés de la terre</a:t>
            </a:r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Paris : </a:t>
            </a:r>
            <a:r>
              <a:rPr lang="es-E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Maspero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1968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Memmi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Albert</a:t>
            </a:r>
            <a:r>
              <a:rPr lang="es-E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C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Portrait du colonisé précédé du Portrait du colonisateur</a:t>
            </a:r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Paris : Jean-Jacques Pauvert, 1966 (1957).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Frantz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Fanon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Pierre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Valli</a:t>
            </a:r>
            <a:r>
              <a:rPr lang="fr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ères: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Bílí negři Ameriky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Nègres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blancs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d’Amérique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1968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C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C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Michel Tremblay </a:t>
            </a:r>
            <a:r>
              <a:rPr lang="fr-C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joual</a:t>
            </a:r>
            <a:endParaRPr lang="fr-C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C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de la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langue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française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1961)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definoval termín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 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psané a mluvené francouzštiny v 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Quebeku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Norme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écrit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parlé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Québec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1965)</a:t>
            </a:r>
            <a:endParaRPr lang="fr-C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054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764704"/>
            <a:ext cx="69127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román rodné hroudy -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terroir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regionalisté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régionalistes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Nérée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Beauchemin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1850-1931; Albert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Ferland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(1872-1943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exotisté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exotistes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či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pařížanisté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parisianistes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René Chopin 1885-1953; Paul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Morin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1889-1963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surracionalismus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automatismus</a:t>
            </a: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Refus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Prisme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fr-C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’yeux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Hexagone</a:t>
            </a: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68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548680"/>
            <a:ext cx="727280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francouzsko-kanadská literatura (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canadienne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française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fr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quebeck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fr-C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québécoise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manitobská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literatura (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manitobaine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francouzsko-ontarijská literatura (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franco-ontarienne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acadská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acadienne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immigrée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migrante</a:t>
            </a:r>
          </a:p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néoquébéquoise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Biron, Michel, Dumont, François, </a:t>
            </a:r>
            <a:r>
              <a:rPr lang="fr-C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Nardout</a:t>
            </a:r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-Lafarge, Élisabeth. </a:t>
            </a:r>
            <a:r>
              <a:rPr lang="fr-C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Histoire de la littérature québécoise</a:t>
            </a:r>
            <a:r>
              <a:rPr lang="fr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Montréal: Boréal, 2007.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Mavis Gallant, Leonard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Cohen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Mordecai Richler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40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60648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CA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Fanon, Frantz. </a:t>
            </a:r>
            <a:r>
              <a:rPr lang="fr-CA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Peau noire, masques blancs</a:t>
            </a:r>
            <a:r>
              <a:rPr lang="fr-CA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. Paris : Seuil, 1952; </a:t>
            </a:r>
            <a:r>
              <a:rPr lang="fr-CA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Les damnés de la terre</a:t>
            </a:r>
            <a:r>
              <a:rPr lang="fr-CA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s-ES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Paris : </a:t>
            </a:r>
            <a:r>
              <a:rPr lang="es-ES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Maspero</a:t>
            </a:r>
            <a:r>
              <a:rPr lang="es-ES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, 1968</a:t>
            </a:r>
            <a:endParaRPr lang="cs-CZ" sz="2400" spc="-15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s-ES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Memmi</a:t>
            </a:r>
            <a:r>
              <a:rPr lang="es-ES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, Albert</a:t>
            </a:r>
            <a:r>
              <a:rPr lang="es-ES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fr-CA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Portrait du colonisé précédé du Portrait du colonisateur</a:t>
            </a:r>
            <a:r>
              <a:rPr lang="fr-CA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. Paris : Jean-Jacques Pauvert, 1966 (1957). </a:t>
            </a:r>
            <a:endParaRPr lang="cs-CZ" sz="2400" spc="-15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fr-CA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Edward </a:t>
            </a:r>
            <a:r>
              <a:rPr lang="fr-CA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Said</a:t>
            </a:r>
            <a:r>
              <a:rPr lang="fr-CA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fr-CA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Orientalism</a:t>
            </a:r>
            <a:r>
              <a:rPr lang="fr-CA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 (1978)</a:t>
            </a:r>
            <a:endParaRPr lang="cs-CZ" sz="2400" spc="-15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Homi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K. </a:t>
            </a: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Bhabha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The</a:t>
            </a:r>
            <a:r>
              <a:rPr lang="cs-CZ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Location</a:t>
            </a:r>
            <a:r>
              <a:rPr lang="cs-CZ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of</a:t>
            </a:r>
            <a:r>
              <a:rPr lang="cs-CZ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Culture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, New York, </a:t>
            </a: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Routledge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1994</a:t>
            </a:r>
          </a:p>
          <a:p>
            <a:pPr algn="just">
              <a:spcAft>
                <a:spcPts val="0"/>
              </a:spcAft>
            </a:pP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Gayatri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Chakravorty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Spivak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Outside</a:t>
            </a:r>
            <a:r>
              <a:rPr lang="cs-CZ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in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the</a:t>
            </a:r>
            <a:r>
              <a:rPr lang="cs-CZ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Teaching</a:t>
            </a:r>
            <a:r>
              <a:rPr lang="cs-CZ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Machine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, New York, </a:t>
            </a: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Routledge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spc="-15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1993</a:t>
            </a:r>
          </a:p>
          <a:p>
            <a:pPr algn="just">
              <a:spcAft>
                <a:spcPts val="0"/>
              </a:spcAft>
            </a:pPr>
            <a:endParaRPr lang="cs-CZ" sz="2400" spc="-15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cs-CZ" sz="2400" spc="-15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J.-P. Sartre, </a:t>
            </a:r>
            <a:r>
              <a:rPr lang="cs-CZ" sz="2400" spc="-15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Aimé</a:t>
            </a:r>
            <a:r>
              <a:rPr lang="cs-CZ" sz="2400" spc="-15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spc="-15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Césaire</a:t>
            </a:r>
            <a:r>
              <a:rPr lang="cs-CZ" sz="2400" spc="-15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, Paul </a:t>
            </a:r>
            <a:r>
              <a:rPr lang="cs-CZ" sz="2400" spc="-15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Ricoeur</a:t>
            </a:r>
            <a:endParaRPr lang="cs-CZ" sz="2400" spc="-15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O specifičnosti termínu regionalismu hovoří Maurice </a:t>
            </a: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Lemire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v úvodu „</a:t>
            </a: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Introduction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à la </a:t>
            </a: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littérature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québécoise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(1900-1939), 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Dictionnaire</a:t>
            </a:r>
            <a:r>
              <a:rPr lang="cs-CZ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des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oeuvres</a:t>
            </a:r>
            <a:r>
              <a:rPr lang="cs-CZ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littéraires</a:t>
            </a:r>
            <a:r>
              <a:rPr lang="cs-CZ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du</a:t>
            </a:r>
            <a:r>
              <a:rPr lang="cs-CZ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cs-CZ" sz="2400" i="1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Québec</a:t>
            </a:r>
            <a:r>
              <a:rPr lang="cs-CZ" sz="2400" i="1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, II, 1900-1939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, díl II., </a:t>
            </a: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Montréal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cs-CZ" sz="2400" spc="-15" dirty="0" err="1">
                <a:latin typeface="Times New Roman" panose="02020603050405020304" pitchFamily="18" charset="0"/>
                <a:ea typeface="SimSun" panose="02010600030101010101" pitchFamily="2" charset="-122"/>
              </a:rPr>
              <a:t>Fides</a:t>
            </a:r>
            <a:r>
              <a:rPr lang="cs-CZ" sz="2400" spc="-15" dirty="0">
                <a:latin typeface="Times New Roman" panose="02020603050405020304" pitchFamily="18" charset="0"/>
                <a:ea typeface="SimSun" panose="02010600030101010101" pitchFamily="2" charset="-122"/>
              </a:rPr>
              <a:t> 1980, s. XIII a n. </a:t>
            </a:r>
            <a:endParaRPr lang="cs-CZ" sz="2400" spc="-15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101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771410"/>
              </p:ext>
            </p:extLst>
          </p:nvPr>
        </p:nvGraphicFramePr>
        <p:xfrm>
          <a:off x="899592" y="116632"/>
          <a:ext cx="7488832" cy="6216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0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8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Centrum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Periferie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Rysy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kontinuita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diskontinuita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ontologické</a:t>
                      </a:r>
                      <a:endParaRPr lang="cs-CZ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stabilita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nestabilita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náskok oproti periférii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opožděnost vůči centru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produkce &gt; recepce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recepce &gt; produkce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soběstačnost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nesoběstačnost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ontologické a axiologické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originalita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napodobování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komplex nadřazenosti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komplex méněcennosti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axiologické</a:t>
                      </a:r>
                      <a:endParaRPr lang="cs-CZ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05185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autorita, </a:t>
                      </a:r>
                      <a:r>
                        <a:rPr lang="cs-CZ" sz="16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autentifikace</a:t>
                      </a:r>
                    </a:p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legitimace hodnot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absence autority a síly k autentifikaci a legitimaci hodnot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hodnotová koncentrace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hodnotová rozptýlenost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45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axiologická nasycenost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axiologická nenasycenost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41974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výrazně hierarchizovaná axiologie s vertikální strukturací a hodnotovou vrstevnatostí</a:t>
                      </a:r>
                    </a:p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(superpozice hodnot)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nehierarchizovaná axiologie s horizontální strukturací hodnot</a:t>
                      </a:r>
                    </a:p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(juxtapozice hodnot)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48947"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procesy exkluze, striktní ohraničenost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procesy inkluze (mísení, </a:t>
                      </a:r>
                      <a:r>
                        <a:rPr lang="cs-CZ" sz="1600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hybridace</a:t>
                      </a:r>
                      <a:r>
                        <a:rPr lang="cs-CZ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oslabená ohraničenost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31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260648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Marguerite </a:t>
            </a:r>
            <a:r>
              <a:rPr lang="cs-CZ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Yourcenar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Souvenirs pieux </a:t>
            </a:r>
            <a:r>
              <a:rPr lang="fr-F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1974; </a:t>
            </a:r>
            <a:r>
              <a:rPr lang="fr-FR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Pietní</a:t>
            </a:r>
            <a:r>
              <a:rPr lang="fr-F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vzpomínky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grand style des fonts baptismaux de Saint-Barthélemy, sculptés vers 1110, semble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avance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quatre siècles ou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retard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d’un millénaire. D’une part, il prélude aux drapés et aux nus savants de Ghiberti; de l’autre, ce dos musclé du légendaire philosophe Craton recevant le baptême nous ramène aux bas-reliefs de la Rome d’Auguste. Cette </a:t>
            </a:r>
            <a:r>
              <a:rPr lang="fr-F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oeuvre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Renier de Huy, qui modelait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l’antique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fait irrésistiblement rêver à un philosophe du pays de </a:t>
            </a:r>
            <a:r>
              <a:rPr lang="fr-F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Liége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pensa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l’antique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siècle plus tard, et fut brûlé à Paris en 1210 sur l’emplacement actuel des Halles pour s’être inspiré d’Anaximandre et de Sénèque, le panthéiste David de Dinant.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Quis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Deus? Mens 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/.../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Placé entre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Cologne d’Albert le Grand et le Paris d’Abélard,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contact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Rome et Clairvaux par le </a:t>
            </a:r>
            <a:r>
              <a:rPr lang="fr-F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va-et-vient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clercs et des hommes d’Église, </a:t>
            </a:r>
            <a:r>
              <a:rPr lang="fr-F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Liége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reste, jusqu’à la fin du XIII</a:t>
            </a:r>
            <a:r>
              <a:rPr lang="fr-FR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siècle une étape sur les routes de l’esprit."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(SP 78-79; souligné par nous.)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5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20688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Společné znaky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deperiferizace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české a francouzsko-kanadské kultury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století a zrod národních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situace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minoritního jazyka a minoritní kultury obklopené kulturou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majoritní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absence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etatických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identitárních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institucí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zástupná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identitární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funkce jazyka a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literatury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dialektickém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pnutí mezi uzavřeností a izolací na jedné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straně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otevřeností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straně druhé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356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Rozdíly mezi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deperiferizací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českou a francouzsko-kanadskou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jiný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historický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kontext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odlišnost historické argumentace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étos Nového světa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dekolonizace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imigrace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akcelerační faktory v české situaci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retardační faktory v situaci francouzsko-kanadské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rozdílný dopad jazykového faktoru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inverzní působení dialektiky specifičnosti a univerzálnosti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80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1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Jules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-Paul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Tardivel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Pour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cs-CZ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Patrie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(1895, </a:t>
            </a:r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vlast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atinLnBrk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ůstojný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otec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Caussette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kterého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cituje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otec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Fayollat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 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knize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Apoštolát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tisku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nazývá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ďábelským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vynálezem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Nejsem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dalek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názoru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ctihodný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kněz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naprostou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pravdu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hlavně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 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především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francouzský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připadá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zbraň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ukutá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samým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Satanem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zkáze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lidského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rodu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 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navzdory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tomuto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přesvědčení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píšu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píšu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bez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výčitek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svědomí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 proto,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dovoleno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zmocnit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válečných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strojů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nepřítele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obrátit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k 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prolomení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obléhaných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hradeb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[…]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Nelze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popřít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nesmírný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vliv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románu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moderní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společnost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30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5536" y="764704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fáze </a:t>
            </a:r>
            <a:r>
              <a:rPr 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deperiferizace</a:t>
            </a:r>
            <a:endParaRPr 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Camille Roy</a:t>
            </a:r>
          </a:p>
          <a:p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francouzskou mluvu v Kanadě (1904;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Société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Canada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Znárodnění kanadské literatury“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„La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Nationalisation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canadienne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coloniale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 </a:t>
            </a:r>
            <a:r>
              <a:rPr lang="cs-CZ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notre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plus grande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ennemie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c’est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contemporaine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traiter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sujets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canadiens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les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traiter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d’une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façon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canadienne</a:t>
            </a:r>
            <a:r>
              <a:rPr lang="cs-C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amerikanocentrismus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3001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1"/>
            <a:ext cx="835292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fáze </a:t>
            </a:r>
            <a:r>
              <a:rPr lang="cs-CZ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deperiferizace</a:t>
            </a:r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viz rozbor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Kyloušek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France et nous (In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Vurm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Petr (ed.).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Réévaluations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canons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littéraires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culturels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Reassessements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Literary and Cultural Canons.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2013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 21-32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Relève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(1934-1941) a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Nouvelle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Relève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(1941-1949),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inspirovan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katolickou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modernou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novotomismem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personalismem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manifest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global (1948, Paul-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Émile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Borduas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Robert Charbonneau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France et nous. Journal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d’une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querelle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(1947)</a:t>
            </a: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Georges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Duhamel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Étienne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Gilson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Cassou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Louis Aragon,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Stanislas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Fumet, François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Mauria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výbor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spisovatelů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Comité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National des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Écrivains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Drieu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Rochelle,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Rebatet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Brasillach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Céline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Maurras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Bainville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Léon Daudet,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Giono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Hector de Saint-Denys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Garneau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Alain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Grandbois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Gabrielle Roy, Jacques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Ferron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Yves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Thériault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4440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603</Words>
  <Application>Microsoft Office PowerPoint</Application>
  <PresentationFormat>Předvádění na obrazovce (4:3)</PresentationFormat>
  <Paragraphs>133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SimSun</vt:lpstr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Kyloušek</dc:creator>
  <cp:lastModifiedBy>Uživatel systému Windows</cp:lastModifiedBy>
  <cp:revision>14</cp:revision>
  <dcterms:created xsi:type="dcterms:W3CDTF">2014-03-03T07:14:49Z</dcterms:created>
  <dcterms:modified xsi:type="dcterms:W3CDTF">2018-05-03T06:25:45Z</dcterms:modified>
</cp:coreProperties>
</file>