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660" r:id="rId2"/>
  </p:sldMasterIdLst>
  <p:sldIdLst>
    <p:sldId id="256" r:id="rId3"/>
    <p:sldId id="257" r:id="rId4"/>
    <p:sldId id="279" r:id="rId5"/>
    <p:sldId id="258" r:id="rId6"/>
    <p:sldId id="259" r:id="rId7"/>
    <p:sldId id="262" r:id="rId8"/>
    <p:sldId id="263" r:id="rId9"/>
    <p:sldId id="264" r:id="rId10"/>
    <p:sldId id="260" r:id="rId11"/>
    <p:sldId id="261" r:id="rId12"/>
    <p:sldId id="265" r:id="rId13"/>
    <p:sldId id="266" r:id="rId14"/>
    <p:sldId id="267" r:id="rId15"/>
    <p:sldId id="268" r:id="rId16"/>
    <p:sldId id="269" r:id="rId17"/>
    <p:sldId id="272" r:id="rId18"/>
    <p:sldId id="270" r:id="rId19"/>
    <p:sldId id="271" r:id="rId20"/>
    <p:sldId id="273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21:55:23.5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1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0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1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1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55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1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24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7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00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9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68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0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5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76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7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9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7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4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i912tqV88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lanky.rvp.cz/clanek/c/G/10987/virtualni-hospitace-dejepis-ikonografie-goticke-architektury.html/#video_hospita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25388babc1f2420a9c3832b0e2f69b2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49BE4-E9CF-48E4-982B-803479D5B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1539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242731 w 10515600"/>
              <a:gd name="connsiteY3" fmla="*/ 0 h 5416094"/>
              <a:gd name="connsiteX4" fmla="*/ 2912746 w 10515600"/>
              <a:gd name="connsiteY4" fmla="*/ 0 h 5416094"/>
              <a:gd name="connsiteX5" fmla="*/ 3321456 w 10515600"/>
              <a:gd name="connsiteY5" fmla="*/ 0 h 5416094"/>
              <a:gd name="connsiteX6" fmla="*/ 4165675 w 10515600"/>
              <a:gd name="connsiteY6" fmla="*/ 0 h 5416094"/>
              <a:gd name="connsiteX7" fmla="*/ 4835690 w 10515600"/>
              <a:gd name="connsiteY7" fmla="*/ 0 h 5416094"/>
              <a:gd name="connsiteX8" fmla="*/ 5679910 w 10515600"/>
              <a:gd name="connsiteY8" fmla="*/ 0 h 5416094"/>
              <a:gd name="connsiteX9" fmla="*/ 6262823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185767 w 10515600"/>
              <a:gd name="connsiteY12" fmla="*/ 0 h 5416094"/>
              <a:gd name="connsiteX13" fmla="*/ 9029987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396162 h 5416094"/>
              <a:gd name="connsiteX17" fmla="*/ 10515600 w 10515600"/>
              <a:gd name="connsiteY17" fmla="*/ 2034051 h 5416094"/>
              <a:gd name="connsiteX18" fmla="*/ 10515600 w 10515600"/>
              <a:gd name="connsiteY18" fmla="*/ 2599726 h 5416094"/>
              <a:gd name="connsiteX19" fmla="*/ 10515600 w 10515600"/>
              <a:gd name="connsiteY19" fmla="*/ 3129295 h 5416094"/>
              <a:gd name="connsiteX20" fmla="*/ 10515600 w 10515600"/>
              <a:gd name="connsiteY20" fmla="*/ 3622756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8855783 w 10515600"/>
              <a:gd name="connsiteY23" fmla="*/ 5416094 h 5416094"/>
              <a:gd name="connsiteX24" fmla="*/ 8272869 w 10515600"/>
              <a:gd name="connsiteY24" fmla="*/ 5416094 h 5416094"/>
              <a:gd name="connsiteX25" fmla="*/ 7428650 w 10515600"/>
              <a:gd name="connsiteY25" fmla="*/ 5416094 h 5416094"/>
              <a:gd name="connsiteX26" fmla="*/ 6932838 w 10515600"/>
              <a:gd name="connsiteY26" fmla="*/ 5416094 h 5416094"/>
              <a:gd name="connsiteX27" fmla="*/ 6088619 w 10515600"/>
              <a:gd name="connsiteY27" fmla="*/ 5416094 h 5416094"/>
              <a:gd name="connsiteX28" fmla="*/ 5592808 w 10515600"/>
              <a:gd name="connsiteY28" fmla="*/ 5416094 h 5416094"/>
              <a:gd name="connsiteX29" fmla="*/ 4835690 w 10515600"/>
              <a:gd name="connsiteY29" fmla="*/ 5416094 h 5416094"/>
              <a:gd name="connsiteX30" fmla="*/ 3991471 w 10515600"/>
              <a:gd name="connsiteY30" fmla="*/ 5416094 h 5416094"/>
              <a:gd name="connsiteX31" fmla="*/ 3582762 w 10515600"/>
              <a:gd name="connsiteY31" fmla="*/ 5416094 h 5416094"/>
              <a:gd name="connsiteX32" fmla="*/ 2738542 w 10515600"/>
              <a:gd name="connsiteY32" fmla="*/ 5416094 h 5416094"/>
              <a:gd name="connsiteX33" fmla="*/ 1894323 w 10515600"/>
              <a:gd name="connsiteY33" fmla="*/ 5416094 h 5416094"/>
              <a:gd name="connsiteX34" fmla="*/ 1485613 w 10515600"/>
              <a:gd name="connsiteY34" fmla="*/ 5416094 h 5416094"/>
              <a:gd name="connsiteX35" fmla="*/ 902700 w 10515600"/>
              <a:gd name="connsiteY35" fmla="*/ 5416094 h 5416094"/>
              <a:gd name="connsiteX36" fmla="*/ 0 w 10515600"/>
              <a:gd name="connsiteY36" fmla="*/ 4513394 h 5416094"/>
              <a:gd name="connsiteX37" fmla="*/ 0 w 10515600"/>
              <a:gd name="connsiteY37" fmla="*/ 3983826 h 5416094"/>
              <a:gd name="connsiteX38" fmla="*/ 0 w 10515600"/>
              <a:gd name="connsiteY38" fmla="*/ 3490364 h 5416094"/>
              <a:gd name="connsiteX39" fmla="*/ 0 w 10515600"/>
              <a:gd name="connsiteY39" fmla="*/ 2816368 h 5416094"/>
              <a:gd name="connsiteX40" fmla="*/ 0 w 10515600"/>
              <a:gd name="connsiteY40" fmla="*/ 2142372 h 5416094"/>
              <a:gd name="connsiteX41" fmla="*/ 0 w 10515600"/>
              <a:gd name="connsiteY41" fmla="*/ 1648910 h 5416094"/>
              <a:gd name="connsiteX42" fmla="*/ 0 w 10515600"/>
              <a:gd name="connsiteY42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5416094" fill="none" extrusionOk="0">
                <a:moveTo>
                  <a:pt x="0" y="902700"/>
                </a:moveTo>
                <a:cubicBezTo>
                  <a:pt x="-19339" y="382027"/>
                  <a:pt x="461614" y="-62174"/>
                  <a:pt x="902700" y="0"/>
                </a:cubicBezTo>
                <a:cubicBezTo>
                  <a:pt x="1262668" y="8044"/>
                  <a:pt x="1440695" y="-31846"/>
                  <a:pt x="1746919" y="0"/>
                </a:cubicBezTo>
                <a:cubicBezTo>
                  <a:pt x="2053143" y="31846"/>
                  <a:pt x="2032928" y="-12671"/>
                  <a:pt x="2242731" y="0"/>
                </a:cubicBezTo>
                <a:cubicBezTo>
                  <a:pt x="2452534" y="12671"/>
                  <a:pt x="2641794" y="-21752"/>
                  <a:pt x="2912746" y="0"/>
                </a:cubicBezTo>
                <a:cubicBezTo>
                  <a:pt x="3183699" y="21752"/>
                  <a:pt x="3189987" y="20419"/>
                  <a:pt x="3321456" y="0"/>
                </a:cubicBezTo>
                <a:cubicBezTo>
                  <a:pt x="3452925" y="-20419"/>
                  <a:pt x="3775727" y="742"/>
                  <a:pt x="4165675" y="0"/>
                </a:cubicBezTo>
                <a:cubicBezTo>
                  <a:pt x="4555623" y="-742"/>
                  <a:pt x="4540466" y="25386"/>
                  <a:pt x="4835690" y="0"/>
                </a:cubicBezTo>
                <a:cubicBezTo>
                  <a:pt x="5130914" y="-25386"/>
                  <a:pt x="5430015" y="14537"/>
                  <a:pt x="5679910" y="0"/>
                </a:cubicBezTo>
                <a:cubicBezTo>
                  <a:pt x="5929805" y="-14537"/>
                  <a:pt x="5992815" y="15277"/>
                  <a:pt x="6262823" y="0"/>
                </a:cubicBezTo>
                <a:cubicBezTo>
                  <a:pt x="6532831" y="-15277"/>
                  <a:pt x="6584465" y="-1217"/>
                  <a:pt x="6758634" y="0"/>
                </a:cubicBezTo>
                <a:cubicBezTo>
                  <a:pt x="6932803" y="1217"/>
                  <a:pt x="7223295" y="29394"/>
                  <a:pt x="7428650" y="0"/>
                </a:cubicBezTo>
                <a:cubicBezTo>
                  <a:pt x="7634005" y="-29394"/>
                  <a:pt x="7995773" y="8897"/>
                  <a:pt x="8185767" y="0"/>
                </a:cubicBezTo>
                <a:cubicBezTo>
                  <a:pt x="8375761" y="-8897"/>
                  <a:pt x="8805707" y="34597"/>
                  <a:pt x="9029987" y="0"/>
                </a:cubicBezTo>
                <a:cubicBezTo>
                  <a:pt x="9254267" y="-34597"/>
                  <a:pt x="9324614" y="-16829"/>
                  <a:pt x="9612900" y="0"/>
                </a:cubicBezTo>
                <a:cubicBezTo>
                  <a:pt x="10155739" y="86128"/>
                  <a:pt x="10564208" y="390468"/>
                  <a:pt x="10515600" y="902700"/>
                </a:cubicBezTo>
                <a:cubicBezTo>
                  <a:pt x="10506536" y="1129738"/>
                  <a:pt x="10511576" y="1179574"/>
                  <a:pt x="10515600" y="1396162"/>
                </a:cubicBezTo>
                <a:cubicBezTo>
                  <a:pt x="10519624" y="1612750"/>
                  <a:pt x="10523491" y="1748819"/>
                  <a:pt x="10515600" y="2034051"/>
                </a:cubicBezTo>
                <a:cubicBezTo>
                  <a:pt x="10507709" y="2319283"/>
                  <a:pt x="10516247" y="2386435"/>
                  <a:pt x="10515600" y="2599726"/>
                </a:cubicBezTo>
                <a:cubicBezTo>
                  <a:pt x="10514953" y="2813018"/>
                  <a:pt x="10537663" y="2917734"/>
                  <a:pt x="10515600" y="3129295"/>
                </a:cubicBezTo>
                <a:cubicBezTo>
                  <a:pt x="10493537" y="3340856"/>
                  <a:pt x="10505648" y="3444110"/>
                  <a:pt x="10515600" y="3622756"/>
                </a:cubicBezTo>
                <a:cubicBezTo>
                  <a:pt x="10525552" y="3801402"/>
                  <a:pt x="10536187" y="4161567"/>
                  <a:pt x="10515600" y="4513394"/>
                </a:cubicBezTo>
                <a:cubicBezTo>
                  <a:pt x="10500032" y="5008650"/>
                  <a:pt x="10187846" y="5431372"/>
                  <a:pt x="9612900" y="5416094"/>
                </a:cubicBezTo>
                <a:cubicBezTo>
                  <a:pt x="9285478" y="5425165"/>
                  <a:pt x="9106842" y="5381882"/>
                  <a:pt x="8855783" y="5416094"/>
                </a:cubicBezTo>
                <a:cubicBezTo>
                  <a:pt x="8604724" y="5450306"/>
                  <a:pt x="8395568" y="5391734"/>
                  <a:pt x="8272869" y="5416094"/>
                </a:cubicBezTo>
                <a:cubicBezTo>
                  <a:pt x="8150170" y="5440454"/>
                  <a:pt x="7650175" y="5418370"/>
                  <a:pt x="7428650" y="5416094"/>
                </a:cubicBezTo>
                <a:cubicBezTo>
                  <a:pt x="7207125" y="5413818"/>
                  <a:pt x="7054368" y="5412852"/>
                  <a:pt x="6932838" y="5416094"/>
                </a:cubicBezTo>
                <a:cubicBezTo>
                  <a:pt x="6811308" y="5419336"/>
                  <a:pt x="6283286" y="5378872"/>
                  <a:pt x="6088619" y="5416094"/>
                </a:cubicBezTo>
                <a:cubicBezTo>
                  <a:pt x="5893952" y="5453316"/>
                  <a:pt x="5785181" y="5416866"/>
                  <a:pt x="5592808" y="5416094"/>
                </a:cubicBezTo>
                <a:cubicBezTo>
                  <a:pt x="5400435" y="5415322"/>
                  <a:pt x="5118546" y="5450296"/>
                  <a:pt x="4835690" y="5416094"/>
                </a:cubicBezTo>
                <a:cubicBezTo>
                  <a:pt x="4552834" y="5381892"/>
                  <a:pt x="4334158" y="5455657"/>
                  <a:pt x="3991471" y="5416094"/>
                </a:cubicBezTo>
                <a:cubicBezTo>
                  <a:pt x="3648784" y="5376531"/>
                  <a:pt x="3714393" y="5419602"/>
                  <a:pt x="3582762" y="5416094"/>
                </a:cubicBezTo>
                <a:cubicBezTo>
                  <a:pt x="3451131" y="5412586"/>
                  <a:pt x="3139831" y="5440765"/>
                  <a:pt x="2738542" y="5416094"/>
                </a:cubicBezTo>
                <a:cubicBezTo>
                  <a:pt x="2337253" y="5391423"/>
                  <a:pt x="2190895" y="5414277"/>
                  <a:pt x="1894323" y="5416094"/>
                </a:cubicBezTo>
                <a:cubicBezTo>
                  <a:pt x="1597751" y="5417911"/>
                  <a:pt x="1581359" y="5415686"/>
                  <a:pt x="1485613" y="5416094"/>
                </a:cubicBezTo>
                <a:cubicBezTo>
                  <a:pt x="1389867" y="5416503"/>
                  <a:pt x="1024032" y="5431199"/>
                  <a:pt x="902700" y="5416094"/>
                </a:cubicBezTo>
                <a:cubicBezTo>
                  <a:pt x="528543" y="5413384"/>
                  <a:pt x="72262" y="4937846"/>
                  <a:pt x="0" y="4513394"/>
                </a:cubicBezTo>
                <a:cubicBezTo>
                  <a:pt x="19061" y="4384908"/>
                  <a:pt x="-14688" y="4099856"/>
                  <a:pt x="0" y="3983826"/>
                </a:cubicBezTo>
                <a:cubicBezTo>
                  <a:pt x="14688" y="3867796"/>
                  <a:pt x="23320" y="3727066"/>
                  <a:pt x="0" y="3490364"/>
                </a:cubicBezTo>
                <a:cubicBezTo>
                  <a:pt x="-23320" y="3253662"/>
                  <a:pt x="28367" y="3042836"/>
                  <a:pt x="0" y="2816368"/>
                </a:cubicBezTo>
                <a:cubicBezTo>
                  <a:pt x="-28367" y="2589900"/>
                  <a:pt x="26490" y="2414375"/>
                  <a:pt x="0" y="2142372"/>
                </a:cubicBezTo>
                <a:cubicBezTo>
                  <a:pt x="-26490" y="1870369"/>
                  <a:pt x="-12149" y="1868714"/>
                  <a:pt x="0" y="1648910"/>
                </a:cubicBezTo>
                <a:cubicBezTo>
                  <a:pt x="12149" y="1429106"/>
                  <a:pt x="-30083" y="1234771"/>
                  <a:pt x="0" y="902700"/>
                </a:cubicBezTo>
                <a:close/>
              </a:path>
              <a:path w="10515600" h="5416094" stroke="0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60325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4727C1-5953-47BB-818E-0486F47E9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VÝKLAD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38AFA6-D56E-43E7-BBBE-68B0DDC01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</a:rPr>
              <a:t>Didaktika JS 2020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98BA0-E7D4-4F3F-8CAD-222F8B5C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Dobrý výklad není mýtus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F6A55E-1D2C-4683-B59E-BADF2A86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1258"/>
            <a:ext cx="10515600" cy="3660086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Třeba jako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zde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YouTube: Obecná škola - Mistr Jan</a:t>
            </a:r>
          </a:p>
          <a:p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5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F3EF3-0C2A-4D1B-8549-FDC8430C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Práce s ukázkou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DF13AD-D57D-435D-B591-8E2D41EFA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929383"/>
            <a:ext cx="11407806" cy="4764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Podívejte se na ukázku z virtuální hospitace (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zde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, od začátku po 21. minutu) a na jejím příkladu zhodnoťte: </a:t>
            </a:r>
          </a:p>
          <a:p>
            <a:pPr marL="0" indent="0">
              <a:buNone/>
            </a:pP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1) Co na sledované ukázce hodnotíte jako vlastnosti dobrého výkladu? </a:t>
            </a:r>
          </a:p>
          <a:p>
            <a:pPr marL="0" indent="0">
              <a:buNone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2) Jaké revize byste navrhli ve snaze o zkvalitnění výkladu?</a:t>
            </a:r>
          </a:p>
        </p:txBody>
      </p:sp>
    </p:spTree>
    <p:extLst>
      <p:ext uri="{BB962C8B-B14F-4D97-AF65-F5344CB8AC3E}">
        <p14:creationId xmlns:p14="http://schemas.microsoft.com/office/powerpoint/2010/main" val="934749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E07B7E-755D-45E9-94AB-3C4504CD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/>
              <a:t>Vlastnosti dobrého výkladu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CB573B"/>
          </a:solidFill>
          <a:ln w="38100" cap="rnd">
            <a:solidFill>
              <a:srgbClr val="CB573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A3E419-077F-4E7D-96B0-384FD0236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1. MÍT HÁČEK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9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780D809-8B96-4519-B2E6-7FC6A4E86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316" y="640080"/>
            <a:ext cx="624968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2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60FC6F-6633-4993-8847-63C8A8EE2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Vlastnosti dobrého výkladu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5E20ED-B785-475F-9041-E8622022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MÍT CENTRÁLNÍ MYŠLENKU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54978"/>
          </a:solidFill>
          <a:ln w="38100" cap="rnd">
            <a:solidFill>
              <a:srgbClr val="C5497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32AF69E-C788-4D69-B610-B325D602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21" y="1886876"/>
            <a:ext cx="7214616" cy="30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1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620DFB-1E9F-4189-8BF0-34AA2B64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475" y="643467"/>
            <a:ext cx="3950589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5800" dirty="0"/>
              <a:t>Toto je má zpráva</a:t>
            </a:r>
            <a:endParaRPr lang="en-US" sz="5800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DF04D"/>
          </a:solidFill>
          <a:ln w="38100" cap="rnd">
            <a:solidFill>
              <a:srgbClr val="FDF0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8963FBD-2CC9-47A0-A475-63B4B973E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761" y="640080"/>
            <a:ext cx="7093173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6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ADF70-566D-490C-89EC-1B1D4869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6300" dirty="0">
                <a:solidFill>
                  <a:schemeClr val="bg1"/>
                </a:solidFill>
              </a:rPr>
              <a:t>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C0CE0-2F68-4142-856E-658F50367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Vezměte si papír a tužku a zachyťte stavbu srdce, včetně termínů.</a:t>
            </a:r>
          </a:p>
        </p:txBody>
      </p:sp>
    </p:spTree>
    <p:extLst>
      <p:ext uri="{BB962C8B-B14F-4D97-AF65-F5344CB8AC3E}">
        <p14:creationId xmlns:p14="http://schemas.microsoft.com/office/powerpoint/2010/main" val="241365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382540D-BA78-4008-B309-C77B62CC2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547687"/>
            <a:ext cx="86582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1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9953AC-A485-4416-82A2-CABD1050D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45" b="19935"/>
          <a:stretch/>
        </p:blipFill>
        <p:spPr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060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88D69EB-CF89-4F7C-9D0A-D703A17C7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239" y="123825"/>
            <a:ext cx="7198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90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6" name="Rectangle 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60FC6F-6633-4993-8847-63C8A8EE2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Vlastnosti dobrého výkladu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5E20ED-B785-475F-9041-E8622022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PŘIZPŮSOBIT VÝKLAD PUBLIKU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DB9F1"/>
          </a:solidFill>
          <a:ln w="38100" cap="rnd">
            <a:solidFill>
              <a:srgbClr val="8DB9F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A1E6F36-92BE-43D6-B017-0400F8C57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16424"/>
            <a:ext cx="7214616" cy="47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7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153EA-8501-4F2D-AF68-86B78551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Cíle dnešního setkání na dálku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276C7-AAE5-4B9B-B2EC-8795A084C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1750"/>
            <a:ext cx="10515600" cy="3609594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Studenti vědí, co je to vyučovací metoda výkladu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Studenti rozpoznají metodu výkladu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Studenti dokáží vyhodnotit, jaké jsou vlastnosti dobrého výkladu</a:t>
            </a:r>
          </a:p>
        </p:txBody>
      </p:sp>
    </p:spTree>
    <p:extLst>
      <p:ext uri="{BB962C8B-B14F-4D97-AF65-F5344CB8AC3E}">
        <p14:creationId xmlns:p14="http://schemas.microsoft.com/office/powerpoint/2010/main" val="3128636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60FC6F-6633-4993-8847-63C8A8EE2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100"/>
              <a:t>Vlastnosti dobrého výkladu</a:t>
            </a: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5E20ED-B785-475F-9041-E8622022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4. SPOJOVAT KONKRÉTNÍ A ABSTRAKTNÍ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97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C6301-B29A-488E-AAA5-E0C713F4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DÁLE…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13FD0B-71ED-4FAF-886F-D108A0081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Pravidlo názornosti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Práce s paralingvistickými prostředky komunikace, s neverbální komunikací …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09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C817B4-EE70-4053-9C6A-DCF3A630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chemeClr val="bg1"/>
                </a:solidFill>
              </a:rPr>
              <a:t>JÁ A VÝKLAD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D0E755-D4A3-4502-BD23-82428DBBC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mi jde?</a:t>
            </a: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co se soustředím?</a:t>
            </a: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dělám nevědomky?</a:t>
            </a: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 čím nepřemýšlím?</a:t>
            </a: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Vím, jak vypadá můj výklad?</a:t>
            </a:r>
          </a:p>
        </p:txBody>
      </p:sp>
    </p:spTree>
    <p:extLst>
      <p:ext uri="{BB962C8B-B14F-4D97-AF65-F5344CB8AC3E}">
        <p14:creationId xmlns:p14="http://schemas.microsoft.com/office/powerpoint/2010/main" val="2924684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3295FE-3ED5-4C04-94A7-28CB7B6C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cs-CZ" sz="6600" dirty="0">
                <a:solidFill>
                  <a:schemeClr val="bg1"/>
                </a:solidFill>
              </a:rPr>
              <a:t>Možné rozvojové úkoly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1CF86-7038-4EA8-8260-EC9A3186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nějaký složitější koncept z Vašeho oboru a vizuálně si znázorněte, jak byste ho zjednodušili v závislosti na věku a znalostech publika (žáků)</a:t>
            </a:r>
          </a:p>
          <a:p>
            <a:pPr>
              <a:lnSpc>
                <a:spcPct val="100000"/>
              </a:lnSpc>
            </a:pPr>
            <a:endParaRPr lang="cs-CZ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TŘEBA…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Připravte si pětiminutový výklad, nahrajte ho a vložte do GC. Ostatní Vám jistě poskytnou zpětnou vazbu.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0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73999-3CF1-4BEC-A4FD-CDBA9BDA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Verze s mluveným slovem zde: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50F6EF-E543-4B26-8391-2D1AE8EF7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https://www.loom.com/share/25388babc1f2420a9c3832b0e2f69b2c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41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7DE4B3-C292-4B62-9921-2A72DD73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cs-CZ" sz="5600" dirty="0"/>
              <a:t>Vyučovací metody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C7E63E-56D2-471F-838E-3EFAE308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Konkrétní vyučovací činnosti učitele a učební aktivity žáků, </a:t>
            </a:r>
          </a:p>
          <a:p>
            <a:pPr marL="0" indent="0">
              <a:buNone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které směřují k dosažení vzdělávacích cílů.</a:t>
            </a:r>
          </a:p>
        </p:txBody>
      </p:sp>
    </p:spTree>
    <p:extLst>
      <p:ext uri="{BB962C8B-B14F-4D97-AF65-F5344CB8AC3E}">
        <p14:creationId xmlns:p14="http://schemas.microsoft.com/office/powerpoint/2010/main" val="89178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29" name="Rectangle 72">
            <a:extLst>
              <a:ext uri="{FF2B5EF4-FFF2-40B4-BE49-F238E27FC236}">
                <a16:creationId xmlns:a16="http://schemas.microsoft.com/office/drawing/2014/main" id="{20B67C63-21CE-4DD4-B07B-F0EA5AC8F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7027C0-C5C3-42DE-B33F-B439A910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95528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/>
              <a:t>Výklad</a:t>
            </a:r>
          </a:p>
        </p:txBody>
      </p:sp>
      <p:pic>
        <p:nvPicPr>
          <p:cNvPr id="1026" name="Picture 2" descr="Birger Kollmeier, Profesor, Tabule, Fyzika">
            <a:extLst>
              <a:ext uri="{FF2B5EF4-FFF2-40B4-BE49-F238E27FC236}">
                <a16:creationId xmlns:a16="http://schemas.microsoft.com/office/drawing/2014/main" id="{422CFA27-5315-4E12-AD5F-2CFDDD5363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40977"/>
          <a:stretch/>
        </p:blipFill>
        <p:spPr bwMode="auto">
          <a:xfrm>
            <a:off x="20" y="2651757"/>
            <a:ext cx="12191980" cy="4206245"/>
          </a:xfrm>
          <a:custGeom>
            <a:avLst/>
            <a:gdLst/>
            <a:ahLst/>
            <a:cxnLst/>
            <a:rect l="l" t="t" r="r" b="b"/>
            <a:pathLst>
              <a:path w="12192000" h="4206245">
                <a:moveTo>
                  <a:pt x="7221828" y="879"/>
                </a:moveTo>
                <a:cubicBezTo>
                  <a:pt x="7321999" y="5084"/>
                  <a:pt x="7421080" y="23261"/>
                  <a:pt x="7520947" y="31075"/>
                </a:cubicBezTo>
                <a:cubicBezTo>
                  <a:pt x="7615987" y="38571"/>
                  <a:pt x="7711026" y="49499"/>
                  <a:pt x="7806574" y="34506"/>
                </a:cubicBezTo>
                <a:cubicBezTo>
                  <a:pt x="7900292" y="21762"/>
                  <a:pt x="7995077" y="18776"/>
                  <a:pt x="8089405" y="25612"/>
                </a:cubicBezTo>
                <a:cubicBezTo>
                  <a:pt x="8193720" y="30821"/>
                  <a:pt x="8297780" y="48101"/>
                  <a:pt x="8402730" y="33616"/>
                </a:cubicBezTo>
                <a:cubicBezTo>
                  <a:pt x="8415956" y="32269"/>
                  <a:pt x="8429310" y="34010"/>
                  <a:pt x="8441737" y="38699"/>
                </a:cubicBezTo>
                <a:cubicBezTo>
                  <a:pt x="8482535" y="52255"/>
                  <a:pt x="8526485" y="53094"/>
                  <a:pt x="8567778" y="41113"/>
                </a:cubicBezTo>
                <a:cubicBezTo>
                  <a:pt x="8619999" y="27213"/>
                  <a:pt x="8674837" y="26297"/>
                  <a:pt x="8727490" y="38445"/>
                </a:cubicBezTo>
                <a:cubicBezTo>
                  <a:pt x="8805758" y="55470"/>
                  <a:pt x="8884280" y="72242"/>
                  <a:pt x="8965724" y="58266"/>
                </a:cubicBezTo>
                <a:cubicBezTo>
                  <a:pt x="9013117" y="50261"/>
                  <a:pt x="9057079" y="30821"/>
                  <a:pt x="9103836" y="21673"/>
                </a:cubicBezTo>
                <a:cubicBezTo>
                  <a:pt x="9238517" y="-4628"/>
                  <a:pt x="9374470" y="3249"/>
                  <a:pt x="9510422" y="12143"/>
                </a:cubicBezTo>
                <a:cubicBezTo>
                  <a:pt x="9643198" y="20910"/>
                  <a:pt x="9775338" y="38952"/>
                  <a:pt x="9908876" y="36284"/>
                </a:cubicBezTo>
                <a:cubicBezTo>
                  <a:pt x="9937311" y="36500"/>
                  <a:pt x="9965684" y="38876"/>
                  <a:pt x="9993750" y="43400"/>
                </a:cubicBezTo>
                <a:cubicBezTo>
                  <a:pt x="10097938" y="57122"/>
                  <a:pt x="10202634" y="70082"/>
                  <a:pt x="10305678" y="42383"/>
                </a:cubicBezTo>
                <a:cubicBezTo>
                  <a:pt x="10398062" y="17340"/>
                  <a:pt x="10494461" y="10695"/>
                  <a:pt x="10589399" y="22816"/>
                </a:cubicBezTo>
                <a:cubicBezTo>
                  <a:pt x="10714411" y="39194"/>
                  <a:pt x="10840770" y="42777"/>
                  <a:pt x="10966507" y="33489"/>
                </a:cubicBezTo>
                <a:cubicBezTo>
                  <a:pt x="11005971" y="29563"/>
                  <a:pt x="11045651" y="28153"/>
                  <a:pt x="11085306" y="29296"/>
                </a:cubicBezTo>
                <a:cubicBezTo>
                  <a:pt x="11374490" y="42510"/>
                  <a:pt x="11664564" y="25103"/>
                  <a:pt x="11953240" y="55851"/>
                </a:cubicBezTo>
                <a:cubicBezTo>
                  <a:pt x="11998873" y="61232"/>
                  <a:pt x="12044817" y="61626"/>
                  <a:pt x="12090273" y="57111"/>
                </a:cubicBezTo>
                <a:lnTo>
                  <a:pt x="12192000" y="35723"/>
                </a:lnTo>
                <a:lnTo>
                  <a:pt x="12192000" y="4206245"/>
                </a:lnTo>
                <a:lnTo>
                  <a:pt x="0" y="4206245"/>
                </a:lnTo>
                <a:lnTo>
                  <a:pt x="0" y="36060"/>
                </a:lnTo>
                <a:lnTo>
                  <a:pt x="6227" y="34760"/>
                </a:lnTo>
                <a:cubicBezTo>
                  <a:pt x="22764" y="29906"/>
                  <a:pt x="39831" y="27085"/>
                  <a:pt x="57050" y="26374"/>
                </a:cubicBezTo>
                <a:cubicBezTo>
                  <a:pt x="189699" y="9729"/>
                  <a:pt x="322475" y="14176"/>
                  <a:pt x="455759" y="19640"/>
                </a:cubicBezTo>
                <a:cubicBezTo>
                  <a:pt x="687894" y="29042"/>
                  <a:pt x="920283" y="39969"/>
                  <a:pt x="1152799" y="36666"/>
                </a:cubicBezTo>
                <a:cubicBezTo>
                  <a:pt x="1388746" y="33235"/>
                  <a:pt x="1624184" y="40478"/>
                  <a:pt x="1859877" y="50007"/>
                </a:cubicBezTo>
                <a:cubicBezTo>
                  <a:pt x="1963175" y="53946"/>
                  <a:pt x="2067109" y="57884"/>
                  <a:pt x="2168755" y="28534"/>
                </a:cubicBezTo>
                <a:cubicBezTo>
                  <a:pt x="2191727" y="23159"/>
                  <a:pt x="2215678" y="23680"/>
                  <a:pt x="2238383" y="30059"/>
                </a:cubicBezTo>
                <a:cubicBezTo>
                  <a:pt x="2352481" y="56614"/>
                  <a:pt x="2467214" y="64491"/>
                  <a:pt x="2582583" y="38317"/>
                </a:cubicBezTo>
                <a:cubicBezTo>
                  <a:pt x="2715206" y="9602"/>
                  <a:pt x="2851717" y="3465"/>
                  <a:pt x="2986373" y="20148"/>
                </a:cubicBezTo>
                <a:cubicBezTo>
                  <a:pt x="3109493" y="33870"/>
                  <a:pt x="3233247" y="48736"/>
                  <a:pt x="3356620" y="37682"/>
                </a:cubicBezTo>
                <a:cubicBezTo>
                  <a:pt x="3551528" y="20148"/>
                  <a:pt x="3746180" y="35395"/>
                  <a:pt x="3941087" y="40096"/>
                </a:cubicBezTo>
                <a:cubicBezTo>
                  <a:pt x="4005887" y="41621"/>
                  <a:pt x="4071068" y="54962"/>
                  <a:pt x="4135486" y="43018"/>
                </a:cubicBezTo>
                <a:cubicBezTo>
                  <a:pt x="4237006" y="24214"/>
                  <a:pt x="4337382" y="31456"/>
                  <a:pt x="4439028" y="42002"/>
                </a:cubicBezTo>
                <a:cubicBezTo>
                  <a:pt x="4633681" y="62332"/>
                  <a:pt x="4828207" y="72115"/>
                  <a:pt x="5021970" y="33997"/>
                </a:cubicBezTo>
                <a:cubicBezTo>
                  <a:pt x="5082069" y="22054"/>
                  <a:pt x="5141786" y="15193"/>
                  <a:pt x="5202902" y="31202"/>
                </a:cubicBezTo>
                <a:cubicBezTo>
                  <a:pt x="5229888" y="37364"/>
                  <a:pt x="5257981" y="36844"/>
                  <a:pt x="5284727" y="29678"/>
                </a:cubicBezTo>
                <a:cubicBezTo>
                  <a:pt x="5374023" y="9971"/>
                  <a:pt x="5466013" y="5676"/>
                  <a:pt x="5556757" y="16972"/>
                </a:cubicBezTo>
                <a:cubicBezTo>
                  <a:pt x="5631597" y="24214"/>
                  <a:pt x="5706686" y="29296"/>
                  <a:pt x="5781523" y="36920"/>
                </a:cubicBezTo>
                <a:cubicBezTo>
                  <a:pt x="5814812" y="40350"/>
                  <a:pt x="5848485" y="27645"/>
                  <a:pt x="5881264" y="39334"/>
                </a:cubicBezTo>
                <a:cubicBezTo>
                  <a:pt x="5953687" y="65254"/>
                  <a:pt x="6027889" y="62585"/>
                  <a:pt x="6101074" y="48101"/>
                </a:cubicBezTo>
                <a:cubicBezTo>
                  <a:pt x="6253468" y="16133"/>
                  <a:pt x="6410016" y="8916"/>
                  <a:pt x="6564709" y="26755"/>
                </a:cubicBezTo>
                <a:cubicBezTo>
                  <a:pt x="6628873" y="35141"/>
                  <a:pt x="6693292" y="47847"/>
                  <a:pt x="6758599" y="35141"/>
                </a:cubicBezTo>
                <a:cubicBezTo>
                  <a:pt x="6764749" y="34048"/>
                  <a:pt x="6770937" y="36818"/>
                  <a:pt x="6774228" y="42129"/>
                </a:cubicBezTo>
                <a:cubicBezTo>
                  <a:pt x="6806500" y="81517"/>
                  <a:pt x="6848429" y="80246"/>
                  <a:pt x="6891248" y="67541"/>
                </a:cubicBezTo>
                <a:cubicBezTo>
                  <a:pt x="6919353" y="58837"/>
                  <a:pt x="6946899" y="48406"/>
                  <a:pt x="6973708" y="36284"/>
                </a:cubicBezTo>
                <a:cubicBezTo>
                  <a:pt x="7020644" y="16819"/>
                  <a:pt x="7070501" y="5308"/>
                  <a:pt x="7121223" y="2233"/>
                </a:cubicBezTo>
                <a:cubicBezTo>
                  <a:pt x="7154926" y="-372"/>
                  <a:pt x="7188437" y="-522"/>
                  <a:pt x="7221828" y="87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4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9CB55-5E5D-4676-80CB-91876082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Výklad v klasifikacích metod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D92CED-0F77-4103-81D3-F4CF599D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2784"/>
            <a:ext cx="10853691" cy="3986074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slovní metoda (vs. názorně demonstrační,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dovednostně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praktická)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metoda monologická (vs. interaktivní, dialogická, samostatná práce žáků) 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metoda informačně-receptivní (z hlediska činností žáků) -nepatří mezi metody aktivizující</a:t>
            </a:r>
          </a:p>
        </p:txBody>
      </p:sp>
    </p:spTree>
    <p:extLst>
      <p:ext uri="{BB962C8B-B14F-4D97-AF65-F5344CB8AC3E}">
        <p14:creationId xmlns:p14="http://schemas.microsoft.com/office/powerpoint/2010/main" val="343136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D4FFF0-3C83-409E-9157-4ED82040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839865"/>
            <a:ext cx="10909640" cy="904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600"/>
              <a:t>Výklad jako zastaralá metoda?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39638C5-5E44-4EC2-99D4-61238A54B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75" y="1717403"/>
            <a:ext cx="9696450" cy="509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4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26BBA9-1D4F-487C-8671-A02F7A4C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581" y="643467"/>
            <a:ext cx="3562483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 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E8F70"/>
          </a:solidFill>
          <a:ln w="38100" cap="rnd">
            <a:solidFill>
              <a:srgbClr val="EE8F7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81E416F-0A44-4BE8-B2BE-D8374EFA0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772" y="643467"/>
            <a:ext cx="8690610" cy="57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7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403987-B654-497B-89F2-30B0D5A4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cs-CZ" sz="6000" dirty="0"/>
              <a:t>Co nás vede k výkladu?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303FE-2C89-40D4-B4C6-D54706031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71" y="548640"/>
            <a:ext cx="7289102" cy="5431536"/>
          </a:xfrm>
        </p:spPr>
        <p:txBody>
          <a:bodyPr anchor="ctr">
            <a:norm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Studenti nemohou induktivně objevit vše</a:t>
            </a:r>
          </a:p>
          <a:p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Výuka trvá 45 minut</a:t>
            </a:r>
          </a:p>
          <a:p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Výklad může být kvalitní</a:t>
            </a:r>
          </a:p>
        </p:txBody>
      </p:sp>
    </p:spTree>
    <p:extLst>
      <p:ext uri="{BB962C8B-B14F-4D97-AF65-F5344CB8AC3E}">
        <p14:creationId xmlns:p14="http://schemas.microsoft.com/office/powerpoint/2010/main" val="11248807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413D24"/>
      </a:dk2>
      <a:lt2>
        <a:srgbClr val="F0ECEC"/>
      </a:lt2>
      <a:accent1>
        <a:srgbClr val="74A9AA"/>
      </a:accent1>
      <a:accent2>
        <a:srgbClr val="81AA99"/>
      </a:accent2>
      <a:accent3>
        <a:srgbClr val="85A5BD"/>
      </a:accent3>
      <a:accent4>
        <a:srgbClr val="BA7F95"/>
      </a:accent4>
      <a:accent5>
        <a:srgbClr val="C59694"/>
      </a:accent5>
      <a:accent6>
        <a:srgbClr val="BA9A7F"/>
      </a:accent6>
      <a:hlink>
        <a:srgbClr val="B57776"/>
      </a:hlink>
      <a:folHlink>
        <a:srgbClr val="878787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343</Words>
  <Application>Microsoft Office PowerPoint</Application>
  <PresentationFormat>Širokoúhlá obrazovka</PresentationFormat>
  <Paragraphs>66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Elephant</vt:lpstr>
      <vt:lpstr>Modern Love</vt:lpstr>
      <vt:lpstr>The Hand</vt:lpstr>
      <vt:lpstr>SketchyVTI</vt:lpstr>
      <vt:lpstr>BrushVTI</vt:lpstr>
      <vt:lpstr>VÝKLAD </vt:lpstr>
      <vt:lpstr>Cíle dnešního setkání na dálku</vt:lpstr>
      <vt:lpstr>Verze s mluveným slovem zde:</vt:lpstr>
      <vt:lpstr>Vyučovací metody</vt:lpstr>
      <vt:lpstr>Výklad</vt:lpstr>
      <vt:lpstr>Výklad v klasifikacích metod</vt:lpstr>
      <vt:lpstr>Výklad jako zastaralá metoda?</vt:lpstr>
      <vt:lpstr> </vt:lpstr>
      <vt:lpstr>Co nás vede k výkladu?</vt:lpstr>
      <vt:lpstr>Dobrý výklad není mýtus</vt:lpstr>
      <vt:lpstr>Práce s ukázkou</vt:lpstr>
      <vt:lpstr>Vlastnosti dobrého výkladu</vt:lpstr>
      <vt:lpstr>Vlastnosti dobrého výkladu</vt:lpstr>
      <vt:lpstr>Toto je má zpráva</vt:lpstr>
      <vt:lpstr>Cvičení</vt:lpstr>
      <vt:lpstr>Prezentace aplikace PowerPoint</vt:lpstr>
      <vt:lpstr>Prezentace aplikace PowerPoint</vt:lpstr>
      <vt:lpstr>Prezentace aplikace PowerPoint</vt:lpstr>
      <vt:lpstr>Vlastnosti dobrého výkladu</vt:lpstr>
      <vt:lpstr>Vlastnosti dobrého výkladu</vt:lpstr>
      <vt:lpstr>A DÁLE…</vt:lpstr>
      <vt:lpstr>JÁ A VÝKLAD</vt:lpstr>
      <vt:lpstr>Možné rozvojové úkoly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VÝKLAD </dc:title>
  <dc:creator>Zuzana Šalamounová</dc:creator>
  <cp:lastModifiedBy>Zuzana Šalamounová</cp:lastModifiedBy>
  <cp:revision>4</cp:revision>
  <dcterms:created xsi:type="dcterms:W3CDTF">2020-04-14T22:37:27Z</dcterms:created>
  <dcterms:modified xsi:type="dcterms:W3CDTF">2020-04-15T22:14:51Z</dcterms:modified>
</cp:coreProperties>
</file>