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910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176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8797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8095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5409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526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8824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547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02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66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61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966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70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798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48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93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-318"/>
            <a:ext cx="1952272" cy="6853571"/>
            <a:chOff x="6627813" y="195220"/>
            <a:chExt cx="1952625" cy="5678531"/>
          </a:xfrm>
          <a:solidFill>
            <a:schemeClr val="accent1"/>
          </a:solidFill>
        </p:grpSpPr>
        <p:sp>
          <p:nvSpPr>
            <p:cNvPr id="50" name="Freeform 27"/>
            <p:cNvSpPr/>
            <p:nvPr/>
          </p:nvSpPr>
          <p:spPr bwMode="auto">
            <a:xfrm>
              <a:off x="6627813" y="19522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344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85975" y="2781300"/>
            <a:ext cx="6456892" cy="1996082"/>
          </a:xfrm>
        </p:spPr>
        <p:txBody>
          <a:bodyPr/>
          <a:lstStyle/>
          <a:p>
            <a:r>
              <a:rPr lang="cs-CZ" altLang="cs-CZ" u="sng" dirty="0">
                <a:solidFill>
                  <a:srgbClr val="009900"/>
                </a:solidFill>
                <a:latin typeface="Arial Black" panose="020B0A04020102020204" pitchFamily="34" charset="0"/>
              </a:rPr>
              <a:t> Pozdní císařství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642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smtClean="0"/>
              <a:t>Aurei</a:t>
            </a:r>
          </a:p>
        </p:txBody>
      </p:sp>
      <p:sp>
        <p:nvSpPr>
          <p:cNvPr id="706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Reformované </a:t>
            </a:r>
            <a:r>
              <a:rPr lang="cs-CZ" altLang="cs-CZ" i="1" smtClean="0"/>
              <a:t>aurei</a:t>
            </a:r>
            <a:r>
              <a:rPr lang="cs-CZ" altLang="cs-CZ" smtClean="0"/>
              <a:t> vycházely formálně z tradičních vzorů</a:t>
            </a:r>
          </a:p>
          <a:p>
            <a:r>
              <a:rPr lang="cs-CZ" altLang="cs-CZ" smtClean="0"/>
              <a:t>Oproti minulosti byl změněn jen </a:t>
            </a:r>
            <a:r>
              <a:rPr lang="cs-CZ" altLang="cs-CZ" b="1" smtClean="0"/>
              <a:t>hmotnostní standard</a:t>
            </a:r>
          </a:p>
        </p:txBody>
      </p:sp>
    </p:spTree>
    <p:extLst>
      <p:ext uri="{BB962C8B-B14F-4D97-AF65-F5344CB8AC3E}">
        <p14:creationId xmlns:p14="http://schemas.microsoft.com/office/powerpoint/2010/main" val="163370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AR - mince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716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Jakostně i hmotnostně chtěl Diocletianus obnovit Neronovy denáry</a:t>
            </a:r>
          </a:p>
          <a:p>
            <a:r>
              <a:rPr lang="cs-CZ" altLang="cs-CZ" i="1" smtClean="0"/>
              <a:t>Argentei</a:t>
            </a:r>
            <a:r>
              <a:rPr lang="cs-CZ" altLang="cs-CZ" smtClean="0"/>
              <a:t> (na rozdíl od soudobých aureů) se razily jen v několika málo typech</a:t>
            </a:r>
          </a:p>
        </p:txBody>
      </p:sp>
    </p:spTree>
    <p:extLst>
      <p:ext uri="{BB962C8B-B14F-4D97-AF65-F5344CB8AC3E}">
        <p14:creationId xmlns:p14="http://schemas.microsoft.com/office/powerpoint/2010/main" val="2586505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i="1" smtClean="0"/>
              <a:t>Argentei </a:t>
            </a:r>
            <a:br>
              <a:rPr lang="cs-CZ" altLang="cs-CZ" i="1" smtClean="0"/>
            </a:br>
            <a:r>
              <a:rPr lang="cs-CZ" altLang="cs-CZ" b="0" smtClean="0"/>
              <a:t>(v letech 294 – 296)</a:t>
            </a:r>
          </a:p>
        </p:txBody>
      </p:sp>
      <p:sp>
        <p:nvSpPr>
          <p:cNvPr id="727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Na rubu zobrazeni tetrarchové, jak obětují u trojnožky před městem znázorňující </a:t>
            </a:r>
            <a:r>
              <a:rPr lang="cs-CZ" altLang="cs-CZ" i="1" smtClean="0"/>
              <a:t>Imperium Romanum </a:t>
            </a:r>
            <a:r>
              <a:rPr lang="cs-CZ" altLang="cs-CZ" smtClean="0"/>
              <a:t>( jako symbol celé římské říše)</a:t>
            </a:r>
          </a:p>
          <a:p>
            <a:r>
              <a:rPr lang="cs-CZ" altLang="cs-CZ" smtClean="0"/>
              <a:t>Výjev doprovázel některý ze 4 opisů</a:t>
            </a:r>
          </a:p>
          <a:p>
            <a:pPr marL="600075" lvl="1" indent="-257175">
              <a:buFontTx/>
              <a:buAutoNum type="arabicPeriod"/>
            </a:pPr>
            <a:r>
              <a:rPr lang="cs-CZ" altLang="cs-CZ" sz="1350"/>
              <a:t>VICTORIA SARMATICA (=sarmatské vítězství)</a:t>
            </a:r>
          </a:p>
          <a:p>
            <a:pPr marL="600075" lvl="1" indent="-257175">
              <a:buFontTx/>
              <a:buAutoNum type="arabicPeriod"/>
            </a:pPr>
            <a:r>
              <a:rPr lang="cs-CZ" altLang="cs-CZ" sz="1350"/>
              <a:t>PROVIDENTIA AVGG (=prozřetelnost dvou císařů)</a:t>
            </a:r>
          </a:p>
          <a:p>
            <a:pPr marL="600075" lvl="1" indent="-257175">
              <a:buFontTx/>
              <a:buAutoNum type="arabicPeriod"/>
            </a:pPr>
            <a:r>
              <a:rPr lang="cs-CZ" altLang="cs-CZ" sz="1350"/>
              <a:t>VIRTVS MILITVM (=udatnost vojáků)</a:t>
            </a:r>
          </a:p>
          <a:p>
            <a:pPr marL="600075" lvl="1" indent="-257175">
              <a:buFontTx/>
              <a:buAutoNum type="arabicPeriod"/>
            </a:pPr>
            <a:r>
              <a:rPr lang="cs-CZ" altLang="cs-CZ" sz="1350"/>
              <a:t>VICTORIA AVGG (=vítězství dvou císařů)</a:t>
            </a:r>
          </a:p>
          <a:p>
            <a:pPr marL="600075" lvl="1" indent="-257175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88504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i="1" smtClean="0"/>
              <a:t>Argentei </a:t>
            </a:r>
            <a:br>
              <a:rPr lang="cs-CZ" altLang="cs-CZ" i="1" smtClean="0"/>
            </a:br>
            <a:r>
              <a:rPr lang="cs-CZ" altLang="cs-CZ" b="0" smtClean="0"/>
              <a:t>(cca r.300)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1650" y="2628901"/>
            <a:ext cx="5986463" cy="328493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dirty="0" smtClean="0"/>
              <a:t>Číslice XCVI umístěná ve věnci doplněná značkou římské mincovny (Roma, </a:t>
            </a:r>
            <a:r>
              <a:rPr lang="cs-CZ" dirty="0" err="1" smtClean="0"/>
              <a:t>Aquileia</a:t>
            </a:r>
            <a:r>
              <a:rPr lang="cs-CZ" dirty="0" smtClean="0"/>
              <a:t>, </a:t>
            </a:r>
            <a:r>
              <a:rPr lang="cs-CZ" dirty="0" err="1" smtClean="0"/>
              <a:t>Ticinum</a:t>
            </a:r>
            <a:r>
              <a:rPr lang="cs-CZ" dirty="0" smtClean="0"/>
              <a:t>)</a:t>
            </a:r>
          </a:p>
          <a:p>
            <a:pPr marL="0" indent="0">
              <a:buNone/>
              <a:defRPr/>
            </a:pPr>
            <a:r>
              <a:rPr lang="cs-CZ" dirty="0" smtClean="0"/>
              <a:t>»</a:t>
            </a:r>
            <a:r>
              <a:rPr lang="cs-CZ" dirty="0" err="1" smtClean="0"/>
              <a:t>Diocletianus</a:t>
            </a:r>
            <a:r>
              <a:rPr lang="cs-CZ" dirty="0" smtClean="0"/>
              <a:t> přizpůsobil propagandu na mincích konkrétní situaci</a:t>
            </a:r>
          </a:p>
          <a:p>
            <a:pPr lvl="1">
              <a:defRPr/>
            </a:pPr>
            <a:r>
              <a:rPr lang="cs-CZ" sz="1500" dirty="0"/>
              <a:t>96 </a:t>
            </a:r>
            <a:r>
              <a:rPr lang="cs-CZ" sz="1500" dirty="0" err="1"/>
              <a:t>argenteů</a:t>
            </a:r>
            <a:r>
              <a:rPr lang="cs-CZ" sz="1500" dirty="0"/>
              <a:t> se razilo z jedné libry už od r. 294</a:t>
            </a:r>
          </a:p>
          <a:p>
            <a:pPr lvl="1">
              <a:defRPr/>
            </a:pPr>
            <a:r>
              <a:rPr lang="cs-CZ" sz="1500" dirty="0"/>
              <a:t>Číslici XCVI lze chápat jako programové zdůraznění jejich nominální hodnoty v době hospodářské krize</a:t>
            </a:r>
          </a:p>
          <a:p>
            <a:pPr lvl="1">
              <a:defRPr/>
            </a:pPr>
            <a:r>
              <a:rPr lang="cs-CZ" sz="1500" dirty="0"/>
              <a:t>Emise </a:t>
            </a:r>
            <a:r>
              <a:rPr lang="cs-CZ" sz="1500" dirty="0" err="1"/>
              <a:t>argenteů</a:t>
            </a:r>
            <a:r>
              <a:rPr lang="cs-CZ" sz="1500" dirty="0"/>
              <a:t> s číslicí XCVI na rubu, které vycházely jen z italských mincoven, by mohly indikovat ohnisko hospodářské krize</a:t>
            </a:r>
          </a:p>
        </p:txBody>
      </p:sp>
    </p:spTree>
    <p:extLst>
      <p:ext uri="{BB962C8B-B14F-4D97-AF65-F5344CB8AC3E}">
        <p14:creationId xmlns:p14="http://schemas.microsoft.com/office/powerpoint/2010/main" val="1275167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AE - mince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Rubní typ nového nominálu – </a:t>
            </a:r>
            <a:r>
              <a:rPr lang="cs-CZ" i="1" dirty="0" err="1" smtClean="0"/>
              <a:t>follis</a:t>
            </a:r>
            <a:r>
              <a:rPr lang="cs-CZ" dirty="0" smtClean="0"/>
              <a:t> byl téměř uniformní!</a:t>
            </a:r>
          </a:p>
          <a:p>
            <a:pPr>
              <a:defRPr/>
            </a:pPr>
            <a:r>
              <a:rPr lang="cs-CZ" dirty="0" smtClean="0"/>
              <a:t>Vyobrazen genius národa jako mladík, který  stojí vlevo a drží pateru a roh hojnosti</a:t>
            </a:r>
          </a:p>
          <a:p>
            <a:pPr marL="0" indent="0">
              <a:buNone/>
              <a:defRPr/>
            </a:pPr>
            <a:r>
              <a:rPr lang="cs-CZ" dirty="0" smtClean="0"/>
              <a:t>+ legenda v dedikačním či čestném 3.pádu: GENIO POPVLI ROMANI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101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Rozpad tetrarchie</a:t>
            </a:r>
          </a:p>
        </p:txBody>
      </p:sp>
      <p:sp>
        <p:nvSpPr>
          <p:cNvPr id="778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Přestává být důraz na jednotu císařského kolegia</a:t>
            </a:r>
          </a:p>
          <a:p>
            <a:r>
              <a:rPr lang="cs-CZ" altLang="cs-CZ" smtClean="0"/>
              <a:t>Opět propaganda k prosazení osobních, popř. dynastických cílů</a:t>
            </a:r>
          </a:p>
        </p:txBody>
      </p:sp>
    </p:spTree>
    <p:extLst>
      <p:ext uri="{BB962C8B-B14F-4D97-AF65-F5344CB8AC3E}">
        <p14:creationId xmlns:p14="http://schemas.microsoft.com/office/powerpoint/2010/main" val="191959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Konstantin Veliký – mocný vladař</a:t>
            </a:r>
          </a:p>
        </p:txBody>
      </p:sp>
      <p:sp>
        <p:nvSpPr>
          <p:cNvPr id="78851" name="Zástupný symbol pro obsah 2"/>
          <p:cNvSpPr>
            <a:spLocks noGrp="1"/>
          </p:cNvSpPr>
          <p:nvPr>
            <p:ph idx="1"/>
          </p:nvPr>
        </p:nvSpPr>
        <p:spPr>
          <a:xfrm>
            <a:off x="1771650" y="2628900"/>
            <a:ext cx="5886450" cy="3068241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sz="1800"/>
              <a:t>Konstantin nakonec ovládl celou římskou říši</a:t>
            </a:r>
          </a:p>
          <a:p>
            <a:r>
              <a:rPr lang="cs-CZ" altLang="cs-CZ" sz="1800"/>
              <a:t>Křesťanská legenda spjatá s bitvou u Mulvijského mostu se opírá o císařovo „vidění“, které měl ve snu před bojem</a:t>
            </a:r>
          </a:p>
          <a:p>
            <a:r>
              <a:rPr lang="cs-CZ" altLang="cs-CZ" sz="1800"/>
              <a:t>Legenda v Konstantinově propagandě důležitou roli</a:t>
            </a:r>
          </a:p>
          <a:p>
            <a:r>
              <a:rPr lang="cs-CZ" altLang="cs-CZ" sz="1800"/>
              <a:t>Zhotovena zvláštní vojenská standarta (</a:t>
            </a:r>
            <a:r>
              <a:rPr lang="cs-CZ" altLang="cs-CZ" sz="1800" b="1" i="1"/>
              <a:t>labarum</a:t>
            </a:r>
            <a:r>
              <a:rPr lang="cs-CZ" altLang="cs-CZ" sz="1800"/>
              <a:t>), bohatě zdobená perlami a drahokamy, opatřená Kristovým monogramem</a:t>
            </a:r>
          </a:p>
          <a:p>
            <a:r>
              <a:rPr lang="cs-CZ" altLang="cs-CZ" sz="1800"/>
              <a:t>Přesto na MINCÍCH křesťanské „vidění“ nezanechalo tak výraznou stopu jako pohanská vize</a:t>
            </a:r>
          </a:p>
          <a:p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4033825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Christogram</a:t>
            </a:r>
          </a:p>
        </p:txBody>
      </p:sp>
      <p:sp>
        <p:nvSpPr>
          <p:cNvPr id="798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Na mincích dvojí význam</a:t>
            </a:r>
          </a:p>
          <a:p>
            <a:pPr marL="685800" lvl="1" indent="-342900">
              <a:buFontTx/>
              <a:buAutoNum type="arabicPeriod"/>
            </a:pPr>
            <a:r>
              <a:rPr lang="cs-CZ" altLang="cs-CZ" smtClean="0"/>
              <a:t>Odznak císařské moci na líci (např. v Ticinu v letech 313-315, Konstantin má na hlavě přilbu s vysokým chocholem, nad čelem umístěn Kristův monogram)</a:t>
            </a:r>
          </a:p>
          <a:p>
            <a:pPr marL="685800" lvl="1" indent="-342900">
              <a:buFontTx/>
              <a:buAutoNum type="arabicPeriod"/>
            </a:pPr>
            <a:r>
              <a:rPr lang="cs-CZ" altLang="cs-CZ" smtClean="0"/>
              <a:t>Pouhá mincovní značka v rubním poli (např. v Siscii r.319, portrét z profilu, Kristův monogram na levé straně přilby)</a:t>
            </a:r>
          </a:p>
        </p:txBody>
      </p:sp>
    </p:spTree>
    <p:extLst>
      <p:ext uri="{BB962C8B-B14F-4D97-AF65-F5344CB8AC3E}">
        <p14:creationId xmlns:p14="http://schemas.microsoft.com/office/powerpoint/2010/main" val="1897225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Labarum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 římském vojsku se objevilo nejdříve r. 324 za </a:t>
            </a:r>
            <a:r>
              <a:rPr lang="cs-CZ" dirty="0" err="1" smtClean="0"/>
              <a:t>b.u</a:t>
            </a:r>
            <a:r>
              <a:rPr lang="cs-CZ" dirty="0" smtClean="0"/>
              <a:t> </a:t>
            </a:r>
            <a:r>
              <a:rPr lang="cs-CZ" dirty="0" err="1" smtClean="0"/>
              <a:t>Chrysopole</a:t>
            </a:r>
            <a:endParaRPr lang="cs-CZ" dirty="0" smtClean="0"/>
          </a:p>
          <a:p>
            <a:pPr marL="0" indent="0">
              <a:buNone/>
              <a:defRPr/>
            </a:pPr>
            <a:r>
              <a:rPr lang="cs-CZ" dirty="0" smtClean="0"/>
              <a:t>»Na reversu bronzových mincí emitovaných v Konstantinopoli r.327</a:t>
            </a:r>
          </a:p>
          <a:p>
            <a:pPr lvl="1">
              <a:defRPr/>
            </a:pPr>
            <a:r>
              <a:rPr lang="cs-CZ" dirty="0" smtClean="0"/>
              <a:t>Labarum probodávající draka nebo hada</a:t>
            </a:r>
          </a:p>
          <a:p>
            <a:pPr lvl="1">
              <a:defRPr/>
            </a:pPr>
            <a:r>
              <a:rPr lang="cs-CZ" dirty="0" smtClean="0"/>
              <a:t>Na špici praporu je umístěn výrazný </a:t>
            </a:r>
            <a:r>
              <a:rPr lang="cs-CZ" dirty="0" err="1" smtClean="0"/>
              <a:t>christogram</a:t>
            </a:r>
            <a:endParaRPr lang="cs-CZ" dirty="0" smtClean="0"/>
          </a:p>
          <a:p>
            <a:pPr>
              <a:defRPr/>
            </a:pPr>
            <a:r>
              <a:rPr lang="cs-CZ" sz="1800" dirty="0"/>
              <a:t>Jinak se na mincích Konstantina ani neobjevuje</a:t>
            </a:r>
          </a:p>
          <a:p>
            <a:pPr>
              <a:defRPr/>
            </a:pPr>
            <a:r>
              <a:rPr lang="cs-CZ" sz="1800" dirty="0"/>
              <a:t>Běžně se objevuje na ražbách Konstantinových synů</a:t>
            </a:r>
          </a:p>
        </p:txBody>
      </p:sp>
    </p:spTree>
    <p:extLst>
      <p:ext uri="{BB962C8B-B14F-4D97-AF65-F5344CB8AC3E}">
        <p14:creationId xmlns:p14="http://schemas.microsoft.com/office/powerpoint/2010/main" val="1925958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Kříž – křesťanská symbolika?</a:t>
            </a:r>
          </a:p>
        </p:txBody>
      </p:sp>
      <p:sp>
        <p:nvSpPr>
          <p:cNvPr id="819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Nebyl ani v době Konstantinově (na rozdíl od Kristova monogramu) využit na mincích ve státní propagandě</a:t>
            </a:r>
          </a:p>
          <a:p>
            <a:r>
              <a:rPr lang="cs-CZ" altLang="cs-CZ" smtClean="0"/>
              <a:t>Mincovní značky, které měly podobu kříže, nelze v této souvislosti brát v úvahu (mincovny: Ticinum, Londinium)</a:t>
            </a:r>
          </a:p>
        </p:txBody>
      </p:sp>
    </p:spTree>
    <p:extLst>
      <p:ext uri="{BB962C8B-B14F-4D97-AF65-F5344CB8AC3E}">
        <p14:creationId xmlns:p14="http://schemas.microsoft.com/office/powerpoint/2010/main" val="344118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  <p:sp>
        <p:nvSpPr>
          <p:cNvPr id="624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smtClean="0">
                <a:latin typeface="Bookman Old Style" panose="02050604050505020204" pitchFamily="18" charset="0"/>
              </a:rPr>
              <a:t>Mincovní typ vyjadřoval podstatu státní formy-absolutní monarchie, základy položil císař </a:t>
            </a:r>
            <a:r>
              <a:rPr lang="cs-CZ" altLang="cs-CZ" sz="2000" dirty="0" err="1" smtClean="0">
                <a:latin typeface="Bookman Old Style" panose="02050604050505020204" pitchFamily="18" charset="0"/>
              </a:rPr>
              <a:t>Diocletianus</a:t>
            </a:r>
            <a:r>
              <a:rPr lang="cs-CZ" altLang="cs-CZ" sz="2000" dirty="0" smtClean="0">
                <a:latin typeface="Bookman Old Style" panose="02050604050505020204" pitchFamily="18" charset="0"/>
              </a:rPr>
              <a:t> (284-305)</a:t>
            </a:r>
          </a:p>
          <a:p>
            <a:pPr lvl="1" eaLnBrk="1" hangingPunct="1"/>
            <a:r>
              <a:rPr lang="cs-CZ" altLang="cs-CZ" dirty="0" smtClean="0">
                <a:latin typeface="Bookman Old Style" panose="02050604050505020204" pitchFamily="18" charset="0"/>
              </a:rPr>
              <a:t>Panovník vládne s vůle boží a je sám bohem (</a:t>
            </a:r>
            <a:r>
              <a:rPr lang="cs-CZ" altLang="cs-CZ" i="1" dirty="0" err="1" smtClean="0">
                <a:latin typeface="Bookman Old Style" panose="02050604050505020204" pitchFamily="18" charset="0"/>
              </a:rPr>
              <a:t>dominus</a:t>
            </a:r>
            <a:r>
              <a:rPr lang="cs-CZ" altLang="cs-CZ" i="1" dirty="0" smtClean="0">
                <a:latin typeface="Bookman Old Style" panose="02050604050505020204" pitchFamily="18" charset="0"/>
              </a:rPr>
              <a:t> et deus</a:t>
            </a:r>
            <a:r>
              <a:rPr lang="cs-CZ" altLang="cs-CZ" dirty="0" smtClean="0">
                <a:latin typeface="Bookman Old Style" panose="02050604050505020204" pitchFamily="18" charset="0"/>
              </a:rPr>
              <a:t>)</a:t>
            </a:r>
          </a:p>
          <a:p>
            <a:pPr lvl="1" eaLnBrk="1" hangingPunct="1"/>
            <a:r>
              <a:rPr lang="cs-CZ" altLang="cs-CZ" dirty="0" smtClean="0">
                <a:latin typeface="Bookman Old Style" panose="02050604050505020204" pitchFamily="18" charset="0"/>
              </a:rPr>
              <a:t>Vše, co souvisí s panovníkem, je posvátné (</a:t>
            </a:r>
            <a:r>
              <a:rPr lang="cs-CZ" altLang="cs-CZ" i="1" dirty="0" err="1" smtClean="0">
                <a:latin typeface="Bookman Old Style" panose="02050604050505020204" pitchFamily="18" charset="0"/>
              </a:rPr>
              <a:t>sacratissimum</a:t>
            </a:r>
            <a:r>
              <a:rPr lang="cs-CZ" altLang="cs-CZ" dirty="0" smtClean="0">
                <a:latin typeface="Bookman Old Style" panose="020506040505050202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36832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Křesťanská symbolika</a:t>
            </a:r>
          </a:p>
        </p:txBody>
      </p:sp>
      <p:sp>
        <p:nvSpPr>
          <p:cNvPr id="829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Neměla v době Konstantinově svou vlastní, nezávislou tradici</a:t>
            </a:r>
          </a:p>
          <a:p>
            <a:r>
              <a:rPr lang="cs-CZ" altLang="cs-CZ" smtClean="0"/>
              <a:t>Kombinace řeckých písmen </a:t>
            </a:r>
            <a:r>
              <a:rPr lang="cs-CZ" altLang="cs-CZ" b="1" smtClean="0"/>
              <a:t>X</a:t>
            </a:r>
            <a:r>
              <a:rPr lang="cs-CZ" altLang="cs-CZ" smtClean="0"/>
              <a:t> a </a:t>
            </a:r>
            <a:r>
              <a:rPr lang="cs-CZ" altLang="cs-CZ" b="1" smtClean="0"/>
              <a:t>P</a:t>
            </a:r>
            <a:r>
              <a:rPr lang="cs-CZ" altLang="cs-CZ" smtClean="0"/>
              <a:t> se objevovala i v předkonstantinovském období – monogram se však mohl chápat i jinak než křesťansky – např. mocné nebeské znamení nebo spojováno i se slunečným kultem či s egyptskou mystikou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668199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Křesťanská symbolika</a:t>
            </a:r>
          </a:p>
        </p:txBody>
      </p:sp>
      <p:sp>
        <p:nvSpPr>
          <p:cNvPr id="839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Písmena </a:t>
            </a:r>
            <a:r>
              <a:rPr lang="cs-CZ" altLang="cs-CZ" b="1" smtClean="0"/>
              <a:t>X</a:t>
            </a:r>
            <a:r>
              <a:rPr lang="cs-CZ" altLang="cs-CZ" smtClean="0"/>
              <a:t> a </a:t>
            </a:r>
            <a:r>
              <a:rPr lang="cs-CZ" altLang="cs-CZ" b="1" smtClean="0"/>
              <a:t>P</a:t>
            </a:r>
            <a:r>
              <a:rPr lang="cs-CZ" altLang="cs-CZ" smtClean="0"/>
              <a:t> nabývají křesťanského smyslu v souvislosti s legendou o vítězství u Mulvijského mostu</a:t>
            </a:r>
          </a:p>
          <a:p>
            <a:r>
              <a:rPr lang="cs-CZ" altLang="cs-CZ" smtClean="0"/>
              <a:t>Křesťanské pojetí christogramu se upevnilo a rozšiřovalo po vydání milánského ediktu v r. 313</a:t>
            </a:r>
          </a:p>
          <a:p>
            <a:r>
              <a:rPr lang="cs-CZ" altLang="cs-CZ" smtClean="0"/>
              <a:t>Kromě christogramu se uplatňovala i císařova standarta s christogramem na špici</a:t>
            </a:r>
          </a:p>
        </p:txBody>
      </p:sp>
    </p:spTree>
    <p:extLst>
      <p:ext uri="{BB962C8B-B14F-4D97-AF65-F5344CB8AC3E}">
        <p14:creationId xmlns:p14="http://schemas.microsoft.com/office/powerpoint/2010/main" val="37892283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Císař – symbol říše</a:t>
            </a:r>
          </a:p>
        </p:txBody>
      </p:sp>
      <p:sp>
        <p:nvSpPr>
          <p:cNvPr id="84995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altLang="cs-CZ" sz="2400"/>
              <a:t>Státní propaganda na mincích se za vlády Konstantina Velikého a jeho synů soustřeďovala jen </a:t>
            </a:r>
            <a:r>
              <a:rPr lang="cs-CZ" altLang="cs-CZ" sz="2400" b="1"/>
              <a:t>k osobě samotného císaře</a:t>
            </a:r>
            <a:r>
              <a:rPr lang="cs-CZ" altLang="cs-CZ" sz="2400"/>
              <a:t> - za života i po jeho smrti</a:t>
            </a:r>
          </a:p>
        </p:txBody>
      </p:sp>
    </p:spTree>
    <p:extLst>
      <p:ext uri="{BB962C8B-B14F-4D97-AF65-F5344CB8AC3E}">
        <p14:creationId xmlns:p14="http://schemas.microsoft.com/office/powerpoint/2010/main" val="1123715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Posmrtné ražby z první pol. 4.stol.</a:t>
            </a:r>
          </a:p>
        </p:txBody>
      </p:sp>
      <p:sp>
        <p:nvSpPr>
          <p:cNvPr id="860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Proklamují hlavně kontinuitu dynastie</a:t>
            </a:r>
          </a:p>
          <a:p>
            <a:r>
              <a:rPr lang="cs-CZ" altLang="cs-CZ" smtClean="0"/>
              <a:t>Konstantin vydává mince na počest svého otce Konstantia Chlora</a:t>
            </a:r>
          </a:p>
          <a:p>
            <a:r>
              <a:rPr lang="cs-CZ" altLang="cs-CZ" smtClean="0"/>
              <a:t>Synové Konstantina Velikého také poctili svého otce posmrtnými ražbami</a:t>
            </a:r>
          </a:p>
          <a:p>
            <a:r>
              <a:rPr lang="cs-CZ" altLang="cs-CZ" smtClean="0"/>
              <a:t>Konstantin Veliký razí víc zejm. pamětní (kommemorativní) mince než posmrtné</a:t>
            </a:r>
          </a:p>
        </p:txBody>
      </p:sp>
    </p:spTree>
    <p:extLst>
      <p:ext uri="{BB962C8B-B14F-4D97-AF65-F5344CB8AC3E}">
        <p14:creationId xmlns:p14="http://schemas.microsoft.com/office/powerpoint/2010/main" val="11714251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Follis, Treveri (=Trier)</a:t>
            </a:r>
            <a:br>
              <a:rPr lang="cs-CZ" altLang="cs-CZ" smtClean="0"/>
            </a:br>
            <a:r>
              <a:rPr lang="cs-CZ" altLang="cs-CZ" sz="2100"/>
              <a:t>kommemorativní mince z let 330-354</a:t>
            </a:r>
          </a:p>
        </p:txBody>
      </p:sp>
      <p:pic>
        <p:nvPicPr>
          <p:cNvPr id="87043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4817" y="2514600"/>
            <a:ext cx="5613713" cy="2641998"/>
          </a:xfrm>
        </p:spPr>
      </p:pic>
    </p:spTree>
    <p:extLst>
      <p:ext uri="{BB962C8B-B14F-4D97-AF65-F5344CB8AC3E}">
        <p14:creationId xmlns:p14="http://schemas.microsoft.com/office/powerpoint/2010/main" val="1458496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i="1" smtClean="0"/>
              <a:t>consecratio</a:t>
            </a:r>
          </a:p>
        </p:txBody>
      </p:sp>
      <p:sp>
        <p:nvSpPr>
          <p:cNvPr id="880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Pohanská </a:t>
            </a:r>
            <a:r>
              <a:rPr lang="cs-CZ" altLang="cs-CZ" i="1" smtClean="0"/>
              <a:t>consecratio,</a:t>
            </a:r>
            <a:r>
              <a:rPr lang="cs-CZ" altLang="cs-CZ" smtClean="0"/>
              <a:t> obřad uvádějící římské panovníky mezi státní božstva</a:t>
            </a:r>
          </a:p>
          <a:p>
            <a:r>
              <a:rPr lang="cs-CZ" altLang="cs-CZ" smtClean="0"/>
              <a:t>+ zároveň křesťanské obrazy na posmrtných mincích K. Velikého</a:t>
            </a:r>
          </a:p>
        </p:txBody>
      </p:sp>
    </p:spTree>
    <p:extLst>
      <p:ext uri="{BB962C8B-B14F-4D97-AF65-F5344CB8AC3E}">
        <p14:creationId xmlns:p14="http://schemas.microsoft.com/office/powerpoint/2010/main" val="1407408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Mince - </a:t>
            </a:r>
            <a:r>
              <a:rPr lang="cs-CZ" altLang="cs-CZ" i="1" smtClean="0"/>
              <a:t>consecratio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875" dirty="0"/>
              <a:t>Poslední stavbu zasvěcená mrtvému příslušníku císařské rodiny, který byl konsekrován, dal r.309 v Římě postavit </a:t>
            </a:r>
            <a:r>
              <a:rPr lang="cs-CZ" sz="1875" dirty="0" err="1"/>
              <a:t>Maxentius</a:t>
            </a:r>
            <a:r>
              <a:rPr lang="cs-CZ" sz="1875" dirty="0"/>
              <a:t> svému synovi Romulovi</a:t>
            </a:r>
          </a:p>
          <a:p>
            <a:pPr marL="0" indent="0">
              <a:buNone/>
              <a:defRPr/>
            </a:pPr>
            <a:r>
              <a:rPr lang="cs-CZ" sz="1875" dirty="0"/>
              <a:t>» vyobrazena na zlaté minci z </a:t>
            </a:r>
            <a:r>
              <a:rPr lang="cs-CZ" sz="1875" dirty="0" err="1"/>
              <a:t>ostijské</a:t>
            </a:r>
            <a:r>
              <a:rPr lang="cs-CZ" sz="1875" dirty="0"/>
              <a:t> mincovny s opisem AETERNAE MEMORIAE </a:t>
            </a:r>
          </a:p>
          <a:p>
            <a:pPr>
              <a:defRPr/>
            </a:pPr>
            <a:r>
              <a:rPr lang="cs-CZ" sz="1875" dirty="0"/>
              <a:t>je výjimkou oproti schématu: opis CONSECRATIO + jeden ze 3 obrazů (orel nebo císař unášený na orlu; oltář, pohřební hranice)</a:t>
            </a:r>
          </a:p>
        </p:txBody>
      </p:sp>
    </p:spTree>
    <p:extLst>
      <p:ext uri="{BB962C8B-B14F-4D97-AF65-F5344CB8AC3E}">
        <p14:creationId xmlns:p14="http://schemas.microsoft.com/office/powerpoint/2010/main" val="41465122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konsekrační reversy</a:t>
            </a:r>
          </a:p>
        </p:txBody>
      </p:sp>
      <p:sp>
        <p:nvSpPr>
          <p:cNvPr id="90115" name="Zástupný symbol pro obsah 2"/>
          <p:cNvSpPr>
            <a:spLocks noGrp="1"/>
          </p:cNvSpPr>
          <p:nvPr>
            <p:ph idx="1"/>
          </p:nvPr>
        </p:nvSpPr>
        <p:spPr>
          <a:xfrm>
            <a:off x="1771650" y="2628900"/>
            <a:ext cx="5986463" cy="3371850"/>
          </a:xfrm>
        </p:spPr>
        <p:txBody>
          <a:bodyPr>
            <a:normAutofit lnSpcReduction="10000"/>
          </a:bodyPr>
          <a:lstStyle/>
          <a:p>
            <a:r>
              <a:rPr lang="cs-CZ" altLang="cs-CZ" smtClean="0"/>
              <a:t>Poslední nechal razit k poctě Konstantia Chlora syn Konstantin Veliký </a:t>
            </a:r>
          </a:p>
          <a:p>
            <a:pPr lvl="1"/>
            <a:r>
              <a:rPr lang="cs-CZ" altLang="cs-CZ" b="1" u="sng" smtClean="0"/>
              <a:t>Folles</a:t>
            </a:r>
            <a:r>
              <a:rPr lang="cs-CZ" altLang="cs-CZ" smtClean="0"/>
              <a:t> z Lugdunu 306 a 307 (s orlem)</a:t>
            </a:r>
          </a:p>
          <a:p>
            <a:pPr lvl="1"/>
            <a:r>
              <a:rPr lang="cs-CZ" altLang="cs-CZ" b="1" u="sng" smtClean="0"/>
              <a:t>Solidus</a:t>
            </a:r>
            <a:r>
              <a:rPr lang="cs-CZ" altLang="cs-CZ" smtClean="0"/>
              <a:t> z Treveri=Trier 310-313 (s pohřební hranicí)</a:t>
            </a:r>
          </a:p>
          <a:p>
            <a:pPr lvl="1"/>
            <a:r>
              <a:rPr lang="cs-CZ" altLang="cs-CZ" smtClean="0"/>
              <a:t>V dalších emisích připojeny netradiční legendy:</a:t>
            </a:r>
          </a:p>
          <a:p>
            <a:pPr lvl="2"/>
            <a:r>
              <a:rPr lang="cs-CZ" altLang="cs-CZ" smtClean="0"/>
              <a:t>MEM(oria) DIVI CONSTANTI (folles), na památku božského Konstantia</a:t>
            </a:r>
          </a:p>
          <a:p>
            <a:pPr lvl="2"/>
            <a:r>
              <a:rPr lang="cs-CZ" altLang="cs-CZ" smtClean="0"/>
              <a:t>MEMORIA FELIX (folles), obecně zdůrazněná šťastná památka</a:t>
            </a:r>
          </a:p>
          <a:p>
            <a:r>
              <a:rPr lang="cs-CZ" altLang="cs-CZ" sz="1500"/>
              <a:t>Památka, nezávislá na císařském kultu, na mrtvého panovníka</a:t>
            </a:r>
          </a:p>
          <a:p>
            <a:pPr lvl="2"/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071990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Follis, Heraclea</a:t>
            </a:r>
            <a:br>
              <a:rPr lang="cs-CZ" altLang="cs-CZ" smtClean="0"/>
            </a:br>
            <a:r>
              <a:rPr lang="cs-CZ" altLang="cs-CZ" sz="1800"/>
              <a:t>revers:</a:t>
            </a:r>
            <a:r>
              <a:rPr lang="cs-CZ" altLang="cs-CZ" smtClean="0"/>
              <a:t> </a:t>
            </a:r>
            <a:r>
              <a:rPr lang="cs-CZ" altLang="cs-CZ" sz="1800"/>
              <a:t>IOVI CONS-ERVATORI … s orlem</a:t>
            </a:r>
          </a:p>
        </p:txBody>
      </p:sp>
      <p:pic>
        <p:nvPicPr>
          <p:cNvPr id="91139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82454" y="2667000"/>
            <a:ext cx="5059231" cy="2382441"/>
          </a:xfrm>
        </p:spPr>
      </p:pic>
    </p:spTree>
    <p:extLst>
      <p:ext uri="{BB962C8B-B14F-4D97-AF65-F5344CB8AC3E}">
        <p14:creationId xmlns:p14="http://schemas.microsoft.com/office/powerpoint/2010/main" val="775062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Milánský edikt – proměna mince?</a:t>
            </a:r>
          </a:p>
        </p:txBody>
      </p:sp>
      <p:sp>
        <p:nvSpPr>
          <p:cNvPr id="921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Pravidelné ražby poskytovaly možnost, aby v jejich reversních typech propagovali císařové politické záměry</a:t>
            </a:r>
          </a:p>
          <a:p>
            <a:r>
              <a:rPr lang="cs-CZ" altLang="cs-CZ" smtClean="0"/>
              <a:t>Licinius nebyl příliš vynalézavý: Juppiter na rubu (vyjádření nároků proti Konstantinovi)</a:t>
            </a:r>
          </a:p>
          <a:p>
            <a:r>
              <a:rPr lang="cs-CZ" altLang="cs-CZ" smtClean="0"/>
              <a:t>Konstantin – vynalézavý!</a:t>
            </a:r>
          </a:p>
          <a:p>
            <a:pPr lvl="1"/>
            <a:r>
              <a:rPr lang="cs-CZ" altLang="cs-CZ" smtClean="0"/>
              <a:t>Typologicky se reversy lišily podle mincovních kovů</a:t>
            </a:r>
          </a:p>
        </p:txBody>
      </p:sp>
    </p:spTree>
    <p:extLst>
      <p:ext uri="{BB962C8B-B14F-4D97-AF65-F5344CB8AC3E}">
        <p14:creationId xmlns:p14="http://schemas.microsoft.com/office/powerpoint/2010/main" val="19798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Typologie</a:t>
            </a:r>
          </a:p>
        </p:txBody>
      </p:sp>
      <p:sp>
        <p:nvSpPr>
          <p:cNvPr id="634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3. a 4. století doznívá ještě typ mincí raně císařských, ale zároveň se stále důrazněji prosazuje nové uspořádání mincovního obrazu</a:t>
            </a:r>
          </a:p>
          <a:p>
            <a:pPr eaLnBrk="1" hangingPunct="1"/>
            <a:r>
              <a:rPr lang="cs-CZ" altLang="cs-CZ" smtClean="0"/>
              <a:t>Zlom: r. 325 po Kr. – na hlavě císaře a záhy i v mincovním portrétu poprvé </a:t>
            </a:r>
            <a:r>
              <a:rPr lang="cs-CZ" altLang="cs-CZ" smtClean="0">
                <a:solidFill>
                  <a:srgbClr val="CC0099"/>
                </a:solidFill>
              </a:rPr>
              <a:t>DIADÉM</a:t>
            </a:r>
          </a:p>
          <a:p>
            <a:pPr eaLnBrk="1" hangingPunct="1"/>
            <a:r>
              <a:rPr lang="cs-CZ" altLang="cs-CZ" smtClean="0"/>
              <a:t>I nadále mince=prostředek státní propagandy</a:t>
            </a:r>
          </a:p>
        </p:txBody>
      </p:sp>
    </p:spTree>
    <p:extLst>
      <p:ext uri="{BB962C8B-B14F-4D97-AF65-F5344CB8AC3E}">
        <p14:creationId xmlns:p14="http://schemas.microsoft.com/office/powerpoint/2010/main" val="402054232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Zlaté a stříbrné mince do r. 324</a:t>
            </a:r>
          </a:p>
        </p:txBody>
      </p:sp>
      <p:sp>
        <p:nvSpPr>
          <p:cNvPr id="931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Proměnlivé obrazy a opisy komentující konkrétní události:</a:t>
            </a:r>
          </a:p>
          <a:p>
            <a:r>
              <a:rPr lang="cs-CZ" altLang="cs-CZ" smtClean="0"/>
              <a:t>Vítězství Konstantina nad Maxentiem a Licinia nad Maximinem Daiou (Treveri v letech 313 – 315)</a:t>
            </a:r>
          </a:p>
          <a:p>
            <a:pPr lvl="2"/>
            <a:r>
              <a:rPr lang="cs-CZ" altLang="cs-CZ" sz="1800"/>
              <a:t>VIRTVS AVGVSTORVM</a:t>
            </a:r>
          </a:p>
          <a:p>
            <a:pPr lvl="2"/>
            <a:r>
              <a:rPr lang="cs-CZ" altLang="cs-CZ" sz="1800"/>
              <a:t>VICTORIBVS AVGG NN</a:t>
            </a:r>
          </a:p>
        </p:txBody>
      </p:sp>
    </p:spTree>
    <p:extLst>
      <p:ext uri="{BB962C8B-B14F-4D97-AF65-F5344CB8AC3E}">
        <p14:creationId xmlns:p14="http://schemas.microsoft.com/office/powerpoint/2010/main" val="29432088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Solidy (Treveri v letech 313-315)</a:t>
            </a:r>
          </a:p>
        </p:txBody>
      </p:sp>
      <p:sp>
        <p:nvSpPr>
          <p:cNvPr id="942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Rubní legenda: RESTITVTORI LIBERTATIS (=obnovitel svobody)</a:t>
            </a:r>
          </a:p>
          <a:p>
            <a:r>
              <a:rPr lang="cs-CZ" altLang="cs-CZ" smtClean="0"/>
              <a:t>Alegorický obraz sedící Romy, která stojícímu císaři podává zeměkouli</a:t>
            </a:r>
          </a:p>
          <a:p>
            <a:r>
              <a:rPr lang="cs-CZ" altLang="cs-CZ" smtClean="0"/>
              <a:t>» jasná propaganda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9605484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Vítězství Římanů </a:t>
            </a:r>
            <a:br>
              <a:rPr lang="cs-CZ" altLang="cs-CZ" smtClean="0"/>
            </a:br>
            <a:r>
              <a:rPr lang="cs-CZ" altLang="cs-CZ" smtClean="0"/>
              <a:t>nad Alamany, Franky a Sarmaty</a:t>
            </a:r>
          </a:p>
        </p:txBody>
      </p:sp>
      <p:sp>
        <p:nvSpPr>
          <p:cNvPr id="952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V letech 319 – 320; 322 - 323</a:t>
            </a:r>
          </a:p>
          <a:p>
            <a:r>
              <a:rPr lang="cs-CZ" altLang="cs-CZ" smtClean="0"/>
              <a:t>Obrazy personifikovaných území, postavy jsou zřetelně pojmenovány v nápisech</a:t>
            </a:r>
          </a:p>
          <a:p>
            <a:pPr lvl="1"/>
            <a:r>
              <a:rPr lang="cs-CZ" altLang="cs-CZ" b="1" smtClean="0"/>
              <a:t>ALAMANNIA </a:t>
            </a:r>
            <a:r>
              <a:rPr lang="cs-CZ" altLang="cs-CZ" smtClean="0"/>
              <a:t>(fr.název pro Německo)</a:t>
            </a:r>
          </a:p>
          <a:p>
            <a:pPr lvl="1"/>
            <a:r>
              <a:rPr lang="cs-CZ" altLang="cs-CZ" b="1" smtClean="0"/>
              <a:t>FRANCIA </a:t>
            </a:r>
          </a:p>
          <a:p>
            <a:pPr lvl="1"/>
            <a:r>
              <a:rPr lang="cs-CZ" altLang="cs-CZ" b="1" smtClean="0"/>
              <a:t>SARMATIA</a:t>
            </a:r>
          </a:p>
          <a:p>
            <a:r>
              <a:rPr lang="cs-CZ" altLang="cs-CZ" smtClean="0"/>
              <a:t>Legenda ve všech případech zdůrazňuje „radost Římanů“ GAVDIVM ROMANORVM</a:t>
            </a:r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366133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Siliqua, Treveri </a:t>
            </a:r>
            <a:r>
              <a:rPr lang="cs-CZ" altLang="cs-CZ" sz="1800"/>
              <a:t>(FRANCIA, GAVDIVM ROMANORVM)</a:t>
            </a:r>
          </a:p>
        </p:txBody>
      </p:sp>
      <p:pic>
        <p:nvPicPr>
          <p:cNvPr id="96259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699146" y="2533650"/>
            <a:ext cx="5146597" cy="2407445"/>
          </a:xfrm>
        </p:spPr>
      </p:pic>
    </p:spTree>
    <p:extLst>
      <p:ext uri="{BB962C8B-B14F-4D97-AF65-F5344CB8AC3E}">
        <p14:creationId xmlns:p14="http://schemas.microsoft.com/office/powerpoint/2010/main" val="360843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Líc</a:t>
            </a:r>
          </a:p>
        </p:txBody>
      </p:sp>
      <p:sp>
        <p:nvSpPr>
          <p:cNvPr id="645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/>
              <a:t>v</a:t>
            </a:r>
            <a:r>
              <a:rPr lang="cs-CZ" altLang="cs-CZ" sz="1500"/>
              <a:t>yhrazen (až na výjimky) pro základní údaje o vydavateli ražby: jméno, tituly a zejm. portrét panovníka</a:t>
            </a:r>
          </a:p>
          <a:p>
            <a:pPr eaLnBrk="1" hangingPunct="1"/>
            <a:r>
              <a:rPr lang="cs-CZ" altLang="cs-CZ" sz="1500"/>
              <a:t>„Ražba mincí byla výsostným právem císaře nebo císařů, pokud vládli společně.“</a:t>
            </a:r>
          </a:p>
          <a:p>
            <a:pPr eaLnBrk="1" hangingPunct="1"/>
            <a:r>
              <a:rPr lang="cs-CZ" altLang="cs-CZ" sz="1500"/>
              <a:t>V období tetrarchií měli mincovní právo nejen starší (</a:t>
            </a:r>
            <a:r>
              <a:rPr lang="cs-CZ" altLang="cs-CZ" sz="1500" i="1"/>
              <a:t>augusti</a:t>
            </a:r>
            <a:r>
              <a:rPr lang="cs-CZ" altLang="cs-CZ" sz="1500"/>
              <a:t>), ale i mladší (</a:t>
            </a:r>
            <a:r>
              <a:rPr lang="cs-CZ" altLang="cs-CZ" sz="1500" i="1"/>
              <a:t>caesares</a:t>
            </a:r>
            <a:r>
              <a:rPr lang="cs-CZ" altLang="cs-CZ" sz="1500"/>
              <a:t>) vladaři</a:t>
            </a:r>
          </a:p>
          <a:p>
            <a:pPr eaLnBrk="1" hangingPunct="1"/>
            <a:r>
              <a:rPr lang="cs-CZ" altLang="cs-CZ" sz="1500"/>
              <a:t>Každý ze 4 panovníků se podílel na úkolech vládnoucího kolegia a razil ve svěřené oblasti nejen mince se svým vlastním jménem a portrétem, ale i mince se jmény a portréty všech svých legitimních spoluvladařů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97349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Rub</a:t>
            </a:r>
          </a:p>
        </p:txBody>
      </p:sp>
      <p:sp>
        <p:nvSpPr>
          <p:cNvPr id="655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/>
              <a:t>Charakterizoval vládu císaře, jehož portrét hleděl z líce ražby</a:t>
            </a:r>
          </a:p>
          <a:p>
            <a:r>
              <a:rPr lang="cs-CZ" altLang="cs-CZ" sz="1800"/>
              <a:t>Jednotlivé aspekty panovníkovy vlády se promítaly na rubu mince</a:t>
            </a:r>
          </a:p>
          <a:p>
            <a:pPr lvl="1"/>
            <a:r>
              <a:rPr lang="cs-CZ" altLang="cs-CZ" sz="1650"/>
              <a:t>Zpočátku dominátu mnohotvárné reversy (3.-4. stol.)</a:t>
            </a:r>
          </a:p>
          <a:p>
            <a:pPr lvl="1"/>
            <a:r>
              <a:rPr lang="cs-CZ" altLang="cs-CZ" sz="1650"/>
              <a:t>V pozdějším období se jedná spíš o stereotypní schémata</a:t>
            </a:r>
          </a:p>
          <a:p>
            <a:pPr lvl="1"/>
            <a:r>
              <a:rPr lang="cs-CZ" altLang="cs-CZ" sz="1650"/>
              <a:t>Státní propaganda se mění po polovině 4. století v proklamaci obecných hesel (vyjadřují jen zbožná přání)</a:t>
            </a:r>
          </a:p>
          <a:p>
            <a:pPr lvl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332894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mtClean="0"/>
              <a:t>Legendy rubní strany ražeb</a:t>
            </a:r>
            <a:br>
              <a:rPr lang="cs-CZ" altLang="cs-CZ" smtClean="0"/>
            </a:br>
            <a:r>
              <a:rPr lang="cs-CZ" altLang="cs-CZ" sz="1800"/>
              <a:t>dle badatelsky Zadoks-Josephus Jitta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1"/>
          </p:nvPr>
        </p:nvSpPr>
        <p:spPr>
          <a:xfrm>
            <a:off x="1771650" y="2628901"/>
            <a:ext cx="5886450" cy="2959894"/>
          </a:xfrm>
        </p:spPr>
        <p:txBody>
          <a:bodyPr>
            <a:normAutofit fontScale="85000" lnSpcReduction="10000"/>
          </a:bodyPr>
          <a:lstStyle/>
          <a:p>
            <a:r>
              <a:rPr lang="cs-CZ" altLang="cs-CZ" sz="1800"/>
              <a:t>FEL(icium) TEMPorum REPARATIO</a:t>
            </a:r>
          </a:p>
          <a:p>
            <a:r>
              <a:rPr lang="cs-CZ" altLang="cs-CZ" sz="1800"/>
              <a:t>GLORIA EXERCITVS</a:t>
            </a:r>
          </a:p>
          <a:p>
            <a:r>
              <a:rPr lang="cs-CZ" altLang="cs-CZ" sz="1800"/>
              <a:t>GLORIA ROMANORVM</a:t>
            </a:r>
          </a:p>
          <a:p>
            <a:r>
              <a:rPr lang="cs-CZ" altLang="cs-CZ" sz="1800"/>
              <a:t>REPARATIO REIPVB(licae)</a:t>
            </a:r>
          </a:p>
          <a:p>
            <a:r>
              <a:rPr lang="cs-CZ" altLang="cs-CZ" sz="1800"/>
              <a:t>RESTITVTOR REIPUBLICAE</a:t>
            </a:r>
          </a:p>
          <a:p>
            <a:r>
              <a:rPr lang="cs-CZ" altLang="cs-CZ" sz="1800"/>
              <a:t>SALVS REIPUBLICAE</a:t>
            </a:r>
          </a:p>
          <a:p>
            <a:r>
              <a:rPr lang="cs-CZ" altLang="cs-CZ" sz="1800"/>
              <a:t>SECVRITAS REIPUBLICAE</a:t>
            </a:r>
          </a:p>
          <a:p>
            <a:r>
              <a:rPr lang="cs-CZ" altLang="cs-CZ" sz="1800"/>
              <a:t>VICTORIA AVGG (AVGGG)</a:t>
            </a:r>
          </a:p>
          <a:p>
            <a:r>
              <a:rPr lang="cs-CZ" altLang="cs-CZ" sz="1800"/>
              <a:t>GLORIA NOVI SAECVILI</a:t>
            </a:r>
          </a:p>
          <a:p>
            <a:endParaRPr lang="cs-CZ" altLang="cs-CZ" sz="1800"/>
          </a:p>
        </p:txBody>
      </p:sp>
    </p:spTree>
    <p:extLst>
      <p:ext uri="{BB962C8B-B14F-4D97-AF65-F5344CB8AC3E}">
        <p14:creationId xmlns:p14="http://schemas.microsoft.com/office/powerpoint/2010/main" val="14884647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TETRARCHIE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71650" y="2628900"/>
            <a:ext cx="5886450" cy="3068241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Výběr mincovních typů podmiňovaly složité politické poměry </a:t>
            </a:r>
            <a:r>
              <a:rPr lang="cs-CZ" dirty="0" err="1" smtClean="0"/>
              <a:t>zvl</a:t>
            </a:r>
            <a:r>
              <a:rPr lang="cs-CZ" dirty="0" smtClean="0"/>
              <a:t> .v období prvních tetrarchií a v začátku vlády Konstantina Velikého.</a:t>
            </a:r>
          </a:p>
          <a:p>
            <a:pPr>
              <a:defRPr/>
            </a:pPr>
            <a:r>
              <a:rPr lang="cs-CZ" dirty="0" smtClean="0"/>
              <a:t>Symbolika pozdně římských reversů často záhadná.</a:t>
            </a:r>
          </a:p>
          <a:p>
            <a:pPr>
              <a:defRPr/>
            </a:pPr>
            <a:r>
              <a:rPr lang="cs-CZ" dirty="0" smtClean="0"/>
              <a:t>Státní propaganda pokračovala v dosavadní tradici bez přerušení i na přelomu 3. a 4. století</a:t>
            </a:r>
          </a:p>
          <a:p>
            <a:pPr marL="0" indent="0">
              <a:buNone/>
              <a:defRPr/>
            </a:pPr>
            <a:endParaRPr lang="cs-CZ" dirty="0" smtClean="0"/>
          </a:p>
          <a:p>
            <a:pPr marL="0" indent="0"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7786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Mincovní typy</a:t>
            </a:r>
          </a:p>
        </p:txBody>
      </p:sp>
      <p:sp>
        <p:nvSpPr>
          <p:cNvPr id="686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mtClean="0"/>
              <a:t>Mincovní typy se za první i druhé tetrarchie v zásadě lišily podle mincovních kovů</a:t>
            </a:r>
          </a:p>
          <a:p>
            <a:endParaRPr lang="cs-CZ" altLang="cs-CZ" smtClean="0"/>
          </a:p>
          <a:p>
            <a:pPr lvl="2"/>
            <a:r>
              <a:rPr lang="cs-CZ" altLang="cs-CZ" sz="2100"/>
              <a:t>AV - mince</a:t>
            </a:r>
          </a:p>
          <a:p>
            <a:pPr lvl="2"/>
            <a:r>
              <a:rPr lang="cs-CZ" altLang="cs-CZ" sz="2100"/>
              <a:t>AR - mince</a:t>
            </a:r>
          </a:p>
          <a:p>
            <a:pPr lvl="2"/>
            <a:r>
              <a:rPr lang="cs-CZ" altLang="cs-CZ" sz="2100"/>
              <a:t>AE - mince</a:t>
            </a:r>
          </a:p>
        </p:txBody>
      </p:sp>
    </p:spTree>
    <p:extLst>
      <p:ext uri="{BB962C8B-B14F-4D97-AF65-F5344CB8AC3E}">
        <p14:creationId xmlns:p14="http://schemas.microsoft.com/office/powerpoint/2010/main" val="1798430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AV - mince</a:t>
            </a:r>
            <a:br>
              <a:rPr lang="cs-CZ" altLang="cs-CZ" smtClean="0"/>
            </a:br>
            <a:endParaRPr lang="cs-CZ" alt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14501" y="2564606"/>
            <a:ext cx="6098381" cy="3186113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cs-CZ" sz="1800" dirty="0"/>
              <a:t>Rozmanitost charakteristická pro </a:t>
            </a:r>
            <a:r>
              <a:rPr lang="cs-CZ" sz="1800" dirty="0" err="1"/>
              <a:t>Diocletianovy</a:t>
            </a:r>
            <a:r>
              <a:rPr lang="cs-CZ" sz="1800" dirty="0"/>
              <a:t> </a:t>
            </a:r>
            <a:r>
              <a:rPr lang="cs-CZ" sz="1800" i="1" dirty="0" err="1"/>
              <a:t>aurei</a:t>
            </a:r>
            <a:r>
              <a:rPr lang="cs-CZ" sz="1800" i="1" dirty="0"/>
              <a:t> </a:t>
            </a:r>
          </a:p>
          <a:p>
            <a:pPr marL="0" indent="0">
              <a:buNone/>
              <a:defRPr/>
            </a:pPr>
            <a:r>
              <a:rPr lang="cs-CZ" sz="1800" dirty="0"/>
              <a:t>(1 libra = 60 </a:t>
            </a:r>
            <a:r>
              <a:rPr lang="cs-CZ" sz="1800" i="1" dirty="0" err="1"/>
              <a:t>aurei</a:t>
            </a:r>
            <a:r>
              <a:rPr lang="cs-CZ" sz="1800" dirty="0"/>
              <a:t>)</a:t>
            </a:r>
          </a:p>
          <a:p>
            <a:pPr marL="385763" indent="-385763">
              <a:buFont typeface="+mj-lt"/>
              <a:buAutoNum type="arabicPeriod"/>
              <a:defRPr/>
            </a:pPr>
            <a:r>
              <a:rPr lang="cs-CZ" sz="1800" dirty="0"/>
              <a:t>Typy, které zdůrazňovaly dynastickou myšlenku tetrarchie</a:t>
            </a:r>
          </a:p>
          <a:p>
            <a:pPr marL="385763" indent="-385763">
              <a:buFont typeface="+mj-lt"/>
              <a:buAutoNum type="arabicPeriod"/>
              <a:defRPr/>
            </a:pPr>
            <a:r>
              <a:rPr lang="cs-CZ" sz="1800" dirty="0"/>
              <a:t>Typy, při nichž úředníci postupovali samostatně</a:t>
            </a:r>
          </a:p>
          <a:p>
            <a:pPr marL="985838" lvl="2" indent="-385763">
              <a:defRPr/>
            </a:pPr>
            <a:r>
              <a:rPr lang="cs-CZ" dirty="0" smtClean="0"/>
              <a:t>Antiochie – oblíbené: pečlivě datované reversy s </a:t>
            </a:r>
            <a:r>
              <a:rPr lang="cs-CZ" dirty="0" err="1" smtClean="0"/>
              <a:t>Diocletianem</a:t>
            </a:r>
            <a:r>
              <a:rPr lang="cs-CZ" dirty="0" smtClean="0"/>
              <a:t> a </a:t>
            </a:r>
            <a:r>
              <a:rPr lang="cs-CZ" dirty="0" err="1" smtClean="0"/>
              <a:t>Maximianem</a:t>
            </a:r>
            <a:r>
              <a:rPr lang="cs-CZ" dirty="0" smtClean="0"/>
              <a:t> v ceremoniální nádheře konzulského úřadu</a:t>
            </a:r>
          </a:p>
          <a:p>
            <a:pPr marL="985838" lvl="2" indent="-385763">
              <a:defRPr/>
            </a:pPr>
            <a:r>
              <a:rPr lang="cs-CZ" dirty="0" smtClean="0"/>
              <a:t>Ojedinělý rubní opis GAVDETE ROMANI (na vzácných </a:t>
            </a:r>
            <a:r>
              <a:rPr lang="cs-CZ" dirty="0" err="1" smtClean="0"/>
              <a:t>půlaureích</a:t>
            </a:r>
            <a:r>
              <a:rPr lang="cs-CZ" dirty="0" smtClean="0"/>
              <a:t> z </a:t>
            </a:r>
            <a:r>
              <a:rPr lang="cs-CZ" dirty="0" err="1" smtClean="0"/>
              <a:t>Aquileie</a:t>
            </a:r>
            <a:r>
              <a:rPr lang="cs-CZ" dirty="0" smtClean="0"/>
              <a:t> z let 303-305)</a:t>
            </a: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91877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1329</Words>
  <Application>Microsoft Office PowerPoint</Application>
  <PresentationFormat>Předvádění na obrazovce (4:3)</PresentationFormat>
  <Paragraphs>145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9" baseType="lpstr">
      <vt:lpstr>Arial</vt:lpstr>
      <vt:lpstr>Arial Black</vt:lpstr>
      <vt:lpstr>Bookman Old Style</vt:lpstr>
      <vt:lpstr>Century Gothic</vt:lpstr>
      <vt:lpstr>Wingdings 3</vt:lpstr>
      <vt:lpstr>Stébla</vt:lpstr>
      <vt:lpstr> Pozdní císařství</vt:lpstr>
      <vt:lpstr>Prezentace aplikace PowerPoint</vt:lpstr>
      <vt:lpstr>Typologie</vt:lpstr>
      <vt:lpstr>Líc</vt:lpstr>
      <vt:lpstr>Rub</vt:lpstr>
      <vt:lpstr>Legendy rubní strany ražeb dle badatelsky Zadoks-Josephus Jitta</vt:lpstr>
      <vt:lpstr>TETRARCHIE</vt:lpstr>
      <vt:lpstr>Mincovní typy</vt:lpstr>
      <vt:lpstr>AV - mince </vt:lpstr>
      <vt:lpstr>Aurei</vt:lpstr>
      <vt:lpstr>AR - mince </vt:lpstr>
      <vt:lpstr>Argentei  (v letech 294 – 296)</vt:lpstr>
      <vt:lpstr>Argentei  (cca r.300)</vt:lpstr>
      <vt:lpstr>AE - mince </vt:lpstr>
      <vt:lpstr>Rozpad tetrarchie</vt:lpstr>
      <vt:lpstr>Konstantin Veliký – mocný vladař</vt:lpstr>
      <vt:lpstr>Christogram</vt:lpstr>
      <vt:lpstr>Labarum</vt:lpstr>
      <vt:lpstr>Kříž – křesťanská symbolika?</vt:lpstr>
      <vt:lpstr>Křesťanská symbolika</vt:lpstr>
      <vt:lpstr>Křesťanská symbolika</vt:lpstr>
      <vt:lpstr>Císař – symbol říše</vt:lpstr>
      <vt:lpstr>Posmrtné ražby z první pol. 4.stol.</vt:lpstr>
      <vt:lpstr>Follis, Treveri (=Trier) kommemorativní mince z let 330-354</vt:lpstr>
      <vt:lpstr>consecratio</vt:lpstr>
      <vt:lpstr>Mince - consecratio</vt:lpstr>
      <vt:lpstr>konsekrační reversy</vt:lpstr>
      <vt:lpstr>Follis, Heraclea revers: IOVI CONS-ERVATORI … s orlem</vt:lpstr>
      <vt:lpstr>Milánský edikt – proměna mince?</vt:lpstr>
      <vt:lpstr>Zlaté a stříbrné mince do r. 324</vt:lpstr>
      <vt:lpstr>Solidy (Treveri v letech 313-315)</vt:lpstr>
      <vt:lpstr>Vítězství Římanů  nad Alamany, Franky a Sarmaty</vt:lpstr>
      <vt:lpstr>Siliqua, Treveri (FRANCIA, GAVDIVM ROMANORVM)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Pozdní císařství</dc:title>
  <dc:creator>Yashi</dc:creator>
  <cp:lastModifiedBy>Yashi</cp:lastModifiedBy>
  <cp:revision>1</cp:revision>
  <dcterms:created xsi:type="dcterms:W3CDTF">2020-04-01T15:08:47Z</dcterms:created>
  <dcterms:modified xsi:type="dcterms:W3CDTF">2020-04-01T15:14:02Z</dcterms:modified>
</cp:coreProperties>
</file>