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79" r:id="rId8"/>
    <p:sldId id="261" r:id="rId9"/>
    <p:sldId id="278" r:id="rId10"/>
    <p:sldId id="262" r:id="rId11"/>
    <p:sldId id="263" r:id="rId12"/>
    <p:sldId id="264" r:id="rId13"/>
    <p:sldId id="265" r:id="rId14"/>
    <p:sldId id="280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4" r:id="rId25"/>
    <p:sldId id="27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803067-60DD-4C3D-8560-5D9D39E6DF10}" type="datetimeFigureOut">
              <a:rPr lang="cs-CZ" smtClean="0"/>
              <a:t>2.2.2018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E63E53A-AFB4-4AE7-B779-690CDE1C95D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Materiálové publikace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0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Římské mince - republika/</a:t>
            </a:r>
            <a:r>
              <a:rPr lang="cs-CZ" dirty="0" err="1" smtClean="0"/>
              <a:t>Corpora</a:t>
            </a:r>
            <a:r>
              <a:rPr lang="cs-CZ" dirty="0" smtClean="0"/>
              <a:t>/katalogy Britského muzea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u="sng" dirty="0" err="1" smtClean="0"/>
              <a:t>Babelonova</a:t>
            </a:r>
            <a:r>
              <a:rPr lang="cs-CZ" sz="3200" b="1" u="sng" dirty="0" smtClean="0"/>
              <a:t> edice</a:t>
            </a:r>
          </a:p>
          <a:p>
            <a:pPr lvl="1"/>
            <a:r>
              <a:rPr lang="cs-CZ" sz="3200" b="1" dirty="0" smtClean="0">
                <a:solidFill>
                  <a:srgbClr val="92D050"/>
                </a:solidFill>
              </a:rPr>
              <a:t>E. </a:t>
            </a:r>
            <a:r>
              <a:rPr lang="cs-CZ" sz="3200" b="1" dirty="0" err="1" smtClean="0">
                <a:solidFill>
                  <a:srgbClr val="92D050"/>
                </a:solidFill>
              </a:rPr>
              <a:t>Babelon</a:t>
            </a:r>
            <a:r>
              <a:rPr lang="cs-CZ" sz="3200" b="1" dirty="0" smtClean="0">
                <a:solidFill>
                  <a:srgbClr val="92D050"/>
                </a:solidFill>
              </a:rPr>
              <a:t>.</a:t>
            </a:r>
            <a:r>
              <a:rPr lang="cs-CZ" sz="3200" dirty="0" smtClean="0">
                <a:solidFill>
                  <a:srgbClr val="92D05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Description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historique</a:t>
            </a:r>
            <a:r>
              <a:rPr lang="cs-CZ" sz="3200" b="1" dirty="0" smtClean="0">
                <a:solidFill>
                  <a:srgbClr val="FFFF00"/>
                </a:solidFill>
              </a:rPr>
              <a:t> et </a:t>
            </a:r>
            <a:r>
              <a:rPr lang="cs-CZ" sz="3200" b="1" dirty="0" err="1" smtClean="0">
                <a:solidFill>
                  <a:srgbClr val="FFFF00"/>
                </a:solidFill>
              </a:rPr>
              <a:t>chronologique</a:t>
            </a:r>
            <a:r>
              <a:rPr lang="cs-CZ" sz="3200" b="1" dirty="0" smtClean="0">
                <a:solidFill>
                  <a:srgbClr val="FFFF00"/>
                </a:solidFill>
              </a:rPr>
              <a:t> des </a:t>
            </a:r>
            <a:r>
              <a:rPr lang="cs-CZ" sz="3200" b="1" dirty="0" err="1" smtClean="0">
                <a:solidFill>
                  <a:srgbClr val="FFFF00"/>
                </a:solidFill>
              </a:rPr>
              <a:t>monnaies</a:t>
            </a:r>
            <a:r>
              <a:rPr lang="cs-CZ" sz="3200" b="1" dirty="0" smtClean="0">
                <a:solidFill>
                  <a:srgbClr val="FFFF00"/>
                </a:solidFill>
              </a:rPr>
              <a:t> de la </a:t>
            </a:r>
            <a:r>
              <a:rPr lang="cs-CZ" sz="3200" b="1" dirty="0" err="1" smtClean="0">
                <a:solidFill>
                  <a:srgbClr val="FFFF00"/>
                </a:solidFill>
              </a:rPr>
              <a:t>République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romaine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vulgairement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appelées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monnaies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consulaires</a:t>
            </a:r>
            <a:r>
              <a:rPr lang="cs-CZ" sz="3200" b="1" dirty="0" smtClean="0">
                <a:solidFill>
                  <a:srgbClr val="FFFF00"/>
                </a:solidFill>
              </a:rPr>
              <a:t> I –II</a:t>
            </a:r>
            <a:r>
              <a:rPr lang="cs-CZ" sz="3200" dirty="0" smtClean="0"/>
              <a:t>, Paris 1885-1886.</a:t>
            </a:r>
          </a:p>
          <a:p>
            <a:pPr lvl="1"/>
            <a:r>
              <a:rPr lang="cs-CZ" sz="3200" dirty="0" smtClean="0"/>
              <a:t>Pro abecední uspořádání podle jednotlivých rodů oblíbená</a:t>
            </a:r>
          </a:p>
          <a:p>
            <a:pPr lvl="1"/>
            <a:r>
              <a:rPr lang="cs-CZ" sz="3200" u="sng" dirty="0" smtClean="0"/>
              <a:t>Zkratky</a:t>
            </a:r>
            <a:r>
              <a:rPr lang="cs-CZ" sz="3200" dirty="0" smtClean="0"/>
              <a:t>: </a:t>
            </a:r>
            <a:r>
              <a:rPr lang="cs-CZ" sz="3200" dirty="0" smtClean="0">
                <a:solidFill>
                  <a:srgbClr val="00B0F0"/>
                </a:solidFill>
              </a:rPr>
              <a:t>B.; Bab.; </a:t>
            </a:r>
            <a:r>
              <a:rPr lang="cs-CZ" sz="3200" dirty="0" err="1" smtClean="0">
                <a:solidFill>
                  <a:srgbClr val="00B0F0"/>
                </a:solidFill>
              </a:rPr>
              <a:t>Babelon+číslo</a:t>
            </a:r>
            <a:endParaRPr lang="cs-CZ" sz="3200" dirty="0" smtClean="0">
              <a:solidFill>
                <a:srgbClr val="00B0F0"/>
              </a:solidFill>
            </a:endParaRPr>
          </a:p>
          <a:p>
            <a:pPr marL="365760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150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Římské mince - republika/</a:t>
            </a:r>
            <a:r>
              <a:rPr lang="cs-CZ" dirty="0" err="1"/>
              <a:t>Corpora</a:t>
            </a:r>
            <a:r>
              <a:rPr lang="cs-CZ" dirty="0"/>
              <a:t>/katalogy Britského </a:t>
            </a:r>
            <a:r>
              <a:rPr lang="cs-CZ" dirty="0" smtClean="0"/>
              <a:t>muzea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92D050"/>
                </a:solidFill>
              </a:rPr>
              <a:t>A. Banti</a:t>
            </a:r>
            <a:r>
              <a:rPr lang="cs-CZ" sz="3200" dirty="0" smtClean="0"/>
              <a:t>. Corpus </a:t>
            </a:r>
            <a:r>
              <a:rPr lang="cs-CZ" sz="3200" dirty="0" err="1" smtClean="0"/>
              <a:t>Nummorum</a:t>
            </a:r>
            <a:r>
              <a:rPr lang="cs-CZ" sz="3200" dirty="0" smtClean="0"/>
              <a:t> </a:t>
            </a:r>
            <a:r>
              <a:rPr lang="cs-CZ" sz="3200" dirty="0" err="1" smtClean="0"/>
              <a:t>Romanorum</a:t>
            </a:r>
            <a:r>
              <a:rPr lang="cs-CZ" sz="3200" dirty="0" smtClean="0"/>
              <a:t>. Firenze</a:t>
            </a:r>
            <a:r>
              <a:rPr lang="cs-CZ" sz="3200" dirty="0"/>
              <a:t>:</a:t>
            </a:r>
            <a:r>
              <a:rPr lang="cs-CZ" sz="3200" dirty="0" smtClean="0"/>
              <a:t>1980-1982.</a:t>
            </a:r>
          </a:p>
          <a:p>
            <a:r>
              <a:rPr lang="cs-CZ" sz="3200" b="1" dirty="0" smtClean="0">
                <a:solidFill>
                  <a:srgbClr val="92D050"/>
                </a:solidFill>
              </a:rPr>
              <a:t>H. A. </a:t>
            </a:r>
            <a:r>
              <a:rPr lang="cs-CZ" sz="3200" b="1" dirty="0" err="1" smtClean="0">
                <a:solidFill>
                  <a:srgbClr val="92D050"/>
                </a:solidFill>
              </a:rPr>
              <a:t>Grueber</a:t>
            </a:r>
            <a:r>
              <a:rPr lang="cs-CZ" sz="3200" dirty="0" smtClean="0"/>
              <a:t>. </a:t>
            </a:r>
            <a:r>
              <a:rPr lang="cs-CZ" sz="3200" dirty="0" err="1" smtClean="0"/>
              <a:t>Coins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Roman Republic in </a:t>
            </a:r>
            <a:r>
              <a:rPr lang="cs-CZ" sz="3200" dirty="0" err="1" smtClean="0"/>
              <a:t>British</a:t>
            </a:r>
            <a:r>
              <a:rPr lang="cs-CZ" sz="3200" dirty="0" smtClean="0"/>
              <a:t> Museum. London:1910.</a:t>
            </a:r>
          </a:p>
          <a:p>
            <a:r>
              <a:rPr lang="cs-CZ" sz="3200" b="1" dirty="0" smtClean="0">
                <a:solidFill>
                  <a:srgbClr val="92D050"/>
                </a:solidFill>
              </a:rPr>
              <a:t>E. A. </a:t>
            </a:r>
            <a:r>
              <a:rPr lang="cs-CZ" sz="3200" b="1" dirty="0" err="1" smtClean="0">
                <a:solidFill>
                  <a:srgbClr val="92D050"/>
                </a:solidFill>
              </a:rPr>
              <a:t>Sydenham</a:t>
            </a:r>
            <a:r>
              <a:rPr lang="cs-CZ" sz="3200" dirty="0" smtClean="0"/>
              <a:t>.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Coinage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Roman Republic. London: 1952.</a:t>
            </a:r>
          </a:p>
          <a:p>
            <a:r>
              <a:rPr lang="cs-CZ" sz="3200" b="1" dirty="0" smtClean="0">
                <a:solidFill>
                  <a:srgbClr val="92D050"/>
                </a:solidFill>
              </a:rPr>
              <a:t>M. H. </a:t>
            </a:r>
            <a:r>
              <a:rPr lang="cs-CZ" sz="3200" b="1" dirty="0" err="1" smtClean="0">
                <a:solidFill>
                  <a:srgbClr val="92D050"/>
                </a:solidFill>
              </a:rPr>
              <a:t>Crawford</a:t>
            </a:r>
            <a:r>
              <a:rPr lang="cs-CZ" sz="3200" dirty="0" smtClean="0"/>
              <a:t>. Roman </a:t>
            </a:r>
            <a:r>
              <a:rPr lang="cs-CZ" sz="3200" dirty="0" err="1" smtClean="0"/>
              <a:t>Republican</a:t>
            </a:r>
            <a:r>
              <a:rPr lang="cs-CZ" sz="3200" dirty="0" smtClean="0"/>
              <a:t> </a:t>
            </a:r>
            <a:r>
              <a:rPr lang="cs-CZ" sz="3200" dirty="0" err="1" smtClean="0"/>
              <a:t>Coinage</a:t>
            </a:r>
            <a:r>
              <a:rPr lang="cs-CZ" sz="3200" dirty="0" smtClean="0"/>
              <a:t>. Cambridge:1974.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802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Římské mince - </a:t>
            </a:r>
            <a:r>
              <a:rPr lang="cs-CZ" dirty="0" smtClean="0"/>
              <a:t>republika/katalogy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Veřejné sbírky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L. </a:t>
            </a:r>
            <a:r>
              <a:rPr lang="cs-CZ" b="1" dirty="0" err="1" smtClean="0">
                <a:solidFill>
                  <a:srgbClr val="92D050"/>
                </a:solidFill>
              </a:rPr>
              <a:t>Morawiecki</a:t>
            </a:r>
            <a:r>
              <a:rPr lang="cs-CZ" b="1" dirty="0" smtClean="0">
                <a:solidFill>
                  <a:srgbClr val="92D050"/>
                </a:solidFill>
              </a:rPr>
              <a:t>. </a:t>
            </a:r>
            <a:r>
              <a:rPr lang="cs-CZ" b="1" dirty="0" err="1" smtClean="0">
                <a:solidFill>
                  <a:srgbClr val="FFFF00"/>
                </a:solidFill>
              </a:rPr>
              <a:t>Ancient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Coins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r>
              <a:rPr lang="cs-CZ" b="1" dirty="0" err="1" smtClean="0">
                <a:solidFill>
                  <a:schemeClr val="tx1"/>
                </a:solidFill>
              </a:rPr>
              <a:t>Cracow</a:t>
            </a:r>
            <a:r>
              <a:rPr lang="cs-CZ" b="1" dirty="0" smtClean="0">
                <a:solidFill>
                  <a:schemeClr val="tx1"/>
                </a:solidFill>
              </a:rPr>
              <a:t>. 1982.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V. Marek. </a:t>
            </a:r>
            <a:r>
              <a:rPr lang="cs-CZ" b="1" dirty="0" smtClean="0">
                <a:solidFill>
                  <a:srgbClr val="FFFF00"/>
                </a:solidFill>
              </a:rPr>
              <a:t>Roman </a:t>
            </a:r>
            <a:r>
              <a:rPr lang="cs-CZ" b="1" dirty="0" err="1" smtClean="0">
                <a:solidFill>
                  <a:srgbClr val="FFFF00"/>
                </a:solidFill>
              </a:rPr>
              <a:t>Republican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Coins</a:t>
            </a:r>
            <a:r>
              <a:rPr lang="cs-CZ" b="1" dirty="0" smtClean="0">
                <a:solidFill>
                  <a:srgbClr val="FFFF00"/>
                </a:solidFill>
              </a:rPr>
              <a:t> in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Colection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Charles University. </a:t>
            </a:r>
            <a:r>
              <a:rPr lang="cs-CZ" b="1" dirty="0" smtClean="0">
                <a:solidFill>
                  <a:schemeClr val="tx1"/>
                </a:solidFill>
              </a:rPr>
              <a:t>Praha.1985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P. Kos – A. </a:t>
            </a:r>
            <a:r>
              <a:rPr lang="cs-CZ" b="1" dirty="0" err="1" smtClean="0">
                <a:solidFill>
                  <a:srgbClr val="92D050"/>
                </a:solidFill>
              </a:rPr>
              <a:t>Šemrov</a:t>
            </a:r>
            <a:r>
              <a:rPr lang="cs-CZ" b="1" dirty="0" smtClean="0">
                <a:solidFill>
                  <a:srgbClr val="92D050"/>
                </a:solidFill>
              </a:rPr>
              <a:t>. </a:t>
            </a:r>
            <a:r>
              <a:rPr lang="cs-CZ" b="1" dirty="0" err="1" smtClean="0">
                <a:solidFill>
                  <a:srgbClr val="FFFF00"/>
                </a:solidFill>
              </a:rPr>
              <a:t>Zbirka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Numizmatićnega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Kabineta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Narodnega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Muzeja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  <a:r>
              <a:rPr lang="cs-CZ" b="1" dirty="0" err="1" smtClean="0">
                <a:solidFill>
                  <a:schemeClr val="tx1"/>
                </a:solidFill>
              </a:rPr>
              <a:t>Ljubljana</a:t>
            </a:r>
            <a:r>
              <a:rPr lang="cs-CZ" b="1" dirty="0" smtClean="0">
                <a:solidFill>
                  <a:schemeClr val="tx1"/>
                </a:solidFill>
              </a:rPr>
              <a:t>. 1990.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E. </a:t>
            </a:r>
            <a:r>
              <a:rPr lang="cs-CZ" b="1" dirty="0" err="1" smtClean="0">
                <a:solidFill>
                  <a:srgbClr val="92D050"/>
                </a:solidFill>
              </a:rPr>
              <a:t>Minarovičová</a:t>
            </a:r>
            <a:r>
              <a:rPr lang="cs-CZ" b="1" dirty="0" smtClean="0">
                <a:solidFill>
                  <a:srgbClr val="92D050"/>
                </a:solidFill>
              </a:rPr>
              <a:t>. </a:t>
            </a:r>
            <a:r>
              <a:rPr lang="cs-CZ" b="1" dirty="0" err="1" smtClean="0">
                <a:solidFill>
                  <a:srgbClr val="FFFF00"/>
                </a:solidFill>
              </a:rPr>
              <a:t>Rímské</a:t>
            </a:r>
            <a:r>
              <a:rPr lang="cs-CZ" b="1" dirty="0" smtClean="0">
                <a:solidFill>
                  <a:srgbClr val="FFFF00"/>
                </a:solidFill>
              </a:rPr>
              <a:t> mince v </a:t>
            </a:r>
            <a:r>
              <a:rPr lang="cs-CZ" b="1" dirty="0" err="1" smtClean="0">
                <a:solidFill>
                  <a:srgbClr val="FFFF00"/>
                </a:solidFill>
              </a:rPr>
              <a:t>zbierke</a:t>
            </a:r>
            <a:r>
              <a:rPr lang="cs-CZ" b="1" dirty="0" smtClean="0">
                <a:solidFill>
                  <a:srgbClr val="FFFF00"/>
                </a:solidFill>
              </a:rPr>
              <a:t> Slovenského </a:t>
            </a:r>
            <a:r>
              <a:rPr lang="cs-CZ" b="1" dirty="0" err="1" smtClean="0">
                <a:solidFill>
                  <a:srgbClr val="FFFF00"/>
                </a:solidFill>
              </a:rPr>
              <a:t>Národného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múzea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  <a:r>
              <a:rPr lang="cs-CZ" b="1" dirty="0" smtClean="0">
                <a:solidFill>
                  <a:schemeClr val="tx1"/>
                </a:solidFill>
              </a:rPr>
              <a:t>Bratislava. 1990.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K. Kurz.</a:t>
            </a:r>
          </a:p>
          <a:p>
            <a:pPr marL="0" indent="0">
              <a:buNone/>
            </a:pPr>
            <a:r>
              <a:rPr lang="cs-CZ" b="1" dirty="0" smtClean="0"/>
              <a:t>Soukromé sbírky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H. A. </a:t>
            </a:r>
            <a:r>
              <a:rPr lang="cs-CZ" b="1" dirty="0" err="1" smtClean="0">
                <a:solidFill>
                  <a:srgbClr val="92D050"/>
                </a:solidFill>
              </a:rPr>
              <a:t>Cahn</a:t>
            </a:r>
            <a:r>
              <a:rPr lang="cs-CZ" b="1" dirty="0" smtClean="0">
                <a:solidFill>
                  <a:srgbClr val="92D050"/>
                </a:solidFill>
              </a:rPr>
              <a:t>. </a:t>
            </a:r>
            <a:r>
              <a:rPr lang="cs-CZ" b="1" dirty="0" smtClean="0">
                <a:solidFill>
                  <a:srgbClr val="FFFF00"/>
                </a:solidFill>
              </a:rPr>
              <a:t>Die Gold- </a:t>
            </a:r>
            <a:r>
              <a:rPr lang="cs-CZ" b="1" dirty="0" err="1" smtClean="0">
                <a:solidFill>
                  <a:srgbClr val="FFFF00"/>
                </a:solidFill>
              </a:rPr>
              <a:t>und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Silbermünzen</a:t>
            </a:r>
            <a:r>
              <a:rPr lang="cs-CZ" b="1" dirty="0" smtClean="0">
                <a:solidFill>
                  <a:srgbClr val="FFFF00"/>
                </a:solidFill>
              </a:rPr>
              <a:t> der </a:t>
            </a:r>
            <a:r>
              <a:rPr lang="cs-CZ" b="1" dirty="0" err="1" smtClean="0">
                <a:solidFill>
                  <a:srgbClr val="FFFF00"/>
                </a:solidFill>
              </a:rPr>
              <a:t>römischen</a:t>
            </a:r>
            <a:r>
              <a:rPr lang="cs-CZ" b="1" dirty="0" smtClean="0">
                <a:solidFill>
                  <a:srgbClr val="FFFF00"/>
                </a:solidFill>
              </a:rPr>
              <a:t> Republik bis 15v. </a:t>
            </a:r>
            <a:r>
              <a:rPr lang="cs-CZ" b="1" dirty="0" err="1" smtClean="0">
                <a:solidFill>
                  <a:srgbClr val="FFFF00"/>
                </a:solidFill>
              </a:rPr>
              <a:t>Chr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  <a:r>
              <a:rPr lang="cs-CZ" b="1" dirty="0" smtClean="0">
                <a:solidFill>
                  <a:schemeClr val="tx1"/>
                </a:solidFill>
              </a:rPr>
              <a:t>1933.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5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Římské mince - </a:t>
            </a:r>
            <a:r>
              <a:rPr lang="cs-CZ" dirty="0" err="1" smtClean="0"/>
              <a:t>císařtví</a:t>
            </a:r>
            <a:r>
              <a:rPr lang="cs-CZ" dirty="0" smtClean="0"/>
              <a:t>/</a:t>
            </a:r>
            <a:r>
              <a:rPr lang="cs-CZ" dirty="0" err="1" smtClean="0"/>
              <a:t>Corpora</a:t>
            </a:r>
            <a:r>
              <a:rPr lang="cs-CZ" dirty="0" smtClean="0"/>
              <a:t>/katalogy </a:t>
            </a:r>
            <a:r>
              <a:rPr lang="cs-CZ" dirty="0"/>
              <a:t>Britského </a:t>
            </a:r>
            <a:r>
              <a:rPr lang="cs-CZ" dirty="0" smtClean="0"/>
              <a:t>muzea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u="sng" dirty="0" err="1" smtClean="0"/>
              <a:t>Cohenova</a:t>
            </a:r>
            <a:r>
              <a:rPr lang="cs-CZ" sz="3200" b="1" u="sng" dirty="0" smtClean="0"/>
              <a:t> edice</a:t>
            </a:r>
          </a:p>
          <a:p>
            <a:pPr lvl="1"/>
            <a:r>
              <a:rPr lang="cs-CZ" sz="3200" b="1" dirty="0" smtClean="0">
                <a:solidFill>
                  <a:srgbClr val="92D050"/>
                </a:solidFill>
              </a:rPr>
              <a:t>H. </a:t>
            </a:r>
            <a:r>
              <a:rPr lang="cs-CZ" sz="3200" b="1" dirty="0" err="1" smtClean="0">
                <a:solidFill>
                  <a:srgbClr val="92D050"/>
                </a:solidFill>
              </a:rPr>
              <a:t>Cohen</a:t>
            </a:r>
            <a:r>
              <a:rPr lang="cs-CZ" sz="3200" b="1" dirty="0" smtClean="0">
                <a:solidFill>
                  <a:srgbClr val="92D050"/>
                </a:solidFill>
              </a:rPr>
              <a:t>. </a:t>
            </a:r>
            <a:r>
              <a:rPr lang="cs-CZ" sz="3200" b="1" dirty="0" err="1" smtClean="0">
                <a:solidFill>
                  <a:srgbClr val="FFFF00"/>
                </a:solidFill>
              </a:rPr>
              <a:t>Description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historique</a:t>
            </a:r>
            <a:r>
              <a:rPr lang="cs-CZ" sz="3200" b="1" dirty="0" smtClean="0">
                <a:solidFill>
                  <a:srgbClr val="FFFF00"/>
                </a:solidFill>
              </a:rPr>
              <a:t> des </a:t>
            </a:r>
            <a:r>
              <a:rPr lang="cs-CZ" sz="3200" b="1" dirty="0" err="1" smtClean="0">
                <a:solidFill>
                  <a:srgbClr val="FFFF00"/>
                </a:solidFill>
              </a:rPr>
              <a:t>monnaies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frapées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sous</a:t>
            </a:r>
            <a:r>
              <a:rPr lang="cs-CZ" sz="3200" b="1" dirty="0" smtClean="0">
                <a:solidFill>
                  <a:srgbClr val="FFFF00"/>
                </a:solidFill>
              </a:rPr>
              <a:t>… </a:t>
            </a:r>
            <a:r>
              <a:rPr lang="cs-CZ" sz="3200" b="1" dirty="0" smtClean="0"/>
              <a:t>Paris. 1859 – 1868.</a:t>
            </a:r>
          </a:p>
          <a:p>
            <a:pPr lvl="1"/>
            <a:r>
              <a:rPr lang="cs-CZ" sz="3200" b="1" u="sng" dirty="0" smtClean="0"/>
              <a:t>Zkratky</a:t>
            </a:r>
            <a:r>
              <a:rPr lang="cs-CZ" sz="3200" b="1" dirty="0" smtClean="0"/>
              <a:t>: </a:t>
            </a:r>
            <a:r>
              <a:rPr lang="cs-CZ" sz="3200" b="1" dirty="0" smtClean="0">
                <a:solidFill>
                  <a:srgbClr val="00B0F0"/>
                </a:solidFill>
              </a:rPr>
              <a:t>C.; </a:t>
            </a:r>
            <a:r>
              <a:rPr lang="cs-CZ" sz="3200" b="1" dirty="0" err="1" smtClean="0">
                <a:solidFill>
                  <a:srgbClr val="00B0F0"/>
                </a:solidFill>
              </a:rPr>
              <a:t>Coh</a:t>
            </a:r>
            <a:r>
              <a:rPr lang="cs-CZ" sz="3200" b="1" dirty="0" smtClean="0">
                <a:solidFill>
                  <a:srgbClr val="00B0F0"/>
                </a:solidFill>
              </a:rPr>
              <a:t>.; </a:t>
            </a:r>
            <a:r>
              <a:rPr lang="cs-CZ" sz="3200" b="1" dirty="0" err="1" smtClean="0">
                <a:solidFill>
                  <a:srgbClr val="00B0F0"/>
                </a:solidFill>
              </a:rPr>
              <a:t>Cohen+číslo</a:t>
            </a:r>
            <a:endParaRPr lang="cs-CZ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 </a:t>
            </a:r>
            <a:r>
              <a:rPr lang="cs-CZ" dirty="0" err="1" smtClean="0"/>
              <a:t>Cohen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osmém svazku 2. vydání publikoval </a:t>
            </a:r>
            <a:r>
              <a:rPr lang="cs-CZ" dirty="0" err="1" smtClean="0"/>
              <a:t>Cohen</a:t>
            </a:r>
            <a:r>
              <a:rPr lang="cs-CZ" dirty="0" smtClean="0"/>
              <a:t> i soupisy předmětů podobných mincím (</a:t>
            </a:r>
            <a:r>
              <a:rPr lang="cs-CZ" dirty="0" err="1" smtClean="0"/>
              <a:t>tesserae</a:t>
            </a:r>
            <a:r>
              <a:rPr lang="cs-CZ" dirty="0" smtClean="0"/>
              <a:t>, </a:t>
            </a:r>
            <a:r>
              <a:rPr lang="cs-CZ" dirty="0" err="1" smtClean="0"/>
              <a:t>kontorniaty</a:t>
            </a:r>
            <a:r>
              <a:rPr lang="cs-CZ" dirty="0" smtClean="0"/>
              <a:t>) a na závěr připojil užitečné přehledy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hronologickou tabulku</a:t>
            </a:r>
          </a:p>
          <a:p>
            <a:pPr lvl="1"/>
            <a:r>
              <a:rPr lang="cs-CZ" dirty="0" smtClean="0"/>
              <a:t>tabulku reversních legend</a:t>
            </a:r>
          </a:p>
          <a:p>
            <a:pPr lvl="1"/>
            <a:r>
              <a:rPr lang="cs-CZ" dirty="0" smtClean="0"/>
              <a:t>tabulku císařů</a:t>
            </a:r>
          </a:p>
          <a:p>
            <a:pPr lvl="1"/>
            <a:r>
              <a:rPr lang="cs-CZ" dirty="0"/>
              <a:t>tabulku c</a:t>
            </a:r>
            <a:r>
              <a:rPr lang="cs-CZ" dirty="0" smtClean="0"/>
              <a:t>ísařoven</a:t>
            </a:r>
            <a:endParaRPr lang="cs-CZ" dirty="0"/>
          </a:p>
          <a:p>
            <a:pPr lvl="1"/>
            <a:r>
              <a:rPr lang="cs-CZ" dirty="0"/>
              <a:t>tabulku </a:t>
            </a:r>
            <a:r>
              <a:rPr lang="cs-CZ" dirty="0" smtClean="0"/>
              <a:t>následníků trůnu</a:t>
            </a:r>
          </a:p>
          <a:p>
            <a:pPr lvl="1"/>
            <a:r>
              <a:rPr lang="cs-CZ" dirty="0"/>
              <a:t>tabulku</a:t>
            </a:r>
            <a:r>
              <a:rPr lang="cs-CZ" dirty="0" smtClean="0"/>
              <a:t> usurpátorů</a:t>
            </a:r>
          </a:p>
          <a:p>
            <a:pPr lvl="1"/>
            <a:r>
              <a:rPr lang="cs-CZ" dirty="0"/>
              <a:t>tabulku </a:t>
            </a:r>
            <a:r>
              <a:rPr lang="cs-CZ" dirty="0" smtClean="0"/>
              <a:t>božstev</a:t>
            </a:r>
          </a:p>
          <a:p>
            <a:pPr lvl="1"/>
            <a:r>
              <a:rPr lang="cs-CZ" dirty="0"/>
              <a:t>tabulku</a:t>
            </a:r>
            <a:r>
              <a:rPr lang="cs-CZ" dirty="0" smtClean="0"/>
              <a:t> významných lidí</a:t>
            </a:r>
          </a:p>
        </p:txBody>
      </p:sp>
    </p:spTree>
    <p:extLst>
      <p:ext uri="{BB962C8B-B14F-4D97-AF65-F5344CB8AC3E}">
        <p14:creationId xmlns:p14="http://schemas.microsoft.com/office/powerpoint/2010/main" val="166105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Římské mince - </a:t>
            </a:r>
            <a:r>
              <a:rPr lang="cs-CZ" dirty="0" smtClean="0"/>
              <a:t>císařství/</a:t>
            </a:r>
            <a:r>
              <a:rPr lang="cs-CZ" dirty="0" err="1" smtClean="0"/>
              <a:t>Corpora</a:t>
            </a:r>
            <a:r>
              <a:rPr lang="cs-CZ" dirty="0" smtClean="0"/>
              <a:t>/katalogy </a:t>
            </a:r>
            <a:r>
              <a:rPr lang="cs-CZ" dirty="0"/>
              <a:t>Britského </a:t>
            </a:r>
            <a:r>
              <a:rPr lang="cs-CZ" dirty="0" smtClean="0"/>
              <a:t>muzea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Standardní edice jsou dílem britských numismatiků</a:t>
            </a:r>
          </a:p>
          <a:p>
            <a:r>
              <a:rPr lang="cs-CZ" dirty="0" smtClean="0"/>
              <a:t>Vychází od r. 1923 souběžně </a:t>
            </a:r>
            <a:r>
              <a:rPr lang="cs-CZ" u="sng" dirty="0" smtClean="0"/>
              <a:t>2 řady katalogů</a:t>
            </a:r>
            <a:r>
              <a:rPr lang="cs-CZ" dirty="0" smtClean="0"/>
              <a:t>:</a:t>
            </a:r>
          </a:p>
          <a:p>
            <a:pPr marL="365760" lvl="1" indent="0">
              <a:buNone/>
            </a:pPr>
            <a:r>
              <a:rPr lang="cs-CZ" sz="2800" b="1" dirty="0" err="1" smtClean="0">
                <a:solidFill>
                  <a:srgbClr val="FFFF00"/>
                </a:solidFill>
              </a:rPr>
              <a:t>Coins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of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the</a:t>
            </a:r>
            <a:r>
              <a:rPr lang="cs-CZ" sz="2800" b="1" dirty="0" smtClean="0">
                <a:solidFill>
                  <a:srgbClr val="FFFF00"/>
                </a:solidFill>
              </a:rPr>
              <a:t> Roman Empire in </a:t>
            </a:r>
            <a:r>
              <a:rPr lang="cs-CZ" sz="2800" b="1" dirty="0" err="1" smtClean="0">
                <a:solidFill>
                  <a:srgbClr val="FFFF00"/>
                </a:solidFill>
              </a:rPr>
              <a:t>the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British</a:t>
            </a:r>
            <a:r>
              <a:rPr lang="cs-CZ" sz="2800" b="1" dirty="0" smtClean="0">
                <a:solidFill>
                  <a:srgbClr val="FFFF00"/>
                </a:solidFill>
              </a:rPr>
              <a:t> Museum</a:t>
            </a:r>
          </a:p>
          <a:p>
            <a:pPr marL="365760" lvl="1" indent="0">
              <a:buNone/>
            </a:pPr>
            <a:r>
              <a:rPr lang="cs-CZ" sz="2800" b="1" u="sng" dirty="0" smtClean="0"/>
              <a:t>Zkratka</a:t>
            </a:r>
            <a:r>
              <a:rPr lang="cs-CZ" sz="2800" b="1" dirty="0" smtClean="0"/>
              <a:t>: </a:t>
            </a:r>
            <a:r>
              <a:rPr lang="cs-CZ" sz="2800" b="1" dirty="0" smtClean="0">
                <a:solidFill>
                  <a:srgbClr val="00B0F0"/>
                </a:solidFill>
              </a:rPr>
              <a:t>BMCRE + díl + strana/číslo</a:t>
            </a:r>
          </a:p>
          <a:p>
            <a:pPr marL="365760" lvl="1" indent="0">
              <a:buNone/>
            </a:pPr>
            <a:r>
              <a:rPr lang="cs-CZ" sz="2800" b="1" dirty="0" err="1" smtClean="0">
                <a:solidFill>
                  <a:srgbClr val="FFFF00"/>
                </a:solidFill>
              </a:rPr>
              <a:t>The</a:t>
            </a:r>
            <a:r>
              <a:rPr lang="cs-CZ" sz="2800" b="1" dirty="0" smtClean="0">
                <a:solidFill>
                  <a:srgbClr val="FFFF00"/>
                </a:solidFill>
              </a:rPr>
              <a:t> Roman </a:t>
            </a:r>
            <a:r>
              <a:rPr lang="cs-CZ" sz="2800" b="1" dirty="0" err="1" smtClean="0">
                <a:solidFill>
                  <a:srgbClr val="FFFF00"/>
                </a:solidFill>
              </a:rPr>
              <a:t>Imperial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Coinage</a:t>
            </a:r>
            <a:r>
              <a:rPr lang="cs-CZ" sz="2800" b="1" dirty="0">
                <a:solidFill>
                  <a:srgbClr val="FFFF00"/>
                </a:solidFill>
              </a:rPr>
              <a:t> (http://www.ancientcoins.ca/RIC</a:t>
            </a:r>
            <a:r>
              <a:rPr lang="cs-CZ" sz="2800" b="1" dirty="0" smtClean="0">
                <a:solidFill>
                  <a:srgbClr val="FFFF00"/>
                </a:solidFill>
              </a:rPr>
              <a:t>/)</a:t>
            </a:r>
          </a:p>
          <a:p>
            <a:pPr marL="365760" lvl="1" indent="0">
              <a:buNone/>
            </a:pPr>
            <a:r>
              <a:rPr lang="cs-CZ" sz="2800" b="1" u="sng" dirty="0"/>
              <a:t>Zkratka</a:t>
            </a:r>
            <a:r>
              <a:rPr lang="cs-CZ" sz="2800" b="1" dirty="0" smtClean="0"/>
              <a:t>: </a:t>
            </a:r>
            <a:r>
              <a:rPr lang="cs-CZ" sz="2800" b="1" dirty="0" smtClean="0">
                <a:solidFill>
                  <a:srgbClr val="00B0F0"/>
                </a:solidFill>
              </a:rPr>
              <a:t>RIC</a:t>
            </a:r>
            <a:r>
              <a:rPr lang="cs-CZ" sz="2800" b="1" dirty="0">
                <a:solidFill>
                  <a:srgbClr val="00B0F0"/>
                </a:solidFill>
              </a:rPr>
              <a:t> + díl + strana/číslo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  <a:tabLst>
                <a:tab pos="3830638" algn="l"/>
              </a:tabLst>
            </a:pP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>
                <a:solidFill>
                  <a:srgbClr val="FFFF00"/>
                </a:solidFill>
              </a:rPr>
              <a:t/>
            </a:r>
            <a:br>
              <a:rPr lang="cs-CZ" sz="3200" b="1" dirty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err="1" smtClean="0">
                <a:solidFill>
                  <a:srgbClr val="FFFF00"/>
                </a:solidFill>
              </a:rPr>
              <a:t>Coins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of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the</a:t>
            </a:r>
            <a:r>
              <a:rPr lang="cs-CZ" sz="3200" b="1" dirty="0" smtClean="0">
                <a:solidFill>
                  <a:srgbClr val="FFFF00"/>
                </a:solidFill>
              </a:rPr>
              <a:t> Roman Empire in </a:t>
            </a:r>
            <a:r>
              <a:rPr lang="cs-CZ" sz="3200" b="1" dirty="0" err="1" smtClean="0">
                <a:solidFill>
                  <a:srgbClr val="FFFF00"/>
                </a:solidFill>
              </a:rPr>
              <a:t>the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British</a:t>
            </a:r>
            <a:r>
              <a:rPr lang="cs-CZ" sz="3200" b="1" dirty="0" smtClean="0">
                <a:solidFill>
                  <a:srgbClr val="FFFF00"/>
                </a:solidFill>
              </a:rPr>
              <a:t> Museum </a:t>
            </a:r>
            <a:r>
              <a:rPr lang="cs-CZ" sz="3200" dirty="0" smtClean="0">
                <a:solidFill>
                  <a:schemeClr val="tx1"/>
                </a:solidFill>
              </a:rPr>
              <a:t>(6. sv.)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I.  </a:t>
            </a:r>
            <a:r>
              <a:rPr lang="cs-CZ" sz="3200" dirty="0" smtClean="0">
                <a:solidFill>
                  <a:srgbClr val="92D050"/>
                </a:solidFill>
              </a:rPr>
              <a:t>H.</a:t>
            </a:r>
            <a:r>
              <a:rPr lang="cs-CZ" sz="3200" dirty="0" smtClean="0"/>
              <a:t> </a:t>
            </a:r>
            <a:r>
              <a:rPr lang="cs-CZ" sz="3200" b="1" dirty="0" err="1" smtClean="0">
                <a:solidFill>
                  <a:srgbClr val="92D050"/>
                </a:solidFill>
              </a:rPr>
              <a:t>Mattingly</a:t>
            </a:r>
            <a:r>
              <a:rPr lang="cs-CZ" sz="3200" b="1" dirty="0" smtClean="0">
                <a:solidFill>
                  <a:srgbClr val="92D050"/>
                </a:solidFill>
              </a:rPr>
              <a:t>.</a:t>
            </a:r>
            <a:r>
              <a:rPr lang="cs-CZ" sz="3200" dirty="0" smtClean="0"/>
              <a:t> </a:t>
            </a:r>
            <a:r>
              <a:rPr lang="cs-CZ" sz="3200" b="1" dirty="0" smtClean="0">
                <a:solidFill>
                  <a:srgbClr val="FFFF00"/>
                </a:solidFill>
              </a:rPr>
              <a:t>Augustus to </a:t>
            </a:r>
            <a:r>
              <a:rPr lang="cs-CZ" sz="3200" b="1" dirty="0" err="1" smtClean="0">
                <a:solidFill>
                  <a:srgbClr val="FFFF00"/>
                </a:solidFill>
              </a:rPr>
              <a:t>Vitellius</a:t>
            </a:r>
            <a:r>
              <a:rPr lang="cs-CZ" sz="3200" b="1" dirty="0" smtClean="0"/>
              <a:t>.</a:t>
            </a:r>
          </a:p>
          <a:p>
            <a:r>
              <a:rPr lang="cs-CZ" sz="3200" dirty="0" smtClean="0"/>
              <a:t>II. </a:t>
            </a:r>
            <a:r>
              <a:rPr lang="cs-CZ" sz="3200" b="1" dirty="0">
                <a:solidFill>
                  <a:srgbClr val="92D050"/>
                </a:solidFill>
              </a:rPr>
              <a:t>H.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92D050"/>
                </a:solidFill>
              </a:rPr>
              <a:t>Mattingly</a:t>
            </a:r>
            <a:r>
              <a:rPr lang="cs-CZ" sz="3200" b="1" dirty="0">
                <a:solidFill>
                  <a:srgbClr val="92D050"/>
                </a:solidFill>
              </a:rPr>
              <a:t>. </a:t>
            </a:r>
            <a:r>
              <a:rPr lang="cs-CZ" sz="3200" b="1" dirty="0" err="1" smtClean="0">
                <a:solidFill>
                  <a:srgbClr val="FFFF00"/>
                </a:solidFill>
              </a:rPr>
              <a:t>Vespasian</a:t>
            </a:r>
            <a:r>
              <a:rPr lang="cs-CZ" sz="3200" b="1" dirty="0" smtClean="0">
                <a:solidFill>
                  <a:srgbClr val="FFFF00"/>
                </a:solidFill>
              </a:rPr>
              <a:t> to </a:t>
            </a:r>
            <a:r>
              <a:rPr lang="cs-CZ" sz="3200" b="1" dirty="0" err="1" smtClean="0">
                <a:solidFill>
                  <a:srgbClr val="FFFF00"/>
                </a:solidFill>
              </a:rPr>
              <a:t>Domitian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3200" dirty="0" smtClean="0"/>
              <a:t>III. </a:t>
            </a:r>
            <a:r>
              <a:rPr lang="cs-CZ" sz="3200" b="1" dirty="0">
                <a:solidFill>
                  <a:srgbClr val="92D050"/>
                </a:solidFill>
              </a:rPr>
              <a:t>H.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92D050"/>
                </a:solidFill>
              </a:rPr>
              <a:t>Mattingly</a:t>
            </a:r>
            <a:r>
              <a:rPr lang="cs-CZ" sz="3200" b="1" dirty="0">
                <a:solidFill>
                  <a:srgbClr val="92D050"/>
                </a:solidFill>
              </a:rPr>
              <a:t>. </a:t>
            </a:r>
            <a:r>
              <a:rPr lang="cs-CZ" sz="3200" b="1" dirty="0" err="1" smtClean="0">
                <a:solidFill>
                  <a:srgbClr val="FFFF00"/>
                </a:solidFill>
              </a:rPr>
              <a:t>Nerva</a:t>
            </a:r>
            <a:r>
              <a:rPr lang="cs-CZ" sz="3200" b="1" dirty="0" smtClean="0">
                <a:solidFill>
                  <a:srgbClr val="FFFF00"/>
                </a:solidFill>
              </a:rPr>
              <a:t> to Hadrian</a:t>
            </a:r>
            <a:r>
              <a:rPr lang="cs-CZ" sz="3200" b="1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sz="3200" dirty="0" smtClean="0"/>
              <a:t>IV. </a:t>
            </a:r>
            <a:r>
              <a:rPr lang="cs-CZ" sz="3200" b="1" dirty="0">
                <a:solidFill>
                  <a:srgbClr val="92D050"/>
                </a:solidFill>
              </a:rPr>
              <a:t>H. </a:t>
            </a:r>
            <a:r>
              <a:rPr lang="cs-CZ" sz="3200" b="1" dirty="0" err="1">
                <a:solidFill>
                  <a:srgbClr val="92D050"/>
                </a:solidFill>
              </a:rPr>
              <a:t>Mattingly</a:t>
            </a:r>
            <a:r>
              <a:rPr lang="cs-CZ" sz="3200" b="1" dirty="0">
                <a:solidFill>
                  <a:srgbClr val="92D050"/>
                </a:solidFill>
              </a:rPr>
              <a:t>.</a:t>
            </a:r>
            <a:r>
              <a:rPr lang="cs-CZ" sz="3200" dirty="0"/>
              <a:t> </a:t>
            </a:r>
            <a:r>
              <a:rPr lang="cs-CZ" sz="3200" b="1" dirty="0" smtClean="0">
                <a:solidFill>
                  <a:srgbClr val="FFFF00"/>
                </a:solidFill>
              </a:rPr>
              <a:t>Antonius Pius to </a:t>
            </a:r>
            <a:r>
              <a:rPr lang="cs-CZ" sz="3200" b="1" dirty="0" err="1" smtClean="0">
                <a:solidFill>
                  <a:srgbClr val="FFFF00"/>
                </a:solidFill>
              </a:rPr>
              <a:t>Commodus</a:t>
            </a:r>
            <a:r>
              <a:rPr lang="cs-CZ" sz="32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sz="3200" dirty="0" smtClean="0"/>
              <a:t>V. </a:t>
            </a:r>
            <a:r>
              <a:rPr lang="cs-CZ" sz="3200" b="1" dirty="0">
                <a:solidFill>
                  <a:srgbClr val="92D050"/>
                </a:solidFill>
              </a:rPr>
              <a:t>H. </a:t>
            </a:r>
            <a:r>
              <a:rPr lang="cs-CZ" sz="3200" b="1" dirty="0" err="1">
                <a:solidFill>
                  <a:srgbClr val="92D050"/>
                </a:solidFill>
              </a:rPr>
              <a:t>Mattingly</a:t>
            </a:r>
            <a:r>
              <a:rPr lang="cs-CZ" sz="3200" b="1" dirty="0">
                <a:solidFill>
                  <a:srgbClr val="92D050"/>
                </a:solidFill>
              </a:rPr>
              <a:t>.</a:t>
            </a:r>
            <a:r>
              <a:rPr lang="cs-CZ" sz="3200" dirty="0"/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Pertinax</a:t>
            </a:r>
            <a:r>
              <a:rPr lang="cs-CZ" sz="3200" b="1" dirty="0" smtClean="0">
                <a:solidFill>
                  <a:srgbClr val="FFFF00"/>
                </a:solidFill>
              </a:rPr>
              <a:t> to </a:t>
            </a:r>
            <a:r>
              <a:rPr lang="cs-CZ" sz="3200" b="1" dirty="0" err="1" smtClean="0">
                <a:solidFill>
                  <a:srgbClr val="FFFF00"/>
                </a:solidFill>
              </a:rPr>
              <a:t>Elagabalus</a:t>
            </a:r>
            <a:r>
              <a:rPr lang="cs-CZ" sz="3200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cs-CZ" sz="3200" dirty="0" smtClean="0"/>
              <a:t>VI. </a:t>
            </a:r>
            <a:r>
              <a:rPr lang="cs-CZ" sz="3200" b="1" dirty="0" smtClean="0">
                <a:solidFill>
                  <a:srgbClr val="92D050"/>
                </a:solidFill>
              </a:rPr>
              <a:t>R. A. G. </a:t>
            </a:r>
            <a:r>
              <a:rPr lang="cs-CZ" sz="3200" b="1" dirty="0" err="1" smtClean="0">
                <a:solidFill>
                  <a:srgbClr val="92D050"/>
                </a:solidFill>
              </a:rPr>
              <a:t>Carson</a:t>
            </a:r>
            <a:r>
              <a:rPr lang="cs-CZ" sz="3200" dirty="0" smtClean="0">
                <a:solidFill>
                  <a:srgbClr val="92D050"/>
                </a:solidFill>
              </a:rPr>
              <a:t>. </a:t>
            </a:r>
            <a:r>
              <a:rPr lang="cs-CZ" sz="3200" b="1" dirty="0" err="1" smtClean="0">
                <a:solidFill>
                  <a:srgbClr val="FFFF00"/>
                </a:solidFill>
              </a:rPr>
              <a:t>Severus</a:t>
            </a:r>
            <a:r>
              <a:rPr lang="cs-CZ" sz="3200" b="1" dirty="0" smtClean="0">
                <a:solidFill>
                  <a:srgbClr val="FFFF00"/>
                </a:solidFill>
              </a:rPr>
              <a:t> Alexander to </a:t>
            </a:r>
            <a:r>
              <a:rPr lang="cs-CZ" sz="3200" b="1" dirty="0" err="1" smtClean="0">
                <a:solidFill>
                  <a:srgbClr val="FFFF00"/>
                </a:solidFill>
              </a:rPr>
              <a:t>Balbinus</a:t>
            </a:r>
            <a:r>
              <a:rPr lang="cs-CZ" sz="3200" b="1" dirty="0" smtClean="0">
                <a:solidFill>
                  <a:srgbClr val="FFFF00"/>
                </a:solidFill>
              </a:rPr>
              <a:t> and </a:t>
            </a:r>
            <a:r>
              <a:rPr lang="cs-CZ" sz="3200" b="1" dirty="0" err="1" smtClean="0">
                <a:solidFill>
                  <a:srgbClr val="FFFF00"/>
                </a:solidFill>
              </a:rPr>
              <a:t>Pupienus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rgbClr val="FFFF00"/>
                </a:solidFill>
              </a:rPr>
              <a:t>The</a:t>
            </a:r>
            <a:r>
              <a:rPr lang="cs-CZ" dirty="0">
                <a:solidFill>
                  <a:srgbClr val="FFFF00"/>
                </a:solidFill>
              </a:rPr>
              <a:t> Roman </a:t>
            </a:r>
            <a:r>
              <a:rPr lang="cs-CZ" dirty="0" err="1">
                <a:solidFill>
                  <a:srgbClr val="FFFF00"/>
                </a:solidFill>
              </a:rPr>
              <a:t>Imperial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Coinage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(10 sv.)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92D050"/>
                </a:solidFill>
              </a:rPr>
              <a:t>H.</a:t>
            </a:r>
            <a:r>
              <a:rPr lang="cs-CZ" sz="2800" dirty="0"/>
              <a:t> </a:t>
            </a:r>
            <a:r>
              <a:rPr lang="cs-CZ" sz="2800" b="1" dirty="0" err="1" smtClean="0">
                <a:solidFill>
                  <a:srgbClr val="92D050"/>
                </a:solidFill>
              </a:rPr>
              <a:t>Mattingly</a:t>
            </a:r>
            <a:r>
              <a:rPr lang="cs-CZ" sz="2800" b="1" dirty="0" smtClean="0">
                <a:solidFill>
                  <a:srgbClr val="92D050"/>
                </a:solidFill>
              </a:rPr>
              <a:t> –E. A. </a:t>
            </a:r>
            <a:r>
              <a:rPr lang="cs-CZ" sz="2800" b="1" dirty="0" err="1" smtClean="0">
                <a:solidFill>
                  <a:srgbClr val="92D050"/>
                </a:solidFill>
              </a:rPr>
              <a:t>Sydenham</a:t>
            </a:r>
            <a:r>
              <a:rPr lang="cs-CZ" sz="2800" b="1" dirty="0" smtClean="0">
                <a:solidFill>
                  <a:srgbClr val="92D050"/>
                </a:solidFill>
              </a:rPr>
              <a:t>  - (</a:t>
            </a:r>
            <a:r>
              <a:rPr lang="cs-CZ" sz="2800" b="1" dirty="0" err="1" smtClean="0">
                <a:solidFill>
                  <a:srgbClr val="92D050"/>
                </a:solidFill>
              </a:rPr>
              <a:t>Sutherland</a:t>
            </a:r>
            <a:r>
              <a:rPr lang="cs-CZ" sz="2800" b="1" dirty="0" smtClean="0">
                <a:solidFill>
                  <a:srgbClr val="92D050"/>
                </a:solidFill>
              </a:rPr>
              <a:t>) </a:t>
            </a:r>
            <a:r>
              <a:rPr lang="cs-CZ" sz="2800" b="1" dirty="0" smtClean="0">
                <a:solidFill>
                  <a:schemeClr val="tx1"/>
                </a:solidFill>
              </a:rPr>
              <a:t>(1.- 4. sv.): Augustus - 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P. H. </a:t>
            </a:r>
            <a:r>
              <a:rPr lang="cs-CZ" sz="2800" b="1" dirty="0" err="1" smtClean="0">
                <a:solidFill>
                  <a:srgbClr val="92D050"/>
                </a:solidFill>
              </a:rPr>
              <a:t>Webb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(5.sv.): Valerian, Florian..</a:t>
            </a:r>
            <a:r>
              <a:rPr lang="cs-CZ" sz="2800" b="1" dirty="0" err="1" smtClean="0">
                <a:solidFill>
                  <a:schemeClr val="tx1"/>
                </a:solidFill>
              </a:rPr>
              <a:t>Galerius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Maximian</a:t>
            </a:r>
            <a:r>
              <a:rPr lang="cs-CZ" sz="28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C. H. V. </a:t>
            </a:r>
            <a:r>
              <a:rPr lang="cs-CZ" sz="2800" b="1" dirty="0" err="1" smtClean="0">
                <a:solidFill>
                  <a:srgbClr val="92D050"/>
                </a:solidFill>
              </a:rPr>
              <a:t>Sutherland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(6. sv.): </a:t>
            </a:r>
            <a:r>
              <a:rPr lang="cs-CZ" sz="2800" b="1" dirty="0" err="1" smtClean="0">
                <a:solidFill>
                  <a:schemeClr val="tx1"/>
                </a:solidFill>
              </a:rPr>
              <a:t>Diocletian</a:t>
            </a:r>
            <a:r>
              <a:rPr lang="cs-CZ" sz="2800" b="1" dirty="0" smtClean="0">
                <a:solidFill>
                  <a:schemeClr val="tx1"/>
                </a:solidFill>
              </a:rPr>
              <a:t>, </a:t>
            </a:r>
            <a:r>
              <a:rPr lang="cs-CZ" sz="2800" b="1" dirty="0" err="1" smtClean="0">
                <a:solidFill>
                  <a:schemeClr val="tx1"/>
                </a:solidFill>
              </a:rPr>
              <a:t>Maximinus</a:t>
            </a:r>
            <a:r>
              <a:rPr lang="cs-CZ" sz="2800" b="1" dirty="0" smtClean="0">
                <a:solidFill>
                  <a:schemeClr val="tx1"/>
                </a:solidFill>
              </a:rPr>
              <a:t> (313 po Kr.)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P. M. </a:t>
            </a:r>
            <a:r>
              <a:rPr lang="cs-CZ" sz="2800" b="1" dirty="0" err="1" smtClean="0">
                <a:solidFill>
                  <a:srgbClr val="92D050"/>
                </a:solidFill>
              </a:rPr>
              <a:t>Brunn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(7. sv.): </a:t>
            </a:r>
            <a:r>
              <a:rPr lang="cs-CZ" sz="2800" b="1" dirty="0" err="1" smtClean="0">
                <a:solidFill>
                  <a:schemeClr val="tx1"/>
                </a:solidFill>
              </a:rPr>
              <a:t>Konstatnin</a:t>
            </a:r>
            <a:r>
              <a:rPr lang="cs-CZ" sz="2800" b="1" dirty="0" smtClean="0">
                <a:solidFill>
                  <a:schemeClr val="tx1"/>
                </a:solidFill>
              </a:rPr>
              <a:t> a Licinius</a:t>
            </a:r>
          </a:p>
          <a:p>
            <a:r>
              <a:rPr lang="cs-CZ" sz="2800" b="1" dirty="0" smtClean="0">
                <a:solidFill>
                  <a:srgbClr val="92D050"/>
                </a:solidFill>
              </a:rPr>
              <a:t>J. W. E. </a:t>
            </a:r>
            <a:r>
              <a:rPr lang="cs-CZ" sz="2800" b="1" dirty="0" err="1" smtClean="0">
                <a:solidFill>
                  <a:srgbClr val="92D050"/>
                </a:solidFill>
              </a:rPr>
              <a:t>Pearce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(9.sv.): </a:t>
            </a:r>
            <a:r>
              <a:rPr lang="cs-CZ" sz="2800" b="1" dirty="0" err="1" smtClean="0">
                <a:solidFill>
                  <a:schemeClr val="tx1"/>
                </a:solidFill>
              </a:rPr>
              <a:t>Valentinian</a:t>
            </a:r>
            <a:r>
              <a:rPr lang="cs-CZ" sz="2800" b="1" dirty="0" smtClean="0">
                <a:solidFill>
                  <a:schemeClr val="tx1"/>
                </a:solidFill>
              </a:rPr>
              <a:t> I., </a:t>
            </a:r>
            <a:r>
              <a:rPr lang="cs-CZ" sz="2800" b="1" dirty="0" err="1" smtClean="0">
                <a:solidFill>
                  <a:schemeClr val="tx1"/>
                </a:solidFill>
              </a:rPr>
              <a:t>Theodosius</a:t>
            </a:r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rgbClr val="92D050"/>
                </a:solidFill>
              </a:rPr>
              <a:t>J. </a:t>
            </a:r>
            <a:r>
              <a:rPr lang="cs-CZ" sz="2800" b="1" dirty="0">
                <a:solidFill>
                  <a:srgbClr val="92D050"/>
                </a:solidFill>
              </a:rPr>
              <a:t>P</a:t>
            </a:r>
            <a:r>
              <a:rPr lang="cs-CZ" sz="2800" b="1" dirty="0" smtClean="0">
                <a:solidFill>
                  <a:srgbClr val="92D050"/>
                </a:solidFill>
              </a:rPr>
              <a:t>. C. Kent </a:t>
            </a:r>
            <a:r>
              <a:rPr lang="cs-CZ" sz="2800" b="1" dirty="0" smtClean="0">
                <a:solidFill>
                  <a:schemeClr val="tx1"/>
                </a:solidFill>
              </a:rPr>
              <a:t>(8., 10. sv.): 395 – 491 po Kr.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59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Římské mince - </a:t>
            </a:r>
            <a:r>
              <a:rPr lang="cs-CZ" dirty="0" smtClean="0"/>
              <a:t>císařství/Katalogy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Veřejné sbírky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Soukromé </a:t>
            </a:r>
            <a:r>
              <a:rPr lang="cs-CZ" sz="2800" b="1" dirty="0" smtClean="0"/>
              <a:t>sbírky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Sběratelské </a:t>
            </a:r>
            <a:r>
              <a:rPr lang="cs-CZ" sz="2800" b="1" dirty="0" smtClean="0"/>
              <a:t>sbírky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 smtClean="0"/>
              <a:t>Mince ražené na území římských provincií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704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1301006"/>
          </a:xfrm>
        </p:spPr>
        <p:txBody>
          <a:bodyPr>
            <a:noAutofit/>
          </a:bodyPr>
          <a:lstStyle/>
          <a:p>
            <a:pPr algn="ctr"/>
            <a:r>
              <a:rPr lang="cs-CZ" sz="2800" dirty="0"/>
              <a:t>Římské mince </a:t>
            </a:r>
            <a:r>
              <a:rPr lang="cs-CZ" sz="2800" dirty="0" smtClean="0"/>
              <a:t>– císařství/</a:t>
            </a:r>
            <a:r>
              <a:rPr lang="cs-CZ" sz="2800" dirty="0" err="1" smtClean="0"/>
              <a:t>sylloge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Thesaurus </a:t>
            </a:r>
            <a:r>
              <a:rPr lang="cs-CZ" b="1" dirty="0" err="1">
                <a:solidFill>
                  <a:srgbClr val="FFFF00"/>
                </a:solidFill>
              </a:rPr>
              <a:t>Nummorum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Romanorum</a:t>
            </a:r>
            <a:r>
              <a:rPr lang="cs-CZ" b="1" dirty="0">
                <a:solidFill>
                  <a:srgbClr val="FFFF00"/>
                </a:solidFill>
              </a:rPr>
              <a:t> et </a:t>
            </a:r>
            <a:r>
              <a:rPr lang="cs-CZ" b="1" dirty="0" err="1">
                <a:solidFill>
                  <a:srgbClr val="FFFF00"/>
                </a:solidFill>
              </a:rPr>
              <a:t>Byzantinorum</a:t>
            </a:r>
            <a:endParaRPr lang="cs-CZ" b="1" dirty="0">
              <a:solidFill>
                <a:srgbClr val="FFFF00"/>
              </a:solidFill>
            </a:endParaRPr>
          </a:p>
          <a:p>
            <a:pPr lvl="1"/>
            <a:r>
              <a:rPr lang="cs-CZ" dirty="0" smtClean="0"/>
              <a:t>Zkratka: </a:t>
            </a:r>
            <a:r>
              <a:rPr lang="cs-CZ" b="1" dirty="0" smtClean="0">
                <a:solidFill>
                  <a:srgbClr val="00B0F0"/>
                </a:solidFill>
              </a:rPr>
              <a:t>TNRB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Vydává </a:t>
            </a:r>
            <a:r>
              <a:rPr lang="cs-CZ" b="1" dirty="0" smtClean="0">
                <a:solidFill>
                  <a:srgbClr val="00B0F0"/>
                </a:solidFill>
              </a:rPr>
              <a:t>Numismatická komise při Rakouské akademii věd =</a:t>
            </a:r>
            <a:r>
              <a:rPr lang="cs-CZ" b="1" dirty="0" err="1" smtClean="0">
                <a:solidFill>
                  <a:srgbClr val="00B0F0"/>
                </a:solidFill>
              </a:rPr>
              <a:t>Kommission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für</a:t>
            </a:r>
            <a:r>
              <a:rPr lang="cs-CZ" b="1" dirty="0" smtClean="0">
                <a:solidFill>
                  <a:srgbClr val="00B0F0"/>
                </a:solidFill>
              </a:rPr>
              <a:t> Numismatik der </a:t>
            </a:r>
            <a:r>
              <a:rPr lang="cs-CZ" b="1" dirty="0" err="1" smtClean="0">
                <a:solidFill>
                  <a:srgbClr val="00B0F0"/>
                </a:solidFill>
              </a:rPr>
              <a:t>Österreichischen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Akademi</a:t>
            </a:r>
            <a:r>
              <a:rPr lang="cs-CZ" b="1" dirty="0" smtClean="0">
                <a:solidFill>
                  <a:srgbClr val="00B0F0"/>
                </a:solidFill>
              </a:rPr>
              <a:t> e der </a:t>
            </a:r>
            <a:r>
              <a:rPr lang="cs-CZ" b="1" dirty="0" err="1" smtClean="0">
                <a:solidFill>
                  <a:srgbClr val="00B0F0"/>
                </a:solidFill>
              </a:rPr>
              <a:t>Wissenschaften</a:t>
            </a:r>
            <a:endParaRPr lang="cs-CZ" b="1" dirty="0" smtClean="0">
              <a:solidFill>
                <a:srgbClr val="00B0F0"/>
              </a:solidFill>
            </a:endParaRPr>
          </a:p>
          <a:p>
            <a:pPr lvl="1"/>
            <a:r>
              <a:rPr lang="cs-CZ" b="1" dirty="0" err="1" smtClean="0">
                <a:solidFill>
                  <a:srgbClr val="92D050"/>
                </a:solidFill>
              </a:rPr>
              <a:t>Dick</a:t>
            </a:r>
            <a:r>
              <a:rPr lang="cs-CZ" b="1" dirty="0" smtClean="0">
                <a:solidFill>
                  <a:srgbClr val="92D050"/>
                </a:solidFill>
              </a:rPr>
              <a:t>; Kellner;  </a:t>
            </a:r>
            <a:r>
              <a:rPr lang="cs-CZ" b="1" dirty="0" err="1" smtClean="0">
                <a:solidFill>
                  <a:srgbClr val="92D050"/>
                </a:solidFill>
              </a:rPr>
              <a:t>Czurda-Dick</a:t>
            </a:r>
            <a:r>
              <a:rPr lang="cs-CZ" b="1" dirty="0">
                <a:solidFill>
                  <a:srgbClr val="92D050"/>
                </a:solidFill>
              </a:rPr>
              <a:t>;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</a:p>
          <a:p>
            <a:r>
              <a:rPr lang="cs-CZ" b="1" dirty="0" err="1" smtClean="0">
                <a:solidFill>
                  <a:srgbClr val="FFFF00"/>
                </a:solidFill>
              </a:rPr>
              <a:t>Sylloge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Nummorum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R</a:t>
            </a:r>
            <a:r>
              <a:rPr lang="cs-CZ" b="1" dirty="0" err="1" smtClean="0">
                <a:solidFill>
                  <a:srgbClr val="FFFF00"/>
                </a:solidFill>
              </a:rPr>
              <a:t>omanorum</a:t>
            </a:r>
            <a:r>
              <a:rPr lang="cs-CZ" b="1" dirty="0" smtClean="0">
                <a:solidFill>
                  <a:srgbClr val="FFFF00"/>
                </a:solidFill>
              </a:rPr>
              <a:t> Italia</a:t>
            </a:r>
          </a:p>
          <a:p>
            <a:pPr lvl="1"/>
            <a:r>
              <a:rPr lang="cs-CZ" dirty="0"/>
              <a:t>Zkratka: </a:t>
            </a:r>
            <a:r>
              <a:rPr lang="cs-CZ" b="1" dirty="0">
                <a:solidFill>
                  <a:srgbClr val="00B0F0"/>
                </a:solidFill>
              </a:rPr>
              <a:t>SNR </a:t>
            </a:r>
            <a:r>
              <a:rPr lang="cs-CZ" b="1" i="1" dirty="0">
                <a:solidFill>
                  <a:srgbClr val="00B0F0"/>
                </a:solidFill>
              </a:rPr>
              <a:t>Milano</a:t>
            </a:r>
          </a:p>
          <a:p>
            <a:pPr lvl="1"/>
            <a:r>
              <a:rPr lang="cs-CZ" b="1" dirty="0"/>
              <a:t>Italská edice lépe vybavena, přehledněji uspořádaná </a:t>
            </a:r>
            <a:r>
              <a:rPr lang="cs-CZ" b="1" dirty="0" smtClean="0"/>
              <a:t>dokumentace</a:t>
            </a:r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Moneta </a:t>
            </a:r>
            <a:r>
              <a:rPr lang="cs-CZ" b="1" dirty="0" err="1" smtClean="0">
                <a:solidFill>
                  <a:srgbClr val="FFFF00"/>
                </a:solidFill>
              </a:rPr>
              <a:t>Imperii</a:t>
            </a:r>
            <a:r>
              <a:rPr lang="cs-CZ" b="1" dirty="0" smtClean="0">
                <a:solidFill>
                  <a:srgbClr val="FFFF00"/>
                </a:solidFill>
              </a:rPr>
              <a:t> Romani</a:t>
            </a:r>
          </a:p>
          <a:p>
            <a:pPr lvl="1"/>
            <a:r>
              <a:rPr lang="cs-CZ" dirty="0"/>
              <a:t>Zkratka: </a:t>
            </a:r>
            <a:r>
              <a:rPr lang="cs-CZ" b="1" dirty="0" smtClean="0">
                <a:solidFill>
                  <a:srgbClr val="00B0F0"/>
                </a:solidFill>
              </a:rPr>
              <a:t>MIR</a:t>
            </a:r>
            <a:endParaRPr lang="cs-CZ" b="1" dirty="0" smtClean="0">
              <a:solidFill>
                <a:srgbClr val="FFFF00"/>
              </a:solidFill>
            </a:endParaRPr>
          </a:p>
          <a:p>
            <a:endParaRPr lang="cs-CZ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6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Dělení: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 err="1" smtClean="0">
                <a:solidFill>
                  <a:srgbClr val="00B0F0"/>
                </a:solidFill>
              </a:rPr>
              <a:t>Corpora</a:t>
            </a:r>
            <a:endParaRPr lang="cs-CZ" sz="4000" b="1" dirty="0" smtClean="0">
              <a:solidFill>
                <a:srgbClr val="00B0F0"/>
              </a:solidFill>
            </a:endParaRPr>
          </a:p>
          <a:p>
            <a:r>
              <a:rPr lang="cs-CZ" sz="4000" b="1" dirty="0" smtClean="0">
                <a:solidFill>
                  <a:srgbClr val="00B0F0"/>
                </a:solidFill>
              </a:rPr>
              <a:t>Katalogy</a:t>
            </a:r>
          </a:p>
          <a:p>
            <a:r>
              <a:rPr lang="cs-CZ" sz="4000" b="1" dirty="0" err="1" smtClean="0">
                <a:solidFill>
                  <a:srgbClr val="00B0F0"/>
                </a:solidFill>
              </a:rPr>
              <a:t>Sylloge</a:t>
            </a:r>
            <a:endParaRPr lang="cs-CZ" sz="4000" b="1" dirty="0" smtClean="0">
              <a:solidFill>
                <a:srgbClr val="00B0F0"/>
              </a:solidFill>
            </a:endParaRPr>
          </a:p>
          <a:p>
            <a:r>
              <a:rPr lang="cs-CZ" sz="4000" b="1" dirty="0" smtClean="0">
                <a:solidFill>
                  <a:srgbClr val="00B0F0"/>
                </a:solidFill>
              </a:rPr>
              <a:t>Monografie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8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Římské mince – </a:t>
            </a:r>
            <a:r>
              <a:rPr lang="cs-CZ" dirty="0" smtClean="0"/>
              <a:t>císařství/monografie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92D050"/>
                </a:solidFill>
              </a:rPr>
              <a:t>M. Grant . 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Six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Main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Aes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Coinages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Augustus</a:t>
            </a:r>
            <a:r>
              <a:rPr lang="cs-CZ" dirty="0" smtClean="0"/>
              <a:t>. Edinburgh 1953.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C. M. </a:t>
            </a:r>
            <a:r>
              <a:rPr lang="cs-CZ" b="1" dirty="0" err="1" smtClean="0">
                <a:solidFill>
                  <a:srgbClr val="92D050"/>
                </a:solidFill>
              </a:rPr>
              <a:t>Kraay</a:t>
            </a:r>
            <a:r>
              <a:rPr lang="cs-CZ" dirty="0" smtClean="0"/>
              <a:t>.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Aes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Coinage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Galba</a:t>
            </a:r>
            <a:r>
              <a:rPr lang="cs-CZ" dirty="0" smtClean="0"/>
              <a:t>. New York 1956.</a:t>
            </a:r>
          </a:p>
          <a:p>
            <a:r>
              <a:rPr lang="cs-CZ" u="sng" dirty="0" smtClean="0"/>
              <a:t>Late Roman Bronze </a:t>
            </a:r>
            <a:r>
              <a:rPr lang="cs-CZ" u="sng" dirty="0" err="1" smtClean="0"/>
              <a:t>Coinage</a:t>
            </a:r>
            <a:r>
              <a:rPr lang="cs-CZ" u="sng" dirty="0" smtClean="0"/>
              <a:t> A-D- 324-346</a:t>
            </a:r>
            <a:r>
              <a:rPr lang="cs-CZ" dirty="0" smtClean="0"/>
              <a:t>: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I. P. V. </a:t>
            </a:r>
            <a:r>
              <a:rPr lang="cs-CZ" b="1" dirty="0" err="1" smtClean="0">
                <a:solidFill>
                  <a:srgbClr val="92D050"/>
                </a:solidFill>
              </a:rPr>
              <a:t>Hill</a:t>
            </a:r>
            <a:r>
              <a:rPr lang="cs-CZ" b="1" dirty="0" smtClean="0">
                <a:solidFill>
                  <a:srgbClr val="92D050"/>
                </a:solidFill>
              </a:rPr>
              <a:t> – J. P. C. Kent</a:t>
            </a:r>
            <a:r>
              <a:rPr lang="cs-CZ" dirty="0" smtClean="0"/>
              <a:t>.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Bronze </a:t>
            </a:r>
            <a:r>
              <a:rPr lang="cs-CZ" b="1" dirty="0" err="1" smtClean="0">
                <a:solidFill>
                  <a:srgbClr val="FFFF00"/>
                </a:solidFill>
              </a:rPr>
              <a:t>Coinage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House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Constantine. </a:t>
            </a:r>
          </a:p>
          <a:p>
            <a:r>
              <a:rPr lang="cs-CZ" b="1" dirty="0" err="1" smtClean="0">
                <a:solidFill>
                  <a:srgbClr val="92D050"/>
                </a:solidFill>
              </a:rPr>
              <a:t>Carson</a:t>
            </a:r>
            <a:r>
              <a:rPr lang="cs-CZ" b="1" dirty="0" smtClean="0">
                <a:solidFill>
                  <a:srgbClr val="92D050"/>
                </a:solidFill>
              </a:rPr>
              <a:t> – Kent</a:t>
            </a:r>
            <a:r>
              <a:rPr lang="cs-CZ" b="1" dirty="0" smtClean="0">
                <a:solidFill>
                  <a:srgbClr val="FFFF00"/>
                </a:solidFill>
              </a:rPr>
              <a:t>. Bronze Roman </a:t>
            </a:r>
            <a:r>
              <a:rPr lang="cs-CZ" b="1" dirty="0" err="1" smtClean="0">
                <a:solidFill>
                  <a:srgbClr val="FFFF00"/>
                </a:solidFill>
              </a:rPr>
              <a:t>Imperial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Coinage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of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the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b="1" dirty="0" err="1" smtClean="0">
                <a:solidFill>
                  <a:srgbClr val="FFFF00"/>
                </a:solidFill>
              </a:rPr>
              <a:t>Later</a:t>
            </a:r>
            <a:r>
              <a:rPr lang="cs-CZ" b="1" dirty="0" smtClean="0">
                <a:solidFill>
                  <a:srgbClr val="FFFF00"/>
                </a:solidFill>
              </a:rPr>
              <a:t> Empire A.D. 346-498.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Nálezy mincí z provincií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Ediční činnost není mezinárodně koordinována, někdy není sjednocena ani na území jednoho státu</a:t>
            </a:r>
          </a:p>
          <a:p>
            <a:r>
              <a:rPr lang="cs-CZ" sz="2800" dirty="0" smtClean="0"/>
              <a:t>Registrace je nejlépe zvládnutá na území střední Evropy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Německo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Rakousko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České země a Slovensko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Polsko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Maďarsko</a:t>
            </a:r>
          </a:p>
          <a:p>
            <a:pPr lvl="1"/>
            <a:r>
              <a:rPr lang="cs-CZ" sz="2400" b="1" dirty="0" smtClean="0">
                <a:solidFill>
                  <a:srgbClr val="00FF00"/>
                </a:solidFill>
              </a:rPr>
              <a:t>Lucembursko</a:t>
            </a:r>
            <a:endParaRPr lang="cs-CZ" sz="2400" b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1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  <a:tabLst>
                <a:tab pos="3830638" algn="l"/>
              </a:tabLst>
            </a:pPr>
            <a:r>
              <a:rPr lang="cs-CZ" sz="2400" b="1" dirty="0" smtClean="0">
                <a:solidFill>
                  <a:srgbClr val="00FF00"/>
                </a:solidFill>
              </a:rPr>
              <a:t>Německo</a:t>
            </a:r>
            <a:br>
              <a:rPr lang="cs-CZ" sz="2400" b="1" dirty="0" smtClean="0">
                <a:solidFill>
                  <a:srgbClr val="00FF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Autofit/>
          </a:bodyPr>
          <a:lstStyle/>
          <a:p>
            <a:r>
              <a:rPr lang="cs-CZ" sz="2800" dirty="0" smtClean="0"/>
              <a:t>Němečtí numismatikové stanovili zásady pro tvorbu nových, vědecky fundovaných edic mincovních nálezů:</a:t>
            </a:r>
          </a:p>
          <a:p>
            <a:pPr lvl="1"/>
            <a:r>
              <a:rPr lang="cs-CZ" b="1" dirty="0" err="1" smtClean="0">
                <a:solidFill>
                  <a:srgbClr val="92D050"/>
                </a:solidFill>
              </a:rPr>
              <a:t>Gebhart</a:t>
            </a:r>
            <a:r>
              <a:rPr lang="cs-CZ" b="1" dirty="0" smtClean="0">
                <a:solidFill>
                  <a:srgbClr val="92D050"/>
                </a:solidFill>
              </a:rPr>
              <a:t> – Kraft – </a:t>
            </a:r>
            <a:r>
              <a:rPr lang="cs-CZ" b="1" dirty="0" err="1" smtClean="0">
                <a:solidFill>
                  <a:srgbClr val="92D050"/>
                </a:solidFill>
              </a:rPr>
              <a:t>Küthmann</a:t>
            </a:r>
            <a:r>
              <a:rPr lang="cs-CZ" b="1" dirty="0" smtClean="0">
                <a:solidFill>
                  <a:srgbClr val="92D050"/>
                </a:solidFill>
              </a:rPr>
              <a:t> – </a:t>
            </a:r>
            <a:r>
              <a:rPr lang="cs-CZ" b="1" dirty="0" err="1" smtClean="0">
                <a:solidFill>
                  <a:srgbClr val="92D050"/>
                </a:solidFill>
              </a:rPr>
              <a:t>Franke</a:t>
            </a:r>
            <a:r>
              <a:rPr lang="cs-CZ" b="1" dirty="0" smtClean="0">
                <a:solidFill>
                  <a:srgbClr val="92D050"/>
                </a:solidFill>
              </a:rPr>
              <a:t> – Christ </a:t>
            </a:r>
            <a:r>
              <a:rPr lang="cs-CZ" dirty="0" smtClean="0"/>
              <a:t>(1956)</a:t>
            </a:r>
          </a:p>
          <a:p>
            <a:r>
              <a:rPr lang="cs-CZ" sz="2800" u="sng" dirty="0" smtClean="0"/>
              <a:t>Západní oblast Německa</a:t>
            </a:r>
            <a:r>
              <a:rPr lang="cs-CZ" sz="2800" dirty="0" smtClean="0"/>
              <a:t>: </a:t>
            </a:r>
            <a:r>
              <a:rPr lang="cs-CZ" sz="2800" b="1" dirty="0" smtClean="0">
                <a:solidFill>
                  <a:srgbClr val="FFFF00"/>
                </a:solidFill>
              </a:rPr>
              <a:t>Die </a:t>
            </a:r>
            <a:r>
              <a:rPr lang="cs-CZ" sz="2800" b="1" dirty="0" err="1" smtClean="0">
                <a:solidFill>
                  <a:srgbClr val="FFFF00"/>
                </a:solidFill>
              </a:rPr>
              <a:t>Fundmünzen</a:t>
            </a:r>
            <a:r>
              <a:rPr lang="cs-CZ" sz="2800" b="1" dirty="0" smtClean="0">
                <a:solidFill>
                  <a:srgbClr val="FFFF00"/>
                </a:solidFill>
              </a:rPr>
              <a:t> der </a:t>
            </a:r>
            <a:r>
              <a:rPr lang="cs-CZ" sz="2800" b="1" dirty="0" err="1" smtClean="0">
                <a:solidFill>
                  <a:srgbClr val="FFFF00"/>
                </a:solidFill>
              </a:rPr>
              <a:t>römischen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Zeit</a:t>
            </a:r>
            <a:r>
              <a:rPr lang="cs-CZ" sz="2800" b="1" dirty="0" smtClean="0">
                <a:solidFill>
                  <a:srgbClr val="FFFF00"/>
                </a:solidFill>
              </a:rPr>
              <a:t> in </a:t>
            </a:r>
            <a:r>
              <a:rPr lang="cs-CZ" sz="2800" b="1" dirty="0" err="1" smtClean="0">
                <a:solidFill>
                  <a:srgbClr val="FFFF00"/>
                </a:solidFill>
              </a:rPr>
              <a:t>Deutschland</a:t>
            </a:r>
            <a:r>
              <a:rPr lang="cs-CZ" sz="2800" dirty="0" smtClean="0"/>
              <a:t> (FMRD)</a:t>
            </a:r>
          </a:p>
          <a:p>
            <a:pPr lvl="1"/>
            <a:r>
              <a:rPr lang="cs-CZ" sz="2800" b="1" dirty="0" smtClean="0">
                <a:solidFill>
                  <a:srgbClr val="92D050"/>
                </a:solidFill>
              </a:rPr>
              <a:t>Kellner, </a:t>
            </a:r>
            <a:r>
              <a:rPr lang="cs-CZ" sz="2800" b="1" dirty="0" err="1" smtClean="0">
                <a:solidFill>
                  <a:srgbClr val="92D050"/>
                </a:solidFill>
              </a:rPr>
              <a:t>Franke</a:t>
            </a:r>
            <a:endParaRPr lang="cs-CZ" sz="2800" b="1" dirty="0" smtClean="0">
              <a:solidFill>
                <a:srgbClr val="92D050"/>
              </a:solidFill>
            </a:endParaRPr>
          </a:p>
          <a:p>
            <a:r>
              <a:rPr lang="cs-CZ" sz="2800" u="sng" dirty="0" smtClean="0"/>
              <a:t>Východní oblast Německa </a:t>
            </a:r>
            <a:r>
              <a:rPr lang="cs-CZ" sz="2800" dirty="0" smtClean="0"/>
              <a:t>(NDR): </a:t>
            </a:r>
          </a:p>
          <a:p>
            <a:pPr lvl="1"/>
            <a:r>
              <a:rPr lang="cs-CZ" sz="2800" b="1" dirty="0" smtClean="0">
                <a:solidFill>
                  <a:srgbClr val="92D050"/>
                </a:solidFill>
              </a:rPr>
              <a:t>R. Laser.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FF00"/>
                </a:solidFill>
              </a:rPr>
              <a:t>Die </a:t>
            </a:r>
            <a:r>
              <a:rPr lang="cs-CZ" sz="2800" b="1" dirty="0" err="1" smtClean="0">
                <a:solidFill>
                  <a:srgbClr val="FFFF00"/>
                </a:solidFill>
              </a:rPr>
              <a:t>Römischen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und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frühbyzantischen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Fundmünzen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auf</a:t>
            </a:r>
            <a:r>
              <a:rPr lang="cs-CZ" sz="2800" b="1" dirty="0" smtClean="0">
                <a:solidFill>
                  <a:srgbClr val="FFFF00"/>
                </a:solidFill>
              </a:rPr>
              <a:t> dem </a:t>
            </a:r>
            <a:r>
              <a:rPr lang="cs-CZ" sz="2800" b="1" dirty="0" err="1" smtClean="0">
                <a:solidFill>
                  <a:srgbClr val="FFFF00"/>
                </a:solidFill>
              </a:rPr>
              <a:t>Gebiet</a:t>
            </a:r>
            <a:r>
              <a:rPr lang="cs-CZ" sz="2800" b="1" dirty="0" smtClean="0">
                <a:solidFill>
                  <a:srgbClr val="FFFF00"/>
                </a:solidFill>
              </a:rPr>
              <a:t> der DDR</a:t>
            </a:r>
            <a:r>
              <a:rPr lang="cs-CZ" sz="2800" dirty="0" smtClean="0"/>
              <a:t>. </a:t>
            </a:r>
            <a:r>
              <a:rPr lang="cs-CZ" sz="2800" dirty="0" err="1" smtClean="0"/>
              <a:t>Berlin</a:t>
            </a:r>
            <a:r>
              <a:rPr lang="cs-CZ" sz="2800" dirty="0" smtClean="0"/>
              <a:t>. 1982.</a:t>
            </a:r>
          </a:p>
        </p:txBody>
      </p:sp>
    </p:spTree>
    <p:extLst>
      <p:ext uri="{BB962C8B-B14F-4D97-AF65-F5344CB8AC3E}">
        <p14:creationId xmlns:p14="http://schemas.microsoft.com/office/powerpoint/2010/main" val="12061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  <a:tabLst>
                <a:tab pos="3830638" algn="l"/>
              </a:tabLst>
            </a:pPr>
            <a:r>
              <a:rPr lang="cs-CZ" sz="2400" b="1" dirty="0" smtClean="0">
                <a:solidFill>
                  <a:srgbClr val="00FF00"/>
                </a:solidFill>
              </a:rPr>
              <a:t>Rakousko</a:t>
            </a:r>
            <a:br>
              <a:rPr lang="cs-CZ" sz="2400" b="1" dirty="0" smtClean="0">
                <a:solidFill>
                  <a:srgbClr val="00FF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Mincovní nálezy jsou vydávány podle podobných zásad jako FMRD, jen podle potřeby upravovány: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Die </a:t>
            </a:r>
            <a:r>
              <a:rPr lang="cs-CZ" sz="2800" b="1" dirty="0" err="1" smtClean="0">
                <a:solidFill>
                  <a:srgbClr val="FFFF00"/>
                </a:solidFill>
              </a:rPr>
              <a:t>Fundmünzen</a:t>
            </a:r>
            <a:r>
              <a:rPr lang="cs-CZ" sz="2800" b="1" dirty="0" smtClean="0">
                <a:solidFill>
                  <a:srgbClr val="FFFF00"/>
                </a:solidFill>
              </a:rPr>
              <a:t> der </a:t>
            </a:r>
            <a:r>
              <a:rPr lang="cs-CZ" sz="2800" b="1" dirty="0" err="1" smtClean="0">
                <a:solidFill>
                  <a:srgbClr val="FFFF00"/>
                </a:solidFill>
              </a:rPr>
              <a:t>römischen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Zeit</a:t>
            </a:r>
            <a:r>
              <a:rPr lang="cs-CZ" sz="2800" b="1" dirty="0" smtClean="0">
                <a:solidFill>
                  <a:srgbClr val="FFFF00"/>
                </a:solidFill>
              </a:rPr>
              <a:t> in </a:t>
            </a:r>
            <a:r>
              <a:rPr lang="cs-CZ" sz="2800" b="1" dirty="0" err="1">
                <a:solidFill>
                  <a:srgbClr val="FFFF00"/>
                </a:solidFill>
              </a:rPr>
              <a:t>Ö</a:t>
            </a:r>
            <a:r>
              <a:rPr lang="cs-CZ" sz="2800" b="1" dirty="0" err="1" smtClean="0">
                <a:solidFill>
                  <a:srgbClr val="FFFF00"/>
                </a:solidFill>
              </a:rPr>
              <a:t>sterreich</a:t>
            </a:r>
            <a:r>
              <a:rPr lang="cs-CZ" dirty="0" smtClean="0"/>
              <a:t> (FMRÖ)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Schmidt-</a:t>
            </a:r>
            <a:r>
              <a:rPr lang="cs-CZ" b="1" dirty="0" err="1" smtClean="0">
                <a:solidFill>
                  <a:srgbClr val="92D050"/>
                </a:solidFill>
              </a:rPr>
              <a:t>Dick</a:t>
            </a:r>
            <a:r>
              <a:rPr lang="cs-CZ" dirty="0" smtClean="0"/>
              <a:t> (</a:t>
            </a:r>
            <a:r>
              <a:rPr lang="cs-CZ" dirty="0" err="1" smtClean="0"/>
              <a:t>Kärnten</a:t>
            </a:r>
            <a:r>
              <a:rPr lang="cs-CZ" dirty="0" smtClean="0"/>
              <a:t>); </a:t>
            </a:r>
            <a:r>
              <a:rPr lang="cs-CZ" b="1" dirty="0" smtClean="0">
                <a:solidFill>
                  <a:srgbClr val="92D050"/>
                </a:solidFill>
              </a:rPr>
              <a:t>Hahn</a:t>
            </a:r>
            <a:r>
              <a:rPr lang="cs-CZ" dirty="0" smtClean="0"/>
              <a:t> (</a:t>
            </a:r>
            <a:r>
              <a:rPr lang="cs-CZ" dirty="0" err="1" smtClean="0"/>
              <a:t>Carnuntum</a:t>
            </a:r>
            <a:r>
              <a:rPr lang="cs-CZ" dirty="0" smtClean="0"/>
              <a:t>); </a:t>
            </a:r>
            <a:r>
              <a:rPr lang="cs-CZ" b="1" dirty="0" err="1" smtClean="0">
                <a:solidFill>
                  <a:srgbClr val="92D050"/>
                </a:solidFill>
              </a:rPr>
              <a:t>Dick</a:t>
            </a:r>
            <a:r>
              <a:rPr lang="cs-CZ" dirty="0" smtClean="0"/>
              <a:t> (</a:t>
            </a:r>
            <a:r>
              <a:rPr lang="cs-CZ" dirty="0" err="1" smtClean="0"/>
              <a:t>Wien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0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  <a:tabLst>
                <a:tab pos="3830638" algn="l"/>
              </a:tabLst>
            </a:pPr>
            <a:r>
              <a:rPr lang="cs-CZ" sz="2400" b="1" dirty="0" smtClean="0">
                <a:solidFill>
                  <a:srgbClr val="00FF00"/>
                </a:solidFill>
              </a:rPr>
              <a:t>České země a Slovensko</a:t>
            </a:r>
            <a:br>
              <a:rPr lang="cs-CZ" sz="2400" b="1" dirty="0" smtClean="0">
                <a:solidFill>
                  <a:srgbClr val="00FF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TABULA IMPERII ROMANI </a:t>
            </a:r>
            <a:r>
              <a:rPr lang="cs-CZ" dirty="0" smtClean="0"/>
              <a:t>/Castra Regina-</a:t>
            </a:r>
            <a:r>
              <a:rPr lang="cs-CZ" dirty="0" err="1" smtClean="0"/>
              <a:t>Vindobona</a:t>
            </a:r>
            <a:r>
              <a:rPr lang="cs-CZ" dirty="0" smtClean="0"/>
              <a:t>-</a:t>
            </a:r>
            <a:r>
              <a:rPr lang="cs-CZ" dirty="0" err="1" smtClean="0"/>
              <a:t>Carnuntum</a:t>
            </a:r>
            <a:r>
              <a:rPr lang="cs-CZ" dirty="0" smtClean="0"/>
              <a:t>/ Praha 1986.</a:t>
            </a:r>
          </a:p>
          <a:p>
            <a:pPr lvl="1"/>
            <a:r>
              <a:rPr lang="cs-CZ" dirty="0" smtClean="0"/>
              <a:t>K vydání připravili </a:t>
            </a:r>
            <a:r>
              <a:rPr lang="cs-CZ" b="1" dirty="0" smtClean="0">
                <a:solidFill>
                  <a:srgbClr val="92D050"/>
                </a:solidFill>
              </a:rPr>
              <a:t>prof. Pavel Oliva, doc. Dr. Jan Burian</a:t>
            </a:r>
            <a:r>
              <a:rPr lang="cs-CZ" dirty="0" smtClean="0">
                <a:solidFill>
                  <a:srgbClr val="92D050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za spolupráce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92D050"/>
                </a:solidFill>
              </a:rPr>
              <a:t>dr. Zdenky </a:t>
            </a:r>
            <a:r>
              <a:rPr lang="cs-CZ" b="1" dirty="0" err="1" smtClean="0">
                <a:solidFill>
                  <a:srgbClr val="92D050"/>
                </a:solidFill>
              </a:rPr>
              <a:t>Neměškalové-Jiroudkové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b="1" dirty="0" err="1" smtClean="0">
                <a:solidFill>
                  <a:srgbClr val="92D050"/>
                </a:solidFill>
              </a:rPr>
              <a:t>Nojhejlová</a:t>
            </a:r>
            <a:r>
              <a:rPr lang="cs-CZ" b="1" dirty="0" smtClean="0">
                <a:solidFill>
                  <a:srgbClr val="92D050"/>
                </a:solidFill>
              </a:rPr>
              <a:t> –Prátová</a:t>
            </a:r>
            <a:r>
              <a:rPr lang="cs-CZ" dirty="0" smtClean="0">
                <a:solidFill>
                  <a:srgbClr val="92D050"/>
                </a:solidFill>
              </a:rPr>
              <a:t>. </a:t>
            </a:r>
            <a:r>
              <a:rPr lang="cs-CZ" b="1" dirty="0" smtClean="0">
                <a:solidFill>
                  <a:srgbClr val="FFFF00"/>
                </a:solidFill>
              </a:rPr>
              <a:t>Nálezy mincí v Čechách, na Moravě a ve Slezsku. </a:t>
            </a:r>
            <a:r>
              <a:rPr lang="cs-CZ" dirty="0" smtClean="0">
                <a:solidFill>
                  <a:schemeClr val="tx1"/>
                </a:solidFill>
              </a:rPr>
              <a:t>1955.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1. Nálezy keltských mincí.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2. Nálezy antických mincí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V. </a:t>
            </a:r>
            <a:r>
              <a:rPr lang="cs-CZ" b="1" dirty="0" err="1" smtClean="0">
                <a:solidFill>
                  <a:srgbClr val="92D050"/>
                </a:solidFill>
              </a:rPr>
              <a:t>Vondrouch</a:t>
            </a:r>
            <a:r>
              <a:rPr lang="cs-CZ" b="1" dirty="0" smtClean="0">
                <a:solidFill>
                  <a:srgbClr val="92D050"/>
                </a:solidFill>
              </a:rPr>
              <a:t>.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Nálezy keltských , antických a byzantských mincí na Slovensku.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ratislava 1964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Jiří </a:t>
            </a:r>
            <a:r>
              <a:rPr lang="cs-CZ" b="1" dirty="0" err="1" smtClean="0">
                <a:solidFill>
                  <a:srgbClr val="92D050"/>
                </a:solidFill>
              </a:rPr>
              <a:t>Militký</a:t>
            </a:r>
            <a:r>
              <a:rPr lang="cs-CZ" dirty="0" smtClean="0">
                <a:solidFill>
                  <a:srgbClr val="92D050"/>
                </a:solidFill>
              </a:rPr>
              <a:t>. </a:t>
            </a:r>
            <a:r>
              <a:rPr lang="cs-CZ" b="1" dirty="0" smtClean="0">
                <a:solidFill>
                  <a:srgbClr val="FFFF00"/>
                </a:solidFill>
              </a:rPr>
              <a:t>Nálezy římských a raně byzantských mincí v Čechách a jejich historický význam. </a:t>
            </a:r>
          </a:p>
          <a:p>
            <a:endParaRPr lang="cs-CZ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1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PhDr. Jiří </a:t>
            </a:r>
            <a:r>
              <a:rPr lang="cs-CZ" dirty="0" err="1"/>
              <a:t>Militký</a:t>
            </a:r>
            <a:r>
              <a:rPr lang="cs-CZ" dirty="0"/>
              <a:t>, Ph.D.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b="1" dirty="0" smtClean="0"/>
              <a:t>Numismatické </a:t>
            </a:r>
            <a:r>
              <a:rPr lang="cs-CZ" sz="1800" b="1" dirty="0"/>
              <a:t>oddělení Historického muzea Národního </a:t>
            </a:r>
            <a:r>
              <a:rPr lang="cs-CZ" sz="1800" b="1" dirty="0" smtClean="0"/>
              <a:t>muzea</a:t>
            </a:r>
            <a:endParaRPr lang="cs-CZ" sz="1800" dirty="0"/>
          </a:p>
          <a:p>
            <a:pPr lvl="1"/>
            <a:r>
              <a:rPr lang="cs-CZ" sz="1800" dirty="0"/>
              <a:t>Národní muzeum, Historické muzeum, Numismatické oddělení </a:t>
            </a:r>
            <a:br>
              <a:rPr lang="cs-CZ" sz="1800" dirty="0"/>
            </a:br>
            <a:r>
              <a:rPr lang="cs-CZ" sz="1800" dirty="0"/>
              <a:t>Nová budova Národního muzea</a:t>
            </a:r>
            <a:br>
              <a:rPr lang="cs-CZ" sz="1800" dirty="0"/>
            </a:br>
            <a:r>
              <a:rPr lang="cs-CZ" sz="1800" dirty="0"/>
              <a:t>Vinohradská 1, Praha 1, 110 00</a:t>
            </a:r>
          </a:p>
          <a:p>
            <a:r>
              <a:rPr lang="cs-CZ" sz="1800" b="1" dirty="0"/>
              <a:t>Realizované a běžící projekty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Corpus </a:t>
            </a:r>
            <a:r>
              <a:rPr lang="cs-CZ" sz="1800" dirty="0" err="1"/>
              <a:t>Sasanicus</a:t>
            </a:r>
            <a:r>
              <a:rPr lang="cs-CZ" sz="1800" dirty="0"/>
              <a:t> </a:t>
            </a:r>
          </a:p>
          <a:p>
            <a:pPr lvl="1"/>
            <a:r>
              <a:rPr lang="cs-CZ" sz="1800" dirty="0" smtClean="0"/>
              <a:t>Nálezy </a:t>
            </a:r>
            <a:r>
              <a:rPr lang="cs-CZ" sz="1800" dirty="0"/>
              <a:t>římských a raně byzantských mincí v </a:t>
            </a:r>
            <a:r>
              <a:rPr lang="cs-CZ" sz="1800" dirty="0" smtClean="0"/>
              <a:t>Čechách</a:t>
            </a:r>
            <a:endParaRPr lang="cs-CZ" sz="1800" dirty="0"/>
          </a:p>
          <a:p>
            <a:pPr lvl="1"/>
            <a:r>
              <a:rPr lang="cs-CZ" sz="1800" dirty="0"/>
              <a:t>Mincovnictví na českých oppidech doby laténské </a:t>
            </a:r>
            <a:endParaRPr lang="cs-CZ" sz="1800" dirty="0" smtClean="0"/>
          </a:p>
          <a:p>
            <a:pPr lvl="1"/>
            <a:r>
              <a:rPr lang="cs-CZ" sz="1800" dirty="0" smtClean="0"/>
              <a:t>Die </a:t>
            </a:r>
            <a:r>
              <a:rPr lang="cs-CZ" sz="1800" dirty="0" err="1"/>
              <a:t>keltische</a:t>
            </a:r>
            <a:r>
              <a:rPr lang="cs-CZ" sz="1800" dirty="0"/>
              <a:t> </a:t>
            </a:r>
            <a:r>
              <a:rPr lang="cs-CZ" sz="1800" dirty="0" err="1"/>
              <a:t>Höhensiedlung</a:t>
            </a:r>
            <a:r>
              <a:rPr lang="cs-CZ" sz="1800" dirty="0"/>
              <a:t> </a:t>
            </a:r>
            <a:r>
              <a:rPr lang="cs-CZ" sz="1800" dirty="0" err="1"/>
              <a:t>am</a:t>
            </a:r>
            <a:r>
              <a:rPr lang="cs-CZ" sz="1800" dirty="0"/>
              <a:t> </a:t>
            </a:r>
            <a:r>
              <a:rPr lang="cs-CZ" sz="1800" dirty="0" err="1"/>
              <a:t>Oberleiserberg</a:t>
            </a:r>
            <a:r>
              <a:rPr lang="cs-CZ" sz="1800" dirty="0"/>
              <a:t> (</a:t>
            </a:r>
            <a:r>
              <a:rPr lang="cs-CZ" sz="1800" dirty="0" err="1"/>
              <a:t>reg</a:t>
            </a:r>
            <a:r>
              <a:rPr lang="cs-CZ" sz="1800" dirty="0"/>
              <a:t>. č. P22615), FWF – </a:t>
            </a:r>
            <a:r>
              <a:rPr lang="cs-CZ" sz="1800" dirty="0" err="1"/>
              <a:t>Fonds</a:t>
            </a:r>
            <a:r>
              <a:rPr lang="cs-CZ" sz="1800" dirty="0"/>
              <a:t> </a:t>
            </a:r>
            <a:r>
              <a:rPr lang="cs-CZ" sz="1800" dirty="0" err="1"/>
              <a:t>zur</a:t>
            </a:r>
            <a:r>
              <a:rPr lang="cs-CZ" sz="1800" dirty="0"/>
              <a:t> </a:t>
            </a:r>
            <a:r>
              <a:rPr lang="cs-CZ" sz="1800" dirty="0" err="1"/>
              <a:t>Förderung</a:t>
            </a:r>
            <a:r>
              <a:rPr lang="cs-CZ" sz="1800" dirty="0"/>
              <a:t> der </a:t>
            </a:r>
            <a:r>
              <a:rPr lang="cs-CZ" sz="1800" dirty="0" err="1"/>
              <a:t>wissenschaftlichen</a:t>
            </a:r>
            <a:r>
              <a:rPr lang="cs-CZ" sz="1800" dirty="0"/>
              <a:t> </a:t>
            </a:r>
            <a:r>
              <a:rPr lang="cs-CZ" sz="1800" dirty="0" err="1"/>
              <a:t>Forschung</a:t>
            </a:r>
            <a:r>
              <a:rPr lang="cs-CZ" sz="1800" dirty="0"/>
              <a:t> Institut </a:t>
            </a:r>
            <a:r>
              <a:rPr lang="cs-CZ" sz="1800" dirty="0" err="1"/>
              <a:t>für</a:t>
            </a:r>
            <a:r>
              <a:rPr lang="cs-CZ" sz="1800" dirty="0"/>
              <a:t> Ur- </a:t>
            </a:r>
            <a:r>
              <a:rPr lang="cs-CZ" sz="1800" dirty="0" err="1"/>
              <a:t>und</a:t>
            </a:r>
            <a:r>
              <a:rPr lang="cs-CZ" sz="1800" dirty="0"/>
              <a:t> </a:t>
            </a:r>
            <a:r>
              <a:rPr lang="cs-CZ" sz="1800" dirty="0" err="1"/>
              <a:t>Frühgeschichte</a:t>
            </a:r>
            <a:r>
              <a:rPr lang="cs-CZ" sz="1800" dirty="0"/>
              <a:t>, </a:t>
            </a:r>
            <a:r>
              <a:rPr lang="cs-CZ" sz="1800" dirty="0" err="1"/>
              <a:t>Universität</a:t>
            </a:r>
            <a:r>
              <a:rPr lang="cs-CZ" sz="1800" dirty="0"/>
              <a:t> </a:t>
            </a:r>
            <a:r>
              <a:rPr lang="cs-CZ" sz="1800" dirty="0" err="1"/>
              <a:t>Wien</a:t>
            </a:r>
            <a:r>
              <a:rPr lang="cs-CZ" sz="1800" dirty="0"/>
              <a:t>, Franz Klein-</a:t>
            </a:r>
            <a:r>
              <a:rPr lang="cs-CZ" sz="1800" dirty="0" err="1"/>
              <a:t>Gasse</a:t>
            </a:r>
            <a:r>
              <a:rPr lang="cs-CZ" sz="1800" dirty="0"/>
              <a:t> 1, 1190 </a:t>
            </a:r>
            <a:r>
              <a:rPr lang="cs-CZ" sz="1800" dirty="0" err="1"/>
              <a:t>Wien</a:t>
            </a:r>
            <a:r>
              <a:rPr lang="cs-CZ" sz="1800" dirty="0"/>
              <a:t> (2010–2013)</a:t>
            </a:r>
          </a:p>
          <a:p>
            <a:pPr lvl="1"/>
            <a:r>
              <a:rPr lang="cs-CZ" sz="1800" dirty="0"/>
              <a:t>Keltské mincovnictví ve 3. a 2. století v českých zemích a jeho vztah k oppidálnímu období </a:t>
            </a:r>
          </a:p>
        </p:txBody>
      </p:sp>
    </p:spTree>
    <p:extLst>
      <p:ext uri="{BB962C8B-B14F-4D97-AF65-F5344CB8AC3E}">
        <p14:creationId xmlns:p14="http://schemas.microsoft.com/office/powerpoint/2010/main" val="179377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Materiálové publikace řeckých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rgbClr val="00B0F0"/>
                </a:solidFill>
              </a:rPr>
              <a:t>Corpora</a:t>
            </a:r>
            <a:r>
              <a:rPr lang="cs-CZ" dirty="0" smtClean="0"/>
              <a:t> = edice geograficky a chronologicky vymezených úseků řeckého mincovnictví, v nichž se usiluje o úplnost materiálu shromažďovaného ze všech dostupných sbírek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Katalogy</a:t>
            </a:r>
            <a:r>
              <a:rPr lang="cs-CZ" dirty="0" smtClean="0"/>
              <a:t> = edice řeckých mincí uložených v jednotlivých sbírkách</a:t>
            </a:r>
          </a:p>
          <a:p>
            <a:pPr lvl="1"/>
            <a:r>
              <a:rPr lang="cs-CZ" dirty="0" smtClean="0">
                <a:solidFill>
                  <a:srgbClr val="00B0F0"/>
                </a:solidFill>
              </a:rPr>
              <a:t>Aukční katalogy </a:t>
            </a:r>
          </a:p>
          <a:p>
            <a:r>
              <a:rPr lang="cs-CZ" b="1" dirty="0" err="1" smtClean="0">
                <a:solidFill>
                  <a:srgbClr val="00B0F0"/>
                </a:solidFill>
              </a:rPr>
              <a:t>Sylloge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Nummorum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Graecorum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= zvláštní druh sbírkových katalogů, které jsou vydávány podle jednotlivých sbírek (muzejních, univerzitních, soukromých) v různých zemích z podnětu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 smtClean="0"/>
          </a:p>
          <a:p>
            <a:r>
              <a:rPr lang="cs-CZ" b="1" dirty="0" smtClean="0">
                <a:solidFill>
                  <a:srgbClr val="00B0F0"/>
                </a:solidFill>
              </a:rPr>
              <a:t>Monografie </a:t>
            </a:r>
            <a:r>
              <a:rPr lang="cs-CZ" dirty="0" smtClean="0">
                <a:solidFill>
                  <a:schemeClr val="tx1"/>
                </a:solidFill>
              </a:rPr>
              <a:t>= numismatická, peněžně-historická, historická, umělecko-historická, archeologická aj. publikace analyzují různě vymezené soubory řeckých mincí nebo jsou v nich publikovány dosud neznámé ražby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94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Řecké mince/</a:t>
            </a:r>
            <a:r>
              <a:rPr lang="cs-CZ" dirty="0" err="1" smtClean="0"/>
              <a:t>Corpora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u="sng" dirty="0" smtClean="0"/>
              <a:t>Berlínský corpus řeckých mincí</a:t>
            </a:r>
          </a:p>
          <a:p>
            <a:pPr lvl="1"/>
            <a:r>
              <a:rPr lang="cs-CZ" sz="2800" dirty="0" smtClean="0"/>
              <a:t>Paralela k edicím nápisů, vychází od konce 19. stol. z podnětu </a:t>
            </a:r>
            <a:r>
              <a:rPr lang="cs-CZ" sz="2800" b="1" dirty="0" err="1" smtClean="0">
                <a:solidFill>
                  <a:srgbClr val="92D050"/>
                </a:solidFill>
              </a:rPr>
              <a:t>Th</a:t>
            </a:r>
            <a:r>
              <a:rPr lang="cs-CZ" sz="2800" b="1" dirty="0" smtClean="0">
                <a:solidFill>
                  <a:srgbClr val="92D050"/>
                </a:solidFill>
              </a:rPr>
              <a:t>. </a:t>
            </a:r>
            <a:r>
              <a:rPr lang="cs-CZ" sz="2800" b="1" dirty="0" err="1" smtClean="0">
                <a:solidFill>
                  <a:srgbClr val="92D050"/>
                </a:solidFill>
              </a:rPr>
              <a:t>Mommsena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dirty="0" smtClean="0"/>
              <a:t>pod vedením </a:t>
            </a:r>
            <a:r>
              <a:rPr lang="cs-CZ" sz="2800" b="1" dirty="0" smtClean="0">
                <a:solidFill>
                  <a:srgbClr val="92D050"/>
                </a:solidFill>
              </a:rPr>
              <a:t>F. </a:t>
            </a:r>
            <a:r>
              <a:rPr lang="cs-CZ" sz="2800" b="1" dirty="0" err="1" smtClean="0">
                <a:solidFill>
                  <a:srgbClr val="92D050"/>
                </a:solidFill>
              </a:rPr>
              <a:t>Imhoof</a:t>
            </a:r>
            <a:r>
              <a:rPr lang="cs-CZ" sz="2800" b="1" dirty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rgbClr val="92D050"/>
                </a:solidFill>
              </a:rPr>
              <a:t>– </a:t>
            </a:r>
            <a:r>
              <a:rPr lang="cs-CZ" sz="2800" b="1" dirty="0" err="1" smtClean="0">
                <a:solidFill>
                  <a:srgbClr val="92D050"/>
                </a:solidFill>
              </a:rPr>
              <a:t>Blumera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dirty="0" smtClean="0"/>
              <a:t>(vyšly jen svazky: </a:t>
            </a:r>
            <a:r>
              <a:rPr lang="cs-CZ" sz="2800" dirty="0" err="1" smtClean="0"/>
              <a:t>Thrakien</a:t>
            </a:r>
            <a:r>
              <a:rPr lang="cs-CZ" sz="2800" dirty="0" smtClean="0"/>
              <a:t>, </a:t>
            </a:r>
            <a:r>
              <a:rPr lang="cs-CZ" sz="2800" dirty="0" err="1" smtClean="0"/>
              <a:t>Moesien</a:t>
            </a:r>
            <a:r>
              <a:rPr lang="cs-CZ" sz="2800" dirty="0" smtClean="0"/>
              <a:t>, </a:t>
            </a:r>
            <a:r>
              <a:rPr lang="cs-CZ" sz="2800" dirty="0" err="1" smtClean="0"/>
              <a:t>Dacien</a:t>
            </a:r>
            <a:r>
              <a:rPr lang="cs-CZ" sz="2800" dirty="0" smtClean="0"/>
              <a:t>, </a:t>
            </a:r>
            <a:r>
              <a:rPr lang="cs-CZ" sz="2800" dirty="0" err="1" smtClean="0"/>
              <a:t>Makedonia</a:t>
            </a:r>
            <a:r>
              <a:rPr lang="cs-CZ" sz="2800" dirty="0" smtClean="0"/>
              <a:t>, </a:t>
            </a:r>
            <a:r>
              <a:rPr lang="cs-CZ" sz="2800" dirty="0" err="1" smtClean="0"/>
              <a:t>Paionia</a:t>
            </a:r>
            <a:r>
              <a:rPr lang="cs-CZ" sz="2800" dirty="0" smtClean="0"/>
              <a:t>)</a:t>
            </a:r>
          </a:p>
          <a:p>
            <a:r>
              <a:rPr lang="cs-CZ" sz="2800" b="1" dirty="0" err="1" smtClean="0">
                <a:solidFill>
                  <a:srgbClr val="FFFF00"/>
                </a:solidFill>
              </a:rPr>
              <a:t>Griechisches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Münzwerk</a:t>
            </a:r>
            <a:endParaRPr lang="cs-CZ" sz="2800" b="1" dirty="0" smtClean="0">
              <a:solidFill>
                <a:srgbClr val="FFFF00"/>
              </a:solidFill>
            </a:endParaRPr>
          </a:p>
          <a:p>
            <a:pPr lvl="1"/>
            <a:r>
              <a:rPr lang="cs-CZ" sz="2800" dirty="0" smtClean="0"/>
              <a:t>V 60.letech 20. stol. znovu vychází berlínský corpus</a:t>
            </a:r>
          </a:p>
          <a:p>
            <a:pPr lvl="1"/>
            <a:r>
              <a:rPr lang="cs-CZ" sz="2800" dirty="0" smtClean="0"/>
              <a:t>Svazky:</a:t>
            </a:r>
          </a:p>
          <a:p>
            <a:pPr lvl="2"/>
            <a:r>
              <a:rPr lang="cs-CZ" sz="2800" b="1" dirty="0" err="1" smtClean="0">
                <a:solidFill>
                  <a:srgbClr val="92D050"/>
                </a:solidFill>
              </a:rPr>
              <a:t>Schönert</a:t>
            </a:r>
            <a:r>
              <a:rPr lang="cs-CZ" sz="2800" b="1" dirty="0" smtClean="0">
                <a:solidFill>
                  <a:srgbClr val="92D050"/>
                </a:solidFill>
              </a:rPr>
              <a:t>, </a:t>
            </a:r>
            <a:r>
              <a:rPr lang="cs-CZ" sz="2800" b="1" dirty="0" err="1" smtClean="0">
                <a:solidFill>
                  <a:srgbClr val="92D050"/>
                </a:solidFill>
              </a:rPr>
              <a:t>Schönert-Geiss</a:t>
            </a:r>
            <a:r>
              <a:rPr lang="cs-CZ" sz="2800" b="1" dirty="0" smtClean="0">
                <a:solidFill>
                  <a:srgbClr val="92D050"/>
                </a:solidFill>
              </a:rPr>
              <a:t>, </a:t>
            </a:r>
            <a:r>
              <a:rPr lang="cs-CZ" sz="2800" b="1" dirty="0" err="1" smtClean="0">
                <a:solidFill>
                  <a:srgbClr val="92D050"/>
                </a:solidFill>
              </a:rPr>
              <a:t>Jurukova</a:t>
            </a:r>
            <a:endParaRPr lang="cs-CZ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Řecké mince/Katalogy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Veřejné sbírky</a:t>
            </a:r>
          </a:p>
          <a:p>
            <a:pPr lvl="1"/>
            <a:r>
              <a:rPr lang="cs-CZ" sz="3500" dirty="0" smtClean="0"/>
              <a:t>Největší a nejvýznamnější muzejní sbírkou je kolekce Britského muzea v Londýně: </a:t>
            </a:r>
            <a:r>
              <a:rPr lang="cs-CZ" sz="3500" b="1" dirty="0" smtClean="0">
                <a:solidFill>
                  <a:srgbClr val="FFFF00"/>
                </a:solidFill>
              </a:rPr>
              <a:t>A </a:t>
            </a:r>
            <a:r>
              <a:rPr lang="cs-CZ" sz="3500" b="1" dirty="0" err="1" smtClean="0">
                <a:solidFill>
                  <a:srgbClr val="FFFF00"/>
                </a:solidFill>
              </a:rPr>
              <a:t>Catalogue</a:t>
            </a:r>
            <a:r>
              <a:rPr lang="cs-CZ" sz="3500" b="1" dirty="0" smtClean="0">
                <a:solidFill>
                  <a:srgbClr val="FFFF00"/>
                </a:solidFill>
              </a:rPr>
              <a:t> </a:t>
            </a:r>
            <a:r>
              <a:rPr lang="cs-CZ" sz="3500" b="1" dirty="0" err="1" smtClean="0">
                <a:solidFill>
                  <a:srgbClr val="FFFF00"/>
                </a:solidFill>
              </a:rPr>
              <a:t>of</a:t>
            </a:r>
            <a:r>
              <a:rPr lang="cs-CZ" sz="3500" b="1" dirty="0" smtClean="0">
                <a:solidFill>
                  <a:srgbClr val="FFFF00"/>
                </a:solidFill>
              </a:rPr>
              <a:t> </a:t>
            </a:r>
            <a:r>
              <a:rPr lang="cs-CZ" sz="3500" b="1" dirty="0" err="1" smtClean="0">
                <a:solidFill>
                  <a:srgbClr val="FFFF00"/>
                </a:solidFill>
              </a:rPr>
              <a:t>the</a:t>
            </a:r>
            <a:r>
              <a:rPr lang="cs-CZ" sz="3500" b="1" dirty="0" smtClean="0">
                <a:solidFill>
                  <a:srgbClr val="FFFF00"/>
                </a:solidFill>
              </a:rPr>
              <a:t> </a:t>
            </a:r>
            <a:r>
              <a:rPr lang="cs-CZ" sz="3500" b="1" dirty="0" err="1" smtClean="0">
                <a:solidFill>
                  <a:srgbClr val="FFFF00"/>
                </a:solidFill>
              </a:rPr>
              <a:t>Greek</a:t>
            </a:r>
            <a:r>
              <a:rPr lang="cs-CZ" sz="3500" b="1" dirty="0" smtClean="0">
                <a:solidFill>
                  <a:srgbClr val="FFFF00"/>
                </a:solidFill>
              </a:rPr>
              <a:t> </a:t>
            </a:r>
            <a:r>
              <a:rPr lang="cs-CZ" sz="3500" b="1" dirty="0" err="1" smtClean="0">
                <a:solidFill>
                  <a:srgbClr val="FFFF00"/>
                </a:solidFill>
              </a:rPr>
              <a:t>Coins</a:t>
            </a:r>
            <a:r>
              <a:rPr lang="cs-CZ" sz="3500" b="1" dirty="0" smtClean="0">
                <a:solidFill>
                  <a:srgbClr val="FFFF00"/>
                </a:solidFill>
              </a:rPr>
              <a:t> in </a:t>
            </a:r>
            <a:r>
              <a:rPr lang="cs-CZ" sz="3500" b="1" dirty="0" err="1" smtClean="0">
                <a:solidFill>
                  <a:srgbClr val="FFFF00"/>
                </a:solidFill>
              </a:rPr>
              <a:t>the</a:t>
            </a:r>
            <a:r>
              <a:rPr lang="cs-CZ" sz="3500" b="1" dirty="0" smtClean="0">
                <a:solidFill>
                  <a:srgbClr val="FFFF00"/>
                </a:solidFill>
              </a:rPr>
              <a:t> </a:t>
            </a:r>
            <a:r>
              <a:rPr lang="cs-CZ" sz="3500" b="1" dirty="0" err="1" smtClean="0">
                <a:solidFill>
                  <a:srgbClr val="FFFF00"/>
                </a:solidFill>
              </a:rPr>
              <a:t>British</a:t>
            </a:r>
            <a:r>
              <a:rPr lang="cs-CZ" sz="3500" b="1" dirty="0" smtClean="0">
                <a:solidFill>
                  <a:srgbClr val="FFFF00"/>
                </a:solidFill>
              </a:rPr>
              <a:t> Museum</a:t>
            </a:r>
            <a:r>
              <a:rPr lang="cs-CZ" sz="3500" dirty="0" smtClean="0">
                <a:solidFill>
                  <a:srgbClr val="FFFF00"/>
                </a:solidFill>
              </a:rPr>
              <a:t> </a:t>
            </a:r>
            <a:r>
              <a:rPr lang="cs-CZ" sz="3500" dirty="0" smtClean="0"/>
              <a:t>(29 svazků)</a:t>
            </a:r>
          </a:p>
          <a:p>
            <a:pPr lvl="1"/>
            <a:r>
              <a:rPr lang="cs-CZ" sz="3500" dirty="0"/>
              <a:t>http://snible.org/coins/bmc/</a:t>
            </a:r>
            <a:endParaRPr lang="cs-CZ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500" dirty="0" smtClean="0"/>
              <a:t>Soukromé sbírky</a:t>
            </a:r>
          </a:p>
          <a:p>
            <a:pPr lvl="1"/>
            <a:r>
              <a:rPr lang="cs-CZ" sz="3500" b="1" dirty="0" err="1" smtClean="0">
                <a:solidFill>
                  <a:srgbClr val="92D050"/>
                </a:solidFill>
              </a:rPr>
              <a:t>Imhoof</a:t>
            </a:r>
            <a:r>
              <a:rPr lang="cs-CZ" sz="3500" b="1" dirty="0" smtClean="0">
                <a:solidFill>
                  <a:srgbClr val="92D050"/>
                </a:solidFill>
              </a:rPr>
              <a:t> – </a:t>
            </a:r>
            <a:r>
              <a:rPr lang="cs-CZ" sz="3500" b="1" dirty="0" err="1" smtClean="0">
                <a:solidFill>
                  <a:srgbClr val="92D050"/>
                </a:solidFill>
              </a:rPr>
              <a:t>Blumer</a:t>
            </a:r>
            <a:endParaRPr lang="cs-CZ" sz="3500" b="1" dirty="0" smtClean="0">
              <a:solidFill>
                <a:srgbClr val="92D050"/>
              </a:solidFill>
            </a:endParaRPr>
          </a:p>
          <a:p>
            <a:pPr lvl="1"/>
            <a:r>
              <a:rPr lang="cs-CZ" sz="3500" b="1" dirty="0" err="1" smtClean="0">
                <a:solidFill>
                  <a:srgbClr val="92D050"/>
                </a:solidFill>
              </a:rPr>
              <a:t>Ward</a:t>
            </a:r>
            <a:r>
              <a:rPr lang="cs-CZ" sz="3500" b="1" dirty="0" smtClean="0">
                <a:solidFill>
                  <a:srgbClr val="92D050"/>
                </a:solidFill>
              </a:rPr>
              <a:t> – </a:t>
            </a:r>
            <a:r>
              <a:rPr lang="cs-CZ" sz="3500" b="1" dirty="0" err="1" smtClean="0">
                <a:solidFill>
                  <a:srgbClr val="92D050"/>
                </a:solidFill>
              </a:rPr>
              <a:t>Hill</a:t>
            </a:r>
            <a:endParaRPr lang="cs-CZ" sz="3500" b="1" dirty="0" smtClean="0">
              <a:solidFill>
                <a:srgbClr val="92D050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6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Řecké </a:t>
            </a:r>
            <a:r>
              <a:rPr lang="cs-CZ" dirty="0" smtClean="0"/>
              <a:t>mince/</a:t>
            </a:r>
            <a:r>
              <a:rPr lang="cs-CZ" dirty="0" err="1" smtClean="0"/>
              <a:t>Sylloge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>
                <a:solidFill>
                  <a:srgbClr val="FFFF00"/>
                </a:solidFill>
              </a:rPr>
              <a:t>Sylloge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Nummorum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Graecorum</a:t>
            </a:r>
            <a:endParaRPr lang="cs-CZ" sz="4000" dirty="0" smtClean="0">
              <a:solidFill>
                <a:srgbClr val="FFFF00"/>
              </a:solidFill>
            </a:endParaRPr>
          </a:p>
          <a:p>
            <a:pPr lvl="1"/>
            <a:r>
              <a:rPr lang="cs-CZ" sz="3200" dirty="0" smtClean="0">
                <a:solidFill>
                  <a:srgbClr val="FFFF00"/>
                </a:solidFill>
              </a:rPr>
              <a:t>http</a:t>
            </a:r>
            <a:r>
              <a:rPr lang="cs-CZ" sz="3200" dirty="0">
                <a:solidFill>
                  <a:srgbClr val="FFFF00"/>
                </a:solidFill>
              </a:rPr>
              <a:t>://www.sylloge-nummorum-graecorum.org/</a:t>
            </a:r>
          </a:p>
        </p:txBody>
      </p:sp>
    </p:spTree>
    <p:extLst>
      <p:ext uri="{BB962C8B-B14F-4D97-AF65-F5344CB8AC3E}">
        <p14:creationId xmlns:p14="http://schemas.microsoft.com/office/powerpoint/2010/main" val="82842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>
                <a:solidFill>
                  <a:srgbClr val="FFFF00"/>
                </a:solidFill>
              </a:rPr>
              <a:t>Sylloge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Nummorum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err="1">
                <a:solidFill>
                  <a:srgbClr val="FFFF00"/>
                </a:solidFill>
              </a:rPr>
              <a:t>Graecorum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publikované mince jsou vyobrazeny na velkých tabulích jednotného formátu, popis je přesný, ale velmi stručný</a:t>
            </a:r>
          </a:p>
          <a:p>
            <a:r>
              <a:rPr lang="cs-CZ" dirty="0" smtClean="0"/>
              <a:t>Svazky jednotlivých sérií:</a:t>
            </a:r>
          </a:p>
          <a:p>
            <a:pPr lvl="1"/>
            <a:r>
              <a:rPr lang="cs-CZ" dirty="0" smtClean="0"/>
              <a:t>britská </a:t>
            </a:r>
          </a:p>
          <a:p>
            <a:pPr lvl="1"/>
            <a:r>
              <a:rPr lang="cs-CZ" dirty="0" smtClean="0"/>
              <a:t>dánská</a:t>
            </a:r>
          </a:p>
          <a:p>
            <a:pPr lvl="1"/>
            <a:r>
              <a:rPr lang="cs-CZ" dirty="0" smtClean="0"/>
              <a:t>německá</a:t>
            </a:r>
          </a:p>
          <a:p>
            <a:pPr lvl="1"/>
            <a:r>
              <a:rPr lang="cs-CZ" dirty="0" smtClean="0"/>
              <a:t>americká</a:t>
            </a:r>
          </a:p>
        </p:txBody>
      </p:sp>
    </p:spTree>
    <p:extLst>
      <p:ext uri="{BB962C8B-B14F-4D97-AF65-F5344CB8AC3E}">
        <p14:creationId xmlns:p14="http://schemas.microsoft.com/office/powerpoint/2010/main" val="403686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Řecké </a:t>
            </a:r>
            <a:r>
              <a:rPr lang="cs-CZ" dirty="0" smtClean="0"/>
              <a:t>mince/Monografie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Mimo běžné bibliografie (</a:t>
            </a:r>
            <a:r>
              <a:rPr lang="cs-CZ" sz="2800" dirty="0" err="1" smtClean="0"/>
              <a:t>Numismatic</a:t>
            </a:r>
            <a:r>
              <a:rPr lang="cs-CZ" sz="2800" dirty="0" smtClean="0"/>
              <a:t> </a:t>
            </a:r>
            <a:r>
              <a:rPr lang="cs-CZ" sz="2800" dirty="0" err="1" smtClean="0"/>
              <a:t>Literature</a:t>
            </a:r>
            <a:r>
              <a:rPr lang="cs-CZ" sz="2800" dirty="0" smtClean="0"/>
              <a:t>, Hamburger </a:t>
            </a:r>
            <a:r>
              <a:rPr lang="cs-CZ" sz="2800" dirty="0" err="1" smtClean="0"/>
              <a:t>Beiträge</a:t>
            </a:r>
            <a:r>
              <a:rPr lang="cs-CZ" sz="2800" dirty="0" smtClean="0"/>
              <a:t> </a:t>
            </a:r>
            <a:r>
              <a:rPr lang="cs-CZ" sz="2800" dirty="0" err="1" smtClean="0"/>
              <a:t>zur</a:t>
            </a:r>
            <a:r>
              <a:rPr lang="cs-CZ" sz="2800" dirty="0" smtClean="0"/>
              <a:t> Numismatik), např. také </a:t>
            </a:r>
            <a:r>
              <a:rPr lang="cs-CZ" sz="2800" b="1" dirty="0" err="1" smtClean="0">
                <a:solidFill>
                  <a:srgbClr val="92D050"/>
                </a:solidFill>
              </a:rPr>
              <a:t>Clain-Stefanelli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(1965), </a:t>
            </a:r>
            <a:r>
              <a:rPr lang="cs-CZ" sz="2800" b="1" dirty="0" smtClean="0">
                <a:solidFill>
                  <a:srgbClr val="92D050"/>
                </a:solidFill>
              </a:rPr>
              <a:t>Christ </a:t>
            </a:r>
            <a:r>
              <a:rPr lang="cs-CZ" sz="2800" b="1" dirty="0" smtClean="0">
                <a:solidFill>
                  <a:schemeClr val="tx1"/>
                </a:solidFill>
              </a:rPr>
              <a:t>(1967), </a:t>
            </a:r>
            <a:r>
              <a:rPr lang="cs-CZ" sz="2800" b="1" dirty="0" err="1" smtClean="0">
                <a:solidFill>
                  <a:srgbClr val="92D050"/>
                </a:solidFill>
              </a:rPr>
              <a:t>Alföldi</a:t>
            </a:r>
            <a:r>
              <a:rPr lang="cs-CZ" sz="2800" b="1" dirty="0" smtClean="0">
                <a:solidFill>
                  <a:srgbClr val="92D050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(1978)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Římské mince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vývojovou názornost a přehlednost lze řadit podle chronologického principu (republika – císařství), aby alespoň v hlavních obrysech vynikly i proměny v edičním způsobu podání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692802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778</TotalTime>
  <Words>1245</Words>
  <Application>Microsoft Office PowerPoint</Application>
  <PresentationFormat>Předvádění na obrazovce (4:3)</PresentationFormat>
  <Paragraphs>152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Tw Cen MT</vt:lpstr>
      <vt:lpstr>Došky</vt:lpstr>
      <vt:lpstr>Materiálové publikace</vt:lpstr>
      <vt:lpstr>Dělení:</vt:lpstr>
      <vt:lpstr>Materiálové publikace řeckých mincí</vt:lpstr>
      <vt:lpstr>Řecké mince/Corpora</vt:lpstr>
      <vt:lpstr>Řecké mince/Katalogy</vt:lpstr>
      <vt:lpstr>Řecké mince/Sylloge</vt:lpstr>
      <vt:lpstr>Sylloge Nummorum Graecorum </vt:lpstr>
      <vt:lpstr>Řecké mince/Monografie</vt:lpstr>
      <vt:lpstr>Římské mince</vt:lpstr>
      <vt:lpstr>Římské mince - republika/Corpora/katalogy Britského muzea (1)</vt:lpstr>
      <vt:lpstr>Římské mince - republika/Corpora/katalogy Britského muzea (2)</vt:lpstr>
      <vt:lpstr>Římské mince - republika/katalogy</vt:lpstr>
      <vt:lpstr>Římské mince - císařtví/Corpora/katalogy Britského muzea (1)</vt:lpstr>
      <vt:lpstr>H. Cohen</vt:lpstr>
      <vt:lpstr>Římské mince - císařství/Corpora/katalogy Britského muzea (2)</vt:lpstr>
      <vt:lpstr>    Coins of the Roman Empire in the British Museum (6. sv.)</vt:lpstr>
      <vt:lpstr>The Roman Imperial Coinage (10 sv.)</vt:lpstr>
      <vt:lpstr>Římské mince - císařství/Katalogy</vt:lpstr>
      <vt:lpstr>Římské mince – císařství/sylloge </vt:lpstr>
      <vt:lpstr>Římské mince – císařství/monografie</vt:lpstr>
      <vt:lpstr>Nálezy mincí z provincií</vt:lpstr>
      <vt:lpstr>Německo </vt:lpstr>
      <vt:lpstr>Rakousko </vt:lpstr>
      <vt:lpstr>České země a Slovensko </vt:lpstr>
      <vt:lpstr>PhDr. Jiří Militký, Ph.D.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Materiálové publikace</dc:title>
  <dc:creator>Jaskova</dc:creator>
  <cp:lastModifiedBy>Jašková Nina</cp:lastModifiedBy>
  <cp:revision>45</cp:revision>
  <dcterms:created xsi:type="dcterms:W3CDTF">2016-04-02T10:47:57Z</dcterms:created>
  <dcterms:modified xsi:type="dcterms:W3CDTF">2018-02-02T15:55:49Z</dcterms:modified>
</cp:coreProperties>
</file>