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91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155825" y="628650"/>
            <a:ext cx="8181976" cy="12636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err="1">
                <a:solidFill>
                  <a:schemeClr val="accent6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Didrachma</a:t>
            </a: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, stříbro 461 – 430 př. Kr.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2349501"/>
            <a:ext cx="5811838" cy="3059113"/>
          </a:xfrm>
          <a:noFill/>
        </p:spPr>
      </p:pic>
    </p:spTree>
    <p:extLst>
      <p:ext uri="{BB962C8B-B14F-4D97-AF65-F5344CB8AC3E}">
        <p14:creationId xmlns:p14="http://schemas.microsoft.com/office/powerpoint/2010/main" val="3271233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Mincovní obraz v helénistickém období/1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Podoba božstva v celé postavě</a:t>
            </a:r>
            <a:r>
              <a:rPr lang="cs-CZ" altLang="cs-CZ" smtClean="0"/>
              <a:t> dominuje nad prvky z živočišné říše</a:t>
            </a:r>
          </a:p>
          <a:p>
            <a:pPr eaLnBrk="1" hangingPunct="1"/>
            <a:r>
              <a:rPr lang="cs-CZ" altLang="cs-CZ" smtClean="0"/>
              <a:t>Častěji </a:t>
            </a:r>
            <a:r>
              <a:rPr lang="cs-CZ" altLang="cs-CZ" b="1" smtClean="0"/>
              <a:t>architektonické typy</a:t>
            </a:r>
            <a:r>
              <a:rPr lang="cs-CZ" altLang="cs-CZ" smtClean="0"/>
              <a:t>!!... Nevztahují se však k historické události – kommemorativní ražby nejsou v řeckém mincovnictví obvyklé (ojediněle ..díky římskému vlivu)</a:t>
            </a:r>
          </a:p>
        </p:txBody>
      </p:sp>
    </p:spTree>
    <p:extLst>
      <p:ext uri="{BB962C8B-B14F-4D97-AF65-F5344CB8AC3E}">
        <p14:creationId xmlns:p14="http://schemas.microsoft.com/office/powerpoint/2010/main" val="390477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Mincovní obraz v helénistickém období/2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Postupné uplatňování </a:t>
            </a:r>
            <a:r>
              <a:rPr lang="cs-CZ" altLang="cs-CZ" b="1" u="sng"/>
              <a:t>portrétu panovníka</a:t>
            </a:r>
            <a:r>
              <a:rPr lang="cs-CZ" altLang="cs-CZ"/>
              <a:t> příslušné monarchie (místo obrazu božstva)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Technické i umělecké předpoklady pro ztvárnění individuálních rysů vytvořeny již v klasickém období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Nejtypičtější perská mince raného období = </a:t>
            </a:r>
            <a:r>
              <a:rPr lang="cs-CZ" altLang="cs-CZ" b="1">
                <a:solidFill>
                  <a:schemeClr val="folHlink"/>
                </a:solidFill>
              </a:rPr>
              <a:t>dareikos</a:t>
            </a:r>
            <a:r>
              <a:rPr lang="cs-CZ" altLang="cs-CZ" b="1"/>
              <a:t>,</a:t>
            </a:r>
            <a:r>
              <a:rPr lang="cs-CZ" altLang="cs-CZ"/>
              <a:t> nese od 6. stol. př. Kr. obraz panovníka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Vznik vlastního portrétu na minci se klade do doby těsně po smrti Alexandra Vel.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Nejprve se na minci objevuje jméno panovníka, Alexandr doplnil titul </a:t>
            </a:r>
            <a:r>
              <a:rPr lang="cs-CZ" altLang="cs-CZ" i="1"/>
              <a:t>basileus</a:t>
            </a:r>
            <a:r>
              <a:rPr lang="cs-CZ" altLang="cs-CZ"/>
              <a:t>=král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Líc (za Filipa a Alexandra) ještě hlavy božstev (Apollo, Athéna, Héraklés) ale již s individuálními rysy vládce</a:t>
            </a:r>
          </a:p>
        </p:txBody>
      </p:sp>
    </p:spTree>
    <p:extLst>
      <p:ext uri="{BB962C8B-B14F-4D97-AF65-F5344CB8AC3E}">
        <p14:creationId xmlns:p14="http://schemas.microsoft.com/office/powerpoint/2010/main" val="420971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Mincovní obraz v helénistickém období/3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 Alexandrově smrti: na mincích jeho idealizovaný portrét s božskými atributy</a:t>
            </a:r>
          </a:p>
          <a:p>
            <a:pPr eaLnBrk="1" hangingPunct="1"/>
            <a:r>
              <a:rPr lang="cs-CZ" altLang="cs-CZ" smtClean="0"/>
              <a:t>R. 306 př. Kr. (diadochové přijímají královské tituly): na  minci poprvé zobrazen žijící vládce ještě s božskými atributy/ </a:t>
            </a:r>
            <a:r>
              <a:rPr lang="cs-CZ" altLang="cs-CZ" sz="2000"/>
              <a:t>Ptolemaios s Diovou aegidou(=štít), Seleukos I. s býčím rohem</a:t>
            </a:r>
          </a:p>
          <a:p>
            <a:pPr eaLnBrk="1" hangingPunct="1"/>
            <a:r>
              <a:rPr lang="cs-CZ" altLang="cs-CZ" sz="2800"/>
              <a:t>I portréty manželek vládců</a:t>
            </a:r>
          </a:p>
        </p:txBody>
      </p:sp>
    </p:spTree>
    <p:extLst>
      <p:ext uri="{BB962C8B-B14F-4D97-AF65-F5344CB8AC3E}">
        <p14:creationId xmlns:p14="http://schemas.microsoft.com/office/powerpoint/2010/main" val="255625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Alexander Veliký, statér</a:t>
            </a:r>
          </a:p>
        </p:txBody>
      </p:sp>
      <p:pic>
        <p:nvPicPr>
          <p:cNvPr id="15363" name="Picture 9" descr="$%28KGrHqF,%21iUE+OV6+tH7BP5FYwL%29rQ%7E%7E60_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38" y="1700213"/>
            <a:ext cx="4341812" cy="4284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50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chemeClr val="accent6">
                    <a:lumMod val="50000"/>
                  </a:schemeClr>
                </a:solidFill>
              </a:rPr>
              <a:t>Metapontum</a:t>
            </a: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b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hlava </a:t>
            </a:r>
            <a:r>
              <a:rPr lang="cs-CZ" altLang="cs-CZ" dirty="0" err="1">
                <a:solidFill>
                  <a:schemeClr val="accent6">
                    <a:lumMod val="50000"/>
                  </a:schemeClr>
                </a:solidFill>
              </a:rPr>
              <a:t>Démeter</a:t>
            </a: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, klas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2446338"/>
            <a:ext cx="5583237" cy="2711450"/>
          </a:xfrm>
          <a:noFill/>
        </p:spPr>
      </p:pic>
    </p:spTree>
    <p:extLst>
      <p:ext uri="{BB962C8B-B14F-4D97-AF65-F5344CB8AC3E}">
        <p14:creationId xmlns:p14="http://schemas.microsoft.com/office/powerpoint/2010/main" val="209985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chemeClr val="accent6">
                    <a:lumMod val="50000"/>
                  </a:schemeClr>
                </a:solidFill>
              </a:rPr>
              <a:t>Syrakúsy</a:t>
            </a: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hlava Artemis, okřídlený blesk 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2276476"/>
            <a:ext cx="5805487" cy="2747963"/>
          </a:xfrm>
          <a:noFill/>
        </p:spPr>
      </p:pic>
    </p:spTree>
    <p:extLst>
      <p:ext uri="{BB962C8B-B14F-4D97-AF65-F5344CB8AC3E}">
        <p14:creationId xmlns:p14="http://schemas.microsoft.com/office/powerpoint/2010/main" val="3595517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Mincovní obraz v císařském období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Rub: </a:t>
            </a:r>
          </a:p>
          <a:p>
            <a:pPr lvl="1" eaLnBrk="1" hangingPunct="1"/>
            <a:r>
              <a:rPr lang="cs-CZ" altLang="cs-CZ" smtClean="0"/>
              <a:t>kopie soch místních božstev – v Lakedaimonu, Sinope, Alexandrii Troas, Iliu, Myrině</a:t>
            </a:r>
          </a:p>
          <a:p>
            <a:pPr lvl="1" eaLnBrk="1" hangingPunct="1"/>
            <a:r>
              <a:rPr lang="cs-CZ" altLang="cs-CZ" smtClean="0"/>
              <a:t>Vyobrazení měst a jejich staveb</a:t>
            </a:r>
          </a:p>
          <a:p>
            <a:pPr lvl="1" eaLnBrk="1" hangingPunct="1"/>
            <a:r>
              <a:rPr lang="cs-CZ" altLang="cs-CZ" smtClean="0"/>
              <a:t>Domácí předřecké kulty</a:t>
            </a:r>
          </a:p>
        </p:txBody>
      </p:sp>
    </p:spTree>
    <p:extLst>
      <p:ext uri="{BB962C8B-B14F-4D97-AF65-F5344CB8AC3E}">
        <p14:creationId xmlns:p14="http://schemas.microsoft.com/office/powerpoint/2010/main" val="159901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Teorie Macdonaldova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4 hl. principy (při volbě mincovního obrazu) – hlediska: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dekorativní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kommemorativní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religiosní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(imitativní) /svým významem není rovnocenné s ostatními</a:t>
            </a:r>
          </a:p>
          <a:p>
            <a:pPr eaLnBrk="1" hangingPunct="1">
              <a:lnSpc>
                <a:spcPct val="80000"/>
              </a:lnSpc>
            </a:pPr>
            <a:endParaRPr lang="cs-CZ" altLang="cs-CZ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Smysl mincovního obrazu spatřoval v tom, že šlo o znak určitého města nebo státu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Heraldičnost mincovního typu nevykládal funkčně, ve vztahu k peněžní úloze mince, kterou měl znak zajišťovat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Mcdonaldovi unikla funkce mincovního obrazu a ztratil se mu vývoj mincovního typu v antice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Teorii </a:t>
            </a:r>
            <a:r>
              <a:rPr lang="cs-CZ" altLang="cs-CZ" sz="2000" b="1" u="sng"/>
              <a:t>nelze pokládat za funkcionální ani dynamickou</a:t>
            </a:r>
            <a:r>
              <a:rPr lang="cs-CZ" altLang="cs-CZ" sz="200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7790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Regling a zdroje podnětů pro výběr antických mincovních obrazů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Vzájemně ovlivňující se principy: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heraldický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religiosní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kommemorativní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lokálně-patriotický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Mincovní typ měl stejnou fci jako obraz na pečetidle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Funkci mincovního typu spojil s peněžní fci mince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FF33CC"/>
                </a:solidFill>
              </a:rPr>
              <a:t>Peněžní funkce je základní vlastností mince!</a:t>
            </a:r>
          </a:p>
          <a:p>
            <a:pPr eaLnBrk="1" hangingPunct="1">
              <a:lnSpc>
                <a:spcPct val="90000"/>
              </a:lnSpc>
            </a:pPr>
            <a:endParaRPr lang="cs-CZ" altLang="cs-CZ" b="1"/>
          </a:p>
        </p:txBody>
      </p:sp>
    </p:spTree>
    <p:extLst>
      <p:ext uri="{BB962C8B-B14F-4D97-AF65-F5344CB8AC3E}">
        <p14:creationId xmlns:p14="http://schemas.microsoft.com/office/powerpoint/2010/main" val="116948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Řecké mince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9051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FF00"/>
                </a:solidFill>
              </a:rPr>
              <a:t>Hmotnost/1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Ovlivněna systémem hmotností z 2.-3. tisíciletí př. Kr. vytvořeným v Mezopotámii – obchodními styky rozšířen po Předním východě a po Řecku</a:t>
            </a:r>
          </a:p>
          <a:p>
            <a:pPr eaLnBrk="1" hangingPunct="1"/>
            <a:r>
              <a:rPr lang="cs-CZ" altLang="cs-CZ" smtClean="0"/>
              <a:t>V Mezopotámii se směnovalo za odvážené stříbro</a:t>
            </a:r>
          </a:p>
        </p:txBody>
      </p:sp>
    </p:spTree>
    <p:extLst>
      <p:ext uri="{BB962C8B-B14F-4D97-AF65-F5344CB8AC3E}">
        <p14:creationId xmlns:p14="http://schemas.microsoft.com/office/powerpoint/2010/main" val="114624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FF00"/>
                </a:solidFill>
              </a:rPr>
              <a:t>Hmotnost/2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>
                <a:solidFill>
                  <a:srgbClr val="FF33CC"/>
                </a:solidFill>
              </a:rPr>
              <a:t>Talent </a:t>
            </a:r>
            <a:r>
              <a:rPr lang="cs-CZ" altLang="cs-CZ" sz="2000"/>
              <a:t>– pův. označení pro misku vah, pak největší hmotnostní jednotka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V Řecku: talent=60min, Sicílie: talent se dělí na 240(později 120) liter; attický talent=26,196kg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>
                <a:solidFill>
                  <a:srgbClr val="FF33CC"/>
                </a:solidFill>
              </a:rPr>
              <a:t>Mina</a:t>
            </a:r>
            <a:r>
              <a:rPr lang="cs-CZ" altLang="cs-CZ" sz="2000"/>
              <a:t> = 1/60 talentu, mina=60 šekelů, 100 drachem, 50 statérů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>
                <a:solidFill>
                  <a:srgbClr val="FF33CC"/>
                </a:solidFill>
              </a:rPr>
              <a:t>Drachma</a:t>
            </a:r>
            <a:r>
              <a:rPr lang="cs-CZ" altLang="cs-CZ" sz="2000"/>
              <a:t> – hmotnostní a početní jednotkou na Peloponnésu; drachma=6obolů;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>
                <a:solidFill>
                  <a:srgbClr val="FF33CC"/>
                </a:solidFill>
              </a:rPr>
              <a:t>Statér</a:t>
            </a:r>
            <a:r>
              <a:rPr lang="cs-CZ" altLang="cs-CZ" sz="2000"/>
              <a:t> – pův. označoval identické závaží kladené na obě misky vah, nebyl vázán ani na určitou hmotnost ani na kov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V řeckých minc.systémech takto označován dvojnásobek jednotky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U zlatých mincí (hmotnost dvojité drachmy), váha </a:t>
            </a:r>
            <a:r>
              <a:rPr lang="cs-CZ" altLang="cs-CZ" b="1"/>
              <a:t>8,1-8,6 g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U stříbrných mincí se jako statér označovala dvoudrachma (řec. </a:t>
            </a:r>
            <a:r>
              <a:rPr lang="cs-CZ" altLang="cs-CZ" i="1"/>
              <a:t>didrachmon</a:t>
            </a:r>
            <a:r>
              <a:rPr lang="cs-CZ" alt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5795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FF00"/>
                </a:solidFill>
              </a:rPr>
              <a:t>Velikost/1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Největší starověké mince – černomořské oběživo z Olbie (průměr: cca 68 mm) či </a:t>
            </a:r>
            <a:r>
              <a:rPr lang="cs-CZ" altLang="cs-CZ" i="1" smtClean="0"/>
              <a:t>aes grave</a:t>
            </a:r>
            <a:r>
              <a:rPr lang="cs-CZ" altLang="cs-CZ" smtClean="0"/>
              <a:t> ze střed. Itálie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Poměrně malé ražby z drahých kovů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Zlaté statéry cca 20 mm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Stříbrné tetradrachmy cca 25-30 mm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Velikost</a:t>
            </a:r>
            <a:r>
              <a:rPr lang="cs-CZ" altLang="cs-CZ" smtClean="0"/>
              <a:t> stejných nominálů z téhož kovu často </a:t>
            </a:r>
            <a:r>
              <a:rPr lang="cs-CZ" altLang="cs-CZ" b="1" smtClean="0"/>
              <a:t>kolísala</a:t>
            </a:r>
            <a:r>
              <a:rPr lang="cs-CZ" altLang="cs-CZ" smtClean="0"/>
              <a:t> – závislá na technice ražby a na tloušťce střížku</a:t>
            </a:r>
          </a:p>
        </p:txBody>
      </p:sp>
    </p:spTree>
    <p:extLst>
      <p:ext uri="{BB962C8B-B14F-4D97-AF65-F5344CB8AC3E}">
        <p14:creationId xmlns:p14="http://schemas.microsoft.com/office/powerpoint/2010/main" val="3629723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FF00"/>
                </a:solidFill>
              </a:rPr>
              <a:t>Velikost/2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Starověké mince menší se silnějšími střížky oproti mincím středověkým</a:t>
            </a:r>
          </a:p>
          <a:p>
            <a:pPr eaLnBrk="1" hangingPunct="1"/>
            <a:r>
              <a:rPr lang="cs-CZ" altLang="cs-CZ" b="1" smtClean="0"/>
              <a:t>Nízké nominály </a:t>
            </a:r>
            <a:r>
              <a:rPr lang="cs-CZ" altLang="cs-CZ" smtClean="0"/>
              <a:t>s méněhodnotného kovu většinou </a:t>
            </a:r>
            <a:r>
              <a:rPr lang="cs-CZ" altLang="cs-CZ" b="1" smtClean="0"/>
              <a:t>větší než rozměry vysokých nominálů </a:t>
            </a:r>
            <a:r>
              <a:rPr lang="cs-CZ" altLang="cs-CZ" smtClean="0"/>
              <a:t>z drahých kovů</a:t>
            </a:r>
          </a:p>
        </p:txBody>
      </p:sp>
    </p:spTree>
    <p:extLst>
      <p:ext uri="{BB962C8B-B14F-4D97-AF65-F5344CB8AC3E}">
        <p14:creationId xmlns:p14="http://schemas.microsoft.com/office/powerpoint/2010/main" val="117548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FF00"/>
                </a:solidFill>
              </a:rPr>
              <a:t>Tvar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u="sng"/>
              <a:t>V archaickém období</a:t>
            </a:r>
            <a:r>
              <a:rPr lang="cs-CZ" altLang="cs-CZ"/>
              <a:t>: nepravidelný; později v Athénách a v Korintu dvoustranné mince poměrně pravidelných tvarů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u="sng"/>
              <a:t>V klasickém období</a:t>
            </a:r>
            <a:r>
              <a:rPr lang="cs-CZ" altLang="cs-CZ"/>
              <a:t>: nepravidelnost jen ojedinělá (perské dareiky, kyzické statéry); </a:t>
            </a:r>
            <a:r>
              <a:rPr lang="cs-CZ" altLang="cs-CZ" b="1"/>
              <a:t>pravidelné okrouhlé </a:t>
            </a:r>
            <a:r>
              <a:rPr lang="cs-CZ" altLang="cs-CZ"/>
              <a:t>– pro peněžní styk nejvhodnější, vysoký reliéf, nemožnost sloupkování, povrch se snadno otíral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u="sng"/>
              <a:t>V helénismu</a:t>
            </a:r>
            <a:r>
              <a:rPr lang="cs-CZ" altLang="cs-CZ"/>
              <a:t>: </a:t>
            </a:r>
            <a:r>
              <a:rPr lang="cs-CZ" altLang="cs-CZ" b="1"/>
              <a:t>vzhled mince podřizován jejich peněžní fci</a:t>
            </a:r>
            <a:r>
              <a:rPr lang="cs-CZ" altLang="cs-CZ"/>
              <a:t>: </a:t>
            </a:r>
            <a:r>
              <a:rPr lang="cs-CZ" altLang="cs-CZ">
                <a:solidFill>
                  <a:srgbClr val="FF33CC"/>
                </a:solidFill>
              </a:rPr>
              <a:t>líc lehce vypouklý</a:t>
            </a:r>
            <a:r>
              <a:rPr lang="cs-CZ" altLang="cs-CZ"/>
              <a:t>, rub lehce prohnutý – usnadněné sloupkování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u="sng"/>
              <a:t>Císařství</a:t>
            </a:r>
            <a:r>
              <a:rPr lang="cs-CZ" altLang="cs-CZ"/>
              <a:t>: </a:t>
            </a:r>
            <a:r>
              <a:rPr lang="cs-CZ" altLang="cs-CZ" b="1"/>
              <a:t>pravidelný okrouhlý na obou stranách </a:t>
            </a:r>
            <a:r>
              <a:rPr lang="cs-CZ" altLang="cs-CZ"/>
              <a:t>plochý střížek odpovídal technickým požadavkům peněžního oběhu</a:t>
            </a:r>
          </a:p>
        </p:txBody>
      </p:sp>
    </p:spTree>
    <p:extLst>
      <p:ext uri="{BB962C8B-B14F-4D97-AF65-F5344CB8AC3E}">
        <p14:creationId xmlns:p14="http://schemas.microsoft.com/office/powerpoint/2010/main" val="111508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Vnější znaky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Ražba (= mincovní obraz + legenda, tj. zkráceně: mincovní obraz)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Tvar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Velikost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Mincovní kov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Hmotnost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smtClean="0"/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!!! Jen ražba  se na první pohled výrazně měnila!!!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6210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FF00"/>
                </a:solidFill>
              </a:rPr>
              <a:t>Mincovní obraz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archaickém období </a:t>
            </a:r>
            <a:r>
              <a:rPr lang="cs-CZ" altLang="cs-CZ" sz="2000"/>
              <a:t>(pol. 7. stol. – 490 př. Kr.)</a:t>
            </a:r>
          </a:p>
          <a:p>
            <a:pPr eaLnBrk="1" hangingPunct="1"/>
            <a:r>
              <a:rPr lang="cs-CZ" altLang="cs-CZ" smtClean="0"/>
              <a:t>V klasickém období </a:t>
            </a:r>
            <a:r>
              <a:rPr lang="cs-CZ" altLang="cs-CZ" sz="2000"/>
              <a:t>(490 – 336 př. Kr.)</a:t>
            </a:r>
          </a:p>
          <a:p>
            <a:pPr eaLnBrk="1" hangingPunct="1"/>
            <a:r>
              <a:rPr lang="cs-CZ" altLang="cs-CZ" smtClean="0"/>
              <a:t>V helénistickém období (</a:t>
            </a:r>
            <a:r>
              <a:rPr lang="cs-CZ" altLang="cs-CZ" sz="2000"/>
              <a:t>336– 31 př. Kr.)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V císařském období </a:t>
            </a:r>
            <a:r>
              <a:rPr lang="cs-CZ" altLang="cs-CZ" sz="2000"/>
              <a:t>(31 př. Kr. – 3. stol. po Kr.)</a:t>
            </a:r>
          </a:p>
        </p:txBody>
      </p:sp>
    </p:spTree>
    <p:extLst>
      <p:ext uri="{BB962C8B-B14F-4D97-AF65-F5344CB8AC3E}">
        <p14:creationId xmlns:p14="http://schemas.microsoft.com/office/powerpoint/2010/main" val="291993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Mincovní obraz </a:t>
            </a:r>
            <a:br>
              <a:rPr lang="cs-CZ" altLang="cs-CZ" sz="3800"/>
            </a:br>
            <a:r>
              <a:rPr lang="cs-CZ" altLang="cs-CZ" sz="3800"/>
              <a:t>v archaickém období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/>
              <a:t>Vývoj od prvotního stadia</a:t>
            </a:r>
            <a:r>
              <a:rPr lang="cs-CZ" altLang="cs-CZ" b="1"/>
              <a:t>: </a:t>
            </a:r>
            <a:r>
              <a:rPr lang="cs-CZ" altLang="cs-CZ" b="1" u="sng"/>
              <a:t>ražba bez obrazu na líci i rubu</a:t>
            </a:r>
            <a:r>
              <a:rPr lang="cs-CZ" altLang="cs-CZ"/>
              <a:t>, poté standardní podoba mince s obrazem na obou stranách ražby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Obraz nejprve z říše </a:t>
            </a:r>
            <a:r>
              <a:rPr lang="cs-CZ" altLang="cs-CZ" b="1" u="sng"/>
              <a:t>živočišné</a:t>
            </a:r>
            <a:r>
              <a:rPr lang="cs-CZ" altLang="cs-CZ"/>
              <a:t> (rostlinné typy jen vzácně!)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Dále: </a:t>
            </a:r>
            <a:r>
              <a:rPr lang="cs-CZ" altLang="cs-CZ" b="1"/>
              <a:t>jednoduché nástroje, nádoby, zbraně… i nebeská znamení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Nápisy a písmena</a:t>
            </a:r>
            <a:r>
              <a:rPr lang="cs-CZ" altLang="cs-CZ"/>
              <a:t> </a:t>
            </a:r>
            <a:r>
              <a:rPr lang="cs-CZ" altLang="cs-CZ" b="1"/>
              <a:t>Ne</a:t>
            </a:r>
            <a:r>
              <a:rPr lang="cs-CZ" altLang="cs-CZ"/>
              <a:t>jsou časté !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Už se objevuje </a:t>
            </a:r>
            <a:r>
              <a:rPr lang="cs-CZ" altLang="cs-CZ" b="1"/>
              <a:t>i hlava či postava božstva</a:t>
            </a:r>
            <a:r>
              <a:rPr lang="cs-CZ" altLang="cs-CZ"/>
              <a:t>, zobrazeného v lidské podobě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Bytosti - kombinace lidského a zvířecího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/>
              <a:t>Ne</a:t>
            </a:r>
            <a:r>
              <a:rPr lang="cs-CZ" altLang="cs-CZ"/>
              <a:t>jsou doloženy </a:t>
            </a:r>
            <a:r>
              <a:rPr lang="cs-CZ" altLang="cs-CZ" i="1"/>
              <a:t>architektonické typy</a:t>
            </a:r>
            <a:r>
              <a:rPr lang="cs-CZ" altLang="cs-CZ"/>
              <a:t> – pouze motiv labyrintu</a:t>
            </a:r>
          </a:p>
        </p:txBody>
      </p:sp>
    </p:spTree>
    <p:extLst>
      <p:ext uri="{BB962C8B-B14F-4D97-AF65-F5344CB8AC3E}">
        <p14:creationId xmlns:p14="http://schemas.microsoft.com/office/powerpoint/2010/main" val="420187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altLang="cs-CZ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statér z elektronu z Lýdie, </a:t>
            </a:r>
            <a:br>
              <a:rPr lang="cs-CZ" altLang="cs-CZ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altLang="cs-CZ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6. století př. Kr.</a:t>
            </a:r>
            <a:br>
              <a:rPr lang="cs-CZ" altLang="cs-CZ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cs-CZ" alt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1" name="Picture 5" descr="http://upload.wikimedia.org/wikipedia/commons/a/ae/BMC_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2492375"/>
            <a:ext cx="6148387" cy="2484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71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altLang="cs-CZ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Thurie</a:t>
            </a:r>
            <a:r>
              <a:rPr lang="cs-CZ" altLang="cs-CZ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měď</a:t>
            </a:r>
            <a:br>
              <a:rPr lang="cs-CZ" altLang="cs-CZ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cs-CZ" altLang="cs-CZ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5" name="Picture 11" descr="5192659929_3ea5a6b155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1313" y="1844675"/>
            <a:ext cx="396875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11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accent6">
                    <a:lumMod val="50000"/>
                  </a:schemeClr>
                </a:solidFill>
              </a:rPr>
              <a:t>Apollón, statér, 6. stol. př. Kr.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114550"/>
            <a:ext cx="6858000" cy="3390900"/>
          </a:xfrm>
          <a:noFill/>
        </p:spPr>
      </p:pic>
    </p:spTree>
    <p:extLst>
      <p:ext uri="{BB962C8B-B14F-4D97-AF65-F5344CB8AC3E}">
        <p14:creationId xmlns:p14="http://schemas.microsoft.com/office/powerpoint/2010/main" val="8611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Mincovní obraz </a:t>
            </a:r>
            <a:br>
              <a:rPr lang="cs-CZ" altLang="cs-CZ" sz="3800"/>
            </a:br>
            <a:r>
              <a:rPr lang="cs-CZ" altLang="cs-CZ" sz="3800"/>
              <a:t>v klasickém období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/>
              <a:t>základním mincovním typem </a:t>
            </a:r>
            <a:r>
              <a:rPr lang="cs-CZ" altLang="cs-CZ" sz="2800" b="1"/>
              <a:t>hlava a celá postava božstva v lidské podobě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Přetrvávají </a:t>
            </a:r>
            <a:r>
              <a:rPr lang="cs-CZ" altLang="cs-CZ" sz="2800" b="1"/>
              <a:t>obrazy z živočišné</a:t>
            </a:r>
            <a:r>
              <a:rPr lang="cs-CZ" altLang="cs-CZ" sz="2800"/>
              <a:t> říše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u="sng"/>
              <a:t>Zvířecí motiv přesunut na rub mince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Rostliny a jednoduché předměty méně oblíbené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Objevují se </a:t>
            </a:r>
            <a:r>
              <a:rPr lang="cs-CZ" altLang="cs-CZ" sz="2800" b="1"/>
              <a:t>nebeská znamení</a:t>
            </a:r>
            <a:r>
              <a:rPr lang="cs-CZ" altLang="cs-CZ" sz="2800"/>
              <a:t> (spíše v orientální kulturní oblasti: od Lýkie po Foinikii)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Obrazy lodí… kromě přídě </a:t>
            </a:r>
            <a:r>
              <a:rPr lang="cs-CZ" altLang="cs-CZ" sz="2800" b="1"/>
              <a:t>i celá loď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i="1"/>
              <a:t>Nápisy, písmena i architektonické typy </a:t>
            </a:r>
            <a:r>
              <a:rPr lang="cs-CZ" altLang="cs-CZ" sz="2800" u="sng"/>
              <a:t>jsou stále vzácností!</a:t>
            </a:r>
          </a:p>
        </p:txBody>
      </p:sp>
    </p:spTree>
    <p:extLst>
      <p:ext uri="{BB962C8B-B14F-4D97-AF65-F5344CB8AC3E}">
        <p14:creationId xmlns:p14="http://schemas.microsoft.com/office/powerpoint/2010/main" val="250823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</TotalTime>
  <Words>924</Words>
  <Application>Microsoft Office PowerPoint</Application>
  <PresentationFormat>Širokoúhlá obrazovka</PresentationFormat>
  <Paragraphs>103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Bahnschrift Light SemiCondensed</vt:lpstr>
      <vt:lpstr>Times New Roman</vt:lpstr>
      <vt:lpstr>Trebuchet MS</vt:lpstr>
      <vt:lpstr>Tw Cen MT</vt:lpstr>
      <vt:lpstr>Wingdings</vt:lpstr>
      <vt:lpstr>Obvod</vt:lpstr>
      <vt:lpstr>Prezentace aplikace PowerPoint</vt:lpstr>
      <vt:lpstr>Řecké mince</vt:lpstr>
      <vt:lpstr>Vnější znaky</vt:lpstr>
      <vt:lpstr>Mincovní obraz</vt:lpstr>
      <vt:lpstr>Mincovní obraz  v archaickém období</vt:lpstr>
      <vt:lpstr> statér z elektronu z Lýdie,  6. století př. Kr. </vt:lpstr>
      <vt:lpstr> Thurie, měď </vt:lpstr>
      <vt:lpstr>Apollón, statér, 6. stol. př. Kr.</vt:lpstr>
      <vt:lpstr>Mincovní obraz  v klasickém období</vt:lpstr>
      <vt:lpstr>Didrachma, stříbro 461 – 430 př. Kr.</vt:lpstr>
      <vt:lpstr>Mincovní obraz v helénistickém období/1</vt:lpstr>
      <vt:lpstr>Mincovní obraz v helénistickém období/2</vt:lpstr>
      <vt:lpstr>Mincovní obraz v helénistickém období/3</vt:lpstr>
      <vt:lpstr>Alexander Veliký, statér</vt:lpstr>
      <vt:lpstr>Metapontum,  hlava Démeter, klas</vt:lpstr>
      <vt:lpstr>Syrakúsy hlava Artemis, okřídlený blesk </vt:lpstr>
      <vt:lpstr>Mincovní obraz v císařském období</vt:lpstr>
      <vt:lpstr>Teorie Macdonaldova</vt:lpstr>
      <vt:lpstr>Regling a zdroje podnětů pro výběr antických mincovních obrazů</vt:lpstr>
      <vt:lpstr>Hmotnost/1</vt:lpstr>
      <vt:lpstr>Hmotnost/2</vt:lpstr>
      <vt:lpstr>Velikost/1</vt:lpstr>
      <vt:lpstr>Velikost/2</vt:lpstr>
      <vt:lpstr>Tvar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Yashi</dc:creator>
  <cp:lastModifiedBy>Yashi</cp:lastModifiedBy>
  <cp:revision>1</cp:revision>
  <dcterms:created xsi:type="dcterms:W3CDTF">2020-04-15T11:57:59Z</dcterms:created>
  <dcterms:modified xsi:type="dcterms:W3CDTF">2020-04-15T12:00:18Z</dcterms:modified>
</cp:coreProperties>
</file>