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7" r:id="rId6"/>
    <p:sldId id="266" r:id="rId7"/>
    <p:sldId id="261" r:id="rId8"/>
    <p:sldId id="263" r:id="rId9"/>
    <p:sldId id="264" r:id="rId10"/>
    <p:sldId id="268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D9906-4780-4C8D-87F2-805A6A5B9E84}" type="datetimeFigureOut">
              <a:rPr lang="cs-CZ" smtClean="0"/>
              <a:t>5. 5. 2020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5C824-0CA5-4ADA-9672-8D365978C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74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366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60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229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683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331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151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669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61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192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530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5C824-0CA5-4ADA-9672-8D365978C0E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43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E64626-FAFB-443E-B579-2D485CA63A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Národní velkofilmy v evropské němé kinematografii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6449AC-00D6-4E06-B41B-8C3376270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Skandinávie</a:t>
            </a:r>
          </a:p>
        </p:txBody>
      </p:sp>
    </p:spTree>
    <p:extLst>
      <p:ext uri="{BB962C8B-B14F-4D97-AF65-F5344CB8AC3E}">
        <p14:creationId xmlns:p14="http://schemas.microsoft.com/office/powerpoint/2010/main" val="2030033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DA6C6-732C-4D5F-B2AE-35E1DF571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Laila jako skandinávský film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21723A-1238-40C2-8A03-5D9FB76D0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5829613" cy="441728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dánský tisk chápal film jako dánsko-norský: studiové scény se točily v </a:t>
            </a:r>
            <a:r>
              <a:rPr lang="cs-CZ" dirty="0" err="1"/>
              <a:t>Nordisku</a:t>
            </a:r>
            <a:r>
              <a:rPr lang="cs-CZ" dirty="0"/>
              <a:t> s dánskou technikou</a:t>
            </a:r>
            <a:br>
              <a:rPr lang="cs-CZ" dirty="0"/>
            </a:br>
            <a:r>
              <a:rPr lang="cs-CZ" dirty="0"/>
              <a:t>- na dánské premiéře film oslavován jako vrchol skandinávského němého filmu</a:t>
            </a:r>
            <a:br>
              <a:rPr lang="cs-CZ" dirty="0"/>
            </a:br>
            <a:r>
              <a:rPr lang="cs-CZ" dirty="0"/>
              <a:t>- byli pozváni norský a švédský velvyslanec a všechny vlajky všech tří států byly pověšeny v sále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štáb a casting skandinávský – </a:t>
            </a:r>
            <a:r>
              <a:rPr lang="cs-CZ" i="1" dirty="0"/>
              <a:t>Laila</a:t>
            </a:r>
            <a:r>
              <a:rPr lang="cs-CZ" dirty="0"/>
              <a:t> tedy nejen norská epika založená na populárním románu, ale výsledek skandinávského snažení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vymezení tisku povrchním americkým filmům jako součást taktiky pro důraz kladený na ocenění Laily</a:t>
            </a:r>
            <a:br>
              <a:rPr lang="cs-CZ" dirty="0"/>
            </a:br>
            <a:r>
              <a:rPr lang="cs-CZ" dirty="0"/>
              <a:t>-&gt; promlouvá k srdcím divákům přímo a úplně jinak, než by americké filmy mohly kdy dokázat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4760F52C-E2BB-4ACA-B61F-13FBE5517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52" y="2487241"/>
            <a:ext cx="4035179" cy="285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0D973C1-F98C-4925-8E34-E042AE3B1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52" y="2487241"/>
            <a:ext cx="1927008" cy="285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360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E5B4C-DD57-4A06-8351-C5667F4B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a regionální vrstvy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0A4A0A-3FE8-446B-96DD-724A0D1C3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643805" cy="461769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ve filmu národní myšlení na vizuální úrovni – norská vlajka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Laila jako zástupkyně Sámů i Norů</a:t>
            </a:r>
            <a:br>
              <a:rPr lang="cs-CZ" dirty="0"/>
            </a:br>
            <a:r>
              <a:rPr lang="cs-CZ" dirty="0"/>
              <a:t>- posun identity mezi kulturami měl být znázorněn změnou oděvu, jak ukazuje fotoska v ilustrovaném vydání knihy (scéna nakonec vystřižena)</a:t>
            </a:r>
            <a:br>
              <a:rPr lang="cs-CZ" dirty="0"/>
            </a:br>
            <a:r>
              <a:rPr lang="cs-CZ" dirty="0"/>
              <a:t>- přesto posun v kostýmu napříč filmem viditelný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kostýmy i jako prostředek, pomocí nějž filmaři kladli důraz na autenticitu lokálních </a:t>
            </a:r>
            <a:r>
              <a:rPr lang="cs-CZ" dirty="0" err="1"/>
              <a:t>sámských</a:t>
            </a:r>
            <a:r>
              <a:rPr lang="cs-CZ" dirty="0"/>
              <a:t> oděvů</a:t>
            </a:r>
            <a:br>
              <a:rPr lang="cs-CZ" dirty="0"/>
            </a:br>
            <a:r>
              <a:rPr lang="cs-CZ" dirty="0"/>
              <a:t>- funkce pokrývky hlavy (a její sundání) ve dvou klíčových scénách – když </a:t>
            </a:r>
            <a:r>
              <a:rPr lang="cs-CZ" dirty="0" err="1"/>
              <a:t>Anders</a:t>
            </a:r>
            <a:r>
              <a:rPr lang="cs-CZ" dirty="0"/>
              <a:t> nepřijde na schůzku s Lailou a když ji uloupí </a:t>
            </a:r>
            <a:r>
              <a:rPr lang="cs-CZ" dirty="0" err="1"/>
              <a:t>Melletovi</a:t>
            </a:r>
            <a:r>
              <a:rPr lang="cs-CZ" dirty="0"/>
              <a:t> při svatbě</a:t>
            </a:r>
            <a:br>
              <a:rPr lang="cs-CZ" dirty="0"/>
            </a:br>
            <a:r>
              <a:rPr lang="cs-CZ" dirty="0"/>
              <a:t>- čtyřrohá čepice byla pro domácí publikum jasným přiřazovacím znakem k Sámům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ultra-norské lokace naopak posilují identitu jako národního filmu a ne pouze etnického</a:t>
            </a:r>
          </a:p>
        </p:txBody>
      </p:sp>
      <p:pic>
        <p:nvPicPr>
          <p:cNvPr id="5" name="Obrázek 4" descr="Obsah obrázku osoba, stojící, žena, muž&#10;&#10;Popis byl vytvořen automaticky">
            <a:extLst>
              <a:ext uri="{FF2B5EF4-FFF2-40B4-BE49-F238E27FC236}">
                <a16:creationId xmlns:a16="http://schemas.microsoft.com/office/drawing/2014/main" id="{09A09FF0-FA0D-4D72-B1D7-2B6132567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3544" y="1845734"/>
            <a:ext cx="3052417" cy="4404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85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7533C-F891-43E8-914F-F2EB124F9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Poslední viking jako skandinávská koprodukce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8D93A7-E0CA-4CA7-99CD-BA4A8213D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9264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plán připravit filmovou verzi románu Johana </a:t>
            </a:r>
            <a:r>
              <a:rPr lang="cs-CZ" dirty="0" err="1"/>
              <a:t>Bojera</a:t>
            </a:r>
            <a:r>
              <a:rPr lang="cs-CZ" dirty="0"/>
              <a:t> v letech 1926-27</a:t>
            </a:r>
            <a:br>
              <a:rPr lang="cs-CZ" dirty="0"/>
            </a:br>
            <a:r>
              <a:rPr lang="cs-CZ" dirty="0"/>
              <a:t>- nová konstelace ve vztahu </a:t>
            </a:r>
            <a:r>
              <a:rPr lang="cs-CZ" dirty="0" err="1"/>
              <a:t>Nordisku</a:t>
            </a:r>
            <a:r>
              <a:rPr lang="cs-CZ" dirty="0"/>
              <a:t> k „</a:t>
            </a:r>
            <a:r>
              <a:rPr lang="cs-CZ" dirty="0" err="1"/>
              <a:t>severskosti</a:t>
            </a:r>
            <a:r>
              <a:rPr lang="cs-CZ" dirty="0"/>
              <a:t>“</a:t>
            </a:r>
            <a:br>
              <a:rPr lang="cs-CZ" dirty="0"/>
            </a:br>
            <a:r>
              <a:rPr lang="cs-CZ" dirty="0"/>
              <a:t>- ambice vytvořit v koprodukci s Nory dostatečně národně specifický projekt pro norský trh a zároveň oslovující mezinárodní publikum (hlavně německý trh)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ve své době dosáhl </a:t>
            </a:r>
            <a:r>
              <a:rPr lang="cs-CZ" dirty="0" err="1"/>
              <a:t>Bojerův</a:t>
            </a:r>
            <a:r>
              <a:rPr lang="cs-CZ" dirty="0"/>
              <a:t> román mezinárodního uznání</a:t>
            </a:r>
            <a:br>
              <a:rPr lang="cs-CZ" dirty="0"/>
            </a:br>
            <a:r>
              <a:rPr lang="cs-CZ" dirty="0"/>
              <a:t>-&gt; mezinárodní úspěch jako impulz pro plán adaptace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dánsko-norští producenti srovnávali film s další adaptací prestižní literatury </a:t>
            </a:r>
            <a:r>
              <a:rPr lang="cs-CZ" i="1" dirty="0" err="1"/>
              <a:t>Synnöve</a:t>
            </a:r>
            <a:r>
              <a:rPr lang="cs-CZ" i="1" dirty="0"/>
              <a:t> </a:t>
            </a:r>
            <a:r>
              <a:rPr lang="cs-CZ" i="1" dirty="0" err="1"/>
              <a:t>Solbakken</a:t>
            </a:r>
            <a:r>
              <a:rPr lang="cs-CZ" i="1" dirty="0"/>
              <a:t> </a:t>
            </a:r>
            <a:r>
              <a:rPr lang="cs-CZ" dirty="0"/>
              <a:t>(r. John W. </a:t>
            </a:r>
            <a:r>
              <a:rPr lang="cs-CZ" dirty="0" err="1"/>
              <a:t>Brunius</a:t>
            </a:r>
            <a:r>
              <a:rPr lang="cs-CZ" dirty="0"/>
              <a:t> /režisér dvoudílných filmů </a:t>
            </a:r>
            <a:r>
              <a:rPr lang="cs-CZ" i="1" dirty="0" err="1"/>
              <a:t>Gustaf</a:t>
            </a:r>
            <a:r>
              <a:rPr lang="cs-CZ" i="1" dirty="0"/>
              <a:t> </a:t>
            </a:r>
            <a:r>
              <a:rPr lang="cs-CZ" i="1" dirty="0" err="1"/>
              <a:t>Wasa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i="1" dirty="0"/>
              <a:t>Karl XII</a:t>
            </a:r>
            <a:r>
              <a:rPr lang="cs-CZ" dirty="0"/>
              <a:t>/, 1919), která byla v Norsku populární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plán součástí širší strategie </a:t>
            </a:r>
            <a:r>
              <a:rPr lang="cs-CZ" dirty="0" err="1"/>
              <a:t>Nordisku</a:t>
            </a:r>
            <a:r>
              <a:rPr lang="cs-CZ" dirty="0"/>
              <a:t> najít a ustanovit koprodukční partnery (např. pan-evropský trend „Film </a:t>
            </a:r>
            <a:r>
              <a:rPr lang="cs-CZ" dirty="0" err="1"/>
              <a:t>Europe</a:t>
            </a:r>
            <a:r>
              <a:rPr lang="cs-CZ" dirty="0"/>
              <a:t>“)</a:t>
            </a:r>
            <a:br>
              <a:rPr lang="cs-CZ" dirty="0"/>
            </a:br>
            <a:r>
              <a:rPr lang="cs-CZ" dirty="0"/>
              <a:t>- nadnárodní filmy byly plánovány tak, že pokryjí své náklady distribucí v několika zemích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</a:t>
            </a:r>
            <a:r>
              <a:rPr lang="cs-CZ" dirty="0" err="1"/>
              <a:t>Nordisk</a:t>
            </a:r>
            <a:r>
              <a:rPr lang="cs-CZ" dirty="0"/>
              <a:t> byla volba tématu strategií, jak získat koprodukční financování v době, kdy měl potíže zajistit kapitál sám za sebe</a:t>
            </a:r>
            <a:br>
              <a:rPr lang="cs-CZ" dirty="0"/>
            </a:br>
            <a:r>
              <a:rPr lang="cs-CZ" dirty="0"/>
              <a:t>- rovněž způsobem, jak nasytit německý trh, který byl hladový po norských autorech, jejich příbězích a prostředí</a:t>
            </a:r>
          </a:p>
        </p:txBody>
      </p:sp>
    </p:spTree>
    <p:extLst>
      <p:ext uri="{BB962C8B-B14F-4D97-AF65-F5344CB8AC3E}">
        <p14:creationId xmlns:p14="http://schemas.microsoft.com/office/powerpoint/2010/main" val="3785341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9FA5F-B591-4D1D-BB88-35A5ECB85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Poslední viking jako skandinávská koprodukce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AE9197-5E93-402B-8814-A499F76B7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506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Poslední viking </a:t>
            </a:r>
            <a:r>
              <a:rPr lang="cs-CZ" dirty="0"/>
              <a:t>zamýšlen jako velkoprodukce, která měla stát v nákladech zhruba dvojnásobek průměrného rozpočtu (cca 300 tisíc dánských korun)</a:t>
            </a:r>
            <a:br>
              <a:rPr lang="cs-CZ" dirty="0"/>
            </a:br>
            <a:r>
              <a:rPr lang="cs-CZ" dirty="0"/>
              <a:t>- později sníženo na 225 tisíc, což by ale nestačilo pro potřeby režiséra a herců hlavních rolí – ti měli mít mezinárodní jméno a pokud možno pocházet ze Skandinávie (Carl-Theodor </a:t>
            </a:r>
            <a:r>
              <a:rPr lang="cs-CZ" dirty="0" err="1"/>
              <a:t>Dreyer</a:t>
            </a:r>
            <a:r>
              <a:rPr lang="cs-CZ" dirty="0"/>
              <a:t> jako režisér a </a:t>
            </a:r>
            <a:r>
              <a:rPr lang="cs-CZ" dirty="0" err="1"/>
              <a:t>Gunnar</a:t>
            </a:r>
            <a:r>
              <a:rPr lang="cs-CZ" dirty="0"/>
              <a:t> </a:t>
            </a:r>
            <a:r>
              <a:rPr lang="cs-CZ" dirty="0" err="1"/>
              <a:t>Tolnaes</a:t>
            </a:r>
            <a:r>
              <a:rPr lang="cs-CZ" dirty="0"/>
              <a:t> jako hvězda)</a:t>
            </a:r>
            <a:br>
              <a:rPr lang="cs-CZ" dirty="0"/>
            </a:br>
            <a:r>
              <a:rPr lang="cs-CZ" dirty="0"/>
              <a:t>- dvě hlavní role měly být obsazeny Nory</a:t>
            </a:r>
            <a:br>
              <a:rPr lang="cs-CZ" dirty="0"/>
            </a:br>
            <a:r>
              <a:rPr lang="cs-CZ" dirty="0"/>
              <a:t>- pozdější zvýšení na 270 tisíc s hlavní změnou ve výši honoráře herců (z 30 na 60 tisíc)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místo dánského filmařského a kapitálového vpádu do norského prostředí mělo jít o opravdovou koprodukci financovanou převážně norskou stranou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zamýšleným koproducentem byla norská firma </a:t>
            </a:r>
            <a:r>
              <a:rPr lang="cs-CZ" dirty="0" err="1"/>
              <a:t>Kommunernes</a:t>
            </a:r>
            <a:r>
              <a:rPr lang="cs-CZ" dirty="0"/>
              <a:t> </a:t>
            </a:r>
            <a:r>
              <a:rPr lang="cs-CZ" dirty="0" err="1"/>
              <a:t>Filmcentral</a:t>
            </a:r>
            <a:r>
              <a:rPr lang="cs-CZ" dirty="0"/>
              <a:t> (KF) vlastněná asociací místních kin</a:t>
            </a:r>
            <a:br>
              <a:rPr lang="cs-CZ" dirty="0"/>
            </a:br>
            <a:r>
              <a:rPr lang="cs-CZ" dirty="0"/>
              <a:t>-&gt; ředitel KF </a:t>
            </a:r>
            <a:r>
              <a:rPr lang="cs-CZ" dirty="0" err="1"/>
              <a:t>Gunnar</a:t>
            </a:r>
            <a:r>
              <a:rPr lang="cs-CZ" dirty="0"/>
              <a:t> </a:t>
            </a:r>
            <a:r>
              <a:rPr lang="cs-CZ" dirty="0" err="1"/>
              <a:t>Fossberg</a:t>
            </a:r>
            <a:r>
              <a:rPr lang="cs-CZ" dirty="0"/>
              <a:t>, s nímž </a:t>
            </a:r>
            <a:r>
              <a:rPr lang="cs-CZ" dirty="0" err="1"/>
              <a:t>Nordisk</a:t>
            </a:r>
            <a:r>
              <a:rPr lang="cs-CZ" dirty="0"/>
              <a:t> komunikoval, se snažil přesvědčit obce, aby podpořily výrobu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plán </a:t>
            </a:r>
            <a:r>
              <a:rPr lang="cs-CZ" dirty="0" err="1"/>
              <a:t>Nordisku</a:t>
            </a:r>
            <a:r>
              <a:rPr lang="cs-CZ" dirty="0"/>
              <a:t> byl natáčet v Norsku exteriéry i interiéry a podělit se o náklady, protože předpokládali, že Norsko bude představovat hlavní divácký trh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předpoklad, že film bude neúspěšnější v Norsku, Německu a Švédsku (paradoxně ne v Dánsku)</a:t>
            </a:r>
            <a:br>
              <a:rPr lang="cs-CZ" dirty="0"/>
            </a:br>
            <a:r>
              <a:rPr lang="cs-CZ" dirty="0"/>
              <a:t>-&gt; přes plán koprodukce se neuvažovalo o dánské kopii filmu</a:t>
            </a:r>
          </a:p>
        </p:txBody>
      </p:sp>
    </p:spTree>
    <p:extLst>
      <p:ext uri="{BB962C8B-B14F-4D97-AF65-F5344CB8AC3E}">
        <p14:creationId xmlns:p14="http://schemas.microsoft.com/office/powerpoint/2010/main" val="406099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DB1D6-3E85-4D4C-81F7-BED3234A6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</a:t>
            </a:r>
            <a:r>
              <a:rPr lang="cs-CZ" dirty="0" err="1"/>
              <a:t>Tancreda</a:t>
            </a:r>
            <a:r>
              <a:rPr lang="cs-CZ" dirty="0"/>
              <a:t> Ibsena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C82F6-0282-423A-ABD5-B66712201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80118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Tancred</a:t>
            </a:r>
            <a:r>
              <a:rPr lang="cs-CZ" dirty="0"/>
              <a:t> Ibsen se snažil získat peníze z </a:t>
            </a:r>
            <a:r>
              <a:rPr lang="cs-CZ" dirty="0" err="1"/>
              <a:t>Nordmansforbundet</a:t>
            </a:r>
            <a:r>
              <a:rPr lang="cs-CZ" dirty="0"/>
              <a:t> (Norské federace) – asociace, která propagovala jednotu mezi norskými občany a potomky po celém světě</a:t>
            </a:r>
            <a:br>
              <a:rPr lang="cs-CZ" dirty="0"/>
            </a:br>
            <a:r>
              <a:rPr lang="cs-CZ" dirty="0"/>
              <a:t>-&gt; 50 tisíc norských korun</a:t>
            </a:r>
            <a:br>
              <a:rPr lang="cs-CZ" dirty="0"/>
            </a:br>
            <a:r>
              <a:rPr lang="cs-CZ" dirty="0"/>
              <a:t>- zároveň plán, aby asociace díky svým kontaktům pomohla s distribucí v severní Americe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75 tisíc se Ibsen snažil získat od soukromé osoby, bankéře Johannese </a:t>
            </a:r>
            <a:r>
              <a:rPr lang="cs-CZ" dirty="0" err="1"/>
              <a:t>Sejersteda</a:t>
            </a:r>
            <a:r>
              <a:rPr lang="cs-CZ" dirty="0"/>
              <a:t> </a:t>
            </a:r>
            <a:r>
              <a:rPr lang="cs-CZ" dirty="0" err="1"/>
              <a:t>Bødtkera</a:t>
            </a:r>
            <a:br>
              <a:rPr lang="cs-CZ" dirty="0"/>
            </a:br>
            <a:r>
              <a:rPr lang="cs-CZ" dirty="0"/>
              <a:t>- podporovatel umění jako sběratel a patron výtvarného umění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Nordisk</a:t>
            </a:r>
            <a:r>
              <a:rPr lang="cs-CZ" dirty="0"/>
              <a:t> si půjčil 50 tisíc dánských korun od Carla </a:t>
            </a:r>
            <a:r>
              <a:rPr lang="cs-CZ" dirty="0" err="1"/>
              <a:t>Bandera</a:t>
            </a:r>
            <a:r>
              <a:rPr lang="cs-CZ" dirty="0"/>
              <a:t>, burzovního makléře, který byl v té době vlivnou neoficiální osobou podílející se na rozhodnutích </a:t>
            </a:r>
            <a:r>
              <a:rPr lang="cs-CZ" dirty="0" err="1"/>
              <a:t>Nordisku</a:t>
            </a:r>
            <a:r>
              <a:rPr lang="cs-CZ" dirty="0"/>
              <a:t> a později společnost v krizi převzal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Ibsen napsal scénář a fungoval jako producent</a:t>
            </a:r>
            <a:br>
              <a:rPr lang="cs-CZ" dirty="0"/>
            </a:br>
            <a:r>
              <a:rPr lang="cs-CZ" dirty="0"/>
              <a:t>- zároveň toužil stát se režisérem filmu, i když neměl předchozí zkušenosti (ačkoliv pracovně působil v MGM)</a:t>
            </a:r>
            <a:br>
              <a:rPr lang="cs-CZ" dirty="0"/>
            </a:br>
            <a:r>
              <a:rPr lang="cs-CZ" dirty="0"/>
              <a:t>- manželem světové tanečnice, vnukem Henrika Ibsena a </a:t>
            </a:r>
            <a:r>
              <a:rPr lang="cs-CZ" dirty="0" err="1"/>
              <a:t>Bjørnsterna</a:t>
            </a:r>
            <a:r>
              <a:rPr lang="cs-CZ" dirty="0"/>
              <a:t> </a:t>
            </a:r>
            <a:r>
              <a:rPr lang="cs-CZ" dirty="0" err="1"/>
              <a:t>Bjørnsona</a:t>
            </a:r>
            <a:r>
              <a:rPr lang="cs-CZ" dirty="0"/>
              <a:t> a synem bývalého norského premiéra </a:t>
            </a:r>
            <a:r>
              <a:rPr lang="cs-CZ" dirty="0" err="1"/>
              <a:t>Sigurda</a:t>
            </a:r>
            <a:r>
              <a:rPr lang="cs-CZ" dirty="0"/>
              <a:t> Ibsena, tchyně milenkou a později manželkou J. C. </a:t>
            </a:r>
            <a:r>
              <a:rPr lang="cs-CZ" dirty="0" err="1"/>
              <a:t>Hambra</a:t>
            </a:r>
            <a:r>
              <a:rPr lang="cs-CZ" dirty="0"/>
              <a:t>, ředitele </a:t>
            </a:r>
            <a:r>
              <a:rPr lang="cs-CZ" dirty="0" err="1"/>
              <a:t>Nordmansforbundet</a:t>
            </a:r>
            <a:br>
              <a:rPr lang="cs-CZ" dirty="0"/>
            </a:br>
            <a:r>
              <a:rPr lang="cs-CZ" dirty="0"/>
              <a:t>-&gt; jeho konexe a nadšení naplňovaly téměř všechny fáze vývoje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sám Ibsen na vývoj plný boje, konfliktu a porážky vzpomíná překvapivě idylicky ve svých memoárech</a:t>
            </a:r>
            <a:br>
              <a:rPr lang="cs-CZ" dirty="0"/>
            </a:br>
            <a:r>
              <a:rPr lang="cs-CZ" dirty="0"/>
              <a:t>- nakonec se stal coby režisér představitele „zlatého věku“ norské kinematografie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kromě příprav na </a:t>
            </a:r>
            <a:r>
              <a:rPr lang="cs-CZ" i="1" dirty="0"/>
              <a:t>Posledním vikingovi</a:t>
            </a:r>
            <a:r>
              <a:rPr lang="cs-CZ" dirty="0"/>
              <a:t> se také pokoušel MGM prodat jiný projekt „Vikingský hrdina“</a:t>
            </a:r>
            <a:br>
              <a:rPr lang="cs-CZ" dirty="0"/>
            </a:br>
            <a:r>
              <a:rPr lang="cs-CZ" dirty="0"/>
              <a:t>-&gt; snaha dosadit norské národní téma do HW systému</a:t>
            </a:r>
          </a:p>
        </p:txBody>
      </p:sp>
    </p:spTree>
    <p:extLst>
      <p:ext uri="{BB962C8B-B14F-4D97-AF65-F5344CB8AC3E}">
        <p14:creationId xmlns:p14="http://schemas.microsoft.com/office/powerpoint/2010/main" val="406031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D6E5C-29CE-427B-928D-5C2C23B42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Vyjednávání a krach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18498-7A2B-46DB-8B9D-14CAB25CF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6759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Nordisk</a:t>
            </a:r>
            <a:r>
              <a:rPr lang="cs-CZ" dirty="0"/>
              <a:t> se snažil získat </a:t>
            </a:r>
            <a:r>
              <a:rPr lang="cs-CZ" dirty="0" err="1"/>
              <a:t>Dreyera</a:t>
            </a:r>
            <a:r>
              <a:rPr lang="cs-CZ" dirty="0"/>
              <a:t> (jednání probíhala během jeho příprav na </a:t>
            </a:r>
            <a:r>
              <a:rPr lang="cs-CZ" i="1" dirty="0"/>
              <a:t>Utrpení Panny orleánské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- i díky tomu, že v r. 1926 už v Norsku točil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Dreyer</a:t>
            </a:r>
            <a:r>
              <a:rPr lang="cs-CZ" dirty="0"/>
              <a:t> odmítl, ačkoliv mu </a:t>
            </a:r>
            <a:r>
              <a:rPr lang="cs-CZ" dirty="0" err="1"/>
              <a:t>Nordisk</a:t>
            </a:r>
            <a:r>
              <a:rPr lang="cs-CZ" dirty="0"/>
              <a:t> nabízel největší norský rozpočet a publicitu</a:t>
            </a:r>
            <a:br>
              <a:rPr lang="cs-CZ" dirty="0"/>
            </a:br>
            <a:r>
              <a:rPr lang="cs-CZ" dirty="0"/>
              <a:t>- jedním z důvodů měla být další spolupráce s SGF ve Francii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další volbou Jacques </a:t>
            </a:r>
            <a:r>
              <a:rPr lang="cs-CZ" dirty="0" err="1"/>
              <a:t>Feyder</a:t>
            </a:r>
            <a:r>
              <a:rPr lang="cs-CZ" dirty="0"/>
              <a:t>, Belgičan pracující ve Francii – příliš drahý a časově nedostupný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Norové trvali na v Norsku populárním Dreyerovi, jenž nakonec projevil zájem, a </a:t>
            </a:r>
            <a:r>
              <a:rPr lang="cs-CZ" dirty="0" err="1"/>
              <a:t>Gunnaru</a:t>
            </a:r>
            <a:r>
              <a:rPr lang="cs-CZ" dirty="0"/>
              <a:t> </a:t>
            </a:r>
            <a:r>
              <a:rPr lang="cs-CZ" dirty="0" err="1"/>
              <a:t>Tolnaesovi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financiér filmu Johannes </a:t>
            </a:r>
            <a:r>
              <a:rPr lang="cs-CZ" dirty="0" err="1"/>
              <a:t>Sejersted</a:t>
            </a:r>
            <a:r>
              <a:rPr lang="cs-CZ" dirty="0"/>
              <a:t> </a:t>
            </a:r>
            <a:r>
              <a:rPr lang="cs-CZ" dirty="0" err="1"/>
              <a:t>Bødtker</a:t>
            </a:r>
            <a:r>
              <a:rPr lang="cs-CZ" dirty="0"/>
              <a:t> znepokojený a odmítal podepsat smlouvu, dokud nebudou </a:t>
            </a:r>
            <a:r>
              <a:rPr lang="cs-CZ" dirty="0" err="1"/>
              <a:t>Dreyer</a:t>
            </a:r>
            <a:r>
              <a:rPr lang="cs-CZ" dirty="0"/>
              <a:t> i </a:t>
            </a:r>
            <a:r>
              <a:rPr lang="cs-CZ" dirty="0" err="1"/>
              <a:t>Tolnaes</a:t>
            </a:r>
            <a:r>
              <a:rPr lang="cs-CZ" dirty="0"/>
              <a:t> zamluvení</a:t>
            </a:r>
            <a:br>
              <a:rPr lang="cs-CZ" dirty="0"/>
            </a:br>
            <a:r>
              <a:rPr lang="cs-CZ" dirty="0"/>
              <a:t>-&gt; nejistota a svár o to, která smlouva má být podepsaná jako první naznačuje nedostatek sebevědomí a schopností dotáhnout produkci – ani jedna strana nepřevzala plnou zodpovědnost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důvodem krachu zásadní rozpor v představách obou stran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Nordisk</a:t>
            </a:r>
            <a:r>
              <a:rPr lang="cs-CZ" dirty="0"/>
              <a:t> chtěl jakoukoliv koprodukci, aby si zajistil financování a přístup na trhy</a:t>
            </a:r>
            <a:br>
              <a:rPr lang="cs-CZ" dirty="0"/>
            </a:br>
            <a:r>
              <a:rPr lang="cs-CZ" dirty="0"/>
              <a:t>- Norové chtěli prezentovat film jako úplně norský a vyvolat národní sentiment prostřednictvím způsobu a lokací natáčení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touha v Norsku vyrobit skutečně národní film, který se vyrovná švédským produkcím vyrobeným v Norsku a zapojujícím norská témata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964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1426D-69F1-4B9D-83CA-70D2B258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Kontext, román, adaptace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948729-E2C3-4C17-8625-BBA7EEBB1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67592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přechod od starých otevřených lodí k motorům – lodě jako prostředek poskytující okamžitou vizuální identitu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adaptační účely výhodou, že byl román bohatý na drama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zároveň obsahuje krvavý třídní boj – malé plachetnice bojovaly proti motorovým lodím, které je blokovaly od fjordu, v němž se hemžily tresky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román tematizuje přechod od ručního sezónního rybářství k industrializaci -&gt; následkem méně intimní vztah s mořem</a:t>
            </a:r>
            <a:br>
              <a:rPr lang="cs-CZ" dirty="0"/>
            </a:br>
            <a:r>
              <a:rPr lang="cs-CZ" dirty="0"/>
              <a:t>- důležitá rovina prostředí </a:t>
            </a:r>
            <a:r>
              <a:rPr lang="cs-CZ" dirty="0" err="1"/>
              <a:t>Lofotů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Bojerův</a:t>
            </a:r>
            <a:r>
              <a:rPr lang="cs-CZ" dirty="0"/>
              <a:t> román může být spojen s </a:t>
            </a:r>
            <a:r>
              <a:rPr lang="cs-CZ" dirty="0" err="1"/>
              <a:t>trenden</a:t>
            </a:r>
            <a:r>
              <a:rPr lang="cs-CZ" dirty="0"/>
              <a:t> </a:t>
            </a:r>
            <a:r>
              <a:rPr lang="cs-CZ" dirty="0" err="1"/>
              <a:t>Heimatskunst</a:t>
            </a:r>
            <a:r>
              <a:rPr lang="cs-CZ" dirty="0"/>
              <a:t>, oslavujícím určité prostředí (autorova venkovská domácí oblast), ale spíše je připisován k literárnímu </a:t>
            </a:r>
            <a:r>
              <a:rPr lang="cs-CZ" dirty="0" err="1"/>
              <a:t>neo</a:t>
            </a:r>
            <a:r>
              <a:rPr lang="cs-CZ" dirty="0"/>
              <a:t>-realismu i díky důrazu na společenskou změnu, etnika a geografickou příslušnost</a:t>
            </a:r>
            <a:br>
              <a:rPr lang="cs-CZ" dirty="0"/>
            </a:br>
            <a:r>
              <a:rPr lang="cs-CZ" dirty="0"/>
              <a:t>- skrze lodě napojení na tradici vikingů: analogie mezi postavou </a:t>
            </a:r>
            <a:r>
              <a:rPr lang="cs-CZ" dirty="0" err="1"/>
              <a:t>Kristavera</a:t>
            </a:r>
            <a:r>
              <a:rPr lang="cs-CZ" dirty="0"/>
              <a:t> (posledního vikinga) a historickým králem Olavem </a:t>
            </a:r>
            <a:r>
              <a:rPr lang="cs-CZ" dirty="0" err="1"/>
              <a:t>Trygvasonem</a:t>
            </a:r>
            <a:br>
              <a:rPr lang="cs-CZ" dirty="0"/>
            </a:br>
            <a:r>
              <a:rPr lang="cs-CZ" dirty="0"/>
              <a:t>-&gt; román vytváří širší můstky mezi minulostí a přítomností, což byla širší strategie využívaná nacionalisty – legitimizovat národ prostřednictvím historie při konstrukci významu národa</a:t>
            </a:r>
          </a:p>
        </p:txBody>
      </p:sp>
    </p:spTree>
    <p:extLst>
      <p:ext uri="{BB962C8B-B14F-4D97-AF65-F5344CB8AC3E}">
        <p14:creationId xmlns:p14="http://schemas.microsoft.com/office/powerpoint/2010/main" val="1488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BBCE2-CB6A-4A7B-AFD9-DD9DC0A9A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Kontext, román, adaptace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1E379D-06E5-4F93-AC99-3F13E4DBF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30222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historické knihy tvarovaly koncept Norska jako motivovaný a definovaný dávnou existencí Norů a propagovaly neproblematický obraz rodokmenu a historické příslušnosti</a:t>
            </a:r>
            <a:br>
              <a:rPr lang="cs-CZ" dirty="0"/>
            </a:br>
            <a:r>
              <a:rPr lang="cs-CZ" dirty="0"/>
              <a:t>- v románu vtělené do postavy Larse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aura dědictví a historické důležitosti byla v sázce při jednání s produkčními partnery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scénář udělal tyto roviny více zjevné, ale zároveň se k nim obracel méně často</a:t>
            </a:r>
            <a:br>
              <a:rPr lang="cs-CZ" dirty="0"/>
            </a:br>
            <a:r>
              <a:rPr lang="cs-CZ" dirty="0"/>
              <a:t>-&gt; upřednostňování lidskou akci a </a:t>
            </a:r>
            <a:r>
              <a:rPr lang="cs-CZ" dirty="0" err="1"/>
              <a:t>slapstick</a:t>
            </a:r>
            <a:r>
              <a:rPr lang="cs-CZ" dirty="0"/>
              <a:t> prvky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některé detaily jsou však úzkostlivě drženy, aby udržely specifický tón příběhu a prostředí</a:t>
            </a:r>
            <a:br>
              <a:rPr lang="cs-CZ" dirty="0"/>
            </a:br>
            <a:r>
              <a:rPr lang="cs-CZ" dirty="0"/>
              <a:t>- popularizace a obecné nastavení do jiných konvencí filmových zápletek</a:t>
            </a:r>
            <a:br>
              <a:rPr lang="cs-CZ" dirty="0"/>
            </a:br>
            <a:r>
              <a:rPr lang="cs-CZ" dirty="0"/>
              <a:t>- regionální střety nebyly relevantní v </a:t>
            </a:r>
            <a:r>
              <a:rPr lang="cs-CZ" dirty="0" err="1"/>
              <a:t>transnárodním</a:t>
            </a:r>
            <a:r>
              <a:rPr lang="cs-CZ" dirty="0"/>
              <a:t> kontextu</a:t>
            </a:r>
            <a:br>
              <a:rPr lang="cs-CZ" dirty="0"/>
            </a:br>
            <a:r>
              <a:rPr lang="cs-CZ" dirty="0"/>
              <a:t>-&gt; rozpoznatelné prvky pro motivaci zápletky začínaly na národní úrovni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dvojitá role Ibsena při přípravě kvůli jeho angažmá v </a:t>
            </a:r>
            <a:r>
              <a:rPr lang="cs-CZ" dirty="0" err="1"/>
              <a:t>Nordisku</a:t>
            </a:r>
            <a:br>
              <a:rPr lang="cs-CZ" dirty="0"/>
            </a:br>
            <a:r>
              <a:rPr lang="cs-CZ" dirty="0"/>
              <a:t>- reprezentoval Dány v </a:t>
            </a:r>
            <a:r>
              <a:rPr lang="cs-CZ" dirty="0" err="1"/>
              <a:t>Nordisku</a:t>
            </a:r>
            <a:r>
              <a:rPr lang="cs-CZ" dirty="0"/>
              <a:t> a zároveň Nory v Norsku</a:t>
            </a:r>
            <a:br>
              <a:rPr lang="cs-CZ" dirty="0"/>
            </a:br>
            <a:r>
              <a:rPr lang="cs-CZ" dirty="0"/>
              <a:t>- při plánu mezinárodní propagace tak např. není zcela zřetelné, za koho mluví, když používá slovo „my“</a:t>
            </a:r>
            <a:br>
              <a:rPr lang="cs-CZ" dirty="0"/>
            </a:br>
            <a:r>
              <a:rPr lang="cs-CZ" dirty="0"/>
              <a:t>- zpočátku mluvil zejména za </a:t>
            </a:r>
            <a:r>
              <a:rPr lang="cs-CZ" dirty="0" err="1"/>
              <a:t>Nordisk</a:t>
            </a:r>
            <a:r>
              <a:rPr lang="cs-CZ" dirty="0"/>
              <a:t>, ale když se začala projevovat nechuť společnosti, začal se identifikovat s norskými partnery</a:t>
            </a:r>
          </a:p>
        </p:txBody>
      </p:sp>
    </p:spTree>
    <p:extLst>
      <p:ext uri="{BB962C8B-B14F-4D97-AF65-F5344CB8AC3E}">
        <p14:creationId xmlns:p14="http://schemas.microsoft.com/office/powerpoint/2010/main" val="190970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9EE59-2FC4-47F0-A258-ABCB31F04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Laila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33E1F-E242-4B62-8AD4-8FF89CDD9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2332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adaptace populárního románu </a:t>
            </a:r>
            <a:r>
              <a:rPr lang="cs-CZ" dirty="0" err="1"/>
              <a:t>Jense</a:t>
            </a:r>
            <a:r>
              <a:rPr lang="cs-CZ" dirty="0"/>
              <a:t> Andrease </a:t>
            </a:r>
            <a:r>
              <a:rPr lang="cs-CZ" dirty="0" err="1"/>
              <a:t>Friise</a:t>
            </a:r>
            <a:r>
              <a:rPr lang="cs-CZ" dirty="0"/>
              <a:t> (zakladatel studií </a:t>
            </a:r>
            <a:r>
              <a:rPr lang="cs-CZ" dirty="0" err="1"/>
              <a:t>sámských</a:t>
            </a:r>
            <a:r>
              <a:rPr lang="cs-CZ" dirty="0"/>
              <a:t> jazyků)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George </a:t>
            </a:r>
            <a:r>
              <a:rPr lang="cs-CZ" dirty="0" err="1"/>
              <a:t>Schnéevoigt</a:t>
            </a:r>
            <a:r>
              <a:rPr lang="cs-CZ" dirty="0"/>
              <a:t> napůl Dán, napůl Fin, který vyrůstal s matkou v Berlíně; dříve známý hlavně jako Dreyerův kameraman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 </a:t>
            </a:r>
            <a:r>
              <a:rPr lang="cs-CZ" dirty="0" err="1"/>
              <a:t>Schnéevoigt</a:t>
            </a:r>
            <a:r>
              <a:rPr lang="cs-CZ" dirty="0"/>
              <a:t> při svém předchozím filmu </a:t>
            </a:r>
            <a:r>
              <a:rPr lang="cs-CZ" i="1" dirty="0" err="1"/>
              <a:t>Viddenes</a:t>
            </a:r>
            <a:r>
              <a:rPr lang="cs-CZ" i="1" dirty="0"/>
              <a:t> folk </a:t>
            </a:r>
            <a:r>
              <a:rPr lang="cs-CZ" dirty="0"/>
              <a:t>(jenž ovlivnil </a:t>
            </a:r>
            <a:r>
              <a:rPr lang="cs-CZ" i="1" dirty="0"/>
              <a:t>Lailu</a:t>
            </a:r>
            <a:r>
              <a:rPr lang="cs-CZ" dirty="0"/>
              <a:t>) spolupracoval s </a:t>
            </a:r>
            <a:r>
              <a:rPr lang="cs-CZ" dirty="0" err="1"/>
              <a:t>Tryggve</a:t>
            </a:r>
            <a:r>
              <a:rPr lang="cs-CZ" dirty="0"/>
              <a:t> </a:t>
            </a:r>
            <a:r>
              <a:rPr lang="cs-CZ" dirty="0" err="1"/>
              <a:t>Larssenem</a:t>
            </a:r>
            <a:r>
              <a:rPr lang="cs-CZ" dirty="0"/>
              <a:t> i herečkou Monou </a:t>
            </a:r>
            <a:r>
              <a:rPr lang="cs-CZ" dirty="0" err="1"/>
              <a:t>Mårtensonovou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oba filmy blízce spojené rovněž postavou producenta </a:t>
            </a:r>
            <a:r>
              <a:rPr lang="cs-CZ" dirty="0" err="1"/>
              <a:t>Helgeho</a:t>
            </a:r>
            <a:r>
              <a:rPr lang="cs-CZ" dirty="0"/>
              <a:t> Lunda (ten se později podílel na rekonstrukci filmu)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Laila</a:t>
            </a:r>
            <a:r>
              <a:rPr lang="cs-CZ" dirty="0"/>
              <a:t> reagovala na příchod zvuku spojeným hlavně s HW produkcí</a:t>
            </a:r>
            <a:br>
              <a:rPr lang="cs-CZ" dirty="0"/>
            </a:br>
            <a:r>
              <a:rPr lang="cs-CZ" dirty="0"/>
              <a:t>- vypsání soutěže o nejlepší písničku -&gt; skladatelé si měli přečíst román, aby vytvořili melodii dostatečně „cizí i typickou“</a:t>
            </a:r>
            <a:br>
              <a:rPr lang="cs-CZ" dirty="0"/>
            </a:br>
            <a:r>
              <a:rPr lang="cs-CZ" dirty="0"/>
              <a:t>- vítězná píseň následné nahrána Svenem-</a:t>
            </a:r>
            <a:r>
              <a:rPr lang="cs-CZ" dirty="0" err="1"/>
              <a:t>Olofem</a:t>
            </a:r>
            <a:r>
              <a:rPr lang="cs-CZ" dirty="0"/>
              <a:t> </a:t>
            </a:r>
            <a:r>
              <a:rPr lang="cs-CZ" dirty="0" err="1"/>
              <a:t>Sandbergem</a:t>
            </a:r>
            <a:r>
              <a:rPr lang="cs-CZ" dirty="0"/>
              <a:t>, klíčovou postavou </a:t>
            </a:r>
            <a:r>
              <a:rPr lang="cs-CZ" dirty="0" err="1"/>
              <a:t>muzikalizace</a:t>
            </a:r>
            <a:r>
              <a:rPr lang="cs-CZ" dirty="0"/>
              <a:t> švédského filmu</a:t>
            </a:r>
            <a:br>
              <a:rPr lang="cs-CZ" dirty="0"/>
            </a:br>
            <a:r>
              <a:rPr lang="cs-CZ" dirty="0"/>
              <a:t>- zvuk měl být přívětivý k poetické scenerii</a:t>
            </a:r>
            <a:br>
              <a:rPr lang="cs-CZ" dirty="0"/>
            </a:br>
            <a:r>
              <a:rPr lang="cs-CZ" dirty="0"/>
              <a:t>- na hudbu byl ale i ohlas, že není dostatečně lokální a jen norská v příliš obecném smyslu</a:t>
            </a:r>
            <a:br>
              <a:rPr lang="cs-CZ" dirty="0"/>
            </a:br>
            <a:r>
              <a:rPr lang="cs-CZ" dirty="0"/>
              <a:t>-&gt; očekávání </a:t>
            </a:r>
            <a:r>
              <a:rPr lang="cs-CZ" dirty="0" err="1"/>
              <a:t>regionality</a:t>
            </a:r>
            <a:r>
              <a:rPr lang="cs-CZ" dirty="0"/>
              <a:t> se střetla s koncipovaným národním rámcem filmu</a:t>
            </a:r>
          </a:p>
        </p:txBody>
      </p:sp>
    </p:spTree>
    <p:extLst>
      <p:ext uri="{BB962C8B-B14F-4D97-AF65-F5344CB8AC3E}">
        <p14:creationId xmlns:p14="http://schemas.microsoft.com/office/powerpoint/2010/main" val="3948220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623D3-BB85-4CD3-81BC-8EB1C45F4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Laila jako mezinárodní artikl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DE3713-B18B-411A-AE77-A6D8A69A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302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Laila</a:t>
            </a:r>
            <a:r>
              <a:rPr lang="cs-CZ" dirty="0"/>
              <a:t> profilovaná pro mezinárodní trhy jako „světový film“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Schnéevoigt</a:t>
            </a:r>
            <a:r>
              <a:rPr lang="cs-CZ" dirty="0"/>
              <a:t> oslovoval norské diváky explicitně v programovém bookletu textem koncipovaným jako otevřený dopis, v němž tvrdí, že udělali to nejlepší, aby vyrobili světový film</a:t>
            </a:r>
            <a:br>
              <a:rPr lang="cs-CZ" dirty="0"/>
            </a:br>
            <a:r>
              <a:rPr lang="cs-CZ" dirty="0"/>
              <a:t>- zdůrazňuje, že film měl podstatně vyšší náklady než kterýkoliv norský film předtím</a:t>
            </a:r>
            <a:br>
              <a:rPr lang="cs-CZ" dirty="0"/>
            </a:br>
            <a:r>
              <a:rPr lang="cs-CZ" dirty="0"/>
              <a:t>-&gt; norské publikum má posoudit, jestli už jsou v Norsku podmínky pro realizaci snímku světového standardu</a:t>
            </a:r>
            <a:br>
              <a:rPr lang="cs-CZ" dirty="0"/>
            </a:br>
            <a:r>
              <a:rPr lang="cs-CZ" dirty="0"/>
              <a:t>- herec </a:t>
            </a:r>
            <a:r>
              <a:rPr lang="cs-CZ" dirty="0" err="1"/>
              <a:t>Tryggve</a:t>
            </a:r>
            <a:r>
              <a:rPr lang="cs-CZ" dirty="0"/>
              <a:t> </a:t>
            </a:r>
            <a:r>
              <a:rPr lang="cs-CZ" dirty="0" err="1"/>
              <a:t>Larssen</a:t>
            </a:r>
            <a:r>
              <a:rPr lang="cs-CZ" dirty="0"/>
              <a:t>: jestli ani </a:t>
            </a:r>
            <a:r>
              <a:rPr lang="cs-CZ" i="1" dirty="0"/>
              <a:t>Laila</a:t>
            </a:r>
            <a:r>
              <a:rPr lang="cs-CZ" dirty="0"/>
              <a:t> neuspěje, tak je zbytečné obecně točit v Norsku filmy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proklamace, že scénář obsahuje prvky podobné rysem cizím kinematografiím („vizuální“ </a:t>
            </a:r>
            <a:r>
              <a:rPr lang="cs-CZ" dirty="0" err="1"/>
              <a:t>překladatelnost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-&gt; obsahuje realismus ruských filmů, německou přesnost, francouzskou citlivost a sofistikovanost a rovněž americké tempo)</a:t>
            </a:r>
            <a:br>
              <a:rPr lang="cs-CZ" dirty="0"/>
            </a:br>
            <a:r>
              <a:rPr lang="cs-CZ" dirty="0"/>
              <a:t>- prodejnost je předpokládaná na specifických požadavcích, které nejsou spojené s jazykem, kulturním dědictvím příběhu ani etnickou autenticitou</a:t>
            </a:r>
          </a:p>
        </p:txBody>
      </p:sp>
    </p:spTree>
    <p:extLst>
      <p:ext uri="{BB962C8B-B14F-4D97-AF65-F5344CB8AC3E}">
        <p14:creationId xmlns:p14="http://schemas.microsoft.com/office/powerpoint/2010/main" val="19283631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1915</TotalTime>
  <Words>1758</Words>
  <Application>Microsoft Office PowerPoint</Application>
  <PresentationFormat>Širokoúhlá obrazovka</PresentationFormat>
  <Paragraphs>69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Retrospektiva</vt:lpstr>
      <vt:lpstr>Národní velkofilmy v evropské němé kinematografii</vt:lpstr>
      <vt:lpstr>Poslední viking jako skandinávská koprodukce</vt:lpstr>
      <vt:lpstr>Poslední viking jako skandinávská koprodukce</vt:lpstr>
      <vt:lpstr>Role Tancreda Ibsena</vt:lpstr>
      <vt:lpstr>Vyjednávání a krach</vt:lpstr>
      <vt:lpstr>Kontext, román, adaptace</vt:lpstr>
      <vt:lpstr>Kontext, román, adaptace</vt:lpstr>
      <vt:lpstr>Laila</vt:lpstr>
      <vt:lpstr>Laila jako mezinárodní artikl</vt:lpstr>
      <vt:lpstr>Laila jako skandinávský film</vt:lpstr>
      <vt:lpstr>Národní a regionální vrstvy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velkofilmy v evropské němé kinematografii</dc:title>
  <dc:creator>Martin Kos</dc:creator>
  <cp:lastModifiedBy>Martin Kos</cp:lastModifiedBy>
  <cp:revision>46</cp:revision>
  <dcterms:created xsi:type="dcterms:W3CDTF">2020-02-18T15:41:22Z</dcterms:created>
  <dcterms:modified xsi:type="dcterms:W3CDTF">2020-05-06T07:46:30Z</dcterms:modified>
</cp:coreProperties>
</file>