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9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D9906-4780-4C8D-87F2-805A6A5B9E84}" type="datetimeFigureOut">
              <a:rPr lang="cs-CZ" smtClean="0"/>
              <a:t>29. 4. 2020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5C824-0CA5-4ADA-9672-8D365978C0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745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366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205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40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4820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5480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302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332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636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6800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4675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507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028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5C824-0CA5-4ADA-9672-8D365978C0E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8206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E64626-FAFB-443E-B579-2D485CA63A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Národní velkofilmy v evropské němé kinematografii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86449AC-00D6-4E06-B41B-8C3376270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Nibelungové</a:t>
            </a:r>
          </a:p>
        </p:txBody>
      </p:sp>
    </p:spTree>
    <p:extLst>
      <p:ext uri="{BB962C8B-B14F-4D97-AF65-F5344CB8AC3E}">
        <p14:creationId xmlns:p14="http://schemas.microsoft.com/office/powerpoint/2010/main" val="2030033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80FB53-596D-4131-AEF6-DA09C1C12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Lang </a:t>
            </a:r>
            <a:r>
              <a:rPr lang="cs-CZ" dirty="0" err="1"/>
              <a:t>contra</a:t>
            </a:r>
            <a:r>
              <a:rPr lang="cs-CZ" dirty="0"/>
              <a:t> Wagner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FF2694-805E-45C7-ACD1-4AFFF2AE5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92228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Wagnerův operní cyklus nejznámější a nejpopulárnější adaptace, která byla nejvíce v povědomí publika, když Lang točil </a:t>
            </a:r>
            <a:r>
              <a:rPr lang="cs-CZ" i="1" dirty="0"/>
              <a:t>Nibelungy</a:t>
            </a:r>
            <a:br>
              <a:rPr lang="cs-CZ" dirty="0"/>
            </a:br>
            <a:r>
              <a:rPr lang="cs-CZ" dirty="0"/>
              <a:t>- Wagner získal kvazi-biblický status zdroje </a:t>
            </a:r>
            <a:r>
              <a:rPr lang="cs-CZ" dirty="0" err="1"/>
              <a:t>Siegfriedova</a:t>
            </a:r>
            <a:r>
              <a:rPr lang="cs-CZ" dirty="0"/>
              <a:t> příběhu a neoficiálního měřítka německé vysoké kultury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kvůli vědomí Wagnerova vlivu ho Lang nenáviděl ještě víc než obvykle neměl v oblibě klasickou hudbu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film měl rozptýlit poválečné chmury a zároveň oslavit Langovo německé občanství, které získal v roce 1922, a připomenout dlouho trvající místo národa v dějinách a podnítit občany k větší národní pýše</a:t>
            </a:r>
            <a:br>
              <a:rPr lang="cs-CZ" dirty="0"/>
            </a:br>
            <a:r>
              <a:rPr lang="cs-CZ" dirty="0"/>
              <a:t>- kromě toho 2. část Langova triptychu německé minulosti, přítomnosti a budoucnosti</a:t>
            </a:r>
            <a:br>
              <a:rPr lang="cs-CZ" dirty="0"/>
            </a:br>
            <a:r>
              <a:rPr lang="cs-CZ" dirty="0"/>
              <a:t>- rovněž atraktivní exportní titul pro Ufu (německá hyperinflace umožnila natáčet </a:t>
            </a:r>
            <a:r>
              <a:rPr lang="cs-CZ" dirty="0" err="1"/>
              <a:t>vysokorozpočtové</a:t>
            </a:r>
            <a:r>
              <a:rPr lang="cs-CZ" dirty="0"/>
              <a:t> filmy oproti ostatním státům)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asociace s Wagnerem umožňovala film prodávat v zahraničí diváků běžně pohrdajícím filmem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Lang nemohl ignorovat Wagnerův úspěch při „kolonizaci“ </a:t>
            </a:r>
            <a:r>
              <a:rPr lang="cs-CZ" i="1" dirty="0"/>
              <a:t>Písně o Nibelunzích </a:t>
            </a:r>
            <a:r>
              <a:rPr lang="cs-CZ" dirty="0"/>
              <a:t>-&gt; konverzace běžně sklouzne k Wagnerovi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silně nesouhlasný k adaptaci Wagnera, ale zároveň neschopná ignorovat jeho dílo</a:t>
            </a:r>
            <a:br>
              <a:rPr lang="cs-CZ" dirty="0"/>
            </a:br>
            <a:r>
              <a:rPr lang="cs-CZ" dirty="0"/>
              <a:t>-&gt; prvek, který je uvnitř díla, ale cizorodý vůči němu</a:t>
            </a:r>
          </a:p>
        </p:txBody>
      </p:sp>
    </p:spTree>
    <p:extLst>
      <p:ext uri="{BB962C8B-B14F-4D97-AF65-F5344CB8AC3E}">
        <p14:creationId xmlns:p14="http://schemas.microsoft.com/office/powerpoint/2010/main" val="1544020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F539CE-7B46-40B3-80F3-9D806726B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Lang </a:t>
            </a:r>
            <a:r>
              <a:rPr lang="cs-CZ" dirty="0" err="1"/>
              <a:t>contra</a:t>
            </a:r>
            <a:r>
              <a:rPr lang="cs-CZ" dirty="0"/>
              <a:t> Wagner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5DF2E6-E6ED-4631-8363-2B7B6071E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29806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i="1" dirty="0"/>
              <a:t>Nibelungové</a:t>
            </a:r>
            <a:r>
              <a:rPr lang="cs-CZ" dirty="0"/>
              <a:t> do jisté míry anti-wagnerovští, přestože řada scéna je založená na Wagnerovi buď jako imitace nebo reakce - film jako hádka s mrtvým skladatelem</a:t>
            </a:r>
            <a:br>
              <a:rPr lang="cs-CZ" dirty="0"/>
            </a:br>
            <a:r>
              <a:rPr lang="cs-CZ" dirty="0"/>
              <a:t>-&gt; anti-adaptace: adaptace navržená tak, aby brala v potaz Wagnera rozporováním a opravováním toho, co Lang považuje za nepřesnou dřívější adaptaci materiálu, na nějž se chce zaměřit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Lang následuje syžet </a:t>
            </a:r>
            <a:r>
              <a:rPr lang="cs-CZ" i="1" dirty="0"/>
              <a:t>Písně o Nibelunzích </a:t>
            </a:r>
            <a:r>
              <a:rPr lang="cs-CZ" dirty="0"/>
              <a:t>bližším způsobem než Wagner</a:t>
            </a:r>
            <a:br>
              <a:rPr lang="cs-CZ" dirty="0"/>
            </a:br>
            <a:r>
              <a:rPr lang="cs-CZ" dirty="0"/>
              <a:t>- vynechává všechny události ze </a:t>
            </a:r>
            <a:r>
              <a:rPr lang="cs-CZ" i="1" dirty="0"/>
              <a:t>Zlata Rýna</a:t>
            </a:r>
            <a:r>
              <a:rPr lang="cs-CZ" dirty="0"/>
              <a:t>, </a:t>
            </a:r>
            <a:r>
              <a:rPr lang="cs-CZ" i="1" dirty="0"/>
              <a:t>Valkýry</a:t>
            </a:r>
            <a:r>
              <a:rPr lang="cs-CZ" dirty="0"/>
              <a:t> a </a:t>
            </a:r>
            <a:r>
              <a:rPr lang="cs-CZ" i="1" dirty="0"/>
              <a:t>Soumraku bohů</a:t>
            </a:r>
            <a:br>
              <a:rPr lang="cs-CZ" dirty="0"/>
            </a:br>
            <a:r>
              <a:rPr lang="cs-CZ" dirty="0"/>
              <a:t>- Langův hrdina nemá nadpřirozené schopnosti od bohů, ale tím, že vyhraje neviditelný plášť a vykoupe se v dračí krvi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následuje strukturu </a:t>
            </a:r>
            <a:r>
              <a:rPr lang="cs-CZ" dirty="0" err="1"/>
              <a:t>Hebbelovy</a:t>
            </a:r>
            <a:r>
              <a:rPr lang="cs-CZ" dirty="0"/>
              <a:t> hry včetně rozdělení na 2 části a dalších motivů -&gt; </a:t>
            </a:r>
            <a:r>
              <a:rPr lang="cs-CZ" dirty="0" err="1"/>
              <a:t>Gunter</a:t>
            </a:r>
            <a:r>
              <a:rPr lang="cs-CZ" dirty="0"/>
              <a:t> jako jediný král a další 2 bratři utlačení do pozadí; </a:t>
            </a:r>
            <a:r>
              <a:rPr lang="cs-CZ" dirty="0" err="1"/>
              <a:t>Siegfriedovu</a:t>
            </a:r>
            <a:r>
              <a:rPr lang="cs-CZ" dirty="0"/>
              <a:t> minulost vypráví folkový zpěvák místo </a:t>
            </a:r>
            <a:r>
              <a:rPr lang="cs-CZ" dirty="0" err="1"/>
              <a:t>Hagena</a:t>
            </a:r>
            <a:r>
              <a:rPr lang="cs-CZ" dirty="0"/>
              <a:t>; meč </a:t>
            </a:r>
            <a:r>
              <a:rPr lang="cs-CZ" dirty="0" err="1"/>
              <a:t>Balmung</a:t>
            </a:r>
            <a:r>
              <a:rPr lang="cs-CZ" dirty="0"/>
              <a:t> jako náhodný přírůstek; začlenění Attily</a:t>
            </a:r>
            <a:br>
              <a:rPr lang="cs-CZ" dirty="0"/>
            </a:br>
            <a:r>
              <a:rPr lang="cs-CZ" dirty="0"/>
              <a:t>- von </a:t>
            </a:r>
            <a:r>
              <a:rPr lang="cs-CZ" dirty="0" err="1"/>
              <a:t>Harbou</a:t>
            </a:r>
            <a:r>
              <a:rPr lang="cs-CZ" dirty="0"/>
              <a:t> přebírá i </a:t>
            </a:r>
            <a:r>
              <a:rPr lang="cs-CZ" dirty="0" err="1"/>
              <a:t>Hebbelovo</a:t>
            </a:r>
            <a:r>
              <a:rPr lang="cs-CZ" dirty="0"/>
              <a:t> hláskování, Lang přebírá podobu dvora ve </a:t>
            </a:r>
            <a:r>
              <a:rPr lang="cs-CZ" dirty="0" err="1"/>
              <a:t>Wormsu</a:t>
            </a:r>
            <a:r>
              <a:rPr lang="cs-CZ" dirty="0"/>
              <a:t> a u Attily</a:t>
            </a:r>
            <a:br>
              <a:rPr lang="cs-CZ" dirty="0"/>
            </a:br>
            <a:r>
              <a:rPr lang="cs-CZ" dirty="0"/>
              <a:t>- nejsilnější odklon: vystřihnutí náboženské roviny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pouze začátek filmu si bere inspiraci od Wagnera:</a:t>
            </a:r>
            <a:br>
              <a:rPr lang="cs-CZ" dirty="0"/>
            </a:br>
            <a:r>
              <a:rPr lang="cs-CZ" dirty="0"/>
              <a:t>- překování meče </a:t>
            </a:r>
            <a:r>
              <a:rPr lang="cs-CZ" dirty="0" err="1"/>
              <a:t>Notung</a:t>
            </a:r>
            <a:r>
              <a:rPr lang="cs-CZ" dirty="0"/>
              <a:t> (v </a:t>
            </a:r>
            <a:r>
              <a:rPr lang="cs-CZ" i="1" dirty="0"/>
              <a:t>Písni o Nibelunzích </a:t>
            </a:r>
            <a:r>
              <a:rPr lang="cs-CZ" dirty="0"/>
              <a:t>chybí)</a:t>
            </a:r>
            <a:br>
              <a:rPr lang="cs-CZ" dirty="0"/>
            </a:br>
            <a:r>
              <a:rPr lang="cs-CZ" dirty="0"/>
              <a:t>- Lang zhušťuje první dva Wagnerovy akty (cca 2,5 hod) do dvou kotoučů ohraničujících jeden zpěv, než se s ním nadobro rozejde</a:t>
            </a:r>
          </a:p>
        </p:txBody>
      </p:sp>
    </p:spTree>
    <p:extLst>
      <p:ext uri="{BB962C8B-B14F-4D97-AF65-F5344CB8AC3E}">
        <p14:creationId xmlns:p14="http://schemas.microsoft.com/office/powerpoint/2010/main" val="2073165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56F711-A2BE-4244-827B-9589B007E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Lang </a:t>
            </a:r>
            <a:r>
              <a:rPr lang="cs-CZ" dirty="0" err="1"/>
              <a:t>contra</a:t>
            </a:r>
            <a:r>
              <a:rPr lang="cs-CZ" dirty="0"/>
              <a:t> Wagner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7C0E47-4FC9-45A3-B829-D03D194B9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důležitější však je Langova anti-wagnerovská strategie prezentace</a:t>
            </a:r>
            <a:br>
              <a:rPr lang="cs-CZ" dirty="0"/>
            </a:br>
            <a:r>
              <a:rPr lang="cs-CZ" dirty="0"/>
              <a:t>- jediné postavy s okřídlenými helmami, které upomínají Wagnera, jsou Brunhilda, </a:t>
            </a:r>
            <a:r>
              <a:rPr lang="cs-CZ" dirty="0" err="1"/>
              <a:t>Gunter</a:t>
            </a:r>
            <a:r>
              <a:rPr lang="cs-CZ" dirty="0"/>
              <a:t> a </a:t>
            </a:r>
            <a:r>
              <a:rPr lang="cs-CZ" dirty="0" err="1"/>
              <a:t>Hagen</a:t>
            </a:r>
            <a:r>
              <a:rPr lang="cs-CZ" dirty="0"/>
              <a:t> </a:t>
            </a:r>
            <a:r>
              <a:rPr lang="cs-CZ" dirty="0" err="1"/>
              <a:t>Tronje</a:t>
            </a:r>
            <a:r>
              <a:rPr lang="cs-CZ" dirty="0"/>
              <a:t> – negativní postavy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způsob ukazování a ukazovacích referencí</a:t>
            </a:r>
            <a:br>
              <a:rPr lang="cs-CZ" dirty="0"/>
            </a:br>
            <a:r>
              <a:rPr lang="cs-CZ" dirty="0"/>
              <a:t>- identifikace postav a jejich pozic v </a:t>
            </a:r>
            <a:r>
              <a:rPr lang="cs-CZ" dirty="0" err="1"/>
              <a:t>diegezi</a:t>
            </a:r>
            <a:br>
              <a:rPr lang="cs-CZ" dirty="0"/>
            </a:br>
            <a:r>
              <a:rPr lang="cs-CZ" dirty="0"/>
              <a:t>- představování postav v epice ovlivňuje Wagnera, jehož postavy se repetitivně pořád někomu představují</a:t>
            </a:r>
            <a:br>
              <a:rPr lang="cs-CZ" dirty="0"/>
            </a:br>
            <a:r>
              <a:rPr lang="cs-CZ" dirty="0"/>
              <a:t>- film závisí na deixi více než na epice nebo opeře: mezititulky spíš potvrzují než ustavují identity postav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film předpokládá, že diváci znají funkci listu, který spadne Siegfriedovi na záda, když se koupe v krvi, protože ji nevysvětluje (podobně nevysvětluje ani další prvky) -&gt; Lang drží vysvětlovací mezititulky na absolutním minimu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zároveň předpokládá znalost publika jednotlivých epizod, ale ne jejich pořadí nebo kauzalitu</a:t>
            </a:r>
          </a:p>
        </p:txBody>
      </p:sp>
    </p:spTree>
    <p:extLst>
      <p:ext uri="{BB962C8B-B14F-4D97-AF65-F5344CB8AC3E}">
        <p14:creationId xmlns:p14="http://schemas.microsoft.com/office/powerpoint/2010/main" val="703183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BFE347-A6F9-4908-96DA-53A724976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Lang </a:t>
            </a:r>
            <a:r>
              <a:rPr lang="cs-CZ" dirty="0" err="1"/>
              <a:t>contra</a:t>
            </a:r>
            <a:r>
              <a:rPr lang="cs-CZ" dirty="0"/>
              <a:t> Wagner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B0079B-F5E8-41C3-9497-1C1F9B90F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79702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Langův Siegfried je méně laskavý a naivní</a:t>
            </a:r>
            <a:br>
              <a:rPr lang="cs-CZ" dirty="0"/>
            </a:br>
            <a:r>
              <a:rPr lang="cs-CZ" dirty="0"/>
              <a:t>- působí, že kalkuluje: například scéna se slibem pomoct </a:t>
            </a:r>
            <a:r>
              <a:rPr lang="cs-CZ" dirty="0" err="1"/>
              <a:t>Gunterovi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druhá část je anti-wagnerovská v odmítnutí Wagnerových rétorických strategií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Lang prý odmítal Wagnerovu hudbu v době premiéry</a:t>
            </a:r>
            <a:br>
              <a:rPr lang="cs-CZ" dirty="0"/>
            </a:br>
            <a:r>
              <a:rPr lang="cs-CZ" dirty="0"/>
              <a:t>- Ufa ji ale i tak chtěla, nicméně Wagnerovi potomci to zakázali</a:t>
            </a:r>
            <a:br>
              <a:rPr lang="cs-CZ" dirty="0"/>
            </a:br>
            <a:r>
              <a:rPr lang="cs-CZ" dirty="0"/>
              <a:t>-&gt; Gottfried </a:t>
            </a:r>
            <a:r>
              <a:rPr lang="cs-CZ" dirty="0" err="1"/>
              <a:t>Huppertz</a:t>
            </a:r>
            <a:r>
              <a:rPr lang="cs-CZ" dirty="0"/>
              <a:t> adaptoval pastiše wagnerovsky znějících melodií pro standardní HW praktiky</a:t>
            </a:r>
            <a:br>
              <a:rPr lang="cs-CZ" dirty="0"/>
            </a:br>
            <a:r>
              <a:rPr lang="cs-CZ" dirty="0"/>
              <a:t>- používal rozpoznatelné melodie pro postavy a místa, než aby rozvíjel abstraktní myšlenky jako Wagner</a:t>
            </a:r>
            <a:br>
              <a:rPr lang="cs-CZ" dirty="0"/>
            </a:br>
            <a:r>
              <a:rPr lang="cs-CZ" dirty="0"/>
              <a:t>- vyhýbá se </a:t>
            </a:r>
            <a:r>
              <a:rPr lang="cs-CZ" dirty="0" err="1"/>
              <a:t>diegetickým</a:t>
            </a:r>
            <a:r>
              <a:rPr lang="cs-CZ" dirty="0"/>
              <a:t> hudebním narážkám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von </a:t>
            </a:r>
            <a:r>
              <a:rPr lang="cs-CZ" dirty="0" err="1"/>
              <a:t>Harbou</a:t>
            </a:r>
            <a:r>
              <a:rPr lang="cs-CZ" dirty="0"/>
              <a:t> nepracuje s epitety, které by ponoukaly publikum k posunu v sympatiích k postavám</a:t>
            </a:r>
            <a:br>
              <a:rPr lang="cs-CZ" dirty="0"/>
            </a:br>
            <a:r>
              <a:rPr lang="cs-CZ" dirty="0"/>
              <a:t>- součást širšího rozhodnutí držet postavy od jejich změn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Lang se v </a:t>
            </a:r>
            <a:r>
              <a:rPr lang="cs-CZ" i="1" dirty="0"/>
              <a:t>Pomstě </a:t>
            </a:r>
            <a:r>
              <a:rPr lang="cs-CZ" i="1" dirty="0" err="1"/>
              <a:t>Krimhildině</a:t>
            </a:r>
            <a:r>
              <a:rPr lang="cs-CZ" i="1" dirty="0"/>
              <a:t> </a:t>
            </a:r>
            <a:r>
              <a:rPr lang="cs-CZ" dirty="0"/>
              <a:t>vyhýbá velkým proslovům, což byl oblíbený Wagnerův postup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Langovy filmy jako nová forma vize, která se odlišuje od všech předchozích a zároveň prezentuje vše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ačkoliv chtěl Lang Wagnera vytlačit, tak v přijetí byl jeho film vnímaný jako Wagner ve filmu</a:t>
            </a:r>
            <a:br>
              <a:rPr lang="cs-CZ" dirty="0"/>
            </a:br>
            <a:r>
              <a:rPr lang="cs-CZ" dirty="0"/>
              <a:t>- samotný film je i wagnerovský v řadě ohledů, když upřednostňuje wagnerovskou vznešenost před ordinérní/všední </a:t>
            </a:r>
            <a:r>
              <a:rPr lang="cs-CZ" i="1" dirty="0"/>
              <a:t>Písní o Nibelunzích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870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A2B1AD-8273-4DED-BDED-C7422D99D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Produkční kontext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90CD17-1E19-4708-A948-B74239AD2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25664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příprava a natáčení od r. 1922 do 1924 pro společnost </a:t>
            </a:r>
            <a:r>
              <a:rPr lang="cs-CZ" dirty="0" err="1"/>
              <a:t>Decla</a:t>
            </a:r>
            <a:r>
              <a:rPr lang="cs-CZ" dirty="0"/>
              <a:t>-Bioskop, která se později spojila s koncernem Ufa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náklady na realizaci 8 milionů marek: do té doby nejdražší německá produkce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film uctíván jako expresionistický </a:t>
            </a:r>
            <a:r>
              <a:rPr lang="cs-CZ" dirty="0" err="1"/>
              <a:t>masterpiece</a:t>
            </a:r>
            <a:r>
              <a:rPr lang="cs-CZ" dirty="0"/>
              <a:t> a německá odpověď na tehdejší US a italské epické filmy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místo Wagnera složil hudbu Gottfried </a:t>
            </a:r>
            <a:r>
              <a:rPr lang="cs-CZ" dirty="0" err="1"/>
              <a:t>Huppertz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Ufa využívala produkci k pravidelné propagaci</a:t>
            </a:r>
            <a:br>
              <a:rPr lang="cs-CZ" dirty="0"/>
            </a:br>
            <a:r>
              <a:rPr lang="cs-CZ" dirty="0"/>
              <a:t>- tisk byl dokonce pozván na natáčení závěru </a:t>
            </a:r>
            <a:r>
              <a:rPr lang="cs-CZ" i="1" dirty="0"/>
              <a:t>Pomsty </a:t>
            </a:r>
            <a:r>
              <a:rPr lang="cs-CZ" i="1" dirty="0" err="1"/>
              <a:t>Krimhildiny</a:t>
            </a:r>
            <a:endParaRPr lang="cs-CZ" i="1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2. část nebyla tak populární -&gt; Ufa reagovala změnami ve střihu a dodatečně vložila i scény ze </a:t>
            </a:r>
            <a:r>
              <a:rPr lang="cs-CZ" i="1" dirty="0"/>
              <a:t>Smrti bohatýra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postava Siegfrieda obecně jako součást diskurzů povzbuzujících národ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silný diskurz „bodnutí do zad“ v poválečném Německu</a:t>
            </a:r>
            <a:br>
              <a:rPr lang="cs-CZ" dirty="0"/>
            </a:br>
            <a:r>
              <a:rPr lang="cs-CZ" dirty="0"/>
              <a:t>- občané dostatečně nepodporovali vojáky, a stali se tak jednou z příčin porážky -&gt; tato rétorika brzy začleněna do rasistických a xenofobních projevů vůči socialistům, Židům nebo nevěrným ženám</a:t>
            </a:r>
            <a:br>
              <a:rPr lang="cs-CZ" dirty="0"/>
            </a:br>
            <a:r>
              <a:rPr lang="cs-CZ" dirty="0"/>
              <a:t>- diskurz korespondující se Siegfriedem: jeho smrt ve filmu chápaná jako nečistá vražda poháněná politickým zástupcem a individuální touhou po moci</a:t>
            </a:r>
            <a:br>
              <a:rPr lang="cs-CZ" dirty="0"/>
            </a:br>
            <a:r>
              <a:rPr lang="cs-CZ" dirty="0"/>
              <a:t>- obraz jeho smrti dokonce jako pohlednice (Německo bodnuté do zad bolševickými Židy)</a:t>
            </a:r>
          </a:p>
        </p:txBody>
      </p:sp>
    </p:spTree>
    <p:extLst>
      <p:ext uri="{BB962C8B-B14F-4D97-AF65-F5344CB8AC3E}">
        <p14:creationId xmlns:p14="http://schemas.microsoft.com/office/powerpoint/2010/main" val="1654433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7A9B5D-6175-41AD-9311-545BDFAAC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Kracauer</a:t>
            </a:r>
            <a:r>
              <a:rPr lang="cs-CZ" dirty="0"/>
              <a:t>: Od </a:t>
            </a:r>
            <a:r>
              <a:rPr lang="cs-CZ" dirty="0" err="1"/>
              <a:t>Caligariho</a:t>
            </a:r>
            <a:r>
              <a:rPr lang="cs-CZ" dirty="0"/>
              <a:t> k Hitlerovi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D607FB-7218-44E5-90D1-D305B0CDA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30015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von </a:t>
            </a:r>
            <a:r>
              <a:rPr lang="cs-CZ" dirty="0" err="1"/>
              <a:t>Harbou</a:t>
            </a:r>
            <a:r>
              <a:rPr lang="cs-CZ" dirty="0"/>
              <a:t> adaptovala dávné zdroje a pokusila se je naplnit současnými významy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Lang definoval film jako národní dokument, který má propagovat německou kulturu po celém světě -&gt; předjímal Goebbelsovu propagandu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při sledování každému přijdou na mysl wagnerovské motivy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Hagen</a:t>
            </a:r>
            <a:r>
              <a:rPr lang="cs-CZ" dirty="0"/>
              <a:t>, který má být jen loajálním vazalem, ale dychtí po moci a tahá za nitky, předjímá typ nacistického lídra (Hitlera)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Lang upřednostňoval dekorativní kompozice, protože symbolizují osud</a:t>
            </a:r>
            <a:br>
              <a:rPr lang="cs-CZ" dirty="0"/>
            </a:br>
            <a:r>
              <a:rPr lang="cs-CZ" dirty="0"/>
              <a:t>- </a:t>
            </a:r>
            <a:r>
              <a:rPr lang="cs-CZ" dirty="0" err="1"/>
              <a:t>Gunning</a:t>
            </a:r>
            <a:r>
              <a:rPr lang="cs-CZ" dirty="0"/>
              <a:t> místo termínu </a:t>
            </a:r>
            <a:r>
              <a:rPr lang="cs-CZ" dirty="0" err="1"/>
              <a:t>Fate</a:t>
            </a:r>
            <a:r>
              <a:rPr lang="cs-CZ" dirty="0"/>
              <a:t> používá </a:t>
            </a:r>
            <a:r>
              <a:rPr lang="cs-CZ" dirty="0" err="1"/>
              <a:t>Destiny-machine</a:t>
            </a:r>
            <a:r>
              <a:rPr lang="cs-CZ" dirty="0"/>
              <a:t> -&gt; posun od metafyziky k mechanice a materiálu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Lang sám v r. 1924 mluvil o komparzu jako o ornamentu – masa má status objektu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kompozice redukují lidské bytosti jen na doplněk středověké krajiny nebo ohromných budov</a:t>
            </a:r>
            <a:br>
              <a:rPr lang="cs-CZ" dirty="0"/>
            </a:br>
            <a:r>
              <a:rPr lang="cs-CZ" dirty="0"/>
              <a:t>- obrazové vzorce prohlubují dojem neodolatelné moci osudu</a:t>
            </a:r>
            <a:br>
              <a:rPr lang="cs-CZ" dirty="0"/>
            </a:br>
            <a:r>
              <a:rPr lang="cs-CZ" dirty="0"/>
              <a:t>- některé lidské obrazce ilustrují všemohoucnost diktátorství: vazalové nebo otroci (v </a:t>
            </a:r>
            <a:r>
              <a:rPr lang="cs-CZ" dirty="0" err="1"/>
              <a:t>Alberichově</a:t>
            </a:r>
            <a:r>
              <a:rPr lang="cs-CZ" dirty="0"/>
              <a:t> jeskyni triumf ornamentálního nad lidským)</a:t>
            </a:r>
            <a:br>
              <a:rPr lang="cs-CZ" dirty="0"/>
            </a:br>
            <a:r>
              <a:rPr lang="cs-CZ" dirty="0"/>
              <a:t>-&gt; to můžeme vysledovat i v nacistickém režimu, který manifestoval silné ornamentální inklinace při organizování mas</a:t>
            </a:r>
            <a:br>
              <a:rPr lang="cs-CZ" dirty="0"/>
            </a:br>
            <a:r>
              <a:rPr lang="cs-CZ" dirty="0"/>
              <a:t>- Hitler neoslovoval stovky nebo tisíce posluchačů jako spíš obrovský ornament skládající se z tisíců částic</a:t>
            </a:r>
            <a:br>
              <a:rPr lang="cs-CZ" dirty="0"/>
            </a:br>
            <a:r>
              <a:rPr lang="cs-CZ" dirty="0"/>
              <a:t>- </a:t>
            </a:r>
            <a:r>
              <a:rPr lang="cs-CZ" i="1" dirty="0"/>
              <a:t>Triumf vůle </a:t>
            </a:r>
            <a:r>
              <a:rPr lang="cs-CZ" dirty="0"/>
              <a:t>Leni Riefenstahlové se u ornamentů masy inspiroval u Nibelungů</a:t>
            </a:r>
          </a:p>
        </p:txBody>
      </p:sp>
    </p:spTree>
    <p:extLst>
      <p:ext uri="{BB962C8B-B14F-4D97-AF65-F5344CB8AC3E}">
        <p14:creationId xmlns:p14="http://schemas.microsoft.com/office/powerpoint/2010/main" val="2838224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209A21-FD60-483E-9C85-1A486836C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Povaha zdrojů příběhu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4BE05E-B933-4918-821D-EE3C607DD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1728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film jako jeden z nejúspěšnějších pokusů v dějinách zachytit na plátně žánrové konvence středověké epiky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jen malý vliv Wagnera, jehož lidi běžně zmiňují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„statická“ povaha narativu </a:t>
            </a:r>
            <a:r>
              <a:rPr lang="cs-CZ" i="1" dirty="0"/>
              <a:t>Smrti bohatýra</a:t>
            </a:r>
            <a:r>
              <a:rPr lang="cs-CZ" dirty="0"/>
              <a:t> upomíná epickou rovinu středověkého díla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nacionalistické předsudky jsou falešnou asociací, ač možná nevyhnutelnou s ohledem na téma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neexistuje jedna autoritativní verze příběhu, ale několik různých variant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původ Siegfrieda v mytologii (sluneční mýtus), dějinách (Siegfried jako Arminius, hrdina z 1. století) a v lidové pověsti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původ </a:t>
            </a:r>
            <a:r>
              <a:rPr lang="cs-CZ" dirty="0" err="1"/>
              <a:t>Kriemhildy</a:t>
            </a:r>
            <a:r>
              <a:rPr lang="cs-CZ" dirty="0"/>
              <a:t> má zárodek v historickém faktu: Attila nalezen mrtvý ráno po své svatbě s burgundskou dívkou </a:t>
            </a:r>
            <a:r>
              <a:rPr lang="cs-CZ" dirty="0" err="1"/>
              <a:t>Ildico</a:t>
            </a:r>
            <a:br>
              <a:rPr lang="cs-CZ" dirty="0"/>
            </a:br>
            <a:r>
              <a:rPr lang="cs-CZ" dirty="0"/>
              <a:t>- podle zvěstí ho měla zabít jako pomstu za své bratry</a:t>
            </a:r>
            <a:br>
              <a:rPr lang="cs-CZ" dirty="0"/>
            </a:br>
            <a:r>
              <a:rPr lang="cs-CZ" dirty="0"/>
              <a:t>- z této události pramení </a:t>
            </a:r>
            <a:r>
              <a:rPr lang="cs-CZ" dirty="0" err="1"/>
              <a:t>nibelungský</a:t>
            </a:r>
            <a:r>
              <a:rPr lang="cs-CZ" dirty="0"/>
              <a:t> cyklus a samostatný příběh Siegfrieda byl připojen jako nezbytná motivace pro pomstu</a:t>
            </a:r>
            <a:br>
              <a:rPr lang="cs-CZ" dirty="0"/>
            </a:br>
            <a:r>
              <a:rPr lang="cs-CZ" dirty="0"/>
              <a:t>- rozdvojení na 2 odlišné verze:</a:t>
            </a:r>
            <a:br>
              <a:rPr lang="cs-CZ" dirty="0"/>
            </a:br>
            <a:r>
              <a:rPr lang="cs-CZ" dirty="0"/>
              <a:t>-&gt; severní (Norskou), kde Siegfried znal Brunhildu ještě před tím než ji vyhrál pro </a:t>
            </a:r>
            <a:r>
              <a:rPr lang="cs-CZ" dirty="0" err="1"/>
              <a:t>Guntera</a:t>
            </a:r>
            <a:br>
              <a:rPr lang="cs-CZ" dirty="0"/>
            </a:br>
            <a:r>
              <a:rPr lang="cs-CZ" dirty="0"/>
              <a:t>-&gt; jižní (Německou), kde je předchozí spojení potlačeno</a:t>
            </a:r>
          </a:p>
        </p:txBody>
      </p:sp>
    </p:spTree>
    <p:extLst>
      <p:ext uri="{BB962C8B-B14F-4D97-AF65-F5344CB8AC3E}">
        <p14:creationId xmlns:p14="http://schemas.microsoft.com/office/powerpoint/2010/main" val="3260391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2BAF24-E0FF-42E7-9A56-92D4E254C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Povaha zdrojů příběhu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47657C-EB5E-48A8-8C0C-ED9C55B6A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4 hlavní zdroje ze 13. století:</a:t>
            </a:r>
            <a:br>
              <a:rPr lang="cs-CZ" dirty="0"/>
            </a:br>
            <a:r>
              <a:rPr lang="cs-CZ" dirty="0"/>
              <a:t>1. 20 islandských básní a próz – </a:t>
            </a:r>
            <a:r>
              <a:rPr lang="cs-CZ" i="1" dirty="0" err="1"/>
              <a:t>Poetic</a:t>
            </a:r>
            <a:r>
              <a:rPr lang="cs-CZ" i="1" dirty="0"/>
              <a:t> Edda</a:t>
            </a:r>
            <a:r>
              <a:rPr lang="cs-CZ" dirty="0"/>
              <a:t>: jen minimální vliv</a:t>
            </a:r>
            <a:br>
              <a:rPr lang="cs-CZ" dirty="0"/>
            </a:br>
            <a:r>
              <a:rPr lang="cs-CZ" dirty="0"/>
              <a:t>2. </a:t>
            </a:r>
            <a:r>
              <a:rPr lang="cs-CZ" dirty="0" err="1"/>
              <a:t>Volsungasaga</a:t>
            </a:r>
            <a:r>
              <a:rPr lang="cs-CZ" dirty="0"/>
              <a:t> (Island) – přejaté motivy sebevraždy Brunhildy a magického ohně</a:t>
            </a:r>
            <a:br>
              <a:rPr lang="cs-CZ" dirty="0"/>
            </a:br>
            <a:r>
              <a:rPr lang="cs-CZ" dirty="0"/>
              <a:t>3. Sága Theodorika z Verony (Norsko) – přejatá postava Mima</a:t>
            </a:r>
            <a:br>
              <a:rPr lang="cs-CZ" dirty="0"/>
            </a:br>
            <a:r>
              <a:rPr lang="cs-CZ" dirty="0"/>
              <a:t>4. Píseň o Nibelunzích</a:t>
            </a:r>
            <a:br>
              <a:rPr lang="cs-CZ" dirty="0"/>
            </a:br>
            <a:r>
              <a:rPr lang="cs-CZ" dirty="0"/>
              <a:t>- von </a:t>
            </a:r>
            <a:r>
              <a:rPr lang="cs-CZ" dirty="0" err="1"/>
              <a:t>Harbou</a:t>
            </a:r>
            <a:r>
              <a:rPr lang="cs-CZ" dirty="0"/>
              <a:t> pravděpodobně nepracovala se samotnými zdroji, ale se sekundární literaturou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její </a:t>
            </a:r>
            <a:r>
              <a:rPr lang="cs-CZ" i="1" dirty="0"/>
              <a:t>Kniha o Nibelunzích </a:t>
            </a:r>
            <a:r>
              <a:rPr lang="cs-CZ" dirty="0"/>
              <a:t>ne jako výchozí materiál pro film, ale jako vedlejší produkt – rozdíly ve struktuře oproti filmu (</a:t>
            </a:r>
            <a:r>
              <a:rPr lang="cs-CZ" i="1" dirty="0"/>
              <a:t>Smrt bohatýra</a:t>
            </a:r>
            <a:r>
              <a:rPr lang="cs-CZ" dirty="0"/>
              <a:t> de facto vyprávěna jako flashback v momentě, kdy Attila žádá </a:t>
            </a:r>
            <a:r>
              <a:rPr lang="cs-CZ" dirty="0" err="1"/>
              <a:t>Kriemhildu</a:t>
            </a:r>
            <a:r>
              <a:rPr lang="cs-CZ" dirty="0"/>
              <a:t>, aby se stala jeho ženou)</a:t>
            </a:r>
            <a:br>
              <a:rPr lang="cs-CZ" dirty="0"/>
            </a:br>
            <a:r>
              <a:rPr lang="cs-CZ" dirty="0"/>
              <a:t>- kniha nás lépe sbližuje s některými postavami a zavádí oproti filmu nadpřirozené prvky</a:t>
            </a:r>
            <a:br>
              <a:rPr lang="cs-CZ" dirty="0"/>
            </a:br>
            <a:r>
              <a:rPr lang="cs-CZ" dirty="0"/>
              <a:t>- animovaná sekvence Waltera </a:t>
            </a:r>
            <a:r>
              <a:rPr lang="cs-CZ" dirty="0" err="1"/>
              <a:t>Ruttmana</a:t>
            </a:r>
            <a:r>
              <a:rPr lang="cs-CZ" dirty="0"/>
              <a:t> se v knize neobjevuje</a:t>
            </a:r>
            <a:br>
              <a:rPr lang="cs-CZ" dirty="0"/>
            </a:br>
            <a:r>
              <a:rPr lang="cs-CZ" dirty="0"/>
              <a:t>- von </a:t>
            </a:r>
            <a:r>
              <a:rPr lang="cs-CZ" dirty="0" err="1"/>
              <a:t>Harbou</a:t>
            </a:r>
            <a:r>
              <a:rPr lang="cs-CZ" dirty="0"/>
              <a:t> objasňuje, že se Siegfried chce zmocnit </a:t>
            </a:r>
            <a:r>
              <a:rPr lang="cs-CZ" dirty="0" err="1"/>
              <a:t>Alberichova</a:t>
            </a:r>
            <a:r>
              <a:rPr lang="cs-CZ" dirty="0"/>
              <a:t> pokladu, aby měl věno pro </a:t>
            </a:r>
            <a:r>
              <a:rPr lang="cs-CZ" dirty="0" err="1"/>
              <a:t>Kriemhildu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4940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A33DB5-F36D-403E-A798-041CC7CCC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Povaha zdrojů příběhu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465C68-AC15-485C-BBA9-35B7E7B98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42332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primární zdroj </a:t>
            </a:r>
            <a:r>
              <a:rPr lang="cs-CZ" i="1" dirty="0"/>
              <a:t>Píseň o Nibelunzích</a:t>
            </a:r>
            <a:r>
              <a:rPr lang="cs-CZ" dirty="0"/>
              <a:t>, oproti němuž udělali Lang s von </a:t>
            </a:r>
            <a:r>
              <a:rPr lang="cs-CZ" dirty="0" err="1"/>
              <a:t>Harbou</a:t>
            </a:r>
            <a:r>
              <a:rPr lang="cs-CZ" dirty="0"/>
              <a:t> 4 důležité modifikace:</a:t>
            </a:r>
            <a:br>
              <a:rPr lang="cs-CZ" dirty="0"/>
            </a:br>
            <a:r>
              <a:rPr lang="cs-CZ" dirty="0"/>
              <a:t>1. </a:t>
            </a:r>
            <a:r>
              <a:rPr lang="cs-CZ" dirty="0" err="1"/>
              <a:t>Siegfriedovo</a:t>
            </a:r>
            <a:r>
              <a:rPr lang="cs-CZ" dirty="0"/>
              <a:t> mládí má kompletně nový narativ</a:t>
            </a:r>
            <a:br>
              <a:rPr lang="cs-CZ" dirty="0"/>
            </a:br>
            <a:r>
              <a:rPr lang="cs-CZ" dirty="0"/>
              <a:t>- scéna v </a:t>
            </a:r>
            <a:r>
              <a:rPr lang="cs-CZ" dirty="0" err="1"/>
              <a:t>Alberichově</a:t>
            </a:r>
            <a:r>
              <a:rPr lang="cs-CZ" dirty="0"/>
              <a:t> jeskyni je nová</a:t>
            </a:r>
            <a:br>
              <a:rPr lang="cs-CZ" dirty="0"/>
            </a:br>
            <a:r>
              <a:rPr lang="cs-CZ" dirty="0"/>
              <a:t>2. vyprávění opouští řadu zbytných akcí</a:t>
            </a:r>
            <a:br>
              <a:rPr lang="cs-CZ" dirty="0"/>
            </a:br>
            <a:r>
              <a:rPr lang="cs-CZ" dirty="0"/>
              <a:t>3. vynechání slavného momentu epiky, kdy si Brunhilda podmaňuje </a:t>
            </a:r>
            <a:r>
              <a:rPr lang="cs-CZ" dirty="0" err="1"/>
              <a:t>Guntera</a:t>
            </a:r>
            <a:r>
              <a:rPr lang="cs-CZ" dirty="0"/>
              <a:t> při svatební noci</a:t>
            </a:r>
            <a:br>
              <a:rPr lang="cs-CZ" dirty="0"/>
            </a:br>
            <a:r>
              <a:rPr lang="cs-CZ" dirty="0"/>
              <a:t>- poníží jej, když ho pověsí za šaty na hřebík na zdi</a:t>
            </a:r>
            <a:br>
              <a:rPr lang="cs-CZ" dirty="0"/>
            </a:br>
            <a:r>
              <a:rPr lang="cs-CZ" dirty="0"/>
              <a:t>4. změna v zavraždění </a:t>
            </a:r>
            <a:r>
              <a:rPr lang="cs-CZ" dirty="0" err="1"/>
              <a:t>Kriemhildina</a:t>
            </a:r>
            <a:r>
              <a:rPr lang="cs-CZ" dirty="0"/>
              <a:t> a Attilova syna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jinak ale zachycuje ducha středověké epiky</a:t>
            </a:r>
            <a:br>
              <a:rPr lang="cs-CZ" dirty="0"/>
            </a:br>
            <a:r>
              <a:rPr lang="cs-CZ" dirty="0"/>
              <a:t>- rozvržení do 2 filmů slouží jako způsob, jak ukázat, že jde spíš o příběh </a:t>
            </a:r>
            <a:r>
              <a:rPr lang="cs-CZ" dirty="0" err="1"/>
              <a:t>Kriemhildy</a:t>
            </a:r>
            <a:r>
              <a:rPr lang="cs-CZ" dirty="0"/>
              <a:t> (od nevinnosti k barbarství) než Siegfrieda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to, že Lang s von </a:t>
            </a:r>
            <a:r>
              <a:rPr lang="cs-CZ" dirty="0" err="1"/>
              <a:t>Harbou</a:t>
            </a:r>
            <a:r>
              <a:rPr lang="cs-CZ" dirty="0"/>
              <a:t> využívají jako kompoziční motivaci boj o postavení mezi </a:t>
            </a:r>
            <a:r>
              <a:rPr lang="cs-CZ" dirty="0" err="1"/>
              <a:t>Kriemhildou</a:t>
            </a:r>
            <a:r>
              <a:rPr lang="cs-CZ" dirty="0"/>
              <a:t> a Brunhildou (a ne předchozí vztah Siegfrieda a Brunhildy), ukazuje podle Hauera, že </a:t>
            </a:r>
            <a:r>
              <a:rPr lang="cs-CZ" i="1" dirty="0"/>
              <a:t>Píseň o Nibelunzích</a:t>
            </a:r>
            <a:r>
              <a:rPr lang="cs-CZ" dirty="0"/>
              <a:t> je výchozím zdrojem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zároveň ale vliv dramatu, které se na přelomu 19. a 20. století věnovalo tématu (hlavně trilogie Friedricha </a:t>
            </a:r>
            <a:r>
              <a:rPr lang="cs-CZ" dirty="0" err="1"/>
              <a:t>Hebbela</a:t>
            </a:r>
            <a:r>
              <a:rPr lang="cs-CZ" dirty="0"/>
              <a:t> </a:t>
            </a:r>
            <a:r>
              <a:rPr lang="cs-CZ" i="1" dirty="0"/>
              <a:t>Die </a:t>
            </a:r>
            <a:r>
              <a:rPr lang="cs-CZ" i="1" dirty="0" err="1"/>
              <a:t>Nibelungen</a:t>
            </a:r>
            <a:r>
              <a:rPr lang="cs-CZ" i="1" dirty="0"/>
              <a:t> </a:t>
            </a:r>
            <a:r>
              <a:rPr lang="cs-CZ" dirty="0"/>
              <a:t>a </a:t>
            </a:r>
            <a:r>
              <a:rPr lang="cs-CZ" i="1" dirty="0"/>
              <a:t>Brunhilda</a:t>
            </a:r>
            <a:r>
              <a:rPr lang="cs-CZ" dirty="0"/>
              <a:t> Emanuela </a:t>
            </a:r>
            <a:r>
              <a:rPr lang="cs-CZ" dirty="0" err="1"/>
              <a:t>Geibela</a:t>
            </a:r>
            <a:r>
              <a:rPr lang="cs-CZ" dirty="0"/>
              <a:t>)</a:t>
            </a:r>
            <a:br>
              <a:rPr lang="cs-CZ" dirty="0"/>
            </a:br>
            <a:r>
              <a:rPr lang="cs-CZ" dirty="0"/>
              <a:t>- von </a:t>
            </a:r>
            <a:r>
              <a:rPr lang="cs-CZ" dirty="0" err="1"/>
              <a:t>Harbou</a:t>
            </a:r>
            <a:r>
              <a:rPr lang="cs-CZ" dirty="0"/>
              <a:t> jako mladá hrála </a:t>
            </a:r>
            <a:r>
              <a:rPr lang="cs-CZ" dirty="0" err="1"/>
              <a:t>Hebbelovu</a:t>
            </a:r>
            <a:r>
              <a:rPr lang="cs-CZ" dirty="0"/>
              <a:t> </a:t>
            </a:r>
            <a:r>
              <a:rPr lang="cs-CZ" dirty="0" err="1"/>
              <a:t>Kriemhildu</a:t>
            </a:r>
            <a:br>
              <a:rPr lang="cs-CZ" dirty="0"/>
            </a:br>
            <a:r>
              <a:rPr lang="cs-CZ" dirty="0"/>
              <a:t>- podobně jako </a:t>
            </a:r>
            <a:r>
              <a:rPr lang="cs-CZ" dirty="0" err="1"/>
              <a:t>Hebbel</a:t>
            </a:r>
            <a:r>
              <a:rPr lang="cs-CZ" dirty="0"/>
              <a:t> pracují Lang a von </a:t>
            </a:r>
            <a:r>
              <a:rPr lang="cs-CZ" dirty="0" err="1"/>
              <a:t>Harbou</a:t>
            </a:r>
            <a:r>
              <a:rPr lang="cs-CZ" dirty="0"/>
              <a:t> s kontrasty křesťanského </a:t>
            </a:r>
            <a:r>
              <a:rPr lang="cs-CZ" dirty="0" err="1"/>
              <a:t>Wormsu</a:t>
            </a:r>
            <a:r>
              <a:rPr lang="cs-CZ" dirty="0"/>
              <a:t> a pohanství </a:t>
            </a:r>
            <a:r>
              <a:rPr lang="cs-CZ" dirty="0" err="1"/>
              <a:t>Hagena</a:t>
            </a:r>
            <a:r>
              <a:rPr lang="cs-CZ" dirty="0"/>
              <a:t> s Brunhildou</a:t>
            </a:r>
            <a:br>
              <a:rPr lang="cs-CZ" dirty="0"/>
            </a:br>
            <a:r>
              <a:rPr lang="cs-CZ" dirty="0"/>
              <a:t>- podobná i změna v oblékání u </a:t>
            </a:r>
            <a:r>
              <a:rPr lang="cs-CZ" dirty="0" err="1"/>
              <a:t>Kriemhildy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0076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DD0A2-7151-4982-A16A-3198FE261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Povaha zdrojů příběhu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E5BA33-23E5-4BB1-B4CB-181F798A0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4998720" cy="4630223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900" dirty="0"/>
              <a:t> </a:t>
            </a:r>
            <a:r>
              <a:rPr lang="cs-CZ" sz="1900" dirty="0" err="1"/>
              <a:t>Geibel</a:t>
            </a:r>
            <a:r>
              <a:rPr lang="cs-CZ" sz="1900" dirty="0"/>
              <a:t> ustavuje Brunhildu jako Valkýru, což bylo ve středověkých zdrojích jen naznačené -&gt; Lang to rozvíjí válečně vypadajícím kostýmem</a:t>
            </a:r>
            <a:br>
              <a:rPr lang="cs-CZ" sz="1900" dirty="0"/>
            </a:br>
            <a:r>
              <a:rPr lang="cs-CZ" sz="1900" dirty="0"/>
              <a:t>- Brunhilda se rovněž sama bodne po </a:t>
            </a:r>
            <a:r>
              <a:rPr lang="cs-CZ" sz="1900" dirty="0" err="1"/>
              <a:t>Siegfriedově</a:t>
            </a:r>
            <a:r>
              <a:rPr lang="cs-CZ" sz="1900" dirty="0"/>
              <a:t> smrti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dirty="0"/>
              <a:t> chápání </a:t>
            </a:r>
            <a:r>
              <a:rPr lang="cs-CZ" sz="1900" i="1" dirty="0"/>
              <a:t>Písně o Nibelunzích </a:t>
            </a:r>
            <a:r>
              <a:rPr lang="cs-CZ" sz="1900" dirty="0"/>
              <a:t>ovlivněné dobovými názory a koncepty sentimentality, hrdinství a nacionalismu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dirty="0"/>
              <a:t> Lang odmítal vliv Wagnera, ale samozřejmě oba znali jeho </a:t>
            </a:r>
            <a:r>
              <a:rPr lang="cs-CZ" sz="1900" i="1" dirty="0"/>
              <a:t>Prsten Nibelunga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dirty="0"/>
              <a:t> Wagner čerpá ze severní tradice legendy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dirty="0"/>
              <a:t> Siegfried obecně jako prostředek v rétorice vztažené k politice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dirty="0"/>
              <a:t> přijetí filmu bylo ve </a:t>
            </a:r>
            <a:r>
              <a:rPr lang="cs-CZ" sz="1900" dirty="0" err="1"/>
              <a:t>Weimaru</a:t>
            </a:r>
            <a:r>
              <a:rPr lang="cs-CZ" sz="1900" dirty="0"/>
              <a:t> jiné než v případě nacistů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dirty="0"/>
              <a:t> Lang se bránil, že nepracoval s anti-semitskými motivy</a:t>
            </a:r>
          </a:p>
          <a:p>
            <a:endParaRPr lang="cs-CZ" dirty="0"/>
          </a:p>
        </p:txBody>
      </p:sp>
      <p:pic>
        <p:nvPicPr>
          <p:cNvPr id="5" name="Obrázek 4" descr="Obsah obrázku exteriér, tráva, příroda, stojící&#10;&#10;Popis byl vytvořen automaticky">
            <a:extLst>
              <a:ext uri="{FF2B5EF4-FFF2-40B4-BE49-F238E27FC236}">
                <a16:creationId xmlns:a16="http://schemas.microsoft.com/office/drawing/2014/main" id="{3FF071D2-9416-4C59-9F3B-6EE3350EE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1945941"/>
            <a:ext cx="5591651" cy="420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89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9C6167-F1A5-46ED-8969-F789F1647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Problematika verzí ve vztahu k interpretaci </a:t>
            </a:r>
            <a:r>
              <a:rPr lang="cs-CZ" i="1" dirty="0"/>
              <a:t>Nibelungů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B6CF77-8AEA-4F14-8F33-85D5D9FA2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25663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pro export bylo běžnou praxí sestavovat tzv. „B“ negativy z druhých jetí – tyto verze ale jen vzácně v původní délce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Lang schválil jen původní film a protestoval proti pozdějšímu sestřihu – producent a distributor ho však ignorovali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namísto originálu dominovaly distribuci kratší verze, hlavně v zahraničí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změny ve </a:t>
            </a:r>
            <a:r>
              <a:rPr lang="cs-CZ" i="1" dirty="0"/>
              <a:t>Smrti bohatýra </a:t>
            </a:r>
            <a:r>
              <a:rPr lang="cs-CZ" dirty="0"/>
              <a:t>ovlivňovaly význam a interpretaci</a:t>
            </a:r>
            <a:br>
              <a:rPr lang="cs-CZ" dirty="0"/>
            </a:br>
            <a:r>
              <a:rPr lang="cs-CZ" dirty="0"/>
              <a:t>1924: první sestřih - 10551 stop (3216m)</a:t>
            </a:r>
            <a:br>
              <a:rPr lang="cs-CZ" dirty="0"/>
            </a:br>
            <a:r>
              <a:rPr lang="cs-CZ" dirty="0"/>
              <a:t>1925: sestřih pro export, který vytvořila Ufa – 9000 stop (2743m)</a:t>
            </a:r>
            <a:br>
              <a:rPr lang="cs-CZ" dirty="0"/>
            </a:br>
            <a:r>
              <a:rPr lang="cs-CZ" dirty="0"/>
              <a:t>1933: </a:t>
            </a:r>
            <a:r>
              <a:rPr lang="cs-CZ" dirty="0" err="1"/>
              <a:t>znovuvydaný</a:t>
            </a:r>
            <a:r>
              <a:rPr lang="cs-CZ" dirty="0"/>
              <a:t> film pod názvem </a:t>
            </a:r>
            <a:r>
              <a:rPr lang="cs-CZ" i="1" dirty="0" err="1"/>
              <a:t>Siegfrieds</a:t>
            </a:r>
            <a:r>
              <a:rPr lang="cs-CZ" i="1" dirty="0"/>
              <a:t> </a:t>
            </a:r>
            <a:r>
              <a:rPr lang="cs-CZ" i="1" dirty="0" err="1"/>
              <a:t>Tod</a:t>
            </a:r>
            <a:r>
              <a:rPr lang="cs-CZ" i="1" dirty="0"/>
              <a:t> </a:t>
            </a:r>
            <a:r>
              <a:rPr lang="cs-CZ" dirty="0"/>
              <a:t>– 7383 stop (2250m)</a:t>
            </a:r>
            <a:br>
              <a:rPr lang="cs-CZ" dirty="0"/>
            </a:br>
            <a:r>
              <a:rPr lang="cs-CZ" dirty="0"/>
              <a:t>- vystřižené scény nelichotivě k Siegfriedovi a některé sekvence přeuspořádané tak, aby vylepšily jeho obraz</a:t>
            </a:r>
            <a:br>
              <a:rPr lang="cs-CZ" dirty="0"/>
            </a:br>
            <a:r>
              <a:rPr lang="cs-CZ" dirty="0"/>
              <a:t>- přidaný </a:t>
            </a:r>
            <a:r>
              <a:rPr lang="cs-CZ" dirty="0" err="1"/>
              <a:t>voiceover</a:t>
            </a:r>
            <a:r>
              <a:rPr lang="cs-CZ" dirty="0"/>
              <a:t> prolog namluvený Theodorem </a:t>
            </a:r>
            <a:r>
              <a:rPr lang="cs-CZ" dirty="0" err="1"/>
              <a:t>Loosem</a:t>
            </a:r>
            <a:r>
              <a:rPr lang="cs-CZ" dirty="0"/>
              <a:t> (Král </a:t>
            </a:r>
            <a:r>
              <a:rPr lang="cs-CZ" dirty="0" err="1"/>
              <a:t>Gunter</a:t>
            </a:r>
            <a:r>
              <a:rPr lang="cs-CZ" dirty="0"/>
              <a:t>) a pozměněná hudba Gottfrieda </a:t>
            </a:r>
            <a:r>
              <a:rPr lang="cs-CZ" dirty="0" err="1"/>
              <a:t>Huppertze</a:t>
            </a:r>
            <a:r>
              <a:rPr lang="cs-CZ" dirty="0"/>
              <a:t> -&gt; ten byl pověřen, aby napsal hudbu, která bude kombinovat jeho původní doprovod a části z Wagnera</a:t>
            </a:r>
            <a:br>
              <a:rPr lang="cs-CZ" dirty="0"/>
            </a:br>
            <a:r>
              <a:rPr lang="cs-CZ" dirty="0"/>
              <a:t>-&gt; Nibelungové už nepatřili německému lidu, kterému je Lang věnoval, ale nacistické straně</a:t>
            </a:r>
            <a:br>
              <a:rPr lang="cs-CZ" dirty="0"/>
            </a:br>
            <a:r>
              <a:rPr lang="cs-CZ" dirty="0"/>
              <a:t>- Goebbels se nechal v březnu 1933 slyšet, že Langovy </a:t>
            </a:r>
            <a:r>
              <a:rPr lang="cs-CZ" i="1" dirty="0"/>
              <a:t>Nibelungy </a:t>
            </a:r>
            <a:r>
              <a:rPr lang="cs-CZ" dirty="0"/>
              <a:t>obdivuje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později ještě kondenzovaná verze obou částí do jedné – </a:t>
            </a:r>
            <a:r>
              <a:rPr lang="cs-CZ" i="1" dirty="0"/>
              <a:t>Pomsta </a:t>
            </a:r>
            <a:r>
              <a:rPr lang="cs-CZ" i="1" dirty="0" err="1"/>
              <a:t>Krimhildina</a:t>
            </a:r>
            <a:r>
              <a:rPr lang="cs-CZ" i="1" dirty="0"/>
              <a:t> </a:t>
            </a:r>
            <a:r>
              <a:rPr lang="cs-CZ" dirty="0"/>
              <a:t>je hlavní film a části ze </a:t>
            </a:r>
            <a:r>
              <a:rPr lang="cs-CZ" i="1" dirty="0"/>
              <a:t>Smrti bohatýra </a:t>
            </a:r>
            <a:r>
              <a:rPr lang="cs-CZ" dirty="0"/>
              <a:t>jsou ukázány jako flashbacky</a:t>
            </a:r>
          </a:p>
        </p:txBody>
      </p:sp>
    </p:spTree>
    <p:extLst>
      <p:ext uri="{BB962C8B-B14F-4D97-AF65-F5344CB8AC3E}">
        <p14:creationId xmlns:p14="http://schemas.microsoft.com/office/powerpoint/2010/main" val="3702297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6C94A2-9D8B-40AF-843F-160728716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Problematika verzí ve vztahu k interpretaci </a:t>
            </a:r>
            <a:r>
              <a:rPr lang="cs-CZ" i="1" dirty="0"/>
              <a:t>Nibelungů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B54EFC-3D79-4C8E-8ECD-447371C96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americká kritika vycházela hlavně ze </a:t>
            </a:r>
            <a:r>
              <a:rPr lang="cs-CZ" dirty="0" err="1"/>
              <a:t>znovuvydané</a:t>
            </a:r>
            <a:r>
              <a:rPr lang="cs-CZ" dirty="0"/>
              <a:t> verze z r. 1933, která dominantně cirkulovala v prostoru, a uvažovala o ní – i přes vědomí více verzí – jako o originálu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pozdější verze například ignorují dělení do 7 zpěvů, doplňovaly vysvětlující mezititulky, přidaly „pohádkový“ úvodní titulek, měnily pojetí postav (např. drak) apod.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zatímco první verze ukazují vytvoření hrdiny občas s nelichotivými charakterizacemi Siegfrieda, ve verzi z r. 1933 ukazuje legendárního hrdinu, jejž královský dvůr očekává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došlo také k výrazným změnám u </a:t>
            </a:r>
            <a:r>
              <a:rPr lang="cs-CZ" dirty="0" err="1"/>
              <a:t>Ruttmanovy</a:t>
            </a:r>
            <a:r>
              <a:rPr lang="cs-CZ" dirty="0"/>
              <a:t> animované snové sekvence a trikové montáže Lotte </a:t>
            </a:r>
            <a:r>
              <a:rPr lang="cs-CZ" dirty="0" err="1"/>
              <a:t>Reinigerové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843482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744</TotalTime>
  <Words>2158</Words>
  <Application>Microsoft Office PowerPoint</Application>
  <PresentationFormat>Širokoúhlá obrazovka</PresentationFormat>
  <Paragraphs>92</Paragraphs>
  <Slides>13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Retrospektiva</vt:lpstr>
      <vt:lpstr>Národní velkofilmy v evropské němé kinematografii</vt:lpstr>
      <vt:lpstr>Produkční kontext</vt:lpstr>
      <vt:lpstr>Kracauer: Od Caligariho k Hitlerovi</vt:lpstr>
      <vt:lpstr>Povaha zdrojů příběhu</vt:lpstr>
      <vt:lpstr>Povaha zdrojů příběhu</vt:lpstr>
      <vt:lpstr>Povaha zdrojů příběhu</vt:lpstr>
      <vt:lpstr>Povaha zdrojů příběhu</vt:lpstr>
      <vt:lpstr>Problematika verzí ve vztahu k interpretaci Nibelungů</vt:lpstr>
      <vt:lpstr>Problematika verzí ve vztahu k interpretaci Nibelungů</vt:lpstr>
      <vt:lpstr>Lang contra Wagner</vt:lpstr>
      <vt:lpstr>Lang contra Wagner</vt:lpstr>
      <vt:lpstr>Lang contra Wagner</vt:lpstr>
      <vt:lpstr>Lang contra Wagner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Národní velkofilmy v evropské němé kinematografii</dc:title>
  <dc:creator>Martin Kos</dc:creator>
  <cp:lastModifiedBy>Martin Kos</cp:lastModifiedBy>
  <cp:revision>49</cp:revision>
  <dcterms:created xsi:type="dcterms:W3CDTF">2020-02-18T15:41:22Z</dcterms:created>
  <dcterms:modified xsi:type="dcterms:W3CDTF">2020-04-29T08:31:04Z</dcterms:modified>
</cp:coreProperties>
</file>