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76" r:id="rId6"/>
    <p:sldId id="271" r:id="rId7"/>
    <p:sldId id="257" r:id="rId8"/>
    <p:sldId id="270" r:id="rId9"/>
    <p:sldId id="277" r:id="rId10"/>
    <p:sldId id="288" r:id="rId11"/>
    <p:sldId id="262" r:id="rId12"/>
    <p:sldId id="282" r:id="rId13"/>
    <p:sldId id="283" r:id="rId14"/>
    <p:sldId id="285" r:id="rId15"/>
    <p:sldId id="286" r:id="rId16"/>
    <p:sldId id="263" r:id="rId17"/>
    <p:sldId id="289" r:id="rId18"/>
    <p:sldId id="291" r:id="rId19"/>
    <p:sldId id="290" r:id="rId20"/>
    <p:sldId id="284" r:id="rId21"/>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37" autoAdjust="0"/>
  </p:normalViewPr>
  <p:slideViewPr>
    <p:cSldViewPr>
      <p:cViewPr varScale="1">
        <p:scale>
          <a:sx n="86" d="100"/>
          <a:sy n="86" d="100"/>
        </p:scale>
        <p:origin x="562" y="53"/>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B3D4-C98B-4FFD-9513-6B04EE7989C4}"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cs-CZ"/>
        </a:p>
      </dgm:t>
    </dgm:pt>
    <dgm:pt modelId="{E7532DD7-0407-4DCC-9D1F-1AE0BE502E83}">
      <dgm:prSet phldrT="[Text]"/>
      <dgm:spPr/>
      <dgm:t>
        <a:bodyPr/>
        <a:lstStyle/>
        <a:p>
          <a:r>
            <a:rPr lang="fr-FR" b="1" i="1" dirty="0"/>
            <a:t>Roman-feuilleton</a:t>
          </a:r>
          <a:r>
            <a:rPr lang="fr-FR" dirty="0"/>
            <a:t> (mode de diffusion)</a:t>
          </a:r>
          <a:endParaRPr lang="cs-CZ" dirty="0"/>
        </a:p>
      </dgm:t>
    </dgm:pt>
    <dgm:pt modelId="{6662B1D4-A87E-4CB0-921B-6307809BBF14}" type="parTrans" cxnId="{8D064791-5A1A-45DD-BC7D-B5FFA2805EB3}">
      <dgm:prSet/>
      <dgm:spPr/>
      <dgm:t>
        <a:bodyPr/>
        <a:lstStyle/>
        <a:p>
          <a:endParaRPr lang="cs-CZ"/>
        </a:p>
      </dgm:t>
    </dgm:pt>
    <dgm:pt modelId="{ED4C8B25-2BD0-451F-AAB0-3FE5AAEB0F2F}" type="sibTrans" cxnId="{8D064791-5A1A-45DD-BC7D-B5FFA2805EB3}">
      <dgm:prSet/>
      <dgm:spPr/>
      <dgm:t>
        <a:bodyPr/>
        <a:lstStyle/>
        <a:p>
          <a:endParaRPr lang="cs-CZ"/>
        </a:p>
      </dgm:t>
    </dgm:pt>
    <dgm:pt modelId="{817F1D5F-06E2-437F-8926-4750CF2DF3ED}">
      <dgm:prSet phldrT="[Text]"/>
      <dgm:spPr/>
      <dgm:t>
        <a:bodyPr/>
        <a:lstStyle/>
        <a:p>
          <a:r>
            <a:rPr lang="fr-FR" b="1" i="1" dirty="0"/>
            <a:t>Roman populaire </a:t>
          </a:r>
          <a:r>
            <a:rPr lang="fr-FR" dirty="0"/>
            <a:t>(public visé, une certaine esthétique)</a:t>
          </a:r>
          <a:endParaRPr lang="cs-CZ" dirty="0"/>
        </a:p>
      </dgm:t>
    </dgm:pt>
    <dgm:pt modelId="{06CE4A17-FCA7-4CAB-A50F-C1103389210A}" type="parTrans" cxnId="{B2AA575D-B2F5-43E7-A71C-43AB9F6A9D7D}">
      <dgm:prSet/>
      <dgm:spPr/>
      <dgm:t>
        <a:bodyPr/>
        <a:lstStyle/>
        <a:p>
          <a:endParaRPr lang="cs-CZ"/>
        </a:p>
      </dgm:t>
    </dgm:pt>
    <dgm:pt modelId="{8EA18080-A27D-4786-835A-D67583C35022}" type="sibTrans" cxnId="{B2AA575D-B2F5-43E7-A71C-43AB9F6A9D7D}">
      <dgm:prSet/>
      <dgm:spPr/>
      <dgm:t>
        <a:bodyPr/>
        <a:lstStyle/>
        <a:p>
          <a:endParaRPr lang="cs-CZ"/>
        </a:p>
      </dgm:t>
    </dgm:pt>
    <dgm:pt modelId="{E5D95FF0-CAC5-47E2-A740-4EBBD00AB7D5}">
      <dgm:prSet phldrT="[Text]"/>
      <dgm:spPr/>
      <dgm:t>
        <a:bodyPr/>
        <a:lstStyle/>
        <a:p>
          <a:r>
            <a:rPr lang="fr-FR" b="1" i="1" dirty="0"/>
            <a:t>Roman de cape et d’épée </a:t>
          </a:r>
          <a:r>
            <a:rPr lang="fr-FR" dirty="0"/>
            <a:t>(surtout historique)</a:t>
          </a:r>
          <a:endParaRPr lang="cs-CZ" dirty="0"/>
        </a:p>
      </dgm:t>
    </dgm:pt>
    <dgm:pt modelId="{046B2E8D-B8CD-4917-A4E5-479DA578A489}" type="parTrans" cxnId="{4D247D4C-8015-480C-91DB-CA0DDA64BCA3}">
      <dgm:prSet/>
      <dgm:spPr/>
      <dgm:t>
        <a:bodyPr/>
        <a:lstStyle/>
        <a:p>
          <a:endParaRPr lang="cs-CZ"/>
        </a:p>
      </dgm:t>
    </dgm:pt>
    <dgm:pt modelId="{7BB11735-9639-45CE-B56C-7CD76E018072}" type="sibTrans" cxnId="{4D247D4C-8015-480C-91DB-CA0DDA64BCA3}">
      <dgm:prSet/>
      <dgm:spPr/>
      <dgm:t>
        <a:bodyPr/>
        <a:lstStyle/>
        <a:p>
          <a:endParaRPr lang="cs-CZ"/>
        </a:p>
      </dgm:t>
    </dgm:pt>
    <dgm:pt modelId="{8FB2F264-0C74-4755-B9A8-6B4F708B1373}">
      <dgm:prSet phldrT="[Text]"/>
      <dgm:spPr/>
      <dgm:t>
        <a:bodyPr/>
        <a:lstStyle/>
        <a:p>
          <a:r>
            <a:rPr lang="fr-FR" b="1" i="1" dirty="0"/>
            <a:t>Roman d’aventures </a:t>
          </a:r>
          <a:r>
            <a:rPr lang="fr-FR" dirty="0"/>
            <a:t>(exotique, fantastique, etc.)</a:t>
          </a:r>
          <a:endParaRPr lang="cs-CZ" dirty="0"/>
        </a:p>
      </dgm:t>
    </dgm:pt>
    <dgm:pt modelId="{09B13D43-5D70-4DC4-8D12-6429E14D0354}" type="parTrans" cxnId="{DABCDF95-4CCA-4C0E-96A6-36F1A03318A7}">
      <dgm:prSet/>
      <dgm:spPr/>
      <dgm:t>
        <a:bodyPr/>
        <a:lstStyle/>
        <a:p>
          <a:endParaRPr lang="cs-CZ"/>
        </a:p>
      </dgm:t>
    </dgm:pt>
    <dgm:pt modelId="{A145D442-9AD1-488A-8636-1772587E22BF}" type="sibTrans" cxnId="{DABCDF95-4CCA-4C0E-96A6-36F1A03318A7}">
      <dgm:prSet/>
      <dgm:spPr/>
      <dgm:t>
        <a:bodyPr/>
        <a:lstStyle/>
        <a:p>
          <a:endParaRPr lang="cs-CZ"/>
        </a:p>
      </dgm:t>
    </dgm:pt>
    <dgm:pt modelId="{92FEEB0F-900C-447C-91A1-D0FB6D9FD627}">
      <dgm:prSet phldrT="[Text]"/>
      <dgm:spPr/>
      <dgm:t>
        <a:bodyPr/>
        <a:lstStyle/>
        <a:p>
          <a:r>
            <a:rPr lang="fr-FR" dirty="0"/>
            <a:t>Autres romans publiés dans les journaux (Balzac, Sand, Zola…)</a:t>
          </a:r>
          <a:endParaRPr lang="cs-CZ" dirty="0"/>
        </a:p>
      </dgm:t>
    </dgm:pt>
    <dgm:pt modelId="{CBB9DDB1-BF70-4600-9DBA-BB16B452C953}" type="parTrans" cxnId="{BD22F1D3-9B82-4AC9-9526-436CD821D81B}">
      <dgm:prSet/>
      <dgm:spPr/>
      <dgm:t>
        <a:bodyPr/>
        <a:lstStyle/>
        <a:p>
          <a:endParaRPr lang="cs-CZ"/>
        </a:p>
      </dgm:t>
    </dgm:pt>
    <dgm:pt modelId="{4E778886-1260-4D4B-BCE4-0C4A2BD057E1}" type="sibTrans" cxnId="{BD22F1D3-9B82-4AC9-9526-436CD821D81B}">
      <dgm:prSet/>
      <dgm:spPr/>
      <dgm:t>
        <a:bodyPr/>
        <a:lstStyle/>
        <a:p>
          <a:endParaRPr lang="cs-CZ"/>
        </a:p>
      </dgm:t>
    </dgm:pt>
    <dgm:pt modelId="{172F9D63-36F7-4F53-8F04-14D781D57A8D}" type="pres">
      <dgm:prSet presAssocID="{8A92B3D4-C98B-4FFD-9513-6B04EE7989C4}" presName="diagram" presStyleCnt="0">
        <dgm:presLayoutVars>
          <dgm:chPref val="1"/>
          <dgm:dir/>
          <dgm:animOne val="branch"/>
          <dgm:animLvl val="lvl"/>
          <dgm:resizeHandles val="exact"/>
        </dgm:presLayoutVars>
      </dgm:prSet>
      <dgm:spPr/>
    </dgm:pt>
    <dgm:pt modelId="{A19004E2-42A7-47E5-9718-74BB8CB97BA0}" type="pres">
      <dgm:prSet presAssocID="{E7532DD7-0407-4DCC-9D1F-1AE0BE502E83}" presName="root1" presStyleCnt="0"/>
      <dgm:spPr/>
    </dgm:pt>
    <dgm:pt modelId="{6D4B8E76-3199-4B58-8587-AA627B084CC6}" type="pres">
      <dgm:prSet presAssocID="{E7532DD7-0407-4DCC-9D1F-1AE0BE502E83}" presName="LevelOneTextNode" presStyleLbl="node0" presStyleIdx="0" presStyleCnt="1">
        <dgm:presLayoutVars>
          <dgm:chPref val="3"/>
        </dgm:presLayoutVars>
      </dgm:prSet>
      <dgm:spPr/>
    </dgm:pt>
    <dgm:pt modelId="{657737BE-02BE-4EE8-8926-AF9DB970FECF}" type="pres">
      <dgm:prSet presAssocID="{E7532DD7-0407-4DCC-9D1F-1AE0BE502E83}" presName="level2hierChild" presStyleCnt="0"/>
      <dgm:spPr/>
    </dgm:pt>
    <dgm:pt modelId="{F16BD625-DE98-406D-B07B-5602B60A54EF}" type="pres">
      <dgm:prSet presAssocID="{06CE4A17-FCA7-4CAB-A50F-C1103389210A}" presName="conn2-1" presStyleLbl="parChTrans1D2" presStyleIdx="0" presStyleCnt="2"/>
      <dgm:spPr/>
    </dgm:pt>
    <dgm:pt modelId="{8CED388A-0F89-4A5B-AAAA-C739224FB773}" type="pres">
      <dgm:prSet presAssocID="{06CE4A17-FCA7-4CAB-A50F-C1103389210A}" presName="connTx" presStyleLbl="parChTrans1D2" presStyleIdx="0" presStyleCnt="2"/>
      <dgm:spPr/>
    </dgm:pt>
    <dgm:pt modelId="{CE8FE068-2D9F-4A43-BB3B-BF5E691F12D8}" type="pres">
      <dgm:prSet presAssocID="{817F1D5F-06E2-437F-8926-4750CF2DF3ED}" presName="root2" presStyleCnt="0"/>
      <dgm:spPr/>
    </dgm:pt>
    <dgm:pt modelId="{6EC6F74C-8331-45F7-BC22-E7D4049B4BFC}" type="pres">
      <dgm:prSet presAssocID="{817F1D5F-06E2-437F-8926-4750CF2DF3ED}" presName="LevelTwoTextNode" presStyleLbl="node2" presStyleIdx="0" presStyleCnt="2">
        <dgm:presLayoutVars>
          <dgm:chPref val="3"/>
        </dgm:presLayoutVars>
      </dgm:prSet>
      <dgm:spPr/>
    </dgm:pt>
    <dgm:pt modelId="{52343901-D4B7-4B37-BC15-887CE4818770}" type="pres">
      <dgm:prSet presAssocID="{817F1D5F-06E2-437F-8926-4750CF2DF3ED}" presName="level3hierChild" presStyleCnt="0"/>
      <dgm:spPr/>
    </dgm:pt>
    <dgm:pt modelId="{9ABF4255-415E-472E-AC17-5A8D2CF90B37}" type="pres">
      <dgm:prSet presAssocID="{046B2E8D-B8CD-4917-A4E5-479DA578A489}" presName="conn2-1" presStyleLbl="parChTrans1D3" presStyleIdx="0" presStyleCnt="2"/>
      <dgm:spPr/>
    </dgm:pt>
    <dgm:pt modelId="{DDDE2901-6586-41BE-B205-480D5DCAFFF6}" type="pres">
      <dgm:prSet presAssocID="{046B2E8D-B8CD-4917-A4E5-479DA578A489}" presName="connTx" presStyleLbl="parChTrans1D3" presStyleIdx="0" presStyleCnt="2"/>
      <dgm:spPr/>
    </dgm:pt>
    <dgm:pt modelId="{A022C2B2-1DE6-4A12-98EA-2B7285F04B64}" type="pres">
      <dgm:prSet presAssocID="{E5D95FF0-CAC5-47E2-A740-4EBBD00AB7D5}" presName="root2" presStyleCnt="0"/>
      <dgm:spPr/>
    </dgm:pt>
    <dgm:pt modelId="{7C7A83B0-41E9-490E-84F1-88A47D1DCEA0}" type="pres">
      <dgm:prSet presAssocID="{E5D95FF0-CAC5-47E2-A740-4EBBD00AB7D5}" presName="LevelTwoTextNode" presStyleLbl="node3" presStyleIdx="0" presStyleCnt="2">
        <dgm:presLayoutVars>
          <dgm:chPref val="3"/>
        </dgm:presLayoutVars>
      </dgm:prSet>
      <dgm:spPr/>
    </dgm:pt>
    <dgm:pt modelId="{1886977E-0C50-4F7B-B2CF-1F7689E6B651}" type="pres">
      <dgm:prSet presAssocID="{E5D95FF0-CAC5-47E2-A740-4EBBD00AB7D5}" presName="level3hierChild" presStyleCnt="0"/>
      <dgm:spPr/>
    </dgm:pt>
    <dgm:pt modelId="{B1DBB580-5A8A-4653-9C39-809A8052FF32}" type="pres">
      <dgm:prSet presAssocID="{09B13D43-5D70-4DC4-8D12-6429E14D0354}" presName="conn2-1" presStyleLbl="parChTrans1D3" presStyleIdx="1" presStyleCnt="2"/>
      <dgm:spPr/>
    </dgm:pt>
    <dgm:pt modelId="{D50214C9-1FF3-49B1-8844-77DE64F8BF64}" type="pres">
      <dgm:prSet presAssocID="{09B13D43-5D70-4DC4-8D12-6429E14D0354}" presName="connTx" presStyleLbl="parChTrans1D3" presStyleIdx="1" presStyleCnt="2"/>
      <dgm:spPr/>
    </dgm:pt>
    <dgm:pt modelId="{47D359E2-7985-45EE-8138-89E2068CAFEC}" type="pres">
      <dgm:prSet presAssocID="{8FB2F264-0C74-4755-B9A8-6B4F708B1373}" presName="root2" presStyleCnt="0"/>
      <dgm:spPr/>
    </dgm:pt>
    <dgm:pt modelId="{29095BB3-2D9C-41F6-9D31-30FC5BD79E2B}" type="pres">
      <dgm:prSet presAssocID="{8FB2F264-0C74-4755-B9A8-6B4F708B1373}" presName="LevelTwoTextNode" presStyleLbl="node3" presStyleIdx="1" presStyleCnt="2">
        <dgm:presLayoutVars>
          <dgm:chPref val="3"/>
        </dgm:presLayoutVars>
      </dgm:prSet>
      <dgm:spPr/>
    </dgm:pt>
    <dgm:pt modelId="{D0EE4ABA-DB4F-4714-814E-F582C57CFAFA}" type="pres">
      <dgm:prSet presAssocID="{8FB2F264-0C74-4755-B9A8-6B4F708B1373}" presName="level3hierChild" presStyleCnt="0"/>
      <dgm:spPr/>
    </dgm:pt>
    <dgm:pt modelId="{4AB36352-EC5D-4A94-89B4-3056D83FCF43}" type="pres">
      <dgm:prSet presAssocID="{CBB9DDB1-BF70-4600-9DBA-BB16B452C953}" presName="conn2-1" presStyleLbl="parChTrans1D2" presStyleIdx="1" presStyleCnt="2"/>
      <dgm:spPr/>
    </dgm:pt>
    <dgm:pt modelId="{F9AA40A4-CF43-4847-91C2-8C4835309D29}" type="pres">
      <dgm:prSet presAssocID="{CBB9DDB1-BF70-4600-9DBA-BB16B452C953}" presName="connTx" presStyleLbl="parChTrans1D2" presStyleIdx="1" presStyleCnt="2"/>
      <dgm:spPr/>
    </dgm:pt>
    <dgm:pt modelId="{F9E7822A-20ED-4474-A614-F32307012DF6}" type="pres">
      <dgm:prSet presAssocID="{92FEEB0F-900C-447C-91A1-D0FB6D9FD627}" presName="root2" presStyleCnt="0"/>
      <dgm:spPr/>
    </dgm:pt>
    <dgm:pt modelId="{EC166821-56C9-40E7-8928-6E395DE816F8}" type="pres">
      <dgm:prSet presAssocID="{92FEEB0F-900C-447C-91A1-D0FB6D9FD627}" presName="LevelTwoTextNode" presStyleLbl="node2" presStyleIdx="1" presStyleCnt="2">
        <dgm:presLayoutVars>
          <dgm:chPref val="3"/>
        </dgm:presLayoutVars>
      </dgm:prSet>
      <dgm:spPr/>
    </dgm:pt>
    <dgm:pt modelId="{DD7CC2B6-E5D1-4567-B51A-1232EE3176FC}" type="pres">
      <dgm:prSet presAssocID="{92FEEB0F-900C-447C-91A1-D0FB6D9FD627}" presName="level3hierChild" presStyleCnt="0"/>
      <dgm:spPr/>
    </dgm:pt>
  </dgm:ptLst>
  <dgm:cxnLst>
    <dgm:cxn modelId="{FAAFDD1E-C311-46BC-AEBD-966F2C15357A}" type="presOf" srcId="{E5D95FF0-CAC5-47E2-A740-4EBBD00AB7D5}" destId="{7C7A83B0-41E9-490E-84F1-88A47D1DCEA0}" srcOrd="0" destOrd="0" presId="urn:microsoft.com/office/officeart/2005/8/layout/hierarchy2"/>
    <dgm:cxn modelId="{7A098F31-2558-422C-9681-59B52ED6DB7B}" type="presOf" srcId="{92FEEB0F-900C-447C-91A1-D0FB6D9FD627}" destId="{EC166821-56C9-40E7-8928-6E395DE816F8}" srcOrd="0" destOrd="0" presId="urn:microsoft.com/office/officeart/2005/8/layout/hierarchy2"/>
    <dgm:cxn modelId="{F0B1AA3C-9620-420D-A52C-0E26F78ED646}" type="presOf" srcId="{E7532DD7-0407-4DCC-9D1F-1AE0BE502E83}" destId="{6D4B8E76-3199-4B58-8587-AA627B084CC6}" srcOrd="0" destOrd="0" presId="urn:microsoft.com/office/officeart/2005/8/layout/hierarchy2"/>
    <dgm:cxn modelId="{B2AA575D-B2F5-43E7-A71C-43AB9F6A9D7D}" srcId="{E7532DD7-0407-4DCC-9D1F-1AE0BE502E83}" destId="{817F1D5F-06E2-437F-8926-4750CF2DF3ED}" srcOrd="0" destOrd="0" parTransId="{06CE4A17-FCA7-4CAB-A50F-C1103389210A}" sibTransId="{8EA18080-A27D-4786-835A-D67583C35022}"/>
    <dgm:cxn modelId="{5D1BC85D-0A38-40A4-A4CF-3D409A9644DE}" type="presOf" srcId="{8A92B3D4-C98B-4FFD-9513-6B04EE7989C4}" destId="{172F9D63-36F7-4F53-8F04-14D781D57A8D}" srcOrd="0" destOrd="0" presId="urn:microsoft.com/office/officeart/2005/8/layout/hierarchy2"/>
    <dgm:cxn modelId="{9F1F6344-C89A-474A-A335-4AC4C138E997}" type="presOf" srcId="{CBB9DDB1-BF70-4600-9DBA-BB16B452C953}" destId="{4AB36352-EC5D-4A94-89B4-3056D83FCF43}" srcOrd="0" destOrd="0" presId="urn:microsoft.com/office/officeart/2005/8/layout/hierarchy2"/>
    <dgm:cxn modelId="{4D247D4C-8015-480C-91DB-CA0DDA64BCA3}" srcId="{817F1D5F-06E2-437F-8926-4750CF2DF3ED}" destId="{E5D95FF0-CAC5-47E2-A740-4EBBD00AB7D5}" srcOrd="0" destOrd="0" parTransId="{046B2E8D-B8CD-4917-A4E5-479DA578A489}" sibTransId="{7BB11735-9639-45CE-B56C-7CD76E018072}"/>
    <dgm:cxn modelId="{8A7B1871-2B5C-436F-9B06-E27F5EF4F65E}" type="presOf" srcId="{817F1D5F-06E2-437F-8926-4750CF2DF3ED}" destId="{6EC6F74C-8331-45F7-BC22-E7D4049B4BFC}" srcOrd="0" destOrd="0" presId="urn:microsoft.com/office/officeart/2005/8/layout/hierarchy2"/>
    <dgm:cxn modelId="{9F221656-71BE-4941-A392-8CE9671A96F4}" type="presOf" srcId="{06CE4A17-FCA7-4CAB-A50F-C1103389210A}" destId="{8CED388A-0F89-4A5B-AAAA-C739224FB773}" srcOrd="1" destOrd="0" presId="urn:microsoft.com/office/officeart/2005/8/layout/hierarchy2"/>
    <dgm:cxn modelId="{8A635158-0325-4155-B42E-5CA2CB1E132B}" type="presOf" srcId="{06CE4A17-FCA7-4CAB-A50F-C1103389210A}" destId="{F16BD625-DE98-406D-B07B-5602B60A54EF}" srcOrd="0" destOrd="0" presId="urn:microsoft.com/office/officeart/2005/8/layout/hierarchy2"/>
    <dgm:cxn modelId="{8D064791-5A1A-45DD-BC7D-B5FFA2805EB3}" srcId="{8A92B3D4-C98B-4FFD-9513-6B04EE7989C4}" destId="{E7532DD7-0407-4DCC-9D1F-1AE0BE502E83}" srcOrd="0" destOrd="0" parTransId="{6662B1D4-A87E-4CB0-921B-6307809BBF14}" sibTransId="{ED4C8B25-2BD0-451F-AAB0-3FE5AAEB0F2F}"/>
    <dgm:cxn modelId="{DABCDF95-4CCA-4C0E-96A6-36F1A03318A7}" srcId="{817F1D5F-06E2-437F-8926-4750CF2DF3ED}" destId="{8FB2F264-0C74-4755-B9A8-6B4F708B1373}" srcOrd="1" destOrd="0" parTransId="{09B13D43-5D70-4DC4-8D12-6429E14D0354}" sibTransId="{A145D442-9AD1-488A-8636-1772587E22BF}"/>
    <dgm:cxn modelId="{F5BBF99C-1C46-42F0-ACC8-4376DEEB8928}" type="presOf" srcId="{09B13D43-5D70-4DC4-8D12-6429E14D0354}" destId="{D50214C9-1FF3-49B1-8844-77DE64F8BF64}" srcOrd="1" destOrd="0" presId="urn:microsoft.com/office/officeart/2005/8/layout/hierarchy2"/>
    <dgm:cxn modelId="{7ECAF2A1-CA5D-48AA-AF43-2870FB186A35}" type="presOf" srcId="{09B13D43-5D70-4DC4-8D12-6429E14D0354}" destId="{B1DBB580-5A8A-4653-9C39-809A8052FF32}" srcOrd="0" destOrd="0" presId="urn:microsoft.com/office/officeart/2005/8/layout/hierarchy2"/>
    <dgm:cxn modelId="{8EF449A6-CF3B-44CD-84DE-64B675C52D63}" type="presOf" srcId="{046B2E8D-B8CD-4917-A4E5-479DA578A489}" destId="{DDDE2901-6586-41BE-B205-480D5DCAFFF6}" srcOrd="1" destOrd="0" presId="urn:microsoft.com/office/officeart/2005/8/layout/hierarchy2"/>
    <dgm:cxn modelId="{17211EBF-EEFE-4581-A08D-4208FCCD329F}" type="presOf" srcId="{CBB9DDB1-BF70-4600-9DBA-BB16B452C953}" destId="{F9AA40A4-CF43-4847-91C2-8C4835309D29}" srcOrd="1" destOrd="0" presId="urn:microsoft.com/office/officeart/2005/8/layout/hierarchy2"/>
    <dgm:cxn modelId="{BD22F1D3-9B82-4AC9-9526-436CD821D81B}" srcId="{E7532DD7-0407-4DCC-9D1F-1AE0BE502E83}" destId="{92FEEB0F-900C-447C-91A1-D0FB6D9FD627}" srcOrd="1" destOrd="0" parTransId="{CBB9DDB1-BF70-4600-9DBA-BB16B452C953}" sibTransId="{4E778886-1260-4D4B-BCE4-0C4A2BD057E1}"/>
    <dgm:cxn modelId="{868B97DA-D48F-46DE-B404-5E926847DA7D}" type="presOf" srcId="{8FB2F264-0C74-4755-B9A8-6B4F708B1373}" destId="{29095BB3-2D9C-41F6-9D31-30FC5BD79E2B}" srcOrd="0" destOrd="0" presId="urn:microsoft.com/office/officeart/2005/8/layout/hierarchy2"/>
    <dgm:cxn modelId="{67C0C3E9-AEBD-49A3-977A-355B177730FF}" type="presOf" srcId="{046B2E8D-B8CD-4917-A4E5-479DA578A489}" destId="{9ABF4255-415E-472E-AC17-5A8D2CF90B37}" srcOrd="0" destOrd="0" presId="urn:microsoft.com/office/officeart/2005/8/layout/hierarchy2"/>
    <dgm:cxn modelId="{49F7D45B-9F78-40A9-BC4E-E8C9D8E9B1E4}" type="presParOf" srcId="{172F9D63-36F7-4F53-8F04-14D781D57A8D}" destId="{A19004E2-42A7-47E5-9718-74BB8CB97BA0}" srcOrd="0" destOrd="0" presId="urn:microsoft.com/office/officeart/2005/8/layout/hierarchy2"/>
    <dgm:cxn modelId="{39409A3A-47A8-40A9-B202-19BA713C1A81}" type="presParOf" srcId="{A19004E2-42A7-47E5-9718-74BB8CB97BA0}" destId="{6D4B8E76-3199-4B58-8587-AA627B084CC6}" srcOrd="0" destOrd="0" presId="urn:microsoft.com/office/officeart/2005/8/layout/hierarchy2"/>
    <dgm:cxn modelId="{FE0EDA66-B887-4992-8C5B-309FF48E8F1A}" type="presParOf" srcId="{A19004E2-42A7-47E5-9718-74BB8CB97BA0}" destId="{657737BE-02BE-4EE8-8926-AF9DB970FECF}" srcOrd="1" destOrd="0" presId="urn:microsoft.com/office/officeart/2005/8/layout/hierarchy2"/>
    <dgm:cxn modelId="{C00711E1-DEDC-44C5-B506-51B502EC3AF4}" type="presParOf" srcId="{657737BE-02BE-4EE8-8926-AF9DB970FECF}" destId="{F16BD625-DE98-406D-B07B-5602B60A54EF}" srcOrd="0" destOrd="0" presId="urn:microsoft.com/office/officeart/2005/8/layout/hierarchy2"/>
    <dgm:cxn modelId="{ED321CF2-33B1-4C88-ACE9-F2BBDE4E9727}" type="presParOf" srcId="{F16BD625-DE98-406D-B07B-5602B60A54EF}" destId="{8CED388A-0F89-4A5B-AAAA-C739224FB773}" srcOrd="0" destOrd="0" presId="urn:microsoft.com/office/officeart/2005/8/layout/hierarchy2"/>
    <dgm:cxn modelId="{37AC69AB-0C32-4C11-A835-57F1BBB1E801}" type="presParOf" srcId="{657737BE-02BE-4EE8-8926-AF9DB970FECF}" destId="{CE8FE068-2D9F-4A43-BB3B-BF5E691F12D8}" srcOrd="1" destOrd="0" presId="urn:microsoft.com/office/officeart/2005/8/layout/hierarchy2"/>
    <dgm:cxn modelId="{F827DFCE-07E8-4430-8915-247CE3666FB6}" type="presParOf" srcId="{CE8FE068-2D9F-4A43-BB3B-BF5E691F12D8}" destId="{6EC6F74C-8331-45F7-BC22-E7D4049B4BFC}" srcOrd="0" destOrd="0" presId="urn:microsoft.com/office/officeart/2005/8/layout/hierarchy2"/>
    <dgm:cxn modelId="{46D5880E-585C-4437-8626-7B20C85F306D}" type="presParOf" srcId="{CE8FE068-2D9F-4A43-BB3B-BF5E691F12D8}" destId="{52343901-D4B7-4B37-BC15-887CE4818770}" srcOrd="1" destOrd="0" presId="urn:microsoft.com/office/officeart/2005/8/layout/hierarchy2"/>
    <dgm:cxn modelId="{43B4ABE5-9302-43F1-B8D6-19220628E716}" type="presParOf" srcId="{52343901-D4B7-4B37-BC15-887CE4818770}" destId="{9ABF4255-415E-472E-AC17-5A8D2CF90B37}" srcOrd="0" destOrd="0" presId="urn:microsoft.com/office/officeart/2005/8/layout/hierarchy2"/>
    <dgm:cxn modelId="{B8778AB7-5EEC-4E5B-B5FB-2181EEE2FA9F}" type="presParOf" srcId="{9ABF4255-415E-472E-AC17-5A8D2CF90B37}" destId="{DDDE2901-6586-41BE-B205-480D5DCAFFF6}" srcOrd="0" destOrd="0" presId="urn:microsoft.com/office/officeart/2005/8/layout/hierarchy2"/>
    <dgm:cxn modelId="{A90B1726-2FC1-4EDC-9D78-5324A36EED9D}" type="presParOf" srcId="{52343901-D4B7-4B37-BC15-887CE4818770}" destId="{A022C2B2-1DE6-4A12-98EA-2B7285F04B64}" srcOrd="1" destOrd="0" presId="urn:microsoft.com/office/officeart/2005/8/layout/hierarchy2"/>
    <dgm:cxn modelId="{1BD390F4-BD87-4694-85D8-E71486AAA6A5}" type="presParOf" srcId="{A022C2B2-1DE6-4A12-98EA-2B7285F04B64}" destId="{7C7A83B0-41E9-490E-84F1-88A47D1DCEA0}" srcOrd="0" destOrd="0" presId="urn:microsoft.com/office/officeart/2005/8/layout/hierarchy2"/>
    <dgm:cxn modelId="{63A8C5D6-7277-480A-9F2A-28E808D6B149}" type="presParOf" srcId="{A022C2B2-1DE6-4A12-98EA-2B7285F04B64}" destId="{1886977E-0C50-4F7B-B2CF-1F7689E6B651}" srcOrd="1" destOrd="0" presId="urn:microsoft.com/office/officeart/2005/8/layout/hierarchy2"/>
    <dgm:cxn modelId="{B6F0FB14-B048-460D-A697-0406B8B86883}" type="presParOf" srcId="{52343901-D4B7-4B37-BC15-887CE4818770}" destId="{B1DBB580-5A8A-4653-9C39-809A8052FF32}" srcOrd="2" destOrd="0" presId="urn:microsoft.com/office/officeart/2005/8/layout/hierarchy2"/>
    <dgm:cxn modelId="{27CFD58A-FF75-4FB9-AA40-ABA39FBFA68F}" type="presParOf" srcId="{B1DBB580-5A8A-4653-9C39-809A8052FF32}" destId="{D50214C9-1FF3-49B1-8844-77DE64F8BF64}" srcOrd="0" destOrd="0" presId="urn:microsoft.com/office/officeart/2005/8/layout/hierarchy2"/>
    <dgm:cxn modelId="{D3CBC701-A3FD-46F4-807C-C73EB2D98032}" type="presParOf" srcId="{52343901-D4B7-4B37-BC15-887CE4818770}" destId="{47D359E2-7985-45EE-8138-89E2068CAFEC}" srcOrd="3" destOrd="0" presId="urn:microsoft.com/office/officeart/2005/8/layout/hierarchy2"/>
    <dgm:cxn modelId="{06BDA310-185C-4177-A938-FC99F68EFF0E}" type="presParOf" srcId="{47D359E2-7985-45EE-8138-89E2068CAFEC}" destId="{29095BB3-2D9C-41F6-9D31-30FC5BD79E2B}" srcOrd="0" destOrd="0" presId="urn:microsoft.com/office/officeart/2005/8/layout/hierarchy2"/>
    <dgm:cxn modelId="{BAAC510D-45D8-4FCD-AED9-844C5EA3B9A7}" type="presParOf" srcId="{47D359E2-7985-45EE-8138-89E2068CAFEC}" destId="{D0EE4ABA-DB4F-4714-814E-F582C57CFAFA}" srcOrd="1" destOrd="0" presId="urn:microsoft.com/office/officeart/2005/8/layout/hierarchy2"/>
    <dgm:cxn modelId="{9D9474C1-5E83-4EA2-B382-0C618F1F3EFF}" type="presParOf" srcId="{657737BE-02BE-4EE8-8926-AF9DB970FECF}" destId="{4AB36352-EC5D-4A94-89B4-3056D83FCF43}" srcOrd="2" destOrd="0" presId="urn:microsoft.com/office/officeart/2005/8/layout/hierarchy2"/>
    <dgm:cxn modelId="{5E040059-8B78-469E-B1C1-5BE48EFDAB15}" type="presParOf" srcId="{4AB36352-EC5D-4A94-89B4-3056D83FCF43}" destId="{F9AA40A4-CF43-4847-91C2-8C4835309D29}" srcOrd="0" destOrd="0" presId="urn:microsoft.com/office/officeart/2005/8/layout/hierarchy2"/>
    <dgm:cxn modelId="{5DF5A6C0-592B-4B15-9ED7-CE71B356EC74}" type="presParOf" srcId="{657737BE-02BE-4EE8-8926-AF9DB970FECF}" destId="{F9E7822A-20ED-4474-A614-F32307012DF6}" srcOrd="3" destOrd="0" presId="urn:microsoft.com/office/officeart/2005/8/layout/hierarchy2"/>
    <dgm:cxn modelId="{24FC8BD0-0DA6-4CE8-9357-8A73C582A49D}" type="presParOf" srcId="{F9E7822A-20ED-4474-A614-F32307012DF6}" destId="{EC166821-56C9-40E7-8928-6E395DE816F8}" srcOrd="0" destOrd="0" presId="urn:microsoft.com/office/officeart/2005/8/layout/hierarchy2"/>
    <dgm:cxn modelId="{CC4C2A64-5835-4259-99A3-EC3C1A4B1DB6}" type="presParOf" srcId="{F9E7822A-20ED-4474-A614-F32307012DF6}" destId="{DD7CC2B6-E5D1-4567-B51A-1232EE3176F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B8E76-3199-4B58-8587-AA627B084CC6}">
      <dsp:nvSpPr>
        <dsp:cNvPr id="0" name=""/>
        <dsp:cNvSpPr/>
      </dsp:nvSpPr>
      <dsp:spPr>
        <a:xfrm>
          <a:off x="101" y="2578574"/>
          <a:ext cx="2709721" cy="135486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Roman-feuilleton</a:t>
          </a:r>
          <a:r>
            <a:rPr lang="fr-FR" sz="2200" kern="1200" dirty="0"/>
            <a:t> (mode de diffusion)</a:t>
          </a:r>
          <a:endParaRPr lang="cs-CZ" sz="2200" kern="1200" dirty="0"/>
        </a:p>
      </dsp:txBody>
      <dsp:txXfrm>
        <a:off x="39783" y="2618256"/>
        <a:ext cx="2630357" cy="1275496"/>
      </dsp:txXfrm>
    </dsp:sp>
    <dsp:sp modelId="{F16BD625-DE98-406D-B07B-5602B60A54EF}">
      <dsp:nvSpPr>
        <dsp:cNvPr id="0" name=""/>
        <dsp:cNvSpPr/>
      </dsp:nvSpPr>
      <dsp:spPr>
        <a:xfrm rot="19457599">
          <a:off x="2584360" y="2845212"/>
          <a:ext cx="1334812" cy="42539"/>
        </a:xfrm>
        <a:custGeom>
          <a:avLst/>
          <a:gdLst/>
          <a:ahLst/>
          <a:cxnLst/>
          <a:rect l="0" t="0" r="0" b="0"/>
          <a:pathLst>
            <a:path>
              <a:moveTo>
                <a:pt x="0" y="21269"/>
              </a:moveTo>
              <a:lnTo>
                <a:pt x="1334812" y="212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218396" y="2833111"/>
        <a:ext cx="66740" cy="66740"/>
      </dsp:txXfrm>
    </dsp:sp>
    <dsp:sp modelId="{6EC6F74C-8331-45F7-BC22-E7D4049B4BFC}">
      <dsp:nvSpPr>
        <dsp:cNvPr id="0" name=""/>
        <dsp:cNvSpPr/>
      </dsp:nvSpPr>
      <dsp:spPr>
        <a:xfrm>
          <a:off x="3793711" y="1799529"/>
          <a:ext cx="2709721" cy="1354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populaire </a:t>
          </a:r>
          <a:r>
            <a:rPr lang="fr-FR" sz="2200" kern="1200" dirty="0"/>
            <a:t>(public visé, une certaine esthétique)</a:t>
          </a:r>
          <a:endParaRPr lang="cs-CZ" sz="2200" kern="1200" dirty="0"/>
        </a:p>
      </dsp:txBody>
      <dsp:txXfrm>
        <a:off x="3833393" y="1839211"/>
        <a:ext cx="2630357" cy="1275496"/>
      </dsp:txXfrm>
    </dsp:sp>
    <dsp:sp modelId="{9ABF4255-415E-472E-AC17-5A8D2CF90B37}">
      <dsp:nvSpPr>
        <dsp:cNvPr id="0" name=""/>
        <dsp:cNvSpPr/>
      </dsp:nvSpPr>
      <dsp:spPr>
        <a:xfrm rot="19457599">
          <a:off x="6377970" y="2066167"/>
          <a:ext cx="1334812" cy="42539"/>
        </a:xfrm>
        <a:custGeom>
          <a:avLst/>
          <a:gdLst/>
          <a:ahLst/>
          <a:cxnLst/>
          <a:rect l="0" t="0" r="0" b="0"/>
          <a:pathLst>
            <a:path>
              <a:moveTo>
                <a:pt x="0" y="21269"/>
              </a:moveTo>
              <a:lnTo>
                <a:pt x="1334812" y="2126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012006" y="2054066"/>
        <a:ext cx="66740" cy="66740"/>
      </dsp:txXfrm>
    </dsp:sp>
    <dsp:sp modelId="{7C7A83B0-41E9-490E-84F1-88A47D1DCEA0}">
      <dsp:nvSpPr>
        <dsp:cNvPr id="0" name=""/>
        <dsp:cNvSpPr/>
      </dsp:nvSpPr>
      <dsp:spPr>
        <a:xfrm>
          <a:off x="7587321" y="1020484"/>
          <a:ext cx="2709721" cy="13548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de cape et d’épée </a:t>
          </a:r>
          <a:r>
            <a:rPr lang="fr-FR" sz="2200" kern="1200" dirty="0"/>
            <a:t>(surtout historique)</a:t>
          </a:r>
          <a:endParaRPr lang="cs-CZ" sz="2200" kern="1200" dirty="0"/>
        </a:p>
      </dsp:txBody>
      <dsp:txXfrm>
        <a:off x="7627003" y="1060166"/>
        <a:ext cx="2630357" cy="1275496"/>
      </dsp:txXfrm>
    </dsp:sp>
    <dsp:sp modelId="{B1DBB580-5A8A-4653-9C39-809A8052FF32}">
      <dsp:nvSpPr>
        <dsp:cNvPr id="0" name=""/>
        <dsp:cNvSpPr/>
      </dsp:nvSpPr>
      <dsp:spPr>
        <a:xfrm rot="2142401">
          <a:off x="6377970" y="2845212"/>
          <a:ext cx="1334812" cy="42539"/>
        </a:xfrm>
        <a:custGeom>
          <a:avLst/>
          <a:gdLst/>
          <a:ahLst/>
          <a:cxnLst/>
          <a:rect l="0" t="0" r="0" b="0"/>
          <a:pathLst>
            <a:path>
              <a:moveTo>
                <a:pt x="0" y="21269"/>
              </a:moveTo>
              <a:lnTo>
                <a:pt x="1334812" y="2126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012006" y="2833111"/>
        <a:ext cx="66740" cy="66740"/>
      </dsp:txXfrm>
    </dsp:sp>
    <dsp:sp modelId="{29095BB3-2D9C-41F6-9D31-30FC5BD79E2B}">
      <dsp:nvSpPr>
        <dsp:cNvPr id="0" name=""/>
        <dsp:cNvSpPr/>
      </dsp:nvSpPr>
      <dsp:spPr>
        <a:xfrm>
          <a:off x="7587321" y="2578574"/>
          <a:ext cx="2709721" cy="13548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d’aventures </a:t>
          </a:r>
          <a:r>
            <a:rPr lang="fr-FR" sz="2200" kern="1200" dirty="0"/>
            <a:t>(exotique, fantastique, etc.)</a:t>
          </a:r>
          <a:endParaRPr lang="cs-CZ" sz="2200" kern="1200" dirty="0"/>
        </a:p>
      </dsp:txBody>
      <dsp:txXfrm>
        <a:off x="7627003" y="2618256"/>
        <a:ext cx="2630357" cy="1275496"/>
      </dsp:txXfrm>
    </dsp:sp>
    <dsp:sp modelId="{4AB36352-EC5D-4A94-89B4-3056D83FCF43}">
      <dsp:nvSpPr>
        <dsp:cNvPr id="0" name=""/>
        <dsp:cNvSpPr/>
      </dsp:nvSpPr>
      <dsp:spPr>
        <a:xfrm rot="2142401">
          <a:off x="2584360" y="3624257"/>
          <a:ext cx="1334812" cy="42539"/>
        </a:xfrm>
        <a:custGeom>
          <a:avLst/>
          <a:gdLst/>
          <a:ahLst/>
          <a:cxnLst/>
          <a:rect l="0" t="0" r="0" b="0"/>
          <a:pathLst>
            <a:path>
              <a:moveTo>
                <a:pt x="0" y="21269"/>
              </a:moveTo>
              <a:lnTo>
                <a:pt x="1334812" y="212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218396" y="3612156"/>
        <a:ext cx="66740" cy="66740"/>
      </dsp:txXfrm>
    </dsp:sp>
    <dsp:sp modelId="{EC166821-56C9-40E7-8928-6E395DE816F8}">
      <dsp:nvSpPr>
        <dsp:cNvPr id="0" name=""/>
        <dsp:cNvSpPr/>
      </dsp:nvSpPr>
      <dsp:spPr>
        <a:xfrm>
          <a:off x="3793711" y="3357618"/>
          <a:ext cx="2709721" cy="1354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Autres romans publiés dans les journaux (Balzac, Sand, Zola…)</a:t>
          </a:r>
          <a:endParaRPr lang="cs-CZ" sz="2200" kern="1200" dirty="0"/>
        </a:p>
      </dsp:txBody>
      <dsp:txXfrm>
        <a:off x="3833393" y="3397300"/>
        <a:ext cx="2630357" cy="12754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22.03.2020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22.03.2020</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3</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4</a:t>
            </a:fld>
            <a:endParaRPr lang="cs-CZ" dirty="0"/>
          </a:p>
        </p:txBody>
      </p:sp>
    </p:spTree>
    <p:extLst>
      <p:ext uri="{BB962C8B-B14F-4D97-AF65-F5344CB8AC3E}">
        <p14:creationId xmlns:p14="http://schemas.microsoft.com/office/powerpoint/2010/main" val="372892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5</a:t>
            </a:fld>
            <a:endParaRPr lang="cs-CZ" dirty="0"/>
          </a:p>
        </p:txBody>
      </p:sp>
    </p:spTree>
    <p:extLst>
      <p:ext uri="{BB962C8B-B14F-4D97-AF65-F5344CB8AC3E}">
        <p14:creationId xmlns:p14="http://schemas.microsoft.com/office/powerpoint/2010/main" val="311777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8</a:t>
            </a:fld>
            <a:endParaRPr lang="cs-CZ" dirty="0"/>
          </a:p>
        </p:txBody>
      </p:sp>
    </p:spTree>
    <p:extLst>
      <p:ext uri="{BB962C8B-B14F-4D97-AF65-F5344CB8AC3E}">
        <p14:creationId xmlns:p14="http://schemas.microsoft.com/office/powerpoint/2010/main" val="183151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13</a:t>
            </a:fld>
            <a:endParaRPr lang="cs-CZ" dirty="0"/>
          </a:p>
        </p:txBody>
      </p:sp>
    </p:spTree>
    <p:extLst>
      <p:ext uri="{BB962C8B-B14F-4D97-AF65-F5344CB8AC3E}">
        <p14:creationId xmlns:p14="http://schemas.microsoft.com/office/powerpoint/2010/main" val="282105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22.03.2020</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22.03.2020</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22.03.2020</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22.03.2020</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22.03.2020</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22.03.2020</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22.03.2020</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22.03.2020</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22.03.2020</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22.03.2020</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22.03.2020</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22.03.2020</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fr.wikipedia.org/wiki/Alexandre_Duma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2EgHHa8ypVI"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9756" y="2564904"/>
            <a:ext cx="12519123" cy="3200400"/>
          </a:xfrm>
        </p:spPr>
        <p:txBody>
          <a:bodyPr rtlCol="0"/>
          <a:lstStyle/>
          <a:p>
            <a:pPr rtl="0"/>
            <a:r>
              <a:rPr lang="fr-FR" sz="5000" dirty="0"/>
              <a:t>Roman-feuilleton et Alexandre Dumas</a:t>
            </a:r>
            <a:endParaRPr lang="cs-CZ" sz="5000" dirty="0"/>
          </a:p>
        </p:txBody>
      </p:sp>
      <p:sp>
        <p:nvSpPr>
          <p:cNvPr id="3" name="Podnadpis 2"/>
          <p:cNvSpPr>
            <a:spLocks noGrp="1"/>
          </p:cNvSpPr>
          <p:nvPr>
            <p:ph type="subTitle" idx="1"/>
          </p:nvPr>
        </p:nvSpPr>
        <p:spPr>
          <a:xfrm>
            <a:off x="1629916" y="5903165"/>
            <a:ext cx="7162799" cy="990600"/>
          </a:xfrm>
        </p:spPr>
        <p:txBody>
          <a:bodyPr rtlCol="0">
            <a:normAutofit/>
          </a:bodyPr>
          <a:lstStyle/>
          <a:p>
            <a:pPr rtl="0"/>
            <a:r>
              <a:rPr lang="fr-FR" dirty="0">
                <a:solidFill>
                  <a:srgbClr val="96B86B"/>
                </a:solidFill>
              </a:rPr>
              <a:t>Ou de l’histoire pour les masses</a:t>
            </a:r>
            <a:endParaRPr lang="cs-CZ" dirty="0">
              <a:solidFill>
                <a:srgbClr val="96B86B"/>
              </a:solidFill>
            </a:endParaRPr>
          </a:p>
        </p:txBody>
      </p:sp>
      <p:pic>
        <p:nvPicPr>
          <p:cNvPr id="1026" name="Picture 2" descr="RÃ©sultat de recherche d'images pour &quot;trois mousquetaires film&quot;">
            <a:extLst>
              <a:ext uri="{FF2B5EF4-FFF2-40B4-BE49-F238E27FC236}">
                <a16:creationId xmlns:a16="http://schemas.microsoft.com/office/drawing/2014/main" id="{411D5164-E721-4CEA-B348-E65D81299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076" y="0"/>
            <a:ext cx="279481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F90FBD75-01A3-4676-BE4A-E5B9A70D0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9" y="0"/>
            <a:ext cx="257175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reine margot film&quot;">
            <a:extLst>
              <a:ext uri="{FF2B5EF4-FFF2-40B4-BE49-F238E27FC236}">
                <a16:creationId xmlns:a16="http://schemas.microsoft.com/office/drawing/2014/main" id="{405C3FB1-E854-4224-AE73-676D323798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940" y="-1"/>
            <a:ext cx="279481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man in the iron mask movie&quot;">
            <a:extLst>
              <a:ext uri="{FF2B5EF4-FFF2-40B4-BE49-F238E27FC236}">
                <a16:creationId xmlns:a16="http://schemas.microsoft.com/office/drawing/2014/main" id="{61D82A54-E031-4079-B00C-32A250E1F2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3075" y="-13553"/>
            <a:ext cx="2571751" cy="37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9226DD-EF3E-496E-A7CA-DEB5CD56ECEF}"/>
              </a:ext>
            </a:extLst>
          </p:cNvPr>
          <p:cNvSpPr>
            <a:spLocks noGrp="1"/>
          </p:cNvSpPr>
          <p:nvPr>
            <p:ph type="title"/>
          </p:nvPr>
        </p:nvSpPr>
        <p:spPr/>
        <p:txBody>
          <a:bodyPr/>
          <a:lstStyle/>
          <a:p>
            <a:r>
              <a:rPr lang="fr-FR" dirty="0"/>
              <a:t>Alexandre Dumas père (1802-1870)</a:t>
            </a:r>
            <a:endParaRPr lang="cs-CZ" dirty="0"/>
          </a:p>
        </p:txBody>
      </p:sp>
      <p:pic>
        <p:nvPicPr>
          <p:cNvPr id="1026" name="Picture 2" descr="https://upload.wikimedia.org/wikipedia/commons/thumb/4/4a/Alexandre_Dumas_par_Achille_Dev%C3%A9ria_%281829%29.png/800px-Alexandre_Dumas_par_Achille_Dev%C3%A9ria_%281829%29.png">
            <a:extLst>
              <a:ext uri="{FF2B5EF4-FFF2-40B4-BE49-F238E27FC236}">
                <a16:creationId xmlns:a16="http://schemas.microsoft.com/office/drawing/2014/main" id="{7FABE19E-EBCB-4011-ADDD-8A27328C4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 y="1553841"/>
            <a:ext cx="3503715" cy="4581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6/DUMAS_PERE.jpg/800px-DUMAS_PERE.jpg">
            <a:extLst>
              <a:ext uri="{FF2B5EF4-FFF2-40B4-BE49-F238E27FC236}">
                <a16:creationId xmlns:a16="http://schemas.microsoft.com/office/drawing/2014/main" id="{E7E8FB89-47C5-4650-B457-2DDDB1D3B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332" y="1628800"/>
            <a:ext cx="4266175" cy="458112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8BA9E61E-9702-41C5-9419-9D3D883035DC}"/>
              </a:ext>
            </a:extLst>
          </p:cNvPr>
          <p:cNvSpPr txBox="1"/>
          <p:nvPr/>
        </p:nvSpPr>
        <p:spPr>
          <a:xfrm>
            <a:off x="3459103" y="1844824"/>
            <a:ext cx="4560224" cy="3477875"/>
          </a:xfrm>
          <a:prstGeom prst="rect">
            <a:avLst/>
          </a:prstGeom>
          <a:noFill/>
        </p:spPr>
        <p:txBody>
          <a:bodyPr wrap="square" rtlCol="0">
            <a:spAutoFit/>
          </a:bodyPr>
          <a:lstStyle/>
          <a:p>
            <a:pPr marL="285750" indent="-285750">
              <a:buFont typeface="Arial" panose="020B0604020202020204" pitchFamily="34" charset="0"/>
              <a:buChar char="•"/>
            </a:pPr>
            <a:r>
              <a:rPr lang="fr-FR" sz="2000" dirty="0"/>
              <a:t>Fils d’un général révolutionnaire</a:t>
            </a:r>
          </a:p>
          <a:p>
            <a:pPr marL="285750" indent="-285750">
              <a:buFont typeface="Arial" panose="020B0604020202020204" pitchFamily="34" charset="0"/>
              <a:buChar char="•"/>
            </a:pPr>
            <a:r>
              <a:rPr lang="fr-FR" sz="2000" dirty="0"/>
              <a:t>Membre du salon de Nodier à l’Arsenal: dans la première génération romantique</a:t>
            </a:r>
          </a:p>
          <a:p>
            <a:pPr marL="285750" indent="-285750">
              <a:buFont typeface="Arial" panose="020B0604020202020204" pitchFamily="34" charset="0"/>
              <a:buChar char="•"/>
            </a:pPr>
            <a:r>
              <a:rPr lang="fr-FR" sz="2000" dirty="0"/>
              <a:t>Dramaturge réussi, ensuite romancier</a:t>
            </a:r>
          </a:p>
          <a:p>
            <a:pPr marL="285750" indent="-285750">
              <a:buFont typeface="Arial" panose="020B0604020202020204" pitchFamily="34" charset="0"/>
              <a:buChar char="•"/>
            </a:pPr>
            <a:r>
              <a:rPr lang="fr-FR" sz="2000" dirty="0"/>
              <a:t>Travail avec collaborateurs (Auguste Maquet)</a:t>
            </a:r>
          </a:p>
          <a:p>
            <a:pPr marL="285750" indent="-285750">
              <a:buFont typeface="Arial" panose="020B0604020202020204" pitchFamily="34" charset="0"/>
              <a:buChar char="•"/>
            </a:pPr>
            <a:r>
              <a:rPr lang="fr-FR" sz="2000" dirty="0"/>
              <a:t>Œuvres célèbres: </a:t>
            </a:r>
          </a:p>
          <a:p>
            <a:pPr marL="742950" lvl="1" indent="-285750">
              <a:buFont typeface="Arial" panose="020B0604020202020204" pitchFamily="34" charset="0"/>
              <a:buChar char="•"/>
            </a:pPr>
            <a:r>
              <a:rPr lang="fr-FR" sz="2000" i="1" dirty="0"/>
              <a:t>Trois mousquetaires</a:t>
            </a:r>
          </a:p>
          <a:p>
            <a:pPr marL="742950" lvl="1" indent="-285750">
              <a:buFont typeface="Arial" panose="020B0604020202020204" pitchFamily="34" charset="0"/>
              <a:buChar char="•"/>
            </a:pPr>
            <a:r>
              <a:rPr lang="fr-FR" sz="2000" i="1" dirty="0"/>
              <a:t>Comte de </a:t>
            </a:r>
            <a:r>
              <a:rPr lang="fr-FR" sz="2000" i="1" dirty="0" err="1"/>
              <a:t>Monte-Christo</a:t>
            </a:r>
            <a:endParaRPr lang="cs-CZ" sz="2000" i="1" dirty="0"/>
          </a:p>
        </p:txBody>
      </p:sp>
    </p:spTree>
    <p:extLst>
      <p:ext uri="{BB962C8B-B14F-4D97-AF65-F5344CB8AC3E}">
        <p14:creationId xmlns:p14="http://schemas.microsoft.com/office/powerpoint/2010/main" val="27085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B2F72-D8A7-4992-9399-182995366A82}"/>
              </a:ext>
            </a:extLst>
          </p:cNvPr>
          <p:cNvSpPr>
            <a:spLocks noGrp="1"/>
          </p:cNvSpPr>
          <p:nvPr>
            <p:ph type="title"/>
          </p:nvPr>
        </p:nvSpPr>
        <p:spPr>
          <a:xfrm>
            <a:off x="1557908" y="-571500"/>
            <a:ext cx="9601200" cy="1143000"/>
          </a:xfrm>
        </p:spPr>
        <p:txBody>
          <a:bodyPr/>
          <a:lstStyle/>
          <a:p>
            <a:r>
              <a:rPr lang="fr-FR" dirty="0"/>
              <a:t>Un auteur prolifique </a:t>
            </a:r>
            <a:endParaRPr lang="cs-CZ" dirty="0"/>
          </a:p>
        </p:txBody>
      </p:sp>
      <p:sp>
        <p:nvSpPr>
          <p:cNvPr id="4" name="Obdélník 3">
            <a:extLst>
              <a:ext uri="{FF2B5EF4-FFF2-40B4-BE49-F238E27FC236}">
                <a16:creationId xmlns:a16="http://schemas.microsoft.com/office/drawing/2014/main" id="{3755BCB8-0100-4458-81D1-390463AB15AD}"/>
              </a:ext>
            </a:extLst>
          </p:cNvPr>
          <p:cNvSpPr/>
          <p:nvPr/>
        </p:nvSpPr>
        <p:spPr>
          <a:xfrm>
            <a:off x="117748" y="571500"/>
            <a:ext cx="12192223" cy="6078587"/>
          </a:xfrm>
          <a:prstGeom prst="rect">
            <a:avLst/>
          </a:prstGeom>
        </p:spPr>
        <p:txBody>
          <a:bodyPr wrap="square">
            <a:spAutoFit/>
          </a:bodyPr>
          <a:lstStyle/>
          <a:p>
            <a:r>
              <a:rPr lang="fr-FR" sz="1100" dirty="0"/>
              <a:t>La Chasse et l'Amour (théâtre), 1825; La Noce et l'Enterrement (théâtre), 1826; Blanche de Beaulieu (paru dans Nouvelles contemporaines), 1826; Henri III et sa cour (théâtre), 1829; Christine, ou Stockholm, Fontainebleau et Rome (théâtre), 1830; Napoléon Bonaparte ou Trente ans de l’Histoire de France (théâtre), 1831; Antony (théâtre), 1831; Charles VII chez ses grands vassaux (théâtre), 1831; Teresa (théâtre), 1831; La Tour de Nesle (théâtre), 1832; Angèle (théâtre), 1833; Gaule et France (essai), 1833; Impressions de voyage, 1833; Catherine Howard (théâtre), 1834; Souvenirs d’Anthony, 1835; Chroniques de France : Isabel de Bavière, 1835; Kean (théâtre), 1836; </a:t>
            </a:r>
            <a:r>
              <a:rPr lang="fr-FR" sz="1100" dirty="0" err="1"/>
              <a:t>Piquillo</a:t>
            </a:r>
            <a:r>
              <a:rPr lang="fr-FR" sz="1100" dirty="0"/>
              <a:t> (opéra-comique); Caligula (théâtre), 1837; Mademoiselle de Belle-Isle (théâtre), 1837; La Salle d’armes / Pauline (roman), 1838; Le Capitaine Paul, 1838; Le Capitaine Pamphile, 1839; La Comtesse de Salisbury, 1839; L'Alchimiste (théâtre), 1839; Léo </a:t>
            </a:r>
            <a:r>
              <a:rPr lang="fr-FR" sz="1100" dirty="0" err="1"/>
              <a:t>Burckart</a:t>
            </a:r>
            <a:r>
              <a:rPr lang="fr-FR" sz="1100" dirty="0"/>
              <a:t> (théâtre), 1839; Acté, 1839; Monseigneur Gaston </a:t>
            </a:r>
            <a:r>
              <a:rPr lang="fr-FR" sz="1100" dirty="0" err="1"/>
              <a:t>Phœbus</a:t>
            </a:r>
            <a:r>
              <a:rPr lang="fr-FR" sz="1100" dirty="0"/>
              <a:t> : chronique dans laquelle est racontée l'histoire du démon familier du Sire de </a:t>
            </a:r>
            <a:r>
              <a:rPr lang="fr-FR" sz="1100" dirty="0" err="1"/>
              <a:t>Corasse</a:t>
            </a:r>
            <a:r>
              <a:rPr lang="fr-FR" sz="1100" dirty="0"/>
              <a:t> (1839); Crimes célèbres, 1839–1841; Napoléon, 1840; Aventures de John </a:t>
            </a:r>
            <a:r>
              <a:rPr lang="fr-FR" sz="1100" dirty="0" err="1"/>
              <a:t>Davys</a:t>
            </a:r>
            <a:r>
              <a:rPr lang="fr-FR" sz="1100" dirty="0"/>
              <a:t>, 1840;Othon l’archer, 1840; Les Stuarts, 1840; Maître Adam le calabrais, 1840; Le Maître d’armes, 1840–1841; Praxède, 1841; Aventures de </a:t>
            </a:r>
            <a:r>
              <a:rPr lang="fr-FR" sz="1100" dirty="0" err="1"/>
              <a:t>Lydéric</a:t>
            </a:r>
            <a:r>
              <a:rPr lang="fr-FR" sz="1100" dirty="0"/>
              <a:t>, grand-forestier de Flandre, 1841; Nouvelles Impressions de voyage (Midi de la France), 1841; Excursions sur les bords du Rhin, 1841; Souvenirs de voyage : Une année à Florence , 1841; Un mariage sous Louis XV (théâtre), 1841; Jeanne la pucelle (1429-1431), 1842; </a:t>
            </a:r>
            <a:r>
              <a:rPr lang="fr-FR" sz="1100" dirty="0" err="1"/>
              <a:t>Lorenzino</a:t>
            </a:r>
            <a:r>
              <a:rPr lang="fr-FR" sz="1100" dirty="0"/>
              <a:t> (théâtre), 1842; Le </a:t>
            </a:r>
            <a:r>
              <a:rPr lang="fr-FR" sz="1100" dirty="0" err="1"/>
              <a:t>Speronare</a:t>
            </a:r>
            <a:r>
              <a:rPr lang="fr-FR" sz="1100" dirty="0"/>
              <a:t>, 1842; Le Capitaine Arena , 1842; Halifax (théâtre), 1842; Le Chevalier d'</a:t>
            </a:r>
            <a:r>
              <a:rPr lang="fr-FR" sz="1100" dirty="0" err="1"/>
              <a:t>Harmental</a:t>
            </a:r>
            <a:r>
              <a:rPr lang="fr-FR" sz="1100" dirty="0"/>
              <a:t>, 1842; Le Corricolo, 1843; Les Demoiselles de Saint-Cyr (théâtre), 1843; Louise Bernard (théâtre), 1843; Filles, Lorettes et Courtisanes, 1843; Georges, 1843; Ascanio ou l'Orfèvre du roi, 1843; Amaury, 1843; Le Laird de </a:t>
            </a:r>
            <a:r>
              <a:rPr lang="fr-FR" sz="1100" dirty="0" err="1"/>
              <a:t>Dumbiky</a:t>
            </a:r>
            <a:r>
              <a:rPr lang="fr-FR" sz="1100" dirty="0"/>
              <a:t> (théâtre), 1844; </a:t>
            </a:r>
            <a:r>
              <a:rPr lang="fr-FR" sz="1100" dirty="0" err="1"/>
              <a:t>Sylvandire</a:t>
            </a:r>
            <a:r>
              <a:rPr lang="fr-FR" sz="1100" dirty="0"/>
              <a:t>, 1844; Fernande, 1844; Les Trois Mousquetaires, 1844; Albine ou le Château d’</a:t>
            </a:r>
            <a:r>
              <a:rPr lang="fr-FR" sz="1100" dirty="0" err="1"/>
              <a:t>Eppstein</a:t>
            </a:r>
            <a:r>
              <a:rPr lang="fr-FR" sz="1100" dirty="0"/>
              <a:t>, 1844; Cécile ou la Robe de noces, 1844; Gabriel Lambert, 1844; Louis XIV et son siècle, 1844; Contes (Histoire d'un casse-noisette, Le Roi des taupes et sa fille, La Bouillie de la comtesse Berthe, etc.), 1844, Vingt ans après, 1845; Une amazone, 1845; La Guerre des femmes, 1845; Le Comte de Monte-Cristo, 1845–1846; Une fille du régent, 1845; La Reine Margot, 1845; Les Médicis, 1845; Les Frères corses, 1845; Le Chevalier de Maison-Rouge, 1845–1846; La Dame de </a:t>
            </a:r>
            <a:r>
              <a:rPr lang="fr-FR" sz="1100" dirty="0" err="1"/>
              <a:t>Monsoreau</a:t>
            </a:r>
            <a:r>
              <a:rPr lang="fr-FR" sz="1100" dirty="0"/>
              <a:t>, 1846; Le Bâtard de Mauléon, 1846; Joseph Balsamo, 1846; Les Deux Diane, 1846; Impressions de voyage : De Paris à Cadix, 1847; Les Quarante-cinq, 1847; Le Chevalier de Maison-Rouge (théâtre), 1847; Catilina (théâtre), 1848; Hamlet, prince de Danemark (théâtre), 1848; Le Vicomte de </a:t>
            </a:r>
            <a:r>
              <a:rPr lang="fr-FR" sz="1100" dirty="0" err="1"/>
              <a:t>Bragelonne</a:t>
            </a:r>
            <a:r>
              <a:rPr lang="fr-FR" sz="1100" dirty="0"/>
              <a:t> ou Dix ans plus tard, 1848; Les Mille et Un Fantômes, 1846; La Dame pâle, 1849; Le Collier de la reine, 1849; La Femme au collier de velours, 1850; La Tulipe noire, 1850; Le Trou de l’enfer, 1850; La Colombe, 1850; La Chasse au chastre (théâtre), 1850; Montevideo ou Une nouvelle Troie, 1850; Le Drame de quatre-vingt-treize, 1851; Impressions de voyage : Suisse, 1851; Ange </a:t>
            </a:r>
            <a:r>
              <a:rPr lang="fr-FR" sz="1100" dirty="0" err="1"/>
              <a:t>Pitou</a:t>
            </a:r>
            <a:r>
              <a:rPr lang="fr-FR" sz="1100" dirty="0"/>
              <a:t>, 1851; Olympe de Clèves, 1851, Conscience l'innocent, 1852; Un Gil Blas en Californie, 1852; Histoire de la vie politique et privée de Louis-Philippe, 1852; Mes Mémoires, 1852-1856; La Maison de Savoie, depuis 1555 jusqu'à 1850, 1852-1856; La Comtesse de Charny, 1853; Le Pasteur d’</a:t>
            </a:r>
            <a:r>
              <a:rPr lang="fr-FR" sz="1100" dirty="0" err="1"/>
              <a:t>Ashbourne</a:t>
            </a:r>
            <a:r>
              <a:rPr lang="fr-FR" sz="1100" dirty="0"/>
              <a:t>, 1853; Isaac </a:t>
            </a:r>
            <a:r>
              <a:rPr lang="fr-FR" sz="1100" dirty="0" err="1"/>
              <a:t>Laquedem</a:t>
            </a:r>
            <a:r>
              <a:rPr lang="fr-FR" sz="1100" dirty="0"/>
              <a:t>, 1853; Les Drames de la mer, 1853; Ingénue, 1853; La Jeunesse de Pierrot, 1854; Une vie d’artiste, 1854; Catherine Blum, 1854; Saphir, 1854; Vie et Aventures de la princesse de Monaco, 1854; Le Marbrier (théâtre), 1854; La Conscience (théâtre), 1854; Le Capitaine Richard, 1854; Les Mohicans de Paris, 1854-1855; Souvenirs de 1830 à 1842, 1854; La Jeunesse de Louis XIV (théâtre), 1854; La Dernière Année de Marie Dorval, 1855; Marie Giovanni, journal d’une parisienne, 1855; Le Gentilhomme de la Montagne (El </a:t>
            </a:r>
            <a:r>
              <a:rPr lang="fr-FR" sz="1100" dirty="0" err="1"/>
              <a:t>Salteador</a:t>
            </a:r>
            <a:r>
              <a:rPr lang="fr-FR" sz="1100" dirty="0"/>
              <a:t>), 1855; Le Page du duc de Savoie, 1855; Les Grands Hommes en robe de chambre : César, Henri IV, Richelieu, 1855–1856; Mémoires d'une aveugle ou Madame du Deffand, 1856; Les Compagnons de Jéhu, 1856; Les Crimes célèbres, 1856; La Tour Saint-Jacques (théâtre), 1856; Le Fils de la nuit ou le Pirate (théâtre), 1856; Un cadet de famille ou Mémoires d'un jeune cadet, 1856; L’Homme aux contes, 1857; Charles le Téméraire, 1857; Le Meneur de loups, 1857, L'Invitation à la valse (théâtre), 1857; La Dame de volupté ou Mémoires de Jeanne d’Albert de Luynes, comtesse de Verrue, 1857; Madame Chamblay, ou Ainsi soit-il !, 1857; Les Louves de Machecoul, 1858; Black, 1858; L'Horoscope, 1858 (ou 1854 ?); De Paris à Astrakan ou Voyage en Russie, 1858; Voyage au Caucase, 1859; Jane, 1859; L'Île de feu, 1859; Le Fils du forçat, ou Monsieur </a:t>
            </a:r>
            <a:r>
              <a:rPr lang="fr-FR" sz="1100" dirty="0" err="1"/>
              <a:t>Coumbes</a:t>
            </a:r>
            <a:r>
              <a:rPr lang="fr-FR" sz="1100" dirty="0"/>
              <a:t>, ou Histoire d’un cabanon et d’un chalet, 1859, La Maison de glace, 1860; La Route de Varennes, 1860; Mémoires de Garibaldi, 1860; Une aventure d’amour, 1860; Le Roman d'Elvire (opéra-comique); Le Père La Ruine, 1860; Le Père Gigogne, contes pour les enfants, 1860; La Marquise d’</a:t>
            </a:r>
            <a:r>
              <a:rPr lang="fr-FR" sz="1100" dirty="0" err="1"/>
              <a:t>Escoman</a:t>
            </a:r>
            <a:r>
              <a:rPr lang="fr-FR" sz="1100" dirty="0"/>
              <a:t>, 1860; L'Envers d'une conspiration (théâtre), 1860; Une nuit à Florence sous Alexandre de Médicis, 1861; Les morts vont vite, 1861; Bric-à-brac, 2 vol. 1861; La Princesse Flora, 1863; La Boule de neige, 1863; La Dame de volupté ou Mémoires de Jeanne d’Albert de Luynes, 1863; La San-Felice, 1864; Les Deux Reines, 1864; Souvenirs d'une favorite, 1865; Le Fils du forçat, 1865; Les Blancs et les Bleus, 1867; Les Hommes de fer, 1867; Histoire d'un lézard (Souvenirs de Naples), 1867/8; Les Garibaldiens, 1868; La Terreur prussienne, souvenirs dramatiques, 1868</a:t>
            </a:r>
          </a:p>
          <a:p>
            <a:endParaRPr lang="fr-FR" sz="1100" dirty="0"/>
          </a:p>
          <a:p>
            <a:endParaRPr lang="fr-FR" sz="1100" dirty="0"/>
          </a:p>
          <a:p>
            <a:r>
              <a:rPr lang="fr-FR" sz="1500" dirty="0"/>
              <a:t>Disponible sur: </a:t>
            </a:r>
            <a:r>
              <a:rPr lang="fr-FR" sz="1500" dirty="0">
                <a:hlinkClick r:id="rId2"/>
              </a:rPr>
              <a:t>https://fr.wikipedia.org/wiki/Alexandre_Dumas</a:t>
            </a:r>
            <a:r>
              <a:rPr lang="cs-CZ" sz="1500" dirty="0"/>
              <a:t> </a:t>
            </a:r>
          </a:p>
        </p:txBody>
      </p:sp>
    </p:spTree>
    <p:extLst>
      <p:ext uri="{BB962C8B-B14F-4D97-AF65-F5344CB8AC3E}">
        <p14:creationId xmlns:p14="http://schemas.microsoft.com/office/powerpoint/2010/main" val="1475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B7BAD-0A65-4C3B-9DAF-7F815C5712B7}"/>
              </a:ext>
            </a:extLst>
          </p:cNvPr>
          <p:cNvSpPr>
            <a:spLocks noGrp="1"/>
          </p:cNvSpPr>
          <p:nvPr>
            <p:ph type="title"/>
          </p:nvPr>
        </p:nvSpPr>
        <p:spPr/>
        <p:txBody>
          <a:bodyPr/>
          <a:lstStyle/>
          <a:p>
            <a:r>
              <a:rPr lang="fr-FR" dirty="0"/>
              <a:t>Grand romancier ou auteur populaire?</a:t>
            </a:r>
            <a:endParaRPr lang="cs-CZ" dirty="0"/>
          </a:p>
        </p:txBody>
      </p:sp>
      <p:sp>
        <p:nvSpPr>
          <p:cNvPr id="4" name="Obdélník 3">
            <a:extLst>
              <a:ext uri="{FF2B5EF4-FFF2-40B4-BE49-F238E27FC236}">
                <a16:creationId xmlns:a16="http://schemas.microsoft.com/office/drawing/2014/main" id="{68E1801E-31D0-4E98-A89A-4DC1B27B5603}"/>
              </a:ext>
            </a:extLst>
          </p:cNvPr>
          <p:cNvSpPr/>
          <p:nvPr/>
        </p:nvSpPr>
        <p:spPr>
          <a:xfrm>
            <a:off x="189756" y="1800189"/>
            <a:ext cx="10705256" cy="4556247"/>
          </a:xfrm>
          <a:prstGeom prst="rect">
            <a:avLst/>
          </a:prstGeom>
        </p:spPr>
        <p:txBody>
          <a:bodyPr wrap="square">
            <a:spAutoFit/>
          </a:bodyPr>
          <a:lstStyle/>
          <a:p>
            <a:pPr marL="342900" lvl="0" indent="-342900">
              <a:lnSpc>
                <a:spcPct val="115000"/>
              </a:lnSpc>
              <a:spcAft>
                <a:spcPts val="1000"/>
              </a:spcAft>
              <a:buFont typeface="Symbol" panose="05050102010706020507" pitchFamily="18" charset="2"/>
              <a:buChar char=""/>
            </a:pPr>
            <a:r>
              <a:rPr lang="fr-FR" dirty="0">
                <a:latin typeface="+mj-lt"/>
                <a:ea typeface="Calibri" panose="020F0502020204030204" pitchFamily="34" charset="0"/>
                <a:cs typeface="Times New Roman" panose="02020603050405020304" pitchFamily="18" charset="0"/>
              </a:rPr>
              <a:t>« </a:t>
            </a:r>
            <a:r>
              <a:rPr lang="fr-FR" i="1" dirty="0">
                <a:ea typeface="Calibri" panose="020F0502020204030204" pitchFamily="34" charset="0"/>
                <a:cs typeface="Times New Roman" panose="02020603050405020304" pitchFamily="18" charset="0"/>
              </a:rPr>
              <a:t>Quoique les productions dont il a inondé le monde littéraire aient joui d’une célébrité européenne, elles n’ont guère de valeur réelle ; elles ont contribué au contraire à la démoralisation du public, qui avalait avec avidité ses inventions les plus impossibles, comme </a:t>
            </a:r>
            <a:r>
              <a:rPr lang="fr-FR" dirty="0">
                <a:ea typeface="Calibri" panose="020F0502020204030204" pitchFamily="34" charset="0"/>
                <a:cs typeface="Times New Roman" panose="02020603050405020304" pitchFamily="18" charset="0"/>
              </a:rPr>
              <a:t>Les Trois Mousquetaires, le Comte de Monte-Cristo</a:t>
            </a:r>
            <a:r>
              <a:rPr lang="fr-FR" i="1" dirty="0">
                <a:ea typeface="Calibri" panose="020F0502020204030204" pitchFamily="34" charset="0"/>
                <a:cs typeface="Times New Roman" panose="02020603050405020304" pitchFamily="18" charset="0"/>
              </a:rPr>
              <a:t>, etc. Il a été d’une activité miraculeuse, mais le nombre de ses publications, romans, drames, nouvelles, impressions de voyage est tel qu’il n’aurait pu les écrire sans une foule de collaborateurs.</a:t>
            </a:r>
            <a:r>
              <a:rPr lang="fr-FR" dirty="0">
                <a:ea typeface="Calibri" panose="020F0502020204030204" pitchFamily="34" charset="0"/>
                <a:cs typeface="Times New Roman" panose="02020603050405020304" pitchFamily="18" charset="0"/>
              </a:rPr>
              <a:t> »</a:t>
            </a:r>
            <a:r>
              <a:rPr lang="fr-FR" dirty="0"/>
              <a:t> (Helene Lange : </a:t>
            </a:r>
            <a:r>
              <a:rPr lang="fr-FR" i="1" dirty="0"/>
              <a:t>Précis de l’histoire de la littérature française. </a:t>
            </a:r>
            <a:r>
              <a:rPr lang="fr-FR" dirty="0"/>
              <a:t>Berlin, L. </a:t>
            </a:r>
            <a:r>
              <a:rPr lang="fr-FR" dirty="0" err="1"/>
              <a:t>Oehmigke’s</a:t>
            </a:r>
            <a:r>
              <a:rPr lang="fr-FR" dirty="0"/>
              <a:t> </a:t>
            </a:r>
            <a:r>
              <a:rPr lang="fr-FR" dirty="0" err="1"/>
              <a:t>Verlag</a:t>
            </a:r>
            <a:r>
              <a:rPr lang="fr-FR" dirty="0"/>
              <a:t>, 1888)</a:t>
            </a:r>
            <a:endParaRPr lang="cs-CZ" dirty="0"/>
          </a:p>
          <a:p>
            <a:pPr marL="342900" indent="-342900">
              <a:lnSpc>
                <a:spcPct val="115000"/>
              </a:lnSpc>
              <a:spcAft>
                <a:spcPts val="1000"/>
              </a:spcAft>
              <a:buFont typeface="Symbol" panose="05050102010706020507" pitchFamily="18" charset="2"/>
              <a:buChar char=""/>
            </a:pPr>
            <a:r>
              <a:rPr lang="fr-FR" dirty="0"/>
              <a:t>« (Dumas sait combiner) </a:t>
            </a:r>
            <a:r>
              <a:rPr lang="fr-FR" i="1" dirty="0"/>
              <a:t>les prestiges du roman historique et du roman-feuilleton.</a:t>
            </a:r>
            <a:r>
              <a:rPr lang="fr-FR" dirty="0"/>
              <a:t> (…) </a:t>
            </a:r>
            <a:r>
              <a:rPr lang="fr-FR" i="1" dirty="0"/>
              <a:t>si les réapparitions, déguisements, changements d’identité appartiennent à l’arsenal du feuilleton, ils servent aussi une structure dumasienne profonde. Dialogue de spectres, le roman met en scène les grandes forces de l’Histoire et de la création.</a:t>
            </a:r>
            <a:r>
              <a:rPr lang="fr-FR" dirty="0"/>
              <a:t> » (Gérard </a:t>
            </a:r>
            <a:r>
              <a:rPr lang="fr-FR" dirty="0" err="1"/>
              <a:t>Gengembre</a:t>
            </a:r>
            <a:r>
              <a:rPr lang="cs-CZ" dirty="0"/>
              <a:t>, </a:t>
            </a:r>
            <a:r>
              <a:rPr lang="cs-CZ" i="1" dirty="0" err="1"/>
              <a:t>Le</a:t>
            </a:r>
            <a:r>
              <a:rPr lang="cs-CZ" i="1" dirty="0"/>
              <a:t> Roman </a:t>
            </a:r>
            <a:r>
              <a:rPr lang="cs-CZ" i="1" dirty="0" err="1"/>
              <a:t>historique</a:t>
            </a:r>
            <a:r>
              <a:rPr lang="cs-CZ" i="1" dirty="0"/>
              <a:t>)</a:t>
            </a:r>
            <a:endParaRPr lang="cs-CZ" dirty="0"/>
          </a:p>
          <a:p>
            <a:pPr marL="342900" lvl="0" indent="-342900">
              <a:lnSpc>
                <a:spcPct val="115000"/>
              </a:lnSpc>
              <a:spcAft>
                <a:spcPts val="1000"/>
              </a:spcAft>
              <a:buFont typeface="Symbol" panose="05050102010706020507" pitchFamily="18" charset="2"/>
              <a:buChar char=""/>
            </a:pPr>
            <a:endParaRPr lang="cs-CZ" dirty="0"/>
          </a:p>
          <a:p>
            <a:pPr marL="342900" lvl="0" indent="-342900">
              <a:lnSpc>
                <a:spcPct val="115000"/>
              </a:lnSpc>
              <a:spcAft>
                <a:spcPts val="1000"/>
              </a:spcAft>
              <a:buFont typeface="Symbol" panose="05050102010706020507" pitchFamily="18" charset="2"/>
              <a:buChar char=""/>
            </a:pPr>
            <a:endParaRPr lang="cs-CZ" sz="1600" dirty="0">
              <a:cs typeface="Times New Roman" panose="02020603050405020304" pitchFamily="18" charset="0"/>
            </a:endParaRPr>
          </a:p>
        </p:txBody>
      </p:sp>
    </p:spTree>
    <p:extLst>
      <p:ext uri="{BB962C8B-B14F-4D97-AF65-F5344CB8AC3E}">
        <p14:creationId xmlns:p14="http://schemas.microsoft.com/office/powerpoint/2010/main" val="42320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c/c8/Alexandre_Dumas_7.jpg/800px-Alexandre_Dumas_7.jpg">
            <a:extLst>
              <a:ext uri="{FF2B5EF4-FFF2-40B4-BE49-F238E27FC236}">
                <a16:creationId xmlns:a16="http://schemas.microsoft.com/office/drawing/2014/main" id="{982E8452-75F4-4120-97B8-04C871905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10609"/>
            <a:ext cx="4583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3E716AB8-3718-4D59-AF95-FFE324A8879C}"/>
              </a:ext>
            </a:extLst>
          </p:cNvPr>
          <p:cNvSpPr txBox="1">
            <a:spLocks/>
          </p:cNvSpPr>
          <p:nvPr/>
        </p:nvSpPr>
        <p:spPr>
          <a:xfrm>
            <a:off x="549796" y="404664"/>
            <a:ext cx="6624736"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fr-FR" dirty="0"/>
              <a:t>Roman dumasien à travers les époques</a:t>
            </a:r>
            <a:endParaRPr lang="cs-CZ" dirty="0"/>
          </a:p>
        </p:txBody>
      </p:sp>
      <p:sp>
        <p:nvSpPr>
          <p:cNvPr id="2" name="TextovéPole 1">
            <a:extLst>
              <a:ext uri="{FF2B5EF4-FFF2-40B4-BE49-F238E27FC236}">
                <a16:creationId xmlns:a16="http://schemas.microsoft.com/office/drawing/2014/main" id="{3FC7420B-87C9-4877-B2FF-019FD2880ED0}"/>
              </a:ext>
            </a:extLst>
          </p:cNvPr>
          <p:cNvSpPr txBox="1"/>
          <p:nvPr/>
        </p:nvSpPr>
        <p:spPr>
          <a:xfrm>
            <a:off x="693812" y="2420888"/>
            <a:ext cx="6048672" cy="3139321"/>
          </a:xfrm>
          <a:prstGeom prst="rect">
            <a:avLst/>
          </a:prstGeom>
          <a:noFill/>
        </p:spPr>
        <p:txBody>
          <a:bodyPr wrap="square" rtlCol="0">
            <a:spAutoFit/>
          </a:bodyPr>
          <a:lstStyle/>
          <a:p>
            <a:pPr marL="285750" indent="-285750">
              <a:buFont typeface="Arial" panose="020B0604020202020204" pitchFamily="34" charset="0"/>
              <a:buChar char="•"/>
            </a:pPr>
            <a:r>
              <a:rPr lang="fr-FR" dirty="0"/>
              <a:t>Guerre de Cent ans (</a:t>
            </a:r>
            <a:r>
              <a:rPr lang="fr-FR" i="1" dirty="0"/>
              <a:t>Le Bâtard de Mauléon</a:t>
            </a:r>
            <a:r>
              <a:rPr lang="fr-FR" dirty="0"/>
              <a:t>)</a:t>
            </a:r>
          </a:p>
          <a:p>
            <a:pPr marL="285750" indent="-285750">
              <a:buFont typeface="Arial" panose="020B0604020202020204" pitchFamily="34" charset="0"/>
              <a:buChar char="•"/>
            </a:pPr>
            <a:r>
              <a:rPr lang="fr-FR" dirty="0"/>
              <a:t> la </a:t>
            </a:r>
            <a:r>
              <a:rPr lang="fr-FR" dirty="0" err="1"/>
              <a:t>Rennaissance</a:t>
            </a:r>
            <a:r>
              <a:rPr lang="fr-FR" dirty="0"/>
              <a:t> et les guerres de religion (cycle de la </a:t>
            </a:r>
            <a:r>
              <a:rPr lang="fr-FR" i="1" dirty="0"/>
              <a:t>Reine Margot, La Dame de Montsoreau, Les Quarante-cinq</a:t>
            </a:r>
            <a:r>
              <a:rPr lang="fr-FR" dirty="0"/>
              <a:t>)</a:t>
            </a:r>
          </a:p>
          <a:p>
            <a:pPr marL="285750" indent="-285750">
              <a:buFont typeface="Arial" panose="020B0604020202020204" pitchFamily="34" charset="0"/>
              <a:buChar char="•"/>
            </a:pPr>
            <a:r>
              <a:rPr lang="fr-FR" dirty="0"/>
              <a:t> XVIIe siècle (</a:t>
            </a:r>
            <a:r>
              <a:rPr lang="fr-FR" i="1" dirty="0"/>
              <a:t>Les Trois mousquetaires, Vingt ans après</a:t>
            </a:r>
            <a:r>
              <a:rPr lang="fr-FR" dirty="0"/>
              <a:t>)</a:t>
            </a:r>
          </a:p>
          <a:p>
            <a:pPr marL="285750" indent="-285750">
              <a:buFont typeface="Arial" panose="020B0604020202020204" pitchFamily="34" charset="0"/>
              <a:buChar char="•"/>
            </a:pPr>
            <a:r>
              <a:rPr lang="fr-FR" dirty="0"/>
              <a:t>la Révolution et ses débuts (</a:t>
            </a:r>
            <a:r>
              <a:rPr lang="fr-FR" i="1" dirty="0"/>
              <a:t>L’Affaire de collier, Joseph Balsamo, Ange </a:t>
            </a:r>
            <a:r>
              <a:rPr lang="fr-FR" i="1" dirty="0" err="1"/>
              <a:t>Pitou</a:t>
            </a:r>
            <a:r>
              <a:rPr lang="fr-FR" i="1" dirty="0"/>
              <a:t>, Les Compagnons de Jéhu, Les Blancs et les Bleus</a:t>
            </a:r>
            <a:r>
              <a:rPr lang="fr-FR" dirty="0"/>
              <a:t>) </a:t>
            </a:r>
          </a:p>
          <a:p>
            <a:pPr marL="285750" indent="-285750">
              <a:buFont typeface="Arial" panose="020B0604020202020204" pitchFamily="34" charset="0"/>
              <a:buChar char="•"/>
            </a:pPr>
            <a:r>
              <a:rPr lang="fr-FR" dirty="0"/>
              <a:t>le XIXe siècle (</a:t>
            </a:r>
            <a:r>
              <a:rPr lang="fr-FR" i="1" dirty="0"/>
              <a:t>Le Comte de Monte-Cristo,</a:t>
            </a:r>
            <a:r>
              <a:rPr lang="fr-FR" dirty="0"/>
              <a:t> </a:t>
            </a:r>
            <a:r>
              <a:rPr lang="fr-FR" i="1" dirty="0"/>
              <a:t>Les Louves de Machecoul</a:t>
            </a:r>
            <a:r>
              <a:rPr lang="fr-FR" dirty="0"/>
              <a:t>)</a:t>
            </a:r>
            <a:endParaRPr lang="cs-CZ" dirty="0"/>
          </a:p>
        </p:txBody>
      </p:sp>
    </p:spTree>
    <p:extLst>
      <p:ext uri="{BB962C8B-B14F-4D97-AF65-F5344CB8AC3E}">
        <p14:creationId xmlns:p14="http://schemas.microsoft.com/office/powerpoint/2010/main" val="22543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7E460D-6A7A-483E-877B-A1E08E92FE33}"/>
              </a:ext>
            </a:extLst>
          </p:cNvPr>
          <p:cNvSpPr txBox="1">
            <a:spLocks/>
          </p:cNvSpPr>
          <p:nvPr/>
        </p:nvSpPr>
        <p:spPr>
          <a:xfrm>
            <a:off x="1293812" y="260648"/>
            <a:ext cx="9601200"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dirty="0" err="1"/>
              <a:t>Caractéristi</a:t>
            </a:r>
            <a:r>
              <a:rPr lang="fr-FR" dirty="0" err="1"/>
              <a:t>ques</a:t>
            </a:r>
            <a:r>
              <a:rPr lang="fr-FR" dirty="0"/>
              <a:t> du roman dumasien 1: </a:t>
            </a:r>
            <a:r>
              <a:rPr lang="fr-FR" i="1" dirty="0"/>
              <a:t>Les Trois mousquetaires</a:t>
            </a:r>
            <a:endParaRPr lang="cs-CZ" dirty="0"/>
          </a:p>
        </p:txBody>
      </p:sp>
      <p:sp>
        <p:nvSpPr>
          <p:cNvPr id="3" name="TextovéPole 2">
            <a:extLst>
              <a:ext uri="{FF2B5EF4-FFF2-40B4-BE49-F238E27FC236}">
                <a16:creationId xmlns:a16="http://schemas.microsoft.com/office/drawing/2014/main" id="{518CADBA-15C3-430F-B7D0-AEBCBD769943}"/>
              </a:ext>
            </a:extLst>
          </p:cNvPr>
          <p:cNvSpPr txBox="1"/>
          <p:nvPr/>
        </p:nvSpPr>
        <p:spPr>
          <a:xfrm>
            <a:off x="837828" y="1997839"/>
            <a:ext cx="4896544" cy="2862322"/>
          </a:xfrm>
          <a:prstGeom prst="rect">
            <a:avLst/>
          </a:prstGeom>
          <a:noFill/>
        </p:spPr>
        <p:txBody>
          <a:bodyPr wrap="square" rtlCol="0">
            <a:spAutoFit/>
          </a:bodyPr>
          <a:lstStyle/>
          <a:p>
            <a:r>
              <a:rPr lang="fr-FR" sz="2000" b="1" dirty="0"/>
              <a:t>Observez le chapitre sur le combat entre les mousquetaires et les gardes du cardinal Richelieu. </a:t>
            </a:r>
          </a:p>
          <a:p>
            <a:pPr marL="285750" indent="-285750">
              <a:buFont typeface="Arial" panose="020B0604020202020204" pitchFamily="34" charset="0"/>
              <a:buChar char="•"/>
            </a:pPr>
            <a:r>
              <a:rPr lang="fr-FR" sz="2000" b="1" dirty="0"/>
              <a:t>Comment vous caractériseriez le style de Dumas ? </a:t>
            </a:r>
          </a:p>
          <a:p>
            <a:pPr marL="285750" indent="-285750">
              <a:buFont typeface="Arial" panose="020B0604020202020204" pitchFamily="34" charset="0"/>
              <a:buChar char="•"/>
            </a:pPr>
            <a:r>
              <a:rPr lang="fr-FR" sz="2000" b="1" dirty="0"/>
              <a:t>Quelle est rôle de l’action, comment se présentent les protagonistes ? </a:t>
            </a:r>
          </a:p>
          <a:p>
            <a:pPr marL="285750" indent="-285750">
              <a:buFont typeface="Arial" panose="020B0604020202020204" pitchFamily="34" charset="0"/>
              <a:buChar char="•"/>
            </a:pPr>
            <a:r>
              <a:rPr lang="fr-FR" sz="2000" b="1" dirty="0"/>
              <a:t>Quelle place appartient-elle à l’aventure dans le récit? </a:t>
            </a:r>
            <a:endParaRPr lang="cs-CZ" sz="2000" dirty="0"/>
          </a:p>
        </p:txBody>
      </p:sp>
      <p:pic>
        <p:nvPicPr>
          <p:cNvPr id="4098" name="Picture 2" descr="RÃ©sultat de recherche d'images pour &quot;les trois mousquetaires illustrations&quot;">
            <a:extLst>
              <a:ext uri="{FF2B5EF4-FFF2-40B4-BE49-F238E27FC236}">
                <a16:creationId xmlns:a16="http://schemas.microsoft.com/office/drawing/2014/main" id="{8EA0DA90-CD35-4AF5-A587-49C548149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1649021"/>
            <a:ext cx="4325464" cy="494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06B883F-A06B-4FE6-A382-5B23C2544A6B}"/>
              </a:ext>
            </a:extLst>
          </p:cNvPr>
          <p:cNvSpPr txBox="1">
            <a:spLocks/>
          </p:cNvSpPr>
          <p:nvPr/>
        </p:nvSpPr>
        <p:spPr>
          <a:xfrm>
            <a:off x="189756" y="260648"/>
            <a:ext cx="7632848"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dirty="0" err="1"/>
              <a:t>Caractéristi</a:t>
            </a:r>
            <a:r>
              <a:rPr lang="fr-FR" dirty="0" err="1"/>
              <a:t>ques</a:t>
            </a:r>
            <a:r>
              <a:rPr lang="fr-FR" dirty="0"/>
              <a:t> du roman dumasien 2: </a:t>
            </a:r>
            <a:r>
              <a:rPr lang="fr-FR" i="1" dirty="0"/>
              <a:t>La Reine Margot</a:t>
            </a:r>
            <a:endParaRPr lang="cs-CZ" dirty="0"/>
          </a:p>
        </p:txBody>
      </p:sp>
      <p:sp>
        <p:nvSpPr>
          <p:cNvPr id="2" name="TextovéPole 1">
            <a:extLst>
              <a:ext uri="{FF2B5EF4-FFF2-40B4-BE49-F238E27FC236}">
                <a16:creationId xmlns:a16="http://schemas.microsoft.com/office/drawing/2014/main" id="{B76AF3D6-C6FB-4172-8EE0-BBAF7752D6BB}"/>
              </a:ext>
            </a:extLst>
          </p:cNvPr>
          <p:cNvSpPr txBox="1"/>
          <p:nvPr/>
        </p:nvSpPr>
        <p:spPr>
          <a:xfrm>
            <a:off x="549796" y="2153647"/>
            <a:ext cx="4608512" cy="3785652"/>
          </a:xfrm>
          <a:prstGeom prst="rect">
            <a:avLst/>
          </a:prstGeom>
          <a:noFill/>
        </p:spPr>
        <p:txBody>
          <a:bodyPr wrap="square" rtlCol="0">
            <a:spAutoFit/>
          </a:bodyPr>
          <a:lstStyle/>
          <a:p>
            <a:pPr marL="285750" indent="-285750">
              <a:buFont typeface="Arial" panose="020B0604020202020204" pitchFamily="34" charset="0"/>
              <a:buChar char="•"/>
            </a:pPr>
            <a:r>
              <a:rPr lang="fr-FR" sz="2000" dirty="0"/>
              <a:t>Identifiez les protagonistes de la scène (Charles et Henri), quelle est leur relation à l’Histoire? </a:t>
            </a:r>
          </a:p>
          <a:p>
            <a:pPr marL="285750" indent="-285750">
              <a:buFont typeface="Arial" panose="020B0604020202020204" pitchFamily="34" charset="0"/>
              <a:buChar char="•"/>
            </a:pPr>
            <a:r>
              <a:rPr lang="fr-FR" sz="2000" dirty="0"/>
              <a:t>Comment Dumas traite dans ce roman les personnages historiques ? Quelle place attribue-t-il à la description de leur vie privée?</a:t>
            </a:r>
          </a:p>
          <a:p>
            <a:pPr marL="285750" indent="-285750">
              <a:buFont typeface="Arial" panose="020B0604020202020204" pitchFamily="34" charset="0"/>
              <a:buChar char="•"/>
            </a:pPr>
            <a:r>
              <a:rPr lang="fr-FR" sz="2000" dirty="0"/>
              <a:t>Son approche, est-elle différente ou similaire aux autres auteurs du roman historique ?</a:t>
            </a:r>
          </a:p>
          <a:p>
            <a:endParaRPr lang="cs-CZ" sz="2000" dirty="0"/>
          </a:p>
        </p:txBody>
      </p:sp>
      <p:pic>
        <p:nvPicPr>
          <p:cNvPr id="5124" name="Picture 4" descr="Image associÃ©e">
            <a:extLst>
              <a:ext uri="{FF2B5EF4-FFF2-40B4-BE49-F238E27FC236}">
                <a16:creationId xmlns:a16="http://schemas.microsoft.com/office/drawing/2014/main" id="{4E919A24-2667-4F02-AF23-144A2E28D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306"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Ã©sultat de recherche d'images pour &quot;vikings season 1&quot;">
            <a:extLst>
              <a:ext uri="{FF2B5EF4-FFF2-40B4-BE49-F238E27FC236}">
                <a16:creationId xmlns:a16="http://schemas.microsoft.com/office/drawing/2014/main" id="{0399CB18-06B1-4039-B25F-4FAAAC10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6" y="2673290"/>
            <a:ext cx="2685189" cy="3948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tudors serie&quot;">
            <a:extLst>
              <a:ext uri="{FF2B5EF4-FFF2-40B4-BE49-F238E27FC236}">
                <a16:creationId xmlns:a16="http://schemas.microsoft.com/office/drawing/2014/main" id="{D395127A-7F74-4330-A5BB-BC89C7DE86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037" y="2684558"/>
            <a:ext cx="3241388" cy="41811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borgias&quot;">
            <a:extLst>
              <a:ext uri="{FF2B5EF4-FFF2-40B4-BE49-F238E27FC236}">
                <a16:creationId xmlns:a16="http://schemas.microsoft.com/office/drawing/2014/main" id="{D06AD145-00CB-43F4-BCE6-67C5D73F0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273" y="2673290"/>
            <a:ext cx="2952730" cy="42114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boardwalk empire&quot;">
            <a:extLst>
              <a:ext uri="{FF2B5EF4-FFF2-40B4-BE49-F238E27FC236}">
                <a16:creationId xmlns:a16="http://schemas.microsoft.com/office/drawing/2014/main" id="{11E2670E-6081-4861-A9A1-D0813ABA3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732" y="2673290"/>
            <a:ext cx="3045162" cy="410635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00E522DF-6916-449D-8F62-E388919DA721}"/>
              </a:ext>
            </a:extLst>
          </p:cNvPr>
          <p:cNvSpPr txBox="1">
            <a:spLocks/>
          </p:cNvSpPr>
          <p:nvPr/>
        </p:nvSpPr>
        <p:spPr>
          <a:xfrm>
            <a:off x="1293812" y="620688"/>
            <a:ext cx="9601200"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a:t>Conlusion</a:t>
            </a:r>
            <a:r>
              <a:rPr lang="fr-FR"/>
              <a:t>: u</a:t>
            </a:r>
            <a:r>
              <a:rPr lang="cs-CZ"/>
              <a:t>n genre toujours vivant</a:t>
            </a:r>
            <a:r>
              <a:rPr lang="fr-FR"/>
              <a:t>?</a:t>
            </a:r>
            <a:endParaRPr lang="cs-CZ" dirty="0"/>
          </a:p>
        </p:txBody>
      </p:sp>
    </p:spTree>
    <p:extLst>
      <p:ext uri="{BB962C8B-B14F-4D97-AF65-F5344CB8AC3E}">
        <p14:creationId xmlns:p14="http://schemas.microsoft.com/office/powerpoint/2010/main" val="116351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D752BF2-240F-4A82-860A-06ADB37937DC}"/>
              </a:ext>
            </a:extLst>
          </p:cNvPr>
          <p:cNvSpPr txBox="1"/>
          <p:nvPr/>
        </p:nvSpPr>
        <p:spPr>
          <a:xfrm>
            <a:off x="1557908" y="980728"/>
            <a:ext cx="9661140" cy="3416320"/>
          </a:xfrm>
          <a:prstGeom prst="rect">
            <a:avLst/>
          </a:prstGeom>
          <a:noFill/>
        </p:spPr>
        <p:txBody>
          <a:bodyPr wrap="square" rtlCol="0">
            <a:spAutoFit/>
          </a:bodyPr>
          <a:lstStyle/>
          <a:p>
            <a:r>
              <a:rPr lang="fr-FR" sz="2400" dirty="0"/>
              <a:t>« </a:t>
            </a:r>
            <a:r>
              <a:rPr lang="fr-FR" sz="2400" i="1" dirty="0"/>
              <a:t>V</a:t>
            </a:r>
            <a:r>
              <a:rPr lang="cs-CZ" sz="2400" i="1" dirty="0" err="1"/>
              <a:t>ážený</a:t>
            </a:r>
            <a:r>
              <a:rPr lang="cs-CZ" sz="2400" i="1" dirty="0"/>
              <a:t> pane </a:t>
            </a:r>
            <a:r>
              <a:rPr lang="cs-CZ" sz="2400" i="1" dirty="0" err="1"/>
              <a:t>d‘Artagnane</a:t>
            </a:r>
            <a:r>
              <a:rPr lang="cs-CZ" sz="2400" i="1" dirty="0"/>
              <a:t>!</a:t>
            </a:r>
          </a:p>
          <a:p>
            <a:r>
              <a:rPr lang="cs-CZ" sz="2400" i="1" dirty="0"/>
              <a:t>Od chvíle, kdy jsem překročil hranice Francie, od prvních kroků Vaší krásnou zemí myslím na Vás. Chci, abyste to věděl: jsem tu Vaším hostem. Ne, nebojte se, neplynou Vám z toho žádné závazky a žádné povinnosti, ale chci, abyste věděl, že jste to byl Vy, kdo mne k té cestě vyzval. Je tomu dávno. A já dříve přijet nemohl. Jsem z daleka a jméno mé domoviny by Vám sotva co řeklo.</a:t>
            </a:r>
            <a:r>
              <a:rPr lang="fr-FR" sz="2400" i="1" dirty="0"/>
              <a:t> »</a:t>
            </a:r>
          </a:p>
          <a:p>
            <a:endParaRPr lang="fr-FR" sz="2400" i="1" dirty="0"/>
          </a:p>
          <a:p>
            <a:r>
              <a:rPr lang="fr-FR" sz="2400" dirty="0"/>
              <a:t>Miroslav Horn</a:t>
            </a:r>
            <a:r>
              <a:rPr lang="cs-CZ" sz="2400" dirty="0"/>
              <a:t>íček: </a:t>
            </a:r>
            <a:r>
              <a:rPr lang="cs-CZ" sz="2400" i="1" dirty="0"/>
              <a:t>Listy z Provence</a:t>
            </a:r>
            <a:r>
              <a:rPr lang="fr-FR" sz="2400" i="1" dirty="0"/>
              <a:t>, </a:t>
            </a:r>
            <a:r>
              <a:rPr lang="fr-FR" sz="2400" dirty="0"/>
              <a:t>« </a:t>
            </a:r>
            <a:r>
              <a:rPr lang="fr-FR" sz="2400" dirty="0" err="1"/>
              <a:t>Dopis</a:t>
            </a:r>
            <a:r>
              <a:rPr lang="fr-FR" sz="2400" dirty="0"/>
              <a:t> d’</a:t>
            </a:r>
            <a:r>
              <a:rPr lang="fr-FR" sz="2400" dirty="0" err="1"/>
              <a:t>Artagnanovi</a:t>
            </a:r>
            <a:r>
              <a:rPr lang="fr-FR" sz="2400" dirty="0"/>
              <a:t>  » </a:t>
            </a:r>
            <a:endParaRPr lang="cs-CZ" sz="2400" dirty="0"/>
          </a:p>
        </p:txBody>
      </p:sp>
    </p:spTree>
    <p:extLst>
      <p:ext uri="{BB962C8B-B14F-4D97-AF65-F5344CB8AC3E}">
        <p14:creationId xmlns:p14="http://schemas.microsoft.com/office/powerpoint/2010/main" val="15918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a:hlinkClick r:id="" action="ppaction://media"/>
            <a:extLst>
              <a:ext uri="{FF2B5EF4-FFF2-40B4-BE49-F238E27FC236}">
                <a16:creationId xmlns:a16="http://schemas.microsoft.com/office/drawing/2014/main" id="{FAF1D5BE-3445-4CF6-A89E-B04E4764E4C3}"/>
              </a:ext>
            </a:extLst>
          </p:cNvPr>
          <p:cNvPicPr>
            <a:picLocks noGrp="1" noRot="1" noChangeAspect="1"/>
          </p:cNvPicPr>
          <p:nvPr>
            <p:ph idx="1"/>
            <a:videoFile r:link="rId1"/>
          </p:nvPr>
        </p:nvPicPr>
        <p:blipFill>
          <a:blip r:embed="rId3"/>
          <a:stretch>
            <a:fillRect/>
          </a:stretch>
        </p:blipFill>
        <p:spPr>
          <a:xfrm>
            <a:off x="405780" y="0"/>
            <a:ext cx="11161240" cy="6278200"/>
          </a:xfrm>
          <a:prstGeom prst="rect">
            <a:avLst/>
          </a:prstGeom>
        </p:spPr>
      </p:pic>
      <p:sp>
        <p:nvSpPr>
          <p:cNvPr id="5" name="TextovéPole 4">
            <a:extLst>
              <a:ext uri="{FF2B5EF4-FFF2-40B4-BE49-F238E27FC236}">
                <a16:creationId xmlns:a16="http://schemas.microsoft.com/office/drawing/2014/main" id="{87540200-9756-4CD9-A459-E2CE1873C5EA}"/>
              </a:ext>
            </a:extLst>
          </p:cNvPr>
          <p:cNvSpPr txBox="1"/>
          <p:nvPr/>
        </p:nvSpPr>
        <p:spPr>
          <a:xfrm>
            <a:off x="621805" y="6381328"/>
            <a:ext cx="11161240" cy="369332"/>
          </a:xfrm>
          <a:prstGeom prst="rect">
            <a:avLst/>
          </a:prstGeom>
          <a:noFill/>
        </p:spPr>
        <p:txBody>
          <a:bodyPr wrap="square" rtlCol="0">
            <a:spAutoFit/>
          </a:bodyPr>
          <a:lstStyle/>
          <a:p>
            <a:r>
              <a:rPr lang="cs-CZ" dirty="0" err="1"/>
              <a:t>Quels</a:t>
            </a:r>
            <a:r>
              <a:rPr lang="cs-CZ" dirty="0"/>
              <a:t> </a:t>
            </a:r>
            <a:r>
              <a:rPr lang="cs-CZ" dirty="0" err="1"/>
              <a:t>liens</a:t>
            </a:r>
            <a:r>
              <a:rPr lang="cs-CZ" dirty="0"/>
              <a:t> </a:t>
            </a:r>
            <a:r>
              <a:rPr lang="cs-CZ" dirty="0" err="1"/>
              <a:t>trouveriez</a:t>
            </a:r>
            <a:r>
              <a:rPr lang="fr-FR" dirty="0"/>
              <a:t>-vous entre la série télé « Vikings » et la littérature historique du XIXe siècle?</a:t>
            </a:r>
            <a:endParaRPr lang="cs-CZ" dirty="0"/>
          </a:p>
        </p:txBody>
      </p:sp>
    </p:spTree>
    <p:extLst>
      <p:ext uri="{BB962C8B-B14F-4D97-AF65-F5344CB8AC3E}">
        <p14:creationId xmlns:p14="http://schemas.microsoft.com/office/powerpoint/2010/main" val="244292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845940" y="116632"/>
            <a:ext cx="9601200" cy="1143000"/>
          </a:xfrm>
        </p:spPr>
        <p:txBody>
          <a:bodyPr rtlCol="0">
            <a:normAutofit/>
          </a:bodyPr>
          <a:lstStyle/>
          <a:p>
            <a:pPr rtl="0"/>
            <a:r>
              <a:rPr lang="fr-FR" dirty="0"/>
              <a:t>Questions terminologiques</a:t>
            </a:r>
            <a:endParaRPr lang="cs-CZ" dirty="0"/>
          </a:p>
        </p:txBody>
      </p:sp>
      <p:graphicFrame>
        <p:nvGraphicFramePr>
          <p:cNvPr id="2" name="Diagram 1">
            <a:extLst>
              <a:ext uri="{FF2B5EF4-FFF2-40B4-BE49-F238E27FC236}">
                <a16:creationId xmlns:a16="http://schemas.microsoft.com/office/drawing/2014/main" id="{BEE89D22-0890-47FC-94AC-EAA1A0E5AAD0}"/>
              </a:ext>
            </a:extLst>
          </p:cNvPr>
          <p:cNvGraphicFramePr/>
          <p:nvPr>
            <p:extLst>
              <p:ext uri="{D42A27DB-BD31-4B8C-83A1-F6EECF244321}">
                <p14:modId xmlns:p14="http://schemas.microsoft.com/office/powerpoint/2010/main" val="1869795365"/>
              </p:ext>
            </p:extLst>
          </p:nvPr>
        </p:nvGraphicFramePr>
        <p:xfrm>
          <a:off x="1053852" y="720372"/>
          <a:ext cx="10297144" cy="57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029816" y="332656"/>
            <a:ext cx="10129191" cy="6271592"/>
          </a:xfrm>
        </p:spPr>
        <p:txBody>
          <a:bodyPr rtlCol="0">
            <a:normAutofit/>
          </a:bodyPr>
          <a:lstStyle/>
          <a:p>
            <a:pPr algn="just" rtl="0"/>
            <a:r>
              <a:rPr lang="fr-FR" b="1" dirty="0">
                <a:solidFill>
                  <a:schemeClr val="tx1"/>
                </a:solidFill>
              </a:rPr>
              <a:t>Critique du genre: </a:t>
            </a:r>
            <a:r>
              <a:rPr lang="fr-FR" dirty="0">
                <a:solidFill>
                  <a:schemeClr val="tx1"/>
                </a:solidFill>
              </a:rPr>
              <a:t>parodie au romans populaires dans </a:t>
            </a:r>
            <a:r>
              <a:rPr lang="fr-FR" i="1" dirty="0">
                <a:solidFill>
                  <a:schemeClr val="tx1"/>
                </a:solidFill>
              </a:rPr>
              <a:t>madame </a:t>
            </a:r>
            <a:r>
              <a:rPr lang="fr-FR" i="1" dirty="0" err="1">
                <a:solidFill>
                  <a:schemeClr val="tx1"/>
                </a:solidFill>
              </a:rPr>
              <a:t>bovary</a:t>
            </a:r>
            <a:r>
              <a:rPr lang="fr-FR" i="1" dirty="0">
                <a:solidFill>
                  <a:schemeClr val="tx1"/>
                </a:solidFill>
              </a:rPr>
              <a:t> </a:t>
            </a:r>
            <a:r>
              <a:rPr lang="fr-FR" dirty="0">
                <a:solidFill>
                  <a:schemeClr val="tx1"/>
                </a:solidFill>
              </a:rPr>
              <a:t>de Gustave Flaubert:</a:t>
            </a:r>
          </a:p>
          <a:p>
            <a:pPr algn="just" rtl="0"/>
            <a:endParaRPr lang="fr-FR" dirty="0">
              <a:solidFill>
                <a:schemeClr val="tx1"/>
              </a:solidFill>
            </a:endParaRPr>
          </a:p>
          <a:p>
            <a:pPr algn="just"/>
            <a:r>
              <a:rPr lang="fr-FR" dirty="0">
                <a:solidFill>
                  <a:schemeClr val="tx1"/>
                </a:solidFill>
              </a:rPr>
              <a:t>« </a:t>
            </a:r>
            <a:r>
              <a:rPr lang="fr-FR" cap="none" dirty="0">
                <a:solidFill>
                  <a:schemeClr val="tx1"/>
                </a:solidFill>
              </a:rPr>
              <a:t>Il y avait au couvent une vieille fille qui venait tous les mois, pendant huit jours, travailler à la lingerie (…)Elle contait des histoires, vous apprenait des nouvelles, faisait en ville vos commissions, et prêtait aux grandes, en cachette, quelque roman qu’elle avait toujours dans les poches de son tablier, et dont la bonne demoiselle elle-même avalait de longs chapitres, dans les intervalles de sa besogne. Ce n’étaient qu’amours, amants, amantes, dames persécutées s’évanouissant dans des pavillons solitaires, postillons qu’on tue à tous les relais, chevaux qu’on crève à toutes les pages, forêts sombres, troubles du cœur, serments, sanglots, larmes et baisers, nacelles au clair de lune, rossignols dans les bosquets, messieurs braves comme des lions, doux comme des agneaux, vertueux comme on ne l’est pas, toujours bien mis, et qui pleurent comme des urnes.</a:t>
            </a:r>
            <a:r>
              <a:rPr lang="fr-FR" dirty="0">
                <a:solidFill>
                  <a:schemeClr val="tx1"/>
                </a:solidFill>
              </a:rPr>
              <a:t> »</a:t>
            </a:r>
            <a:endParaRPr lang="cs-CZ" b="1" dirty="0">
              <a:solidFill>
                <a:schemeClr val="tx1"/>
              </a:solidFill>
            </a:endParaRP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5164" y="908720"/>
            <a:ext cx="6271223" cy="1143000"/>
          </a:xfrm>
        </p:spPr>
        <p:txBody>
          <a:bodyPr rtlCol="0">
            <a:normAutofit fontScale="90000"/>
          </a:bodyPr>
          <a:lstStyle/>
          <a:p>
            <a:r>
              <a:rPr lang="fr-FR" b="1" dirty="0"/>
              <a:t>Naissance du roman-feuilleton: la presse sous la Monarchie de Juillet </a:t>
            </a:r>
            <a:endParaRPr lang="cs-CZ" dirty="0"/>
          </a:p>
        </p:txBody>
      </p:sp>
      <p:sp>
        <p:nvSpPr>
          <p:cNvPr id="4" name="Zástupný symbol pro obsah 3"/>
          <p:cNvSpPr>
            <a:spLocks noGrp="1"/>
          </p:cNvSpPr>
          <p:nvPr>
            <p:ph sz="half" idx="2"/>
          </p:nvPr>
        </p:nvSpPr>
        <p:spPr>
          <a:xfrm>
            <a:off x="189757" y="2221632"/>
            <a:ext cx="6480720" cy="4255368"/>
          </a:xfrm>
        </p:spPr>
        <p:txBody>
          <a:bodyPr rtlCol="0"/>
          <a:lstStyle/>
          <a:p>
            <a:r>
              <a:rPr lang="fr-FR" dirty="0"/>
              <a:t>Périodiques après 1830: </a:t>
            </a:r>
            <a:r>
              <a:rPr lang="fr-FR" i="1" dirty="0"/>
              <a:t>La Quotidienne, Gazette de France </a:t>
            </a:r>
            <a:r>
              <a:rPr lang="fr-FR" dirty="0"/>
              <a:t>(légitimistes), </a:t>
            </a:r>
            <a:r>
              <a:rPr lang="fr-FR" i="1" dirty="0"/>
              <a:t>Le National, Le Courrier français  (</a:t>
            </a:r>
            <a:r>
              <a:rPr lang="fr-FR" dirty="0"/>
              <a:t>républicains), </a:t>
            </a:r>
            <a:r>
              <a:rPr lang="fr-FR" i="1" dirty="0"/>
              <a:t>Le Constitutionnel, Le Journal des Débats </a:t>
            </a:r>
            <a:endParaRPr lang="fr-FR" dirty="0"/>
          </a:p>
          <a:p>
            <a:pPr rtl="0"/>
            <a:r>
              <a:rPr lang="fr-FR" dirty="0"/>
              <a:t>« Révolution » de1836: abonnement annuel à 40 francs (moitié du prix antérieur):</a:t>
            </a:r>
          </a:p>
          <a:p>
            <a:pPr lvl="1"/>
            <a:r>
              <a:rPr lang="fr-FR" dirty="0"/>
              <a:t>Journal </a:t>
            </a:r>
            <a:r>
              <a:rPr lang="fr-FR" i="1" dirty="0"/>
              <a:t>La Presse </a:t>
            </a:r>
            <a:r>
              <a:rPr lang="fr-FR" dirty="0"/>
              <a:t>(journal d’Emile Girardin) - publication de la </a:t>
            </a:r>
            <a:r>
              <a:rPr lang="fr-FR" i="1" dirty="0"/>
              <a:t>Vielle fille </a:t>
            </a:r>
            <a:r>
              <a:rPr lang="fr-FR" dirty="0"/>
              <a:t>d’Honoré de Balzac </a:t>
            </a:r>
          </a:p>
          <a:p>
            <a:pPr lvl="1"/>
            <a:r>
              <a:rPr lang="fr-FR" dirty="0"/>
              <a:t>Journal </a:t>
            </a:r>
            <a:r>
              <a:rPr lang="fr-FR" i="1" dirty="0"/>
              <a:t>Le Siècle </a:t>
            </a:r>
            <a:r>
              <a:rPr lang="fr-FR" dirty="0"/>
              <a:t>(Armand </a:t>
            </a:r>
            <a:r>
              <a:rPr lang="fr-FR" dirty="0" err="1"/>
              <a:t>Dutacq</a:t>
            </a:r>
            <a:r>
              <a:rPr lang="fr-FR" dirty="0"/>
              <a:t>)</a:t>
            </a:r>
          </a:p>
          <a:p>
            <a:pPr rtl="0"/>
            <a:endParaRPr lang="cs-CZ" dirty="0"/>
          </a:p>
        </p:txBody>
      </p:sp>
      <p:pic>
        <p:nvPicPr>
          <p:cNvPr id="1026" name="Picture 2" descr="Image associÃ©e">
            <a:extLst>
              <a:ext uri="{FF2B5EF4-FFF2-40B4-BE49-F238E27FC236}">
                <a16:creationId xmlns:a16="http://schemas.microsoft.com/office/drawing/2014/main" id="{8740CB34-A650-4C0B-A72A-E2CB7C59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935" y="8136"/>
            <a:ext cx="5479890" cy="684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135DFF-1C10-419C-BF1F-E10EBA448124}"/>
              </a:ext>
            </a:extLst>
          </p:cNvPr>
          <p:cNvSpPr>
            <a:spLocks noGrp="1"/>
          </p:cNvSpPr>
          <p:nvPr>
            <p:ph type="title"/>
          </p:nvPr>
        </p:nvSpPr>
        <p:spPr>
          <a:xfrm>
            <a:off x="693812" y="188640"/>
            <a:ext cx="9601201" cy="2286000"/>
          </a:xfrm>
        </p:spPr>
        <p:txBody>
          <a:bodyPr>
            <a:normAutofit/>
          </a:bodyPr>
          <a:lstStyle/>
          <a:p>
            <a:r>
              <a:rPr lang="fr-FR" sz="3600" b="1" dirty="0"/>
              <a:t>Nouveau public, nouvelle réalité littéraire : adaptation du style</a:t>
            </a:r>
            <a:br>
              <a:rPr lang="cs-CZ" sz="3600" dirty="0"/>
            </a:br>
            <a:endParaRPr lang="cs-CZ" sz="3600" dirty="0"/>
          </a:p>
        </p:txBody>
      </p:sp>
      <p:sp>
        <p:nvSpPr>
          <p:cNvPr id="4" name="TextovéPole 3">
            <a:extLst>
              <a:ext uri="{FF2B5EF4-FFF2-40B4-BE49-F238E27FC236}">
                <a16:creationId xmlns:a16="http://schemas.microsoft.com/office/drawing/2014/main" id="{18469433-C20C-4C93-A4FB-C80BF9B6C20C}"/>
              </a:ext>
            </a:extLst>
          </p:cNvPr>
          <p:cNvSpPr txBox="1"/>
          <p:nvPr/>
        </p:nvSpPr>
        <p:spPr>
          <a:xfrm>
            <a:off x="405779" y="2204864"/>
            <a:ext cx="6942757" cy="923330"/>
          </a:xfrm>
          <a:prstGeom prst="rect">
            <a:avLst/>
          </a:prstGeom>
          <a:noFill/>
        </p:spPr>
        <p:txBody>
          <a:bodyPr wrap="square" rtlCol="0">
            <a:spAutoFit/>
          </a:bodyPr>
          <a:lstStyle/>
          <a:p>
            <a:pPr lvl="0"/>
            <a:r>
              <a:rPr lang="fr-FR" dirty="0"/>
              <a:t>« </a:t>
            </a:r>
            <a:r>
              <a:rPr lang="fr-FR" i="1" dirty="0"/>
              <a:t>Une littérature industrielle… un raffinement d’immoralité et de dépravation</a:t>
            </a:r>
            <a:r>
              <a:rPr lang="fr-FR" dirty="0"/>
              <a:t> » </a:t>
            </a:r>
          </a:p>
          <a:p>
            <a:pPr lvl="0"/>
            <a:r>
              <a:rPr lang="fr-FR" dirty="0"/>
              <a:t>(Sainte-Beuve, </a:t>
            </a:r>
            <a:r>
              <a:rPr lang="fr-FR" i="1" dirty="0"/>
              <a:t>Revue des deux mondes</a:t>
            </a:r>
            <a:r>
              <a:rPr lang="fr-FR" dirty="0"/>
              <a:t>, 1839)</a:t>
            </a:r>
            <a:endParaRPr lang="cs-CZ" dirty="0"/>
          </a:p>
        </p:txBody>
      </p:sp>
      <p:sp>
        <p:nvSpPr>
          <p:cNvPr id="5" name="TextovéPole 4">
            <a:extLst>
              <a:ext uri="{FF2B5EF4-FFF2-40B4-BE49-F238E27FC236}">
                <a16:creationId xmlns:a16="http://schemas.microsoft.com/office/drawing/2014/main" id="{E71B0FE8-1374-4BA9-B075-CB4281BBC0B0}"/>
              </a:ext>
            </a:extLst>
          </p:cNvPr>
          <p:cNvSpPr txBox="1"/>
          <p:nvPr/>
        </p:nvSpPr>
        <p:spPr>
          <a:xfrm>
            <a:off x="397277" y="3201817"/>
            <a:ext cx="6942756" cy="2585323"/>
          </a:xfrm>
          <a:prstGeom prst="rect">
            <a:avLst/>
          </a:prstGeom>
          <a:noFill/>
        </p:spPr>
        <p:txBody>
          <a:bodyPr wrap="square" rtlCol="0">
            <a:spAutoFit/>
          </a:bodyPr>
          <a:lstStyle/>
          <a:p>
            <a:r>
              <a:rPr lang="fr-FR" dirty="0"/>
              <a:t>« </a:t>
            </a:r>
            <a:r>
              <a:rPr lang="fr-FR" i="1" dirty="0"/>
              <a:t>La construction dramatique, simple nous mène d’une rupture de l’ordre à un retour à l’ordre, par l’intermédiaire d’une quête du héros qui lui permet de réasserter sa puissance (...) mais cette construction essaime souvent en multiples intrigues, dont les fils divers sont rattachés au héros et qui tendent à nous donner de l’ensemble social ou socio-historique une représentation mythique globalisante. »</a:t>
            </a:r>
          </a:p>
          <a:p>
            <a:r>
              <a:rPr lang="fr-FR" dirty="0"/>
              <a:t>Madeleine </a:t>
            </a:r>
            <a:r>
              <a:rPr lang="fr-FR" dirty="0" err="1"/>
              <a:t>Ambrière</a:t>
            </a:r>
            <a:r>
              <a:rPr lang="fr-FR" dirty="0"/>
              <a:t> (</a:t>
            </a:r>
            <a:r>
              <a:rPr lang="fr-FR" dirty="0" err="1"/>
              <a:t>dir</a:t>
            </a:r>
            <a:r>
              <a:rPr lang="fr-FR" dirty="0"/>
              <a:t>.): </a:t>
            </a:r>
            <a:r>
              <a:rPr lang="fr-FR" i="1" dirty="0"/>
              <a:t>Précis de littérature française du XIXe siècle. </a:t>
            </a:r>
            <a:r>
              <a:rPr lang="fr-FR" dirty="0"/>
              <a:t>Paris, Presses universitaires de France, 1990.</a:t>
            </a:r>
            <a:endParaRPr lang="cs-CZ" dirty="0"/>
          </a:p>
        </p:txBody>
      </p:sp>
      <p:pic>
        <p:nvPicPr>
          <p:cNvPr id="2050" name="Picture 2" descr="Image associÃ©e">
            <a:extLst>
              <a:ext uri="{FF2B5EF4-FFF2-40B4-BE49-F238E27FC236}">
                <a16:creationId xmlns:a16="http://schemas.microsoft.com/office/drawing/2014/main" id="{FBE46BEC-16F3-4170-A0B7-7FA8B8787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7" y="2204864"/>
            <a:ext cx="4684516" cy="370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5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9EBFB-5E8A-46E7-9327-76A500D4F52F}"/>
              </a:ext>
            </a:extLst>
          </p:cNvPr>
          <p:cNvSpPr>
            <a:spLocks noGrp="1"/>
          </p:cNvSpPr>
          <p:nvPr>
            <p:ph type="title"/>
          </p:nvPr>
        </p:nvSpPr>
        <p:spPr>
          <a:xfrm>
            <a:off x="1293811" y="-819472"/>
            <a:ext cx="9601201" cy="2286000"/>
          </a:xfrm>
        </p:spPr>
        <p:txBody>
          <a:bodyPr>
            <a:normAutofit/>
          </a:bodyPr>
          <a:lstStyle/>
          <a:p>
            <a:r>
              <a:rPr lang="cs-CZ" sz="3600" dirty="0" err="1"/>
              <a:t>Thématiques</a:t>
            </a:r>
            <a:r>
              <a:rPr lang="cs-CZ" sz="3600" dirty="0"/>
              <a:t> </a:t>
            </a:r>
            <a:r>
              <a:rPr lang="fr-FR" sz="3600" dirty="0"/>
              <a:t>du roman-feuilleton</a:t>
            </a:r>
            <a:endParaRPr lang="cs-CZ" sz="3600" dirty="0"/>
          </a:p>
        </p:txBody>
      </p:sp>
      <p:sp>
        <p:nvSpPr>
          <p:cNvPr id="3" name="TextovéPole 2">
            <a:extLst>
              <a:ext uri="{FF2B5EF4-FFF2-40B4-BE49-F238E27FC236}">
                <a16:creationId xmlns:a16="http://schemas.microsoft.com/office/drawing/2014/main" id="{80E6B64F-2F47-4337-BAB4-34BE54ACD7D3}"/>
              </a:ext>
            </a:extLst>
          </p:cNvPr>
          <p:cNvSpPr txBox="1"/>
          <p:nvPr/>
        </p:nvSpPr>
        <p:spPr>
          <a:xfrm>
            <a:off x="1293811" y="2132856"/>
            <a:ext cx="6624736" cy="2031325"/>
          </a:xfrm>
          <a:prstGeom prst="rect">
            <a:avLst/>
          </a:prstGeom>
          <a:noFill/>
        </p:spPr>
        <p:txBody>
          <a:bodyPr wrap="square" rtlCol="0">
            <a:spAutoFit/>
          </a:bodyPr>
          <a:lstStyle/>
          <a:p>
            <a:pPr marL="285750" indent="-285750">
              <a:buFont typeface="Arial" panose="020B0604020202020204" pitchFamily="34" charset="0"/>
              <a:buChar char="•"/>
            </a:pPr>
            <a:r>
              <a:rPr lang="fr-FR" dirty="0"/>
              <a:t>Le roman historique (dit aussi « de cape et d’épée »</a:t>
            </a:r>
          </a:p>
          <a:p>
            <a:pPr marL="285750" indent="-285750">
              <a:buFont typeface="Arial" panose="020B0604020202020204" pitchFamily="34" charset="0"/>
              <a:buChar char="•"/>
            </a:pPr>
            <a:r>
              <a:rPr lang="fr-FR" dirty="0"/>
              <a:t>Le roman frénétique/noir</a:t>
            </a:r>
          </a:p>
          <a:p>
            <a:pPr marL="285750" indent="-285750">
              <a:buFont typeface="Arial" panose="020B0604020202020204" pitchFamily="34" charset="0"/>
              <a:buChar char="•"/>
            </a:pPr>
            <a:r>
              <a:rPr lang="fr-FR" dirty="0"/>
              <a:t>Le roman de mœurs contemporains</a:t>
            </a:r>
          </a:p>
          <a:p>
            <a:pPr marL="285750" indent="-285750">
              <a:buFont typeface="Arial" panose="020B0604020202020204" pitchFamily="34" charset="0"/>
              <a:buChar char="•"/>
            </a:pPr>
            <a:r>
              <a:rPr lang="fr-FR" dirty="0"/>
              <a:t>Le roman exotique (surtout américain)</a:t>
            </a:r>
          </a:p>
          <a:p>
            <a:pPr marL="285750" indent="-285750">
              <a:buFont typeface="Arial" panose="020B0604020202020204" pitchFamily="34" charset="0"/>
              <a:buChar char="•"/>
            </a:pPr>
            <a:r>
              <a:rPr lang="fr-FR" dirty="0"/>
              <a:t>Le roman « scientifique »</a:t>
            </a:r>
          </a:p>
          <a:p>
            <a:pPr marL="285750" indent="-285750">
              <a:buFont typeface="Arial" panose="020B0604020202020204" pitchFamily="34" charset="0"/>
              <a:buChar char="•"/>
            </a:pPr>
            <a:r>
              <a:rPr lang="fr-FR" dirty="0"/>
              <a:t>Le roman policier</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116278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9916" y="-459432"/>
            <a:ext cx="9601200" cy="1143000"/>
          </a:xfrm>
        </p:spPr>
        <p:txBody>
          <a:bodyPr rtlCol="0">
            <a:normAutofit/>
          </a:bodyPr>
          <a:lstStyle/>
          <a:p>
            <a:pPr rtl="0"/>
            <a:r>
              <a:rPr lang="fr-FR" sz="3600" b="1" dirty="0"/>
              <a:t>« Maîtres du genre »</a:t>
            </a:r>
            <a:endParaRPr lang="cs-CZ" sz="3600" b="1" dirty="0"/>
          </a:p>
        </p:txBody>
      </p:sp>
      <p:sp>
        <p:nvSpPr>
          <p:cNvPr id="3" name="Obdélník 2">
            <a:extLst>
              <a:ext uri="{FF2B5EF4-FFF2-40B4-BE49-F238E27FC236}">
                <a16:creationId xmlns:a16="http://schemas.microsoft.com/office/drawing/2014/main" id="{38DA366D-DE5C-4F6A-8909-DC8A5AB68A6B}"/>
              </a:ext>
            </a:extLst>
          </p:cNvPr>
          <p:cNvSpPr/>
          <p:nvPr/>
        </p:nvSpPr>
        <p:spPr>
          <a:xfrm>
            <a:off x="548558" y="670986"/>
            <a:ext cx="10654327" cy="2246769"/>
          </a:xfrm>
          <a:prstGeom prst="rect">
            <a:avLst/>
          </a:prstGeom>
        </p:spPr>
        <p:txBody>
          <a:bodyPr wrap="none">
            <a:spAutoFit/>
          </a:bodyPr>
          <a:lstStyle/>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fr-FR" sz="2000" dirty="0"/>
              <a:t>Eugène Sue (1804-1857): </a:t>
            </a:r>
            <a:r>
              <a:rPr lang="fr-FR" sz="2000" i="1" dirty="0"/>
              <a:t>Mystères de Paris, Juif errant</a:t>
            </a:r>
            <a:endParaRPr lang="cs-CZ" sz="2000" dirty="0"/>
          </a:p>
          <a:p>
            <a:pPr marL="285750" indent="-285750">
              <a:buFont typeface="Arial" panose="020B0604020202020204" pitchFamily="34" charset="0"/>
              <a:buChar char="•"/>
            </a:pPr>
            <a:r>
              <a:rPr lang="fr-FR" sz="2000" dirty="0"/>
              <a:t>Fréderic Soulié (1800-1847): </a:t>
            </a:r>
            <a:r>
              <a:rPr lang="fr-FR" sz="2000" i="1" dirty="0"/>
              <a:t>les Mémoires du diable, les Aventures de Saturnin Fichet</a:t>
            </a:r>
            <a:endParaRPr lang="cs-CZ" sz="2000" i="1" dirty="0"/>
          </a:p>
          <a:p>
            <a:pPr marL="285750" indent="-285750">
              <a:buFont typeface="Arial" panose="020B0604020202020204" pitchFamily="34" charset="0"/>
              <a:buChar char="•"/>
            </a:pPr>
            <a:r>
              <a:rPr lang="fr-FR" sz="2000" dirty="0"/>
              <a:t>Paul Féval (1816-1887): </a:t>
            </a:r>
            <a:r>
              <a:rPr lang="fr-FR" sz="2000" i="1" dirty="0"/>
              <a:t>Le Loup blanc, Le Bossu, La Vampire</a:t>
            </a:r>
          </a:p>
          <a:p>
            <a:pPr marL="285750" indent="-285750">
              <a:buFont typeface="Arial" panose="020B0604020202020204" pitchFamily="34" charset="0"/>
              <a:buChar char="•"/>
            </a:pPr>
            <a:r>
              <a:rPr lang="fr-FR" sz="2000" dirty="0"/>
              <a:t>Ponson du Terrail (1829-1871): le cycle de </a:t>
            </a:r>
            <a:r>
              <a:rPr lang="fr-FR" sz="2000" i="1" dirty="0"/>
              <a:t>Rocambole</a:t>
            </a:r>
            <a:endParaRPr lang="cs-CZ" sz="2000" dirty="0"/>
          </a:p>
          <a:p>
            <a:pPr marL="285750" indent="-285750">
              <a:buFont typeface="Arial" panose="020B0604020202020204" pitchFamily="34" charset="0"/>
              <a:buChar char="•"/>
            </a:pPr>
            <a:r>
              <a:rPr lang="fr-FR" sz="2000" dirty="0"/>
              <a:t>Jules Verne (1828-1905): </a:t>
            </a:r>
            <a:r>
              <a:rPr lang="fr-FR" sz="2000" i="1" dirty="0"/>
              <a:t>Le tour du monde en 80 jours, Cinq semaines en ballon, </a:t>
            </a:r>
            <a:r>
              <a:rPr lang="fr-FR" sz="2000" dirty="0"/>
              <a:t>etc.</a:t>
            </a:r>
            <a:endParaRPr lang="cs-CZ" sz="2000" i="1" dirty="0"/>
          </a:p>
          <a:p>
            <a:pPr marL="285750" indent="-285750">
              <a:buFont typeface="Arial" panose="020B0604020202020204" pitchFamily="34" charset="0"/>
              <a:buChar char="•"/>
            </a:pPr>
            <a:endParaRPr lang="cs-CZ" sz="2000" dirty="0"/>
          </a:p>
        </p:txBody>
      </p:sp>
      <p:pic>
        <p:nvPicPr>
          <p:cNvPr id="4" name="Picture 2" descr="RÃ©sultat de recherche d'images pour &quot;mysteres de paris&quot;">
            <a:extLst>
              <a:ext uri="{FF2B5EF4-FFF2-40B4-BE49-F238E27FC236}">
                <a16:creationId xmlns:a16="http://schemas.microsoft.com/office/drawing/2014/main" id="{999CC5B4-9493-4884-8CAA-82F7F3202F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1641"/>
            <a:ext cx="2566020" cy="3846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Ã©sultat de recherche d'images pour &quot;paul fÃ©val le bossu&quot;">
            <a:extLst>
              <a:ext uri="{FF2B5EF4-FFF2-40B4-BE49-F238E27FC236}">
                <a16:creationId xmlns:a16="http://schemas.microsoft.com/office/drawing/2014/main" id="{C6958E1D-92F9-434F-B316-5FE308E88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068" y="3037537"/>
            <a:ext cx="2520280" cy="387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Ã©sultat de recherche d'images pour &quot;jules verne le tour du monde en 80 jours&quot;">
            <a:extLst>
              <a:ext uri="{FF2B5EF4-FFF2-40B4-BE49-F238E27FC236}">
                <a16:creationId xmlns:a16="http://schemas.microsoft.com/office/drawing/2014/main" id="{78787DB2-3C4D-44DB-8498-6ECF518DD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436" y="3079500"/>
            <a:ext cx="2736304" cy="3789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b/b3/Rocambole.jpg/800px-Rocambole.jpg">
            <a:extLst>
              <a:ext uri="{FF2B5EF4-FFF2-40B4-BE49-F238E27FC236}">
                <a16:creationId xmlns:a16="http://schemas.microsoft.com/office/drawing/2014/main" id="{1E57FAD8-2653-4536-B738-6C1D364B5F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5451" y="3073877"/>
            <a:ext cx="2746993" cy="378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ADB07-0E11-4F8B-BF19-90DCA1ED74B3}"/>
              </a:ext>
            </a:extLst>
          </p:cNvPr>
          <p:cNvSpPr>
            <a:spLocks noGrp="1"/>
          </p:cNvSpPr>
          <p:nvPr>
            <p:ph type="title"/>
          </p:nvPr>
        </p:nvSpPr>
        <p:spPr/>
        <p:txBody>
          <a:bodyPr/>
          <a:lstStyle/>
          <a:p>
            <a:r>
              <a:rPr lang="fr-FR" dirty="0"/>
              <a:t>Le </a:t>
            </a:r>
            <a:r>
              <a:rPr lang="cs-CZ" dirty="0"/>
              <a:t>Roman-</a:t>
            </a:r>
            <a:r>
              <a:rPr lang="cs-CZ" dirty="0" err="1"/>
              <a:t>feuilleton</a:t>
            </a:r>
            <a:r>
              <a:rPr lang="cs-CZ" dirty="0"/>
              <a:t> et </a:t>
            </a:r>
            <a:r>
              <a:rPr lang="fr-FR" dirty="0"/>
              <a:t>l’histoire</a:t>
            </a:r>
            <a:endParaRPr lang="cs-CZ" dirty="0"/>
          </a:p>
        </p:txBody>
      </p:sp>
      <p:sp>
        <p:nvSpPr>
          <p:cNvPr id="3" name="Obdélník 2">
            <a:extLst>
              <a:ext uri="{FF2B5EF4-FFF2-40B4-BE49-F238E27FC236}">
                <a16:creationId xmlns:a16="http://schemas.microsoft.com/office/drawing/2014/main" id="{A5CADFB1-185B-48BB-ABFA-16CA1177BF72}"/>
              </a:ext>
            </a:extLst>
          </p:cNvPr>
          <p:cNvSpPr/>
          <p:nvPr/>
        </p:nvSpPr>
        <p:spPr>
          <a:xfrm>
            <a:off x="1050027" y="1700808"/>
            <a:ext cx="9865095" cy="769441"/>
          </a:xfrm>
          <a:prstGeom prst="rect">
            <a:avLst/>
          </a:prstGeom>
        </p:spPr>
        <p:txBody>
          <a:bodyPr wrap="square">
            <a:spAutoFit/>
          </a:bodyPr>
          <a:lstStyle/>
          <a:p>
            <a:r>
              <a:rPr lang="fr-FR" sz="2200" dirty="0">
                <a:latin typeface="Times New Roman" panose="02020603050405020304" pitchFamily="18" charset="0"/>
                <a:ea typeface="Calibri" panose="020F0502020204030204" pitchFamily="34" charset="0"/>
              </a:rPr>
              <a:t>« </a:t>
            </a:r>
            <a:r>
              <a:rPr lang="cs-CZ" sz="2200" i="1" dirty="0">
                <a:latin typeface="Times New Roman" panose="02020603050405020304" pitchFamily="18" charset="0"/>
                <a:ea typeface="Calibri" panose="020F0502020204030204" pitchFamily="34" charset="0"/>
              </a:rPr>
              <a:t>L</a:t>
            </a:r>
            <a:r>
              <a:rPr lang="fr-FR" sz="2200" i="1" dirty="0">
                <a:latin typeface="Times New Roman" panose="02020603050405020304" pitchFamily="18" charset="0"/>
                <a:ea typeface="Calibri" panose="020F0502020204030204" pitchFamily="34" charset="0"/>
              </a:rPr>
              <a:t>e sérieux du roman, on le retrouve aussi dans les développements sentimentaux et moralisateurs du roman feuilleton</a:t>
            </a:r>
            <a:r>
              <a:rPr lang="fr-FR" sz="2200" dirty="0">
                <a:latin typeface="Times New Roman" panose="02020603050405020304" pitchFamily="18" charset="0"/>
                <a:ea typeface="Calibri" panose="020F0502020204030204" pitchFamily="34" charset="0"/>
              </a:rPr>
              <a:t> » </a:t>
            </a:r>
            <a:endParaRPr lang="cs-CZ" sz="2200" dirty="0"/>
          </a:p>
        </p:txBody>
      </p:sp>
      <p:sp>
        <p:nvSpPr>
          <p:cNvPr id="4" name="TextovéPole 3">
            <a:extLst>
              <a:ext uri="{FF2B5EF4-FFF2-40B4-BE49-F238E27FC236}">
                <a16:creationId xmlns:a16="http://schemas.microsoft.com/office/drawing/2014/main" id="{BC25C80A-1ECE-4693-BA83-BF9289A61748}"/>
              </a:ext>
            </a:extLst>
          </p:cNvPr>
          <p:cNvSpPr txBox="1"/>
          <p:nvPr/>
        </p:nvSpPr>
        <p:spPr>
          <a:xfrm>
            <a:off x="726363" y="2564904"/>
            <a:ext cx="5256584" cy="3416320"/>
          </a:xfrm>
          <a:prstGeom prst="rect">
            <a:avLst/>
          </a:prstGeom>
          <a:noFill/>
        </p:spPr>
        <p:txBody>
          <a:bodyPr wrap="square" rtlCol="0">
            <a:spAutoFit/>
          </a:bodyPr>
          <a:lstStyle/>
          <a:p>
            <a:pPr marL="285750" indent="-285750">
              <a:buFont typeface="Arial" panose="020B0604020202020204" pitchFamily="34" charset="0"/>
              <a:buChar char="•"/>
            </a:pPr>
            <a:r>
              <a:rPr lang="fr-FR" dirty="0"/>
              <a:t>Deux ingrédients principaux: l’aventure, l’amour</a:t>
            </a:r>
          </a:p>
          <a:p>
            <a:pPr marL="285750" indent="-285750">
              <a:buFont typeface="Arial" panose="020B0604020202020204" pitchFamily="34" charset="0"/>
              <a:buChar char="•"/>
            </a:pPr>
            <a:r>
              <a:rPr lang="fr-FR" dirty="0"/>
              <a:t>Héritage de la drame romantique: peu de descriptions, scènes de combats multiples, intrigues, drames de l’amour</a:t>
            </a:r>
          </a:p>
          <a:p>
            <a:pPr marL="285750" indent="-285750">
              <a:buFont typeface="Arial" panose="020B0604020202020204" pitchFamily="34" charset="0"/>
              <a:buChar char="•"/>
            </a:pPr>
            <a:r>
              <a:rPr lang="fr-FR" dirty="0"/>
              <a:t>Catégorie du temps et de l’espace : substituées aux besoins de l’intrigue</a:t>
            </a:r>
          </a:p>
          <a:p>
            <a:pPr marL="285750" indent="-285750">
              <a:buFont typeface="Arial" panose="020B0604020202020204" pitchFamily="34" charset="0"/>
              <a:buChar char="•"/>
            </a:pPr>
            <a:r>
              <a:rPr lang="fr-FR" dirty="0"/>
              <a:t>Création et reproduction des clichés historiques</a:t>
            </a:r>
          </a:p>
          <a:p>
            <a:pPr marL="285750" indent="-285750">
              <a:buFont typeface="Arial" panose="020B0604020202020204" pitchFamily="34" charset="0"/>
              <a:buChar char="•"/>
            </a:pPr>
            <a:r>
              <a:rPr lang="fr-FR" dirty="0"/>
              <a:t>Interprétation de l’histoire: conformisme idéologique, manichéisme (« </a:t>
            </a:r>
            <a:r>
              <a:rPr lang="cs-CZ" dirty="0"/>
              <a:t>les héros</a:t>
            </a:r>
            <a:r>
              <a:rPr lang="fr-FR" dirty="0"/>
              <a:t> vs. </a:t>
            </a:r>
            <a:r>
              <a:rPr lang="cs-CZ" dirty="0"/>
              <a:t>Les </a:t>
            </a:r>
            <a:r>
              <a:rPr lang="cs-CZ" dirty="0" err="1"/>
              <a:t>méchants</a:t>
            </a:r>
            <a:r>
              <a:rPr lang="fr-FR" dirty="0"/>
              <a:t> »)</a:t>
            </a:r>
            <a:endParaRPr lang="cs-CZ" dirty="0"/>
          </a:p>
        </p:txBody>
      </p:sp>
      <p:pic>
        <p:nvPicPr>
          <p:cNvPr id="1026" name="Picture 2" descr="RÃ©sultat de recherche d'images pour &quot;roman de cape et d'Ã©pÃ©e&quot;">
            <a:extLst>
              <a:ext uri="{FF2B5EF4-FFF2-40B4-BE49-F238E27FC236}">
                <a16:creationId xmlns:a16="http://schemas.microsoft.com/office/drawing/2014/main" id="{C965F1B8-61F7-4C72-93E0-95F05B7C9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604" y="2420889"/>
            <a:ext cx="5724642" cy="258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 s přírodním dřevem (širokoúhlý formát)</Template>
  <TotalTime>1093</TotalTime>
  <Words>2511</Words>
  <Application>Microsoft Office PowerPoint</Application>
  <PresentationFormat>Vlastní</PresentationFormat>
  <Paragraphs>85</Paragraphs>
  <Slides>17</Slides>
  <Notes>6</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Century</vt:lpstr>
      <vt:lpstr>Symbol</vt:lpstr>
      <vt:lpstr>Times New Roman</vt:lpstr>
      <vt:lpstr>Design dřeva (16:9)</vt:lpstr>
      <vt:lpstr>Roman-feuilleton et Alexandre Dumas</vt:lpstr>
      <vt:lpstr>Prezentace aplikace PowerPoint</vt:lpstr>
      <vt:lpstr>Questions terminologiques</vt:lpstr>
      <vt:lpstr>Prezentace aplikace PowerPoint</vt:lpstr>
      <vt:lpstr>Naissance du roman-feuilleton: la presse sous la Monarchie de Juillet </vt:lpstr>
      <vt:lpstr>Nouveau public, nouvelle réalité littéraire : adaptation du style </vt:lpstr>
      <vt:lpstr>Thématiques du roman-feuilleton</vt:lpstr>
      <vt:lpstr>« Maîtres du genre »</vt:lpstr>
      <vt:lpstr>Le Roman-feuilleton et l’histoire</vt:lpstr>
      <vt:lpstr>Alexandre Dumas père (1802-1870)</vt:lpstr>
      <vt:lpstr>Un auteur prolifique </vt:lpstr>
      <vt:lpstr>Grand romancier ou auteur populaire?</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Roman-feuilleton et Alexandre Dumas</dc:title>
  <dc:creator>Jaroslav Stanovsky</dc:creator>
  <cp:lastModifiedBy>Jaroslav Stanovsky</cp:lastModifiedBy>
  <cp:revision>27</cp:revision>
  <dcterms:created xsi:type="dcterms:W3CDTF">2018-11-06T14:01:24Z</dcterms:created>
  <dcterms:modified xsi:type="dcterms:W3CDTF">2020-03-22T11:44:23Z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