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4/30/2020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atický obrázek s popiske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6343B39-165A-4B68-AA5C-581F5336313C}" type="datetimeFigureOut">
              <a:rPr lang="en-US" dirty="0"/>
              <a:t>4/30/2020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42C8C57-33F9-4259-AC4F-0E3F5BEC9B94}" type="datetimeFigureOut">
              <a:rPr lang="en-US" dirty="0"/>
              <a:t>4/30/2020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cs-CZ"/>
              <a:t>Kliknutím lze upravit styl.</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748772B-8FA2-401F-A0A1-A59855EDBC3E}" type="datetimeFigureOut">
              <a:rPr lang="en-US" dirty="0"/>
              <a:t>4/30/2020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D3DD5BDE-5A90-4611-82E9-0FC5746D30C5}" type="datetimeFigureOut">
              <a:rPr lang="en-US" dirty="0"/>
              <a:t>4/30/2020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4/30/2020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4/30/2020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4/30/2020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4/30/2020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4/30/2020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09472EB-AC54-4713-BFC2-BEB621108C63}" type="datetimeFigureOut">
              <a:rPr lang="en-US" dirty="0"/>
              <a:t>4/30/2020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4/30/2020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4/30/2020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4/30/2020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4/30/2020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6ED06B6-C816-4861-964D-15A98395707D}" type="datetimeFigureOut">
              <a:rPr lang="en-US" dirty="0"/>
              <a:t>4/30/2020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00B1A8AB-EA7C-4B1B-9D73-E2551851FABE}" type="datetimeFigureOut">
              <a:rPr lang="en-US" dirty="0"/>
              <a:t>4/30/2020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4/30/2020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9E1CF2-8615-4428-8E07-F4505EB1F408}"/>
              </a:ext>
            </a:extLst>
          </p:cNvPr>
          <p:cNvSpPr>
            <a:spLocks noGrp="1"/>
          </p:cNvSpPr>
          <p:nvPr>
            <p:ph type="ctrTitle"/>
          </p:nvPr>
        </p:nvSpPr>
        <p:spPr/>
        <p:txBody>
          <a:bodyPr/>
          <a:lstStyle/>
          <a:p>
            <a:r>
              <a:rPr lang="fr-FR" dirty="0"/>
              <a:t>Synthèse 2 Correction</a:t>
            </a:r>
            <a:endParaRPr lang="cs-CZ" dirty="0"/>
          </a:p>
        </p:txBody>
      </p:sp>
      <p:sp>
        <p:nvSpPr>
          <p:cNvPr id="3" name="Podnadpis 2">
            <a:extLst>
              <a:ext uri="{FF2B5EF4-FFF2-40B4-BE49-F238E27FC236}">
                <a16:creationId xmlns:a16="http://schemas.microsoft.com/office/drawing/2014/main" id="{16AE8241-622B-489D-B43C-5A8C2DE11D3C}"/>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85868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585407-63DD-4A17-A3CF-92B79750546A}"/>
              </a:ext>
            </a:extLst>
          </p:cNvPr>
          <p:cNvSpPr>
            <a:spLocks noGrp="1"/>
          </p:cNvSpPr>
          <p:nvPr>
            <p:ph type="title"/>
          </p:nvPr>
        </p:nvSpPr>
        <p:spPr/>
        <p:txBody>
          <a:bodyPr/>
          <a:lstStyle/>
          <a:p>
            <a:r>
              <a:rPr lang="fr-FR" dirty="0"/>
              <a:t>Synthèse _ Le contrôle parental</a:t>
            </a:r>
            <a:endParaRPr lang="cs-CZ" dirty="0"/>
          </a:p>
        </p:txBody>
      </p:sp>
      <p:sp>
        <p:nvSpPr>
          <p:cNvPr id="3" name="TextovéPole 2">
            <a:extLst>
              <a:ext uri="{FF2B5EF4-FFF2-40B4-BE49-F238E27FC236}">
                <a16:creationId xmlns:a16="http://schemas.microsoft.com/office/drawing/2014/main" id="{E265299F-449F-4D17-BC63-EC7CAC59C792}"/>
              </a:ext>
            </a:extLst>
          </p:cNvPr>
          <p:cNvSpPr txBox="1"/>
          <p:nvPr/>
        </p:nvSpPr>
        <p:spPr>
          <a:xfrm>
            <a:off x="834887" y="2835965"/>
            <a:ext cx="5393635" cy="369332"/>
          </a:xfrm>
          <a:prstGeom prst="rect">
            <a:avLst/>
          </a:prstGeom>
          <a:noFill/>
        </p:spPr>
        <p:txBody>
          <a:bodyPr wrap="square" rtlCol="0">
            <a:spAutoFit/>
          </a:bodyPr>
          <a:lstStyle/>
          <a:p>
            <a:r>
              <a:rPr lang="fr-FR" b="1" dirty="0">
                <a:latin typeface="Times New Roman" panose="02020603050405020304" pitchFamily="18" charset="0"/>
                <a:cs typeface="Times New Roman" panose="02020603050405020304" pitchFamily="18" charset="0"/>
              </a:rPr>
              <a:t>Idées du document 1</a:t>
            </a:r>
            <a:endParaRPr lang="cs-CZ" b="1" dirty="0">
              <a:latin typeface="Times New Roman" panose="02020603050405020304" pitchFamily="18" charset="0"/>
              <a:cs typeface="Times New Roman" panose="02020603050405020304" pitchFamily="18" charset="0"/>
            </a:endParaRPr>
          </a:p>
        </p:txBody>
      </p:sp>
      <p:sp>
        <p:nvSpPr>
          <p:cNvPr id="5" name="TextovéPole 4">
            <a:extLst>
              <a:ext uri="{FF2B5EF4-FFF2-40B4-BE49-F238E27FC236}">
                <a16:creationId xmlns:a16="http://schemas.microsoft.com/office/drawing/2014/main" id="{BE683ED7-5FC8-45BD-A75D-ED25BD168425}"/>
              </a:ext>
            </a:extLst>
          </p:cNvPr>
          <p:cNvSpPr txBox="1"/>
          <p:nvPr/>
        </p:nvSpPr>
        <p:spPr>
          <a:xfrm>
            <a:off x="834887" y="3205297"/>
            <a:ext cx="10350743" cy="3366563"/>
          </a:xfrm>
          <a:prstGeom prst="rect">
            <a:avLst/>
          </a:prstGeom>
          <a:noFill/>
        </p:spPr>
        <p:txBody>
          <a:bodyPr wrap="square">
            <a:spAutoFit/>
          </a:bodyPr>
          <a:lstStyle/>
          <a:p>
            <a:pPr indent="450215"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1/Internet = une source d’information difficilement égalable qui est incontournable mais pour les parents, il n’est pas toujours facile de laisser les enfants surfer car, sur le web comme partout, les dangers existent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2/différents outils de protection comme </a:t>
            </a:r>
            <a:r>
              <a:rPr lang="fr-FR" dirty="0">
                <a:latin typeface="Times New Roman" panose="02020603050405020304" pitchFamily="18" charset="0"/>
                <a:ea typeface="Calibri" panose="020F0502020204030204" pitchFamily="34" charset="0"/>
                <a:cs typeface="Times New Roman" panose="02020603050405020304" pitchFamily="18" charset="0"/>
              </a:rPr>
              <a:t>les l</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ogiciels de contrôle parental, plus ou moins adaptés, plus ou moins favorables à l’autonomie des enfants</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678815" indent="450215"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Ils permettent de définir les tranches horaires de connexion à internet et d’empêcher l’accès aux sites non appropriés pour les mineurs</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3/ Il convient avant tout d’engager le dialogue au sujet d’internet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que les parents mettent en garde l’enfant des dangers tout en lui apprenant à se servir de cet outil</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661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BC21E21-2C34-4D56-8D1B-D9CA0058D982}"/>
              </a:ext>
            </a:extLst>
          </p:cNvPr>
          <p:cNvSpPr txBox="1"/>
          <p:nvPr/>
        </p:nvSpPr>
        <p:spPr>
          <a:xfrm>
            <a:off x="993913" y="543339"/>
            <a:ext cx="8574157" cy="369332"/>
          </a:xfrm>
          <a:prstGeom prst="rect">
            <a:avLst/>
          </a:prstGeom>
          <a:noFill/>
        </p:spPr>
        <p:txBody>
          <a:bodyPr wrap="square" rtlCol="0">
            <a:spAutoFit/>
          </a:bodyPr>
          <a:lstStyle/>
          <a:p>
            <a:r>
              <a:rPr lang="fr-FR" b="1" dirty="0">
                <a:latin typeface="Times New Roman" panose="02020603050405020304" pitchFamily="18" charset="0"/>
                <a:cs typeface="Times New Roman" panose="02020603050405020304" pitchFamily="18" charset="0"/>
              </a:rPr>
              <a:t>Idées du document 2</a:t>
            </a:r>
            <a:endParaRPr lang="cs-CZ" b="1" dirty="0">
              <a:latin typeface="Times New Roman" panose="02020603050405020304" pitchFamily="18" charset="0"/>
              <a:cs typeface="Times New Roman" panose="02020603050405020304" pitchFamily="18" charset="0"/>
            </a:endParaRPr>
          </a:p>
        </p:txBody>
      </p:sp>
      <p:sp>
        <p:nvSpPr>
          <p:cNvPr id="4" name="TextovéPole 3">
            <a:extLst>
              <a:ext uri="{FF2B5EF4-FFF2-40B4-BE49-F238E27FC236}">
                <a16:creationId xmlns:a16="http://schemas.microsoft.com/office/drawing/2014/main" id="{3FF8FAFC-943E-4D2A-8BFB-2896C562E5AA}"/>
              </a:ext>
            </a:extLst>
          </p:cNvPr>
          <p:cNvSpPr txBox="1"/>
          <p:nvPr/>
        </p:nvSpPr>
        <p:spPr>
          <a:xfrm>
            <a:off x="993913" y="1880080"/>
            <a:ext cx="8574157" cy="3782061"/>
          </a:xfrm>
          <a:prstGeom prst="rect">
            <a:avLst/>
          </a:prstGeom>
          <a:noFill/>
        </p:spPr>
        <p:txBody>
          <a:bodyPr wrap="square">
            <a:spAutoFit/>
          </a:bodyPr>
          <a:lstStyle/>
          <a:p>
            <a:pPr indent="449580"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1/ Logiciel de contrôle parental: le vœu du gouvernement français est de mettre en place un contrôle parental par défaut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2/ mais sa généralisation pose problème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risque de bloquer des pans entiers d'internet pour quelques contenus litigieux</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les enfants savent les débloquer</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3/ la vérification de l’âge via des informations personnelles idem : risque pour la vie privée et contournable </a:t>
            </a:r>
          </a:p>
          <a:p>
            <a:pPr lvl="0" algn="just">
              <a:lnSpc>
                <a:spcPct val="150000"/>
              </a:lnSpc>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4/ le plus grand danger = que les parents ne soient plus vigilants du tout grâce aux promesses de ces béquilles</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4294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DEA7803A-0719-4560-AF66-76F0C5C6B25E}"/>
              </a:ext>
            </a:extLst>
          </p:cNvPr>
          <p:cNvSpPr txBox="1"/>
          <p:nvPr/>
        </p:nvSpPr>
        <p:spPr>
          <a:xfrm>
            <a:off x="755373" y="569843"/>
            <a:ext cx="8136835" cy="369332"/>
          </a:xfrm>
          <a:prstGeom prst="rect">
            <a:avLst/>
          </a:prstGeom>
          <a:noFill/>
        </p:spPr>
        <p:txBody>
          <a:bodyPr wrap="square" rtlCol="0">
            <a:spAutoFit/>
          </a:bodyPr>
          <a:lstStyle/>
          <a:p>
            <a:r>
              <a:rPr lang="fr-FR" b="1" dirty="0">
                <a:latin typeface="Times New Roman" panose="02020603050405020304" pitchFamily="18" charset="0"/>
                <a:cs typeface="Times New Roman" panose="02020603050405020304" pitchFamily="18" charset="0"/>
              </a:rPr>
              <a:t>Structure de la synthèse: Comment protéger les enfants des dangers du web?</a:t>
            </a:r>
            <a:endParaRPr lang="cs-CZ" b="1" dirty="0">
              <a:latin typeface="Times New Roman" panose="02020603050405020304" pitchFamily="18" charset="0"/>
              <a:cs typeface="Times New Roman" panose="02020603050405020304" pitchFamily="18" charset="0"/>
            </a:endParaRPr>
          </a:p>
        </p:txBody>
      </p:sp>
      <p:sp>
        <p:nvSpPr>
          <p:cNvPr id="4" name="TextovéPole 3">
            <a:extLst>
              <a:ext uri="{FF2B5EF4-FFF2-40B4-BE49-F238E27FC236}">
                <a16:creationId xmlns:a16="http://schemas.microsoft.com/office/drawing/2014/main" id="{AFCDD697-5A9A-4ABF-91AB-9A26C1ABA045}"/>
              </a:ext>
            </a:extLst>
          </p:cNvPr>
          <p:cNvSpPr txBox="1"/>
          <p:nvPr/>
        </p:nvSpPr>
        <p:spPr>
          <a:xfrm>
            <a:off x="291548" y="937446"/>
            <a:ext cx="11396869" cy="5859553"/>
          </a:xfrm>
          <a:prstGeom prst="rect">
            <a:avLst/>
          </a:prstGeom>
          <a:noFill/>
        </p:spPr>
        <p:txBody>
          <a:bodyPr wrap="square">
            <a:spAutoFit/>
          </a:bodyPr>
          <a:lstStyle/>
          <a:p>
            <a:pPr indent="450215"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1/Internet = une source d’information difficilement égalable qui est incontournable mais pour les parents il n’est pas toujours facile de laisser les enfants surfer car, sur le web comme partout, les dangers existent,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2/différents outils comme les logiciels de contrôle parental, plus ou moins adaptés, plus ou moins favorables à l’autonomie des enfants interdisent l’accès aux sites non destinés aux mineurs</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fr-FR" sz="1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c’est d’ailleurs </a:t>
            </a: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le vœu du gouvernement que de mettre en place un contrôle parental par défaut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fr-FR" sz="1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mais</a:t>
            </a: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sa généralisation pose problème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risque de bloquer des pans entiers d'internet pour quelques contenus litigieux</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les enfants savent les débloquer</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spcAft>
                <a:spcPts val="0"/>
              </a:spcAft>
            </a:pP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fr-FR"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De même</a:t>
            </a:r>
            <a:r>
              <a:rPr lang="fr-F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la vérification de l’âge via des informations personnelles </a:t>
            </a:r>
            <a:r>
              <a:rPr lang="fr-F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n’est pas pertinente</a:t>
            </a: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risque pour la vie privée et sont contournables</a:t>
            </a:r>
          </a:p>
          <a:p>
            <a:pPr lvl="0" algn="just">
              <a:lnSpc>
                <a:spcPct val="150000"/>
              </a:lnSpc>
              <a:spcAft>
                <a:spcPts val="0"/>
              </a:spcAft>
            </a:pPr>
            <a:r>
              <a:rPr lang="fr-F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 </a:t>
            </a:r>
            <a:r>
              <a:rPr lang="fr-FR" sz="1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De plus</a:t>
            </a:r>
            <a:r>
              <a:rPr lang="fr-F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le plus grand danger = que les parents ne soient plus vigilants du tout grâce aux promesses de ces béquilles</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fr-FR" sz="1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Ainsi</a:t>
            </a:r>
            <a:r>
              <a:rPr lang="fr-FR"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fr-FR" dirty="0">
                <a:latin typeface="Times New Roman" panose="02020603050405020304" pitchFamily="18" charset="0"/>
                <a:ea typeface="Calibri" panose="020F0502020204030204" pitchFamily="34" charset="0"/>
                <a:cs typeface="Times New Roman" panose="02020603050405020304" pitchFamily="18" charset="0"/>
              </a:rPr>
              <a:t>i</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 convient avant tout de laisser toute sa place au dialogue intergénérationnel au sujet d’internet : que les parents mettent en garde l’enfant des dangers d’internet et lui apprennent à se servir de cet outil,</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6450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5FA529-C2BD-4BA7-B352-EDD596535318}"/>
              </a:ext>
            </a:extLst>
          </p:cNvPr>
          <p:cNvSpPr>
            <a:spLocks noGrp="1"/>
          </p:cNvSpPr>
          <p:nvPr>
            <p:ph type="title"/>
          </p:nvPr>
        </p:nvSpPr>
        <p:spPr/>
        <p:txBody>
          <a:bodyPr/>
          <a:lstStyle/>
          <a:p>
            <a:r>
              <a:rPr lang="fr-FR" dirty="0"/>
              <a:t>Essai</a:t>
            </a:r>
            <a:endParaRPr lang="cs-CZ" dirty="0"/>
          </a:p>
        </p:txBody>
      </p:sp>
      <p:sp>
        <p:nvSpPr>
          <p:cNvPr id="6" name="TextovéPole 5">
            <a:extLst>
              <a:ext uri="{FF2B5EF4-FFF2-40B4-BE49-F238E27FC236}">
                <a16:creationId xmlns:a16="http://schemas.microsoft.com/office/drawing/2014/main" id="{B09ABB0C-0AFB-4652-A8A1-2D398B84F925}"/>
              </a:ext>
            </a:extLst>
          </p:cNvPr>
          <p:cNvSpPr txBox="1"/>
          <p:nvPr/>
        </p:nvSpPr>
        <p:spPr>
          <a:xfrm>
            <a:off x="1470991" y="3196583"/>
            <a:ext cx="8506812" cy="1569660"/>
          </a:xfrm>
          <a:prstGeom prst="rect">
            <a:avLst/>
          </a:prstGeom>
          <a:noFill/>
        </p:spPr>
        <p:txBody>
          <a:bodyPr wrap="square">
            <a:spAutoFit/>
          </a:bodyPr>
          <a:lstStyle/>
          <a:p>
            <a:pPr algn="just"/>
            <a:r>
              <a:rPr lang="fr-FR" sz="2400" b="1" dirty="0">
                <a:solidFill>
                  <a:srgbClr val="666666"/>
                </a:solidFill>
                <a:effectLst/>
                <a:latin typeface="inherit"/>
                <a:ea typeface="Times New Roman" panose="02020603050405020304" pitchFamily="18" charset="0"/>
                <a:cs typeface="Lucida Sans Unicode" panose="020B0602030504020204" pitchFamily="34" charset="0"/>
              </a:rPr>
              <a:t>V</a:t>
            </a:r>
            <a:r>
              <a:rPr lang="fr-FR" sz="2400" i="1" dirty="0">
                <a:solidFill>
                  <a:srgbClr val="666666"/>
                </a:solidFill>
                <a:effectLst/>
                <a:latin typeface="inherit"/>
                <a:ea typeface="Times New Roman" panose="02020603050405020304" pitchFamily="18" charset="0"/>
                <a:cs typeface="Lucida Sans Unicode" panose="020B0602030504020204" pitchFamily="34" charset="0"/>
              </a:rPr>
              <a:t>ous êtes un </a:t>
            </a:r>
            <a:r>
              <a:rPr lang="fr-FR" sz="2400" b="1" i="1" dirty="0">
                <a:solidFill>
                  <a:srgbClr val="666666"/>
                </a:solidFill>
                <a:effectLst/>
                <a:latin typeface="inherit"/>
                <a:ea typeface="Times New Roman" panose="02020603050405020304" pitchFamily="18" charset="0"/>
                <a:cs typeface="Lucida Sans Unicode" panose="020B0602030504020204" pitchFamily="34" charset="0"/>
              </a:rPr>
              <a:t>parent d’élève </a:t>
            </a:r>
            <a:r>
              <a:rPr lang="fr-FR" sz="2400" i="1" dirty="0">
                <a:solidFill>
                  <a:srgbClr val="666666"/>
                </a:solidFill>
                <a:effectLst/>
                <a:latin typeface="inherit"/>
                <a:ea typeface="Times New Roman" panose="02020603050405020304" pitchFamily="18" charset="0"/>
                <a:cs typeface="Lucida Sans Unicode" panose="020B0602030504020204" pitchFamily="34" charset="0"/>
              </a:rPr>
              <a:t>et vous </a:t>
            </a:r>
            <a:r>
              <a:rPr lang="fr-FR" sz="2400" b="1" i="1" dirty="0">
                <a:solidFill>
                  <a:srgbClr val="666666"/>
                </a:solidFill>
                <a:effectLst/>
                <a:latin typeface="inherit"/>
                <a:ea typeface="Times New Roman" panose="02020603050405020304" pitchFamily="18" charset="0"/>
                <a:cs typeface="Lucida Sans Unicode" panose="020B0602030504020204" pitchFamily="34" charset="0"/>
              </a:rPr>
              <a:t>écrivez au journal régional </a:t>
            </a:r>
            <a:r>
              <a:rPr lang="fr-FR" sz="2400" i="1" dirty="0">
                <a:solidFill>
                  <a:srgbClr val="666666"/>
                </a:solidFill>
                <a:effectLst/>
                <a:latin typeface="inherit"/>
                <a:ea typeface="Times New Roman" panose="02020603050405020304" pitchFamily="18" charset="0"/>
                <a:cs typeface="Lucida Sans Unicode" panose="020B0602030504020204" pitchFamily="34" charset="0"/>
              </a:rPr>
              <a:t>qui souhaite obtenir l’opinion des </a:t>
            </a:r>
            <a:r>
              <a:rPr lang="fr-FR" sz="2400" b="1" i="1" dirty="0">
                <a:solidFill>
                  <a:srgbClr val="666666"/>
                </a:solidFill>
                <a:effectLst/>
                <a:latin typeface="inherit"/>
                <a:ea typeface="Times New Roman" panose="02020603050405020304" pitchFamily="18" charset="0"/>
                <a:cs typeface="Lucida Sans Unicode" panose="020B0602030504020204" pitchFamily="34" charset="0"/>
              </a:rPr>
              <a:t>lecteurs</a:t>
            </a:r>
            <a:r>
              <a:rPr lang="fr-FR" sz="2400" i="1" dirty="0">
                <a:solidFill>
                  <a:srgbClr val="666666"/>
                </a:solidFill>
                <a:effectLst/>
                <a:latin typeface="inherit"/>
                <a:ea typeface="Times New Roman" panose="02020603050405020304" pitchFamily="18" charset="0"/>
                <a:cs typeface="Lucida Sans Unicode" panose="020B0602030504020204" pitchFamily="34" charset="0"/>
              </a:rPr>
              <a:t> quant à </a:t>
            </a:r>
            <a:r>
              <a:rPr lang="fr-FR" sz="2400" i="1" dirty="0">
                <a:solidFill>
                  <a:srgbClr val="00B050"/>
                </a:solidFill>
                <a:effectLst/>
                <a:latin typeface="inherit"/>
                <a:ea typeface="Times New Roman" panose="02020603050405020304" pitchFamily="18" charset="0"/>
                <a:cs typeface="Lucida Sans Unicode" panose="020B0602030504020204" pitchFamily="34" charset="0"/>
              </a:rPr>
              <a:t>la mise en place de la sécurité pour la protection des enfants dans leur utilisation d’internet</a:t>
            </a:r>
            <a:r>
              <a:rPr lang="fr-FR" sz="2400" i="1" dirty="0">
                <a:solidFill>
                  <a:srgbClr val="666666"/>
                </a:solidFill>
                <a:effectLst/>
                <a:latin typeface="inherit"/>
                <a:ea typeface="Times New Roman" panose="02020603050405020304" pitchFamily="18" charset="0"/>
                <a:cs typeface="Lucida Sans Unicode" panose="020B0602030504020204" pitchFamily="34" charset="0"/>
              </a:rPr>
              <a:t>.</a:t>
            </a:r>
            <a:endParaRPr lang="cs-CZ" sz="2400" dirty="0"/>
          </a:p>
        </p:txBody>
      </p:sp>
    </p:spTree>
    <p:extLst>
      <p:ext uri="{BB962C8B-B14F-4D97-AF65-F5344CB8AC3E}">
        <p14:creationId xmlns:p14="http://schemas.microsoft.com/office/powerpoint/2010/main" val="2197989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B594EE9-DA8C-4D20-AD34-C46E413D1271}"/>
              </a:ext>
            </a:extLst>
          </p:cNvPr>
          <p:cNvSpPr txBox="1"/>
          <p:nvPr/>
        </p:nvSpPr>
        <p:spPr>
          <a:xfrm>
            <a:off x="689112" y="292340"/>
            <a:ext cx="9674087" cy="6273320"/>
          </a:xfrm>
          <a:prstGeom prst="rect">
            <a:avLst/>
          </a:prstGeom>
          <a:noFill/>
        </p:spPr>
        <p:txBody>
          <a:bodyPr wrap="square">
            <a:spAutoFit/>
          </a:bodyPr>
          <a:lstStyle/>
          <a:p>
            <a:pPr algn="r" fontAlgn="base">
              <a:lnSpc>
                <a:spcPct val="107000"/>
              </a:lnSpc>
              <a:spcAft>
                <a:spcPts val="1800"/>
              </a:spcAft>
            </a:pPr>
            <a:r>
              <a:rPr lang="fr-FR" sz="1600" dirty="0">
                <a:solidFill>
                  <a:srgbClr val="666666"/>
                </a:solidFill>
                <a:effectLst/>
                <a:latin typeface="inherit"/>
                <a:ea typeface="Times New Roman" panose="02020603050405020304" pitchFamily="18" charset="0"/>
                <a:cs typeface="Lucida Sans Unicode" panose="020B0602030504020204" pitchFamily="34" charset="0"/>
              </a:rPr>
              <a:t>Lille, le 15 Avril 2020</a:t>
            </a:r>
          </a:p>
          <a:p>
            <a:pPr fontAlgn="base">
              <a:lnSpc>
                <a:spcPct val="107000"/>
              </a:lnSpc>
              <a:spcAft>
                <a:spcPts val="1800"/>
              </a:spcAft>
            </a:pPr>
            <a:r>
              <a:rPr lang="fr-FR" sz="1600" dirty="0">
                <a:solidFill>
                  <a:srgbClr val="666666"/>
                </a:solidFill>
                <a:effectLst/>
                <a:latin typeface="inherit"/>
                <a:ea typeface="Times New Roman" panose="02020603050405020304" pitchFamily="18" charset="0"/>
                <a:cs typeface="Lucida Sans Unicode" panose="020B0602030504020204" pitchFamily="34" charset="0"/>
              </a:rPr>
              <a:t>Madame, Monsieur,</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1800"/>
              </a:spcAft>
            </a:pPr>
            <a:r>
              <a:rPr lang="fr-FR" sz="1600" dirty="0">
                <a:solidFill>
                  <a:srgbClr val="666666"/>
                </a:solidFill>
                <a:effectLst/>
                <a:latin typeface="inherit"/>
                <a:ea typeface="Times New Roman" panose="02020603050405020304" pitchFamily="18" charset="0"/>
                <a:cs typeface="Lucida Sans Unicode" panose="020B0602030504020204" pitchFamily="34" charset="0"/>
              </a:rPr>
              <a:t>Vous avez sollicité notre opinion sur les mesures qu’il faut appliquer pour assurer la protection de nos enfants dans</a:t>
            </a:r>
            <a:r>
              <a:rPr lang="fr-FR" sz="1600" i="1" dirty="0">
                <a:solidFill>
                  <a:srgbClr val="666666"/>
                </a:solidFill>
                <a:effectLst/>
                <a:latin typeface="inherit"/>
                <a:ea typeface="Times New Roman" panose="02020603050405020304" pitchFamily="18" charset="0"/>
                <a:cs typeface="Lucida Sans Unicode" panose="020B0602030504020204" pitchFamily="34" charset="0"/>
              </a:rPr>
              <a:t> </a:t>
            </a:r>
            <a:r>
              <a:rPr lang="fr-FR" sz="1600" dirty="0">
                <a:solidFill>
                  <a:srgbClr val="666666"/>
                </a:solidFill>
                <a:effectLst/>
                <a:latin typeface="inherit"/>
                <a:ea typeface="Times New Roman" panose="02020603050405020304" pitchFamily="18" charset="0"/>
                <a:cs typeface="Lucida Sans Unicode" panose="020B0602030504020204" pitchFamily="34" charset="0"/>
              </a:rPr>
              <a:t>leur utilisation d’internet. Je suis mère de deux enfants donc je vous prie de m’accorder de l’espace dans votre journal pour bien répondre à cet appel.</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fr-FR" sz="1600" dirty="0">
                <a:solidFill>
                  <a:srgbClr val="666666"/>
                </a:solidFill>
                <a:effectLst/>
                <a:latin typeface="inherit"/>
                <a:ea typeface="Times New Roman" panose="02020603050405020304" pitchFamily="18" charset="0"/>
                <a:cs typeface="Lucida Sans Unicode" panose="020B0602030504020204" pitchFamily="34" charset="0"/>
              </a:rPr>
              <a:t>Nous savons que le net est un univers ou on peut tout rencontrer le meilleur comme le pire. </a:t>
            </a:r>
            <a:r>
              <a:rPr lang="fr-FR" sz="1600" b="1" dirty="0">
                <a:solidFill>
                  <a:srgbClr val="800080"/>
                </a:solidFill>
                <a:effectLst/>
                <a:latin typeface="inherit"/>
                <a:ea typeface="Times New Roman" panose="02020603050405020304" pitchFamily="18" charset="0"/>
                <a:cs typeface="Lucida Sans Unicode" panose="020B0602030504020204" pitchFamily="34" charset="0"/>
              </a:rPr>
              <a:t>D’une part,</a:t>
            </a:r>
            <a:r>
              <a:rPr lang="fr-FR" sz="1600" dirty="0">
                <a:solidFill>
                  <a:srgbClr val="666666"/>
                </a:solidFill>
                <a:effectLst/>
                <a:latin typeface="inherit"/>
                <a:ea typeface="Times New Roman" panose="02020603050405020304" pitchFamily="18" charset="0"/>
                <a:cs typeface="Lucida Sans Unicode" panose="020B0602030504020204" pitchFamily="34" charset="0"/>
              </a:rPr>
              <a:t> l’internet permet à nos enfants de découvrir un monde d’informations passionnantes et de communiquer avec des gens de l’autre côté de la terre.  </a:t>
            </a:r>
            <a:r>
              <a:rPr lang="fr-FR" sz="1600" b="1" dirty="0">
                <a:solidFill>
                  <a:srgbClr val="800080"/>
                </a:solidFill>
                <a:effectLst/>
                <a:latin typeface="inherit"/>
                <a:ea typeface="Times New Roman" panose="02020603050405020304" pitchFamily="18" charset="0"/>
                <a:cs typeface="Lucida Sans Unicode" panose="020B0602030504020204" pitchFamily="34" charset="0"/>
              </a:rPr>
              <a:t>D’autre part</a:t>
            </a:r>
            <a:r>
              <a:rPr lang="fr-FR" sz="1600" dirty="0">
                <a:solidFill>
                  <a:srgbClr val="666666"/>
                </a:solidFill>
                <a:effectLst/>
                <a:latin typeface="inherit"/>
                <a:ea typeface="Times New Roman" panose="02020603050405020304" pitchFamily="18" charset="0"/>
                <a:cs typeface="Lucida Sans Unicode" panose="020B0602030504020204" pitchFamily="34" charset="0"/>
              </a:rPr>
              <a:t>, il est un espace dans lequel ils peuvent être confrontés à des contenus traumatisants tels que la violence et la pornographie, ou mis en contact avec des adultes malintentionnés.</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fr-FR" sz="1600" b="1" dirty="0">
                <a:solidFill>
                  <a:srgbClr val="FF99CC"/>
                </a:solidFill>
                <a:effectLst/>
                <a:latin typeface="inherit"/>
                <a:ea typeface="Times New Roman" panose="02020603050405020304" pitchFamily="18" charset="0"/>
                <a:cs typeface="Lucida Sans Unicode" panose="020B0602030504020204" pitchFamily="34" charset="0"/>
              </a:rPr>
              <a:t>A cet égard</a:t>
            </a:r>
            <a:r>
              <a:rPr lang="fr-FR" sz="1600" dirty="0">
                <a:solidFill>
                  <a:srgbClr val="FF99CC"/>
                </a:solidFill>
                <a:effectLst/>
                <a:latin typeface="inherit"/>
                <a:ea typeface="Times New Roman" panose="02020603050405020304" pitchFamily="18" charset="0"/>
                <a:cs typeface="Lucida Sans Unicode" panose="020B0602030504020204" pitchFamily="34" charset="0"/>
              </a:rPr>
              <a:t>,</a:t>
            </a:r>
            <a:r>
              <a:rPr lang="fr-FR" sz="1600" dirty="0">
                <a:solidFill>
                  <a:srgbClr val="666666"/>
                </a:solidFill>
                <a:effectLst/>
                <a:latin typeface="inherit"/>
                <a:ea typeface="Times New Roman" panose="02020603050405020304" pitchFamily="18" charset="0"/>
                <a:cs typeface="Lucida Sans Unicode" panose="020B0602030504020204" pitchFamily="34" charset="0"/>
              </a:rPr>
              <a:t> les logiciels de filtrage sont des moyens indispensables. </a:t>
            </a:r>
            <a:r>
              <a:rPr lang="fr-FR" sz="1600" b="1" dirty="0">
                <a:solidFill>
                  <a:srgbClr val="800080"/>
                </a:solidFill>
                <a:effectLst/>
                <a:latin typeface="inherit"/>
                <a:ea typeface="Times New Roman" panose="02020603050405020304" pitchFamily="18" charset="0"/>
                <a:cs typeface="Lucida Sans Unicode" panose="020B0602030504020204" pitchFamily="34" charset="0"/>
              </a:rPr>
              <a:t>Bien que</a:t>
            </a:r>
            <a:r>
              <a:rPr lang="fr-FR" sz="1600" b="1" dirty="0">
                <a:solidFill>
                  <a:srgbClr val="666666"/>
                </a:solidFill>
                <a:effectLst/>
                <a:latin typeface="inherit"/>
                <a:ea typeface="Times New Roman" panose="02020603050405020304" pitchFamily="18" charset="0"/>
                <a:cs typeface="Lucida Sans Unicode" panose="020B0602030504020204" pitchFamily="34" charset="0"/>
              </a:rPr>
              <a:t> </a:t>
            </a:r>
            <a:r>
              <a:rPr lang="fr-FR" sz="1600" dirty="0">
                <a:solidFill>
                  <a:srgbClr val="666666"/>
                </a:solidFill>
                <a:effectLst/>
                <a:latin typeface="inherit"/>
                <a:ea typeface="Times New Roman" panose="02020603050405020304" pitchFamily="18" charset="0"/>
                <a:cs typeface="Lucida Sans Unicode" panose="020B0602030504020204" pitchFamily="34" charset="0"/>
              </a:rPr>
              <a:t>je sois conscient du fait que les méthodes de filtrage tendent parfois à sur-bloquer des informations désirables, celles-ci sont les meilleures amies des parents, dans la mesure où elles empêchent l’apparition des mauvais contenus sur l’écran, devant leurs enfants. </a:t>
            </a:r>
            <a:r>
              <a:rPr lang="fr-FR" sz="1600" b="1" dirty="0">
                <a:solidFill>
                  <a:srgbClr val="FF99CC"/>
                </a:solidFill>
                <a:effectLst/>
                <a:latin typeface="inherit"/>
                <a:ea typeface="Times New Roman" panose="02020603050405020304" pitchFamily="18" charset="0"/>
                <a:cs typeface="Lucida Sans Unicode" panose="020B0602030504020204" pitchFamily="34" charset="0"/>
              </a:rPr>
              <a:t>À ceci s’ajoute </a:t>
            </a:r>
            <a:r>
              <a:rPr lang="fr-FR" sz="1600" dirty="0">
                <a:solidFill>
                  <a:srgbClr val="666666"/>
                </a:solidFill>
                <a:effectLst/>
                <a:latin typeface="inherit"/>
                <a:ea typeface="Times New Roman" panose="02020603050405020304" pitchFamily="18" charset="0"/>
                <a:cs typeface="Lucida Sans Unicode" panose="020B0602030504020204" pitchFamily="34" charset="0"/>
              </a:rPr>
              <a:t>l’importance de passer du temps avec vos enfants dans l’environnement numérique.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fr-FR" sz="1600" b="1" dirty="0">
                <a:solidFill>
                  <a:srgbClr val="800080"/>
                </a:solidFill>
                <a:effectLst/>
                <a:latin typeface="inherit"/>
                <a:ea typeface="Times New Roman" panose="02020603050405020304" pitchFamily="18" charset="0"/>
                <a:cs typeface="Lucida Sans Unicode" panose="020B0602030504020204" pitchFamily="34" charset="0"/>
              </a:rPr>
              <a:t>Encore que</a:t>
            </a:r>
            <a:r>
              <a:rPr lang="fr-FR" sz="1600" dirty="0">
                <a:solidFill>
                  <a:srgbClr val="666666"/>
                </a:solidFill>
                <a:effectLst/>
                <a:latin typeface="inherit"/>
                <a:ea typeface="Times New Roman" panose="02020603050405020304" pitchFamily="18" charset="0"/>
                <a:cs typeface="Lucida Sans Unicode" panose="020B0602030504020204" pitchFamily="34" charset="0"/>
              </a:rPr>
              <a:t> je reconnaisse qu’il faut accorder une mesure d’autonomie aux enfants, il est nécessaire également de les surveiller très attentivement afin qu’ils suivent un chemin correct.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fr-FR" sz="1600" b="1" dirty="0">
                <a:solidFill>
                  <a:srgbClr val="FF0000"/>
                </a:solidFill>
                <a:effectLst/>
                <a:latin typeface="inherit"/>
                <a:ea typeface="Times New Roman" panose="02020603050405020304" pitchFamily="18" charset="0"/>
                <a:cs typeface="Lucida Sans Unicode" panose="020B0602030504020204" pitchFamily="34" charset="0"/>
              </a:rPr>
              <a:t>Tout compte fait</a:t>
            </a:r>
            <a:r>
              <a:rPr lang="fr-FR" sz="1600" dirty="0">
                <a:solidFill>
                  <a:srgbClr val="666666"/>
                </a:solidFill>
                <a:effectLst/>
                <a:latin typeface="inherit"/>
                <a:ea typeface="Times New Roman" panose="02020603050405020304" pitchFamily="18" charset="0"/>
                <a:cs typeface="Lucida Sans Unicode" panose="020B0602030504020204" pitchFamily="34" charset="0"/>
              </a:rPr>
              <a:t>, tandis que nos enfants ont le droit de profiter de la richesse de l’internet, nous, leurs parents, devons utiliser tous les moyens disponibles pour les protéger contre ses horreurs.</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1800"/>
              </a:spcAft>
            </a:pPr>
            <a:r>
              <a:rPr lang="fr-FR" sz="1600" dirty="0">
                <a:solidFill>
                  <a:srgbClr val="666666"/>
                </a:solidFill>
                <a:effectLst/>
                <a:latin typeface="inherit"/>
                <a:ea typeface="Times New Roman" panose="02020603050405020304" pitchFamily="18" charset="0"/>
                <a:cs typeface="Lucida Sans Unicode" panose="020B0602030504020204" pitchFamily="34" charset="0"/>
              </a:rPr>
              <a:t>En espérant avoir aide vos lecteurs, je vous prie de recevoir, Madame, Monsieur l’expression de mes salutations distinguées.</a:t>
            </a:r>
          </a:p>
          <a:p>
            <a:pPr algn="just" fontAlgn="base">
              <a:lnSpc>
                <a:spcPct val="107000"/>
              </a:lnSpc>
              <a:spcAft>
                <a:spcPts val="1800"/>
              </a:spcAft>
            </a:pPr>
            <a:r>
              <a:rPr lang="fr-FR" sz="1600" dirty="0">
                <a:solidFill>
                  <a:srgbClr val="666666"/>
                </a:solidFill>
                <a:latin typeface="inherit"/>
                <a:ea typeface="Calibri" panose="020F0502020204030204" pitchFamily="34" charset="0"/>
                <a:cs typeface="Lucida Sans Unicode" panose="020B0602030504020204" pitchFamily="34" charset="0"/>
              </a:rPr>
              <a:t>Signature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7630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22</TotalTime>
  <Words>775</Words>
  <Application>Microsoft Office PowerPoint</Application>
  <PresentationFormat>Širokoúhlá obrazovka</PresentationFormat>
  <Paragraphs>36</Paragraphs>
  <Slides>6</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vt:i4>
      </vt:variant>
    </vt:vector>
  </HeadingPairs>
  <TitlesOfParts>
    <vt:vector size="13" baseType="lpstr">
      <vt:lpstr>Arial</vt:lpstr>
      <vt:lpstr>Calibri</vt:lpstr>
      <vt:lpstr>Century Gothic</vt:lpstr>
      <vt:lpstr>inherit</vt:lpstr>
      <vt:lpstr>Times New Roman</vt:lpstr>
      <vt:lpstr>Wingdings 3</vt:lpstr>
      <vt:lpstr>Ion Boardroom</vt:lpstr>
      <vt:lpstr>Synthèse 2 Correction</vt:lpstr>
      <vt:lpstr>Synthèse _ Le contrôle parental</vt:lpstr>
      <vt:lpstr>Prezentace aplikace PowerPoint</vt:lpstr>
      <vt:lpstr>Prezentace aplikace PowerPoint</vt:lpstr>
      <vt:lpstr>Essai</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Synthèse 2 Correction</dc:title>
  <dc:creator>ja</dc:creator>
  <cp:lastModifiedBy>ja</cp:lastModifiedBy>
  <cp:revision>3</cp:revision>
  <dcterms:created xsi:type="dcterms:W3CDTF">2020-04-29T22:10:38Z</dcterms:created>
  <dcterms:modified xsi:type="dcterms:W3CDTF">2020-04-29T22:32:55Z</dcterms:modified>
</cp:coreProperties>
</file>