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2A54C80-263E-416B-A8E0-580EDEADCBDC}" type="datetimeFigureOut">
              <a:rPr lang="en-US" dirty="0"/>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4AE7C3-F300-481E-8879-9DC855510A27}"/>
              </a:ext>
            </a:extLst>
          </p:cNvPr>
          <p:cNvSpPr>
            <a:spLocks noGrp="1"/>
          </p:cNvSpPr>
          <p:nvPr>
            <p:ph type="ctrTitle"/>
          </p:nvPr>
        </p:nvSpPr>
        <p:spPr>
          <a:xfrm>
            <a:off x="609600" y="2404534"/>
            <a:ext cx="8931965" cy="1646302"/>
          </a:xfrm>
        </p:spPr>
        <p:txBody>
          <a:bodyPr/>
          <a:lstStyle/>
          <a:p>
            <a:r>
              <a:rPr lang="fr-FR" dirty="0"/>
              <a:t>UTILISER LES TEMPS DU PASSÉ</a:t>
            </a:r>
            <a:endParaRPr lang="cs-CZ" dirty="0"/>
          </a:p>
        </p:txBody>
      </p:sp>
      <p:sp>
        <p:nvSpPr>
          <p:cNvPr id="3" name="Podnadpis 2">
            <a:extLst>
              <a:ext uri="{FF2B5EF4-FFF2-40B4-BE49-F238E27FC236}">
                <a16:creationId xmlns:a16="http://schemas.microsoft.com/office/drawing/2014/main" id="{6AAC10D4-C7A0-46A1-8B43-F61027A7220C}"/>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9218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B83B6BB-EA4F-4062-8C14-88775E7D545A}"/>
              </a:ext>
            </a:extLst>
          </p:cNvPr>
          <p:cNvSpPr txBox="1"/>
          <p:nvPr/>
        </p:nvSpPr>
        <p:spPr>
          <a:xfrm>
            <a:off x="1086679" y="905232"/>
            <a:ext cx="8120269" cy="5047536"/>
          </a:xfrm>
          <a:prstGeom prst="rect">
            <a:avLst/>
          </a:prstGeom>
          <a:noFill/>
        </p:spPr>
        <p:txBody>
          <a:bodyPr wrap="square">
            <a:spAutoFit/>
          </a:bodyPr>
          <a:lstStyle/>
          <a:p>
            <a:pPr algn="just">
              <a:lnSpc>
                <a:spcPct val="107000"/>
              </a:lnSpc>
              <a:spcAft>
                <a:spcPts val="80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Emplois: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 </a:t>
            </a: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passé composé/passé simple</a:t>
            </a: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indique une action qui se produit à un moment précis dans le passé et qui fait avancer le récit. L’action est ponctuelle et achevée (=passé simple qui est le temps de la narration).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 : Il </a:t>
            </a:r>
            <a:r>
              <a:rPr lang="fr-F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téléphoné</a:t>
            </a: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t>
            </a: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'imparfait</a:t>
            </a: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indique soit une habitude dans le passé, soit une action </a:t>
            </a:r>
            <a:r>
              <a:rPr lang="fr-FR"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im-parfaite</a:t>
            </a: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(en déroulement dans le passé). L’action dure dans le temps ou se répète, ou est interrompue. L’imparfait est aussi utilisé dans les descriptions (les états par opposition aux actions).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 : Il </a:t>
            </a:r>
            <a:r>
              <a:rPr lang="fr-F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téléphonait</a:t>
            </a: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quand je l’ai interrompu.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 </a:t>
            </a: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plus que parfait</a:t>
            </a: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exprime une action passée antérieure ou l’hypothèse au passé.</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 : Il a précisé qu’il </a:t>
            </a:r>
            <a:r>
              <a:rPr lang="fr-F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avait</a:t>
            </a: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beaucoup </a:t>
            </a:r>
            <a:r>
              <a:rPr lang="fr-F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étudié</a:t>
            </a: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pour obtenir ce résultat.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S’il </a:t>
            </a:r>
            <a:r>
              <a:rPr lang="fr-F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avait eu</a:t>
            </a: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le choix, il serait parti au Japon.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3995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929FA0E-4A0B-40E7-A861-3B4FF78D2619}"/>
              </a:ext>
            </a:extLst>
          </p:cNvPr>
          <p:cNvSpPr txBox="1"/>
          <p:nvPr/>
        </p:nvSpPr>
        <p:spPr>
          <a:xfrm>
            <a:off x="1722783" y="1467096"/>
            <a:ext cx="7431156" cy="3930500"/>
          </a:xfrm>
          <a:prstGeom prst="rect">
            <a:avLst/>
          </a:prstGeom>
          <a:noFill/>
        </p:spPr>
        <p:txBody>
          <a:bodyPr wrap="square">
            <a:spAutoFit/>
          </a:bodyPr>
          <a:lstStyle/>
          <a:p>
            <a:pPr algn="just">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RAPPEL: Accord du participe passé avec les auxiliaires avoir et être.</a:t>
            </a:r>
          </a:p>
          <a:p>
            <a:pPr algn="just">
              <a:lnSpc>
                <a:spcPct val="107000"/>
              </a:lnSpc>
              <a:spcAft>
                <a:spcPts val="0"/>
              </a:spcAft>
            </a:pP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735330" indent="-285750" algn="just">
              <a:lnSpc>
                <a:spcPct val="107000"/>
              </a:lnSpc>
              <a:spcAft>
                <a:spcPts val="0"/>
              </a:spcAft>
              <a:buFontTx/>
              <a:buChar char="-"/>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 participe passé employé avec être s'accorde avec le sujet du verbe.</a:t>
            </a:r>
          </a:p>
          <a:p>
            <a:pPr marL="792480" indent="-342900" algn="just">
              <a:lnSpc>
                <a:spcPct val="107000"/>
              </a:lnSpc>
              <a:spcAft>
                <a:spcPts val="0"/>
              </a:spcAft>
              <a:buFontTx/>
              <a:buChar char="-"/>
            </a:pP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735330" indent="-285750" algn="just">
              <a:lnSpc>
                <a:spcPct val="107000"/>
              </a:lnSpc>
              <a:spcAft>
                <a:spcPts val="0"/>
              </a:spcAft>
              <a:buFontTx/>
              <a:buChar char="-"/>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 participe passé employé avec avoir s'accorde avec le complément d'objet direct (COD) si celui-ci précède le verbe. </a:t>
            </a:r>
          </a:p>
          <a:p>
            <a:pPr marL="792480" indent="-342900" algn="just">
              <a:lnSpc>
                <a:spcPct val="107000"/>
              </a:lnSpc>
              <a:spcAft>
                <a:spcPts val="0"/>
              </a:spcAft>
              <a:buFontTx/>
              <a:buChar char="-"/>
            </a:pP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07000"/>
              </a:lnSpc>
              <a:spcAft>
                <a:spcPts val="0"/>
              </a:spcAft>
            </a:pPr>
            <a:r>
              <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Les verbes pronominaux utilisent l'auxiliaire être. Pour simplifier les règles d'accord, pensez que le participe passé s'accorde sauf si le verbe est suivi d'un COD et sauf si le verbe contrôle un COI (comme par exemple : téléphoner, écrire, parler, plaire). Le verbe se rendre compte est invariable.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9443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5E02805-8D93-49DB-9524-88A8927CBE15}"/>
              </a:ext>
            </a:extLst>
          </p:cNvPr>
          <p:cNvSpPr txBox="1"/>
          <p:nvPr/>
        </p:nvSpPr>
        <p:spPr>
          <a:xfrm>
            <a:off x="371061" y="531389"/>
            <a:ext cx="8902148" cy="6118983"/>
          </a:xfrm>
          <a:prstGeom prst="rect">
            <a:avLst/>
          </a:prstGeom>
          <a:noFill/>
        </p:spPr>
        <p:txBody>
          <a:bodyPr wrap="square">
            <a:spAutoFit/>
          </a:bodyPr>
          <a:lstStyle/>
          <a:p>
            <a:pPr algn="just">
              <a:lnSpc>
                <a:spcPct val="107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Complétez cette légende en mettant les verbes aux temps du passé (passé simple, imparfait ou plus-que-parfait)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L’OISEAU DE FEU, Adapté d'une légende contée par une bonne alsacienne en service chez M. Michel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Stoullig</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à Paris. (1883),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Les plus belles histoires et légendes de France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Éditions Morena (1998).</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Au temps jadis, (vivre) un grand roi qui (avoir) trois fils ; l'aîné (s'appeler) Robert, le deuxième Louis et le cadet Philippe. Dans le jardin du palais (pousser) un gros pommier auquel le roi (tenir) beaucoup, parce que la défunte reine sa femme le (planter) autrefois. Chaque année, l'arbre (se couvrir) de fruits qui (disparaître) sans qu'on ne remarque le voleur</a:t>
            </a: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Un jour, Robert (décider) de faire la garde. La nuit venue, il (se cacher) derrière un buisson et (attendre). Comme personne ne (venir), il (s'endormir). Le lendemain, le roi (aller) compter ses pommes et (remarquer) que quelqu'un (enlever) trois pommes du pommier. </a:t>
            </a:r>
            <a:br>
              <a:rPr lang="fr-FR" sz="1800" dirty="0">
                <a:effectLst/>
                <a:latin typeface="Times New Roman" panose="02020603050405020304" pitchFamily="18" charset="0"/>
                <a:ea typeface="Calibri" panose="020F0502020204030204" pitchFamily="34" charset="0"/>
                <a:cs typeface="Times New Roman" panose="02020603050405020304" pitchFamily="18" charset="0"/>
              </a:rPr>
            </a:br>
            <a:br>
              <a:rPr lang="fr-FR" sz="1800" dirty="0">
                <a:effectLst/>
                <a:latin typeface="Times New Roman" panose="02020603050405020304" pitchFamily="18" charset="0"/>
                <a:ea typeface="Calibri" panose="020F0502020204030204" pitchFamily="34" charset="0"/>
                <a:cs typeface="Times New Roman" panose="02020603050405020304" pitchFamily="18" charset="0"/>
              </a:rPr>
            </a:b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 son tour, Louis (surveiller) l'arbre une nuit, (s'endormir) vers minuit et (ne pas remarquer) le voleur. La troisième nuit, le plus jeune fils (prendre) son fusil pour attendre l'arrivée du maraudeur. Vers deux heures, un grand bruit le (réveiller) et il (voir) arriver un grand oiseau aux ailes brillantes comme le soleil, qui (se poser) sur l'arbre. Immédiatement, il (cueillir) les fruits qu'il (manger) sur place.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4868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FC387CE-7651-4CC0-94EB-D8CC02A8C0ED}"/>
              </a:ext>
            </a:extLst>
          </p:cNvPr>
          <p:cNvSpPr txBox="1"/>
          <p:nvPr/>
        </p:nvSpPr>
        <p:spPr>
          <a:xfrm>
            <a:off x="1298713" y="1392058"/>
            <a:ext cx="7815469" cy="4524315"/>
          </a:xfrm>
          <a:prstGeom prst="rect">
            <a:avLst/>
          </a:prstGeom>
          <a:noFill/>
        </p:spPr>
        <p:txBody>
          <a:bodyPr wrap="square">
            <a:spAutoFit/>
          </a:bodyPr>
          <a:lstStyle/>
          <a:p>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Philippe (viser) l'oiseau merveilleux et (tirer). L'oiseau (pousser) un grand cri et (s'enfuir), laissant une de ses ailes dans les branches de l'arbre. L'aile (briller) doucement au clair de lune, les étoiles (scintiller) pendant que Philippe (grimper) prendre son trophée. </a:t>
            </a:r>
            <a:br>
              <a:rPr lang="fr-FR" sz="1800" dirty="0">
                <a:effectLst/>
                <a:latin typeface="Times New Roman" panose="02020603050405020304" pitchFamily="18" charset="0"/>
                <a:ea typeface="Calibri" panose="020F0502020204030204" pitchFamily="34" charset="0"/>
                <a:cs typeface="Times New Roman" panose="02020603050405020304" pitchFamily="18" charset="0"/>
              </a:rPr>
            </a:br>
            <a:br>
              <a:rPr lang="fr-FR" sz="1800" dirty="0">
                <a:effectLst/>
                <a:latin typeface="Times New Roman" panose="02020603050405020304" pitchFamily="18" charset="0"/>
                <a:ea typeface="Calibri" panose="020F0502020204030204" pitchFamily="34" charset="0"/>
                <a:cs typeface="Times New Roman" panose="02020603050405020304" pitchFamily="18" charset="0"/>
              </a:rPr>
            </a:b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Quand Philippe (montrer) l'aile à son père, le roi (admirer) les plumes chatoyantes de l'oiseau merveilleux. Il (être) si charmé par leur beauté qu'il (parler) sans cesse du mystérieux voleur. Il (vouloir) donner la moitié de son royaume pour posséder cet oiseau rare. Il (penser) toujours à lui, il ne (manger) plus et ses médecins (s'inquiéter) pour sa santé.</a:t>
            </a:r>
            <a:br>
              <a:rPr lang="fr-FR" sz="1800" dirty="0">
                <a:effectLst/>
                <a:latin typeface="Times New Roman" panose="02020603050405020304" pitchFamily="18" charset="0"/>
                <a:ea typeface="Calibri" panose="020F0502020204030204" pitchFamily="34" charset="0"/>
                <a:cs typeface="Times New Roman" panose="02020603050405020304" pitchFamily="18" charset="0"/>
              </a:rPr>
            </a:br>
            <a:br>
              <a:rPr lang="fr-FR" sz="1800" dirty="0">
                <a:effectLst/>
                <a:latin typeface="Times New Roman" panose="02020603050405020304" pitchFamily="18" charset="0"/>
                <a:ea typeface="Calibri" panose="020F0502020204030204" pitchFamily="34" charset="0"/>
                <a:cs typeface="Times New Roman" panose="02020603050405020304" pitchFamily="18" charset="0"/>
              </a:rPr>
            </a:b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Alors, le roi (faire) venir ses fils dans sa chambre et leur (demander) de lui trouver l'oiseau que Philippe (blesser) sur le pommier.</a:t>
            </a:r>
            <a:br>
              <a:rPr lang="fr-FR" sz="1800" dirty="0">
                <a:effectLst/>
                <a:latin typeface="Times New Roman" panose="02020603050405020304" pitchFamily="18" charset="0"/>
                <a:ea typeface="Calibri" panose="020F0502020204030204" pitchFamily="34" charset="0"/>
                <a:cs typeface="Times New Roman" panose="02020603050405020304" pitchFamily="18" charset="0"/>
              </a:rPr>
            </a:br>
            <a:br>
              <a:rPr lang="fr-FR" sz="1800" dirty="0">
                <a:effectLst/>
                <a:latin typeface="Times New Roman" panose="02020603050405020304" pitchFamily="18" charset="0"/>
                <a:ea typeface="Calibri" panose="020F0502020204030204" pitchFamily="34" charset="0"/>
                <a:cs typeface="Times New Roman" panose="02020603050405020304" pitchFamily="18" charset="0"/>
              </a:rPr>
            </a:br>
            <a:br>
              <a:rPr lang="fr-FR"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cs-CZ" dirty="0"/>
          </a:p>
        </p:txBody>
      </p:sp>
    </p:spTree>
    <p:extLst>
      <p:ext uri="{BB962C8B-B14F-4D97-AF65-F5344CB8AC3E}">
        <p14:creationId xmlns:p14="http://schemas.microsoft.com/office/powerpoint/2010/main" val="152389037"/>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227</TotalTime>
  <Words>736</Words>
  <Application>Microsoft Office PowerPoint</Application>
  <PresentationFormat>Širokoúhlá obrazovka</PresentationFormat>
  <Paragraphs>23</Paragraphs>
  <Slides>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vt:i4>
      </vt:variant>
    </vt:vector>
  </HeadingPairs>
  <TitlesOfParts>
    <vt:vector size="11" baseType="lpstr">
      <vt:lpstr>Arial</vt:lpstr>
      <vt:lpstr>Calibri</vt:lpstr>
      <vt:lpstr>Times New Roman</vt:lpstr>
      <vt:lpstr>Trebuchet MS</vt:lpstr>
      <vt:lpstr>Wingdings 3</vt:lpstr>
      <vt:lpstr>Fazeta</vt:lpstr>
      <vt:lpstr>UTILISER LES TEMPS DU PASSÉ</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UTILISER LES TEMPS DU PASSÉ</dc:title>
  <dc:creator>ja</dc:creator>
  <cp:lastModifiedBy>ja</cp:lastModifiedBy>
  <cp:revision>2</cp:revision>
  <dcterms:created xsi:type="dcterms:W3CDTF">2020-05-06T10:36:38Z</dcterms:created>
  <dcterms:modified xsi:type="dcterms:W3CDTF">2020-05-06T14:24:21Z</dcterms:modified>
</cp:coreProperties>
</file>