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3" r:id="rId6"/>
    <p:sldId id="264" r:id="rId7"/>
    <p:sldId id="265" r:id="rId8"/>
    <p:sldId id="269" r:id="rId9"/>
    <p:sldId id="270" r:id="rId10"/>
    <p:sldId id="279" r:id="rId11"/>
    <p:sldId id="280" r:id="rId12"/>
    <p:sldId id="266" r:id="rId13"/>
    <p:sldId id="267" r:id="rId14"/>
    <p:sldId id="268" r:id="rId15"/>
    <p:sldId id="273" r:id="rId16"/>
    <p:sldId id="257" r:id="rId17"/>
    <p:sldId id="271" r:id="rId18"/>
    <p:sldId id="272" r:id="rId19"/>
    <p:sldId id="258" r:id="rId20"/>
    <p:sldId id="276" r:id="rId21"/>
    <p:sldId id="277" r:id="rId22"/>
    <p:sldId id="275" r:id="rId23"/>
    <p:sldId id="274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>
        <p:scale>
          <a:sx n="81" d="100"/>
          <a:sy n="81" d="100"/>
        </p:scale>
        <p:origin x="-306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7B8774F-E8C6-4273-9E21-59A60165477E}" type="datetimeFigureOut">
              <a:rPr lang="cs-CZ" smtClean="0"/>
              <a:t>21.4.2020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87EE9B7-6848-470D-BA7D-23541A9D5610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56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774F-E8C6-4273-9E21-59A60165477E}" type="datetimeFigureOut">
              <a:rPr lang="cs-CZ" smtClean="0"/>
              <a:t>21.4.2020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E9B7-6848-470D-BA7D-23541A9D56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69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774F-E8C6-4273-9E21-59A60165477E}" type="datetimeFigureOut">
              <a:rPr lang="cs-CZ" smtClean="0"/>
              <a:t>21.4.2020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E9B7-6848-470D-BA7D-23541A9D5610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511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774F-E8C6-4273-9E21-59A60165477E}" type="datetimeFigureOut">
              <a:rPr lang="cs-CZ" smtClean="0"/>
              <a:t>21.4.2020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E9B7-6848-470D-BA7D-23541A9D5610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875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774F-E8C6-4273-9E21-59A60165477E}" type="datetimeFigureOut">
              <a:rPr lang="cs-CZ" smtClean="0"/>
              <a:t>21.4.2020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E9B7-6848-470D-BA7D-23541A9D56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937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774F-E8C6-4273-9E21-59A60165477E}" type="datetimeFigureOut">
              <a:rPr lang="cs-CZ" smtClean="0"/>
              <a:t>21.4.2020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E9B7-6848-470D-BA7D-23541A9D561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08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774F-E8C6-4273-9E21-59A60165477E}" type="datetimeFigureOut">
              <a:rPr lang="cs-CZ" smtClean="0"/>
              <a:t>21.4.2020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E9B7-6848-470D-BA7D-23541A9D5610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248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774F-E8C6-4273-9E21-59A60165477E}" type="datetimeFigureOut">
              <a:rPr lang="cs-CZ" smtClean="0"/>
              <a:t>21.4.2020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E9B7-6848-470D-BA7D-23541A9D5610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61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774F-E8C6-4273-9E21-59A60165477E}" type="datetimeFigureOut">
              <a:rPr lang="cs-CZ" smtClean="0"/>
              <a:t>21.4.2020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E9B7-6848-470D-BA7D-23541A9D5610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774F-E8C6-4273-9E21-59A60165477E}" type="datetimeFigureOut">
              <a:rPr lang="cs-CZ" smtClean="0"/>
              <a:t>21.4.2020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E9B7-6848-470D-BA7D-23541A9D56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40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774F-E8C6-4273-9E21-59A60165477E}" type="datetimeFigureOut">
              <a:rPr lang="cs-CZ" smtClean="0"/>
              <a:t>21.4.2020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E9B7-6848-470D-BA7D-23541A9D5610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1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774F-E8C6-4273-9E21-59A60165477E}" type="datetimeFigureOut">
              <a:rPr lang="cs-CZ" smtClean="0"/>
              <a:t>21.4.2020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E9B7-6848-470D-BA7D-23541A9D56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09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774F-E8C6-4273-9E21-59A60165477E}" type="datetimeFigureOut">
              <a:rPr lang="cs-CZ" smtClean="0"/>
              <a:t>21.4.2020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E9B7-6848-470D-BA7D-23541A9D5610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16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774F-E8C6-4273-9E21-59A60165477E}" type="datetimeFigureOut">
              <a:rPr lang="cs-CZ" smtClean="0"/>
              <a:t>21.4.2020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E9B7-6848-470D-BA7D-23541A9D5610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21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774F-E8C6-4273-9E21-59A60165477E}" type="datetimeFigureOut">
              <a:rPr lang="cs-CZ" smtClean="0"/>
              <a:t>21.4.2020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E9B7-6848-470D-BA7D-23541A9D56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65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774F-E8C6-4273-9E21-59A60165477E}" type="datetimeFigureOut">
              <a:rPr lang="cs-CZ" smtClean="0"/>
              <a:t>21.4.2020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E9B7-6848-470D-BA7D-23541A9D5610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83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774F-E8C6-4273-9E21-59A60165477E}" type="datetimeFigureOut">
              <a:rPr lang="cs-CZ" smtClean="0"/>
              <a:t>21.4.2020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EE9B7-6848-470D-BA7D-23541A9D56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921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B8774F-E8C6-4273-9E21-59A60165477E}" type="datetimeFigureOut">
              <a:rPr lang="cs-CZ" smtClean="0"/>
              <a:t>21.4.2020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7EE9B7-6848-470D-BA7D-23541A9D56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5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ctapublica.eu/matriky/brno/?akce=Hledat&amp;puvodce_typ=1&amp;h_puvodce_archtyp=brno&amp;submit=Zobrazit" TargetMode="External"/><Relationship Id="rId2" Type="http://schemas.openxmlformats.org/officeDocument/2006/relationships/hyperlink" Target="http://www.ahmp.cz/index.html?mid=75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actapublica.eu/hledej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box.com/s/d5jsm4al26ruu2yvt8e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B3714E3-A69E-4431-913F-A7594FE35F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Církevní matriky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47CFCF76-7FA0-4ADE-86F6-3B523E96B8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Vypracoval: Martin Štěrba </a:t>
            </a:r>
          </a:p>
        </p:txBody>
      </p:sp>
    </p:spTree>
    <p:extLst>
      <p:ext uri="{BB962C8B-B14F-4D97-AF65-F5344CB8AC3E}">
        <p14:creationId xmlns:p14="http://schemas.microsoft.com/office/powerpoint/2010/main" val="1154739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D798612-C272-48A3-9683-D819192E1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Židovské matriky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9C1A4662-8E04-440C-9BA4-44722C2DF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Vedení židovských matrik nařídil Josef II. ve svém patentu z roku </a:t>
            </a:r>
            <a:r>
              <a:rPr lang="cs-CZ" dirty="0" smtClean="0"/>
              <a:t>1784. </a:t>
            </a:r>
            <a:r>
              <a:rPr lang="cs-CZ" dirty="0"/>
              <a:t>Nařízení sjednocovalo zápisy v křesťanských i jiných </a:t>
            </a:r>
            <a:r>
              <a:rPr lang="cs-CZ" dirty="0" smtClean="0"/>
              <a:t>matrikách.</a:t>
            </a:r>
            <a:endParaRPr lang="cs-CZ" dirty="0"/>
          </a:p>
          <a:p>
            <a:r>
              <a:rPr lang="cs-CZ" dirty="0"/>
              <a:t>Židé si mohli rubriky upravit podle </a:t>
            </a:r>
            <a:r>
              <a:rPr lang="cs-CZ" dirty="0" smtClean="0"/>
              <a:t>své</a:t>
            </a:r>
            <a:r>
              <a:rPr lang="cs-CZ" dirty="0" smtClean="0"/>
              <a:t> víry.</a:t>
            </a:r>
            <a:endParaRPr lang="cs-CZ" dirty="0"/>
          </a:p>
          <a:p>
            <a:r>
              <a:rPr lang="cs-CZ" dirty="0"/>
              <a:t>Záznamy vedl </a:t>
            </a:r>
            <a:r>
              <a:rPr lang="cs-CZ" dirty="0" smtClean="0"/>
              <a:t>rabín, respektive židovský učitel za dohledu katolického duchovního.</a:t>
            </a:r>
          </a:p>
          <a:p>
            <a:r>
              <a:rPr lang="cs-CZ" dirty="0" smtClean="0"/>
              <a:t>Až zákonem z roku 1868 byla uznána veřejná platnost židovských matrik.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0378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502C3C7-83DF-4CE4-9738-8B05C803E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Evangelické matriky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2844053B-5627-4198-9B7C-973A24341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 vydání tolerančního patentu Josefem II. se zřídily matriky i pro nekatolíky, které nebyly oficiální a měly jen soukromý charakter. Oficiální zápisy stále vedli katoličtí faráři ve svých </a:t>
            </a:r>
            <a:r>
              <a:rPr lang="cs-CZ" dirty="0" smtClean="0"/>
              <a:t>matrikách.</a:t>
            </a:r>
            <a:endParaRPr lang="cs-CZ" dirty="0"/>
          </a:p>
          <a:p>
            <a:r>
              <a:rPr lang="cs-CZ" dirty="0"/>
              <a:t>V roce 1848 však už získaly evangelické matriky právo veřejných </a:t>
            </a:r>
            <a:r>
              <a:rPr lang="cs-CZ" dirty="0" smtClean="0"/>
              <a:t>listin.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1869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06A46D1-46C6-407A-B7D9-6AF9C3731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Používané jazyky v matrikách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BF87BA61-4EBB-44E1-AFC3-0AFABE6A9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 začátku se k zápisům do matrik používala čeština, němčina i </a:t>
            </a:r>
            <a:r>
              <a:rPr lang="cs-CZ" dirty="0" smtClean="0"/>
              <a:t>latina.</a:t>
            </a:r>
            <a:endParaRPr lang="cs-CZ" dirty="0"/>
          </a:p>
          <a:p>
            <a:r>
              <a:rPr lang="cs-CZ" dirty="0"/>
              <a:t>V 18. století převládla </a:t>
            </a:r>
            <a:r>
              <a:rPr lang="cs-CZ" dirty="0" smtClean="0"/>
              <a:t>latina.</a:t>
            </a:r>
            <a:endParaRPr lang="cs-CZ" dirty="0"/>
          </a:p>
          <a:p>
            <a:r>
              <a:rPr lang="cs-CZ" dirty="0"/>
              <a:t>Po  reformách Josefa II. z let 1781 a 1784 v německých oblastech – německy a v českých oblastech – česky</a:t>
            </a:r>
          </a:p>
          <a:p>
            <a:r>
              <a:rPr lang="cs-CZ" dirty="0"/>
              <a:t>Od poloviny 19. století převládla </a:t>
            </a:r>
            <a:r>
              <a:rPr lang="cs-CZ" dirty="0" smtClean="0"/>
              <a:t>čeština.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1626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D96CB39-3872-4A72-90C2-EA6CE94D2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Matriky v moderní době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9F33AECD-AA53-49B5-87D9-49C2D6068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 roce 1949 bylo vedení matrik vyjmuto z pravomoci církve a agendu zcela převzal stát.</a:t>
            </a:r>
          </a:p>
          <a:p>
            <a:r>
              <a:rPr lang="cs-CZ" dirty="0"/>
              <a:t>Matriky se soustředily v příslušných matričních obvodech a stará vydání matrik byla ukládaná do oblastních archívů. </a:t>
            </a:r>
          </a:p>
          <a:p>
            <a:r>
              <a:rPr lang="cs-CZ" dirty="0"/>
              <a:t>Tento systém u nás přetrval do dnešních dnů.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3407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A3E847F-1333-4C58-AEB6-0E17AEA25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Církevní matrika jako pramen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F1865DC7-30A2-42CB-B018-35E152EC6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Církevní matrika je velice důležitým pramenem pro </a:t>
            </a:r>
            <a:r>
              <a:rPr lang="cs-CZ" dirty="0" smtClean="0"/>
              <a:t>řadu</a:t>
            </a:r>
            <a:r>
              <a:rPr lang="cs-CZ" dirty="0" smtClean="0"/>
              <a:t> </a:t>
            </a:r>
            <a:r>
              <a:rPr lang="cs-CZ" dirty="0"/>
              <a:t>historických odvětví, zejména pro historickou demografii a genealogii.  </a:t>
            </a:r>
          </a:p>
          <a:p>
            <a:r>
              <a:rPr lang="cs-CZ" dirty="0"/>
              <a:t>Mnohé matriky jsou dnes digitalizované a dostupné na </a:t>
            </a:r>
            <a:r>
              <a:rPr lang="cs-CZ" dirty="0" smtClean="0"/>
              <a:t>internetu.    </a:t>
            </a:r>
            <a:endParaRPr lang="cs-CZ" dirty="0"/>
          </a:p>
          <a:p>
            <a:r>
              <a:rPr lang="cs-CZ" dirty="0"/>
              <a:t>Internetové odkazy na digitalizované </a:t>
            </a:r>
            <a:r>
              <a:rPr lang="cs-CZ" dirty="0" smtClean="0"/>
              <a:t>matriky</a:t>
            </a:r>
            <a:r>
              <a:rPr lang="cs-CZ" dirty="0"/>
              <a:t> – </a:t>
            </a:r>
            <a:r>
              <a:rPr lang="cs-CZ" dirty="0"/>
              <a:t>na Archiv hlavního města Prahy a Moravský zemský archiv.  </a:t>
            </a:r>
          </a:p>
          <a:p>
            <a:r>
              <a:rPr lang="cs-CZ" dirty="0">
                <a:hlinkClick r:id="rId2"/>
              </a:rPr>
              <a:t>http://www.ahmp.cz/index.html?mid=75</a:t>
            </a:r>
            <a:r>
              <a:rPr lang="cs-CZ" dirty="0"/>
              <a:t> – Archiv hlavního města Prahy</a:t>
            </a:r>
          </a:p>
          <a:p>
            <a:r>
              <a:rPr lang="cs-CZ" dirty="0">
                <a:hlinkClick r:id="rId3"/>
              </a:rPr>
              <a:t>http://actapublica.eu/matriky/brno/?akce=Hledat&amp;puvodce_typ=1&amp;h_puvodce_archtyp=brno&amp;submit=Zobrazit</a:t>
            </a:r>
            <a:r>
              <a:rPr lang="cs-CZ" dirty="0"/>
              <a:t> – Moravský zemský archiv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1788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BB180A7-23F4-4DEE-A277-86D44E3A6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74280BA1-7AB0-4E8D-8131-CE4140F2C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E1A8AF0D-5C6F-4702-B23A-93FF06785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208"/>
            <a:ext cx="9969623" cy="630758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68A8AA42-4343-422A-8820-E3506D6B4125}"/>
              </a:ext>
            </a:extLst>
          </p:cNvPr>
          <p:cNvSpPr txBox="1"/>
          <p:nvPr/>
        </p:nvSpPr>
        <p:spPr>
          <a:xfrm>
            <a:off x="9838676" y="4061257"/>
            <a:ext cx="2115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 stránce Archivu hlavního města Prahy zvolíme odkaz „Sbírka matrik (pomůcka)“  </a:t>
            </a:r>
          </a:p>
        </p:txBody>
      </p:sp>
    </p:spTree>
    <p:extLst>
      <p:ext uri="{BB962C8B-B14F-4D97-AF65-F5344CB8AC3E}">
        <p14:creationId xmlns:p14="http://schemas.microsoft.com/office/powerpoint/2010/main" val="3140617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593B282-20C5-4CF7-A3CE-58356BC1E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6CB40B4C-ACE5-48BD-A4F5-9856B3746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501" y="2556932"/>
            <a:ext cx="9601196" cy="3318936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27D38FD6-04CC-4411-A0FF-5FA73E34E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303" y="0"/>
            <a:ext cx="5949424" cy="6858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="" xmlns:a16="http://schemas.microsoft.com/office/drawing/2014/main" id="{C0B6067C-4FEE-45AA-8780-36D066600D0E}"/>
              </a:ext>
            </a:extLst>
          </p:cNvPr>
          <p:cNvSpPr txBox="1"/>
          <p:nvPr/>
        </p:nvSpPr>
        <p:spPr>
          <a:xfrm>
            <a:off x="7670307" y="2805344"/>
            <a:ext cx="295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Rozcestník pro výběr digitalizovaného zápisu z příslušného kostela.</a:t>
            </a:r>
          </a:p>
        </p:txBody>
      </p:sp>
    </p:spTree>
    <p:extLst>
      <p:ext uri="{BB962C8B-B14F-4D97-AF65-F5344CB8AC3E}">
        <p14:creationId xmlns:p14="http://schemas.microsoft.com/office/powerpoint/2010/main" val="219626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720C3A4-1DFF-403B-BC94-5AB44F5E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0C1F99AE-502D-4EBF-B3B5-397A1ECDB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F3695301-EADF-4B84-8172-EF756769C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46" y="0"/>
            <a:ext cx="10383468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DEB291A6-6E49-4F7B-A11B-21B7D85F6148}"/>
              </a:ext>
            </a:extLst>
          </p:cNvPr>
          <p:cNvSpPr txBox="1"/>
          <p:nvPr/>
        </p:nvSpPr>
        <p:spPr>
          <a:xfrm>
            <a:off x="7359588" y="2006353"/>
            <a:ext cx="3400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Možnosti další volby dle období, k vybranému kostelu – v tomto případě Kostelu sv. Ducha.</a:t>
            </a:r>
          </a:p>
        </p:txBody>
      </p:sp>
    </p:spTree>
    <p:extLst>
      <p:ext uri="{BB962C8B-B14F-4D97-AF65-F5344CB8AC3E}">
        <p14:creationId xmlns:p14="http://schemas.microsoft.com/office/powerpoint/2010/main" val="342783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2B8C2B6-72B2-4349-9B27-54783E5E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9CD9716F-0A96-4AA0-9007-2FCC93AB9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862BD83F-8C0D-47C6-962F-5088DEFD3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3430"/>
            <a:ext cx="12192000" cy="575822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C27DCF40-C4CE-4915-A7B5-00708FCFB35C}"/>
              </a:ext>
            </a:extLst>
          </p:cNvPr>
          <p:cNvSpPr txBox="1"/>
          <p:nvPr/>
        </p:nvSpPr>
        <p:spPr>
          <a:xfrm>
            <a:off x="9010835" y="2028729"/>
            <a:ext cx="243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Zvolená kniha v prohlížeči.  </a:t>
            </a:r>
          </a:p>
        </p:txBody>
      </p:sp>
    </p:spTree>
    <p:extLst>
      <p:ext uri="{BB962C8B-B14F-4D97-AF65-F5344CB8AC3E}">
        <p14:creationId xmlns:p14="http://schemas.microsoft.com/office/powerpoint/2010/main" val="59102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5E6454F-24DF-4B12-B6F9-8B5866947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172" y="849504"/>
            <a:ext cx="9601196" cy="1303867"/>
          </a:xfrm>
        </p:spPr>
        <p:txBody>
          <a:bodyPr/>
          <a:lstStyle/>
          <a:p>
            <a:r>
              <a:rPr lang="cs-CZ" dirty="0"/>
              <a:t>Moravský zemský archiv Brno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392602EA-6B95-42DF-BB69-DA6F01957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Podobně funguje i systém na internetových stránkách Moravského zemského </a:t>
            </a:r>
            <a:r>
              <a:rPr lang="cs-CZ" dirty="0" smtClean="0"/>
              <a:t>archivu v Brně.</a:t>
            </a:r>
            <a:endParaRPr lang="cs-CZ" dirty="0"/>
          </a:p>
          <a:p>
            <a:r>
              <a:rPr lang="cs-CZ" dirty="0"/>
              <a:t>Internetová stránka: </a:t>
            </a:r>
            <a:r>
              <a:rPr lang="cs-CZ" dirty="0">
                <a:hlinkClick r:id="rId2"/>
              </a:rPr>
              <a:t>http://actapublica.eu/hledej/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6473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E0E7A6C-BC5E-48AD-B8CB-7C6E8F63E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Matrika - obecně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E961C3E9-0546-41BC-941A-912AE0A2A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Matrika je úřední kniha, do níž byla za určitým účelem zapisována jména osob, </a:t>
            </a:r>
            <a:r>
              <a:rPr lang="cs-CZ" dirty="0" smtClean="0"/>
              <a:t>které splňují </a:t>
            </a:r>
            <a:r>
              <a:rPr lang="cs-CZ" dirty="0"/>
              <a:t>požadavky evidence příslušné instituce. </a:t>
            </a:r>
          </a:p>
          <a:p>
            <a:r>
              <a:rPr lang="cs-CZ" dirty="0"/>
              <a:t>Matriky univerzitní, vojenské a církevní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646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817BD57-48DC-4577-A455-FB74F1FD7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="" xmlns:a16="http://schemas.microsoft.com/office/drawing/2014/main" id="{8F3B9970-FAEA-4A21-B521-14DE4EC91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652" y="1183441"/>
            <a:ext cx="10394945" cy="473903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7CE892D9-66B0-44B1-BC64-27D69A36BD6A}"/>
              </a:ext>
            </a:extLst>
          </p:cNvPr>
          <p:cNvSpPr txBox="1"/>
          <p:nvPr/>
        </p:nvSpPr>
        <p:spPr>
          <a:xfrm>
            <a:off x="6613864" y="4352277"/>
            <a:ext cx="335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 otevření odkazu se objeví průvodce vyhledávaní</a:t>
            </a:r>
          </a:p>
        </p:txBody>
      </p:sp>
    </p:spTree>
    <p:extLst>
      <p:ext uri="{BB962C8B-B14F-4D97-AF65-F5344CB8AC3E}">
        <p14:creationId xmlns:p14="http://schemas.microsoft.com/office/powerpoint/2010/main" val="3692808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9D7177A-257F-450F-8640-6EB505EE5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B490378A-DE2A-40CE-A5DF-74A3C8515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578" y="852951"/>
            <a:ext cx="10540079" cy="502291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AB80E533-8842-42B0-BC2E-C24B35A67F09}"/>
              </a:ext>
            </a:extLst>
          </p:cNvPr>
          <p:cNvSpPr txBox="1"/>
          <p:nvPr/>
        </p:nvSpPr>
        <p:spPr>
          <a:xfrm>
            <a:off x="8712691" y="2050742"/>
            <a:ext cx="2183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Lze vyhledávat i pomocí jmenného vyhledávače. </a:t>
            </a:r>
          </a:p>
        </p:txBody>
      </p:sp>
    </p:spTree>
    <p:extLst>
      <p:ext uri="{BB962C8B-B14F-4D97-AF65-F5344CB8AC3E}">
        <p14:creationId xmlns:p14="http://schemas.microsoft.com/office/powerpoint/2010/main" val="4020093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84830EF-8254-400B-9699-F61DB40D5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B911222A-0E97-42C3-A902-9250EF4E9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2E39F5E2-D686-4AE6-9CD3-8DF3FD8AE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34065"/>
            <a:ext cx="12192000" cy="508484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BB5E161F-075F-4D36-897D-7B9D1D819569}"/>
              </a:ext>
            </a:extLst>
          </p:cNvPr>
          <p:cNvSpPr txBox="1"/>
          <p:nvPr/>
        </p:nvSpPr>
        <p:spPr>
          <a:xfrm>
            <a:off x="765703" y="748858"/>
            <a:ext cx="4699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Pokud neznáme přesný název hledané matriky, lze využít průvodce po digitalizovaných fondech.</a:t>
            </a:r>
          </a:p>
        </p:txBody>
      </p:sp>
    </p:spTree>
    <p:extLst>
      <p:ext uri="{BB962C8B-B14F-4D97-AF65-F5344CB8AC3E}">
        <p14:creationId xmlns:p14="http://schemas.microsoft.com/office/powerpoint/2010/main" val="1066960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B8098BD-A5A9-4729-A7E3-EEDC07F0B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2490EAAA-ED76-495A-9624-D2F9952C8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029AF84F-CE5D-46B8-B46B-C51312111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05994"/>
            <a:ext cx="12192000" cy="565200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A469E558-1D88-488A-83F5-75423B9F3BD1}"/>
              </a:ext>
            </a:extLst>
          </p:cNvPr>
          <p:cNvSpPr txBox="1"/>
          <p:nvPr/>
        </p:nvSpPr>
        <p:spPr>
          <a:xfrm>
            <a:off x="736847" y="612800"/>
            <a:ext cx="5131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Příklad listu z digitalizované matriky </a:t>
            </a:r>
          </a:p>
        </p:txBody>
      </p:sp>
    </p:spTree>
    <p:extLst>
      <p:ext uri="{BB962C8B-B14F-4D97-AF65-F5344CB8AC3E}">
        <p14:creationId xmlns:p14="http://schemas.microsoft.com/office/powerpoint/2010/main" val="336623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6DF67E7-A5D8-4229-B167-DC8F6E0D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Použitá literatura a odkazy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06142D73-F99A-4A9A-A8F4-8CCD8CB5E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Dokoupil, Lumír - Stibor, Jiří: Církevní a státní matriky. In: Myška, Milan - </a:t>
            </a:r>
            <a:r>
              <a:rPr lang="cs-CZ" dirty="0" err="1"/>
              <a:t>Zářický</a:t>
            </a:r>
            <a:r>
              <a:rPr lang="cs-CZ" dirty="0"/>
              <a:t>, Aleš a kol.: Prameny k hospodářským a sociálním dějinám novověku I. Ostrava 2008, s. 20-39. </a:t>
            </a:r>
          </a:p>
          <a:p>
            <a:r>
              <a:rPr lang="cs-CZ" dirty="0"/>
              <a:t>Hlaváček, Ivan – Kašpar, Jaroslav – Nový, Rostislav: </a:t>
            </a:r>
            <a:r>
              <a:rPr lang="cs-CZ" dirty="0" err="1"/>
              <a:t>Vademecum</a:t>
            </a:r>
            <a:r>
              <a:rPr lang="cs-CZ" dirty="0"/>
              <a:t> pomocných věd historických. Praha 1994.   </a:t>
            </a:r>
          </a:p>
          <a:p>
            <a:r>
              <a:rPr lang="cs-CZ" dirty="0">
                <a:hlinkClick r:id="rId2"/>
              </a:rPr>
              <a:t>https://app.box.com/s/d5jsm4al26ruu2yvt8ez</a:t>
            </a:r>
            <a:r>
              <a:rPr lang="cs-CZ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7630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09D50FD-0D4D-4B34-93B9-6A25CD17F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Církevní matriky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741E4A37-EBEF-4652-B5BC-1707723C0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9601195" cy="3318936"/>
          </a:xfrm>
        </p:spPr>
        <p:txBody>
          <a:bodyPr/>
          <a:lstStyle/>
          <a:p>
            <a:r>
              <a:rPr lang="cs-CZ" dirty="0"/>
              <a:t>Patří k pramenům vzešlým z činnosti církevní </a:t>
            </a:r>
            <a:r>
              <a:rPr lang="cs-CZ" dirty="0" smtClean="0"/>
              <a:t>správy.</a:t>
            </a:r>
            <a:endParaRPr lang="cs-CZ" dirty="0"/>
          </a:p>
          <a:p>
            <a:r>
              <a:rPr lang="cs-CZ" dirty="0"/>
              <a:t>Nejstarší zachovalou matrikou je jáchymovská matrika sňatků z roku </a:t>
            </a:r>
            <a:r>
              <a:rPr lang="cs-CZ" dirty="0" smtClean="0"/>
              <a:t>1531.</a:t>
            </a:r>
          </a:p>
          <a:p>
            <a:r>
              <a:rPr lang="cs-CZ" dirty="0" smtClean="0"/>
              <a:t>Pro Moravu a české Slezsko je nejstarší matrikou oddací a úmrtní matrika z Rázové od roku 1571.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7085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4307593-9899-45EC-B276-5AB49FE33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Církevní matriky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990E45F5-4CEB-4C33-8E07-45EC36E32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Povinné vedení matrik bylo nařízeno na Tridentském koncilu (1545 až 1563</a:t>
            </a:r>
            <a:r>
              <a:rPr lang="cs-CZ" dirty="0" smtClean="0"/>
              <a:t>).</a:t>
            </a:r>
            <a:endParaRPr lang="cs-CZ" dirty="0"/>
          </a:p>
          <a:p>
            <a:r>
              <a:rPr lang="cs-CZ" dirty="0"/>
              <a:t>Nařízení bylo vydáno pro potřebu evidovat udělované svátosti – křtu, manželství a posledního pomazání. Proto se v raném novověku neuvádělo datum narození, ale datum křtu.  </a:t>
            </a:r>
          </a:p>
          <a:p>
            <a:r>
              <a:rPr lang="cs-CZ" dirty="0"/>
              <a:t>Na našem </a:t>
            </a:r>
            <a:r>
              <a:rPr lang="cs-CZ" dirty="0" smtClean="0"/>
              <a:t>území bylo </a:t>
            </a:r>
            <a:r>
              <a:rPr lang="cs-CZ" dirty="0"/>
              <a:t>nařízení přijato po zhruba 40 letech od </a:t>
            </a:r>
            <a:r>
              <a:rPr lang="cs-CZ" dirty="0" smtClean="0"/>
              <a:t>koncilu.</a:t>
            </a:r>
            <a:endParaRPr lang="cs-CZ" dirty="0"/>
          </a:p>
          <a:p>
            <a:r>
              <a:rPr lang="cs-CZ" dirty="0"/>
              <a:t>Po třicetileté válce jsou matriky na našem území poměrně dobře </a:t>
            </a:r>
            <a:r>
              <a:rPr lang="cs-CZ" dirty="0" smtClean="0"/>
              <a:t>a často zachovalé.</a:t>
            </a:r>
            <a:endParaRPr lang="cs-CZ" dirty="0"/>
          </a:p>
          <a:p>
            <a:r>
              <a:rPr lang="cs-CZ" dirty="0"/>
              <a:t>Matriky mají tři </a:t>
            </a:r>
            <a:r>
              <a:rPr lang="cs-CZ" dirty="0" smtClean="0"/>
              <a:t>části evidující: narození (křest), </a:t>
            </a:r>
            <a:r>
              <a:rPr lang="cs-CZ" dirty="0"/>
              <a:t>sňatek a úmrtí </a:t>
            </a:r>
            <a:r>
              <a:rPr lang="cs-CZ" dirty="0" smtClean="0"/>
              <a:t>osob.</a:t>
            </a:r>
            <a:endParaRPr lang="cs-CZ" dirty="0"/>
          </a:p>
          <a:p>
            <a:r>
              <a:rPr lang="cs-CZ" dirty="0"/>
              <a:t>Záznamy do nich byly vpisovány pomocí </a:t>
            </a:r>
            <a:r>
              <a:rPr lang="cs-CZ" dirty="0" smtClean="0"/>
              <a:t>vět.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2021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2F8CE90-FC85-4E03-8B8F-5E62A9564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Církevní matriky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="" xmlns:a16="http://schemas.microsoft.com/office/drawing/2014/main" id="{3F2F552C-F0F4-4445-9767-0AB10A1C09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79262" y="2169648"/>
            <a:ext cx="3379354" cy="4688352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="" xmlns:a16="http://schemas.microsoft.com/office/drawing/2014/main" id="{200AEAA3-0135-45F8-AA24-70B66FDC51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62199" y="2486536"/>
            <a:ext cx="3023875" cy="436520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E3CA20A2-32ED-4D63-A1A1-D835E4820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6021" y="2177758"/>
            <a:ext cx="3019914" cy="468912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DEF68FA8-C982-4A02-8FC3-B6AECF3C1325}"/>
              </a:ext>
            </a:extLst>
          </p:cNvPr>
          <p:cNvSpPr txBox="1"/>
          <p:nvPr/>
        </p:nvSpPr>
        <p:spPr>
          <a:xfrm>
            <a:off x="8211844" y="710735"/>
            <a:ext cx="3462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Ukázky ze starších církevních matrik. Záznamy </a:t>
            </a:r>
            <a:r>
              <a:rPr lang="cs-CZ" dirty="0" smtClean="0"/>
              <a:t>zapisovány </a:t>
            </a:r>
            <a:r>
              <a:rPr lang="cs-CZ" dirty="0"/>
              <a:t>pomocí celých vět.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A5B58680-C2A7-4CF7-9AA6-A4A4DB386AB2}"/>
              </a:ext>
            </a:extLst>
          </p:cNvPr>
          <p:cNvSpPr txBox="1"/>
          <p:nvPr/>
        </p:nvSpPr>
        <p:spPr>
          <a:xfrm>
            <a:off x="653258" y="791437"/>
            <a:ext cx="3692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Ukázka zápisů z kostela sv. Ducha v Praze - matrika z let </a:t>
            </a:r>
            <a:r>
              <a:rPr lang="cs-CZ" dirty="0" smtClean="0"/>
              <a:t>1638-1721</a:t>
            </a:r>
            <a:r>
              <a:rPr lang="cs-CZ" dirty="0"/>
              <a:t>. Matrika je uložena v Archivu hlavního města Prahy.</a:t>
            </a:r>
          </a:p>
        </p:txBody>
      </p:sp>
    </p:spTree>
    <p:extLst>
      <p:ext uri="{BB962C8B-B14F-4D97-AF65-F5344CB8AC3E}">
        <p14:creationId xmlns:p14="http://schemas.microsoft.com/office/powerpoint/2010/main" val="1303041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4F717B4-6A4F-477B-9402-B740B4362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Reformy Josefa II. z let 1781 a 1784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7245E2DE-2DCD-4941-A844-39BB1A101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025500" cy="3318936"/>
          </a:xfrm>
        </p:spPr>
        <p:txBody>
          <a:bodyPr>
            <a:normAutofit/>
          </a:bodyPr>
          <a:lstStyle/>
          <a:p>
            <a:r>
              <a:rPr lang="cs-CZ" dirty="0"/>
              <a:t>Zavedeno jednotné vedení matrik</a:t>
            </a:r>
          </a:p>
          <a:p>
            <a:r>
              <a:rPr lang="cs-CZ" dirty="0"/>
              <a:t>Formuláře byly </a:t>
            </a:r>
            <a:r>
              <a:rPr lang="cs-CZ" dirty="0" smtClean="0"/>
              <a:t>předtištěny. </a:t>
            </a:r>
            <a:endParaRPr lang="cs-CZ" dirty="0"/>
          </a:p>
          <a:p>
            <a:r>
              <a:rPr lang="cs-CZ" dirty="0"/>
              <a:t>Informace se začaly vepisovat do předem připravených sloupců a řádků.</a:t>
            </a:r>
          </a:p>
          <a:p>
            <a:r>
              <a:rPr lang="cs-CZ" dirty="0"/>
              <a:t>Na každý druh zápisu se zřídila jedna kniha  → matriky narozených, oddaných a </a:t>
            </a:r>
            <a:r>
              <a:rPr lang="cs-CZ" dirty="0" smtClean="0"/>
              <a:t>zemřelých.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A3A2E757-FB08-4E1B-BDF2-F24729BA6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901" y="3164973"/>
            <a:ext cx="5707282" cy="281405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B336E94A-3414-4122-A41F-D28E3510824F}"/>
              </a:ext>
            </a:extLst>
          </p:cNvPr>
          <p:cNvSpPr txBox="1"/>
          <p:nvPr/>
        </p:nvSpPr>
        <p:spPr>
          <a:xfrm>
            <a:off x="6320901" y="2465217"/>
            <a:ext cx="4678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Ukázka novějšího typu vedení matrik – zápis do předem připravených sloupců a řádků. </a:t>
            </a:r>
          </a:p>
        </p:txBody>
      </p:sp>
    </p:spTree>
    <p:extLst>
      <p:ext uri="{BB962C8B-B14F-4D97-AF65-F5344CB8AC3E}">
        <p14:creationId xmlns:p14="http://schemas.microsoft.com/office/powerpoint/2010/main" val="2029710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E3DB81E-99DC-4B18-BF58-EF49B3674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Mariky církevní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17575918-DEC7-41B5-88C3-D2B673A9C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A1ED832C-448E-4939-8038-B9E479159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225" y="2109741"/>
            <a:ext cx="5953222" cy="448587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17B2D5CE-5B8E-4150-9D9D-482ADEA3C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5410"/>
            <a:ext cx="10124551" cy="6858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5945C693-172F-4746-957A-56832F9CBEFD}"/>
              </a:ext>
            </a:extLst>
          </p:cNvPr>
          <p:cNvSpPr txBox="1"/>
          <p:nvPr/>
        </p:nvSpPr>
        <p:spPr>
          <a:xfrm>
            <a:off x="10055227" y="489881"/>
            <a:ext cx="2169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Ukázka novějšího typu vedení matrik – zápis do předem připravených sloupců a řádků. </a:t>
            </a:r>
          </a:p>
        </p:txBody>
      </p:sp>
    </p:spTree>
    <p:extLst>
      <p:ext uri="{BB962C8B-B14F-4D97-AF65-F5344CB8AC3E}">
        <p14:creationId xmlns:p14="http://schemas.microsoft.com/office/powerpoint/2010/main" val="87230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EA3C581-2867-4DBF-8D3E-0F96F2D64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3B9281E9-302B-4E68-9602-E4C10AF6F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BEA8EC6B-7667-457E-BB36-8F1C0483D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59" y="0"/>
            <a:ext cx="8462314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69898AF8-DEBC-4550-99C9-AF28543EB9F1}"/>
              </a:ext>
            </a:extLst>
          </p:cNvPr>
          <p:cNvSpPr txBox="1"/>
          <p:nvPr/>
        </p:nvSpPr>
        <p:spPr>
          <a:xfrm>
            <a:off x="9307873" y="642326"/>
            <a:ext cx="2668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Ukázka novějšího typu vedení matrik – zápis do předem připravených sloupců a řádků. </a:t>
            </a:r>
          </a:p>
        </p:txBody>
      </p:sp>
    </p:spTree>
    <p:extLst>
      <p:ext uri="{BB962C8B-B14F-4D97-AF65-F5344CB8AC3E}">
        <p14:creationId xmlns:p14="http://schemas.microsoft.com/office/powerpoint/2010/main" val="251524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3DF7626-9A84-4448-AD3F-B20671EE7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8823198D-9F1C-47CC-B7F0-CE1A6137C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64A110C3-7999-4E72-9856-B23B548F7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14" y="0"/>
            <a:ext cx="8490008" cy="685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0ABB7152-6FEA-467D-9C05-A8AD9EEB7CD0}"/>
              </a:ext>
            </a:extLst>
          </p:cNvPr>
          <p:cNvSpPr txBox="1"/>
          <p:nvPr/>
        </p:nvSpPr>
        <p:spPr>
          <a:xfrm>
            <a:off x="9210219" y="678302"/>
            <a:ext cx="2668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Ukázka novějšího typu vedení matrik – zápis do předem připravených sloupců a řádků. </a:t>
            </a:r>
          </a:p>
        </p:txBody>
      </p:sp>
    </p:spTree>
    <p:extLst>
      <p:ext uri="{BB962C8B-B14F-4D97-AF65-F5344CB8AC3E}">
        <p14:creationId xmlns:p14="http://schemas.microsoft.com/office/powerpoint/2010/main" val="317918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801</TotalTime>
  <Words>719</Words>
  <Application>Microsoft Office PowerPoint</Application>
  <PresentationFormat>Vlastní</PresentationFormat>
  <Paragraphs>70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Organika</vt:lpstr>
      <vt:lpstr>Církevní matriky </vt:lpstr>
      <vt:lpstr>Matrika - obecně</vt:lpstr>
      <vt:lpstr>Církevní matriky</vt:lpstr>
      <vt:lpstr>Církevní matriky</vt:lpstr>
      <vt:lpstr>Církevní matriky</vt:lpstr>
      <vt:lpstr>Reformy Josefa II. z let 1781 a 1784 </vt:lpstr>
      <vt:lpstr>Mariky církevní</vt:lpstr>
      <vt:lpstr>Prezentace aplikace PowerPoint</vt:lpstr>
      <vt:lpstr>Prezentace aplikace PowerPoint</vt:lpstr>
      <vt:lpstr>Židovské matriky</vt:lpstr>
      <vt:lpstr>Evangelické matriky</vt:lpstr>
      <vt:lpstr>Používané jazyky v matrikách</vt:lpstr>
      <vt:lpstr>Matriky v moderní době</vt:lpstr>
      <vt:lpstr>Církevní matrika jako pramen</vt:lpstr>
      <vt:lpstr>Prezentace aplikace PowerPoint</vt:lpstr>
      <vt:lpstr>Prezentace aplikace PowerPoint</vt:lpstr>
      <vt:lpstr>Prezentace aplikace PowerPoint</vt:lpstr>
      <vt:lpstr>Prezentace aplikace PowerPoint</vt:lpstr>
      <vt:lpstr>Moravský zemský archiv Brno</vt:lpstr>
      <vt:lpstr>Prezentace aplikace PowerPoint</vt:lpstr>
      <vt:lpstr>Prezentace aplikace PowerPoint</vt:lpstr>
      <vt:lpstr>Prezentace aplikace PowerPoint</vt:lpstr>
      <vt:lpstr>Prezentace aplikace PowerPoint</vt:lpstr>
      <vt:lpstr>Použitá literatura a odkazy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Mtriky</dc:title>
  <dc:creator>martin sterba</dc:creator>
  <cp:lastModifiedBy>user</cp:lastModifiedBy>
  <cp:revision>70</cp:revision>
  <dcterms:created xsi:type="dcterms:W3CDTF">2020-03-11T12:33:38Z</dcterms:created>
  <dcterms:modified xsi:type="dcterms:W3CDTF">2020-04-21T16:41:53Z</dcterms:modified>
</cp:coreProperties>
</file>