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44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832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8124bce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8124bce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807aeaf4c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807aeaf4c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807aeaf4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807aeaf4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807aeaf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807aeaf4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807aeaf4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807aeaf4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84661a4a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84661a4a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807aeaf4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807aeaf4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84661a4a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84661a4a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807aeaf4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807aeaf4c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807aeaf4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807aeaf4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84661a4a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84661a4a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.cz/eknih/snem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source.org/wiki/D%C4%9Bjiny_pr%C3%A1va_na_%C3%BAzem%C3%AD_republiky_%C4%8Deskoslovensk%C3%A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w/index.php?title=File:Hans_Bocksberger_der_Aeltere_001.jpg&amp;oldid=355341379" TargetMode="External"/><Relationship Id="rId5" Type="http://schemas.openxmlformats.org/officeDocument/2006/relationships/hyperlink" Target="https://commons.wikimedia.org/w/index.php?title=File:Moravsk%C3%BD_zemsk%C3%BD_sn%C4%9Bm_17._stolet%C3%AD.jpg&amp;oldid=179763192" TargetMode="External"/><Relationship Id="rId4" Type="http://schemas.openxmlformats.org/officeDocument/2006/relationships/hyperlink" Target="https://theses.cz/id/wuostk/89583-803273146.pdf?fbclid=IwAR0_jRCxUM5MZ1Gd3_Q31QSH0XVWdJR1wviDo2wVWY7lYJ0J3oqfqIg_Nc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Sněmovní usnesení </a:t>
            </a:r>
            <a:endParaRPr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9932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dirty="0">
                <a:solidFill>
                  <a:srgbClr val="FFFFFF"/>
                </a:solidFill>
              </a:rPr>
              <a:t>Martin </a:t>
            </a:r>
            <a:r>
              <a:rPr lang="cs" sz="1100" dirty="0" smtClean="0">
                <a:solidFill>
                  <a:srgbClr val="FFFFFF"/>
                </a:solidFill>
              </a:rPr>
              <a:t>Šimáček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dirty="0">
                <a:solidFill>
                  <a:srgbClr val="FFFFFF"/>
                </a:solidFill>
              </a:rPr>
              <a:t>Tomáš </a:t>
            </a:r>
            <a:r>
              <a:rPr lang="cs" sz="1100" dirty="0" smtClean="0">
                <a:solidFill>
                  <a:srgbClr val="FFFFFF"/>
                </a:solidFill>
              </a:rPr>
              <a:t>Jurča</a:t>
            </a: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318200" y="2797175"/>
            <a:ext cx="47691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700" b="1">
                <a:solidFill>
                  <a:srgbClr val="FFFFFF"/>
                </a:solidFill>
              </a:rPr>
              <a:t>v raném novověku</a:t>
            </a:r>
            <a:endParaRPr sz="2700" b="1"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374900" y="0"/>
            <a:ext cx="47691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rgbClr val="FFFFFF"/>
                </a:solidFill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8. Obrazová příloha</a:t>
            </a:r>
            <a:endParaRPr b="1"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54025" y="1190625"/>
            <a:ext cx="88392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675" y="1143000"/>
            <a:ext cx="9144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1889025" y="4287425"/>
            <a:ext cx="54123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dirty="0">
                <a:solidFill>
                  <a:srgbClr val="FFFFFF"/>
                </a:solidFill>
              </a:rPr>
              <a:t>Obr. </a:t>
            </a:r>
            <a:r>
              <a:rPr lang="cs" sz="1700" dirty="0" smtClean="0">
                <a:solidFill>
                  <a:srgbClr val="FFFFFF"/>
                </a:solidFill>
              </a:rPr>
              <a:t>3 a 4</a:t>
            </a:r>
            <a:r>
              <a:rPr lang="cs" sz="1700" dirty="0">
                <a:solidFill>
                  <a:srgbClr val="FFFFFF"/>
                </a:solidFill>
              </a:rPr>
              <a:t>: Památné knihy sněmovní z let 1642-1644</a:t>
            </a:r>
            <a:endParaRPr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9. Edice</a:t>
            </a:r>
            <a:endParaRPr b="1"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cs" dirty="0" smtClean="0">
                <a:solidFill>
                  <a:schemeClr val="dk1"/>
                </a:solidFill>
              </a:rPr>
              <a:t>Janiš, Dalibor (ed.): </a:t>
            </a:r>
            <a:r>
              <a:rPr lang="cs" i="1" dirty="0" smtClean="0">
                <a:solidFill>
                  <a:schemeClr val="dk1"/>
                </a:solidFill>
              </a:rPr>
              <a:t>Moravský </a:t>
            </a:r>
            <a:r>
              <a:rPr lang="cs" i="1" dirty="0">
                <a:solidFill>
                  <a:schemeClr val="dk1"/>
                </a:solidFill>
              </a:rPr>
              <a:t>zemský sněm na prahu </a:t>
            </a:r>
            <a:r>
              <a:rPr lang="cs" i="1" dirty="0" smtClean="0">
                <a:solidFill>
                  <a:schemeClr val="dk1"/>
                </a:solidFill>
              </a:rPr>
              <a:t>novověku. </a:t>
            </a:r>
            <a:r>
              <a:rPr lang="cs" i="1" dirty="0">
                <a:solidFill>
                  <a:schemeClr val="dk1"/>
                </a:solidFill>
              </a:rPr>
              <a:t>E</a:t>
            </a:r>
            <a:r>
              <a:rPr lang="cs" i="1" dirty="0" smtClean="0">
                <a:solidFill>
                  <a:schemeClr val="dk1"/>
                </a:solidFill>
              </a:rPr>
              <a:t>dice </a:t>
            </a:r>
            <a:r>
              <a:rPr lang="cs" i="1" dirty="0">
                <a:solidFill>
                  <a:schemeClr val="dk1"/>
                </a:solidFill>
              </a:rPr>
              <a:t>památek sněmovních z let </a:t>
            </a:r>
            <a:r>
              <a:rPr lang="cs" i="1" dirty="0" smtClean="0">
                <a:solidFill>
                  <a:schemeClr val="dk1"/>
                </a:solidFill>
              </a:rPr>
              <a:t>1518-1570. Sv. 1 Památky sněmovní I</a:t>
            </a:r>
            <a:r>
              <a:rPr lang="cs" dirty="0" smtClean="0">
                <a:solidFill>
                  <a:schemeClr val="dk1"/>
                </a:solidFill>
              </a:rPr>
              <a:t>. </a:t>
            </a:r>
            <a:r>
              <a:rPr lang="cs" dirty="0" smtClean="0">
                <a:solidFill>
                  <a:srgbClr val="FFFFFF"/>
                </a:solidFill>
              </a:rPr>
              <a:t>Praha </a:t>
            </a:r>
            <a:r>
              <a:rPr lang="cs" dirty="0">
                <a:solidFill>
                  <a:srgbClr val="FFFFFF"/>
                </a:solidFill>
              </a:rPr>
              <a:t>2010. </a:t>
            </a:r>
            <a:endParaRPr lang="cs-CZ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endParaRPr dirty="0"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</a:pPr>
            <a:r>
              <a:rPr lang="cs" i="1" dirty="0">
                <a:solidFill>
                  <a:schemeClr val="dk1"/>
                </a:solidFill>
              </a:rPr>
              <a:t>Sněmy české od léta 1526 až po naši </a:t>
            </a:r>
            <a:r>
              <a:rPr lang="cs" i="1" dirty="0" smtClean="0">
                <a:solidFill>
                  <a:schemeClr val="dk1"/>
                </a:solidFill>
              </a:rPr>
              <a:t>dobu</a:t>
            </a:r>
            <a:r>
              <a:rPr lang="cs" dirty="0">
                <a:solidFill>
                  <a:schemeClr val="dk1"/>
                </a:solidFill>
              </a:rPr>
              <a:t>.</a:t>
            </a:r>
            <a:r>
              <a:rPr lang="cs" dirty="0" smtClean="0">
                <a:solidFill>
                  <a:schemeClr val="dk1"/>
                </a:solidFill>
              </a:rPr>
              <a:t> V edici dosud vyšly svazky 1 až 11 (1526 – 1607)  a svazek 15 (1611). Editory byli například František Dvorský, Anton Gindely,  Jan Bedřich Novák</a:t>
            </a:r>
            <a:r>
              <a:rPr lang="cs" dirty="0">
                <a:solidFill>
                  <a:srgbClr val="FFFFFF"/>
                </a:solidFill>
              </a:rPr>
              <a:t> </a:t>
            </a:r>
            <a:r>
              <a:rPr lang="cs" dirty="0" smtClean="0">
                <a:solidFill>
                  <a:srgbClr val="FFFFFF"/>
                </a:solidFill>
              </a:rPr>
              <a:t>a Miloslav Volf. </a:t>
            </a:r>
            <a:r>
              <a:rPr lang="cs" i="1" dirty="0" smtClean="0">
                <a:solidFill>
                  <a:srgbClr val="FFFFFF"/>
                </a:solidFill>
              </a:rPr>
              <a:t> </a:t>
            </a:r>
            <a:r>
              <a:rPr lang="cs" dirty="0">
                <a:solidFill>
                  <a:srgbClr val="FFFFFF"/>
                </a:solidFill>
              </a:rPr>
              <a:t>Praha </a:t>
            </a:r>
            <a:r>
              <a:rPr lang="cs" dirty="0" smtClean="0">
                <a:solidFill>
                  <a:srgbClr val="FFFFFF"/>
                </a:solidFill>
              </a:rPr>
              <a:t>1877 </a:t>
            </a:r>
            <a:r>
              <a:rPr lang="cs" dirty="0" smtClean="0">
                <a:solidFill>
                  <a:schemeClr val="dk1"/>
                </a:solidFill>
              </a:rPr>
              <a:t>–</a:t>
            </a:r>
            <a:r>
              <a:rPr lang="cs" dirty="0" smtClean="0">
                <a:solidFill>
                  <a:srgbClr val="FFFFFF"/>
                </a:solidFill>
              </a:rPr>
              <a:t> 1955.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cs" dirty="0">
                <a:solidFill>
                  <a:srgbClr val="FFFFFF"/>
                </a:solidFill>
              </a:rPr>
              <a:t> </a:t>
            </a:r>
            <a:r>
              <a:rPr lang="cs" dirty="0" smtClean="0">
                <a:solidFill>
                  <a:srgbClr val="FFFFFF"/>
                </a:solidFill>
              </a:rPr>
              <a:t>     </a:t>
            </a:r>
            <a:r>
              <a:rPr lang="cs" dirty="0">
                <a:solidFill>
                  <a:srgbClr val="FFFFFF"/>
                </a:solidFill>
              </a:rPr>
              <a:t>Dostupné online na: </a:t>
            </a:r>
            <a:r>
              <a:rPr lang="cs" u="sng" dirty="0">
                <a:solidFill>
                  <a:schemeClr val="accent5"/>
                </a:solidFill>
                <a:hlinkClick r:id="rId3"/>
              </a:rPr>
              <a:t>https://www.psp.cz/eknih/snemy/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45454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10. </a:t>
            </a:r>
            <a:r>
              <a:rPr lang="cs" b="1" dirty="0" smtClean="0"/>
              <a:t>Literatura</a:t>
            </a:r>
            <a:endParaRPr b="1" dirty="0"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cs-CZ" sz="1200" dirty="0">
                <a:solidFill>
                  <a:srgbClr val="FFFFFF"/>
                </a:solidFill>
              </a:rPr>
              <a:t>BAXA, Bohumil: Dějiny práva na území republiky československé. Brno 1935. Částečně dostupné online na: </a:t>
            </a:r>
            <a:r>
              <a:rPr lang="cs-CZ" sz="1200" u="sng" dirty="0">
                <a:solidFill>
                  <a:schemeClr val="hlink"/>
                </a:solidFill>
                <a:hlinkClick r:id="rId3"/>
              </a:rPr>
              <a:t>https://cs.wikisource.org/wiki/D%C4%9Bjiny_pr%C3%A1va_na_%C3%BAzem%C3%AD_republiky_%</a:t>
            </a:r>
            <a:r>
              <a:rPr lang="cs-CZ" sz="1200" u="sng" dirty="0" smtClean="0">
                <a:solidFill>
                  <a:schemeClr val="hlink"/>
                </a:solidFill>
                <a:hlinkClick r:id="rId3"/>
              </a:rPr>
              <a:t>C4%8Deskoslovensk%C3%A9</a:t>
            </a:r>
            <a:endParaRPr lang="cs-CZ" sz="1200" u="sng" dirty="0" smtClean="0">
              <a:solidFill>
                <a:schemeClr val="hlink"/>
              </a:solidFill>
            </a:endParaRPr>
          </a:p>
          <a:p>
            <a:pPr marL="0" lvl="0" indent="0">
              <a:buNone/>
            </a:pPr>
            <a:r>
              <a:rPr lang="cs" sz="1200" dirty="0" smtClean="0">
                <a:solidFill>
                  <a:srgbClr val="FFFFFF"/>
                </a:solidFill>
              </a:rPr>
              <a:t>HLEDÍKOVÁ, Zdeňka - </a:t>
            </a:r>
            <a:r>
              <a:rPr lang="cs" sz="1200" dirty="0">
                <a:solidFill>
                  <a:srgbClr val="FFFFFF"/>
                </a:solidFill>
              </a:rPr>
              <a:t>JANÁK</a:t>
            </a:r>
            <a:r>
              <a:rPr lang="cs" sz="1200" dirty="0" smtClean="0">
                <a:solidFill>
                  <a:srgbClr val="FFFFFF"/>
                </a:solidFill>
              </a:rPr>
              <a:t>, Jan – DOBEŠ, Jan: Dějiny správy v českých zemich od počátků po současnost. Praha 2005.</a:t>
            </a:r>
          </a:p>
          <a:p>
            <a:pPr marL="0" lvl="0" indent="0">
              <a:buNone/>
            </a:pPr>
            <a:r>
              <a:rPr lang="cs" sz="1200" dirty="0" smtClean="0">
                <a:solidFill>
                  <a:srgbClr val="FFFFFF"/>
                </a:solidFill>
              </a:rPr>
              <a:t>KLAPAL, Jan: </a:t>
            </a:r>
            <a:r>
              <a:rPr lang="cs" sz="1200" dirty="0">
                <a:solidFill>
                  <a:srgbClr val="FFFFFF"/>
                </a:solidFill>
              </a:rPr>
              <a:t>Policejní ustanovení v moravských zemských zřízeních 16. století. </a:t>
            </a:r>
            <a:r>
              <a:rPr lang="cs" sz="1200" dirty="0" smtClean="0">
                <a:solidFill>
                  <a:srgbClr val="FFFFFF"/>
                </a:solidFill>
              </a:rPr>
              <a:t>Olomouc </a:t>
            </a:r>
            <a:r>
              <a:rPr lang="cs" sz="1200" dirty="0">
                <a:solidFill>
                  <a:srgbClr val="FFFFFF"/>
                </a:solidFill>
              </a:rPr>
              <a:t>2010. Diplomová práce. Univerzita Palackého v Olomouci. Právnická fakulta. Dostupné na: </a:t>
            </a:r>
            <a:r>
              <a:rPr lang="cs" sz="1100" u="sng" dirty="0">
                <a:solidFill>
                  <a:schemeClr val="hlink"/>
                </a:solidFill>
                <a:hlinkClick r:id="rId4"/>
              </a:rPr>
              <a:t>https://theses.cz/id/wuostk/89583-803273146.pdf?fbclid=IwAR0_jRCxUM5MZ1Gd3_Q31QSH0XVWdJR1wviDo2wVWY7lYJ0J3oqfqIg_Ncg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endParaRPr lang="cs" sz="1600" smtClean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cs" sz="1600" smtClean="0">
                <a:solidFill>
                  <a:srgbClr val="FFFFFF"/>
                </a:solidFill>
              </a:rPr>
              <a:t>Odkazy </a:t>
            </a:r>
            <a:r>
              <a:rPr lang="cs" sz="1600" dirty="0" smtClean="0">
                <a:solidFill>
                  <a:srgbClr val="FFFFFF"/>
                </a:solidFill>
              </a:rPr>
              <a:t>na zdroje obrázků:</a:t>
            </a:r>
            <a:endParaRPr lang="cs" sz="16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cs" sz="1200" dirty="0" smtClean="0">
                <a:solidFill>
                  <a:srgbClr val="FFFFFF"/>
                </a:solidFill>
              </a:rPr>
              <a:t>Obr</a:t>
            </a:r>
            <a:r>
              <a:rPr lang="cs" sz="1200" dirty="0">
                <a:solidFill>
                  <a:srgbClr val="FFFFFF"/>
                </a:solidFill>
              </a:rPr>
              <a:t>. 1: Moravský zemský sněm 17. století.jpg, </a:t>
            </a:r>
            <a:r>
              <a:rPr lang="cs" sz="1100" u="sng" dirty="0">
                <a:solidFill>
                  <a:schemeClr val="accent5"/>
                </a:solidFill>
                <a:hlinkClick r:id="rId5"/>
              </a:rPr>
              <a:t>https://commons.wikimedia.org/w/index.php?title=File:Moravsk%C3%BD_zemsk%C3%BD_sn%C4%9Bm_17._stolet%C3%AD.jpg&amp;oldid=179763192</a:t>
            </a:r>
            <a:endParaRPr sz="1200" u="sng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cs" sz="1200" dirty="0">
                <a:solidFill>
                  <a:srgbClr val="FFFFFF"/>
                </a:solidFill>
              </a:rPr>
              <a:t>Obr. 2: Hans Bocksberger der Aeltere 001.jpg, </a:t>
            </a:r>
            <a:r>
              <a:rPr lang="cs" sz="1100" u="sng" dirty="0">
                <a:solidFill>
                  <a:schemeClr val="accent5"/>
                </a:solidFill>
                <a:hlinkClick r:id="rId6"/>
              </a:rPr>
              <a:t>https://commons.wikimedia.org/w/index.php?title=File:Hans_Bocksberger_der_Aeltere_001.jpg&amp;oldid=355341379</a:t>
            </a:r>
            <a:endParaRPr sz="1100" u="sng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cs" sz="1200" dirty="0">
                <a:solidFill>
                  <a:srgbClr val="FFFFFF"/>
                </a:solidFill>
              </a:rPr>
              <a:t>Obr. </a:t>
            </a:r>
            <a:r>
              <a:rPr lang="cs" sz="1200" dirty="0" smtClean="0">
                <a:solidFill>
                  <a:srgbClr val="FFFFFF"/>
                </a:solidFill>
              </a:rPr>
              <a:t>3 a 4</a:t>
            </a:r>
            <a:r>
              <a:rPr lang="cs" sz="1200" dirty="0">
                <a:solidFill>
                  <a:srgbClr val="FFFFFF"/>
                </a:solidFill>
              </a:rPr>
              <a:t>: Moravský zemský archiv v Brně, fond Stavovské rukopisy, inv. č. 21, Památné knihy sněmovní, 1642-1644</a:t>
            </a:r>
            <a:endParaRPr sz="1200" dirty="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12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Obsah 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cs" dirty="0" smtClean="0">
                <a:solidFill>
                  <a:srgbClr val="FFFFFF"/>
                </a:solidFill>
              </a:rPr>
              <a:t> Zemské sněmy v Čechách a na Moravě v pohusitské době 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cs" dirty="0" smtClean="0">
                <a:solidFill>
                  <a:schemeClr val="dk1"/>
                </a:solidFill>
              </a:rPr>
              <a:t> Vladislavské </a:t>
            </a:r>
            <a:r>
              <a:rPr lang="cs" dirty="0">
                <a:solidFill>
                  <a:schemeClr val="dk1"/>
                </a:solidFill>
              </a:rPr>
              <a:t>zřízení zemské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cs" dirty="0" smtClean="0">
                <a:solidFill>
                  <a:schemeClr val="dk1"/>
                </a:solidFill>
              </a:rPr>
              <a:t> Za </a:t>
            </a:r>
            <a:r>
              <a:rPr lang="cs" dirty="0">
                <a:solidFill>
                  <a:schemeClr val="dk1"/>
                </a:solidFill>
              </a:rPr>
              <a:t>vlády Ferdinanda I.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cs" dirty="0" smtClean="0">
                <a:solidFill>
                  <a:schemeClr val="dk1"/>
                </a:solidFill>
              </a:rPr>
              <a:t> Obnovené </a:t>
            </a:r>
            <a:r>
              <a:rPr lang="cs" dirty="0">
                <a:solidFill>
                  <a:schemeClr val="dk1"/>
                </a:solidFill>
              </a:rPr>
              <a:t>zřízení zemské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cs" dirty="0" smtClean="0">
                <a:solidFill>
                  <a:schemeClr val="dk1"/>
                </a:solidFill>
              </a:rPr>
              <a:t> Definice </a:t>
            </a:r>
            <a:r>
              <a:rPr lang="cs" dirty="0">
                <a:solidFill>
                  <a:schemeClr val="dk1"/>
                </a:solidFill>
              </a:rPr>
              <a:t>sněmovních usnesení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cs" dirty="0" smtClean="0">
                <a:solidFill>
                  <a:schemeClr val="dk1"/>
                </a:solidFill>
              </a:rPr>
              <a:t> Vznik </a:t>
            </a:r>
            <a:r>
              <a:rPr lang="cs" dirty="0">
                <a:solidFill>
                  <a:schemeClr val="dk1"/>
                </a:solidFill>
              </a:rPr>
              <a:t>a vývoj sněmovních usnesení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cs" dirty="0" smtClean="0">
                <a:solidFill>
                  <a:srgbClr val="FFFFFF"/>
                </a:solidFill>
              </a:rPr>
              <a:t> Význam </a:t>
            </a:r>
            <a:r>
              <a:rPr lang="cs" dirty="0">
                <a:solidFill>
                  <a:srgbClr val="FFFFFF"/>
                </a:solidFill>
              </a:rPr>
              <a:t>sněmovních usnesení pro historiky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cs" dirty="0" smtClean="0">
                <a:solidFill>
                  <a:srgbClr val="FFFFFF"/>
                </a:solidFill>
              </a:rPr>
              <a:t> Obrazová </a:t>
            </a:r>
            <a:r>
              <a:rPr lang="cs" dirty="0">
                <a:solidFill>
                  <a:srgbClr val="FFFFFF"/>
                </a:solidFill>
              </a:rPr>
              <a:t>příloha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cs" dirty="0" smtClean="0">
                <a:solidFill>
                  <a:srgbClr val="FFFFFF"/>
                </a:solidFill>
              </a:rPr>
              <a:t> Edice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cs" dirty="0" smtClean="0">
                <a:solidFill>
                  <a:srgbClr val="FFFFFF"/>
                </a:solidFill>
              </a:rPr>
              <a:t> Zdroje 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1. Zemské </a:t>
            </a:r>
            <a:r>
              <a:rPr lang="cs" b="1" dirty="0" smtClean="0"/>
              <a:t>sněmy v Čechách a na Moravě v    </a:t>
            </a:r>
            <a:br>
              <a:rPr lang="cs" b="1" dirty="0" smtClean="0"/>
            </a:br>
            <a:r>
              <a:rPr lang="cs" b="1" dirty="0"/>
              <a:t> </a:t>
            </a:r>
            <a:r>
              <a:rPr lang="cs" b="1" dirty="0" smtClean="0"/>
              <a:t>   pohusitské době</a:t>
            </a:r>
            <a:r>
              <a:rPr lang="cs" dirty="0" smtClean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352939"/>
            <a:ext cx="8365769" cy="3215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sz="1600" dirty="0">
                <a:solidFill>
                  <a:srgbClr val="FFFFFF"/>
                </a:solidFill>
              </a:rPr>
              <a:t>Zákonodárné instituce v </a:t>
            </a:r>
            <a:r>
              <a:rPr lang="cs" sz="1600" dirty="0" smtClean="0">
                <a:solidFill>
                  <a:srgbClr val="FFFFFF"/>
                </a:solidFill>
              </a:rPr>
              <a:t>českých zemích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sz="1600" dirty="0">
                <a:solidFill>
                  <a:srgbClr val="FFFFFF"/>
                </a:solidFill>
              </a:rPr>
              <a:t>Složeny ze třech kurií:</a:t>
            </a:r>
            <a:endParaRPr sz="1600" dirty="0">
              <a:solidFill>
                <a:srgbClr val="FFFFFF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cs-CZ" dirty="0" smtClean="0">
                <a:solidFill>
                  <a:srgbClr val="FFFFFF"/>
                </a:solidFill>
              </a:rPr>
              <a:t>v Čechách </a:t>
            </a:r>
            <a:r>
              <a:rPr lang="cs" dirty="0" smtClean="0">
                <a:solidFill>
                  <a:srgbClr val="FFFFFF"/>
                </a:solidFill>
              </a:rPr>
              <a:t>panská</a:t>
            </a:r>
            <a:r>
              <a:rPr lang="cs" dirty="0">
                <a:solidFill>
                  <a:srgbClr val="FFFFFF"/>
                </a:solidFill>
              </a:rPr>
              <a:t>, </a:t>
            </a:r>
            <a:r>
              <a:rPr lang="cs" dirty="0" smtClean="0">
                <a:solidFill>
                  <a:srgbClr val="FFFFFF"/>
                </a:solidFill>
              </a:rPr>
              <a:t>rytířská a kurie královských měst</a:t>
            </a:r>
            <a:endParaRPr dirty="0">
              <a:solidFill>
                <a:srgbClr val="FFFFFF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cs-CZ" dirty="0">
                <a:solidFill>
                  <a:srgbClr val="FFFFFF"/>
                </a:solidFill>
              </a:rPr>
              <a:t>n</a:t>
            </a:r>
            <a:r>
              <a:rPr lang="cs" dirty="0" smtClean="0">
                <a:solidFill>
                  <a:srgbClr val="FFFFFF"/>
                </a:solidFill>
              </a:rPr>
              <a:t>a Moravě panská, rytířská a spojená kurie královských měst a prelátů (zbytek vlivu katolické církve v zemi)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sz="1600" dirty="0" smtClean="0">
                <a:solidFill>
                  <a:srgbClr val="FFFFFF"/>
                </a:solidFill>
              </a:rPr>
              <a:t>Sněmu předsedal: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r>
              <a:rPr lang="cs-CZ" dirty="0" smtClean="0">
                <a:solidFill>
                  <a:srgbClr val="FFFFFF"/>
                </a:solidFill>
              </a:rPr>
              <a:t>v </a:t>
            </a:r>
            <a:r>
              <a:rPr lang="cs-CZ" dirty="0">
                <a:solidFill>
                  <a:srgbClr val="FFFFFF"/>
                </a:solidFill>
              </a:rPr>
              <a:t>Čechách král (v jeho nepřítomnosti nejvyšší purkrabí Pražského hradu</a:t>
            </a:r>
            <a:r>
              <a:rPr lang="cs-CZ" dirty="0" smtClean="0">
                <a:solidFill>
                  <a:srgbClr val="FFFFFF"/>
                </a:solidFill>
              </a:rPr>
              <a:t>)</a:t>
            </a:r>
            <a:endParaRPr lang="cs" dirty="0" smtClean="0">
              <a:solidFill>
                <a:srgbClr val="FFFFFF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cs" dirty="0" smtClean="0">
                <a:solidFill>
                  <a:srgbClr val="FFFFFF"/>
                </a:solidFill>
              </a:rPr>
              <a:t>na Moravě makrabě moravský (v jeho nepřítomnosti zemský hejtman)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Zemské sněmy </a:t>
            </a:r>
            <a:r>
              <a:rPr lang="cs" dirty="0" smtClean="0">
                <a:solidFill>
                  <a:srgbClr val="FFFFFF"/>
                </a:solidFill>
              </a:rPr>
              <a:t>nejdříve projednávaly záležitosti  </a:t>
            </a:r>
            <a:r>
              <a:rPr lang="cs" dirty="0">
                <a:solidFill>
                  <a:srgbClr val="FFFFFF"/>
                </a:solidFill>
              </a:rPr>
              <a:t>navrhované panovníkem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2. Vladislavské zřízení zemské</a:t>
            </a:r>
            <a:endParaRPr b="1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290575" y="1094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Zemský </a:t>
            </a:r>
            <a:r>
              <a:rPr lang="cs" dirty="0" smtClean="0">
                <a:solidFill>
                  <a:srgbClr val="FFFFFF"/>
                </a:solidFill>
              </a:rPr>
              <a:t>zákoník  vydaný </a:t>
            </a:r>
            <a:r>
              <a:rPr lang="cs" dirty="0">
                <a:solidFill>
                  <a:srgbClr val="FFFFFF"/>
                </a:solidFill>
              </a:rPr>
              <a:t>r. 1500 za vlády Vladislava II. Jagellonského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 smtClean="0">
                <a:solidFill>
                  <a:srgbClr val="FFFFFF"/>
                </a:solidFill>
              </a:rPr>
              <a:t>Hlavním autorem </a:t>
            </a:r>
            <a:r>
              <a:rPr lang="cs" dirty="0">
                <a:solidFill>
                  <a:srgbClr val="FFFFFF"/>
                </a:solidFill>
              </a:rPr>
              <a:t>byl Albrecht Rendl z Oušavy, nižší šlechtic a odpůrce městského stavu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Zřízení vedlo k výraznému omezení moci panovníka a měšťanů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Šlechtické stavy získaly rozsáhlý podíl na politickém rozhodování v zemských sněmech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900" y="2835700"/>
            <a:ext cx="2875275" cy="209957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2723875" y="4362575"/>
            <a:ext cx="336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dk1"/>
                </a:solidFill>
              </a:rPr>
              <a:t>Obr. 1: Kresba zasedání moravského zemského sněmu podle fresky Kajetána Schaumberga </a:t>
            </a:r>
            <a:r>
              <a:rPr lang="c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3. Za vlády Ferdinanda I. (</a:t>
            </a:r>
            <a:r>
              <a:rPr lang="cs" b="1" dirty="0" smtClean="0"/>
              <a:t>1526-1564</a:t>
            </a:r>
            <a:r>
              <a:rPr lang="cs" b="1" dirty="0"/>
              <a:t>)</a:t>
            </a:r>
            <a:endParaRPr b="1"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623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sz="1600" dirty="0">
                <a:solidFill>
                  <a:srgbClr val="FFFFFF"/>
                </a:solidFill>
              </a:rPr>
              <a:t>Šlechta usiluje o zakotvení svých výsadních postavení, naráží při tom na nezájem a na odpor panovníka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sz="1600" dirty="0">
                <a:solidFill>
                  <a:srgbClr val="FFFFFF"/>
                </a:solidFill>
              </a:rPr>
              <a:t>Ferdinand I. zavádí pravidlo tzv. královské sankce 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sz="1600" dirty="0" smtClean="0">
                <a:solidFill>
                  <a:srgbClr val="FFFFFF"/>
                </a:solidFill>
              </a:rPr>
              <a:t>Právo </a:t>
            </a:r>
            <a:r>
              <a:rPr lang="cs" sz="1600" dirty="0">
                <a:solidFill>
                  <a:srgbClr val="FFFFFF"/>
                </a:solidFill>
              </a:rPr>
              <a:t>veta panovníka </a:t>
            </a:r>
            <a:r>
              <a:rPr lang="cs" sz="1600" dirty="0" smtClean="0">
                <a:solidFill>
                  <a:srgbClr val="FFFFFF"/>
                </a:solidFill>
              </a:rPr>
              <a:t>(na Moravě se používalo jen částečně) se </a:t>
            </a:r>
            <a:r>
              <a:rPr lang="cs" sz="1600" dirty="0">
                <a:solidFill>
                  <a:srgbClr val="FFFFFF"/>
                </a:solidFill>
              </a:rPr>
              <a:t>uplatňovalo při zápisu usnesení do zemských </a:t>
            </a:r>
            <a:r>
              <a:rPr lang="cs" sz="1600" dirty="0" smtClean="0">
                <a:solidFill>
                  <a:srgbClr val="FFFFFF"/>
                </a:solidFill>
              </a:rPr>
              <a:t>desk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sz="1600" dirty="0" smtClean="0">
                <a:solidFill>
                  <a:srgbClr val="FFFFFF"/>
                </a:solidFill>
              </a:rPr>
              <a:t>Panovníkovo omezování nebo nesvolávání zemského sněmu bylo jednou z příčin vypuknutí stavovského odboje v roce 1547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950" y="548325"/>
            <a:ext cx="1973398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6240125" y="4369300"/>
            <a:ext cx="27465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FFFFFF"/>
                </a:solidFill>
              </a:rPr>
              <a:t>Obr. 2: Ferdinand I. Habsburský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4. Obnovené zřízení zemské</a:t>
            </a:r>
            <a:endParaRPr b="1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Zemský </a:t>
            </a:r>
            <a:r>
              <a:rPr lang="cs" dirty="0" smtClean="0">
                <a:solidFill>
                  <a:srgbClr val="FFFFFF"/>
                </a:solidFill>
              </a:rPr>
              <a:t>zákoník vydaný Ferdinandem II. </a:t>
            </a:r>
            <a:r>
              <a:rPr lang="cs-CZ" dirty="0">
                <a:solidFill>
                  <a:srgbClr val="FFFFFF"/>
                </a:solidFill>
              </a:rPr>
              <a:t>v</a:t>
            </a:r>
            <a:r>
              <a:rPr lang="cs" dirty="0" smtClean="0">
                <a:solidFill>
                  <a:srgbClr val="FFFFFF"/>
                </a:solidFill>
              </a:rPr>
              <a:t> Čechách (1627) a na Moravě (1628) 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Po porážce českého stavovského povstání jej panovník vydal bez souhlasu zemského sněmu (oktrojoval)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 smtClean="0">
                <a:solidFill>
                  <a:srgbClr val="FFFFFF"/>
                </a:solidFill>
              </a:rPr>
              <a:t>Forma státu se změnila ze stavovské monarchie v monarchii absolutní 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První pozici v zemských sněmech získalo duchovenstvo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Byl omezen význam zemských </a:t>
            </a:r>
            <a:r>
              <a:rPr lang="cs" dirty="0" smtClean="0">
                <a:solidFill>
                  <a:srgbClr val="FFFFFF"/>
                </a:solidFill>
              </a:rPr>
              <a:t>sněmů, přesto si uchovaly alespoň část vlivu zejména při každoročním schvalování výše berní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5. Definice a obsah sněmovních usnesení</a:t>
            </a:r>
            <a:endParaRPr b="1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73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Protokoly z jednání zemských sněmů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Písemné prameny úřední provenience normativní povahy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Od </a:t>
            </a:r>
            <a:r>
              <a:rPr lang="cs" dirty="0" smtClean="0">
                <a:solidFill>
                  <a:srgbClr val="FFFFFF"/>
                </a:solidFill>
              </a:rPr>
              <a:t>roku </a:t>
            </a:r>
            <a:r>
              <a:rPr lang="cs" dirty="0">
                <a:solidFill>
                  <a:srgbClr val="FFFFFF"/>
                </a:solidFill>
              </a:rPr>
              <a:t>1518 </a:t>
            </a:r>
            <a:r>
              <a:rPr lang="cs" dirty="0" smtClean="0">
                <a:solidFill>
                  <a:srgbClr val="FFFFFF"/>
                </a:solidFill>
              </a:rPr>
              <a:t>byly zaznamenávány </a:t>
            </a:r>
            <a:r>
              <a:rPr lang="cs" dirty="0">
                <a:solidFill>
                  <a:srgbClr val="FFFFFF"/>
                </a:solidFill>
              </a:rPr>
              <a:t>do </a:t>
            </a:r>
            <a:r>
              <a:rPr lang="cs" dirty="0" smtClean="0">
                <a:solidFill>
                  <a:srgbClr val="FFFFFF"/>
                </a:solidFill>
              </a:rPr>
              <a:t>památek sněmovních</a:t>
            </a:r>
            <a:endParaRPr dirty="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cs" dirty="0">
                <a:solidFill>
                  <a:srgbClr val="FFFFFF"/>
                </a:solidFill>
              </a:rPr>
              <a:t>Dříve byla usnesení volně vkládána </a:t>
            </a:r>
            <a:r>
              <a:rPr lang="cs" dirty="0" smtClean="0">
                <a:solidFill>
                  <a:srgbClr val="FFFFFF"/>
                </a:solidFill>
              </a:rPr>
              <a:t>například do </a:t>
            </a:r>
            <a:r>
              <a:rPr lang="cs" dirty="0">
                <a:solidFill>
                  <a:srgbClr val="FFFFFF"/>
                </a:solidFill>
              </a:rPr>
              <a:t>knih </a:t>
            </a:r>
            <a:r>
              <a:rPr lang="cs" dirty="0" smtClean="0">
                <a:solidFill>
                  <a:schemeClr val="dk1"/>
                </a:solidFill>
              </a:rPr>
              <a:t>půhonných </a:t>
            </a:r>
            <a:r>
              <a:rPr lang="cs" dirty="0">
                <a:solidFill>
                  <a:srgbClr val="FFFFFF"/>
                </a:solidFill>
              </a:rPr>
              <a:t>a bylo složité je </a:t>
            </a:r>
            <a:r>
              <a:rPr lang="cs" dirty="0" smtClean="0">
                <a:solidFill>
                  <a:srgbClr val="FFFFFF"/>
                </a:solidFill>
              </a:rPr>
              <a:t>dohledávat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 smtClean="0">
                <a:solidFill>
                  <a:schemeClr val="dk1"/>
                </a:solidFill>
              </a:rPr>
              <a:t>Obsahovaly například povolování berní panovníkovi, </a:t>
            </a:r>
            <a:r>
              <a:rPr lang="cs" dirty="0">
                <a:solidFill>
                  <a:schemeClr val="dk1"/>
                </a:solidFill>
              </a:rPr>
              <a:t>výše cel a mýt</a:t>
            </a:r>
            <a:r>
              <a:rPr lang="cs" dirty="0" smtClean="0">
                <a:solidFill>
                  <a:schemeClr val="dk1"/>
                </a:solidFill>
              </a:rPr>
              <a:t>, zemské hotovosti, zemský mír a pořádek, úpravy náboženských poměrů aj.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dirty="0">
                <a:solidFill>
                  <a:schemeClr val="dk1"/>
                </a:solidFill>
              </a:rPr>
              <a:t>Platnost nastávala vložením do zemských desek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dirty="0">
                <a:solidFill>
                  <a:schemeClr val="dk1"/>
                </a:solidFill>
              </a:rPr>
              <a:t>Publikována v podobě sněmovních tisků (nejstarší zachovaný </a:t>
            </a:r>
            <a:r>
              <a:rPr lang="cs" dirty="0" smtClean="0">
                <a:solidFill>
                  <a:schemeClr val="dk1"/>
                </a:solidFill>
              </a:rPr>
              <a:t>z českých zemí je z roku </a:t>
            </a:r>
            <a:r>
              <a:rPr lang="cs" dirty="0">
                <a:solidFill>
                  <a:schemeClr val="dk1"/>
                </a:solidFill>
              </a:rPr>
              <a:t>1492)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6. Vznik a vývoj sněmovních usnesení </a:t>
            </a:r>
            <a:endParaRPr b="1"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Vznik ze středověkých landfrýdů konce 14. století </a:t>
            </a:r>
            <a:endParaRPr dirty="0">
              <a:solidFill>
                <a:srgbClr val="FFFFFF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>
                <a:solidFill>
                  <a:srgbClr val="FFFFFF"/>
                </a:solidFill>
              </a:rPr>
              <a:t>Vstupovaly do platnosti v podobě sněmovních usnesení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S rostoucí mocí stavů po přijetí Vladislavského zřízení </a:t>
            </a:r>
            <a:r>
              <a:rPr lang="cs" dirty="0" smtClean="0">
                <a:solidFill>
                  <a:srgbClr val="FFFFFF"/>
                </a:solidFill>
              </a:rPr>
              <a:t>zemského rostl </a:t>
            </a:r>
            <a:r>
              <a:rPr lang="cs" dirty="0">
                <a:solidFill>
                  <a:srgbClr val="FFFFFF"/>
                </a:solidFill>
              </a:rPr>
              <a:t>právní význam usnesení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Nárůst počtu sněmovních usnesení vedl na začátku 16. </a:t>
            </a:r>
            <a:r>
              <a:rPr lang="cs" dirty="0" smtClean="0">
                <a:solidFill>
                  <a:srgbClr val="FFFFFF"/>
                </a:solidFill>
              </a:rPr>
              <a:t>století </a:t>
            </a:r>
            <a:r>
              <a:rPr lang="cs" dirty="0">
                <a:solidFill>
                  <a:srgbClr val="FFFFFF"/>
                </a:solidFill>
              </a:rPr>
              <a:t>k zavedení zvláštních sněmovních knih</a:t>
            </a:r>
            <a:endParaRPr dirty="0">
              <a:solidFill>
                <a:srgbClr val="FFFFFF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cs" dirty="0">
                <a:solidFill>
                  <a:schemeClr val="dk1"/>
                </a:solidFill>
              </a:rPr>
              <a:t>Snaha katalogizovat rozhodnutí sněmu pro jejich lepší přehlednost a dostupnost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>
                <a:solidFill>
                  <a:srgbClr val="FFFFFF"/>
                </a:solidFill>
              </a:rPr>
              <a:t>Zavedení </a:t>
            </a:r>
            <a:r>
              <a:rPr lang="cs" dirty="0" smtClean="0">
                <a:solidFill>
                  <a:srgbClr val="FFFFFF"/>
                </a:solidFill>
              </a:rPr>
              <a:t>absolutistické vlády panovníka od 20. let </a:t>
            </a:r>
            <a:r>
              <a:rPr lang="cs" dirty="0">
                <a:solidFill>
                  <a:srgbClr val="FFFFFF"/>
                </a:solidFill>
              </a:rPr>
              <a:t>17. </a:t>
            </a:r>
            <a:r>
              <a:rPr lang="cs" dirty="0" smtClean="0">
                <a:solidFill>
                  <a:srgbClr val="FFFFFF"/>
                </a:solidFill>
              </a:rPr>
              <a:t>století omezilo význam sněmovních usnesení, </a:t>
            </a:r>
            <a:r>
              <a:rPr lang="cs" dirty="0">
                <a:solidFill>
                  <a:srgbClr val="FFFFFF"/>
                </a:solidFill>
              </a:rPr>
              <a:t>existovat však nepřestala</a:t>
            </a:r>
            <a:endParaRPr dirty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7. Význam sněmovních usnesení pro historiky</a:t>
            </a:r>
            <a:endParaRPr b="1"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endParaRPr lang="cs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buClr>
                <a:srgbClr val="FFFFFF"/>
              </a:buClr>
            </a:pPr>
            <a:r>
              <a:rPr lang="cs" dirty="0" smtClean="0">
                <a:solidFill>
                  <a:srgbClr val="FFFFFF"/>
                </a:solidFill>
              </a:rPr>
              <a:t>Umožňují </a:t>
            </a:r>
            <a:r>
              <a:rPr lang="cs" dirty="0">
                <a:solidFill>
                  <a:srgbClr val="FFFFFF"/>
                </a:solidFill>
              </a:rPr>
              <a:t>studovat </a:t>
            </a:r>
            <a:r>
              <a:rPr lang="cs" dirty="0" smtClean="0">
                <a:solidFill>
                  <a:srgbClr val="FFFFFF"/>
                </a:solidFill>
              </a:rPr>
              <a:t>rozsah stavovské moci  ve vztahu k panovníkovi a naopak</a:t>
            </a:r>
            <a:endParaRPr lang="cs"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 smtClean="0">
                <a:solidFill>
                  <a:srgbClr val="FFFFFF"/>
                </a:solidFill>
              </a:rPr>
              <a:t>Dovolují sledovat velikost a skladbu daňových povinností v zemi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 smtClean="0">
                <a:solidFill>
                  <a:srgbClr val="FFFFFF"/>
                </a:solidFill>
              </a:rPr>
              <a:t>Postihují místa, četnost a délku konání sněmů v jednotlivých zemích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cs" dirty="0" smtClean="0">
                <a:solidFill>
                  <a:srgbClr val="FFFFFF"/>
                </a:solidFill>
              </a:rPr>
              <a:t>Mohou poskytovat informace k náboženským, vojenským, správním a hospodářským tématům /např. </a:t>
            </a:r>
            <a:r>
              <a:rPr lang="cs-CZ" dirty="0">
                <a:solidFill>
                  <a:srgbClr val="FFFFFF"/>
                </a:solidFill>
              </a:rPr>
              <a:t>z</a:t>
            </a:r>
            <a:r>
              <a:rPr lang="cs" dirty="0" smtClean="0">
                <a:solidFill>
                  <a:srgbClr val="FFFFFF"/>
                </a:solidFill>
              </a:rPr>
              <a:t>ákazy církví a náboženských sekt,  verbování vojska, udělování inkolátu (tj. </a:t>
            </a:r>
            <a:r>
              <a:rPr lang="cs-CZ" dirty="0">
                <a:solidFill>
                  <a:srgbClr val="FFFFFF"/>
                </a:solidFill>
              </a:rPr>
              <a:t>p</a:t>
            </a:r>
            <a:r>
              <a:rPr lang="cs" dirty="0" smtClean="0">
                <a:solidFill>
                  <a:srgbClr val="FFFFFF"/>
                </a:solidFill>
              </a:rPr>
              <a:t>řijímání cizinců do země),  zprávy české komory, mincmistrovského úřadu v Kutné Hoře </a:t>
            </a:r>
            <a:r>
              <a:rPr lang="cs" smtClean="0">
                <a:solidFill>
                  <a:srgbClr val="FFFFFF"/>
                </a:solidFill>
              </a:rPr>
              <a:t>apod./</a:t>
            </a:r>
            <a:endParaRPr lang="cs" dirty="0" smtClean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endParaRPr lang="cs" dirty="0" smtClean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endParaRPr lang="cs" dirty="0" smtClean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endParaRPr dirty="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864</Words>
  <Application>Microsoft Office PowerPoint</Application>
  <PresentationFormat>Předvádění na obrazovce (16:9)</PresentationFormat>
  <Paragraphs>84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Simple Dark</vt:lpstr>
      <vt:lpstr>Sněmovní usnesení </vt:lpstr>
      <vt:lpstr>Obsah </vt:lpstr>
      <vt:lpstr>1. Zemské sněmy v Čechách a na Moravě v         pohusitské době </vt:lpstr>
      <vt:lpstr>2. Vladislavské zřízení zemské</vt:lpstr>
      <vt:lpstr>3. Za vlády Ferdinanda I. (1526-1564)</vt:lpstr>
      <vt:lpstr>4. Obnovené zřízení zemské</vt:lpstr>
      <vt:lpstr>5. Definice a obsah sněmovních usnesení</vt:lpstr>
      <vt:lpstr>6. Vznik a vývoj sněmovních usnesení </vt:lpstr>
      <vt:lpstr>7. Význam sněmovních usnesení pro historiky</vt:lpstr>
      <vt:lpstr>8. Obrazová příloha</vt:lpstr>
      <vt:lpstr>9. Edice</vt:lpstr>
      <vt:lpstr>10.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Sněmovní usnesení</dc:title>
  <dc:creator>user</dc:creator>
  <cp:lastModifiedBy>user</cp:lastModifiedBy>
  <cp:revision>27</cp:revision>
  <dcterms:modified xsi:type="dcterms:W3CDTF">2020-06-08T14:46:32Z</dcterms:modified>
</cp:coreProperties>
</file>