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2" r:id="rId15"/>
    <p:sldId id="273" r:id="rId16"/>
    <p:sldId id="271" r:id="rId17"/>
    <p:sldId id="270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162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43072A3-FF9E-448E-8EF4-F6FEAC0B9378}" type="datetimeFigureOut">
              <a:rPr lang="cs-CZ" smtClean="0"/>
              <a:t>23.04.2020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E1D4B2C-0FB5-423B-B67F-61EB2AC3DF8D}" type="slidenum">
              <a:rPr lang="cs-CZ" smtClean="0"/>
              <a:t>‹#›</a:t>
            </a:fld>
            <a:endParaRPr lang="cs-CZ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072A3-FF9E-448E-8EF4-F6FEAC0B9378}" type="datetimeFigureOut">
              <a:rPr lang="cs-CZ" smtClean="0"/>
              <a:t>23.04.2020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D4B2C-0FB5-423B-B67F-61EB2AC3DF8D}" type="slidenum">
              <a:rPr lang="cs-CZ" smtClean="0"/>
              <a:t>‹#›</a:t>
            </a:fld>
            <a:endParaRPr lang="cs-CZ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072A3-FF9E-448E-8EF4-F6FEAC0B9378}" type="datetimeFigureOut">
              <a:rPr lang="cs-CZ" smtClean="0"/>
              <a:t>23.04.2020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D4B2C-0FB5-423B-B67F-61EB2AC3DF8D}" type="slidenum">
              <a:rPr lang="cs-CZ" smtClean="0"/>
              <a:t>‹#›</a:t>
            </a:fld>
            <a:endParaRPr lang="cs-CZ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072A3-FF9E-448E-8EF4-F6FEAC0B9378}" type="datetimeFigureOut">
              <a:rPr lang="cs-CZ" smtClean="0"/>
              <a:t>23.04.2020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D4B2C-0FB5-423B-B67F-61EB2AC3DF8D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072A3-FF9E-448E-8EF4-F6FEAC0B9378}" type="datetimeFigureOut">
              <a:rPr lang="cs-CZ" smtClean="0"/>
              <a:t>23.04.2020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D4B2C-0FB5-423B-B67F-61EB2AC3DF8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072A3-FF9E-448E-8EF4-F6FEAC0B9378}" type="datetimeFigureOut">
              <a:rPr lang="cs-CZ" smtClean="0"/>
              <a:t>23.04.2020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D4B2C-0FB5-423B-B67F-61EB2AC3DF8D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072A3-FF9E-448E-8EF4-F6FEAC0B9378}" type="datetimeFigureOut">
              <a:rPr lang="cs-CZ" smtClean="0"/>
              <a:t>23.04.2020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D4B2C-0FB5-423B-B67F-61EB2AC3DF8D}" type="slidenum">
              <a:rPr lang="cs-CZ" smtClean="0"/>
              <a:t>‹#›</a:t>
            </a:fld>
            <a:endParaRPr lang="cs-CZ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072A3-FF9E-448E-8EF4-F6FEAC0B9378}" type="datetimeFigureOut">
              <a:rPr lang="cs-CZ" smtClean="0"/>
              <a:t>23.04.2020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D4B2C-0FB5-423B-B67F-61EB2AC3DF8D}" type="slidenum">
              <a:rPr lang="cs-CZ" smtClean="0"/>
              <a:t>‹#›</a:t>
            </a:fld>
            <a:endParaRPr lang="cs-CZ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072A3-FF9E-448E-8EF4-F6FEAC0B9378}" type="datetimeFigureOut">
              <a:rPr lang="cs-CZ" smtClean="0"/>
              <a:t>23.04.2020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D4B2C-0FB5-423B-B67F-61EB2AC3DF8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072A3-FF9E-448E-8EF4-F6FEAC0B9378}" type="datetimeFigureOut">
              <a:rPr lang="cs-CZ" smtClean="0"/>
              <a:t>23.04.2020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D4B2C-0FB5-423B-B67F-61EB2AC3DF8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072A3-FF9E-448E-8EF4-F6FEAC0B9378}" type="datetimeFigureOut">
              <a:rPr lang="cs-CZ" smtClean="0"/>
              <a:t>23.04.2020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D4B2C-0FB5-423B-B67F-61EB2AC3DF8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43072A3-FF9E-448E-8EF4-F6FEAC0B9378}" type="datetimeFigureOut">
              <a:rPr lang="cs-CZ" smtClean="0"/>
              <a:t>23.04.2020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E1D4B2C-0FB5-423B-B67F-61EB2AC3DF8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ononcini.org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ks.imslp.net/files/imglnks/usimg/5/52/IMSLP67769-PMLP51644-Buononcini_First_Cello_Sonata_Cello_Piano.pdf" TargetMode="External"/><Relationship Id="rId2" Type="http://schemas.openxmlformats.org/officeDocument/2006/relationships/hyperlink" Target="https://www.youtube.com/watch?v=6VRggpaGePY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Giovanni </a:t>
            </a:r>
            <a:r>
              <a:rPr lang="cs-CZ" dirty="0" err="1"/>
              <a:t>Battista</a:t>
            </a:r>
            <a:r>
              <a:rPr lang="cs-CZ" dirty="0"/>
              <a:t> </a:t>
            </a:r>
            <a:r>
              <a:rPr lang="cs-CZ" dirty="0" err="1"/>
              <a:t>Bononcini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Sonáta a-moll č. 1 pro violoncello a BC</a:t>
            </a:r>
          </a:p>
        </p:txBody>
      </p:sp>
    </p:spTree>
    <p:extLst>
      <p:ext uri="{BB962C8B-B14F-4D97-AF65-F5344CB8AC3E}">
        <p14:creationId xmlns:p14="http://schemas.microsoft.com/office/powerpoint/2010/main" val="2579815374"/>
      </p:ext>
    </p:extLst>
  </p:cSld>
  <p:clrMapOvr>
    <a:masterClrMapping/>
  </p:clrMapOvr>
  <p:transition spd="slow">
    <p:circl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99247" y="1844824"/>
            <a:ext cx="7689177" cy="1800201"/>
          </a:xfrm>
        </p:spPr>
        <p:txBody>
          <a:bodyPr>
            <a:noAutofit/>
          </a:bodyPr>
          <a:lstStyle/>
          <a:p>
            <a:r>
              <a:rPr lang="cs-CZ" dirty="0"/>
              <a:t>OPERY</a:t>
            </a:r>
          </a:p>
          <a:p>
            <a:pPr lvl="1"/>
            <a:r>
              <a:rPr lang="it-IT" sz="1600" i="1" dirty="0"/>
              <a:t>Xerse</a:t>
            </a:r>
            <a:r>
              <a:rPr lang="it-IT" sz="1600" dirty="0"/>
              <a:t> (libreto Silvio Stampiglia, 1694 Řím)</a:t>
            </a:r>
          </a:p>
          <a:p>
            <a:pPr lvl="1"/>
            <a:r>
              <a:rPr lang="it-IT" sz="1600" i="1" dirty="0"/>
              <a:t>Il trionfo di Camilla regina de Volsci</a:t>
            </a:r>
            <a:r>
              <a:rPr lang="it-IT" sz="1600" dirty="0"/>
              <a:t> (libreto Silvio Stampiglia, 1696, Neapol)</a:t>
            </a:r>
          </a:p>
          <a:p>
            <a:pPr lvl="1"/>
            <a:r>
              <a:rPr lang="it-IT" sz="1600" i="1" dirty="0"/>
              <a:t>Cefalo</a:t>
            </a:r>
            <a:r>
              <a:rPr lang="it-IT" sz="1600" dirty="0"/>
              <a:t> (libreto A. Guidi, pastorella 1702, Berlín)</a:t>
            </a:r>
          </a:p>
          <a:p>
            <a:pPr lvl="1"/>
            <a:r>
              <a:rPr lang="it-IT" sz="1600" i="1" dirty="0"/>
              <a:t>Polifemo</a:t>
            </a:r>
            <a:r>
              <a:rPr lang="it-IT" sz="1600" dirty="0"/>
              <a:t> (libreto A. Ariosti, pastorella, 1702, Berlín)</a:t>
            </a:r>
          </a:p>
          <a:p>
            <a:pPr lvl="1"/>
            <a:r>
              <a:rPr lang="it-IT" sz="1600" i="1" dirty="0"/>
              <a:t>Zenobia</a:t>
            </a:r>
            <a:r>
              <a:rPr lang="it-IT" sz="1600" dirty="0"/>
              <a:t> (libreto</a:t>
            </a:r>
            <a:r>
              <a:rPr lang="cs-CZ" sz="1600" dirty="0"/>
              <a:t> </a:t>
            </a:r>
            <a:r>
              <a:rPr lang="cs-CZ" sz="1600" dirty="0" err="1"/>
              <a:t>Pietro</a:t>
            </a:r>
            <a:r>
              <a:rPr lang="cs-CZ" sz="1600" dirty="0"/>
              <a:t> </a:t>
            </a:r>
            <a:r>
              <a:rPr lang="cs-CZ" sz="1600" dirty="0" err="1"/>
              <a:t>Metastasio</a:t>
            </a:r>
            <a:r>
              <a:rPr lang="cs-CZ" sz="1600" dirty="0"/>
              <a:t>,</a:t>
            </a:r>
            <a:r>
              <a:rPr lang="it-IT" sz="1600" dirty="0"/>
              <a:t> 1737, Vídeň)</a:t>
            </a:r>
          </a:p>
          <a:p>
            <a:r>
              <a:rPr lang="cs-CZ" dirty="0"/>
              <a:t>ORATORIA</a:t>
            </a:r>
          </a:p>
          <a:p>
            <a:pPr lvl="1"/>
            <a:r>
              <a:rPr lang="it-IT" sz="1600" i="1" dirty="0"/>
              <a:t>San Nicola di Bari</a:t>
            </a:r>
            <a:r>
              <a:rPr lang="it-IT" sz="1600" dirty="0"/>
              <a:t> (</a:t>
            </a:r>
            <a:r>
              <a:rPr lang="it-IT" sz="1600" i="1" dirty="0"/>
              <a:t>Svatý Mikuláš z Bari</a:t>
            </a:r>
            <a:r>
              <a:rPr lang="it-IT" sz="1600" dirty="0"/>
              <a:t>, 1693)</a:t>
            </a:r>
          </a:p>
          <a:p>
            <a:pPr lvl="1"/>
            <a:r>
              <a:rPr lang="it-IT" sz="1600" i="1" dirty="0"/>
              <a:t>La conversione di Maddalena</a:t>
            </a:r>
            <a:r>
              <a:rPr lang="it-IT" sz="1600" dirty="0"/>
              <a:t> (1701)</a:t>
            </a:r>
            <a:r>
              <a:rPr lang="cs-CZ" sz="1600" dirty="0"/>
              <a:t>, </a:t>
            </a:r>
            <a:r>
              <a:rPr lang="cs-CZ" sz="1600" dirty="0" err="1"/>
              <a:t>sepolkro</a:t>
            </a:r>
            <a:endParaRPr lang="cs-CZ" sz="1600" dirty="0"/>
          </a:p>
          <a:p>
            <a:r>
              <a:rPr lang="cs-CZ" dirty="0"/>
              <a:t>SERENATY</a:t>
            </a:r>
          </a:p>
          <a:p>
            <a:pPr lvl="1"/>
            <a:r>
              <a:rPr lang="it-IT" sz="1600" i="1" dirty="0"/>
              <a:t>La costanza non gradita nel doppio amore d'Aminta</a:t>
            </a:r>
            <a:r>
              <a:rPr lang="it-IT" sz="1600" dirty="0"/>
              <a:t> (1694)</a:t>
            </a:r>
          </a:p>
          <a:p>
            <a:pPr lvl="1"/>
            <a:r>
              <a:rPr lang="it-IT" sz="1600" i="1" dirty="0"/>
              <a:t>Sacrificio a Venere</a:t>
            </a:r>
            <a:r>
              <a:rPr lang="it-IT" sz="1600" dirty="0"/>
              <a:t> (1714)</a:t>
            </a:r>
            <a:endParaRPr lang="cs-CZ" sz="1600" dirty="0"/>
          </a:p>
          <a:p>
            <a:pPr marL="0" indent="0">
              <a:buNone/>
            </a:pPr>
            <a:r>
              <a:rPr lang="cs-CZ" sz="1800" dirty="0"/>
              <a:t>Katalog děl je dostupný například na: </a:t>
            </a:r>
            <a:r>
              <a:rPr lang="cs-CZ" sz="1800" dirty="0">
                <a:hlinkClick r:id="rId2"/>
              </a:rPr>
              <a:t>http://www.bononcini.org/</a:t>
            </a:r>
            <a:endParaRPr lang="cs-CZ" sz="1800" dirty="0"/>
          </a:p>
          <a:p>
            <a:pPr>
              <a:buFontTx/>
              <a:buChar char="-"/>
            </a:pPr>
            <a:r>
              <a:rPr lang="cs-CZ" sz="1600" dirty="0"/>
              <a:t>Tyto stránky se snaží přiblížit osobnost a dílo G. B. </a:t>
            </a:r>
            <a:r>
              <a:rPr lang="cs-CZ" sz="1600" dirty="0" err="1"/>
              <a:t>Bononciniho</a:t>
            </a:r>
            <a:r>
              <a:rPr lang="cs-CZ" sz="1600" dirty="0"/>
              <a:t> (katalog děl, životopis, diskografie, edice, …)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Dílo</a:t>
            </a:r>
          </a:p>
        </p:txBody>
      </p:sp>
    </p:spTree>
    <p:extLst>
      <p:ext uri="{BB962C8B-B14F-4D97-AF65-F5344CB8AC3E}">
        <p14:creationId xmlns:p14="http://schemas.microsoft.com/office/powerpoint/2010/main" val="1105694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cs-CZ" i="1" dirty="0" err="1"/>
              <a:t>Trattimenti</a:t>
            </a:r>
            <a:r>
              <a:rPr lang="cs-CZ" i="1" dirty="0"/>
              <a:t> da </a:t>
            </a:r>
            <a:r>
              <a:rPr lang="cs-CZ" i="1" dirty="0" err="1"/>
              <a:t>camera</a:t>
            </a:r>
            <a:r>
              <a:rPr lang="cs-CZ" i="1" dirty="0"/>
              <a:t> à </a:t>
            </a:r>
            <a:r>
              <a:rPr lang="cs-CZ" i="1" dirty="0" err="1"/>
              <a:t>tre</a:t>
            </a:r>
            <a:r>
              <a:rPr lang="cs-CZ" dirty="0"/>
              <a:t> op. 1 (1685)</a:t>
            </a:r>
          </a:p>
          <a:p>
            <a:pPr lvl="1"/>
            <a:r>
              <a:rPr lang="cs-CZ" i="1" dirty="0" err="1"/>
              <a:t>Concerti</a:t>
            </a:r>
            <a:r>
              <a:rPr lang="cs-CZ" i="1" dirty="0"/>
              <a:t> da </a:t>
            </a:r>
            <a:r>
              <a:rPr lang="cs-CZ" i="1" dirty="0" err="1"/>
              <a:t>Camera</a:t>
            </a:r>
            <a:r>
              <a:rPr lang="cs-CZ" i="1" dirty="0"/>
              <a:t> à </a:t>
            </a:r>
            <a:r>
              <a:rPr lang="cs-CZ" i="1" dirty="0" err="1"/>
              <a:t>tre</a:t>
            </a:r>
            <a:r>
              <a:rPr lang="cs-CZ" dirty="0"/>
              <a:t> op. 2 (1685)</a:t>
            </a:r>
          </a:p>
          <a:p>
            <a:pPr lvl="1"/>
            <a:r>
              <a:rPr lang="cs-CZ" i="1" dirty="0"/>
              <a:t>Sinfonie</a:t>
            </a:r>
            <a:r>
              <a:rPr lang="cs-CZ" dirty="0"/>
              <a:t> op. 3–6 (1685-87)</a:t>
            </a:r>
          </a:p>
          <a:p>
            <a:pPr lvl="1"/>
            <a:r>
              <a:rPr lang="cs-CZ" i="1" dirty="0" err="1"/>
              <a:t>Divertimenti</a:t>
            </a:r>
            <a:r>
              <a:rPr lang="cs-CZ" i="1" dirty="0"/>
              <a:t> da </a:t>
            </a:r>
            <a:r>
              <a:rPr lang="cs-CZ" i="1" dirty="0" err="1"/>
              <a:t>camera</a:t>
            </a:r>
            <a:r>
              <a:rPr lang="cs-CZ" dirty="0"/>
              <a:t> (1722)</a:t>
            </a:r>
          </a:p>
          <a:p>
            <a:pPr lvl="1"/>
            <a:r>
              <a:rPr lang="cs-CZ" dirty="0"/>
              <a:t>12 sonát pro komorní soubor (1732)</a:t>
            </a:r>
          </a:p>
          <a:p>
            <a:pPr lvl="1"/>
            <a:r>
              <a:rPr lang="cs-CZ" i="1" dirty="0" err="1"/>
              <a:t>Laudate</a:t>
            </a:r>
            <a:r>
              <a:rPr lang="cs-CZ" i="1" dirty="0"/>
              <a:t> </a:t>
            </a:r>
            <a:r>
              <a:rPr lang="cs-CZ" i="1" dirty="0" err="1"/>
              <a:t>pueri</a:t>
            </a:r>
            <a:r>
              <a:rPr lang="cs-CZ" dirty="0"/>
              <a:t> (1733)</a:t>
            </a:r>
          </a:p>
          <a:p>
            <a:pPr lvl="1"/>
            <a:r>
              <a:rPr lang="cs-CZ" i="1" dirty="0"/>
              <a:t>Te Deum</a:t>
            </a:r>
            <a:r>
              <a:rPr lang="cs-CZ" dirty="0"/>
              <a:t> (1741)</a:t>
            </a:r>
          </a:p>
          <a:p>
            <a:pPr lvl="1"/>
            <a:r>
              <a:rPr lang="cs-CZ" dirty="0"/>
              <a:t>cca 300 kantát</a:t>
            </a:r>
          </a:p>
          <a:p>
            <a:pPr lvl="1"/>
            <a:r>
              <a:rPr lang="cs-CZ" dirty="0"/>
              <a:t>Madrigaly</a:t>
            </a:r>
          </a:p>
          <a:p>
            <a:pPr lvl="1"/>
            <a:r>
              <a:rPr lang="cs-CZ" dirty="0"/>
              <a:t>A další…</a:t>
            </a:r>
          </a:p>
          <a:p>
            <a:pPr lvl="1"/>
            <a:endParaRPr lang="it-IT" sz="1400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skladby</a:t>
            </a:r>
          </a:p>
        </p:txBody>
      </p:sp>
    </p:spTree>
    <p:extLst>
      <p:ext uri="{BB962C8B-B14F-4D97-AF65-F5344CB8AC3E}">
        <p14:creationId xmlns:p14="http://schemas.microsoft.com/office/powerpoint/2010/main" val="9423166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650" dirty="0"/>
              <a:t>Tónina a moll – charakteristika dle </a:t>
            </a:r>
            <a:r>
              <a:rPr lang="cs-CZ" sz="2650" dirty="0" err="1"/>
              <a:t>Matthesona</a:t>
            </a:r>
            <a:r>
              <a:rPr lang="cs-CZ" sz="2650" dirty="0"/>
              <a:t>:</a:t>
            </a:r>
          </a:p>
          <a:p>
            <a:pPr lvl="1" algn="just"/>
            <a:endParaRPr lang="cs-CZ" sz="2800" dirty="0"/>
          </a:p>
          <a:p>
            <a:pPr marL="411480" lvl="1" indent="0" algn="just">
              <a:buNone/>
            </a:pPr>
            <a:r>
              <a:rPr lang="cs-CZ" sz="2800" dirty="0"/>
              <a:t>„Styl okázalý a vážný, ale také vede k lichocení. Od přírody velmi mírná tónina, trochu plačtivá,  úctyhodná, tichá, pobízející ke spánku. Může být použita k probuzení všech vášní.“</a:t>
            </a:r>
          </a:p>
          <a:p>
            <a:pPr algn="just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83568" y="332656"/>
            <a:ext cx="7756263" cy="1054250"/>
          </a:xfrm>
        </p:spPr>
        <p:txBody>
          <a:bodyPr/>
          <a:lstStyle/>
          <a:p>
            <a:r>
              <a:rPr lang="cs-CZ" sz="4800" dirty="0"/>
              <a:t>Sonáta a-moll č. 1 </a:t>
            </a:r>
            <a:br>
              <a:rPr lang="cs-CZ" sz="4800" dirty="0"/>
            </a:br>
            <a:r>
              <a:rPr lang="cs-CZ" sz="4800" dirty="0"/>
              <a:t>pro violoncello a BC </a:t>
            </a:r>
          </a:p>
        </p:txBody>
      </p:sp>
    </p:spTree>
    <p:extLst>
      <p:ext uri="{BB962C8B-B14F-4D97-AF65-F5344CB8AC3E}">
        <p14:creationId xmlns:p14="http://schemas.microsoft.com/office/powerpoint/2010/main" val="12662752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988840"/>
            <a:ext cx="8640960" cy="4497362"/>
          </a:xfrm>
        </p:spPr>
        <p:txBody>
          <a:bodyPr>
            <a:noAutofit/>
          </a:bodyPr>
          <a:lstStyle/>
          <a:p>
            <a:endParaRPr lang="cs-CZ" sz="1300" dirty="0"/>
          </a:p>
          <a:p>
            <a:r>
              <a:rPr lang="cs-CZ" sz="2000" dirty="0"/>
              <a:t>Barokní třívětá sonáta, melodika vychází z galantního stylu</a:t>
            </a:r>
          </a:p>
          <a:p>
            <a:r>
              <a:rPr lang="cs-CZ" sz="2000" b="1" dirty="0"/>
              <a:t>1. Andante</a:t>
            </a:r>
          </a:p>
          <a:p>
            <a:pPr lvl="1"/>
            <a:r>
              <a:rPr lang="cs-CZ" sz="2000" dirty="0"/>
              <a:t>AABB</a:t>
            </a:r>
          </a:p>
          <a:p>
            <a:pPr lvl="1"/>
            <a:r>
              <a:rPr lang="cs-CZ" sz="2000" dirty="0"/>
              <a:t>Širokodechá melodie, charakteristické pasáže ve dvaatřicetinových hodnotách</a:t>
            </a:r>
          </a:p>
          <a:p>
            <a:pPr lvl="1"/>
            <a:r>
              <a:rPr lang="cs-CZ" sz="2000" dirty="0"/>
              <a:t>Objevují se sekvenční postupy</a:t>
            </a:r>
          </a:p>
          <a:p>
            <a:pPr lvl="1"/>
            <a:r>
              <a:rPr lang="cs-CZ" sz="2000" dirty="0"/>
              <a:t>Díl A </a:t>
            </a:r>
          </a:p>
          <a:p>
            <a:pPr lvl="2"/>
            <a:r>
              <a:rPr lang="cs-CZ" dirty="0"/>
              <a:t>začíná v tónině a-moll a končí v e-moll (molová dominanta)</a:t>
            </a:r>
          </a:p>
          <a:p>
            <a:pPr lvl="1"/>
            <a:r>
              <a:rPr lang="cs-CZ" sz="2000" dirty="0"/>
              <a:t>Díl B </a:t>
            </a:r>
          </a:p>
          <a:p>
            <a:pPr lvl="2"/>
            <a:r>
              <a:rPr lang="cs-CZ" dirty="0"/>
              <a:t>začíná v tónině C-dur (III. stupeň, paralelní durová tónina) a vrací se zpět do a-moll (tónika)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83568" y="476672"/>
            <a:ext cx="7756263" cy="1054250"/>
          </a:xfrm>
        </p:spPr>
        <p:txBody>
          <a:bodyPr/>
          <a:lstStyle/>
          <a:p>
            <a:r>
              <a:rPr lang="cs-CZ" sz="4800" dirty="0"/>
              <a:t>Sonáta a-moll č. 1 </a:t>
            </a:r>
            <a:br>
              <a:rPr lang="cs-CZ" sz="4800" dirty="0"/>
            </a:br>
            <a:r>
              <a:rPr lang="cs-CZ" sz="4800" dirty="0"/>
              <a:t>pro violoncello a BC </a:t>
            </a:r>
          </a:p>
        </p:txBody>
      </p:sp>
    </p:spTree>
    <p:extLst>
      <p:ext uri="{BB962C8B-B14F-4D97-AF65-F5344CB8AC3E}">
        <p14:creationId xmlns:p14="http://schemas.microsoft.com/office/powerpoint/2010/main" val="5520271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39552" y="2132856"/>
            <a:ext cx="7745505" cy="4320480"/>
          </a:xfrm>
        </p:spPr>
        <p:txBody>
          <a:bodyPr>
            <a:normAutofit fontScale="77500" lnSpcReduction="20000"/>
          </a:bodyPr>
          <a:lstStyle/>
          <a:p>
            <a:r>
              <a:rPr lang="cs-CZ" sz="2600" b="1" dirty="0"/>
              <a:t>2. Allegro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ABACDA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Opakování dílu A naznačuje inspiraci formou ronda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V continuu se objevují lomené oktávy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Díl A</a:t>
            </a:r>
          </a:p>
          <a:p>
            <a:pPr lvl="2">
              <a:lnSpc>
                <a:spcPct val="120000"/>
              </a:lnSpc>
            </a:pPr>
            <a:r>
              <a:rPr lang="cs-CZ" sz="2200" dirty="0"/>
              <a:t>a-moll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Díl B</a:t>
            </a:r>
          </a:p>
          <a:p>
            <a:pPr lvl="2">
              <a:lnSpc>
                <a:spcPct val="120000"/>
              </a:lnSpc>
            </a:pPr>
            <a:r>
              <a:rPr lang="cs-CZ" sz="2200" dirty="0"/>
              <a:t>C-dur (III. st., paralelní durová tónina)</a:t>
            </a:r>
          </a:p>
          <a:p>
            <a:pPr lvl="2">
              <a:lnSpc>
                <a:spcPct val="120000"/>
              </a:lnSpc>
            </a:pPr>
            <a:r>
              <a:rPr lang="cs-CZ" sz="2200" dirty="0"/>
              <a:t>V partu </a:t>
            </a:r>
            <a:r>
              <a:rPr lang="cs-CZ" sz="2200" dirty="0" err="1"/>
              <a:t>vlc</a:t>
            </a:r>
            <a:r>
              <a:rPr lang="cs-CZ" sz="2200" dirty="0"/>
              <a:t> dvojhmaty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Díl C</a:t>
            </a:r>
          </a:p>
          <a:p>
            <a:pPr lvl="2">
              <a:lnSpc>
                <a:spcPct val="120000"/>
              </a:lnSpc>
            </a:pPr>
            <a:r>
              <a:rPr lang="cs-CZ" sz="2200" dirty="0"/>
              <a:t>Začíná C-dur, končí e-moll (molová dominanta)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Díl D</a:t>
            </a:r>
          </a:p>
          <a:p>
            <a:pPr lvl="2">
              <a:lnSpc>
                <a:spcPct val="120000"/>
              </a:lnSpc>
            </a:pPr>
            <a:r>
              <a:rPr lang="cs-CZ" sz="2200" dirty="0"/>
              <a:t>Začíná d-moll (subdominanta), končí E-dur (durová dominanta)</a:t>
            </a:r>
          </a:p>
          <a:p>
            <a:pPr>
              <a:lnSpc>
                <a:spcPct val="120000"/>
              </a:lnSpc>
            </a:pPr>
            <a:endParaRPr lang="cs-CZ" dirty="0"/>
          </a:p>
        </p:txBody>
      </p:sp>
      <p:sp>
        <p:nvSpPr>
          <p:cNvPr id="4" name="Nadpis 2"/>
          <p:cNvSpPr txBox="1">
            <a:spLocks/>
          </p:cNvSpPr>
          <p:nvPr/>
        </p:nvSpPr>
        <p:spPr>
          <a:xfrm>
            <a:off x="683568" y="476672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sz="4800" dirty="0"/>
              <a:t>Sonáta a-moll č. 1 </a:t>
            </a:r>
            <a:br>
              <a:rPr lang="cs-CZ" sz="4800" dirty="0"/>
            </a:br>
            <a:r>
              <a:rPr lang="cs-CZ" sz="4800" dirty="0"/>
              <a:t>pro violoncello a BC </a:t>
            </a:r>
          </a:p>
        </p:txBody>
      </p:sp>
    </p:spTree>
    <p:extLst>
      <p:ext uri="{BB962C8B-B14F-4D97-AF65-F5344CB8AC3E}">
        <p14:creationId xmlns:p14="http://schemas.microsoft.com/office/powerpoint/2010/main" val="39765621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2"/>
          <p:cNvSpPr txBox="1">
            <a:spLocks/>
          </p:cNvSpPr>
          <p:nvPr/>
        </p:nvSpPr>
        <p:spPr>
          <a:xfrm>
            <a:off x="683568" y="476672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sz="4800" dirty="0"/>
              <a:t>Sonáta a-moll č. 1 </a:t>
            </a:r>
            <a:br>
              <a:rPr lang="cs-CZ" sz="4800" dirty="0"/>
            </a:br>
            <a:r>
              <a:rPr lang="cs-CZ" sz="4800" dirty="0"/>
              <a:t>pro violoncello a BC </a:t>
            </a:r>
          </a:p>
        </p:txBody>
      </p:sp>
      <p:sp>
        <p:nvSpPr>
          <p:cNvPr id="5" name="Zástupný symbol pro obsah 1"/>
          <p:cNvSpPr txBox="1">
            <a:spLocks noGrp="1"/>
          </p:cNvSpPr>
          <p:nvPr>
            <p:ph idx="1"/>
          </p:nvPr>
        </p:nvSpPr>
        <p:spPr>
          <a:xfrm>
            <a:off x="179512" y="1844824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400" dirty="0"/>
          </a:p>
          <a:p>
            <a:pPr lvl="1"/>
            <a:r>
              <a:rPr lang="cs-CZ" sz="2000" b="1" dirty="0"/>
              <a:t>3. Scherzando </a:t>
            </a:r>
            <a:r>
              <a:rPr lang="cs-CZ" sz="2000" b="1" dirty="0" err="1"/>
              <a:t>Grazioso</a:t>
            </a:r>
            <a:r>
              <a:rPr lang="cs-CZ" sz="2000" b="1" dirty="0"/>
              <a:t>; </a:t>
            </a:r>
            <a:r>
              <a:rPr lang="cs-CZ" sz="2000" b="1" dirty="0" err="1"/>
              <a:t>Menuetto</a:t>
            </a:r>
            <a:endParaRPr lang="cs-CZ" sz="2000" b="1" dirty="0"/>
          </a:p>
          <a:p>
            <a:pPr lvl="2"/>
            <a:r>
              <a:rPr lang="cs-CZ" sz="1600" dirty="0"/>
              <a:t>A – B – A </a:t>
            </a:r>
          </a:p>
          <a:p>
            <a:pPr lvl="2"/>
            <a:r>
              <a:rPr lang="cs-CZ" sz="1600" dirty="0"/>
              <a:t>Výrazné imitace melodie v continuu</a:t>
            </a:r>
          </a:p>
          <a:p>
            <a:pPr lvl="2"/>
            <a:r>
              <a:rPr lang="cs-CZ" sz="1600" dirty="0"/>
              <a:t>Díl A </a:t>
            </a:r>
          </a:p>
          <a:p>
            <a:pPr lvl="3"/>
            <a:r>
              <a:rPr lang="cs-CZ" sz="1600" dirty="0"/>
              <a:t>/: a :/ /: b :/</a:t>
            </a:r>
          </a:p>
          <a:p>
            <a:pPr lvl="3"/>
            <a:r>
              <a:rPr lang="cs-CZ" sz="1600" dirty="0"/>
              <a:t>Díl a </a:t>
            </a:r>
          </a:p>
          <a:p>
            <a:pPr lvl="4"/>
            <a:r>
              <a:rPr lang="cs-CZ" dirty="0"/>
              <a:t>A-dur (stejnojmenná durová tónina)</a:t>
            </a:r>
          </a:p>
          <a:p>
            <a:pPr lvl="3"/>
            <a:r>
              <a:rPr lang="cs-CZ" sz="1600" dirty="0"/>
              <a:t>Díl b</a:t>
            </a:r>
          </a:p>
          <a:p>
            <a:pPr lvl="4"/>
            <a:r>
              <a:rPr lang="cs-CZ" dirty="0"/>
              <a:t>A-dur</a:t>
            </a:r>
          </a:p>
          <a:p>
            <a:pPr lvl="2"/>
            <a:r>
              <a:rPr lang="cs-CZ" sz="1600" dirty="0"/>
              <a:t>Díl B (</a:t>
            </a:r>
            <a:r>
              <a:rPr lang="cs-CZ" sz="1600" dirty="0" err="1"/>
              <a:t>Menuetto</a:t>
            </a:r>
            <a:r>
              <a:rPr lang="cs-CZ" sz="1600" dirty="0"/>
              <a:t>)</a:t>
            </a:r>
          </a:p>
          <a:p>
            <a:pPr lvl="3"/>
            <a:r>
              <a:rPr lang="cs-CZ" sz="1600" dirty="0"/>
              <a:t>/: c :/ /: d :/</a:t>
            </a:r>
          </a:p>
          <a:p>
            <a:pPr lvl="3"/>
            <a:r>
              <a:rPr lang="cs-CZ" sz="1600" dirty="0"/>
              <a:t>Díl c</a:t>
            </a:r>
          </a:p>
          <a:p>
            <a:pPr lvl="4"/>
            <a:r>
              <a:rPr lang="cs-CZ" dirty="0"/>
              <a:t>Zpět a-moll, končí v E-dur (durová dominanta)</a:t>
            </a:r>
          </a:p>
          <a:p>
            <a:pPr lvl="3"/>
            <a:r>
              <a:rPr lang="cs-CZ" sz="1600" dirty="0"/>
              <a:t>Díl d</a:t>
            </a:r>
          </a:p>
          <a:p>
            <a:pPr lvl="4"/>
            <a:r>
              <a:rPr lang="cs-CZ" dirty="0"/>
              <a:t>a-moll</a:t>
            </a:r>
          </a:p>
          <a:p>
            <a:endParaRPr lang="cs-CZ" sz="1300" dirty="0"/>
          </a:p>
          <a:p>
            <a:endParaRPr lang="cs-CZ" sz="1300" dirty="0"/>
          </a:p>
        </p:txBody>
      </p:sp>
    </p:spTree>
    <p:extLst>
      <p:ext uri="{BB962C8B-B14F-4D97-AF65-F5344CB8AC3E}">
        <p14:creationId xmlns:p14="http://schemas.microsoft.com/office/powerpoint/2010/main" val="8119280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2420888"/>
            <a:ext cx="7905201" cy="334523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2200" dirty="0">
                <a:hlinkClick r:id="rId2"/>
              </a:rPr>
              <a:t>https://www.youtube.com/watch?v=6VRggpaGePY</a:t>
            </a:r>
            <a:endParaRPr lang="cs-CZ" sz="2200" dirty="0"/>
          </a:p>
          <a:p>
            <a:pPr algn="just"/>
            <a:endParaRPr lang="cs-CZ" sz="2200" dirty="0"/>
          </a:p>
          <a:p>
            <a:pPr algn="just"/>
            <a:r>
              <a:rPr lang="cs-CZ" sz="2200" dirty="0"/>
              <a:t>Interpreti</a:t>
            </a:r>
          </a:p>
          <a:p>
            <a:pPr lvl="1" algn="just"/>
            <a:r>
              <a:rPr lang="cs-CZ" dirty="0"/>
              <a:t>Barokní violoncello </a:t>
            </a:r>
            <a:r>
              <a:rPr lang="cs-CZ" dirty="0" err="1"/>
              <a:t>Ronan</a:t>
            </a:r>
            <a:r>
              <a:rPr lang="cs-CZ" dirty="0"/>
              <a:t> </a:t>
            </a:r>
            <a:r>
              <a:rPr lang="cs-CZ" dirty="0" err="1"/>
              <a:t>Kernoa</a:t>
            </a:r>
            <a:endParaRPr lang="cs-CZ" dirty="0"/>
          </a:p>
          <a:p>
            <a:pPr lvl="1" algn="just"/>
            <a:r>
              <a:rPr lang="cs-CZ" dirty="0"/>
              <a:t>Cembalo </a:t>
            </a:r>
            <a:r>
              <a:rPr lang="cs-CZ" dirty="0" err="1"/>
              <a:t>Korneel</a:t>
            </a:r>
            <a:r>
              <a:rPr lang="cs-CZ" dirty="0"/>
              <a:t> </a:t>
            </a:r>
            <a:r>
              <a:rPr lang="cs-CZ" dirty="0" err="1"/>
              <a:t>Bernolet</a:t>
            </a:r>
            <a:endParaRPr lang="cs-CZ" dirty="0"/>
          </a:p>
          <a:p>
            <a:pPr lvl="1" algn="just"/>
            <a:endParaRPr lang="cs-CZ" dirty="0"/>
          </a:p>
          <a:p>
            <a:pPr algn="just"/>
            <a:r>
              <a:rPr lang="cs-CZ" sz="2200" dirty="0"/>
              <a:t>Notový materiál dostupný na:</a:t>
            </a:r>
          </a:p>
          <a:p>
            <a:pPr marL="0" indent="0" algn="just">
              <a:buNone/>
            </a:pPr>
            <a:endParaRPr lang="cs-CZ" sz="2000" dirty="0">
              <a:hlinkClick r:id="rId3"/>
            </a:endParaRPr>
          </a:p>
          <a:p>
            <a:pPr marL="0" indent="0" algn="just">
              <a:buNone/>
            </a:pPr>
            <a:r>
              <a:rPr lang="cs-CZ" sz="2000" dirty="0">
                <a:hlinkClick r:id="rId3"/>
              </a:rPr>
              <a:t>https://ks.imslp.net/files/imglnks/usimg/5/52/IMSLP67769-PMLP51644-Buononcini_First_Cello_Sonata_Cello_Piano.pdf</a:t>
            </a:r>
            <a:endParaRPr lang="cs-CZ" sz="2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Nahrávka</a:t>
            </a:r>
          </a:p>
        </p:txBody>
      </p:sp>
    </p:spTree>
    <p:extLst>
      <p:ext uri="{BB962C8B-B14F-4D97-AF65-F5344CB8AC3E}">
        <p14:creationId xmlns:p14="http://schemas.microsoft.com/office/powerpoint/2010/main" val="3308461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2420888"/>
            <a:ext cx="7617169" cy="3877815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cs-CZ" dirty="0" err="1"/>
              <a:t>Černušák</a:t>
            </a:r>
            <a:r>
              <a:rPr lang="cs-CZ" dirty="0"/>
              <a:t>, </a:t>
            </a:r>
            <a:r>
              <a:rPr lang="cs-CZ" dirty="0" err="1"/>
              <a:t>Gracian</a:t>
            </a:r>
            <a:r>
              <a:rPr lang="cs-CZ" dirty="0"/>
              <a:t>. </a:t>
            </a:r>
            <a:r>
              <a:rPr lang="cs-CZ" dirty="0" err="1"/>
              <a:t>Bononcini</a:t>
            </a:r>
            <a:r>
              <a:rPr lang="cs-CZ" dirty="0"/>
              <a:t>. In </a:t>
            </a:r>
            <a:r>
              <a:rPr lang="cs-CZ" dirty="0" err="1"/>
              <a:t>Černušák</a:t>
            </a:r>
            <a:r>
              <a:rPr lang="cs-CZ" dirty="0"/>
              <a:t>, </a:t>
            </a:r>
            <a:r>
              <a:rPr lang="cs-CZ" dirty="0" err="1"/>
              <a:t>Gracian</a:t>
            </a:r>
            <a:r>
              <a:rPr lang="cs-CZ" dirty="0"/>
              <a:t> – </a:t>
            </a:r>
            <a:r>
              <a:rPr lang="cs-CZ" dirty="0" err="1"/>
              <a:t>Helfert</a:t>
            </a:r>
            <a:r>
              <a:rPr lang="cs-CZ" dirty="0"/>
              <a:t>, Vladimír (</a:t>
            </a:r>
            <a:r>
              <a:rPr lang="cs-CZ" dirty="0" err="1"/>
              <a:t>eds</a:t>
            </a:r>
            <a:r>
              <a:rPr lang="cs-CZ" dirty="0"/>
              <a:t>.). </a:t>
            </a:r>
            <a:r>
              <a:rPr lang="cs-CZ" i="1" dirty="0" err="1"/>
              <a:t>Pazdírkův</a:t>
            </a:r>
            <a:r>
              <a:rPr lang="cs-CZ" i="1" dirty="0"/>
              <a:t> hudební slovník naučný II.,</a:t>
            </a:r>
            <a:r>
              <a:rPr lang="cs-CZ" dirty="0"/>
              <a:t> část osobní, 1. svazek. Brno: Ol. </a:t>
            </a:r>
            <a:r>
              <a:rPr lang="cs-CZ" dirty="0" err="1"/>
              <a:t>Pazdírek</a:t>
            </a:r>
            <a:r>
              <a:rPr lang="cs-CZ" dirty="0"/>
              <a:t>, 1937, s. 94.</a:t>
            </a:r>
          </a:p>
          <a:p>
            <a:pPr lvl="0"/>
            <a:r>
              <a:rPr lang="cs-CZ" dirty="0"/>
              <a:t>Ford, Anthony. Giovanni </a:t>
            </a:r>
            <a:r>
              <a:rPr lang="cs-CZ" dirty="0" err="1"/>
              <a:t>Bononcini</a:t>
            </a:r>
            <a:r>
              <a:rPr lang="cs-CZ" dirty="0"/>
              <a:t>. </a:t>
            </a:r>
            <a:r>
              <a:rPr lang="cs-CZ" i="1" dirty="0" err="1"/>
              <a:t>The</a:t>
            </a:r>
            <a:r>
              <a:rPr lang="cs-CZ" i="1" dirty="0"/>
              <a:t> Musical </a:t>
            </a:r>
            <a:r>
              <a:rPr lang="cs-CZ" i="1" dirty="0" err="1"/>
              <a:t>Times</a:t>
            </a:r>
            <a:r>
              <a:rPr lang="cs-CZ" dirty="0"/>
              <a:t> Vol. 111, No. 1529, 1970, s.  695–697, 699.</a:t>
            </a:r>
          </a:p>
          <a:p>
            <a:pPr lvl="0"/>
            <a:r>
              <a:rPr lang="cs-CZ" dirty="0" err="1"/>
              <a:t>Honegger</a:t>
            </a:r>
            <a:r>
              <a:rPr lang="cs-CZ" dirty="0"/>
              <a:t>, </a:t>
            </a:r>
            <a:r>
              <a:rPr lang="cs-CZ" dirty="0" err="1"/>
              <a:t>Marc</a:t>
            </a:r>
            <a:r>
              <a:rPr lang="cs-CZ" dirty="0"/>
              <a:t>. </a:t>
            </a:r>
            <a:r>
              <a:rPr lang="cs-CZ" dirty="0" err="1"/>
              <a:t>Bononcini</a:t>
            </a:r>
            <a:r>
              <a:rPr lang="cs-CZ" dirty="0"/>
              <a:t>, Giovanni </a:t>
            </a:r>
            <a:r>
              <a:rPr lang="cs-CZ" dirty="0" err="1"/>
              <a:t>Battista</a:t>
            </a:r>
            <a:r>
              <a:rPr lang="cs-CZ" dirty="0"/>
              <a:t>, In </a:t>
            </a:r>
            <a:r>
              <a:rPr lang="cs-CZ" i="1" dirty="0" err="1"/>
              <a:t>Dictionnaire</a:t>
            </a:r>
            <a:r>
              <a:rPr lang="cs-CZ" i="1" dirty="0"/>
              <a:t> de la </a:t>
            </a:r>
            <a:r>
              <a:rPr lang="cs-CZ" i="1" dirty="0" err="1"/>
              <a:t>Musique</a:t>
            </a:r>
            <a:r>
              <a:rPr lang="cs-CZ" dirty="0"/>
              <a:t>. Paris: </a:t>
            </a:r>
            <a:r>
              <a:rPr lang="cs-CZ" dirty="0" err="1"/>
              <a:t>Bordas</a:t>
            </a:r>
            <a:r>
              <a:rPr lang="cs-CZ" dirty="0"/>
              <a:t>, 1979, s. 129.</a:t>
            </a:r>
          </a:p>
          <a:p>
            <a:pPr lvl="0"/>
            <a:r>
              <a:rPr lang="cs-CZ" dirty="0" err="1"/>
              <a:t>Lindgren</a:t>
            </a:r>
            <a:r>
              <a:rPr lang="cs-CZ" dirty="0"/>
              <a:t>, </a:t>
            </a:r>
            <a:r>
              <a:rPr lang="cs-CZ" dirty="0" err="1"/>
              <a:t>Lowell</a:t>
            </a:r>
            <a:r>
              <a:rPr lang="cs-CZ" dirty="0"/>
              <a:t>. </a:t>
            </a:r>
            <a:r>
              <a:rPr lang="cs-CZ" i="1" dirty="0" err="1"/>
              <a:t>Bononcini</a:t>
            </a:r>
            <a:r>
              <a:rPr lang="cs-CZ" i="1" dirty="0"/>
              <a:t>, Giovanni. </a:t>
            </a:r>
            <a:r>
              <a:rPr lang="cs-CZ" dirty="0"/>
              <a:t>In </a:t>
            </a:r>
            <a:r>
              <a:rPr lang="cs-CZ" dirty="0" err="1"/>
              <a:t>Grove</a:t>
            </a:r>
            <a:r>
              <a:rPr lang="cs-CZ" dirty="0"/>
              <a:t> Music online</a:t>
            </a:r>
            <a:r>
              <a:rPr lang="en-US" dirty="0"/>
              <a:t>. 2001. [cit. </a:t>
            </a:r>
            <a:r>
              <a:rPr lang="cs-CZ" dirty="0"/>
              <a:t>13</a:t>
            </a:r>
            <a:r>
              <a:rPr lang="en-US" dirty="0"/>
              <a:t>.</a:t>
            </a:r>
            <a:r>
              <a:rPr lang="cs-CZ" dirty="0"/>
              <a:t>4</a:t>
            </a:r>
            <a:r>
              <a:rPr lang="en-US" dirty="0"/>
              <a:t>.20</a:t>
            </a:r>
            <a:r>
              <a:rPr lang="cs-CZ" dirty="0"/>
              <a:t>20</a:t>
            </a:r>
            <a:r>
              <a:rPr lang="en-US" dirty="0"/>
              <a:t>]. </a:t>
            </a:r>
            <a:r>
              <a:rPr lang="en-US" dirty="0" err="1"/>
              <a:t>Dostu</a:t>
            </a:r>
            <a:r>
              <a:rPr lang="cs-CZ" dirty="0" err="1"/>
              <a:t>pné</a:t>
            </a:r>
            <a:r>
              <a:rPr lang="cs-CZ" dirty="0"/>
              <a:t> z https://doi.org/10.1093/gmo/9781561592630.article.6002278276</a:t>
            </a:r>
          </a:p>
          <a:p>
            <a:r>
              <a:rPr lang="cs-CZ" dirty="0" err="1"/>
              <a:t>Lürig</a:t>
            </a:r>
            <a:r>
              <a:rPr lang="cs-CZ" dirty="0"/>
              <a:t>, Alessandra </a:t>
            </a:r>
            <a:r>
              <a:rPr lang="cs-CZ" dirty="0" err="1"/>
              <a:t>Rossi</a:t>
            </a:r>
            <a:r>
              <a:rPr lang="cs-CZ" dirty="0"/>
              <a:t> (</a:t>
            </a:r>
            <a:r>
              <a:rPr lang="cs-CZ" dirty="0" err="1"/>
              <a:t>ed</a:t>
            </a:r>
            <a:r>
              <a:rPr lang="cs-CZ" dirty="0"/>
              <a:t>.). </a:t>
            </a:r>
            <a:r>
              <a:rPr lang="cs-CZ" i="1" dirty="0"/>
              <a:t>Giovanni </a:t>
            </a:r>
            <a:r>
              <a:rPr lang="cs-CZ" i="1" dirty="0" err="1"/>
              <a:t>Bononcini</a:t>
            </a:r>
            <a:r>
              <a:rPr lang="cs-CZ" dirty="0"/>
              <a:t>. Dostupné z www.bononcini.org</a:t>
            </a:r>
          </a:p>
          <a:p>
            <a:pPr lvl="0"/>
            <a:r>
              <a:rPr lang="cs-CZ" dirty="0" err="1"/>
              <a:t>Seeger</a:t>
            </a:r>
            <a:r>
              <a:rPr lang="cs-CZ" dirty="0"/>
              <a:t>, Horst. </a:t>
            </a:r>
            <a:r>
              <a:rPr lang="cs-CZ" dirty="0" err="1"/>
              <a:t>Bononcini</a:t>
            </a:r>
            <a:r>
              <a:rPr lang="cs-CZ" dirty="0"/>
              <a:t>, Giovanni </a:t>
            </a:r>
            <a:r>
              <a:rPr lang="cs-CZ" dirty="0" err="1"/>
              <a:t>Battista</a:t>
            </a:r>
            <a:r>
              <a:rPr lang="cs-CZ" dirty="0"/>
              <a:t>. In </a:t>
            </a:r>
            <a:r>
              <a:rPr lang="cs-CZ" i="1" dirty="0" err="1"/>
              <a:t>Opern</a:t>
            </a:r>
            <a:r>
              <a:rPr lang="cs-CZ" i="1" dirty="0"/>
              <a:t>-Lexikon</a:t>
            </a:r>
            <a:r>
              <a:rPr lang="cs-CZ" dirty="0"/>
              <a:t>. </a:t>
            </a:r>
            <a:r>
              <a:rPr lang="cs-CZ" dirty="0" err="1"/>
              <a:t>Berlin</a:t>
            </a:r>
            <a:r>
              <a:rPr lang="cs-CZ" dirty="0"/>
              <a:t>: </a:t>
            </a:r>
            <a:r>
              <a:rPr lang="cs-CZ" dirty="0" err="1"/>
              <a:t>Henschelverlag</a:t>
            </a:r>
            <a:r>
              <a:rPr lang="cs-CZ" dirty="0"/>
              <a:t> Kunst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Gesellschaft</a:t>
            </a:r>
            <a:r>
              <a:rPr lang="cs-CZ" dirty="0"/>
              <a:t>, 1986, s. 100.</a:t>
            </a:r>
          </a:p>
          <a:p>
            <a:pPr lvl="0"/>
            <a:r>
              <a:rPr lang="cs-CZ" dirty="0" err="1"/>
              <a:t>Seeger</a:t>
            </a:r>
            <a:r>
              <a:rPr lang="cs-CZ" dirty="0"/>
              <a:t>, Horst. </a:t>
            </a:r>
            <a:r>
              <a:rPr lang="cs-CZ" dirty="0" err="1"/>
              <a:t>Bononcini</a:t>
            </a:r>
            <a:r>
              <a:rPr lang="cs-CZ" dirty="0"/>
              <a:t>, Giovanni. In </a:t>
            </a:r>
            <a:r>
              <a:rPr lang="cs-CZ" i="1" dirty="0" err="1"/>
              <a:t>Musiklexikon</a:t>
            </a:r>
            <a:r>
              <a:rPr lang="cs-CZ" i="1" dirty="0"/>
              <a:t>, </a:t>
            </a:r>
            <a:r>
              <a:rPr lang="cs-CZ" dirty="0" err="1"/>
              <a:t>Personen</a:t>
            </a:r>
            <a:r>
              <a:rPr lang="cs-CZ" dirty="0"/>
              <a:t> A–Z.</a:t>
            </a:r>
            <a:r>
              <a:rPr lang="cs-CZ" i="1" dirty="0"/>
              <a:t> </a:t>
            </a:r>
            <a:r>
              <a:rPr lang="cs-CZ" dirty="0" err="1"/>
              <a:t>Leipzig</a:t>
            </a:r>
            <a:r>
              <a:rPr lang="cs-CZ" dirty="0"/>
              <a:t>: VEB </a:t>
            </a:r>
            <a:r>
              <a:rPr lang="cs-CZ" dirty="0" err="1"/>
              <a:t>Deutscher</a:t>
            </a:r>
            <a:r>
              <a:rPr lang="cs-CZ" dirty="0"/>
              <a:t> </a:t>
            </a:r>
            <a:r>
              <a:rPr lang="cs-CZ" dirty="0" err="1"/>
              <a:t>Verlag</a:t>
            </a:r>
            <a:r>
              <a:rPr lang="cs-CZ" dirty="0"/>
              <a:t> </a:t>
            </a:r>
            <a:r>
              <a:rPr lang="cs-CZ" dirty="0" err="1"/>
              <a:t>für</a:t>
            </a:r>
            <a:r>
              <a:rPr lang="cs-CZ" dirty="0"/>
              <a:t> </a:t>
            </a:r>
            <a:r>
              <a:rPr lang="cs-CZ" dirty="0" err="1"/>
              <a:t>Musik</a:t>
            </a:r>
            <a:r>
              <a:rPr lang="cs-CZ" dirty="0"/>
              <a:t>, 1981, s. 105.</a:t>
            </a:r>
          </a:p>
          <a:p>
            <a:pPr lvl="0"/>
            <a:r>
              <a:rPr lang="cs-CZ" dirty="0"/>
              <a:t>Schüllerová, Silvie. </a:t>
            </a:r>
            <a:r>
              <a:rPr lang="cs-CZ" i="1" dirty="0"/>
              <a:t>Afektová teorie a hudebně rétorické figury</a:t>
            </a:r>
            <a:r>
              <a:rPr lang="cs-CZ" dirty="0"/>
              <a:t>. Dizertační práce. Masarykova univerzita. Brno 2006, s. 65.</a:t>
            </a:r>
          </a:p>
          <a:p>
            <a:pPr lvl="0"/>
            <a:r>
              <a:rPr lang="cs-CZ" dirty="0" err="1"/>
              <a:t>Warrack</a:t>
            </a:r>
            <a:r>
              <a:rPr lang="cs-CZ" dirty="0"/>
              <a:t>, John – </a:t>
            </a:r>
            <a:r>
              <a:rPr lang="cs-CZ" dirty="0" err="1"/>
              <a:t>West</a:t>
            </a:r>
            <a:r>
              <a:rPr lang="cs-CZ" dirty="0"/>
              <a:t>, </a:t>
            </a:r>
            <a:r>
              <a:rPr lang="cs-CZ" dirty="0" err="1"/>
              <a:t>Ewan</a:t>
            </a:r>
            <a:r>
              <a:rPr lang="cs-CZ" dirty="0"/>
              <a:t>. </a:t>
            </a:r>
            <a:r>
              <a:rPr lang="cs-CZ" dirty="0" err="1"/>
              <a:t>Bononcini</a:t>
            </a:r>
            <a:r>
              <a:rPr lang="cs-CZ" dirty="0"/>
              <a:t>, Giovanni. In Holba, Jaroslav (trans.). </a:t>
            </a:r>
            <a:r>
              <a:rPr lang="cs-CZ" i="1" dirty="0"/>
              <a:t>Oxfordský slovník opery</a:t>
            </a:r>
            <a:r>
              <a:rPr lang="cs-CZ" dirty="0"/>
              <a:t>. Praha: Iris, 1998, s. 57.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</p:spTree>
    <p:extLst>
      <p:ext uri="{BB962C8B-B14F-4D97-AF65-F5344CB8AC3E}">
        <p14:creationId xmlns:p14="http://schemas.microsoft.com/office/powerpoint/2010/main" val="340660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Italský hudební skladatel</a:t>
            </a:r>
          </a:p>
          <a:p>
            <a:r>
              <a:rPr lang="cs-CZ" dirty="0"/>
              <a:t>Narozen 18. července 1670 v </a:t>
            </a:r>
            <a:r>
              <a:rPr lang="cs-CZ" dirty="0" err="1"/>
              <a:t>Modeně</a:t>
            </a:r>
            <a:r>
              <a:rPr lang="cs-CZ" dirty="0"/>
              <a:t> </a:t>
            </a:r>
          </a:p>
          <a:p>
            <a:r>
              <a:rPr lang="cs-CZ" dirty="0"/>
              <a:t>Zemřel 9. července 1747 ve Vídni</a:t>
            </a:r>
          </a:p>
          <a:p>
            <a:r>
              <a:rPr lang="cs-CZ" dirty="0"/>
              <a:t>Uznávaný skladatel, ale také violoncellista, zpěvák a učitel hudby (zejm. zpěvu – Vídeň, Řím)</a:t>
            </a:r>
          </a:p>
          <a:p>
            <a:r>
              <a:rPr lang="cs-CZ" dirty="0"/>
              <a:t>Působil v Římě, Vídni, Berlíně, Londýně, Paříži, Madridu a Lisabonu</a:t>
            </a:r>
          </a:p>
          <a:p>
            <a:r>
              <a:rPr lang="cs-CZ" dirty="0"/>
              <a:t>Bratři – Antonio Maria (1677-1725) a Giovanni Maria Angelo (1678-1753)</a:t>
            </a:r>
          </a:p>
          <a:p>
            <a:r>
              <a:rPr lang="cs-CZ" dirty="0"/>
              <a:t>Manželka – </a:t>
            </a:r>
            <a:r>
              <a:rPr lang="cs-CZ" dirty="0" err="1"/>
              <a:t>Margerita</a:t>
            </a:r>
            <a:r>
              <a:rPr lang="cs-CZ" dirty="0"/>
              <a:t> </a:t>
            </a:r>
            <a:r>
              <a:rPr lang="cs-CZ" dirty="0" err="1"/>
              <a:t>Baletti</a:t>
            </a:r>
            <a:r>
              <a:rPr lang="cs-CZ" dirty="0"/>
              <a:t> – 4 děti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Základní informace: </a:t>
            </a:r>
            <a:br>
              <a:rPr lang="cs-CZ" sz="4000" dirty="0"/>
            </a:br>
            <a:r>
              <a:rPr lang="cs-CZ" sz="4000" dirty="0"/>
              <a:t>Giovanni </a:t>
            </a:r>
            <a:r>
              <a:rPr lang="cs-CZ" sz="4000" dirty="0" err="1"/>
              <a:t>Battista</a:t>
            </a:r>
            <a:r>
              <a:rPr lang="cs-CZ" sz="4000" dirty="0"/>
              <a:t> </a:t>
            </a:r>
            <a:r>
              <a:rPr lang="cs-CZ" sz="4000" dirty="0" err="1"/>
              <a:t>Bononcini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144027050"/>
      </p:ext>
    </p:extLst>
  </p:cSld>
  <p:clrMapOvr>
    <a:masterClrMapping/>
  </p:clrMapOvr>
  <p:transition spd="slow">
    <p:circl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Otec G. B. </a:t>
            </a:r>
            <a:r>
              <a:rPr lang="cs-CZ" dirty="0" err="1"/>
              <a:t>Bononciniho</a:t>
            </a:r>
            <a:r>
              <a:rPr lang="cs-CZ" dirty="0"/>
              <a:t> byl významný hudební skladatel, houslista, kapelník modenské katedrály a teoretik GIOVANNI MARIA BONONCINI – autor spisu </a:t>
            </a:r>
            <a:r>
              <a:rPr lang="cs-CZ" i="1" dirty="0" err="1"/>
              <a:t>Musico</a:t>
            </a:r>
            <a:r>
              <a:rPr lang="cs-CZ" i="1" dirty="0"/>
              <a:t> </a:t>
            </a:r>
            <a:r>
              <a:rPr lang="cs-CZ" i="1" dirty="0" err="1"/>
              <a:t>prattico</a:t>
            </a:r>
            <a:r>
              <a:rPr lang="cs-CZ" i="1" dirty="0"/>
              <a:t> </a:t>
            </a:r>
            <a:r>
              <a:rPr lang="cs-CZ" dirty="0"/>
              <a:t>(1673)</a:t>
            </a:r>
          </a:p>
          <a:p>
            <a:r>
              <a:rPr lang="cs-CZ" dirty="0"/>
              <a:t>V r. 1677 zemřela jeho matka Anna Maria </a:t>
            </a:r>
            <a:r>
              <a:rPr lang="cs-CZ" dirty="0" err="1"/>
              <a:t>Prezzií</a:t>
            </a:r>
            <a:r>
              <a:rPr lang="cs-CZ" dirty="0"/>
              <a:t>, otec se oženil v témže roce s Barbarou </a:t>
            </a:r>
            <a:r>
              <a:rPr lang="cs-CZ" dirty="0" err="1"/>
              <a:t>Agnese</a:t>
            </a:r>
            <a:r>
              <a:rPr lang="cs-CZ" dirty="0"/>
              <a:t> </a:t>
            </a:r>
            <a:r>
              <a:rPr lang="cs-CZ" dirty="0" err="1"/>
              <a:t>Tosatti</a:t>
            </a:r>
            <a:endParaRPr lang="cs-CZ" dirty="0"/>
          </a:p>
          <a:p>
            <a:r>
              <a:rPr lang="cs-CZ" dirty="0"/>
              <a:t>V r. 1678 zemřel i jeho otec</a:t>
            </a:r>
          </a:p>
          <a:p>
            <a:pPr marL="1188720" lvl="3" indent="0">
              <a:buNone/>
            </a:pPr>
            <a:r>
              <a:rPr lang="cs-CZ" dirty="0"/>
              <a:t>      </a:t>
            </a:r>
            <a:r>
              <a:rPr lang="cs-CZ" sz="2400" dirty="0"/>
              <a:t>osiřel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Mládí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1043608" y="5157192"/>
            <a:ext cx="108012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759119"/>
      </p:ext>
    </p:extLst>
  </p:cSld>
  <p:clrMapOvr>
    <a:masterClrMapping/>
  </p:clrMapOvr>
  <p:transition spd="slow">
    <p:circl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2420888"/>
            <a:ext cx="8625281" cy="3877815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Prvním učitelem hudby mu byl jeho otec</a:t>
            </a:r>
          </a:p>
          <a:p>
            <a:r>
              <a:rPr lang="cs-CZ" dirty="0"/>
              <a:t>V 8 letech se stal žákem hudební školy při bazilice San </a:t>
            </a:r>
            <a:r>
              <a:rPr lang="cs-CZ" dirty="0" err="1"/>
              <a:t>Petronio</a:t>
            </a:r>
            <a:r>
              <a:rPr lang="cs-CZ" dirty="0"/>
              <a:t> v </a:t>
            </a:r>
            <a:r>
              <a:rPr lang="cs-CZ" dirty="0" err="1"/>
              <a:t>Bologni</a:t>
            </a:r>
            <a:r>
              <a:rPr lang="cs-CZ" dirty="0"/>
              <a:t> – jeho učitelem Giovanni Paolo </a:t>
            </a:r>
            <a:r>
              <a:rPr lang="cs-CZ" dirty="0" err="1"/>
              <a:t>Colonna</a:t>
            </a:r>
            <a:endParaRPr lang="cs-CZ" dirty="0"/>
          </a:p>
          <a:p>
            <a:r>
              <a:rPr lang="cs-CZ" dirty="0"/>
              <a:t>Stal se výborným violoncellistou</a:t>
            </a:r>
          </a:p>
          <a:p>
            <a:r>
              <a:rPr lang="cs-CZ" dirty="0"/>
              <a:t>Komponoval již od svých 10 let</a:t>
            </a:r>
          </a:p>
          <a:p>
            <a:r>
              <a:rPr lang="cs-CZ" dirty="0"/>
              <a:t>Stal se členem boloňské filharmonické akademie – zpěvák, hráč na strunné nástroje</a:t>
            </a:r>
          </a:p>
          <a:p>
            <a:r>
              <a:rPr lang="cs-CZ" dirty="0"/>
              <a:t>Členem orchestru a zpěvákem v kostele San </a:t>
            </a:r>
            <a:r>
              <a:rPr lang="cs-CZ" dirty="0" err="1"/>
              <a:t>Petronio</a:t>
            </a:r>
            <a:endParaRPr lang="cs-CZ" dirty="0"/>
          </a:p>
          <a:p>
            <a:r>
              <a:rPr lang="cs-CZ" dirty="0"/>
              <a:t>1688 se stal kapelníkem v kostele San Giovanni in Monte</a:t>
            </a:r>
          </a:p>
          <a:p>
            <a:r>
              <a:rPr lang="cs-CZ" dirty="0"/>
              <a:t>Členem orchestru kardinála </a:t>
            </a:r>
            <a:r>
              <a:rPr lang="cs-CZ" dirty="0" err="1"/>
              <a:t>Benedetta</a:t>
            </a:r>
            <a:r>
              <a:rPr lang="cs-CZ" dirty="0"/>
              <a:t> </a:t>
            </a:r>
            <a:r>
              <a:rPr lang="cs-CZ" dirty="0" err="1"/>
              <a:t>Pamphiliho</a:t>
            </a:r>
            <a:endParaRPr lang="cs-CZ" dirty="0"/>
          </a:p>
          <a:p>
            <a:r>
              <a:rPr lang="cs-CZ" dirty="0"/>
              <a:t>Díla: Sbírky instrumentální hudby, oratoria pro </a:t>
            </a:r>
            <a:r>
              <a:rPr lang="cs-CZ" dirty="0" err="1"/>
              <a:t>Modenu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Studium a 1. tvorba</a:t>
            </a:r>
          </a:p>
        </p:txBody>
      </p:sp>
    </p:spTree>
    <p:extLst>
      <p:ext uri="{BB962C8B-B14F-4D97-AF65-F5344CB8AC3E}">
        <p14:creationId xmlns:p14="http://schemas.microsoft.com/office/powerpoint/2010/main" val="4037362198"/>
      </p:ext>
    </p:extLst>
  </p:cSld>
  <p:clrMapOvr>
    <a:masterClrMapping/>
  </p:clrMapOvr>
  <p:transition spd="slow">
    <p:circl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Na počátku 90. let 17. století odcestoval G. B. </a:t>
            </a:r>
            <a:r>
              <a:rPr lang="cs-CZ" dirty="0" err="1"/>
              <a:t>Bononcini</a:t>
            </a:r>
            <a:r>
              <a:rPr lang="cs-CZ" dirty="0"/>
              <a:t> do Říma</a:t>
            </a:r>
          </a:p>
          <a:p>
            <a:r>
              <a:rPr lang="cs-CZ" dirty="0"/>
              <a:t>Ve službách vévody Filippa II. </a:t>
            </a:r>
            <a:r>
              <a:rPr lang="cs-CZ" dirty="0" err="1"/>
              <a:t>Colonny</a:t>
            </a:r>
            <a:r>
              <a:rPr lang="cs-CZ" dirty="0"/>
              <a:t> – jeho žena Lorenza a bratr Luigi </a:t>
            </a:r>
            <a:r>
              <a:rPr lang="cs-CZ" dirty="0" err="1"/>
              <a:t>della</a:t>
            </a:r>
            <a:r>
              <a:rPr lang="cs-CZ" dirty="0"/>
              <a:t> </a:t>
            </a:r>
            <a:r>
              <a:rPr lang="cs-CZ" dirty="0" err="1"/>
              <a:t>Cerda</a:t>
            </a:r>
            <a:r>
              <a:rPr lang="cs-CZ" dirty="0"/>
              <a:t> se stali </a:t>
            </a:r>
            <a:r>
              <a:rPr lang="cs-CZ" dirty="0" err="1"/>
              <a:t>Bononciniovi</a:t>
            </a:r>
            <a:r>
              <a:rPr lang="cs-CZ" dirty="0"/>
              <a:t> významnými mecenáši</a:t>
            </a:r>
          </a:p>
          <a:p>
            <a:r>
              <a:rPr lang="cs-CZ" dirty="0"/>
              <a:t>Navázal spolupráci s libretistou Silviem </a:t>
            </a:r>
            <a:r>
              <a:rPr lang="cs-CZ" dirty="0" err="1"/>
              <a:t>Stampigliou</a:t>
            </a:r>
            <a:r>
              <a:rPr lang="cs-CZ" dirty="0"/>
              <a:t> (např. opera </a:t>
            </a:r>
            <a:r>
              <a:rPr lang="cs-CZ" i="1" dirty="0" err="1"/>
              <a:t>Il</a:t>
            </a:r>
            <a:r>
              <a:rPr lang="cs-CZ" i="1" dirty="0"/>
              <a:t> </a:t>
            </a:r>
            <a:r>
              <a:rPr lang="cs-CZ" i="1" dirty="0" err="1"/>
              <a:t>trionfo</a:t>
            </a:r>
            <a:r>
              <a:rPr lang="cs-CZ" i="1" dirty="0"/>
              <a:t> di </a:t>
            </a:r>
            <a:r>
              <a:rPr lang="cs-CZ" i="1" dirty="0" err="1"/>
              <a:t>Camila</a:t>
            </a:r>
            <a:r>
              <a:rPr lang="cs-CZ" i="1" dirty="0"/>
              <a:t>, </a:t>
            </a:r>
            <a:r>
              <a:rPr lang="cs-CZ" i="1" dirty="0" err="1"/>
              <a:t>regine</a:t>
            </a:r>
            <a:r>
              <a:rPr lang="cs-CZ" i="1" dirty="0"/>
              <a:t> de </a:t>
            </a:r>
            <a:r>
              <a:rPr lang="cs-CZ" i="1" dirty="0" err="1"/>
              <a:t>Volsci</a:t>
            </a:r>
            <a:r>
              <a:rPr lang="cs-CZ" dirty="0"/>
              <a:t>)</a:t>
            </a:r>
          </a:p>
          <a:p>
            <a:r>
              <a:rPr lang="cs-CZ" dirty="0"/>
              <a:t>Členem dvou římských uměleckých společností –</a:t>
            </a:r>
            <a:r>
              <a:rPr lang="cs-CZ" i="1" dirty="0" err="1"/>
              <a:t>Accademia</a:t>
            </a:r>
            <a:r>
              <a:rPr lang="cs-CZ" i="1" dirty="0"/>
              <a:t> </a:t>
            </a:r>
            <a:r>
              <a:rPr lang="cs-CZ" i="1" dirty="0" err="1"/>
              <a:t>Nazionale</a:t>
            </a:r>
            <a:r>
              <a:rPr lang="cs-CZ" i="1" dirty="0"/>
              <a:t> di Santa Cecilia</a:t>
            </a:r>
            <a:r>
              <a:rPr lang="cs-CZ" dirty="0"/>
              <a:t> a  </a:t>
            </a:r>
            <a:r>
              <a:rPr lang="cs-CZ" i="1" dirty="0" err="1"/>
              <a:t>Accademia</a:t>
            </a:r>
            <a:r>
              <a:rPr lang="cs-CZ" i="1" dirty="0"/>
              <a:t> </a:t>
            </a:r>
            <a:r>
              <a:rPr lang="cs-CZ" i="1" dirty="0" err="1"/>
              <a:t>deglii</a:t>
            </a:r>
            <a:r>
              <a:rPr lang="cs-CZ" i="1" dirty="0"/>
              <a:t> </a:t>
            </a:r>
            <a:r>
              <a:rPr lang="cs-CZ" i="1" dirty="0" err="1"/>
              <a:t>Arcadi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Působení v Římě</a:t>
            </a:r>
          </a:p>
        </p:txBody>
      </p:sp>
    </p:spTree>
    <p:extLst>
      <p:ext uri="{BB962C8B-B14F-4D97-AF65-F5344CB8AC3E}">
        <p14:creationId xmlns:p14="http://schemas.microsoft.com/office/powerpoint/2010/main" val="3944882916"/>
      </p:ext>
    </p:extLst>
  </p:cSld>
  <p:clrMapOvr>
    <a:masterClrMapping/>
  </p:clrMapOvr>
  <p:transition spd="slow">
    <p:circl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3200" dirty="0"/>
              <a:t>V roce 1697 započal své působení ve Vídni</a:t>
            </a:r>
          </a:p>
          <a:p>
            <a:r>
              <a:rPr lang="cs-CZ" sz="3200" dirty="0"/>
              <a:t>Ve službách císaře Leopolda I. (vysoký plat)</a:t>
            </a:r>
          </a:p>
          <a:p>
            <a:r>
              <a:rPr lang="cs-CZ" sz="3200" dirty="0"/>
              <a:t>Přízeň mu projevoval i Joseph I., a to ještě v době, kdy byl následníkem trůnu (sám byl velmi hudbymilovný, komponoval)</a:t>
            </a:r>
          </a:p>
          <a:p>
            <a:r>
              <a:rPr lang="cs-CZ" sz="3200" dirty="0"/>
              <a:t>Několik jeho partitur oper zkomponovaných v této době vlastnil hrabě Johann Adam von </a:t>
            </a:r>
            <a:r>
              <a:rPr lang="cs-CZ" sz="3200" dirty="0" err="1"/>
              <a:t>Questenberg</a:t>
            </a:r>
            <a:r>
              <a:rPr lang="cs-CZ" sz="3200" dirty="0"/>
              <a:t> (</a:t>
            </a:r>
            <a:r>
              <a:rPr lang="it-IT" sz="3200" dirty="0"/>
              <a:t>Gli affetti più grandi, vinti dal più giusto</a:t>
            </a:r>
            <a:r>
              <a:rPr lang="cs-CZ" sz="3200" dirty="0"/>
              <a:t> z r. 1701, </a:t>
            </a:r>
            <a:r>
              <a:rPr lang="cs-CZ" sz="3200" dirty="0" err="1"/>
              <a:t>L’Etearco</a:t>
            </a:r>
            <a:r>
              <a:rPr lang="cs-CZ" sz="3200" dirty="0"/>
              <a:t> z r. 1707 nebo Mario </a:t>
            </a:r>
            <a:r>
              <a:rPr lang="cs-CZ" sz="3200" dirty="0" err="1"/>
              <a:t>fuggitivo</a:t>
            </a:r>
            <a:r>
              <a:rPr lang="cs-CZ" sz="3200" dirty="0"/>
              <a:t> z r. 1708)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Působení ve Vídni</a:t>
            </a:r>
          </a:p>
        </p:txBody>
      </p:sp>
    </p:spTree>
    <p:extLst>
      <p:ext uri="{BB962C8B-B14F-4D97-AF65-F5344CB8AC3E}">
        <p14:creationId xmlns:p14="http://schemas.microsoft.com/office/powerpoint/2010/main" val="1943868088"/>
      </p:ext>
    </p:extLst>
  </p:cSld>
  <p:clrMapOvr>
    <a:masterClrMapping/>
  </p:clrMapOvr>
  <p:transition spd="slow">
    <p:circl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2636912"/>
            <a:ext cx="7745505" cy="3877815"/>
          </a:xfrm>
        </p:spPr>
        <p:txBody>
          <a:bodyPr>
            <a:normAutofit/>
          </a:bodyPr>
          <a:lstStyle/>
          <a:p>
            <a:r>
              <a:rPr lang="cs-CZ" sz="3200" dirty="0"/>
              <a:t>Spolu s dalšími hudebníky se vydal G. B. </a:t>
            </a:r>
            <a:r>
              <a:rPr lang="cs-CZ" sz="3200" dirty="0" err="1"/>
              <a:t>Bononcini</a:t>
            </a:r>
            <a:r>
              <a:rPr lang="cs-CZ" sz="3200" dirty="0"/>
              <a:t> v r. 1702 do Berlína na dvůr pruské královny Sophie Charlotty – zkomponoval pro ni dvě opery: </a:t>
            </a:r>
            <a:r>
              <a:rPr lang="cs-CZ" sz="3200" i="1" dirty="0" err="1"/>
              <a:t>Cefalo</a:t>
            </a:r>
            <a:r>
              <a:rPr lang="cs-CZ" sz="3200" i="1" dirty="0"/>
              <a:t> </a:t>
            </a:r>
            <a:r>
              <a:rPr lang="cs-CZ" sz="3200" dirty="0"/>
              <a:t>a </a:t>
            </a:r>
            <a:r>
              <a:rPr lang="cs-CZ" sz="3200" i="1" dirty="0"/>
              <a:t> </a:t>
            </a:r>
            <a:r>
              <a:rPr lang="cs-CZ" sz="3200" i="1" dirty="0" err="1"/>
              <a:t>Polifemo</a:t>
            </a:r>
            <a:endParaRPr lang="cs-CZ" sz="3200" dirty="0"/>
          </a:p>
          <a:p>
            <a:endParaRPr lang="cs-CZ" sz="3200" dirty="0"/>
          </a:p>
          <a:p>
            <a:endParaRPr lang="cs-CZ" sz="3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Působení v Berlíně</a:t>
            </a:r>
          </a:p>
        </p:txBody>
      </p:sp>
    </p:spTree>
    <p:extLst>
      <p:ext uri="{BB962C8B-B14F-4D97-AF65-F5344CB8AC3E}">
        <p14:creationId xmlns:p14="http://schemas.microsoft.com/office/powerpoint/2010/main" val="594251232"/>
      </p:ext>
    </p:extLst>
  </p:cSld>
  <p:clrMapOvr>
    <a:masterClrMapping/>
  </p:clrMapOvr>
  <p:transition spd="slow">
    <p:circl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 Londýně pobýval v letech 1720-1732</a:t>
            </a:r>
          </a:p>
          <a:p>
            <a:r>
              <a:rPr lang="cs-CZ" dirty="0"/>
              <a:t>Rivalita mezi G. B. </a:t>
            </a:r>
            <a:r>
              <a:rPr lang="cs-CZ" dirty="0" err="1"/>
              <a:t>Bononcinim</a:t>
            </a:r>
            <a:r>
              <a:rPr lang="cs-CZ" dirty="0"/>
              <a:t> a G. F. Händelem</a:t>
            </a:r>
          </a:p>
          <a:p>
            <a:r>
              <a:rPr lang="cs-CZ" dirty="0"/>
              <a:t>Spolupráce s </a:t>
            </a:r>
            <a:r>
              <a:rPr lang="cs-CZ" i="1" dirty="0" err="1"/>
              <a:t>Royal</a:t>
            </a:r>
            <a:r>
              <a:rPr lang="cs-CZ" i="1" dirty="0"/>
              <a:t> </a:t>
            </a:r>
            <a:r>
              <a:rPr lang="cs-CZ" i="1" dirty="0" err="1"/>
              <a:t>Academy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Music</a:t>
            </a:r>
            <a:endParaRPr lang="cs-CZ" dirty="0"/>
          </a:p>
          <a:p>
            <a:r>
              <a:rPr lang="cs-CZ" dirty="0"/>
              <a:t>Zpočátku velký úspěch – postupně ho zastínil Händel</a:t>
            </a:r>
          </a:p>
          <a:p>
            <a:r>
              <a:rPr lang="cs-CZ" dirty="0"/>
              <a:t>Dle názoru některých muzikologů postrádají </a:t>
            </a:r>
            <a:r>
              <a:rPr lang="cs-CZ" dirty="0" err="1"/>
              <a:t>Bononciniho</a:t>
            </a:r>
            <a:r>
              <a:rPr lang="cs-CZ" dirty="0"/>
              <a:t> opery v porovnání s Händelem dramatičnost, jsou však charakteristické pastorálními náladami a vynalézavými melodiemi </a:t>
            </a:r>
          </a:p>
          <a:p>
            <a:r>
              <a:rPr lang="cs-CZ" dirty="0"/>
              <a:t>Podpora od rodiny vévody z </a:t>
            </a:r>
            <a:r>
              <a:rPr lang="cs-CZ" dirty="0" err="1"/>
              <a:t>Malborough</a:t>
            </a:r>
            <a:endParaRPr lang="cs-CZ" dirty="0"/>
          </a:p>
          <a:p>
            <a:r>
              <a:rPr lang="cs-CZ" dirty="0"/>
              <a:t>Obviněn z plagiátorství (údajně vydával jedno moteto Antonia </a:t>
            </a:r>
            <a:r>
              <a:rPr lang="cs-CZ" dirty="0" err="1"/>
              <a:t>Lottiho</a:t>
            </a:r>
            <a:r>
              <a:rPr lang="cs-CZ" dirty="0"/>
              <a:t> za své dílo)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Působení v Londýně</a:t>
            </a:r>
          </a:p>
        </p:txBody>
      </p:sp>
    </p:spTree>
    <p:extLst>
      <p:ext uri="{BB962C8B-B14F-4D97-AF65-F5344CB8AC3E}">
        <p14:creationId xmlns:p14="http://schemas.microsoft.com/office/powerpoint/2010/main" val="3977965236"/>
      </p:ext>
    </p:extLst>
  </p:cSld>
  <p:clrMapOvr>
    <a:masterClrMapping/>
  </p:clrMapOvr>
  <p:transition spd="slow">
    <p:circl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Od r. 1733 působil v Paříži</a:t>
            </a:r>
          </a:p>
          <a:p>
            <a:r>
              <a:rPr lang="cs-CZ" sz="3600" dirty="0"/>
              <a:t>Poté v Madridu</a:t>
            </a:r>
          </a:p>
          <a:p>
            <a:r>
              <a:rPr lang="cs-CZ" sz="3600" dirty="0"/>
              <a:t>1735 navštívil Lisabon</a:t>
            </a:r>
          </a:p>
          <a:p>
            <a:r>
              <a:rPr lang="cs-CZ" sz="3600" dirty="0"/>
              <a:t>1736 se vrátil do Vídně, kde strávil zbytek života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Stáří</a:t>
            </a:r>
          </a:p>
        </p:txBody>
      </p:sp>
    </p:spTree>
    <p:extLst>
      <p:ext uri="{BB962C8B-B14F-4D97-AF65-F5344CB8AC3E}">
        <p14:creationId xmlns:p14="http://schemas.microsoft.com/office/powerpoint/2010/main" val="1628403223"/>
      </p:ext>
    </p:extLst>
  </p:cSld>
  <p:clrMapOvr>
    <a:masterClrMapping/>
  </p:clrMapOvr>
  <p:transition spd="slow">
    <p:circle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vrdý obal">
  <a:themeElements>
    <a:clrScheme name="Tvrdý obal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Tvrdý obal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vrdý obal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441</TotalTime>
  <Words>1332</Words>
  <Application>Microsoft Office PowerPoint</Application>
  <PresentationFormat>Předvádění na obrazovce (4:3)</PresentationFormat>
  <Paragraphs>142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0" baseType="lpstr">
      <vt:lpstr>Book Antiqua</vt:lpstr>
      <vt:lpstr>Wingdings</vt:lpstr>
      <vt:lpstr>Tvrdý obal</vt:lpstr>
      <vt:lpstr>Giovanni Battista Bononcini</vt:lpstr>
      <vt:lpstr>Základní informace:  Giovanni Battista Bononcini</vt:lpstr>
      <vt:lpstr>Mládí</vt:lpstr>
      <vt:lpstr>Studium a 1. tvorba</vt:lpstr>
      <vt:lpstr>Působení v Římě</vt:lpstr>
      <vt:lpstr>Působení ve Vídni</vt:lpstr>
      <vt:lpstr>Působení v Berlíně</vt:lpstr>
      <vt:lpstr>Působení v Londýně</vt:lpstr>
      <vt:lpstr>Stáří</vt:lpstr>
      <vt:lpstr>Dílo</vt:lpstr>
      <vt:lpstr>Další skladby</vt:lpstr>
      <vt:lpstr>Sonáta a-moll č. 1  pro violoncello a BC </vt:lpstr>
      <vt:lpstr>Sonáta a-moll č. 1  pro violoncello a BC </vt:lpstr>
      <vt:lpstr>Prezentace aplikace PowerPoint</vt:lpstr>
      <vt:lpstr>Prezentace aplikace PowerPoint</vt:lpstr>
      <vt:lpstr>Nahrávka</vt:lpstr>
      <vt:lpstr>Zdroje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Giovanni Battista Bononcini</dc:title>
  <dc:creator>BOSCH</dc:creator>
  <cp:lastModifiedBy>Jana Perutková</cp:lastModifiedBy>
  <cp:revision>33</cp:revision>
  <dcterms:created xsi:type="dcterms:W3CDTF">2020-04-13T17:06:42Z</dcterms:created>
  <dcterms:modified xsi:type="dcterms:W3CDTF">2020-04-23T15:12:20Z</dcterms:modified>
</cp:coreProperties>
</file>