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-1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7256DB-EB6A-4E3A-96C5-60EC2C4447A6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7F18F156-2EF1-4898-92DB-8E00722D11D6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E6619052-1916-4D20-BF6E-3BBED3F44C3C}"/>
              </a:ext>
            </a:extLst>
          </p:cNvPr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0C0200-33AA-4DFA-8B6C-29E0185AB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dirty="0"/>
            </a:lvl1pPr>
          </a:lstStyle>
          <a:p>
            <a:pPr>
              <a:defRPr/>
            </a:pPr>
            <a:fld id="{75AEF93B-E436-44FA-8FF9-1EB8A82BFF2D}" type="datetimeFigureOut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EFCE293-5242-43DA-8178-00E27623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9A57C6-1C44-4431-97CA-452F1A75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AC9CE-9B3F-4A77-B7AE-6B6261B1A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5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8E203-0D53-4BD0-A6E5-DD586A3EC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D5BB0-DCE6-42CB-B057-2FBE164E9728}" type="datetimeFigureOut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5E707-014B-4297-9020-CFD662378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9B1C-D7F3-45AD-B375-9928B4C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D0BA5-E081-45F1-B69F-482A61CA6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7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DD2C4732-EB65-46C8-92F5-889030BE0FDE}"/>
              </a:ext>
            </a:extLst>
          </p:cNvPr>
          <p:cNvCxnSpPr/>
          <p:nvPr/>
        </p:nvCxnSpPr>
        <p:spPr>
          <a:xfrm rot="5400000" flipV="1">
            <a:off x="10058400" y="5873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70DF49-9701-4DBB-A0CC-91D105D4C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3BDA1-9215-452A-90AA-BB6FD4777A15}" type="datetimeFigureOut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165CC4-567E-4F44-B9B8-0BE7DD07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F7D769-4502-4C22-9600-B8C0FEA8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66504-63ED-4435-AFEF-4F053E45B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1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C7F61-A8C6-4C14-8AC3-480F62EC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1E728-ECC7-4C1E-A354-97CEC7514D1A}" type="datetimeFigureOut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AB938-A9E5-4E90-A9D2-4390BFBC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22EC8-CB41-40F8-81A4-D077EDE9D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38841-11A3-4E39-BBA4-94A1CA782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E52FAD3B-2679-42D3-9800-4C295758BB3A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6B044A7C-B674-4035-B83A-BCE7340CA5B0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1171B265-955A-4F23-A890-A5229AD2A8AD}"/>
              </a:ext>
            </a:extLst>
          </p:cNvPr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74D1575-F420-4512-ADB6-4D02E592E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7FC26-210A-49BB-9EA3-457B2D5D9D72}" type="datetimeFigureOut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7B1306B-DA30-4293-AB76-1E041343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D0CC4D-DCFC-44F2-BA0E-D5FD70AA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0E16-A62C-4CA7-80C5-C642D0EA1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5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B02CE6-BA28-4E1E-9D8D-8553AE0C9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C59A4-DF44-4927-93E2-F28C92DF9208}" type="datetimeFigureOut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5382BF-D8F4-416B-B8E0-43072C58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D10FFD-F910-4C75-8C3D-B3895E61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5AE65-9600-4C76-8001-F7C0DB464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4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F19BA7-12EA-4ACD-864C-71DFBC07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D13AF-FD6E-4CFC-9F43-26331F7C4F67}" type="datetimeFigureOut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66289B-0545-46A6-8AEA-75CF595F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EB2A2D-325B-4131-8C46-C325C7DF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BBA0A-6854-4CA2-8D1C-183638F5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822E8BD-CFEF-4706-907E-09300734C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CD64F-7D6A-4B67-B467-07D955EBEA50}" type="datetimeFigureOut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ED9B082-A32E-4430-95FA-8B7EBAC6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5E3D556-36B0-4A62-AEC2-84F5532A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970E2-5F60-498E-9CF6-99E2467CF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0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FF070A-7C41-4DE2-B593-217565561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BA1D1-040F-4F80-903C-E038410A9E42}" type="datetimeFigureOut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C963E9-116A-49BF-911E-D68EF6AEE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3ABC-A85E-46BE-9F00-0D21C323E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2D121-A299-4B55-876C-3BD1127B2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0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DE0A83-7147-4102-BB1D-3EFBE1274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69D4E-0E7C-47EC-AD9F-E1A9BEF21614}" type="datetimeFigureOut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C6F9C9-BBA8-4333-814F-FC44EFFA2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68934B-8622-4EA9-B57E-403F226B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A53CA-4E93-4A5F-8310-8AE6CAAB7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73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72ACD521-DF0B-4972-B418-025E9CDA5F69}"/>
              </a:ext>
            </a:extLst>
          </p:cNvPr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/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185C183-21D7-4048-B18B-54AB1E954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F8D15-A9DB-4093-A111-D03F42FE311C}" type="datetimeFigureOut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6AE2575-BDD5-4217-B7F0-A6DA4792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1B3273F-B8FD-43A4-9AC9-14ECF1A3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44477-3BB2-4095-B668-74E2D70DA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9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429629-EA93-40EB-ABBA-001D51800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0600EE7-124E-4A41-8AEF-B263CDA6B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23938" y="2286000"/>
            <a:ext cx="9720262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3212A-3250-40CB-A7D2-3EDEFE346A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3938" y="6470650"/>
            <a:ext cx="21542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08F2644B-653A-40B7-AE5D-44427F97DAEE}" type="datetimeFigureOut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B982E-DA8D-402F-B4DC-8AF39ABF2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3463" y="6470650"/>
            <a:ext cx="59007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cap="all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20E08-0D84-4F1D-BBE1-6A6884737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7863" y="6470650"/>
            <a:ext cx="9731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1F506CC9-6581-4DCC-9EEC-4FD555590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76CFB5-1FE7-4EC2-8E2D-AD865F89AE55}"/>
              </a:ext>
            </a:extLst>
          </p:cNvPr>
          <p:cNvCxnSpPr/>
          <p:nvPr/>
        </p:nvCxnSpPr>
        <p:spPr>
          <a:xfrm flipV="1">
            <a:off x="7620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6" r:id="rId2"/>
    <p:sldLayoutId id="2147483673" r:id="rId3"/>
    <p:sldLayoutId id="2147483667" r:id="rId4"/>
    <p:sldLayoutId id="2147483668" r:id="rId5"/>
    <p:sldLayoutId id="2147483669" r:id="rId6"/>
    <p:sldLayoutId id="2147483674" r:id="rId7"/>
    <p:sldLayoutId id="2147483670" r:id="rId8"/>
    <p:sldLayoutId id="2147483675" r:id="rId9"/>
    <p:sldLayoutId id="2147483671" r:id="rId10"/>
    <p:sldLayoutId id="2147483676" r:id="rId11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50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-18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-18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SJ04bI395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fpaf.cz/cs/bratri-john-a-james-whitneyove-projekce-ii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ebmwYqoUp4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noll.uscannenberg.org/Art%20Papers/Mondrian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www.youtube.com/watch?v=uLU2hIV7n_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collections.vam.ac.uk/item/O211685/hommage-a-paul-klee-13965-print-nake-friede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b70AIflmz0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enterforvisualmusic.org/WhitneyNotesPerm.htm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nvWwlZSXaR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awvQp1TdBq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oma.org/calendar/exhibitions/390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subiSt2Mf4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aronshome.com/aaron/index.html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notnot.home.xs4all.nl/E-volverLUMC/E-volverLUMC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bengrosser.com/projects/computers-watching-movie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ada.compart-bremen.de/" TargetMode="External"/><Relationship Id="rId2" Type="http://schemas.openxmlformats.org/officeDocument/2006/relationships/hyperlink" Target="http://www.medienkunstnetz.de/themes/generative-tools/computer_art/scroll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n8TJx8n9Us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edienkunstnetz.de/exhibitions/serendipity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9ceKSQirFvw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F12A71-5C4D-42DD-8D40-157F5E3C7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59350"/>
            <a:ext cx="7772400" cy="14636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Generativní umění, počítačové umění, algoritmické umění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F310E3-B2F8-41C0-AC6A-76170E7C6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59350"/>
            <a:ext cx="3200400" cy="1463675"/>
          </a:xfrm>
        </p:spPr>
        <p:txBody>
          <a:bodyPr rtlCol="0"/>
          <a:lstStyle/>
          <a:p>
            <a:pPr fontAlgn="auto">
              <a:buFont typeface="Tw Cen MT" panose="020B0602020104020603" pitchFamily="34" charset="0"/>
              <a:buNone/>
              <a:defRPr/>
            </a:pPr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FF0D05-9A71-4454-B019-D1C644891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Předchůdce - Jordan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Belson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Allures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(1961)</a:t>
            </a:r>
          </a:p>
        </p:txBody>
      </p:sp>
      <p:pic>
        <p:nvPicPr>
          <p:cNvPr id="15363" name="Zástupný obsah 3">
            <a:hlinkClick r:id="rId2"/>
            <a:extLst>
              <a:ext uri="{FF2B5EF4-FFF2-40B4-BE49-F238E27FC236}">
                <a16:creationId xmlns:a16="http://schemas.microsoft.com/office/drawing/2014/main" id="{DA2465D2-1EE4-401C-8360-469E772FF7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250" y="2084388"/>
            <a:ext cx="5178425" cy="4022725"/>
          </a:xfrm>
        </p:spPr>
      </p:pic>
      <p:pic>
        <p:nvPicPr>
          <p:cNvPr id="15364" name="Obrázek 4">
            <a:hlinkClick r:id="rId4"/>
            <a:extLst>
              <a:ext uri="{FF2B5EF4-FFF2-40B4-BE49-F238E27FC236}">
                <a16:creationId xmlns:a16="http://schemas.microsoft.com/office/drawing/2014/main" id="{95C768DC-62F1-4ED5-8E14-5C631838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2495550"/>
            <a:ext cx="5638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ovéPole 2">
            <a:extLst>
              <a:ext uri="{FF2B5EF4-FFF2-40B4-BE49-F238E27FC236}">
                <a16:creationId xmlns:a16="http://schemas.microsoft.com/office/drawing/2014/main" id="{DA26F55E-C6B9-46B4-8412-25F18EEF0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6272213"/>
            <a:ext cx="72009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/>
            <a:r>
              <a:rPr lang="cs-CZ" altLang="cs-CZ" sz="2000">
                <a:hlinkClick r:id="rId6"/>
              </a:rPr>
              <a:t>https://www.pifpaf.cz/cs/bratri-john-a-james-whitneyove-projekce-ii</a:t>
            </a:r>
            <a:endParaRPr lang="cs-CZ" altLang="cs-CZ" sz="2000"/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8EA1E-C194-47A1-9A1B-AD18F0114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Michael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Noll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2B8354-097F-4521-AD3F-442C6A721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2286000"/>
            <a:ext cx="11093450" cy="4452938"/>
          </a:xfrm>
        </p:spPr>
        <p:txBody>
          <a:bodyPr rtlCol="0">
            <a:normAutofit lnSpcReduction="10000"/>
          </a:bodyPr>
          <a:lstStyle/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en-US" dirty="0"/>
              <a:t>Computer Composition with Lines (1964)</a:t>
            </a:r>
            <a:r>
              <a:rPr lang="cs-CZ" dirty="0"/>
              <a:t>                                </a:t>
            </a:r>
            <a:r>
              <a:rPr lang="cs-CZ" dirty="0" err="1"/>
              <a:t>Computer</a:t>
            </a:r>
            <a:r>
              <a:rPr lang="cs-CZ" dirty="0"/>
              <a:t> </a:t>
            </a:r>
            <a:r>
              <a:rPr lang="cs-CZ" dirty="0" err="1"/>
              <a:t>Generated</a:t>
            </a:r>
            <a:r>
              <a:rPr lang="cs-CZ" dirty="0"/>
              <a:t> </a:t>
            </a:r>
            <a:r>
              <a:rPr lang="cs-CZ" dirty="0" err="1"/>
              <a:t>Ballet</a:t>
            </a:r>
            <a:r>
              <a:rPr lang="cs-CZ" dirty="0"/>
              <a:t> (1965)</a:t>
            </a:r>
            <a:r>
              <a:rPr lang="en-US" dirty="0"/>
              <a:t> </a:t>
            </a:r>
            <a:r>
              <a:rPr lang="cs-CZ" dirty="0">
                <a:hlinkClick r:id="rId2"/>
              </a:rPr>
              <a:t>http://noll.uscannenberg.org/Art%20Papers/Mondrian.pdf</a:t>
            </a: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</p:txBody>
      </p:sp>
      <p:pic>
        <p:nvPicPr>
          <p:cNvPr id="16388" name="Obrázek 3">
            <a:extLst>
              <a:ext uri="{FF2B5EF4-FFF2-40B4-BE49-F238E27FC236}">
                <a16:creationId xmlns:a16="http://schemas.microsoft.com/office/drawing/2014/main" id="{A46F26D5-E433-4412-8E03-277FC93AE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88" y="1897063"/>
            <a:ext cx="7548563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4">
            <a:hlinkClick r:id="rId4"/>
            <a:extLst>
              <a:ext uri="{FF2B5EF4-FFF2-40B4-BE49-F238E27FC236}">
                <a16:creationId xmlns:a16="http://schemas.microsoft.com/office/drawing/2014/main" id="{8706DA8E-E0BB-47D1-A4D7-940962A5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2916238"/>
            <a:ext cx="399732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C34CC1-8431-4606-AACB-BE3F36AAD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563563"/>
            <a:ext cx="9720262" cy="15001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Frieder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Nake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7CBDCB-0A37-491B-A159-40008EC59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2286000"/>
            <a:ext cx="12011025" cy="4492625"/>
          </a:xfrm>
        </p:spPr>
        <p:txBody>
          <a:bodyPr rtlCol="0">
            <a:normAutofit fontScale="92500"/>
          </a:bodyPr>
          <a:lstStyle/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0" indent="0" fontAlgn="auto">
              <a:buFont typeface="Tw Cen MT" panose="020B0602020104020603" pitchFamily="34" charset="0"/>
              <a:buNone/>
              <a:defRPr/>
            </a:pPr>
            <a:r>
              <a:rPr lang="en-US" dirty="0"/>
              <a:t>Paul Klee </a:t>
            </a:r>
            <a:r>
              <a:rPr lang="cs-CZ" dirty="0"/>
              <a:t>-</a:t>
            </a:r>
            <a:r>
              <a:rPr lang="en-US" dirty="0"/>
              <a:t>Highroads and Byroads</a:t>
            </a:r>
            <a:r>
              <a:rPr lang="cs-CZ" dirty="0"/>
              <a:t> (1929)  </a:t>
            </a:r>
            <a:r>
              <a:rPr lang="fr-FR" dirty="0"/>
              <a:t>Hommage à Paul Klee 13/9/65 Nr.2</a:t>
            </a:r>
            <a:r>
              <a:rPr lang="cs-CZ" dirty="0"/>
              <a:t>              </a:t>
            </a:r>
            <a:r>
              <a:rPr lang="cs-CZ" dirty="0" err="1"/>
              <a:t>Random</a:t>
            </a:r>
            <a:r>
              <a:rPr lang="cs-CZ" dirty="0"/>
              <a:t> </a:t>
            </a:r>
            <a:r>
              <a:rPr lang="cs-CZ" dirty="0" err="1"/>
              <a:t>Polygons</a:t>
            </a:r>
            <a:r>
              <a:rPr lang="cs-CZ" dirty="0"/>
              <a:t> (1965)  </a:t>
            </a:r>
          </a:p>
          <a:p>
            <a:pPr marL="0" indent="0" fontAlgn="auto">
              <a:buFont typeface="Tw Cen MT" panose="020B0602020104020603" pitchFamily="34" charset="0"/>
              <a:buNone/>
              <a:defRPr/>
            </a:pPr>
            <a:r>
              <a:rPr lang="cs-CZ" dirty="0"/>
              <a:t>               </a:t>
            </a:r>
            <a:r>
              <a:rPr lang="cs-CZ" dirty="0">
                <a:hlinkClick r:id="rId2"/>
              </a:rPr>
              <a:t>https://collections.vam.ac.uk/item/O211685/hommage-a-paul-klee-13965-print-nake-frieder/</a:t>
            </a:r>
            <a:endParaRPr lang="cs-CZ" dirty="0"/>
          </a:p>
          <a:p>
            <a:pPr marL="0" indent="0" fontAlgn="auto">
              <a:buFont typeface="Tw Cen MT" panose="020B0602020104020603" pitchFamily="34" charset="0"/>
              <a:buNone/>
              <a:defRPr/>
            </a:pPr>
            <a:endParaRPr lang="cs-CZ" dirty="0"/>
          </a:p>
        </p:txBody>
      </p:sp>
      <p:pic>
        <p:nvPicPr>
          <p:cNvPr id="17412" name="Obrázek 3">
            <a:extLst>
              <a:ext uri="{FF2B5EF4-FFF2-40B4-BE49-F238E27FC236}">
                <a16:creationId xmlns:a16="http://schemas.microsoft.com/office/drawing/2014/main" id="{A6EE5C01-3700-4220-B1D5-44E2EF250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13" y="1314450"/>
            <a:ext cx="3355975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4">
            <a:extLst>
              <a:ext uri="{FF2B5EF4-FFF2-40B4-BE49-F238E27FC236}">
                <a16:creationId xmlns:a16="http://schemas.microsoft.com/office/drawing/2014/main" id="{C89D8694-3E10-4081-9DA1-E21A2016A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738313"/>
            <a:ext cx="37719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ázek 5">
            <a:extLst>
              <a:ext uri="{FF2B5EF4-FFF2-40B4-BE49-F238E27FC236}">
                <a16:creationId xmlns:a16="http://schemas.microsoft.com/office/drawing/2014/main" id="{83EFC83A-3A81-48B2-A77A-16227F6D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728788"/>
            <a:ext cx="3265487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FC35E-DDAD-4594-A638-35DCC657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John a James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Whitney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435" name="Zástupný obsah 3">
            <a:hlinkClick r:id="rId2"/>
            <a:extLst>
              <a:ext uri="{FF2B5EF4-FFF2-40B4-BE49-F238E27FC236}">
                <a16:creationId xmlns:a16="http://schemas.microsoft.com/office/drawing/2014/main" id="{F27A25EC-1597-4609-8A19-0F55CC13CC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838" y="1827213"/>
            <a:ext cx="5665787" cy="4022725"/>
          </a:xfrm>
        </p:spPr>
      </p:pic>
      <p:pic>
        <p:nvPicPr>
          <p:cNvPr id="18436" name="Obrázek 4">
            <a:hlinkClick r:id="rId4"/>
            <a:extLst>
              <a:ext uri="{FF2B5EF4-FFF2-40B4-BE49-F238E27FC236}">
                <a16:creationId xmlns:a16="http://schemas.microsoft.com/office/drawing/2014/main" id="{293328BA-C670-49D7-ADA6-5CA9834FC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2374900"/>
            <a:ext cx="528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ovéPole 5">
            <a:extLst>
              <a:ext uri="{FF2B5EF4-FFF2-40B4-BE49-F238E27FC236}">
                <a16:creationId xmlns:a16="http://schemas.microsoft.com/office/drawing/2014/main" id="{03344E0B-9332-41B9-821E-7C9E87B15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5910263"/>
            <a:ext cx="116332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/>
            <a:r>
              <a:rPr lang="cs-CZ" altLang="cs-CZ" sz="2400"/>
              <a:t>                      Permutations (1968)                                        Yantra (1957)</a:t>
            </a:r>
          </a:p>
          <a:p>
            <a:pPr eaLnBrk="1" hangingPunct="1"/>
            <a:r>
              <a:rPr lang="cs-CZ" altLang="cs-CZ" sz="2200">
                <a:hlinkClick r:id="rId6"/>
              </a:rPr>
              <a:t>http://www.centerforvisualmusic.org/WhitneyNotesPerm.htm</a:t>
            </a:r>
            <a:endParaRPr lang="cs-CZ" altLang="cs-CZ" sz="2200"/>
          </a:p>
          <a:p>
            <a:pPr eaLnBrk="1" hangingPunct="1"/>
            <a:endParaRPr lang="cs-CZ" altLang="cs-CZ" sz="2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895CD-0407-4678-B779-93E227C1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Charles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Csuri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Hummingbird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1967</a:t>
            </a:r>
          </a:p>
        </p:txBody>
      </p:sp>
      <p:pic>
        <p:nvPicPr>
          <p:cNvPr id="19459" name="Zástupný obsah 3">
            <a:hlinkClick r:id="rId2"/>
            <a:extLst>
              <a:ext uri="{FF2B5EF4-FFF2-40B4-BE49-F238E27FC236}">
                <a16:creationId xmlns:a16="http://schemas.microsoft.com/office/drawing/2014/main" id="{E0B04661-CBD1-41FD-9A0E-0A19D1D6B5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6438" y="2084388"/>
            <a:ext cx="4962525" cy="3733800"/>
          </a:xfrm>
        </p:spPr>
      </p:pic>
      <p:sp>
        <p:nvSpPr>
          <p:cNvPr id="19460" name="TextovéPole 2">
            <a:extLst>
              <a:ext uri="{FF2B5EF4-FFF2-40B4-BE49-F238E27FC236}">
                <a16:creationId xmlns:a16="http://schemas.microsoft.com/office/drawing/2014/main" id="{5B30099F-7FA5-4EA6-9E99-4A099ED9B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1763" y="6188075"/>
            <a:ext cx="6534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/>
            <a:r>
              <a:rPr lang="cs-CZ" altLang="cs-CZ" sz="2400">
                <a:hlinkClick r:id="rId4"/>
              </a:rPr>
              <a:t>https://www.moma.org/calendar/exhibitions/3903</a:t>
            </a:r>
            <a:endParaRPr lang="cs-CZ" altLang="cs-CZ" sz="2400"/>
          </a:p>
          <a:p>
            <a:pPr eaLnBrk="1" hangingPunct="1"/>
            <a:endParaRPr lang="cs-CZ" altLang="cs-CZ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74702-59DC-48D5-82EF-6423F433B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Harold Cohen - Aaron (1973)</a:t>
            </a:r>
          </a:p>
        </p:txBody>
      </p:sp>
      <p:pic>
        <p:nvPicPr>
          <p:cNvPr id="20483" name="Zástupný obsah 3">
            <a:hlinkClick r:id="rId2"/>
            <a:extLst>
              <a:ext uri="{FF2B5EF4-FFF2-40B4-BE49-F238E27FC236}">
                <a16:creationId xmlns:a16="http://schemas.microsoft.com/office/drawing/2014/main" id="{1D72D60B-6407-41B3-82B4-79BD577624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938" y="2249488"/>
            <a:ext cx="5191125" cy="3892550"/>
          </a:xfrm>
        </p:spPr>
      </p:pic>
      <p:pic>
        <p:nvPicPr>
          <p:cNvPr id="20484" name="Obrázek 4">
            <a:extLst>
              <a:ext uri="{FF2B5EF4-FFF2-40B4-BE49-F238E27FC236}">
                <a16:creationId xmlns:a16="http://schemas.microsoft.com/office/drawing/2014/main" id="{3E83CB48-A4CC-4BB2-B9B7-82239901A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2386013"/>
            <a:ext cx="5716588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ovéPole 2">
            <a:extLst>
              <a:ext uri="{FF2B5EF4-FFF2-40B4-BE49-F238E27FC236}">
                <a16:creationId xmlns:a16="http://schemas.microsoft.com/office/drawing/2014/main" id="{E23BF313-B3E8-47E8-A7DB-5D76A1893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988" y="6308725"/>
            <a:ext cx="59737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/>
            <a:r>
              <a:rPr lang="cs-CZ" altLang="cs-CZ" sz="2400">
                <a:hlinkClick r:id="rId5"/>
              </a:rPr>
              <a:t>http://www.aaronshome.com/aaron/index.html</a:t>
            </a:r>
            <a:endParaRPr lang="cs-CZ" altLang="cs-CZ" sz="2400"/>
          </a:p>
          <a:p>
            <a:pPr eaLnBrk="1" hangingPunct="1"/>
            <a:endParaRPr lang="cs-CZ" altLang="cs-CZ"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9B987-F3FF-41E5-ACED-0BDF97DC8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Erwin Driessens a Maria Verstappen: E-volver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nl-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2006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pic>
        <p:nvPicPr>
          <p:cNvPr id="21507" name="Zástupný obsah 3">
            <a:hlinkClick r:id="rId2"/>
            <a:extLst>
              <a:ext uri="{FF2B5EF4-FFF2-40B4-BE49-F238E27FC236}">
                <a16:creationId xmlns:a16="http://schemas.microsoft.com/office/drawing/2014/main" id="{277A99C7-EBEA-45F1-ABC6-BEDF75AA40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6125" y="2235200"/>
            <a:ext cx="5857875" cy="39592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E31220-BF1C-4D92-9BEF-C2227FF22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Ben Grosser: Computers Watching Movies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2013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pic>
        <p:nvPicPr>
          <p:cNvPr id="22531" name="Zástupný obsah 3">
            <a:hlinkClick r:id="rId2"/>
            <a:extLst>
              <a:ext uri="{FF2B5EF4-FFF2-40B4-BE49-F238E27FC236}">
                <a16:creationId xmlns:a16="http://schemas.microsoft.com/office/drawing/2014/main" id="{28554BE3-A8FE-45B4-9643-7796916708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8225" y="2286000"/>
            <a:ext cx="7151688" cy="40227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4398B8-13B9-4728-B79A-9254E55F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F6D81E-5903-41CE-8643-55B95767E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2286000"/>
            <a:ext cx="8927930" cy="4022725"/>
          </a:xfrm>
        </p:spPr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Computer Art? An Attempt Towards an Answer and Examples of Interpretation</a:t>
            </a:r>
            <a:r>
              <a:rPr lang="cs-CZ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MediaArtNet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2004.</a:t>
            </a:r>
            <a:endParaRPr lang="cs-CZ" dirty="0"/>
          </a:p>
          <a:p>
            <a:r>
              <a:rPr lang="cs-CZ" dirty="0"/>
              <a:t>Ondřej Chrobák - Pavel </a:t>
            </a:r>
            <a:r>
              <a:rPr lang="cs-CZ" dirty="0" err="1"/>
              <a:t>Kappel</a:t>
            </a:r>
            <a:r>
              <a:rPr lang="cs-CZ" dirty="0"/>
              <a:t> - Jana Písaříková.1968: </a:t>
            </a:r>
            <a:r>
              <a:rPr lang="cs-CZ" dirty="0" err="1"/>
              <a:t>computer.art</a:t>
            </a:r>
            <a:r>
              <a:rPr lang="cs-CZ" dirty="0"/>
              <a:t>. Brno: </a:t>
            </a:r>
            <a:r>
              <a:rPr lang="cs-CZ" dirty="0" err="1"/>
              <a:t>Moravká</a:t>
            </a:r>
            <a:r>
              <a:rPr lang="cs-CZ" dirty="0"/>
              <a:t> galerie v Brně, 2018.</a:t>
            </a:r>
          </a:p>
          <a:p>
            <a:r>
              <a:rPr lang="en-US" dirty="0"/>
              <a:t>Frank Dietrich</a:t>
            </a:r>
            <a:r>
              <a:rPr lang="cs-CZ" dirty="0"/>
              <a:t>.</a:t>
            </a:r>
            <a:r>
              <a:rPr lang="en-US" dirty="0"/>
              <a:t> Visual Intelligence: The First Decade of Computer Art (1965-1975)</a:t>
            </a:r>
            <a:r>
              <a:rPr lang="cs-CZ" dirty="0"/>
              <a:t>.</a:t>
            </a:r>
            <a:r>
              <a:rPr lang="en-US" dirty="0"/>
              <a:t> Leonardo</a:t>
            </a:r>
            <a:r>
              <a:rPr lang="cs-CZ" dirty="0"/>
              <a:t>, roč.</a:t>
            </a:r>
            <a:r>
              <a:rPr lang="en-US" dirty="0"/>
              <a:t> 19</a:t>
            </a:r>
            <a:r>
              <a:rPr lang="cs-CZ" dirty="0"/>
              <a:t>, č. </a:t>
            </a:r>
            <a:r>
              <a:rPr lang="en-US" dirty="0"/>
              <a:t>2, 1986</a:t>
            </a:r>
            <a:r>
              <a:rPr lang="cs-CZ" dirty="0"/>
              <a:t>.</a:t>
            </a:r>
          </a:p>
          <a:p>
            <a:r>
              <a:rPr lang="cs-CZ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http://dada.compart-bremen.de/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5482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B47AA-9B1F-4DDF-83B2-FBB243A4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Vliv kybernetiky a informační teorie na umění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generativní estetika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E2F5F8-03C8-4E95-852C-934B3F497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Hledání vědeckého symbolického jazyka, který není zaměřen na komunikaci, ale má sloužit jako nástroj k hledání pravdy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myšlenky univerzálního matematického jazyka, s nímž lze popsat svět (</a:t>
            </a:r>
            <a:r>
              <a:rPr lang="cs-CZ" dirty="0" err="1"/>
              <a:t>Leibnitz</a:t>
            </a:r>
            <a:r>
              <a:rPr lang="cs-CZ" dirty="0"/>
              <a:t>, </a:t>
            </a:r>
            <a:r>
              <a:rPr lang="cs-CZ" dirty="0" err="1"/>
              <a:t>Babbage</a:t>
            </a:r>
            <a:r>
              <a:rPr lang="cs-CZ" dirty="0"/>
              <a:t>, </a:t>
            </a:r>
            <a:r>
              <a:rPr lang="cs-CZ" dirty="0" err="1"/>
              <a:t>Turing</a:t>
            </a:r>
            <a:r>
              <a:rPr lang="cs-CZ" dirty="0"/>
              <a:t>)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Informace jako klíčový koncept prostřednictvím kterého porozumíme estetickým procesům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umělecké dílo začalo být nahlíženo optikou nové vědecké disciplíny - kybernetiky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E5A3D-967E-4898-81B5-659443E5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219" name="Zástupný obsah 2">
            <a:extLst>
              <a:ext uri="{FF2B5EF4-FFF2-40B4-BE49-F238E27FC236}">
                <a16:creationId xmlns:a16="http://schemas.microsoft.com/office/drawing/2014/main" id="{2734B18A-EC50-45F0-8145-D00C06062A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dílo nahlíženo jako informace, která prochází komunikačním systémem</a:t>
            </a:r>
          </a:p>
          <a:p>
            <a:endParaRPr lang="cs-CZ" altLang="cs-CZ"/>
          </a:p>
        </p:txBody>
      </p:sp>
      <p:pic>
        <p:nvPicPr>
          <p:cNvPr id="9220" name="Obrázek 3">
            <a:extLst>
              <a:ext uri="{FF2B5EF4-FFF2-40B4-BE49-F238E27FC236}">
                <a16:creationId xmlns:a16="http://schemas.microsoft.com/office/drawing/2014/main" id="{F012D56C-C94B-413C-9085-CF69A2B70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3013075"/>
            <a:ext cx="80962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08291F-A30F-44CC-9346-FC703B203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Racionální estetika, Informační teorie, Kybernetická estetika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4E1941-5427-44E7-8ABF-31F87E00B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výzkum zaměřený na hledání objektivních (měřitelných) estetických vlastností uměleckého díla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pokus o kvantifikaci estetické hodnoty díla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Max </a:t>
            </a:r>
            <a:r>
              <a:rPr lang="cs-CZ" dirty="0" err="1"/>
              <a:t>bense</a:t>
            </a:r>
            <a:r>
              <a:rPr lang="cs-CZ" dirty="0"/>
              <a:t> 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Abraham </a:t>
            </a:r>
            <a:r>
              <a:rPr lang="cs-CZ" dirty="0" err="1"/>
              <a:t>Moles</a:t>
            </a:r>
            <a:r>
              <a:rPr lang="cs-CZ" dirty="0"/>
              <a:t> 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Herbert W. </a:t>
            </a:r>
            <a:r>
              <a:rPr lang="cs-CZ" dirty="0" err="1"/>
              <a:t>Franke</a:t>
            </a:r>
            <a:r>
              <a:rPr lang="cs-CZ" dirty="0"/>
              <a:t> </a:t>
            </a:r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5F1D9E-930C-45D8-8E11-895ED65F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Praktické realizace teorií - Participativní a generativní estetika – hlavní znaky a strategie</a:t>
            </a:r>
          </a:p>
        </p:txBody>
      </p:sp>
      <p:sp>
        <p:nvSpPr>
          <p:cNvPr id="11267" name="Zástupný obsah 2">
            <a:extLst>
              <a:ext uri="{FF2B5EF4-FFF2-40B4-BE49-F238E27FC236}">
                <a16:creationId xmlns:a16="http://schemas.microsoft.com/office/drawing/2014/main" id="{5ABB76C3-6F75-4F6B-A3EC-8A4FB7A784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Vytváření děl podle určitých pravidel</a:t>
            </a:r>
          </a:p>
          <a:p>
            <a:r>
              <a:rPr lang="pl-PL" altLang="cs-CZ"/>
              <a:t>Důraz na procesy opakování, variace a kombinace </a:t>
            </a:r>
          </a:p>
          <a:p>
            <a:r>
              <a:rPr lang="pl-PL" altLang="cs-CZ"/>
              <a:t>Tvorba estetických situací</a:t>
            </a:r>
            <a:endParaRPr lang="cs-CZ" altLang="cs-CZ"/>
          </a:p>
          <a:p>
            <a:r>
              <a:rPr lang="cs-CZ" altLang="cs-CZ"/>
              <a:t>Práce s koncepty redundance a komplexity </a:t>
            </a:r>
          </a:p>
          <a:p>
            <a:r>
              <a:rPr lang="cs-CZ" altLang="cs-CZ"/>
              <a:t>D</a:t>
            </a:r>
            <a:r>
              <a:rPr lang="pt-BR" altLang="cs-CZ"/>
              <a:t>o popředí</a:t>
            </a:r>
            <a:r>
              <a:rPr lang="cs-CZ" altLang="cs-CZ"/>
              <a:t> se dostává</a:t>
            </a:r>
            <a:r>
              <a:rPr lang="pt-BR" altLang="cs-CZ"/>
              <a:t> komunikativní dimenze umění </a:t>
            </a:r>
            <a:endParaRPr lang="cs-CZ" altLang="cs-CZ"/>
          </a:p>
          <a:p>
            <a:r>
              <a:rPr lang="cs-CZ" altLang="cs-CZ"/>
              <a:t>Spojení vědeckých otázek a tvorby umění – realizace experimentů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DAE509-E236-44EB-BB25-907CCF255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28638"/>
            <a:ext cx="9720262" cy="15001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Příklad vlivu kybernetiky na umění – výstava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Cybernetic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Serendipidity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(1968)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849BE5C-0107-4B90-B2C4-F69959458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2286000"/>
            <a:ext cx="10979150" cy="4022725"/>
          </a:xfrm>
        </p:spPr>
        <p:txBody>
          <a:bodyPr rtlCol="0">
            <a:normAutofit lnSpcReduction="10000"/>
          </a:bodyPr>
          <a:lstStyle/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endParaRPr lang="cs-CZ" dirty="0"/>
          </a:p>
          <a:p>
            <a:pPr marL="91440" indent="-91440" fontAlgn="auto">
              <a:buFont typeface="Tw Cen MT" panose="020B0602020104020603" pitchFamily="34" charset="0"/>
              <a:buChar char=" "/>
              <a:defRPr/>
            </a:pPr>
            <a:r>
              <a:rPr lang="cs-CZ" dirty="0"/>
              <a:t>    Peter </a:t>
            </a:r>
            <a:r>
              <a:rPr lang="cs-CZ" dirty="0" err="1"/>
              <a:t>Zinovieff</a:t>
            </a:r>
            <a:r>
              <a:rPr lang="cs-CZ" dirty="0"/>
              <a:t>                   </a:t>
            </a:r>
            <a:r>
              <a:rPr lang="cs-CZ" dirty="0" err="1"/>
              <a:t>Gordon</a:t>
            </a:r>
            <a:r>
              <a:rPr lang="cs-CZ" dirty="0"/>
              <a:t> </a:t>
            </a:r>
            <a:r>
              <a:rPr lang="cs-CZ" dirty="0" err="1"/>
              <a:t>Pask</a:t>
            </a:r>
            <a:r>
              <a:rPr lang="cs-CZ" dirty="0"/>
              <a:t> 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Colloquy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Mobiles</a:t>
            </a:r>
            <a:r>
              <a:rPr lang="cs-CZ" dirty="0"/>
              <a:t>        Edward </a:t>
            </a:r>
            <a:r>
              <a:rPr lang="cs-CZ" dirty="0" err="1"/>
              <a:t>Ihnatowicz</a:t>
            </a:r>
            <a:endParaRPr lang="cs-CZ" dirty="0"/>
          </a:p>
        </p:txBody>
      </p:sp>
      <p:pic>
        <p:nvPicPr>
          <p:cNvPr id="12292" name="Obrázek 6">
            <a:extLst>
              <a:ext uri="{FF2B5EF4-FFF2-40B4-BE49-F238E27FC236}">
                <a16:creationId xmlns:a16="http://schemas.microsoft.com/office/drawing/2014/main" id="{5B376BEF-E576-43C2-B3C2-1708CC39A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920875"/>
            <a:ext cx="3944938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ázek 7">
            <a:extLst>
              <a:ext uri="{FF2B5EF4-FFF2-40B4-BE49-F238E27FC236}">
                <a16:creationId xmlns:a16="http://schemas.microsoft.com/office/drawing/2014/main" id="{10106E17-33AF-4E49-B017-7505CDB6F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920875"/>
            <a:ext cx="3170238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Obrázek 8">
            <a:extLst>
              <a:ext uri="{FF2B5EF4-FFF2-40B4-BE49-F238E27FC236}">
                <a16:creationId xmlns:a16="http://schemas.microsoft.com/office/drawing/2014/main" id="{44443693-5531-4910-ADC7-ED4E56101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188" y="1927225"/>
            <a:ext cx="2620962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81DFF-9015-4180-A2F2-FAA150CC1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Příklad vlivu kybernetiky na umění – výstava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Cybernetic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Serendipidity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(1968)</a:t>
            </a:r>
          </a:p>
        </p:txBody>
      </p:sp>
      <p:pic>
        <p:nvPicPr>
          <p:cNvPr id="13315" name="Zástupný obsah 3">
            <a:hlinkClick r:id="rId2"/>
            <a:extLst>
              <a:ext uri="{FF2B5EF4-FFF2-40B4-BE49-F238E27FC236}">
                <a16:creationId xmlns:a16="http://schemas.microsoft.com/office/drawing/2014/main" id="{6D0BC28D-638D-448B-9426-D897EED584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4213" y="2043113"/>
            <a:ext cx="7150100" cy="4022725"/>
          </a:xfrm>
        </p:spPr>
      </p:pic>
      <p:sp>
        <p:nvSpPr>
          <p:cNvPr id="13316" name="TextovéPole 2">
            <a:extLst>
              <a:ext uri="{FF2B5EF4-FFF2-40B4-BE49-F238E27FC236}">
                <a16:creationId xmlns:a16="http://schemas.microsoft.com/office/drawing/2014/main" id="{19CD29D8-77B1-4D49-B7F6-04885831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272213"/>
            <a:ext cx="5997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/>
            <a:r>
              <a:rPr lang="cs-CZ" altLang="cs-CZ" sz="2000">
                <a:hlinkClick r:id="rId4"/>
              </a:rPr>
              <a:t>http://www.medienkunstnetz.de/exhibitions/serendipity/</a:t>
            </a:r>
            <a:endParaRPr lang="cs-CZ" altLang="cs-CZ" sz="2000"/>
          </a:p>
          <a:p>
            <a:pPr eaLnBrk="1" hangingPunct="1"/>
            <a:endParaRPr lang="cs-CZ" altLang="cs-CZ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7C1E81-D1AD-42F3-B0BB-2DB18285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Computer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Art - díla</a:t>
            </a:r>
          </a:p>
        </p:txBody>
      </p:sp>
      <p:pic>
        <p:nvPicPr>
          <p:cNvPr id="14339" name="Zástupný obsah 3">
            <a:hlinkClick r:id="rId2"/>
            <a:extLst>
              <a:ext uri="{FF2B5EF4-FFF2-40B4-BE49-F238E27FC236}">
                <a16:creationId xmlns:a16="http://schemas.microsoft.com/office/drawing/2014/main" id="{C7DFF7E3-DD9C-480D-8EF9-ABC29F2065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63850" y="2286000"/>
            <a:ext cx="6040438" cy="4022725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195</TotalTime>
  <Words>473</Words>
  <Application>Microsoft Office PowerPoint</Application>
  <PresentationFormat>Širokoúhlá obrazovka</PresentationFormat>
  <Paragraphs>76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Tw Cen MT</vt:lpstr>
      <vt:lpstr>Arial</vt:lpstr>
      <vt:lpstr>Tw Cen MT Condensed</vt:lpstr>
      <vt:lpstr>Wingdings 3</vt:lpstr>
      <vt:lpstr>Calibri</vt:lpstr>
      <vt:lpstr>Integrál</vt:lpstr>
      <vt:lpstr>Generativní umění, počítačové umění, algoritmické umění</vt:lpstr>
      <vt:lpstr>Zdroje </vt:lpstr>
      <vt:lpstr>Vliv kybernetiky a informační teorie na umění – generativní estetika</vt:lpstr>
      <vt:lpstr>Prezentace aplikace PowerPoint</vt:lpstr>
      <vt:lpstr>Racionální estetika, Informační teorie, Kybernetická estetika </vt:lpstr>
      <vt:lpstr>Praktické realizace teorií - Participativní a generativní estetika – hlavní znaky a strategie</vt:lpstr>
      <vt:lpstr>Příklad vlivu kybernetiky na umění – výstava Cybernetic Serendipidity (1968)</vt:lpstr>
      <vt:lpstr>Příklad vlivu kybernetiky na umění – výstava Cybernetic Serendipidity (1968)</vt:lpstr>
      <vt:lpstr>Computer Art - díla</vt:lpstr>
      <vt:lpstr>Předchůdce - Jordan Belson – Allures (1961)</vt:lpstr>
      <vt:lpstr>Michael Noll</vt:lpstr>
      <vt:lpstr>Frieder Nake</vt:lpstr>
      <vt:lpstr>John a James Whitney</vt:lpstr>
      <vt:lpstr>Charles Csuri: Hummingbird 1967</vt:lpstr>
      <vt:lpstr>Harold Cohen - Aaron (1973)</vt:lpstr>
      <vt:lpstr>Erwin Driessens a Maria Verstappen: E-volver (2006)</vt:lpstr>
      <vt:lpstr>Ben Grosser: Computers Watching Movies (2013)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Generativní umění, počítačové umění, algoritmické umění</dc:title>
  <dc:creator>Adam Franc</dc:creator>
  <cp:lastModifiedBy>Adam Franc</cp:lastModifiedBy>
  <cp:revision>17</cp:revision>
  <dcterms:created xsi:type="dcterms:W3CDTF">2020-03-09T11:06:48Z</dcterms:created>
  <dcterms:modified xsi:type="dcterms:W3CDTF">2020-03-18T16:56:04Z</dcterms:modified>
</cp:coreProperties>
</file>