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0" r:id="rId4"/>
    <p:sldMasterId id="214748368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5143500" cx="9144000"/>
  <p:notesSz cx="6858000" cy="9144000"/>
  <p:embeddedFontLst>
    <p:embeddedFont>
      <p:font typeface="Caveat"/>
      <p:regular r:id="rId45"/>
      <p:bold r:id="rId46"/>
    </p:embeddedFont>
    <p:embeddedFont>
      <p:font typeface="Lobster"/>
      <p:regular r:id="rId47"/>
    </p:embeddedFont>
    <p:embeddedFont>
      <p:font typeface="Tahoma"/>
      <p:regular r:id="rId48"/>
      <p:bold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Caveat-bold.fntdata"/><Relationship Id="rId45" Type="http://schemas.openxmlformats.org/officeDocument/2006/relationships/font" Target="fonts/Caveat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Tahoma-regular.fntdata"/><Relationship Id="rId47" Type="http://schemas.openxmlformats.org/officeDocument/2006/relationships/font" Target="fonts/Lobster-regular.fntdata"/><Relationship Id="rId49" Type="http://schemas.openxmlformats.org/officeDocument/2006/relationships/font" Target="fonts/Tahoma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1febb96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1febb96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Martina Štafová, Stáňa Kavanová, Martina Wolna, Monika Kratochvílová, Jana Sikorová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0382a9a0c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0382a9a0c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0382a9a0c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0382a9a0c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0382a9a0c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0382a9a0c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0382a9a0c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0382a9a0c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0382a9a0c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0382a9a0c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0382a9a0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0382a9a0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70382a9a0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70382a9a0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0382a9a0c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0382a9a0c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0382a9a0c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0382a9a0c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70382a9a0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70382a9a0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0382a9a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0382a9a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0382a9a0c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0382a9a0c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0382a9a0c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70382a9a0c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70382a9a0c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70382a9a0c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0382a9a0c_0_1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70382a9a0c_0_1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0382a9a0c_0_8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70382a9a0c_0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0382a9a0c_0_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70382a9a0c_0_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0382a9a0c_0_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0382a9a0c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70382a9a0c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70382a9a0c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70382a9a0c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70382a9a0c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0382a9a0c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0382a9a0c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0382a9a0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0382a9a0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70382a9a0c_0_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70382a9a0c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70382a9a0c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70382a9a0c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0382a9a0c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70382a9a0c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0382a9a0c_0_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0382a9a0c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70382a9a0c_0_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70382a9a0c_0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70382a9a0c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70382a9a0c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70382a9a0c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70382a9a0c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70382a9a0c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70382a9a0c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0382a9a0c_0_6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70382a9a0c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0382a9a0c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0382a9a0c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0382a9a0c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0382a9a0c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0382a9a0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0382a9a0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0382a9a0c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0382a9a0c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0382a9a0c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0382a9a0c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0382a9a0c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0382a9a0c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>
  <p:cSld name="Úvodní sníme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298877" y="2175274"/>
            <a:ext cx="85212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98877" y="3087301"/>
            <a:ext cx="8521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500" y="310500"/>
            <a:ext cx="1160208" cy="792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824">
          <p15:clr>
            <a:srgbClr val="FBAE40"/>
          </p15:clr>
        </p15:guide>
        <p15:guide id="2" pos="17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ky text - dva sloupce">
  <p:cSld name="Obrázky text - dva sloupc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539998" y="539034"/>
            <a:ext cx="3915000" cy="24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83" name="Google Shape;83;p11"/>
          <p:cNvSpPr txBox="1"/>
          <p:nvPr>
            <p:ph idx="2" type="body"/>
          </p:nvPr>
        </p:nvSpPr>
        <p:spPr>
          <a:xfrm>
            <a:off x="539999" y="3375000"/>
            <a:ext cx="39150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3" type="body"/>
          </p:nvPr>
        </p:nvSpPr>
        <p:spPr>
          <a:xfrm>
            <a:off x="540543" y="3051000"/>
            <a:ext cx="3915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700"/>
              <a:buFont typeface="Arial"/>
              <a:buNone/>
              <a:defRPr b="1" sz="7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4" type="body"/>
          </p:nvPr>
        </p:nvSpPr>
        <p:spPr>
          <a:xfrm>
            <a:off x="4688459" y="3375000"/>
            <a:ext cx="39150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5" type="body"/>
          </p:nvPr>
        </p:nvSpPr>
        <p:spPr>
          <a:xfrm>
            <a:off x="4689002" y="3051000"/>
            <a:ext cx="3915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700"/>
              <a:buFont typeface="Arial"/>
              <a:buNone/>
              <a:defRPr b="1" sz="7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6" type="body"/>
          </p:nvPr>
        </p:nvSpPr>
        <p:spPr>
          <a:xfrm>
            <a:off x="4688459" y="539034"/>
            <a:ext cx="3915000" cy="24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8" name="Google Shape;8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9" y="4538051"/>
            <a:ext cx="650505" cy="444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 snímek">
  <p:cSld name="Prázdný sníme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9" y="4538051"/>
            <a:ext cx="650505" cy="444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verzní snímek s obrázkem">
  <p:cSld name="Inverzní snímek s obrázkem">
    <p:bg>
      <p:bgPr>
        <a:solidFill>
          <a:srgbClr val="4BC8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96" name="Google Shape;96;p13"/>
          <p:cNvSpPr/>
          <p:nvPr>
            <p:ph idx="2" type="pic"/>
          </p:nvPr>
        </p:nvSpPr>
        <p:spPr>
          <a:xfrm>
            <a:off x="0" y="1"/>
            <a:ext cx="9144000" cy="4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2798" y="4536035"/>
            <a:ext cx="656061" cy="44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nímek MUNI ARTS">
  <p:cSld name="Snímek MUNI ARTS">
    <p:bg>
      <p:bgPr>
        <a:solidFill>
          <a:srgbClr val="4BC8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32152" y="1514475"/>
            <a:ext cx="3110488" cy="212498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4BC8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nímek MUNI">
  <p:cSld name="Snímek MUNI">
    <p:bg>
      <p:bgPr>
        <a:solidFill>
          <a:schemeClr val="dk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87656" y="1825716"/>
            <a:ext cx="5755118" cy="149206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8" name="Google Shape;108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317500" lvl="5" marL="2743200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pty slide">
  <p:cSld name="Empty slid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9" y="4538051"/>
            <a:ext cx="650505" cy="444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og indholdsobjekt" type="obj">
  <p:cSld name="OBJEC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>
  <p:cSld name="Nadpis a obsah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540000" y="1269001"/>
            <a:ext cx="8064900" cy="3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9" y="4538051"/>
            <a:ext cx="650505" cy="444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998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8" name="Google Shape;12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5" name="Google Shape;135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7" name="Google Shape;147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8" name="Google Shape;14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5" name="Google Shape;15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8" name="Google Shape;15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2" name="Google Shape;162;p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3" name="Google Shape;163;p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67" name="Google Shape;16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 – inverzní" showMasterSp="0">
  <p:cSld name="Úvodní snímek – inverzní">
    <p:bg>
      <p:bgPr>
        <a:solidFill>
          <a:srgbClr val="4BC8FF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298877" y="2175274"/>
            <a:ext cx="85212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3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298877" y="3087301"/>
            <a:ext cx="8521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2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algn="ctr"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500" y="310500"/>
            <a:ext cx="1151993" cy="787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824">
          <p15:clr>
            <a:srgbClr val="FBAE40"/>
          </p15:clr>
        </p15:guide>
        <p15:guide id="2" pos="17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1" name="Google Shape;17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>
  <p:cSld name="Úvodní snímek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rt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rt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rt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rt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177" name="Google Shape;177;p34"/>
          <p:cNvSpPr txBox="1"/>
          <p:nvPr>
            <p:ph type="title"/>
          </p:nvPr>
        </p:nvSpPr>
        <p:spPr>
          <a:xfrm>
            <a:off x="298877" y="2175274"/>
            <a:ext cx="85212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8" name="Google Shape;178;p34"/>
          <p:cNvSpPr txBox="1"/>
          <p:nvPr>
            <p:ph idx="1" type="subTitle"/>
          </p:nvPr>
        </p:nvSpPr>
        <p:spPr>
          <a:xfrm>
            <a:off x="298877" y="3087301"/>
            <a:ext cx="8521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2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5pPr>
            <a:lvl6pPr lvl="5" rtl="0" algn="ctr"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179" name="Google Shape;17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500" y="310500"/>
            <a:ext cx="1160208" cy="792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824">
          <p15:clr>
            <a:srgbClr val="FBAE40"/>
          </p15:clr>
        </p15:guide>
        <p15:guide id="2" pos="17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, podnadpis a obsah">
  <p:cSld name="Nadpis, podnadpis a obsah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" type="body"/>
          </p:nvPr>
        </p:nvSpPr>
        <p:spPr>
          <a:xfrm>
            <a:off x="540000" y="1269001"/>
            <a:ext cx="8064900" cy="3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540544" y="972001"/>
            <a:ext cx="80640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9" y="4538051"/>
            <a:ext cx="650505" cy="444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porovnání">
  <p:cSld name="Nadpis a porovnání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540544" y="972001"/>
            <a:ext cx="39150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88459" y="967886"/>
            <a:ext cx="39150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3" type="body"/>
          </p:nvPr>
        </p:nvSpPr>
        <p:spPr>
          <a:xfrm>
            <a:off x="540000" y="1269001"/>
            <a:ext cx="3915000" cy="3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4" type="body"/>
          </p:nvPr>
        </p:nvSpPr>
        <p:spPr>
          <a:xfrm>
            <a:off x="4688460" y="1267703"/>
            <a:ext cx="3915000" cy="3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9" y="4538051"/>
            <a:ext cx="650505" cy="444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, obsah a text">
  <p:cSld name="Nadpis, obsah a 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idx="1" type="body"/>
          </p:nvPr>
        </p:nvSpPr>
        <p:spPr>
          <a:xfrm>
            <a:off x="539353" y="1271306"/>
            <a:ext cx="3913800" cy="29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48" name="Google Shape;48;p7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540544" y="4199752"/>
            <a:ext cx="39138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b="0" i="0" sz="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3" type="body"/>
          </p:nvPr>
        </p:nvSpPr>
        <p:spPr>
          <a:xfrm>
            <a:off x="4688460" y="1250268"/>
            <a:ext cx="3915000" cy="3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b="0" sz="15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̶"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9" y="4538051"/>
            <a:ext cx="650505" cy="444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43">
          <p15:clr>
            <a:srgbClr val="FBAE40"/>
          </p15:clr>
        </p15:guide>
        <p15:guide id="2" pos="543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, podnadpis a tři sloupce">
  <p:cSld name="Nadpis, podnadpis a tři sloupc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" type="body"/>
          </p:nvPr>
        </p:nvSpPr>
        <p:spPr>
          <a:xfrm>
            <a:off x="3330000" y="1269001"/>
            <a:ext cx="2483700" cy="1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56" name="Google Shape;56;p8"/>
          <p:cNvSpPr txBox="1"/>
          <p:nvPr>
            <p:ph idx="2" type="body"/>
          </p:nvPr>
        </p:nvSpPr>
        <p:spPr>
          <a:xfrm>
            <a:off x="539999" y="3310703"/>
            <a:ext cx="2484000" cy="10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3" type="body"/>
          </p:nvPr>
        </p:nvSpPr>
        <p:spPr>
          <a:xfrm>
            <a:off x="3330000" y="3310703"/>
            <a:ext cx="2484000" cy="10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4" type="body"/>
          </p:nvPr>
        </p:nvSpPr>
        <p:spPr>
          <a:xfrm>
            <a:off x="6120900" y="3310702"/>
            <a:ext cx="2484000" cy="10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0" sz="11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5" type="body"/>
          </p:nvPr>
        </p:nvSpPr>
        <p:spPr>
          <a:xfrm>
            <a:off x="540544" y="3018852"/>
            <a:ext cx="24837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b="0" sz="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6" type="body"/>
          </p:nvPr>
        </p:nvSpPr>
        <p:spPr>
          <a:xfrm>
            <a:off x="3330356" y="3018852"/>
            <a:ext cx="24837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b="0" sz="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7" type="body"/>
          </p:nvPr>
        </p:nvSpPr>
        <p:spPr>
          <a:xfrm>
            <a:off x="6121077" y="3018852"/>
            <a:ext cx="24837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b="0" sz="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8" type="body"/>
          </p:nvPr>
        </p:nvSpPr>
        <p:spPr>
          <a:xfrm>
            <a:off x="539999" y="1269001"/>
            <a:ext cx="2483700" cy="1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9" type="body"/>
          </p:nvPr>
        </p:nvSpPr>
        <p:spPr>
          <a:xfrm>
            <a:off x="6120001" y="1269001"/>
            <a:ext cx="2483700" cy="1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3" type="body"/>
          </p:nvPr>
        </p:nvSpPr>
        <p:spPr>
          <a:xfrm>
            <a:off x="540544" y="972001"/>
            <a:ext cx="80640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9" y="4538051"/>
            <a:ext cx="650505" cy="444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787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a text bez nadpisu">
  <p:cSld name="Obsah a text bez nadpisu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70" name="Google Shape;70;p9"/>
          <p:cNvSpPr txBox="1"/>
          <p:nvPr>
            <p:ph idx="1" type="body"/>
          </p:nvPr>
        </p:nvSpPr>
        <p:spPr>
          <a:xfrm>
            <a:off x="4704159" y="519113"/>
            <a:ext cx="3900600" cy="3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b="0" sz="15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̶"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2" type="body"/>
          </p:nvPr>
        </p:nvSpPr>
        <p:spPr>
          <a:xfrm>
            <a:off x="539353" y="519113"/>
            <a:ext cx="3913800" cy="36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3" type="body"/>
          </p:nvPr>
        </p:nvSpPr>
        <p:spPr>
          <a:xfrm>
            <a:off x="540544" y="4199752"/>
            <a:ext cx="39138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b="0" i="0" sz="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3" name="Google Shape;7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9" y="4538051"/>
            <a:ext cx="650505" cy="444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369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bez nadpisu">
  <p:cSld name="Obsah bez nadpisu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540000" y="519113"/>
            <a:ext cx="8064900" cy="3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̶"/>
              <a:defRPr b="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̶"/>
              <a:defRPr sz="15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60959" y="4538051"/>
            <a:ext cx="650505" cy="444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27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1" type="ftr"/>
          </p:nvPr>
        </p:nvSpPr>
        <p:spPr>
          <a:xfrm>
            <a:off x="540000" y="4671000"/>
            <a:ext cx="5940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310500" y="4671000"/>
            <a:ext cx="1890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18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539100" y="1404000"/>
            <a:ext cx="8064900" cy="29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87">
          <p15:clr>
            <a:srgbClr val="F26B43"/>
          </p15:clr>
        </p15:guide>
        <p15:guide id="2" pos="3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Relationship Id="rId4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Relationship Id="rId4" Type="http://schemas.openxmlformats.org/officeDocument/2006/relationships/hyperlink" Target="https://codokaze.knihovna.cz/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/>
          <p:nvPr>
            <p:ph type="title"/>
          </p:nvPr>
        </p:nvSpPr>
        <p:spPr>
          <a:xfrm>
            <a:off x="521500" y="2007475"/>
            <a:ext cx="6134700" cy="152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500"/>
              <a:t>Co potřebují knihovny na cestě k sociálním inovacím?</a:t>
            </a:r>
            <a:endParaRPr sz="2500"/>
          </a:p>
        </p:txBody>
      </p:sp>
      <p:sp>
        <p:nvSpPr>
          <p:cNvPr id="185" name="Google Shape;185;p35"/>
          <p:cNvSpPr txBox="1"/>
          <p:nvPr>
            <p:ph idx="1" type="subTitle"/>
          </p:nvPr>
        </p:nvSpPr>
        <p:spPr>
          <a:xfrm>
            <a:off x="832025" y="4167275"/>
            <a:ext cx="7425300" cy="8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sk" sz="2000">
                <a:solidFill>
                  <a:schemeClr val="dk2"/>
                </a:solidFill>
              </a:rPr>
              <a:t>Eliška Bartošová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sk" sz="2000">
                <a:solidFill>
                  <a:schemeClr val="dk2"/>
                </a:solidFill>
              </a:rPr>
              <a:t>KISK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152400"/>
            <a:ext cx="725805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152400"/>
            <a:ext cx="725805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152400"/>
            <a:ext cx="725805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152400"/>
            <a:ext cx="725805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152400"/>
            <a:ext cx="725805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93675"/>
            <a:ext cx="9220199" cy="5506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Knihovny potřebují I</a:t>
            </a:r>
            <a:endParaRPr/>
          </a:p>
        </p:txBody>
      </p:sp>
      <p:sp>
        <p:nvSpPr>
          <p:cNvPr id="264" name="Google Shape;264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HDC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/>
              <a:t>zapojit uživatele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/>
              <a:t>nebát se chyb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/>
              <a:t>prototypovat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sk"/>
              <a:t>iterovat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1"/>
          <p:cNvSpPr txBox="1"/>
          <p:nvPr>
            <p:ph idx="1" type="body"/>
          </p:nvPr>
        </p:nvSpPr>
        <p:spPr>
          <a:xfrm>
            <a:off x="311700" y="339475"/>
            <a:ext cx="8520600" cy="422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sk" sz="2400"/>
              <a:t>“Kdybychom se lidí průběžně neptali, tak to vymyslíme úplně blbě.”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sk" sz="2400"/>
              <a:t>“Co jsme se během testování od lidí dozvěděli, bylo k nezaplacení.”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sk" sz="2400"/>
              <a:t>“Když jsme o tom začali víc mluvit s kolegy, ukázalo se, že to některé taky zajímá, i když byli z úplně jiného oddělení.”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sk" sz="2400"/>
              <a:t>“Jít na radnici s naším návrhem jsme se napřed báli. Jenže šéf odboru tím byl vyložené nadšený a rovnou nám přislíbil finanční podporu.”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2"/>
          <p:cNvSpPr txBox="1"/>
          <p:nvPr>
            <p:ph idx="1" type="body"/>
          </p:nvPr>
        </p:nvSpPr>
        <p:spPr>
          <a:xfrm>
            <a:off x="311700" y="425925"/>
            <a:ext cx="8520600" cy="4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sk" sz="2400"/>
              <a:t>“Našli jsme partnery tam, kde jsme to vůbec nečekali.” 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sk" sz="2400"/>
              <a:t>“Díky tomu, že jsme se zastavili, všechno si vyříkali, ale taky to oslavili, z toho máme vážně dobrý pocit.”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sk" sz="2400"/>
              <a:t>“Konečně jsme spolu mluvili.”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sk" sz="2400"/>
              <a:t>“O některých kolegyních jsem vůbec nevěděl, jak moc aktivní chtějí být a jak skvělé nápady často mají. Nedá se říct, že bychom řešili něco nového, ale mám pocit, že jsme teď víc tým, který něco vyřešit a vymyslet opravdu zvládne.”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3"/>
          <p:cNvSpPr txBox="1"/>
          <p:nvPr>
            <p:ph type="title"/>
          </p:nvPr>
        </p:nvSpPr>
        <p:spPr>
          <a:xfrm>
            <a:off x="540000" y="540000"/>
            <a:ext cx="80649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Akcelerátor sociálních inovací v knihovnách</a:t>
            </a:r>
            <a:endParaRPr/>
          </a:p>
        </p:txBody>
      </p:sp>
      <p:sp>
        <p:nvSpPr>
          <p:cNvPr id="280" name="Google Shape;280;p53"/>
          <p:cNvSpPr txBox="1"/>
          <p:nvPr>
            <p:ph idx="1" type="body"/>
          </p:nvPr>
        </p:nvSpPr>
        <p:spPr>
          <a:xfrm>
            <a:off x="540000" y="1269001"/>
            <a:ext cx="8064900" cy="310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̶"/>
            </a:pPr>
            <a:r>
              <a:rPr lang="sk"/>
              <a:t>individuální mentoring konkrétních projektů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̶"/>
            </a:pPr>
            <a:r>
              <a:rPr lang="sk"/>
              <a:t>zapojování uživatelů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̶"/>
            </a:pPr>
            <a:r>
              <a:rPr lang="sk"/>
              <a:t>zapojování expertů 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̶"/>
            </a:pPr>
            <a:r>
              <a:rPr lang="sk"/>
              <a:t>sledování dopadu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7303026" cy="484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"/>
              <a:t>Knihovny potřebují II</a:t>
            </a:r>
            <a:endParaRPr/>
          </a:p>
        </p:txBody>
      </p:sp>
      <p:sp>
        <p:nvSpPr>
          <p:cNvPr id="286" name="Google Shape;286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dát prostor lidem realizovat jejich vlastní aktivity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ztratit kontrolu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partnerství s jinými organizacemi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6800"/>
            <a:ext cx="8839200" cy="314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175" y="290513"/>
            <a:ext cx="710565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02" name="Google Shape;30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242668"/>
            <a:ext cx="7298668" cy="547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4540298" y="485232"/>
            <a:ext cx="5358000" cy="40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7"/>
          <p:cNvSpPr txBox="1"/>
          <p:nvPr/>
        </p:nvSpPr>
        <p:spPr>
          <a:xfrm>
            <a:off x="1780309" y="3754582"/>
            <a:ext cx="7448100" cy="123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venir"/>
              <a:buNone/>
            </a:pPr>
            <a:r>
              <a:rPr lang="sk" sz="45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Seriously?!!? Hot Chocolate?</a:t>
            </a:r>
            <a:endParaRPr i="0" sz="4500" u="none" cap="none" strike="noStrik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838" y="190500"/>
            <a:ext cx="7172325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13" y="76200"/>
            <a:ext cx="8609382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Knihovny potřebují III</a:t>
            </a:r>
            <a:endParaRPr/>
          </a:p>
        </p:txBody>
      </p:sp>
      <p:sp>
        <p:nvSpPr>
          <p:cNvPr id="325" name="Google Shape;325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zpomalit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postarat se o sebe a o to, jak se jim pracuje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38" y="260063"/>
            <a:ext cx="9022525" cy="40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Knihovny potřebují IV</a:t>
            </a:r>
            <a:endParaRPr/>
          </a:p>
        </p:txBody>
      </p:sp>
      <p:sp>
        <p:nvSpPr>
          <p:cNvPr id="336" name="Google Shape;336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zm</a:t>
            </a:r>
            <a:r>
              <a:rPr lang="sk"/>
              <a:t>ěnit systém vykazování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sledovat dopady ne(jen) čísla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CZ.03.3.X/0.0/0.0/15_124/0006474</a:t>
            </a:r>
            <a:endParaRPr/>
          </a:p>
        </p:txBody>
      </p:sp>
      <p:sp>
        <p:nvSpPr>
          <p:cNvPr id="196" name="Google Shape;196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/>
              <a:t>Klíčové aktivity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Skauting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Inkubátor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Akcelerátor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Konference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Evaluace</a:t>
            </a:r>
            <a:endParaRPr/>
          </a:p>
        </p:txBody>
      </p:sp>
      <p:pic>
        <p:nvPicPr>
          <p:cNvPr id="197" name="Google Shape;19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2449" y="3988076"/>
            <a:ext cx="4050675" cy="8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3950" y="1790700"/>
            <a:ext cx="584835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7975"/>
            <a:ext cx="8839199" cy="371901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64"/>
          <p:cNvSpPr txBox="1"/>
          <p:nvPr/>
        </p:nvSpPr>
        <p:spPr>
          <a:xfrm>
            <a:off x="201700" y="4264650"/>
            <a:ext cx="59502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 u="sng">
                <a:solidFill>
                  <a:schemeClr val="hlink"/>
                </a:solidFill>
                <a:hlinkClick r:id="rId4"/>
              </a:rPr>
              <a:t>https://codokaze.knihovna.cz/</a:t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Knihovny potřebují V</a:t>
            </a:r>
            <a:endParaRPr/>
          </a:p>
        </p:txBody>
      </p:sp>
      <p:sp>
        <p:nvSpPr>
          <p:cNvPr id="348" name="Google Shape;348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mladý lidi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diversifikované týmy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152400"/>
            <a:ext cx="725805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640" y="0"/>
            <a:ext cx="538471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67"/>
          <p:cNvSpPr txBox="1"/>
          <p:nvPr/>
        </p:nvSpPr>
        <p:spPr>
          <a:xfrm>
            <a:off x="7541550" y="4750325"/>
            <a:ext cx="15849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Zdroj: Facebook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8"/>
          <p:cNvSpPr txBox="1"/>
          <p:nvPr/>
        </p:nvSpPr>
        <p:spPr>
          <a:xfrm>
            <a:off x="1791300" y="1303950"/>
            <a:ext cx="5561400" cy="25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6000">
                <a:latin typeface="Lobster"/>
                <a:ea typeface="Lobster"/>
                <a:cs typeface="Lobster"/>
                <a:sym typeface="Lobster"/>
              </a:rPr>
              <a:t>Natlačit &amp; Prodat</a:t>
            </a:r>
            <a:endParaRPr sz="6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latin typeface="Caveat"/>
                <a:ea typeface="Caveat"/>
                <a:cs typeface="Caveat"/>
                <a:sym typeface="Caveat"/>
              </a:rPr>
              <a:t>… aby chodilo víc lidí</a:t>
            </a:r>
            <a:endParaRPr sz="30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Knihovny potřebují VI</a:t>
            </a:r>
            <a:endParaRPr/>
          </a:p>
        </p:txBody>
      </p:sp>
      <p:sp>
        <p:nvSpPr>
          <p:cNvPr id="370" name="Google Shape;370;p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sk"/>
              <a:t>současná témata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09600"/>
            <a:ext cx="8839200" cy="4356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287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7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bartosova@kisk.cz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152400"/>
            <a:ext cx="725805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50" y="81875"/>
            <a:ext cx="8977175" cy="424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600" y="76200"/>
            <a:ext cx="66547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152400"/>
            <a:ext cx="725805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152400"/>
            <a:ext cx="725805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152400"/>
            <a:ext cx="725805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