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68" r:id="rId3"/>
    <p:sldId id="261" r:id="rId4"/>
    <p:sldId id="269" r:id="rId5"/>
    <p:sldId id="270" r:id="rId6"/>
    <p:sldId id="271" r:id="rId7"/>
    <p:sldId id="272" r:id="rId8"/>
    <p:sldId id="273" r:id="rId9"/>
    <p:sldId id="256" r:id="rId10"/>
    <p:sldId id="277" r:id="rId11"/>
    <p:sldId id="257" r:id="rId12"/>
    <p:sldId id="258" r:id="rId13"/>
    <p:sldId id="259" r:id="rId14"/>
    <p:sldId id="260" r:id="rId15"/>
    <p:sldId id="262" r:id="rId16"/>
    <p:sldId id="263" r:id="rId17"/>
    <p:sldId id="274" r:id="rId18"/>
    <p:sldId id="275" r:id="rId19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12. 4. 2018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57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12. 4. 2018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7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12. 4. 2018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711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12. 4. 2018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39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12. 4. 2018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535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12. 4. 2018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79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12. 4. 2018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11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12. 4. 2018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005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12. 4. 2018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12. 4. 2018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334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12. 4. 2018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59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12. 4. 2018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10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C6B-E0EC-4A28-BBF1-F9FA862C09E9}" type="datetimeFigureOut">
              <a:rPr lang="cs-CZ" smtClean="0"/>
              <a:t>12. 4. 2018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8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5145C6B-E0EC-4A28-BBF1-F9FA862C09E9}" type="datetimeFigureOut">
              <a:rPr lang="cs-CZ" smtClean="0"/>
              <a:t>12. 4. 2018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71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5145C6B-E0EC-4A28-BBF1-F9FA862C09E9}" type="datetimeFigureOut">
              <a:rPr lang="cs-CZ" smtClean="0"/>
              <a:t>12. 4. 2018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CB1F2F5B-2EE9-494A-B3B5-EAE2D7B6A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2913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acor.cz/getattachment/Studovny/Online-zdroje/Jarvis.pdf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or.cz/getattachment/Studovny/Online-zdroje/Jarvis.pdf.aspx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i="1" dirty="0"/>
              <a:t>„R</a:t>
            </a:r>
            <a:r>
              <a:rPr lang="fr-FR" i="1" dirty="0"/>
              <a:t>es novae ac mirabiles gradatim apparent</a:t>
            </a:r>
            <a:r>
              <a:rPr lang="cs-CZ" i="1" dirty="0"/>
              <a:t>“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37174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Měnící se společnost, informační společnost, změna rolí, filosofické otázky učící se společnosti: Co je vzdělanost? K čemu se učíme? Celoživotní učení, učení dospělých, různé formy přístupy</a:t>
            </a:r>
          </a:p>
          <a:p>
            <a:r>
              <a:rPr lang="cs-CZ" dirty="0"/>
              <a:t>Učící se společnost</a:t>
            </a:r>
          </a:p>
          <a:p>
            <a:r>
              <a:rPr lang="cs-CZ" dirty="0"/>
              <a:t>2017</a:t>
            </a:r>
          </a:p>
          <a:p>
            <a:r>
              <a:rPr lang="cs-CZ" dirty="0"/>
              <a:t>Michal Černý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41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Sociologické východisko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Všechny sociální procesy jsou ovlivněné společností</a:t>
            </a:r>
          </a:p>
          <a:p>
            <a:r>
              <a:rPr lang="cs-CZ" dirty="0" smtClean="0"/>
              <a:t>Pojem učící se společnost je podle něj nejasný a matoucí, lze ale říci, že je spojená s každodenním nekontrolovatelným učením. V ideálním případě obsahuje:</a:t>
            </a:r>
          </a:p>
          <a:p>
            <a:pPr lvl="1"/>
            <a:r>
              <a:rPr lang="cs-CZ" dirty="0" smtClean="0"/>
              <a:t>Vizi svého demokratického vývoje</a:t>
            </a:r>
          </a:p>
          <a:p>
            <a:pPr lvl="1"/>
            <a:r>
              <a:rPr lang="cs-CZ" dirty="0" smtClean="0"/>
              <a:t>Je schopna jej plánovat a vnímat strategické dokumenty</a:t>
            </a:r>
          </a:p>
          <a:p>
            <a:pPr lvl="1"/>
            <a:r>
              <a:rPr lang="cs-CZ" dirty="0" smtClean="0"/>
              <a:t>Je reflektivní  a pracuje s riziky</a:t>
            </a:r>
          </a:p>
          <a:p>
            <a:pPr lvl="1"/>
            <a:r>
              <a:rPr lang="cs-CZ" dirty="0" smtClean="0"/>
              <a:t>Učení se v ní stává součástí trhu</a:t>
            </a:r>
          </a:p>
          <a:p>
            <a:r>
              <a:rPr lang="cs-CZ" dirty="0" smtClean="0"/>
              <a:t>Učení je součástí žití – to jak vypadá učení je ovlivněno společností a naopak</a:t>
            </a:r>
          </a:p>
          <a:p>
            <a:r>
              <a:rPr lang="cs-CZ" dirty="0" smtClean="0"/>
              <a:t>Čtyři významné </a:t>
            </a:r>
            <a:r>
              <a:rPr lang="cs-CZ" dirty="0" smtClean="0"/>
              <a:t>změny v současné společnosti:</a:t>
            </a:r>
          </a:p>
          <a:p>
            <a:pPr lvl="1"/>
            <a:r>
              <a:rPr lang="cs-CZ" dirty="0" smtClean="0"/>
              <a:t>Globalizace a znalostní společnost</a:t>
            </a:r>
          </a:p>
          <a:p>
            <a:pPr lvl="1"/>
            <a:r>
              <a:rPr lang="cs-CZ" dirty="0" smtClean="0"/>
              <a:t>Rostoucí množství volného času</a:t>
            </a:r>
          </a:p>
          <a:p>
            <a:pPr lvl="1"/>
            <a:r>
              <a:rPr lang="cs-CZ" dirty="0" smtClean="0"/>
              <a:t>Dlouhověkost</a:t>
            </a:r>
          </a:p>
          <a:p>
            <a:pPr lvl="1"/>
            <a:r>
              <a:rPr lang="cs-CZ" dirty="0" smtClean="0"/>
              <a:t>Potřeba péče o demokratickou společnost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132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Peter </a:t>
            </a:r>
            <a:r>
              <a:rPr lang="cs-CZ" dirty="0" err="1"/>
              <a:t>Jarvis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Existenciální a fenomenologická andragogika či pedagogika (inspirovaná Martinem </a:t>
            </a:r>
            <a:r>
              <a:rPr lang="cs-CZ" dirty="0" err="1"/>
              <a:t>Buberem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Já – Ty</a:t>
            </a:r>
          </a:p>
          <a:p>
            <a:pPr lvl="1"/>
            <a:r>
              <a:rPr lang="cs-CZ" dirty="0"/>
              <a:t>Já – Ono</a:t>
            </a:r>
          </a:p>
          <a:p>
            <a:pPr lvl="1"/>
            <a:r>
              <a:rPr lang="cs-CZ" dirty="0"/>
              <a:t>Já</a:t>
            </a:r>
          </a:p>
          <a:p>
            <a:r>
              <a:rPr lang="cs-CZ" dirty="0"/>
              <a:t>Učení je odpověď na bytí ve světě a zažívání nesouladu při jeho poznávání – pedagogika nesouladu</a:t>
            </a:r>
          </a:p>
          <a:p>
            <a:r>
              <a:rPr lang="cs-CZ" dirty="0"/>
              <a:t>Proces učení je odpovědí na to, jak vnímáme svoji situaci ve světě a je sociálně senzitivní</a:t>
            </a:r>
          </a:p>
          <a:p>
            <a:r>
              <a:rPr lang="cs-CZ" dirty="0"/>
              <a:t>Učení je vždy spojené s nějakým konkrétním sociálním konceptem</a:t>
            </a:r>
          </a:p>
          <a:p>
            <a:r>
              <a:rPr lang="cs-CZ" i="1" dirty="0"/>
              <a:t>„Všechno učení začíná zkušeností“</a:t>
            </a:r>
          </a:p>
        </p:txBody>
      </p:sp>
    </p:spTree>
    <p:extLst>
      <p:ext uri="{BB962C8B-B14F-4D97-AF65-F5344CB8AC3E}">
        <p14:creationId xmlns:p14="http://schemas.microsoft.com/office/powerpoint/2010/main" val="394112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 nesouladu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Člověk očekává, jaký svět bude. Pokud je vše harmonické, zažívá soulad představ a zkušenosti. Takové zakoušení, ale nevede k učení.</a:t>
            </a:r>
          </a:p>
          <a:p>
            <a:r>
              <a:rPr lang="cs-CZ" dirty="0"/>
              <a:t>Pokud je mezi očekáváním a zkušeností nesoulad, musí se s ním člověk vyrovnat (a nebo ho ignorovat, pak se  ale neučí), což vede k učení.</a:t>
            </a:r>
          </a:p>
          <a:p>
            <a:r>
              <a:rPr lang="cs-CZ" dirty="0"/>
              <a:t>Míra nesouhlasu může být různá a pak stupňuje různé požadavky na způsob učení:</a:t>
            </a:r>
          </a:p>
          <a:p>
            <a:pPr lvl="1"/>
            <a:r>
              <a:rPr lang="cs-CZ" dirty="0"/>
              <a:t>Shoda – k žádnému učení nedochází</a:t>
            </a:r>
          </a:p>
          <a:p>
            <a:pPr lvl="1"/>
            <a:r>
              <a:rPr lang="cs-CZ" dirty="0"/>
              <a:t>Rozdílnost – typická adaptace, informální učení</a:t>
            </a:r>
          </a:p>
          <a:p>
            <a:pPr lvl="1"/>
            <a:r>
              <a:rPr lang="cs-CZ" dirty="0"/>
              <a:t>Oddělení – fáze vědomého učení</a:t>
            </a:r>
          </a:p>
          <a:p>
            <a:pPr lvl="1"/>
            <a:r>
              <a:rPr lang="cs-CZ" dirty="0"/>
              <a:t>Odlišnost – zde je potřeba systematické vzdělání</a:t>
            </a:r>
          </a:p>
        </p:txBody>
      </p:sp>
    </p:spTree>
    <p:extLst>
      <p:ext uri="{BB962C8B-B14F-4D97-AF65-F5344CB8AC3E}">
        <p14:creationId xmlns:p14="http://schemas.microsoft.com/office/powerpoint/2010/main" val="173433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Epizodická zkušenost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Člověk žije ve světě (srov. Patočkův přirozený svět x fyzický svět)</a:t>
            </a:r>
          </a:p>
          <a:p>
            <a:r>
              <a:rPr lang="cs-CZ" dirty="0"/>
              <a:t>Epizodická zkušenost – vnímáme po částech (</a:t>
            </a:r>
            <a:r>
              <a:rPr lang="cs-CZ" dirty="0" err="1"/>
              <a:t>klipovitě</a:t>
            </a:r>
            <a:r>
              <a:rPr lang="cs-CZ" dirty="0"/>
              <a:t>) a s těmito krátkými vjemy můžeme dále pracovat</a:t>
            </a:r>
          </a:p>
          <a:p>
            <a:r>
              <a:rPr lang="cs-CZ" dirty="0"/>
              <a:t>Zkušenost – subjektivní zakoušení objektivní skutečnosti</a:t>
            </a:r>
          </a:p>
          <a:p>
            <a:r>
              <a:rPr lang="cs-CZ" dirty="0"/>
              <a:t>Epizodická – časově ohraničená</a:t>
            </a:r>
          </a:p>
          <a:p>
            <a:r>
              <a:rPr lang="cs-CZ" dirty="0"/>
              <a:t>Sám </a:t>
            </a:r>
            <a:r>
              <a:rPr lang="cs-CZ" dirty="0" err="1"/>
              <a:t>Jarvis</a:t>
            </a:r>
            <a:r>
              <a:rPr lang="cs-CZ" dirty="0"/>
              <a:t> ale neříká, jak krátká je epizodická zkušenost, kterou považuje za základní jednotku učení (právě ona se vztahuje k souladu a nesouladu)</a:t>
            </a:r>
          </a:p>
        </p:txBody>
      </p:sp>
    </p:spTree>
    <p:extLst>
      <p:ext uri="{BB962C8B-B14F-4D97-AF65-F5344CB8AC3E}">
        <p14:creationId xmlns:p14="http://schemas.microsoft.com/office/powerpoint/2010/main" val="174019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Jervis</a:t>
            </a:r>
            <a:r>
              <a:rPr lang="cs-CZ" dirty="0"/>
              <a:t> rozlišuje čtyři základní procesy učení:</a:t>
            </a:r>
          </a:p>
          <a:p>
            <a:pPr lvl="1"/>
            <a:r>
              <a:rPr lang="cs-CZ" dirty="0"/>
              <a:t>Nedochází k učení</a:t>
            </a:r>
          </a:p>
          <a:p>
            <a:pPr lvl="1"/>
            <a:r>
              <a:rPr lang="cs-CZ" dirty="0"/>
              <a:t>Probíhá nahodilé učení</a:t>
            </a:r>
          </a:p>
          <a:p>
            <a:pPr lvl="1"/>
            <a:r>
              <a:rPr lang="cs-CZ" dirty="0"/>
              <a:t>Dochází k nereflektivnímu učení</a:t>
            </a:r>
          </a:p>
          <a:p>
            <a:pPr lvl="1"/>
            <a:r>
              <a:rPr lang="cs-CZ" dirty="0"/>
              <a:t>Dochází k reflektivnímu učení</a:t>
            </a:r>
          </a:p>
          <a:p>
            <a:pPr lvl="1"/>
            <a:endParaRPr lang="cs-CZ" dirty="0"/>
          </a:p>
          <a:p>
            <a:r>
              <a:rPr lang="cs-CZ" dirty="0"/>
              <a:t>Cestou dolů se zvyšuje komplexita a vliv učení na člověka. Učení mění člověka podle </a:t>
            </a:r>
            <a:r>
              <a:rPr lang="cs-CZ" dirty="0" err="1"/>
              <a:t>Jervise</a:t>
            </a:r>
            <a:r>
              <a:rPr lang="cs-CZ" dirty="0"/>
              <a:t> uvnitř.</a:t>
            </a:r>
          </a:p>
        </p:txBody>
      </p:sp>
    </p:spTree>
    <p:extLst>
      <p:ext uri="{BB962C8B-B14F-4D97-AF65-F5344CB8AC3E}">
        <p14:creationId xmlns:p14="http://schemas.microsoft.com/office/powerpoint/2010/main" val="314756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procesů (</a:t>
            </a:r>
            <a:r>
              <a:rPr lang="cs-CZ" dirty="0">
                <a:hlinkClick r:id="rId2"/>
              </a:rPr>
              <a:t>zdroj</a:t>
            </a:r>
            <a:r>
              <a:rPr lang="cs-CZ" dirty="0"/>
              <a:t>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28821" y="4468952"/>
            <a:ext cx="4657725" cy="11334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4358" y="4468952"/>
            <a:ext cx="4781550" cy="111442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2493523"/>
            <a:ext cx="4695825" cy="80962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4358" y="2322074"/>
            <a:ext cx="478155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7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1422" r="2" b="2"/>
          <a:stretch/>
        </p:blipFill>
        <p:spPr>
          <a:xfrm>
            <a:off x="5120640" y="1904281"/>
            <a:ext cx="6233160" cy="427268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Učení (</a:t>
            </a:r>
            <a:r>
              <a:rPr lang="cs-CZ" dirty="0">
                <a:hlinkClick r:id="rId3"/>
              </a:rPr>
              <a:t>zdroj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>
            <a:normAutofit/>
          </a:bodyPr>
          <a:lstStyle/>
          <a:p>
            <a:r>
              <a:rPr lang="cs-CZ" sz="2000" dirty="0"/>
              <a:t>Je komplexní mnoha směrný fenomén</a:t>
            </a:r>
          </a:p>
          <a:p>
            <a:r>
              <a:rPr lang="cs-CZ" sz="2000" dirty="0"/>
              <a:t>Může být cyklické</a:t>
            </a:r>
          </a:p>
          <a:p>
            <a:r>
              <a:rPr lang="cs-CZ" sz="2000" dirty="0"/>
              <a:t>Po zkušenosti nemusí následovat vědomá reflexe</a:t>
            </a:r>
          </a:p>
          <a:p>
            <a:r>
              <a:rPr lang="cs-CZ" sz="2000" dirty="0"/>
              <a:t>Může vést různými cestami</a:t>
            </a:r>
          </a:p>
          <a:p>
            <a:r>
              <a:rPr lang="cs-CZ" sz="2000" dirty="0" err="1"/>
              <a:t>Jervis</a:t>
            </a:r>
            <a:r>
              <a:rPr lang="cs-CZ" sz="2000" dirty="0"/>
              <a:t> představuje jeden z nejkomplexnější modelů učení vůbec</a:t>
            </a:r>
          </a:p>
        </p:txBody>
      </p:sp>
    </p:spTree>
    <p:extLst>
      <p:ext uri="{BB962C8B-B14F-4D97-AF65-F5344CB8AC3E}">
        <p14:creationId xmlns:p14="http://schemas.microsoft.com/office/powerpoint/2010/main" val="209085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Eugen Fink a výchovná dilemata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8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Šest antinomií výchovy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 Výchova jako pomoc a výchova jako manipulace</a:t>
            </a:r>
            <a:endParaRPr lang="cs-CZ" dirty="0"/>
          </a:p>
          <a:p>
            <a:r>
              <a:rPr lang="cs-CZ" dirty="0"/>
              <a:t>Moc a bezmoc vychovatele</a:t>
            </a:r>
          </a:p>
          <a:p>
            <a:r>
              <a:rPr lang="cs-CZ" dirty="0"/>
              <a:t>Hranice a bezhraničnost výchovy</a:t>
            </a:r>
          </a:p>
          <a:p>
            <a:r>
              <a:rPr lang="cs-CZ" dirty="0"/>
              <a:t>Jedinečnost a obecnost výchovy</a:t>
            </a:r>
          </a:p>
          <a:p>
            <a:r>
              <a:rPr lang="cs-CZ" dirty="0"/>
              <a:t>Výchova k profesi versus výchova k lidství (odborná kvalifikace versus obecně lidská vzdělanost, materiální versus formální vzdělávání)</a:t>
            </a:r>
          </a:p>
          <a:p>
            <a:r>
              <a:rPr lang="cs-CZ" dirty="0"/>
              <a:t>Meze a možnosti výchovy (rozpor mezi tím, co lze na člověku formovat)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98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Fenomenologická pedagogika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71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Učení, výchova, vzdělání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Učení – učinění se něčím nebo učinění někoho něčím. Je spojeno s vědomým a záměrným plánem. V běžném kontextu se vztahuje k samotné aktivitě člověka ve světě.</a:t>
            </a:r>
          </a:p>
          <a:p>
            <a:r>
              <a:rPr lang="cs-CZ" dirty="0"/>
              <a:t>Vzdělávání – vzdálení se od původního, růst směrem k něčemu novému. Také obsahuje plán a záměr, opouštění prekonceptů a cestu k poznání. V běžném jazyce může být spojené s politikou, procesem, něčím řízeným autoritou.</a:t>
            </a:r>
          </a:p>
          <a:p>
            <a:r>
              <a:rPr lang="cs-CZ" dirty="0"/>
              <a:t>Výchova jakoby oddělovala učení od mravní či osobnostní složky člověka. V literatuře se často spojuje právě s rozvojem charakteru vzdělávaného.</a:t>
            </a:r>
          </a:p>
        </p:txBody>
      </p:sp>
    </p:spTree>
    <p:extLst>
      <p:ext uri="{BB962C8B-B14F-4D97-AF65-F5344CB8AC3E}">
        <p14:creationId xmlns:p14="http://schemas.microsoft.com/office/powerpoint/2010/main" val="333635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koncepty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Neexistují substance, ale jen jejich reflexe či percepce člověkem – fenomény</a:t>
            </a:r>
          </a:p>
          <a:p>
            <a:r>
              <a:rPr lang="cs-CZ" dirty="0"/>
              <a:t>Přirozený svět – to, jak vypadá náš obraz vnějšího světa v naší mysli</a:t>
            </a:r>
          </a:p>
          <a:p>
            <a:r>
              <a:rPr lang="cs-CZ" dirty="0"/>
              <a:t>Problém vnímání fenoménu – fenomén vždy vnímáme parciálně, podle našeho vnitřního rozpoložení a přirozeného světa</a:t>
            </a:r>
          </a:p>
          <a:p>
            <a:r>
              <a:rPr lang="cs-CZ" dirty="0"/>
              <a:t>Čas i prostor jsou primárně subjektivní veličiny</a:t>
            </a:r>
          </a:p>
          <a:p>
            <a:r>
              <a:rPr lang="cs-CZ" dirty="0"/>
              <a:t>Důraz je kladen na jazyk a pochopení jeho významu a vztahu ke světu</a:t>
            </a:r>
          </a:p>
          <a:p>
            <a:r>
              <a:rPr lang="cs-CZ" dirty="0"/>
              <a:t>Člověk je ve světě a je stavěn do různých situací</a:t>
            </a:r>
          </a:p>
        </p:txBody>
      </p:sp>
    </p:spTree>
    <p:extLst>
      <p:ext uri="{BB962C8B-B14F-4D97-AF65-F5344CB8AC3E}">
        <p14:creationId xmlns:p14="http://schemas.microsoft.com/office/powerpoint/2010/main" val="180730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Jan Patočka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6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Patočkova pozice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Člověk je zodpovědný za celek, profesi</a:t>
            </a:r>
          </a:p>
          <a:p>
            <a:r>
              <a:rPr lang="cs-CZ" dirty="0"/>
              <a:t>Povinností člověka je usilovat o pravdu, učení je jednou z cest k pravdě</a:t>
            </a:r>
          </a:p>
          <a:p>
            <a:r>
              <a:rPr lang="cs-CZ" dirty="0"/>
              <a:t>Vzdělání předpokládá pravdu, stejně jako věda</a:t>
            </a:r>
          </a:p>
          <a:p>
            <a:r>
              <a:rPr lang="cs-CZ" dirty="0"/>
              <a:t>Pravda je otázkou komunikace, nelze jí vlastnit</a:t>
            </a:r>
          </a:p>
        </p:txBody>
      </p:sp>
      <p:pic>
        <p:nvPicPr>
          <p:cNvPr id="16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930" y="2222287"/>
            <a:ext cx="2936383" cy="4054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3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body </a:t>
            </a:r>
            <a:r>
              <a:rPr lang="cs-CZ" dirty="0" err="1"/>
              <a:t>patočkovské</a:t>
            </a:r>
            <a:r>
              <a:rPr lang="cs-CZ" dirty="0"/>
              <a:t> pedagogiky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Péče o duši - návaznost na integrální andragogiku (</a:t>
            </a:r>
            <a:r>
              <a:rPr lang="cs-CZ" dirty="0" err="1"/>
              <a:t>Jochmann</a:t>
            </a:r>
            <a:r>
              <a:rPr lang="cs-CZ" dirty="0"/>
              <a:t> a Olomouc):</a:t>
            </a:r>
          </a:p>
          <a:p>
            <a:pPr lvl="1"/>
            <a:r>
              <a:rPr lang="cs-CZ" dirty="0"/>
              <a:t>širokou oblast vzdělávání dospělých</a:t>
            </a:r>
          </a:p>
          <a:p>
            <a:pPr lvl="1"/>
            <a:r>
              <a:rPr lang="cs-CZ" dirty="0"/>
              <a:t>oblast edukace</a:t>
            </a:r>
          </a:p>
          <a:p>
            <a:pPr lvl="1"/>
            <a:r>
              <a:rPr lang="cs-CZ" dirty="0"/>
              <a:t>oblast péče</a:t>
            </a:r>
          </a:p>
          <a:p>
            <a:pPr lvl="1"/>
            <a:r>
              <a:rPr lang="cs-CZ" dirty="0"/>
              <a:t>funkcionální působení </a:t>
            </a:r>
          </a:p>
          <a:p>
            <a:r>
              <a:rPr lang="cs-CZ" dirty="0"/>
              <a:t>Zodpovědnost za veřejný prostor</a:t>
            </a:r>
          </a:p>
          <a:p>
            <a:r>
              <a:rPr lang="cs-CZ" dirty="0"/>
              <a:t>Vztah pravdy a veřejného prostoru – srov. informační válka</a:t>
            </a:r>
          </a:p>
          <a:p>
            <a:r>
              <a:rPr lang="cs-CZ" dirty="0"/>
              <a:t>Zodpovědnost za profesi a komunitu, ale také sám za sebe</a:t>
            </a:r>
          </a:p>
          <a:p>
            <a:r>
              <a:rPr lang="cs-CZ" dirty="0"/>
              <a:t>Klíčové je hledání pravdy</a:t>
            </a:r>
          </a:p>
        </p:txBody>
      </p:sp>
    </p:spTree>
    <p:extLst>
      <p:ext uri="{BB962C8B-B14F-4D97-AF65-F5344CB8AC3E}">
        <p14:creationId xmlns:p14="http://schemas.microsoft.com/office/powerpoint/2010/main" val="113014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6"/>
          <p:cNvPicPr>
            <a:picLocks noGrp="1" noChangeAspect="1"/>
          </p:cNvPicPr>
          <p:nvPr/>
        </p:nvPicPr>
        <p:blipFill rotWithShape="1">
          <a:blip r:embed="rId2"/>
          <a:srcRect r="-1" b="13823"/>
          <a:stretch/>
        </p:blipFill>
        <p:spPr>
          <a:xfrm>
            <a:off x="7556408" y="10"/>
            <a:ext cx="4635591" cy="6857990"/>
          </a:xfrm>
          <a:prstGeom prst="rect">
            <a:avLst/>
          </a:prstGeom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930" y="0"/>
            <a:ext cx="6586491" cy="1676603"/>
          </a:xfrm>
        </p:spPr>
        <p:txBody>
          <a:bodyPr>
            <a:normAutofit fontScale="90000"/>
          </a:bodyPr>
          <a:lstStyle/>
          <a:p>
            <a:r>
              <a:rPr lang="cs-CZ" dirty="0"/>
              <a:t>Klíčové body </a:t>
            </a:r>
            <a:r>
              <a:rPr lang="cs-CZ" dirty="0" err="1"/>
              <a:t>patočkovské</a:t>
            </a:r>
            <a:r>
              <a:rPr lang="cs-CZ" dirty="0"/>
              <a:t> pedagogiky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8930" y="2438400"/>
            <a:ext cx="6586489" cy="3785419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/>
              <a:t>Východiskem je pobyt ve světe</a:t>
            </a:r>
          </a:p>
          <a:p>
            <a:r>
              <a:rPr lang="cs-CZ" sz="2400" dirty="0"/>
              <a:t>Učení je utvářením přirozeného světa v naší mysli</a:t>
            </a:r>
          </a:p>
          <a:p>
            <a:r>
              <a:rPr lang="cs-CZ" sz="2400" dirty="0"/>
              <a:t>Fenomény se zjevují postupně – tedy i učíme se postupně</a:t>
            </a:r>
          </a:p>
          <a:p>
            <a:r>
              <a:rPr lang="cs-CZ" sz="2400" dirty="0"/>
              <a:t>Důraz je kladen na reflektivní samostatné myšlení každého jedince</a:t>
            </a:r>
          </a:p>
          <a:p>
            <a:r>
              <a:rPr lang="cs-CZ" sz="2400" dirty="0"/>
              <a:t>Učitel je průvodce, který klade otázky, ale nezjevuje fakta</a:t>
            </a:r>
          </a:p>
          <a:p>
            <a:r>
              <a:rPr lang="cs-CZ" sz="2400" dirty="0"/>
              <a:t>Každý student je si sám hledá odpovědi a je za ně zodpovědný (což ale neznamená, že neexistuje pravda)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7895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Peter </a:t>
            </a:r>
            <a:r>
              <a:rPr lang="cs-CZ" dirty="0" err="1"/>
              <a:t>Jarvis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84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96045e98c5c78c114094d1cfe1f56b33a235d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196</TotalTime>
  <Words>803</Words>
  <Application>Microsoft Office PowerPoint</Application>
  <PresentationFormat>Širokoúhlá obrazovka</PresentationFormat>
  <Paragraphs>100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Century Gothic</vt:lpstr>
      <vt:lpstr>Wingdings 2</vt:lpstr>
      <vt:lpstr>Citáty</vt:lpstr>
      <vt:lpstr>„Res novae ac mirabiles gradatim apparent“</vt:lpstr>
      <vt:lpstr>Fenomenologická pedagogika</vt:lpstr>
      <vt:lpstr>Učení, výchova, vzdělání</vt:lpstr>
      <vt:lpstr>Základní koncepty</vt:lpstr>
      <vt:lpstr>Jan Patočka</vt:lpstr>
      <vt:lpstr>Patočkova pozice</vt:lpstr>
      <vt:lpstr>Klíčové body patočkovské pedagogiky</vt:lpstr>
      <vt:lpstr>Klíčové body patočkovské pedagogiky</vt:lpstr>
      <vt:lpstr>Peter Jarvis</vt:lpstr>
      <vt:lpstr>Sociologické východisko</vt:lpstr>
      <vt:lpstr>Peter Jarvis</vt:lpstr>
      <vt:lpstr>Koncept nesouladu</vt:lpstr>
      <vt:lpstr>Epizodická zkušenost</vt:lpstr>
      <vt:lpstr>Učení</vt:lpstr>
      <vt:lpstr>Příklady procesů (zdroj)</vt:lpstr>
      <vt:lpstr>Učení (zdroj)</vt:lpstr>
      <vt:lpstr>Eugen Fink a výchovná dilemata</vt:lpstr>
      <vt:lpstr>Šest antinomií výchovy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Peter Jarvis</dc:title>
  <dc:creator>Michal Cerny</dc:creator>
  <cp:lastModifiedBy>Michal Cerny</cp:lastModifiedBy>
  <cp:revision>16</cp:revision>
  <dcterms:created xsi:type="dcterms:W3CDTF">2017-04-05T18:14:50Z</dcterms:created>
  <dcterms:modified xsi:type="dcterms:W3CDTF">2018-04-12T21:35:41Z</dcterms:modified>
</cp:coreProperties>
</file>