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57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7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711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39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535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79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11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005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334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59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10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8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5145C6B-E0EC-4A28-BBF1-F9FA862C09E9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71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5145C6B-E0EC-4A28-BBF1-F9FA862C09E9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2913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api.ai/" TargetMode="External"/><Relationship Id="rId3" Type="http://schemas.openxmlformats.org/officeDocument/2006/relationships/hyperlink" Target="https://smooch.io/" TargetMode="External"/><Relationship Id="rId7" Type="http://schemas.openxmlformats.org/officeDocument/2006/relationships/hyperlink" Target="https://wit.ai/" TargetMode="External"/><Relationship Id="rId2" Type="http://schemas.openxmlformats.org/officeDocument/2006/relationships/hyperlink" Target="https://www.motion.ai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manychat.com/" TargetMode="External"/><Relationship Id="rId11" Type="http://schemas.openxmlformats.org/officeDocument/2006/relationships/hyperlink" Target="https://www.itsabot.org/" TargetMode="External"/><Relationship Id="rId5" Type="http://schemas.openxmlformats.org/officeDocument/2006/relationships/hyperlink" Target="https://www.sendsonar.com/" TargetMode="External"/><Relationship Id="rId10" Type="http://schemas.openxmlformats.org/officeDocument/2006/relationships/hyperlink" Target="https://dev.kik.com/#/home" TargetMode="External"/><Relationship Id="rId4" Type="http://schemas.openxmlformats.org/officeDocument/2006/relationships/hyperlink" Target="https://chatfuel.com/" TargetMode="External"/><Relationship Id="rId9" Type="http://schemas.openxmlformats.org/officeDocument/2006/relationships/hyperlink" Target="https://dev.botframework.com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„</a:t>
            </a:r>
            <a:r>
              <a:rPr lang="pt-BR" i="1" dirty="0" smtClean="0"/>
              <a:t>Balbus </a:t>
            </a:r>
            <a:r>
              <a:rPr lang="pt-BR" i="1" dirty="0"/>
              <a:t>balbum amat, quoniam verba sua </a:t>
            </a:r>
            <a:r>
              <a:rPr lang="pt-BR" i="1" dirty="0" smtClean="0"/>
              <a:t>capessit</a:t>
            </a:r>
            <a:r>
              <a:rPr lang="cs-CZ" i="1" dirty="0" smtClean="0"/>
              <a:t>“</a:t>
            </a:r>
            <a:endParaRPr lang="cs-CZ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21484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Učící se člověk a AI, AC, neuronové sítě, mentální modely, kreativita, řízení kreativity. Evidence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learning</a:t>
            </a:r>
            <a:r>
              <a:rPr lang="cs-CZ" dirty="0"/>
              <a:t>, daty řízené školství a jeho kritika (</a:t>
            </a:r>
            <a:r>
              <a:rPr lang="cs-CZ" dirty="0" err="1"/>
              <a:t>dehumanisace</a:t>
            </a:r>
            <a:r>
              <a:rPr lang="cs-CZ" dirty="0" smtClean="0"/>
              <a:t>)</a:t>
            </a:r>
          </a:p>
          <a:p>
            <a:r>
              <a:rPr lang="cs-CZ" dirty="0" smtClean="0"/>
              <a:t>Učící se společnost</a:t>
            </a:r>
          </a:p>
          <a:p>
            <a:r>
              <a:rPr lang="cs-CZ" dirty="0" smtClean="0"/>
              <a:t>2017</a:t>
            </a:r>
            <a:endParaRPr lang="cs-CZ" dirty="0"/>
          </a:p>
          <a:p>
            <a:r>
              <a:rPr lang="cs-CZ" dirty="0"/>
              <a:t>Michal Černý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657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Siri</a:t>
            </a:r>
            <a:r>
              <a:rPr lang="cs-CZ" dirty="0" smtClean="0"/>
              <a:t> (Apple)</a:t>
            </a:r>
          </a:p>
          <a:p>
            <a:r>
              <a:rPr lang="cs-CZ" dirty="0" err="1" smtClean="0"/>
              <a:t>Now</a:t>
            </a:r>
            <a:r>
              <a:rPr lang="cs-CZ" dirty="0" smtClean="0"/>
              <a:t> a </a:t>
            </a:r>
            <a:r>
              <a:rPr lang="cs-CZ" dirty="0" err="1" smtClean="0"/>
              <a:t>Cloud</a:t>
            </a:r>
            <a:r>
              <a:rPr lang="cs-CZ" dirty="0" smtClean="0"/>
              <a:t> </a:t>
            </a:r>
            <a:r>
              <a:rPr lang="cs-CZ" dirty="0" err="1" smtClean="0"/>
              <a:t>platform</a:t>
            </a:r>
            <a:r>
              <a:rPr lang="cs-CZ" dirty="0" smtClean="0"/>
              <a:t> </a:t>
            </a:r>
            <a:r>
              <a:rPr lang="cs-CZ" dirty="0" err="1" smtClean="0"/>
              <a:t>Speech</a:t>
            </a:r>
            <a:r>
              <a:rPr lang="cs-CZ" dirty="0" smtClean="0"/>
              <a:t> (Google)</a:t>
            </a:r>
          </a:p>
          <a:p>
            <a:r>
              <a:rPr lang="cs-CZ" dirty="0" smtClean="0"/>
              <a:t>Alexa (Amazon)</a:t>
            </a:r>
          </a:p>
          <a:p>
            <a:r>
              <a:rPr lang="cs-CZ" dirty="0" err="1" smtClean="0"/>
              <a:t>Cortana</a:t>
            </a:r>
            <a:r>
              <a:rPr lang="cs-CZ" dirty="0" smtClean="0"/>
              <a:t> a LUISS(Microsoft)</a:t>
            </a:r>
          </a:p>
          <a:p>
            <a:r>
              <a:rPr lang="cs-CZ" dirty="0" smtClean="0"/>
              <a:t>Watson (IBM)</a:t>
            </a:r>
          </a:p>
          <a:p>
            <a:r>
              <a:rPr lang="cs-CZ" dirty="0" smtClean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3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Chatbot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Klíčem k úspěchu je modelování dialogů a design celého prostředí</a:t>
            </a:r>
          </a:p>
          <a:p>
            <a:r>
              <a:rPr lang="cs-CZ" dirty="0" smtClean="0"/>
              <a:t>Těsná spojitost s AI projekty</a:t>
            </a:r>
          </a:p>
          <a:p>
            <a:r>
              <a:rPr lang="cs-CZ" dirty="0" smtClean="0"/>
              <a:t>Mohou být specializované x obecné</a:t>
            </a:r>
          </a:p>
          <a:p>
            <a:r>
              <a:rPr lang="cs-CZ" dirty="0" smtClean="0"/>
              <a:t>Existuje řada aplikací, kde není třeba umět programovat a </a:t>
            </a:r>
            <a:r>
              <a:rPr lang="cs-CZ" dirty="0" err="1" smtClean="0"/>
              <a:t>chatbota</a:t>
            </a:r>
            <a:r>
              <a:rPr lang="cs-CZ" dirty="0" smtClean="0"/>
              <a:t> lze vytvořit</a:t>
            </a:r>
          </a:p>
          <a:p>
            <a:r>
              <a:rPr lang="cs-CZ" dirty="0" smtClean="0"/>
              <a:t>Možnosti využití?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2763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otion.ai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55830"/>
            <a:ext cx="10972800" cy="381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032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Příklady služeb pro tvorbu </a:t>
            </a:r>
            <a:r>
              <a:rPr lang="cs-CZ" dirty="0" err="1" smtClean="0"/>
              <a:t>chatbotů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hlinkClick r:id="rId2"/>
              </a:rPr>
              <a:t>Motion</a:t>
            </a:r>
            <a:r>
              <a:rPr lang="cs-CZ" dirty="0">
                <a:hlinkClick r:id="rId2"/>
              </a:rPr>
              <a:t> </a:t>
            </a:r>
            <a:r>
              <a:rPr lang="cs-CZ" dirty="0" smtClean="0">
                <a:hlinkClick r:id="rId2"/>
              </a:rPr>
              <a:t>AI</a:t>
            </a:r>
            <a:endParaRPr lang="cs-CZ" dirty="0"/>
          </a:p>
          <a:p>
            <a:r>
              <a:rPr lang="cs-CZ" dirty="0" err="1" smtClean="0">
                <a:hlinkClick r:id="rId3"/>
              </a:rPr>
              <a:t>Smooch</a:t>
            </a:r>
            <a:endParaRPr lang="cs-CZ" dirty="0"/>
          </a:p>
          <a:p>
            <a:r>
              <a:rPr lang="cs-CZ" dirty="0" err="1" smtClean="0">
                <a:hlinkClick r:id="rId4"/>
              </a:rPr>
              <a:t>Chatfuel</a:t>
            </a:r>
            <a:endParaRPr lang="cs-CZ" dirty="0"/>
          </a:p>
          <a:p>
            <a:r>
              <a:rPr lang="cs-CZ" dirty="0" smtClean="0">
                <a:hlinkClick r:id="rId5"/>
              </a:rPr>
              <a:t>Sonar</a:t>
            </a:r>
            <a:endParaRPr lang="cs-CZ" dirty="0"/>
          </a:p>
          <a:p>
            <a:r>
              <a:rPr lang="cs-CZ" dirty="0" err="1" smtClean="0">
                <a:hlinkClick r:id="rId6"/>
              </a:rPr>
              <a:t>Manychat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7"/>
              </a:rPr>
              <a:t>wit.ai</a:t>
            </a:r>
            <a:endParaRPr lang="cs-CZ" dirty="0"/>
          </a:p>
          <a:p>
            <a:r>
              <a:rPr lang="cs-CZ" dirty="0" smtClean="0">
                <a:hlinkClick r:id="rId8"/>
              </a:rPr>
              <a:t>Api.ai</a:t>
            </a:r>
            <a:endParaRPr lang="cs-CZ" dirty="0"/>
          </a:p>
          <a:p>
            <a:r>
              <a:rPr lang="cs-CZ" dirty="0" smtClean="0">
                <a:hlinkClick r:id="rId9"/>
              </a:rPr>
              <a:t>Microsoft Bot Framework</a:t>
            </a:r>
            <a:endParaRPr lang="cs-CZ" dirty="0"/>
          </a:p>
          <a:p>
            <a:r>
              <a:rPr lang="cs-CZ" dirty="0" err="1" smtClean="0">
                <a:hlinkClick r:id="rId10"/>
              </a:rPr>
              <a:t>Kik</a:t>
            </a:r>
            <a:r>
              <a:rPr lang="cs-CZ" dirty="0" smtClean="0">
                <a:hlinkClick r:id="rId10"/>
              </a:rPr>
              <a:t> Bot </a:t>
            </a:r>
            <a:r>
              <a:rPr lang="cs-CZ" dirty="0" err="1" smtClean="0">
                <a:hlinkClick r:id="rId10"/>
              </a:rPr>
              <a:t>Kit</a:t>
            </a:r>
            <a:endParaRPr lang="cs-CZ" dirty="0"/>
          </a:p>
          <a:p>
            <a:r>
              <a:rPr lang="cs-CZ" dirty="0" err="1" smtClean="0">
                <a:hlinkClick r:id="rId11"/>
              </a:rPr>
              <a:t>Abot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88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Otazníky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třeba vědět, že mluvíme s robotem?</a:t>
            </a:r>
          </a:p>
          <a:p>
            <a:r>
              <a:rPr lang="cs-CZ" dirty="0" smtClean="0"/>
              <a:t>Co s daty?</a:t>
            </a:r>
          </a:p>
          <a:p>
            <a:r>
              <a:rPr lang="cs-CZ" dirty="0" smtClean="0"/>
              <a:t>Ochrana dat x učení se sítě</a:t>
            </a:r>
          </a:p>
          <a:p>
            <a:endParaRPr lang="cs-CZ" dirty="0"/>
          </a:p>
          <a:p>
            <a:r>
              <a:rPr lang="cs-CZ" dirty="0" smtClean="0"/>
              <a:t>K čemu vlastně potřebujeme člověka?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43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11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Umělá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Umělá x inteligence</a:t>
            </a:r>
          </a:p>
          <a:p>
            <a:pPr lvl="1"/>
            <a:r>
              <a:rPr lang="cs-CZ" dirty="0" smtClean="0"/>
              <a:t>Slabá x silná</a:t>
            </a:r>
          </a:p>
          <a:p>
            <a:pPr lvl="1"/>
            <a:r>
              <a:rPr lang="cs-CZ" dirty="0" smtClean="0"/>
              <a:t>Graduální učení</a:t>
            </a:r>
          </a:p>
          <a:p>
            <a:pPr lvl="1"/>
            <a:r>
              <a:rPr lang="cs-CZ" dirty="0" smtClean="0"/>
              <a:t>Učení s učitelem x učení bez učitele</a:t>
            </a:r>
          </a:p>
          <a:p>
            <a:r>
              <a:rPr lang="cs-CZ" dirty="0" smtClean="0"/>
              <a:t>Turek hrající šachy</a:t>
            </a:r>
          </a:p>
          <a:p>
            <a:r>
              <a:rPr lang="cs-CZ" dirty="0" smtClean="0"/>
              <a:t>Dřívější představa – „Počítače nerozumí datům, jen počítají.“ Ale co to znamená? Co sémantické technologie?</a:t>
            </a:r>
          </a:p>
          <a:p>
            <a:r>
              <a:rPr lang="cs-CZ" dirty="0" smtClean="0"/>
              <a:t>Počítač je lepší v šachu, hře go, ale třeba i v derivování výrazů nebo numerických metodách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70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Neuronová síť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Lidský mozek:</a:t>
            </a:r>
          </a:p>
          <a:p>
            <a:pPr lvl="1"/>
            <a:r>
              <a:rPr lang="cs-CZ" dirty="0" smtClean="0"/>
              <a:t>neurony a synapse</a:t>
            </a:r>
          </a:p>
          <a:p>
            <a:pPr lvl="1"/>
            <a:r>
              <a:rPr lang="cs-CZ" dirty="0" smtClean="0"/>
              <a:t>velké množství spojení</a:t>
            </a:r>
          </a:p>
          <a:p>
            <a:pPr lvl="1"/>
            <a:r>
              <a:rPr lang="cs-CZ" dirty="0" smtClean="0"/>
              <a:t>Rozhodování v neuronech, ale snad i mimo ně</a:t>
            </a:r>
          </a:p>
          <a:p>
            <a:pPr lvl="1"/>
            <a:r>
              <a:rPr lang="cs-CZ" dirty="0" smtClean="0"/>
              <a:t>Princip práce: elektrické napětí a jednoduché biologické součástky</a:t>
            </a:r>
          </a:p>
          <a:p>
            <a:r>
              <a:rPr lang="cs-CZ" dirty="0" smtClean="0"/>
              <a:t>Neuronové sítě:</a:t>
            </a:r>
          </a:p>
          <a:p>
            <a:pPr lvl="1"/>
            <a:r>
              <a:rPr lang="cs-CZ" dirty="0" smtClean="0"/>
              <a:t>Fyzické</a:t>
            </a:r>
          </a:p>
          <a:p>
            <a:pPr lvl="1"/>
            <a:r>
              <a:rPr lang="cs-CZ" dirty="0" smtClean="0"/>
              <a:t>Softwarové</a:t>
            </a:r>
          </a:p>
          <a:p>
            <a:pPr lvl="1"/>
            <a:r>
              <a:rPr lang="cs-CZ" dirty="0" smtClean="0"/>
              <a:t>N vstupů s vahou w, vnitřní algebraická struktura a jeden výstup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717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Snění a neuronové sítě</a:t>
            </a:r>
            <a:endParaRPr lang="cs-CZ" dirty="0"/>
          </a:p>
        </p:txBody>
      </p:sp>
      <p:pic>
        <p:nvPicPr>
          <p:cNvPr id="1026" name="Picture 2" descr="C:\Users\user\Downloads\ocplHA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4797"/>
            <a:ext cx="5673824" cy="283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ownloads\AI-dreams-640x35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50079"/>
            <a:ext cx="8128000" cy="336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ownloads\google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840" y="1604797"/>
            <a:ext cx="7536160" cy="423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74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neuronových sítí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Učení se a hledání abstraktních řešení a vzorů</a:t>
            </a:r>
          </a:p>
          <a:p>
            <a:r>
              <a:rPr lang="cs-CZ" dirty="0" smtClean="0"/>
              <a:t>Strojový překlad (třeba nový Google </a:t>
            </a:r>
            <a:r>
              <a:rPr lang="cs-CZ" dirty="0" err="1" smtClean="0"/>
              <a:t>Translator</a:t>
            </a:r>
            <a:r>
              <a:rPr lang="cs-CZ" dirty="0" smtClean="0"/>
              <a:t>)</a:t>
            </a:r>
          </a:p>
          <a:p>
            <a:r>
              <a:rPr lang="cs-CZ" dirty="0" smtClean="0"/>
              <a:t>Spolupráce více sítí</a:t>
            </a:r>
          </a:p>
          <a:p>
            <a:r>
              <a:rPr lang="cs-CZ" dirty="0" smtClean="0"/>
              <a:t>Hledání řešení nových postupů</a:t>
            </a:r>
          </a:p>
          <a:p>
            <a:r>
              <a:rPr lang="cs-CZ" dirty="0" smtClean="0"/>
              <a:t>Jsou citlivé na kontext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18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Limity neuronových sítí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Stále relativně drahé a pomalé</a:t>
            </a:r>
          </a:p>
          <a:p>
            <a:r>
              <a:rPr lang="cs-CZ" dirty="0" smtClean="0"/>
              <a:t>Náročné spojování</a:t>
            </a:r>
          </a:p>
          <a:p>
            <a:r>
              <a:rPr lang="cs-CZ" dirty="0" smtClean="0"/>
              <a:t>Komplikované výpočetní modely</a:t>
            </a:r>
          </a:p>
          <a:p>
            <a:r>
              <a:rPr lang="cs-CZ" dirty="0" smtClean="0"/>
              <a:t>Složitá teorie</a:t>
            </a:r>
          </a:p>
          <a:p>
            <a:r>
              <a:rPr lang="cs-CZ" dirty="0" smtClean="0"/>
              <a:t>Limity spojené s klasickou algoritmickou složitostí (x kvantové algoritmy)</a:t>
            </a:r>
          </a:p>
          <a:p>
            <a:r>
              <a:rPr lang="cs-CZ" dirty="0" smtClean="0"/>
              <a:t>Často tak komplexní, že nevíme, jak dojdou k výsledku a proč: </a:t>
            </a:r>
          </a:p>
          <a:p>
            <a:pPr lvl="1"/>
            <a:r>
              <a:rPr lang="cs-CZ" dirty="0" smtClean="0"/>
              <a:t>„Třeba </a:t>
            </a:r>
            <a:r>
              <a:rPr lang="cs-CZ" dirty="0"/>
              <a:t>překlad z polštiny se zlepšil, když jsme využili data získaná trénováním umělé inteligence na textech ve vietnamštině nebo thajštině</a:t>
            </a:r>
            <a:r>
              <a:rPr lang="cs-CZ" dirty="0" smtClean="0"/>
              <a:t>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07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Lze je využít pro aktivní učení se novým věcem (zatím nikoli všem), mohou být základem nástrojů pro vzdělávání</a:t>
            </a:r>
          </a:p>
          <a:p>
            <a:r>
              <a:rPr lang="cs-CZ" dirty="0" smtClean="0"/>
              <a:t>Jaké jsou ty věci, ve kterých je člověk lepší? Jak je rozvíjet?</a:t>
            </a:r>
          </a:p>
          <a:p>
            <a:r>
              <a:rPr lang="cs-CZ" dirty="0" smtClean="0"/>
              <a:t>Lze soutěžit s počítači?</a:t>
            </a:r>
          </a:p>
          <a:p>
            <a:r>
              <a:rPr lang="cs-CZ" dirty="0" smtClean="0"/>
              <a:t>Teze: „je vhodné vědět, jak fungují věci, které používáme“</a:t>
            </a:r>
          </a:p>
          <a:p>
            <a:pPr lvl="1"/>
            <a:r>
              <a:rPr lang="cs-CZ" dirty="0" smtClean="0"/>
              <a:t>Ale to není dost dobře možné, ledaže.... Bychom třeba do školy chodili podstatně déle</a:t>
            </a:r>
          </a:p>
          <a:p>
            <a:pPr lvl="1"/>
            <a:r>
              <a:rPr lang="cs-CZ" dirty="0" smtClean="0"/>
              <a:t>Co tato změna znamená pro společnost a učení se?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39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Chatboti</a:t>
            </a:r>
            <a:r>
              <a:rPr lang="cs-CZ" dirty="0" smtClean="0"/>
              <a:t> a </a:t>
            </a:r>
            <a:r>
              <a:rPr lang="cs-CZ" dirty="0" err="1" smtClean="0"/>
              <a:t>boti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83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Chatbot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Aplikace, která s uživatelem komunikuje prostřednictvím textového výstupu</a:t>
            </a:r>
          </a:p>
          <a:p>
            <a:r>
              <a:rPr lang="cs-CZ" dirty="0" smtClean="0"/>
              <a:t>Cílem je automatizovat procesy, snížit náklady na technickou obsluhu či uživatelskou podporu,...</a:t>
            </a:r>
          </a:p>
          <a:p>
            <a:r>
              <a:rPr lang="cs-CZ" dirty="0" smtClean="0"/>
              <a:t>Výhodou je </a:t>
            </a:r>
            <a:r>
              <a:rPr lang="cs-CZ" dirty="0" err="1" smtClean="0"/>
              <a:t>multiplatformita</a:t>
            </a:r>
            <a:r>
              <a:rPr lang="cs-CZ" dirty="0" smtClean="0"/>
              <a:t> (potenciální) a schopnost se učit (</a:t>
            </a:r>
            <a:r>
              <a:rPr lang="cs-CZ" dirty="0" err="1" smtClean="0"/>
              <a:t>chatbot</a:t>
            </a:r>
            <a:r>
              <a:rPr lang="cs-CZ" dirty="0" smtClean="0"/>
              <a:t> x Pokec)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10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0935887924a6f5969ffcae75ac128e8abefce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201</TotalTime>
  <Words>486</Words>
  <Application>Microsoft Office PowerPoint</Application>
  <PresentationFormat>Širokoúhlá obrazovka</PresentationFormat>
  <Paragraphs>82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Century Gothic</vt:lpstr>
      <vt:lpstr>Wingdings 2</vt:lpstr>
      <vt:lpstr>Citáty</vt:lpstr>
      <vt:lpstr>„Balbus balbum amat, quoniam verba sua capessit“</vt:lpstr>
      <vt:lpstr>Umělá inteligence</vt:lpstr>
      <vt:lpstr>Neuronová síť</vt:lpstr>
      <vt:lpstr>Snění a neuronové sítě</vt:lpstr>
      <vt:lpstr>Možnosti neuronových sítí</vt:lpstr>
      <vt:lpstr>Limity neuronových sítí</vt:lpstr>
      <vt:lpstr>Pedagogický kontext</vt:lpstr>
      <vt:lpstr>Chatboti a boti</vt:lpstr>
      <vt:lpstr>Chatbot</vt:lpstr>
      <vt:lpstr>Příklady</vt:lpstr>
      <vt:lpstr>Chatbot</vt:lpstr>
      <vt:lpstr>Motion.ai</vt:lpstr>
      <vt:lpstr>Příklady služeb pro tvorbu chatbotů</vt:lpstr>
      <vt:lpstr>Otazníky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Peter Jarvis</dc:title>
  <dc:creator>Michal Cerny</dc:creator>
  <cp:lastModifiedBy>Michal Černý</cp:lastModifiedBy>
  <cp:revision>18</cp:revision>
  <dcterms:created xsi:type="dcterms:W3CDTF">2017-04-05T18:14:50Z</dcterms:created>
  <dcterms:modified xsi:type="dcterms:W3CDTF">2017-04-21T07:04:00Z</dcterms:modified>
</cp:coreProperties>
</file>