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86" r:id="rId17"/>
    <p:sldId id="28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0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9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9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06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48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0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8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18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03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03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1F8C5-AEEA-4990-B5A3-0B34DB9FEDF6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C32C-8733-4E9B-9851-0059F0C38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oot.cz/clanky/potrebujeme-pravidla-pro-vyvoj-umele-inteligence/" TargetMode="External"/><Relationship Id="rId3" Type="http://schemas.openxmlformats.org/officeDocument/2006/relationships/hyperlink" Target="https://www.root.cz/clanky/otevrene-vzdelavaci-zdroje-cesko-jako-open-source-velmoc/" TargetMode="External"/><Relationship Id="rId7" Type="http://schemas.openxmlformats.org/officeDocument/2006/relationships/hyperlink" Target="https://www.root.cz/clanky/koha-otevreny-informacni-system-pro-knihovny/" TargetMode="External"/><Relationship Id="rId2" Type="http://schemas.openxmlformats.org/officeDocument/2006/relationships/hyperlink" Target="https://www.root.cz/clanky/digital-wellbeing-jak-byt-spokojeny-online-i-offlin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oot.cz/clanky/chceme-nediskriminujici-umelou-inteligenci-ale-sami-to-neumime/" TargetMode="External"/><Relationship Id="rId5" Type="http://schemas.openxmlformats.org/officeDocument/2006/relationships/hyperlink" Target="https://www.root.cz/clanky/open-source-a-evropska-politika-nesmela-systematicka-cesta-k-otevrenosti/" TargetMode="External"/><Relationship Id="rId4" Type="http://schemas.openxmlformats.org/officeDocument/2006/relationships/hyperlink" Target="https://www.root.cz/clanky/co-mohou-zmenit-pokuty-za-zneuziti-dominantniho-postaveni-na-trhu/" TargetMode="External"/><Relationship Id="rId9" Type="http://schemas.openxmlformats.org/officeDocument/2006/relationships/hyperlink" Target="https://www.root.cz/clanky/proc-jsou-monopoly-problem-par-stripku-z-google-a-politik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3EF60E9-5212-4A65-B1AF-83DC6B75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7374" y="1263404"/>
            <a:ext cx="8247189" cy="3115075"/>
          </a:xfrm>
        </p:spPr>
        <p:txBody>
          <a:bodyPr>
            <a:normAutofit/>
          </a:bodyPr>
          <a:lstStyle/>
          <a:p>
            <a:pPr algn="l"/>
            <a:r>
              <a:rPr lang="cs-CZ" sz="7200">
                <a:solidFill>
                  <a:schemeClr val="accent1"/>
                </a:solidFill>
              </a:rPr>
              <a:t>Informační společnost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430D55-4536-4C48-93CA-F66127712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7374" y="4560432"/>
            <a:ext cx="8300202" cy="12281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cs-CZ" sz="2200">
                <a:solidFill>
                  <a:schemeClr val="tx1"/>
                </a:solidFill>
              </a:rPr>
              <a:t>Michal Černý</a:t>
            </a:r>
          </a:p>
          <a:p>
            <a:pPr algn="l">
              <a:lnSpc>
                <a:spcPct val="90000"/>
              </a:lnSpc>
            </a:pPr>
            <a:r>
              <a:rPr lang="cs-CZ" sz="2200">
                <a:solidFill>
                  <a:schemeClr val="tx1"/>
                </a:solidFill>
              </a:rPr>
              <a:t>ISKM64</a:t>
            </a:r>
          </a:p>
          <a:p>
            <a:pPr algn="l">
              <a:lnSpc>
                <a:spcPct val="90000"/>
              </a:lnSpc>
            </a:pPr>
            <a:r>
              <a:rPr lang="cs-CZ" sz="2200">
                <a:solidFill>
                  <a:schemeClr val="tx1"/>
                </a:solidFill>
              </a:rPr>
              <a:t>2020</a:t>
            </a:r>
          </a:p>
          <a:p>
            <a:pPr algn="l">
              <a:lnSpc>
                <a:spcPct val="90000"/>
              </a:lnSpc>
            </a:pPr>
            <a:endParaRPr lang="cs-CZ" sz="2200">
              <a:solidFill>
                <a:schemeClr val="tx1"/>
              </a:solidFill>
            </a:endParaRP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29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D2AA6-ED1C-43E9-8427-09844B778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informatika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0B80A-C849-4E3D-B0C0-60ACE2641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sociální informatika?</a:t>
            </a:r>
          </a:p>
          <a:p>
            <a:r>
              <a:rPr lang="cs-CZ" dirty="0"/>
              <a:t>Kde a jak se dá studovat?</a:t>
            </a:r>
          </a:p>
          <a:p>
            <a:r>
              <a:rPr lang="cs-CZ" dirty="0"/>
              <a:t>Jak modelovat pomocí technologií společenské jevy?</a:t>
            </a:r>
          </a:p>
          <a:p>
            <a:r>
              <a:rPr lang="cs-CZ" dirty="0"/>
              <a:t>Proč lidé nepoužívají techniku vždy tak, jak si představujeme?</a:t>
            </a:r>
          </a:p>
          <a:p>
            <a:r>
              <a:rPr lang="cs-CZ" dirty="0"/>
              <a:t>V čem spočívá paradox produktivity?</a:t>
            </a:r>
          </a:p>
        </p:txBody>
      </p:sp>
    </p:spTree>
    <p:extLst>
      <p:ext uri="{BB962C8B-B14F-4D97-AF65-F5344CB8AC3E}">
        <p14:creationId xmlns:p14="http://schemas.microsoft.com/office/powerpoint/2010/main" val="3527495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38366-49BC-40BC-B86C-C7FC37A4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společnost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08148-BC5F-4CCF-9870-2E83857BC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jsme se z industriální společnosti dostali k té učící se?</a:t>
            </a:r>
          </a:p>
          <a:p>
            <a:r>
              <a:rPr lang="cs-CZ" dirty="0"/>
              <a:t>Co na úrovni státu k existenci takové společnosti potřebujeme?</a:t>
            </a:r>
          </a:p>
          <a:p>
            <a:r>
              <a:rPr lang="cs-CZ" dirty="0"/>
              <a:t>Proč je nutné se učit?</a:t>
            </a:r>
          </a:p>
          <a:p>
            <a:r>
              <a:rPr lang="cs-CZ" dirty="0"/>
              <a:t>Jak souvisí informační gramotnost s možností demokratického fungování státu?</a:t>
            </a:r>
          </a:p>
          <a:p>
            <a:r>
              <a:rPr lang="cs-CZ" dirty="0"/>
              <a:t>Jaké nové formy vzdělávání a vzdělanosti se objevují?</a:t>
            </a:r>
          </a:p>
          <a:p>
            <a:r>
              <a:rPr lang="cs-CZ" dirty="0"/>
              <a:t>Jak se učí stroje?</a:t>
            </a:r>
          </a:p>
        </p:txBody>
      </p:sp>
    </p:spTree>
    <p:extLst>
      <p:ext uri="{BB962C8B-B14F-4D97-AF65-F5344CB8AC3E}">
        <p14:creationId xmlns:p14="http://schemas.microsoft.com/office/powerpoint/2010/main" val="901879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1EBD3-C0BA-4352-AFE1-7E5EE49A2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Patenty a otevřená kultura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1B5BD-7196-4DE3-A8F3-DF5B28ED8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by na současnou společnost řekl </a:t>
            </a:r>
            <a:r>
              <a:rPr lang="cs-CZ" dirty="0" err="1"/>
              <a:t>Popper</a:t>
            </a:r>
            <a:r>
              <a:rPr lang="cs-CZ" dirty="0"/>
              <a:t>?</a:t>
            </a:r>
          </a:p>
          <a:p>
            <a:r>
              <a:rPr lang="cs-CZ" dirty="0"/>
              <a:t>Co je to open source?</a:t>
            </a:r>
          </a:p>
          <a:p>
            <a:r>
              <a:rPr lang="cs-CZ" dirty="0"/>
              <a:t>Jaké jsou jeho společenské a kulturní přesahy?</a:t>
            </a:r>
          </a:p>
          <a:p>
            <a:r>
              <a:rPr lang="cs-CZ" dirty="0"/>
              <a:t>Co jsou a jak funguji open source filmy nebo hardware?</a:t>
            </a:r>
          </a:p>
          <a:p>
            <a:r>
              <a:rPr lang="cs-CZ" dirty="0"/>
              <a:t>Jak se vyjel koncept patentové ochrany?</a:t>
            </a:r>
          </a:p>
          <a:p>
            <a:r>
              <a:rPr lang="cs-CZ" dirty="0"/>
              <a:t>Proč je tak složité s patenty rozumně pracovat v kontextu EU i světového práva?</a:t>
            </a:r>
          </a:p>
          <a:p>
            <a:r>
              <a:rPr lang="cs-CZ" dirty="0"/>
              <a:t>Jak souvisí patenty a inovace?</a:t>
            </a:r>
          </a:p>
        </p:txBody>
      </p:sp>
    </p:spTree>
    <p:extLst>
      <p:ext uri="{BB962C8B-B14F-4D97-AF65-F5344CB8AC3E}">
        <p14:creationId xmlns:p14="http://schemas.microsoft.com/office/powerpoint/2010/main" val="2126048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80FDB-5B6A-40A8-8682-6C0986B2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antropologie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62AAC0-C33B-446A-AACC-1D0D193D2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technologie mění:</a:t>
            </a:r>
          </a:p>
          <a:p>
            <a:pPr lvl="1"/>
            <a:r>
              <a:rPr lang="cs-CZ" dirty="0"/>
              <a:t>Jak myslíme?</a:t>
            </a:r>
          </a:p>
          <a:p>
            <a:pPr lvl="1"/>
            <a:r>
              <a:rPr lang="cs-CZ" dirty="0"/>
              <a:t>Jak se učíme?</a:t>
            </a:r>
          </a:p>
          <a:p>
            <a:pPr lvl="1"/>
            <a:r>
              <a:rPr lang="cs-CZ" dirty="0"/>
              <a:t>Jak poznáváme?</a:t>
            </a:r>
          </a:p>
          <a:p>
            <a:pPr lvl="1"/>
            <a:r>
              <a:rPr lang="cs-CZ" dirty="0"/>
              <a:t>Jak jednáme?</a:t>
            </a:r>
          </a:p>
          <a:p>
            <a:pPr lvl="1"/>
            <a:r>
              <a:rPr lang="cs-CZ" dirty="0"/>
              <a:t>Jak spolu interagujeme?</a:t>
            </a:r>
          </a:p>
          <a:p>
            <a:r>
              <a:rPr lang="cs-CZ" dirty="0"/>
              <a:t>Co přináší koncept </a:t>
            </a:r>
            <a:r>
              <a:rPr lang="cs-CZ" dirty="0" err="1"/>
              <a:t>inforgů</a:t>
            </a:r>
            <a:r>
              <a:rPr lang="cs-CZ" dirty="0"/>
              <a:t>?</a:t>
            </a:r>
          </a:p>
          <a:p>
            <a:r>
              <a:rPr lang="cs-CZ" dirty="0"/>
              <a:t>Není naše pojetí světa příliš antropocentrické?</a:t>
            </a:r>
          </a:p>
          <a:p>
            <a:r>
              <a:rPr lang="cs-CZ" dirty="0"/>
              <a:t>Kde je hranice mezi člověkem a strojem?</a:t>
            </a:r>
          </a:p>
        </p:txBody>
      </p:sp>
    </p:spTree>
    <p:extLst>
      <p:ext uri="{BB962C8B-B14F-4D97-AF65-F5344CB8AC3E}">
        <p14:creationId xmlns:p14="http://schemas.microsoft.com/office/powerpoint/2010/main" val="207426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AC5AD-57F4-4C39-B893-4E9B6000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Filosofické problémy a informační společnost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7A25F-7AE0-4179-9070-4866317C0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technooptimismus na místě?</a:t>
            </a:r>
          </a:p>
          <a:p>
            <a:r>
              <a:rPr lang="cs-CZ" dirty="0"/>
              <a:t>Co předpovídají utopie a dystopie pro informační společnost?</a:t>
            </a:r>
          </a:p>
          <a:p>
            <a:r>
              <a:rPr lang="cs-CZ" dirty="0"/>
              <a:t>Je nutné změnit koncept celého uchopování společnosti?</a:t>
            </a:r>
          </a:p>
          <a:p>
            <a:r>
              <a:rPr lang="cs-CZ" dirty="0"/>
              <a:t>Kultura tvořivosti vs. Kultura kopírování</a:t>
            </a:r>
          </a:p>
          <a:p>
            <a:r>
              <a:rPr lang="cs-CZ" dirty="0"/>
              <a:t>Tři styly myšlení a jednání</a:t>
            </a:r>
          </a:p>
          <a:p>
            <a:r>
              <a:rPr lang="cs-CZ" dirty="0"/>
              <a:t>Problematika implementace myšlenkových směrů založených na distinkci subjektu a objektu do moderního myšlení.</a:t>
            </a:r>
          </a:p>
          <a:p>
            <a:r>
              <a:rPr lang="cs-CZ" dirty="0"/>
              <a:t>Etické problémy: hledání nové rovnováhy</a:t>
            </a:r>
          </a:p>
        </p:txBody>
      </p:sp>
    </p:spTree>
    <p:extLst>
      <p:ext uri="{BB962C8B-B14F-4D97-AF65-F5344CB8AC3E}">
        <p14:creationId xmlns:p14="http://schemas.microsoft.com/office/powerpoint/2010/main" val="987707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0848275-BDDE-452F-9213-804AE655F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374" y="1263404"/>
            <a:ext cx="8247189" cy="3115075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7200">
                <a:solidFill>
                  <a:schemeClr val="accent1"/>
                </a:solidFill>
              </a:rPr>
              <a:t>Co je to ta informační společnost?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1C5E9D-FE2C-4F19-B50E-C1BA7835F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7374" y="4560432"/>
            <a:ext cx="8300202" cy="1228171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00000"/>
              </a:lnSpc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65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Jonák: </a:t>
            </a:r>
            <a:r>
              <a:rPr lang="cs-CZ" i="1" dirty="0"/>
              <a:t>„Společnost založená na </a:t>
            </a:r>
            <a:r>
              <a:rPr lang="cs-CZ" b="1" i="1" dirty="0"/>
              <a:t>integraci</a:t>
            </a:r>
            <a:r>
              <a:rPr lang="cs-CZ" i="1" dirty="0"/>
              <a:t> informačních a komunikačních technologií do </a:t>
            </a:r>
            <a:r>
              <a:rPr lang="cs-CZ" b="1" i="1" dirty="0"/>
              <a:t>všech oblastí</a:t>
            </a:r>
            <a:r>
              <a:rPr lang="cs-CZ" i="1" dirty="0"/>
              <a:t> společenského života v takové míře, že zásadně </a:t>
            </a:r>
            <a:r>
              <a:rPr lang="cs-CZ" b="1" i="1" dirty="0"/>
              <a:t>mění společenské vztahy a procesy</a:t>
            </a:r>
            <a:r>
              <a:rPr lang="cs-CZ" i="1" dirty="0"/>
              <a:t>. Nárůst informačních zdrojů a komunikačních toků vzrůstá do té míry, že ho </a:t>
            </a:r>
            <a:r>
              <a:rPr lang="cs-CZ" b="1" i="1" dirty="0"/>
              <a:t>nelze zvládat</a:t>
            </a:r>
            <a:r>
              <a:rPr lang="cs-CZ" i="1" dirty="0"/>
              <a:t> dosavadními informačními a komunikačními technologiemi.“</a:t>
            </a:r>
          </a:p>
          <a:p>
            <a:r>
              <a:rPr lang="cs-CZ" dirty="0"/>
              <a:t>Zlatuška: </a:t>
            </a:r>
            <a:r>
              <a:rPr lang="cs-CZ" i="1" dirty="0"/>
              <a:t>„Informační společnost je charakterizována podstatným využíváním digitálního zpracovávání, uchovávání a přenosu informací. </a:t>
            </a:r>
            <a:r>
              <a:rPr lang="cs-CZ" b="1" i="1" dirty="0"/>
              <a:t>Ze zpracování informací se stává významná ekonomická aktivita</a:t>
            </a:r>
            <a:r>
              <a:rPr lang="cs-CZ" i="1" dirty="0"/>
              <a:t>, která jednak </a:t>
            </a:r>
            <a:r>
              <a:rPr lang="cs-CZ" b="1" i="1" dirty="0"/>
              <a:t>prostupuje</a:t>
            </a:r>
            <a:r>
              <a:rPr lang="cs-CZ" i="1" dirty="0"/>
              <a:t> tradičními ekonomickými či společenskými aktivitami a </a:t>
            </a:r>
            <a:r>
              <a:rPr lang="cs-CZ" b="1" i="1" dirty="0"/>
              <a:t>jednak vytváří zcela nové příležitosti a činnosti, které podstatně ovlivňují charakter společnosti</a:t>
            </a:r>
            <a:r>
              <a:rPr lang="cs-CZ" i="1" dirty="0"/>
              <a:t>.“</a:t>
            </a:r>
          </a:p>
          <a:p>
            <a:r>
              <a:rPr lang="cs-CZ" dirty="0"/>
              <a:t>Cejpek: „</a:t>
            </a:r>
            <a:r>
              <a:rPr lang="cs-CZ" i="1" dirty="0"/>
              <a:t>Informatizace společnosti velmi výrazně </a:t>
            </a:r>
            <a:r>
              <a:rPr lang="cs-CZ" b="1" i="1" dirty="0"/>
              <a:t>zvětšuje objem </a:t>
            </a:r>
            <a:r>
              <a:rPr lang="cs-CZ" i="1" dirty="0"/>
              <a:t>potenciálních informací. Umožňuje vytvářet na </a:t>
            </a:r>
            <a:r>
              <a:rPr lang="cs-CZ" b="1" i="1" dirty="0"/>
              <a:t>stále větších plochách</a:t>
            </a:r>
            <a:r>
              <a:rPr lang="cs-CZ" i="1" dirty="0"/>
              <a:t> obrovské, dříve netušené </a:t>
            </a:r>
            <a:r>
              <a:rPr lang="cs-CZ" b="1" i="1" dirty="0"/>
              <a:t>zásobárny zaznamenaných znalostí a zkušeností</a:t>
            </a:r>
            <a:r>
              <a:rPr lang="cs-CZ" i="1" dirty="0"/>
              <a:t>, stále většími rychlostmi je </a:t>
            </a:r>
            <a:r>
              <a:rPr lang="cs-CZ" b="1" i="1" dirty="0"/>
              <a:t>podle předem stanovených </a:t>
            </a:r>
            <a:r>
              <a:rPr lang="cs-CZ" i="1" dirty="0"/>
              <a:t>hledisek třídit a vyvolávat z nich ty, o nichž se domníváme, že je potřebujeme.“</a:t>
            </a:r>
          </a:p>
          <a:p>
            <a:r>
              <a:rPr lang="cs-CZ" dirty="0"/>
              <a:t>Šlapák:</a:t>
            </a:r>
            <a:r>
              <a:rPr lang="cs-CZ" i="1" dirty="0"/>
              <a:t> „Informační společnost, o které se v současnosti tolik hovoří a říká se, že v ní žijeme, můžeme charakterizovat stručně i tak, že </a:t>
            </a:r>
            <a:r>
              <a:rPr lang="cs-CZ" b="1" i="1" dirty="0"/>
              <a:t>postupy dosahování zisku jsou v ní založeny na intenzivním a inteligentním používání informací</a:t>
            </a:r>
            <a:r>
              <a:rPr lang="cs-CZ" i="1" dirty="0"/>
              <a:t>, což myslím vyjadřuje podstatu ekonomického nazírání na informační společnost, které osobně řadím tzv. „až na první místo“.“ </a:t>
            </a:r>
          </a:p>
        </p:txBody>
      </p:sp>
    </p:spTree>
    <p:extLst>
      <p:ext uri="{BB962C8B-B14F-4D97-AF65-F5344CB8AC3E}">
        <p14:creationId xmlns:p14="http://schemas.microsoft.com/office/powerpoint/2010/main" val="215411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9EA06921-3C0C-4126-AF75-9499D4839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6" name="Freeform 5">
              <a:extLst>
                <a:ext uri="{FF2B5EF4-FFF2-40B4-BE49-F238E27FC236}">
                  <a16:creationId xmlns:a16="http://schemas.microsoft.com/office/drawing/2014/main" id="{B8087084-CC7C-4D37-B821-F12CD3D29F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>
              <a:extLst>
                <a:ext uri="{FF2B5EF4-FFF2-40B4-BE49-F238E27FC236}">
                  <a16:creationId xmlns:a16="http://schemas.microsoft.com/office/drawing/2014/main" id="{A27EF3C6-8AF8-41C0-B4DF-664F240872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>
              <a:extLst>
                <a:ext uri="{FF2B5EF4-FFF2-40B4-BE49-F238E27FC236}">
                  <a16:creationId xmlns:a16="http://schemas.microsoft.com/office/drawing/2014/main" id="{46AD5CB4-13ED-4F2B-BA75-CA731F668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>
              <a:extLst>
                <a:ext uri="{FF2B5EF4-FFF2-40B4-BE49-F238E27FC236}">
                  <a16:creationId xmlns:a16="http://schemas.microsoft.com/office/drawing/2014/main" id="{6C2FD3B8-D702-4F83-BA99-D23921211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>
              <a:extLst>
                <a:ext uri="{FF2B5EF4-FFF2-40B4-BE49-F238E27FC236}">
                  <a16:creationId xmlns:a16="http://schemas.microsoft.com/office/drawing/2014/main" id="{1AF0D977-DBC6-44B7-93FB-3F76406CF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>
              <a:extLst>
                <a:ext uri="{FF2B5EF4-FFF2-40B4-BE49-F238E27FC236}">
                  <a16:creationId xmlns:a16="http://schemas.microsoft.com/office/drawing/2014/main" id="{B3ED27DF-D17E-4922-8394-821ED9253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>
              <a:extLst>
                <a:ext uri="{FF2B5EF4-FFF2-40B4-BE49-F238E27FC236}">
                  <a16:creationId xmlns:a16="http://schemas.microsoft.com/office/drawing/2014/main" id="{800084EB-3C31-445C-8B2E-F43BA7ED3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>
              <a:extLst>
                <a:ext uri="{FF2B5EF4-FFF2-40B4-BE49-F238E27FC236}">
                  <a16:creationId xmlns:a16="http://schemas.microsoft.com/office/drawing/2014/main" id="{5EE7F4D6-BE2E-41A9-A417-BA1AE4583D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>
              <a:extLst>
                <a:ext uri="{FF2B5EF4-FFF2-40B4-BE49-F238E27FC236}">
                  <a16:creationId xmlns:a16="http://schemas.microsoft.com/office/drawing/2014/main" id="{8805A789-4E10-46CF-A22B-8841C1CDF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>
              <a:extLst>
                <a:ext uri="{FF2B5EF4-FFF2-40B4-BE49-F238E27FC236}">
                  <a16:creationId xmlns:a16="http://schemas.microsoft.com/office/drawing/2014/main" id="{9BD0D630-7987-48B7-A636-0ED234E2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>
              <a:extLst>
                <a:ext uri="{FF2B5EF4-FFF2-40B4-BE49-F238E27FC236}">
                  <a16:creationId xmlns:a16="http://schemas.microsoft.com/office/drawing/2014/main" id="{F4E7D46D-851A-4DA9-B24D-19DAE1FCF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>
              <a:extLst>
                <a:ext uri="{FF2B5EF4-FFF2-40B4-BE49-F238E27FC236}">
                  <a16:creationId xmlns:a16="http://schemas.microsoft.com/office/drawing/2014/main" id="{BA38A754-A53E-469C-B89B-6C7FF9607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>
              <a:extLst>
                <a:ext uri="{FF2B5EF4-FFF2-40B4-BE49-F238E27FC236}">
                  <a16:creationId xmlns:a16="http://schemas.microsoft.com/office/drawing/2014/main" id="{CAC17457-E557-440A-B5E0-40DFEEC8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>
              <a:extLst>
                <a:ext uri="{FF2B5EF4-FFF2-40B4-BE49-F238E27FC236}">
                  <a16:creationId xmlns:a16="http://schemas.microsoft.com/office/drawing/2014/main" id="{4D697814-F310-40D2-8E79-93C188107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>
              <a:extLst>
                <a:ext uri="{FF2B5EF4-FFF2-40B4-BE49-F238E27FC236}">
                  <a16:creationId xmlns:a16="http://schemas.microsoft.com/office/drawing/2014/main" id="{0CA691A3-EEBB-46A7-A973-B1E2DD112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>
              <a:extLst>
                <a:ext uri="{FF2B5EF4-FFF2-40B4-BE49-F238E27FC236}">
                  <a16:creationId xmlns:a16="http://schemas.microsoft.com/office/drawing/2014/main" id="{B7361B78-110B-4437-8058-4E05A4234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>
              <a:extLst>
                <a:ext uri="{FF2B5EF4-FFF2-40B4-BE49-F238E27FC236}">
                  <a16:creationId xmlns:a16="http://schemas.microsoft.com/office/drawing/2014/main" id="{97B9FFE1-BC8C-4C55-AE5D-8FDD78001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>
              <a:extLst>
                <a:ext uri="{FF2B5EF4-FFF2-40B4-BE49-F238E27FC236}">
                  <a16:creationId xmlns:a16="http://schemas.microsoft.com/office/drawing/2014/main" id="{6F87417E-9520-42E0-84D2-0C0225481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>
              <a:extLst>
                <a:ext uri="{FF2B5EF4-FFF2-40B4-BE49-F238E27FC236}">
                  <a16:creationId xmlns:a16="http://schemas.microsoft.com/office/drawing/2014/main" id="{1235F6B6-5324-426D-84BE-EF96FD430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>
              <a:extLst>
                <a:ext uri="{FF2B5EF4-FFF2-40B4-BE49-F238E27FC236}">
                  <a16:creationId xmlns:a16="http://schemas.microsoft.com/office/drawing/2014/main" id="{093C61D3-C80D-4599-8280-763868B24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5">
              <a:extLst>
                <a:ext uri="{FF2B5EF4-FFF2-40B4-BE49-F238E27FC236}">
                  <a16:creationId xmlns:a16="http://schemas.microsoft.com/office/drawing/2014/main" id="{D6D942F2-89B9-4755-89D9-436583176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40B6375-7479-45C4-8B99-EA1CF75F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BA995A"/>
            </a:solidFill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FD0E64E7-280C-499F-A458-3918542B54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039" y="643467"/>
            <a:ext cx="801592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2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0F723-063F-48D2-927E-92CBDE99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drobnosti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7A33F-74CD-47A9-9913-6D1E7EC27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Aktivní účast (nejméně 80%), zpracovaná esej na zvolené téma (10-15 tisíc znaků vč. mezer ideálně umístěná na Medium s tagem "</a:t>
            </a:r>
            <a:r>
              <a:rPr lang="cs-CZ" dirty="0" err="1"/>
              <a:t>Informacni</a:t>
            </a:r>
            <a:r>
              <a:rPr lang="cs-CZ" dirty="0"/>
              <a:t> </a:t>
            </a:r>
            <a:r>
              <a:rPr lang="cs-CZ" dirty="0" err="1"/>
              <a:t>spolecnost</a:t>
            </a:r>
            <a:r>
              <a:rPr lang="cs-CZ" dirty="0"/>
              <a:t>", v případě potřeby je možné ji odevzdat také e-mailem), krátký rozhovor nad esejí.</a:t>
            </a:r>
          </a:p>
          <a:p>
            <a:pPr fontAlgn="ctr"/>
            <a:r>
              <a:rPr lang="cs-CZ" u="sng" dirty="0">
                <a:hlinkClick r:id="rId2"/>
              </a:rPr>
              <a:t>Digital </a:t>
            </a:r>
            <a:r>
              <a:rPr lang="cs-CZ" u="sng" dirty="0" err="1">
                <a:hlinkClick r:id="rId2"/>
              </a:rPr>
              <a:t>wellbeing</a:t>
            </a:r>
            <a:r>
              <a:rPr lang="cs-CZ" u="sng" dirty="0">
                <a:hlinkClick r:id="rId2"/>
              </a:rPr>
              <a:t>: jak být spokojený online i </a:t>
            </a:r>
            <a:r>
              <a:rPr lang="cs-CZ" u="sng" dirty="0" err="1">
                <a:hlinkClick r:id="rId2"/>
              </a:rPr>
              <a:t>offline</a:t>
            </a:r>
            <a:endParaRPr lang="cs-CZ" dirty="0"/>
          </a:p>
          <a:p>
            <a:pPr fontAlgn="ctr"/>
            <a:r>
              <a:rPr lang="cs-CZ" u="sng" dirty="0">
                <a:hlinkClick r:id="rId3"/>
              </a:rPr>
              <a:t>Otevřené vzdělávací zdroje: Česko jako open source velmoc?</a:t>
            </a:r>
            <a:endParaRPr lang="cs-CZ" dirty="0"/>
          </a:p>
          <a:p>
            <a:pPr fontAlgn="ctr"/>
            <a:r>
              <a:rPr lang="pl-PL" dirty="0">
                <a:hlinkClick r:id="rId4"/>
              </a:rPr>
              <a:t>Co </a:t>
            </a:r>
            <a:r>
              <a:rPr lang="pl-PL" dirty="0" err="1">
                <a:hlinkClick r:id="rId4"/>
              </a:rPr>
              <a:t>mohou</a:t>
            </a:r>
            <a:r>
              <a:rPr lang="pl-PL" dirty="0">
                <a:hlinkClick r:id="rId4"/>
              </a:rPr>
              <a:t> </a:t>
            </a:r>
            <a:r>
              <a:rPr lang="pl-PL" dirty="0" err="1">
                <a:hlinkClick r:id="rId4"/>
              </a:rPr>
              <a:t>změnit</a:t>
            </a:r>
            <a:r>
              <a:rPr lang="pl-PL" dirty="0">
                <a:hlinkClick r:id="rId4"/>
              </a:rPr>
              <a:t> pokuty za </a:t>
            </a:r>
            <a:r>
              <a:rPr lang="pl-PL" dirty="0" err="1">
                <a:hlinkClick r:id="rId4"/>
              </a:rPr>
              <a:t>zneužití</a:t>
            </a:r>
            <a:r>
              <a:rPr lang="pl-PL" dirty="0">
                <a:hlinkClick r:id="rId4"/>
              </a:rPr>
              <a:t> </a:t>
            </a:r>
            <a:r>
              <a:rPr lang="pl-PL" dirty="0" err="1">
                <a:hlinkClick r:id="rId4"/>
              </a:rPr>
              <a:t>dominantního</a:t>
            </a:r>
            <a:r>
              <a:rPr lang="pl-PL" dirty="0">
                <a:hlinkClick r:id="rId4"/>
              </a:rPr>
              <a:t> </a:t>
            </a:r>
            <a:r>
              <a:rPr lang="pl-PL" dirty="0" err="1">
                <a:hlinkClick r:id="rId4"/>
              </a:rPr>
              <a:t>postavení</a:t>
            </a:r>
            <a:r>
              <a:rPr lang="pl-PL" dirty="0">
                <a:hlinkClick r:id="rId4"/>
              </a:rPr>
              <a:t> na </a:t>
            </a:r>
            <a:r>
              <a:rPr lang="pl-PL" dirty="0" err="1">
                <a:hlinkClick r:id="rId4"/>
              </a:rPr>
              <a:t>trhu</a:t>
            </a:r>
            <a:r>
              <a:rPr lang="pl-PL" dirty="0">
                <a:hlinkClick r:id="rId4"/>
              </a:rPr>
              <a:t>?</a:t>
            </a:r>
            <a:endParaRPr lang="cs-CZ" dirty="0"/>
          </a:p>
          <a:p>
            <a:pPr fontAlgn="ctr"/>
            <a:r>
              <a:rPr lang="cs-CZ" u="sng" dirty="0">
                <a:hlinkClick r:id="rId5"/>
              </a:rPr>
              <a:t>Open source a evropská politika: nesmělá systematická cesta k otevřenosti</a:t>
            </a:r>
            <a:endParaRPr lang="cs-CZ" dirty="0"/>
          </a:p>
          <a:p>
            <a:pPr fontAlgn="ctr"/>
            <a:r>
              <a:rPr lang="cs-CZ" u="sng" dirty="0">
                <a:hlinkClick r:id="rId6"/>
              </a:rPr>
              <a:t>Chceme nediskriminující umělou inteligenci, ale sami to neumíme</a:t>
            </a:r>
            <a:endParaRPr lang="cs-CZ" dirty="0"/>
          </a:p>
          <a:p>
            <a:pPr fontAlgn="ctr"/>
            <a:r>
              <a:rPr lang="cs-CZ" u="sng" dirty="0" err="1">
                <a:hlinkClick r:id="rId7"/>
              </a:rPr>
              <a:t>Koha</a:t>
            </a:r>
            <a:r>
              <a:rPr lang="cs-CZ" u="sng" dirty="0">
                <a:hlinkClick r:id="rId7"/>
              </a:rPr>
              <a:t>: otevřený informační systém pro knihovny</a:t>
            </a:r>
            <a:endParaRPr lang="cs-CZ" dirty="0"/>
          </a:p>
          <a:p>
            <a:pPr fontAlgn="ctr"/>
            <a:r>
              <a:rPr lang="cs-CZ" u="sng" dirty="0">
                <a:hlinkClick r:id="rId8"/>
              </a:rPr>
              <a:t>Potřebujeme pravidla pro vývoj umělé inteligence?</a:t>
            </a:r>
            <a:endParaRPr lang="cs-CZ" dirty="0"/>
          </a:p>
          <a:p>
            <a:pPr fontAlgn="ctr"/>
            <a:r>
              <a:rPr lang="cs-CZ" u="sng" dirty="0">
                <a:hlinkClick r:id="rId9"/>
              </a:rPr>
              <a:t>Proč jsou monopoly problém: pár střípků z Google a politiky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09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B8E35CB-1390-4AD8-8750-4E911FBC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374" y="1263404"/>
            <a:ext cx="8247189" cy="3115075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7200">
                <a:solidFill>
                  <a:schemeClr val="accent1"/>
                </a:solidFill>
              </a:rPr>
              <a:t>Témata v semestru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ECCD7E-5402-414A-B198-F00F1EBC4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7374" y="4560432"/>
            <a:ext cx="8300202" cy="1228171"/>
          </a:xfrm>
        </p:spPr>
        <p:txBody>
          <a:bodyPr vert="horz" lIns="91440" tIns="0" rIns="91440" bIns="45720" rtlCol="0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2400">
                <a:solidFill>
                  <a:schemeClr val="tx1"/>
                </a:solidFill>
              </a:rPr>
              <a:t>(a prostor pro Vaši volbu)</a:t>
            </a: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1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FA647-8834-426C-B1BB-576778BC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informatiky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73F39-04A1-4B83-93E9-C30B80A3B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Informatika jako technika iniciující společenské změny</a:t>
            </a:r>
          </a:p>
          <a:p>
            <a:r>
              <a:rPr lang="cs-CZ" dirty="0"/>
              <a:t>Proč vlastně chceme počítat?</a:t>
            </a:r>
          </a:p>
          <a:p>
            <a:r>
              <a:rPr lang="cs-CZ" dirty="0"/>
              <a:t>Dovedeme si dnes představit život bez ICT?</a:t>
            </a:r>
          </a:p>
          <a:p>
            <a:r>
              <a:rPr lang="cs-CZ" dirty="0"/>
              <a:t>Víte kdy, jak a proč vznikly první počítačové sítě a k čemu byl www?</a:t>
            </a:r>
          </a:p>
          <a:p>
            <a:r>
              <a:rPr lang="cs-CZ" dirty="0"/>
              <a:t>Jak se otcové zakladatelé vzdalují od svých dětí?</a:t>
            </a:r>
          </a:p>
        </p:txBody>
      </p:sp>
    </p:spTree>
    <p:extLst>
      <p:ext uri="{BB962C8B-B14F-4D97-AF65-F5344CB8AC3E}">
        <p14:creationId xmlns:p14="http://schemas.microsoft.com/office/powerpoint/2010/main" val="231231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D7930-127C-4F76-97C4-AABF5891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revoluce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CF4F7-EE5F-437B-BC06-02044A98A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souvisí průmyslová a informační revoluce?</a:t>
            </a:r>
          </a:p>
          <a:p>
            <a:r>
              <a:rPr lang="cs-CZ" dirty="0"/>
              <a:t>V čem jsou jiné a co mají společného?</a:t>
            </a:r>
          </a:p>
          <a:p>
            <a:r>
              <a:rPr lang="cs-CZ" dirty="0"/>
              <a:t>Co vlastně znamená „informační explose“?</a:t>
            </a:r>
          </a:p>
          <a:p>
            <a:r>
              <a:rPr lang="cs-CZ" dirty="0"/>
              <a:t>Jak funguje </a:t>
            </a:r>
            <a:r>
              <a:rPr lang="cs-CZ" dirty="0" err="1"/>
              <a:t>Moorův</a:t>
            </a:r>
            <a:r>
              <a:rPr lang="cs-CZ" dirty="0"/>
              <a:t> zákon a proč je pro nás důležitý?</a:t>
            </a:r>
          </a:p>
          <a:p>
            <a:r>
              <a:rPr lang="cs-CZ" dirty="0"/>
              <a:t>Proč nemohou fungovat prediktivní modely a futurologické scénáře?</a:t>
            </a:r>
          </a:p>
          <a:p>
            <a:r>
              <a:rPr lang="cs-CZ" dirty="0"/>
              <a:t>Co jsou to informační války a jak fungují?</a:t>
            </a:r>
          </a:p>
        </p:txBody>
      </p:sp>
    </p:spTree>
    <p:extLst>
      <p:ext uri="{BB962C8B-B14F-4D97-AF65-F5344CB8AC3E}">
        <p14:creationId xmlns:p14="http://schemas.microsoft.com/office/powerpoint/2010/main" val="130386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CB446-4448-4013-BE7E-84236F3C0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Technologické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C1279-CFB4-4587-B6A6-F834F64BA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technologie mění zdravotnictví?</a:t>
            </a:r>
          </a:p>
          <a:p>
            <a:r>
              <a:rPr lang="cs-CZ" dirty="0"/>
              <a:t>Jak technologie mění dopravu?</a:t>
            </a:r>
          </a:p>
          <a:p>
            <a:r>
              <a:rPr lang="cs-CZ" dirty="0"/>
              <a:t>Jak technologie mění fungování vědy?</a:t>
            </a:r>
          </a:p>
          <a:p>
            <a:r>
              <a:rPr lang="cs-CZ" dirty="0"/>
              <a:t>Jak technologie …?</a:t>
            </a:r>
          </a:p>
          <a:p>
            <a:endParaRPr lang="cs-CZ" dirty="0"/>
          </a:p>
          <a:p>
            <a:r>
              <a:rPr lang="cs-CZ" dirty="0"/>
              <a:t>Metodologický obrat od „co“ k „jak“.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21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93B8A-EB9E-450A-9CA7-DF10AA691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Ekonomické změny, změny v managementu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16AFE9-7334-49F8-AB17-F41ED588D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jen se to stalo s naší báječnou průmyslovou společnosti?</a:t>
            </a:r>
          </a:p>
          <a:p>
            <a:r>
              <a:rPr lang="cs-CZ" dirty="0"/>
              <a:t>Jak vznikají nová pracovní místa?</a:t>
            </a:r>
          </a:p>
          <a:p>
            <a:r>
              <a:rPr lang="cs-CZ" dirty="0"/>
              <a:t>Jaké jsou nové a očekávané pracovní pozice?</a:t>
            </a:r>
          </a:p>
          <a:p>
            <a:r>
              <a:rPr lang="cs-CZ" dirty="0"/>
              <a:t>Co bude třeba umět a znát?</a:t>
            </a:r>
          </a:p>
          <a:p>
            <a:r>
              <a:rPr lang="cs-CZ" dirty="0"/>
              <a:t>Jak se mění firemní kultura s technologiemi?</a:t>
            </a:r>
          </a:p>
          <a:p>
            <a:r>
              <a:rPr lang="cs-CZ" dirty="0"/>
              <a:t>Jakou roli v tom všem hrají mileniálové?</a:t>
            </a:r>
          </a:p>
          <a:p>
            <a:r>
              <a:rPr lang="cs-CZ" dirty="0"/>
              <a:t>Jak fungují obchodní války?</a:t>
            </a:r>
          </a:p>
        </p:txBody>
      </p:sp>
    </p:spTree>
    <p:extLst>
      <p:ext uri="{BB962C8B-B14F-4D97-AF65-F5344CB8AC3E}">
        <p14:creationId xmlns:p14="http://schemas.microsoft.com/office/powerpoint/2010/main" val="348003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F6CB4-3DA8-4385-96EE-2141BCE4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Společenské změny, demokracie, občanská participace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C7736-4D80-4BC5-B0AB-F1D44150D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technologie mění společnost jako takovou?</a:t>
            </a:r>
          </a:p>
          <a:p>
            <a:r>
              <a:rPr lang="cs-CZ" dirty="0"/>
              <a:t>Je kyberprostor novou formou kolonialismu nebo motorem demokracie?</a:t>
            </a:r>
          </a:p>
          <a:p>
            <a:r>
              <a:rPr lang="cs-CZ" dirty="0"/>
              <a:t>Co je to právo na zapomnění?</a:t>
            </a:r>
          </a:p>
          <a:p>
            <a:r>
              <a:rPr lang="cs-CZ" dirty="0"/>
              <a:t>Jak funguje cenzura?</a:t>
            </a:r>
          </a:p>
          <a:p>
            <a:r>
              <a:rPr lang="cs-CZ" dirty="0"/>
              <a:t>Jak technologie umožňují nové chápání demokracie a občanské participace?</a:t>
            </a:r>
          </a:p>
          <a:p>
            <a:r>
              <a:rPr lang="cs-CZ" dirty="0"/>
              <a:t>Jakým způsobem naložit s e-governmentem?</a:t>
            </a:r>
          </a:p>
        </p:txBody>
      </p:sp>
    </p:spTree>
    <p:extLst>
      <p:ext uri="{BB962C8B-B14F-4D97-AF65-F5344CB8AC3E}">
        <p14:creationId xmlns:p14="http://schemas.microsoft.com/office/powerpoint/2010/main" val="33874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4CE5B-D863-4D8D-862E-04EF61BED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 umění a kultuře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BB461-F3CC-49B8-A110-AA54A12A6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nové formy umění přinesli moderní technologie?</a:t>
            </a:r>
          </a:p>
          <a:p>
            <a:r>
              <a:rPr lang="cs-CZ" dirty="0"/>
              <a:t>Může umělá inteligence „provozovat“ umění?</a:t>
            </a:r>
          </a:p>
          <a:p>
            <a:r>
              <a:rPr lang="cs-CZ" dirty="0"/>
              <a:t>Jak fungují digitální galerie?</a:t>
            </a:r>
          </a:p>
          <a:p>
            <a:r>
              <a:rPr lang="cs-CZ" dirty="0"/>
              <a:t>Jakým způsobem folk art překresluje tvář celého kyberprostoru?</a:t>
            </a:r>
          </a:p>
          <a:p>
            <a:r>
              <a:rPr lang="cs-CZ" dirty="0"/>
              <a:t>Co jsou a jak je možné reflektovat sociální sítě pro umělce?</a:t>
            </a:r>
          </a:p>
          <a:p>
            <a:r>
              <a:rPr lang="cs-CZ" dirty="0"/>
              <a:t>Jakou roli v nové kultuře hrají </a:t>
            </a:r>
            <a:r>
              <a:rPr lang="cs-CZ" dirty="0" err="1"/>
              <a:t>influenceři</a:t>
            </a:r>
            <a:r>
              <a:rPr lang="cs-CZ" dirty="0"/>
              <a:t>, youtubeři….?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09441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916</Words>
  <Application>Microsoft Office PowerPoint</Application>
  <PresentationFormat>Širokoúhlá obrazovka</PresentationFormat>
  <Paragraphs>105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 Light</vt:lpstr>
      <vt:lpstr>Rockwell</vt:lpstr>
      <vt:lpstr>Wingdings</vt:lpstr>
      <vt:lpstr>Atlas</vt:lpstr>
      <vt:lpstr>Informační společnost</vt:lpstr>
      <vt:lpstr>Organizační drobnosti</vt:lpstr>
      <vt:lpstr>Témata v semestru</vt:lpstr>
      <vt:lpstr>Historie informatiky</vt:lpstr>
      <vt:lpstr>Informační revoluce</vt:lpstr>
      <vt:lpstr>Technologické změny</vt:lpstr>
      <vt:lpstr>Ekonomické změny, změny v managementu</vt:lpstr>
      <vt:lpstr>Společenské změny, demokracie, občanská participace</vt:lpstr>
      <vt:lpstr>Změny v umění a kultuře</vt:lpstr>
      <vt:lpstr>Sociální informatika</vt:lpstr>
      <vt:lpstr>Učící se společnost</vt:lpstr>
      <vt:lpstr>Patenty a otevřená kultura</vt:lpstr>
      <vt:lpstr>Digitální antropologie</vt:lpstr>
      <vt:lpstr>Filosofické problémy a informační společnost</vt:lpstr>
      <vt:lpstr>Co je to ta informační společnost?</vt:lpstr>
      <vt:lpstr>Informační společnost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společnost</dc:title>
  <dc:creator>Michal Černý</dc:creator>
  <cp:lastModifiedBy>Michal Černý</cp:lastModifiedBy>
  <cp:revision>1</cp:revision>
  <dcterms:created xsi:type="dcterms:W3CDTF">2020-02-17T08:38:49Z</dcterms:created>
  <dcterms:modified xsi:type="dcterms:W3CDTF">2020-02-17T08:39:18Z</dcterms:modified>
</cp:coreProperties>
</file>