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3" r:id="rId13"/>
    <p:sldId id="294" r:id="rId14"/>
    <p:sldId id="295" r:id="rId15"/>
    <p:sldId id="296" r:id="rId16"/>
    <p:sldId id="29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Učí se společnost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18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pro vzdělávání 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Udržení kvalifikace (a místa)</a:t>
            </a:r>
          </a:p>
          <a:p>
            <a:r>
              <a:rPr lang="cs-CZ" dirty="0"/>
              <a:t>Zlepšení kvalifikace (kariérní posun)</a:t>
            </a:r>
          </a:p>
          <a:p>
            <a:r>
              <a:rPr lang="cs-CZ" dirty="0"/>
              <a:t>Potřeba zaměstnavatele</a:t>
            </a:r>
          </a:p>
          <a:p>
            <a:r>
              <a:rPr lang="cs-CZ" dirty="0"/>
              <a:t>Osobní rozvoj</a:t>
            </a:r>
          </a:p>
          <a:p>
            <a:r>
              <a:rPr lang="cs-CZ" dirty="0"/>
              <a:t>Digitální propast</a:t>
            </a:r>
          </a:p>
          <a:p>
            <a:r>
              <a:rPr lang="cs-CZ" dirty="0"/>
              <a:t>Antropologická potřeba</a:t>
            </a:r>
          </a:p>
          <a:p>
            <a:r>
              <a:rPr lang="cs-CZ" dirty="0"/>
              <a:t>… ???</a:t>
            </a:r>
          </a:p>
        </p:txBody>
      </p:sp>
    </p:spTree>
    <p:extLst>
      <p:ext uri="{BB962C8B-B14F-4D97-AF65-F5344CB8AC3E}">
        <p14:creationId xmlns:p14="http://schemas.microsoft.com/office/powerpoint/2010/main" val="272943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Míra autonomie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vnějšku řízené vzdělávání</a:t>
            </a:r>
          </a:p>
          <a:p>
            <a:r>
              <a:rPr lang="cs-CZ" dirty="0" err="1"/>
              <a:t>Sebeřízené</a:t>
            </a:r>
            <a:r>
              <a:rPr lang="cs-CZ" dirty="0"/>
              <a:t> vzdělávání</a:t>
            </a:r>
          </a:p>
          <a:p>
            <a:r>
              <a:rPr lang="cs-CZ" dirty="0"/>
              <a:t>Sebeurčené vzdělávání</a:t>
            </a:r>
          </a:p>
          <a:p>
            <a:endParaRPr lang="cs-CZ" dirty="0"/>
          </a:p>
          <a:p>
            <a:r>
              <a:rPr lang="cs-CZ" dirty="0"/>
              <a:t>Kdo by měl stanovovat plán vzdělávání? A podle čí potřeb (zaměstnanec x zaměstnavatel)?</a:t>
            </a:r>
          </a:p>
          <a:p>
            <a:r>
              <a:rPr lang="cs-CZ" dirty="0"/>
              <a:t>Ví člověk, co by se měl naučit? A může se učit sám? (paradox Tomáš Akvinského: Pokud by se člověk mohl učit sám, učí se to co již ví, takže se neučí.)</a:t>
            </a:r>
          </a:p>
          <a:p>
            <a:r>
              <a:rPr lang="cs-CZ" dirty="0"/>
              <a:t>Role učitele x mentora x supervizora</a:t>
            </a:r>
          </a:p>
          <a:p>
            <a:r>
              <a:rPr lang="cs-CZ" dirty="0"/>
              <a:t>Vnitřní x vnější motivace</a:t>
            </a:r>
          </a:p>
        </p:txBody>
      </p:sp>
    </p:spTree>
    <p:extLst>
      <p:ext uri="{BB962C8B-B14F-4D97-AF65-F5344CB8AC3E}">
        <p14:creationId xmlns:p14="http://schemas.microsoft.com/office/powerpoint/2010/main" val="402803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obsahy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se člověk může učit:</a:t>
            </a:r>
          </a:p>
          <a:p>
            <a:pPr lvl="1"/>
            <a:r>
              <a:rPr lang="cs-CZ" dirty="0"/>
              <a:t>Konkrétní instrumentální znalosti</a:t>
            </a:r>
          </a:p>
          <a:p>
            <a:pPr lvl="1"/>
            <a:r>
              <a:rPr lang="cs-CZ" dirty="0"/>
              <a:t>Klíčové kompetence</a:t>
            </a:r>
          </a:p>
          <a:p>
            <a:pPr lvl="1"/>
            <a:r>
              <a:rPr lang="cs-CZ" dirty="0"/>
              <a:t>Osobnostní vzdělávání</a:t>
            </a:r>
          </a:p>
          <a:p>
            <a:pPr lvl="1"/>
            <a:r>
              <a:rPr lang="cs-CZ" dirty="0"/>
              <a:t>Osvojování si nových profesí (rekvalifikace)</a:t>
            </a:r>
          </a:p>
          <a:p>
            <a:pPr lvl="1"/>
            <a:r>
              <a:rPr lang="cs-CZ" dirty="0"/>
              <a:t>Rozvoj </a:t>
            </a:r>
            <a:r>
              <a:rPr lang="cs-CZ" dirty="0" err="1"/>
              <a:t>expertnosti</a:t>
            </a:r>
            <a:endParaRPr lang="cs-CZ" dirty="0"/>
          </a:p>
          <a:p>
            <a:pPr lvl="1"/>
            <a:r>
              <a:rPr lang="cs-CZ" dirty="0"/>
              <a:t>Sociální dovednosti</a:t>
            </a:r>
          </a:p>
          <a:p>
            <a:pPr lvl="1"/>
            <a:endParaRPr lang="cs-CZ" dirty="0"/>
          </a:p>
          <a:p>
            <a:r>
              <a:rPr lang="cs-CZ" dirty="0"/>
              <a:t>A jak? Je velký rozdíl mezi vzděláváním dospělých a dětí?</a:t>
            </a:r>
          </a:p>
        </p:txBody>
      </p:sp>
    </p:spTree>
    <p:extLst>
      <p:ext uri="{BB962C8B-B14F-4D97-AF65-F5344CB8AC3E}">
        <p14:creationId xmlns:p14="http://schemas.microsoft.com/office/powerpoint/2010/main" val="12957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rozměr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Kritická teorie x </a:t>
            </a:r>
            <a:r>
              <a:rPr lang="cs-CZ" dirty="0" err="1"/>
              <a:t>kredencionalismus</a:t>
            </a:r>
            <a:r>
              <a:rPr lang="cs-CZ" dirty="0"/>
              <a:t> x humanistický pohled</a:t>
            </a:r>
          </a:p>
          <a:p>
            <a:r>
              <a:rPr lang="cs-CZ" dirty="0"/>
              <a:t>Vzdělání jako možnost sociální intervence:</a:t>
            </a:r>
          </a:p>
          <a:p>
            <a:pPr lvl="1"/>
            <a:r>
              <a:rPr lang="cs-CZ" dirty="0"/>
              <a:t>Vzdělání jako cesta ze sociálně či ekonomicky problematického prostředí</a:t>
            </a:r>
          </a:p>
          <a:p>
            <a:pPr lvl="1"/>
            <a:r>
              <a:rPr lang="cs-CZ" dirty="0"/>
              <a:t>Sociální poradenství</a:t>
            </a:r>
          </a:p>
          <a:p>
            <a:pPr lvl="1"/>
            <a:r>
              <a:rPr lang="cs-CZ" dirty="0"/>
              <a:t>Péče o tzv. třetí svět</a:t>
            </a:r>
          </a:p>
          <a:p>
            <a:r>
              <a:rPr lang="cs-CZ" dirty="0"/>
              <a:t>Změna rozměru vzdělávacího prostředí</a:t>
            </a:r>
          </a:p>
          <a:p>
            <a:r>
              <a:rPr lang="cs-CZ" dirty="0"/>
              <a:t>Integrace:</a:t>
            </a:r>
          </a:p>
          <a:p>
            <a:pPr lvl="1"/>
            <a:r>
              <a:rPr lang="cs-CZ" dirty="0"/>
              <a:t>Do společenského života</a:t>
            </a:r>
          </a:p>
          <a:p>
            <a:pPr lvl="1"/>
            <a:r>
              <a:rPr lang="cs-CZ" dirty="0"/>
              <a:t>Do online komunity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07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pohledy na učící se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Buď v kontextu sociologickém, kdy označuje stav společnosti (té aktuální) nebo pedagogickém, ve kterém je spojen spíše s konečným stavem, ke kterému směřuje.</a:t>
            </a:r>
          </a:p>
          <a:p>
            <a:r>
              <a:rPr lang="cs-CZ" dirty="0" err="1"/>
              <a:t>Zounek</a:t>
            </a:r>
            <a:r>
              <a:rPr lang="cs-CZ" dirty="0"/>
              <a:t>: </a:t>
            </a:r>
            <a:r>
              <a:rPr lang="cs-CZ" i="1" dirty="0"/>
              <a:t>„Celé tři čtvrtiny nezdatných (v práci s ICT)“ (75,6 %) nepociťuje žádnou potřebu vzdělávat se v následujícím roce a dalších 13 % respondentů se chce zúčastnit jednoho kurzu.“</a:t>
            </a:r>
          </a:p>
          <a:p>
            <a:r>
              <a:rPr lang="cs-CZ" dirty="0"/>
              <a:t>Peter </a:t>
            </a:r>
            <a:r>
              <a:rPr lang="cs-CZ" dirty="0" err="1"/>
              <a:t>Jarvis</a:t>
            </a:r>
            <a:r>
              <a:rPr lang="cs-CZ" dirty="0"/>
              <a:t>: tři fáze vývoje společnosti</a:t>
            </a:r>
          </a:p>
          <a:p>
            <a:r>
              <a:rPr lang="cs-CZ" dirty="0"/>
              <a:t>Proč se lidé vzdělávají?</a:t>
            </a:r>
          </a:p>
          <a:p>
            <a:r>
              <a:rPr lang="cs-CZ" dirty="0"/>
              <a:t>Nejde o (úplně) nový fenomén: Už Komenský….</a:t>
            </a:r>
          </a:p>
        </p:txBody>
      </p:sp>
    </p:spTree>
    <p:extLst>
      <p:ext uri="{BB962C8B-B14F-4D97-AF65-F5344CB8AC3E}">
        <p14:creationId xmlns:p14="http://schemas.microsoft.com/office/powerpoint/2010/main" val="339821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Formální: vše co končí diplomem s kulatým razítkem</a:t>
            </a:r>
          </a:p>
          <a:p>
            <a:r>
              <a:rPr lang="cs-CZ" dirty="0"/>
              <a:t>Neformální: vše co je organisované a nekončí diplomem s kulatým razítkem</a:t>
            </a:r>
          </a:p>
          <a:p>
            <a:r>
              <a:rPr lang="cs-CZ" dirty="0"/>
              <a:t>Šedá zóna mezi tím</a:t>
            </a:r>
          </a:p>
          <a:p>
            <a:r>
              <a:rPr lang="cs-CZ" dirty="0"/>
              <a:t>Informální vzdělávání</a:t>
            </a:r>
          </a:p>
          <a:p>
            <a:endParaRPr lang="cs-CZ" dirty="0"/>
          </a:p>
          <a:p>
            <a:r>
              <a:rPr lang="cs-CZ" dirty="0"/>
              <a:t>Kurikulum x ad hoc přístup</a:t>
            </a:r>
          </a:p>
          <a:p>
            <a:r>
              <a:rPr lang="cs-CZ" dirty="0"/>
              <a:t>Zdarma x za peníze</a:t>
            </a:r>
          </a:p>
          <a:p>
            <a:r>
              <a:rPr lang="cs-CZ" dirty="0"/>
              <a:t>Autorita x autonomie</a:t>
            </a:r>
          </a:p>
          <a:p>
            <a:r>
              <a:rPr lang="cs-CZ" dirty="0"/>
              <a:t>Formalizace neformálního vzdělávání – je to dobře nebo špatně?</a:t>
            </a:r>
          </a:p>
          <a:p>
            <a:r>
              <a:rPr lang="cs-CZ" dirty="0"/>
              <a:t>Univerzitní přístup a C kredity</a:t>
            </a:r>
          </a:p>
        </p:txBody>
      </p:sp>
    </p:spTree>
    <p:extLst>
      <p:ext uri="{BB962C8B-B14F-4D97-AF65-F5344CB8AC3E}">
        <p14:creationId xmlns:p14="http://schemas.microsoft.com/office/powerpoint/2010/main" val="393360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Andragogický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Smyslem vzdělávání dospělých je v integrální andragogice:</a:t>
            </a:r>
          </a:p>
          <a:p>
            <a:pPr lvl="1"/>
            <a:r>
              <a:rPr lang="cs-CZ" dirty="0" err="1"/>
              <a:t>Enkulturace</a:t>
            </a:r>
            <a:endParaRPr lang="cs-CZ" dirty="0"/>
          </a:p>
          <a:p>
            <a:pPr lvl="1"/>
            <a:r>
              <a:rPr lang="cs-CZ" dirty="0"/>
              <a:t>Socializace</a:t>
            </a:r>
          </a:p>
          <a:p>
            <a:pPr lvl="1"/>
            <a:r>
              <a:rPr lang="cs-CZ" dirty="0" err="1"/>
              <a:t>Personalisace</a:t>
            </a:r>
            <a:endParaRPr lang="cs-CZ" dirty="0"/>
          </a:p>
          <a:p>
            <a:r>
              <a:rPr lang="cs-CZ" dirty="0"/>
              <a:t>Mělké a široké kurikulum x hluboké a úzce profilované vzdělání</a:t>
            </a:r>
          </a:p>
          <a:p>
            <a:r>
              <a:rPr lang="cs-CZ" dirty="0"/>
              <a:t>Skeptické x optimistické pojetí</a:t>
            </a:r>
          </a:p>
          <a:p>
            <a:r>
              <a:rPr lang="cs-CZ" dirty="0"/>
              <a:t>Každý jedinec disponuje:</a:t>
            </a:r>
          </a:p>
          <a:p>
            <a:pPr lvl="1"/>
            <a:r>
              <a:rPr lang="cs-CZ" dirty="0"/>
              <a:t>Kulturním kapitálem</a:t>
            </a:r>
          </a:p>
          <a:p>
            <a:pPr lvl="1"/>
            <a:r>
              <a:rPr lang="cs-CZ" dirty="0"/>
              <a:t>Sociální kapitálem</a:t>
            </a:r>
          </a:p>
          <a:p>
            <a:pPr lvl="1"/>
            <a:r>
              <a:rPr lang="cs-CZ" dirty="0"/>
              <a:t>Oba dva jsou přitom navázány na výkon povolání (do značné míry dominantě)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64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směry andragogiky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Illich</a:t>
            </a:r>
            <a:r>
              <a:rPr lang="cs-CZ" dirty="0"/>
              <a:t>: </a:t>
            </a:r>
            <a:r>
              <a:rPr lang="cs-CZ" dirty="0" err="1"/>
              <a:t>odškolnění</a:t>
            </a:r>
            <a:r>
              <a:rPr lang="cs-CZ" dirty="0"/>
              <a:t> společnosti</a:t>
            </a:r>
          </a:p>
          <a:p>
            <a:r>
              <a:rPr lang="cs-CZ" dirty="0" err="1"/>
              <a:t>Freire</a:t>
            </a:r>
            <a:r>
              <a:rPr lang="cs-CZ" dirty="0"/>
              <a:t>: pedagogika utlačovaných, kritická teorie</a:t>
            </a:r>
          </a:p>
          <a:p>
            <a:r>
              <a:rPr lang="cs-CZ" dirty="0" err="1"/>
              <a:t>Jarvis</a:t>
            </a:r>
            <a:r>
              <a:rPr lang="cs-CZ" dirty="0"/>
              <a:t>: vzdělávání shora x vzdělávání sobě rovných</a:t>
            </a:r>
          </a:p>
          <a:p>
            <a:r>
              <a:rPr lang="cs-CZ" dirty="0" err="1"/>
              <a:t>Sociotechnika</a:t>
            </a:r>
            <a:r>
              <a:rPr lang="cs-CZ" dirty="0"/>
              <a:t>: cílevědomé řízení společenských procesů a vztahů pomocí</a:t>
            </a:r>
          </a:p>
          <a:p>
            <a:r>
              <a:rPr lang="cs-CZ" dirty="0"/>
              <a:t>Funkcionalistické pojetí: systém funguje a brání se změnám</a:t>
            </a:r>
          </a:p>
          <a:p>
            <a:r>
              <a:rPr lang="cs-CZ" dirty="0"/>
              <a:t>Humanistické pojetí: člověk se chce celý život vzdělávat, jde o jeho přirozenou potřebu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3503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Rychlé změny – </a:t>
            </a:r>
            <a:r>
              <a:rPr lang="cs-CZ" dirty="0" err="1"/>
              <a:t>Moorův</a:t>
            </a:r>
            <a:r>
              <a:rPr lang="cs-CZ" dirty="0"/>
              <a:t> zákon</a:t>
            </a:r>
          </a:p>
          <a:p>
            <a:r>
              <a:rPr lang="cs-CZ" dirty="0"/>
              <a:t>Nová povolání</a:t>
            </a:r>
          </a:p>
          <a:p>
            <a:r>
              <a:rPr lang="cs-CZ" dirty="0"/>
              <a:t>Stará povolání se zcela novou náplní</a:t>
            </a:r>
          </a:p>
          <a:p>
            <a:r>
              <a:rPr lang="cs-CZ" dirty="0"/>
              <a:t>Globalizace</a:t>
            </a:r>
          </a:p>
          <a:p>
            <a:r>
              <a:rPr lang="cs-CZ" dirty="0"/>
              <a:t>Škola nemůže připravit na výkon konkrétního povolání: neví, jaké bude</a:t>
            </a:r>
          </a:p>
          <a:p>
            <a:r>
              <a:rPr lang="cs-CZ" dirty="0"/>
              <a:t>Celoživotní x postgraduální vzdělávání – certifikace, unifikace, svoboda</a:t>
            </a:r>
          </a:p>
          <a:p>
            <a:r>
              <a:rPr lang="cs-CZ" dirty="0"/>
              <a:t>Kvalifikace x vzdělání</a:t>
            </a:r>
          </a:p>
          <a:p>
            <a:r>
              <a:rPr lang="cs-CZ" dirty="0"/>
              <a:t>Adaptabilita, flexibilita, … ale co to je?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18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 vzdělávacího obsahu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956" y="1886352"/>
            <a:ext cx="6094413" cy="3085296"/>
          </a:xfrm>
        </p:spPr>
      </p:pic>
    </p:spTree>
    <p:extLst>
      <p:ext uri="{BB962C8B-B14F-4D97-AF65-F5344CB8AC3E}">
        <p14:creationId xmlns:p14="http://schemas.microsoft.com/office/powerpoint/2010/main" val="3628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vzdělání?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Suma vědomostí, znalostí a dovedností?</a:t>
            </a:r>
          </a:p>
          <a:p>
            <a:r>
              <a:rPr lang="cs-CZ" dirty="0"/>
              <a:t>Schopnost řešit problémové úlohy?</a:t>
            </a:r>
          </a:p>
          <a:p>
            <a:r>
              <a:rPr lang="cs-CZ" dirty="0"/>
              <a:t>Veřejný </a:t>
            </a:r>
            <a:r>
              <a:rPr lang="cs-CZ"/>
              <a:t>nebo soukromý </a:t>
            </a:r>
            <a:r>
              <a:rPr lang="cs-CZ" dirty="0"/>
              <a:t>statek?</a:t>
            </a:r>
          </a:p>
          <a:p>
            <a:r>
              <a:rPr lang="cs-CZ" dirty="0"/>
              <a:t>Schopnost uplatnit se na trhu práce?</a:t>
            </a:r>
          </a:p>
          <a:p>
            <a:r>
              <a:rPr lang="cs-CZ" dirty="0"/>
              <a:t>???</a:t>
            </a:r>
          </a:p>
          <a:p>
            <a:endParaRPr lang="cs-CZ" dirty="0"/>
          </a:p>
          <a:p>
            <a:r>
              <a:rPr lang="cs-CZ" dirty="0"/>
              <a:t>Co je učení?</a:t>
            </a:r>
          </a:p>
        </p:txBody>
      </p:sp>
    </p:spTree>
    <p:extLst>
      <p:ext uri="{BB962C8B-B14F-4D97-AF65-F5344CB8AC3E}">
        <p14:creationId xmlns:p14="http://schemas.microsoft.com/office/powerpoint/2010/main" val="189529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Výchova, péče,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Péče: zajištění podmínek pro osobní rozvoj, vnější motivace atp.</a:t>
            </a:r>
          </a:p>
          <a:p>
            <a:r>
              <a:rPr lang="cs-CZ" dirty="0"/>
              <a:t>Vzdělávání: vnitřní proces, do značné míry psychologický (personalizace)</a:t>
            </a:r>
          </a:p>
          <a:p>
            <a:r>
              <a:rPr lang="cs-CZ" dirty="0"/>
              <a:t>Výchova: vnější proces systematického působení - </a:t>
            </a:r>
            <a:r>
              <a:rPr lang="cs-CZ" dirty="0" err="1"/>
              <a:t>enkulturace</a:t>
            </a:r>
            <a:endParaRPr lang="cs-CZ" dirty="0"/>
          </a:p>
          <a:p>
            <a:endParaRPr lang="cs-CZ" dirty="0"/>
          </a:p>
          <a:p>
            <a:r>
              <a:rPr lang="cs-CZ" dirty="0"/>
              <a:t>Lze to od sebe ale takto oddělit? Reálně zřejmě ne.</a:t>
            </a:r>
          </a:p>
          <a:p>
            <a:r>
              <a:rPr lang="cs-CZ" dirty="0"/>
              <a:t>Ale: Jak vychovávat dospělé? </a:t>
            </a:r>
          </a:p>
          <a:p>
            <a:r>
              <a:rPr lang="cs-CZ" dirty="0"/>
              <a:t>Lze je vzdělávat bez výchovy?</a:t>
            </a:r>
          </a:p>
        </p:txBody>
      </p:sp>
    </p:spTree>
    <p:extLst>
      <p:ext uri="{BB962C8B-B14F-4D97-AF65-F5344CB8AC3E}">
        <p14:creationId xmlns:p14="http://schemas.microsoft.com/office/powerpoint/2010/main" val="320486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19" ma:contentTypeDescription="Vytvoří nový dokument" ma:contentTypeScope="" ma:versionID="d53f80696017c7628c4da6e939c03567">
  <xsd:schema xmlns:xsd="http://www.w3.org/2001/XMLSchema" xmlns:xs="http://www.w3.org/2001/XMLSchema" xmlns:p="http://schemas.microsoft.com/office/2006/metadata/properties" xmlns:ns3="331ae675-2ade-4225-bbda-8c4f885ff9b8" xmlns:ns4="1548ec18-6bfb-4aa6-850b-c3711d2cbe9a" targetNamespace="http://schemas.microsoft.com/office/2006/metadata/properties" ma:root="true" ma:fieldsID="f81ab684afbe1ea3a3eb05e1739b0562" ns3:_="" ns4:_="">
    <xsd:import namespace="331ae675-2ade-4225-bbda-8c4f885ff9b8"/>
    <xsd:import namespace="1548ec18-6bfb-4aa6-850b-c3711d2cbe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Tag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ae675-2ade-4225-bbda-8c4f885ff9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2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8ec18-6bfb-4aa6-850b-c3711d2cbe9a" elementFormDefault="qualified">
    <xsd:import namespace="http://schemas.microsoft.com/office/2006/documentManagement/types"/>
    <xsd:import namespace="http://schemas.microsoft.com/office/infopath/2007/PartnerControls"/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1548ec18-6bfb-4aa6-850b-c3711d2cbe9a" xsi:nil="true"/>
    <Invited_Teachers xmlns="1548ec18-6bfb-4aa6-850b-c3711d2cbe9a" xsi:nil="true"/>
    <Self_Registration_Enabled xmlns="1548ec18-6bfb-4aa6-850b-c3711d2cbe9a" xsi:nil="true"/>
    <Student_Groups xmlns="1548ec18-6bfb-4aa6-850b-c3711d2cbe9a">
      <UserInfo>
        <DisplayName/>
        <AccountId xsi:nil="true"/>
        <AccountType/>
      </UserInfo>
    </Student_Groups>
    <Invited_Students xmlns="1548ec18-6bfb-4aa6-850b-c3711d2cbe9a" xsi:nil="true"/>
    <FolderType xmlns="1548ec18-6bfb-4aa6-850b-c3711d2cbe9a" xsi:nil="true"/>
    <Teachers xmlns="1548ec18-6bfb-4aa6-850b-c3711d2cbe9a">
      <UserInfo>
        <DisplayName/>
        <AccountId xsi:nil="true"/>
        <AccountType/>
      </UserInfo>
    </Teachers>
    <Owner xmlns="1548ec18-6bfb-4aa6-850b-c3711d2cbe9a">
      <UserInfo>
        <DisplayName/>
        <AccountId xsi:nil="true"/>
        <AccountType/>
      </UserInfo>
    </Owner>
    <Students xmlns="1548ec18-6bfb-4aa6-850b-c3711d2cbe9a">
      <UserInfo>
        <DisplayName/>
        <AccountId xsi:nil="true"/>
        <AccountType/>
      </UserInfo>
    </Students>
    <DefaultSectionNames xmlns="1548ec18-6bfb-4aa6-850b-c3711d2cbe9a" xsi:nil="true"/>
    <NotebookType xmlns="1548ec18-6bfb-4aa6-850b-c3711d2cbe9a" xsi:nil="true"/>
  </documentManagement>
</p:properties>
</file>

<file path=customXml/itemProps1.xml><?xml version="1.0" encoding="utf-8"?>
<ds:datastoreItem xmlns:ds="http://schemas.openxmlformats.org/officeDocument/2006/customXml" ds:itemID="{F7090F66-967B-424E-AF39-C011934917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ae675-2ade-4225-bbda-8c4f885ff9b8"/>
    <ds:schemaRef ds:uri="1548ec18-6bfb-4aa6-850b-c3711d2cb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CDE8B0-4CC1-4440-A02A-C46B536984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20C743-CEBC-42F2-A46A-56084CDC3672}">
  <ds:schemaRefs>
    <ds:schemaRef ds:uri="http://schemas.microsoft.com/office/2006/metadata/properties"/>
    <ds:schemaRef ds:uri="http://schemas.microsoft.com/office/infopath/2007/PartnerControls"/>
    <ds:schemaRef ds:uri="1548ec18-6bfb-4aa6-850b-c3711d2cbe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</TotalTime>
  <Words>587</Words>
  <Application>Microsoft Office PowerPoint</Application>
  <PresentationFormat>Širokoúhlá obrazovka</PresentationFormat>
  <Paragraphs>100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 Light</vt:lpstr>
      <vt:lpstr>Rockwell</vt:lpstr>
      <vt:lpstr>Wingdings</vt:lpstr>
      <vt:lpstr>Atlas</vt:lpstr>
      <vt:lpstr>Učí se společnost</vt:lpstr>
      <vt:lpstr>Dva pohledy na učící se společnost</vt:lpstr>
      <vt:lpstr>Druhy vzdělávání</vt:lpstr>
      <vt:lpstr>Andragogický kontext</vt:lpstr>
      <vt:lpstr>Jiné směry andragogiky</vt:lpstr>
      <vt:lpstr>Kontext</vt:lpstr>
      <vt:lpstr>Cena vzdělávacího obsahu</vt:lpstr>
      <vt:lpstr>Co je vzdělání?</vt:lpstr>
      <vt:lpstr>Výchova, péče, vzdělávání</vt:lpstr>
      <vt:lpstr>Motivace pro vzdělávání se</vt:lpstr>
      <vt:lpstr>Míra autonomie</vt:lpstr>
      <vt:lpstr>Vzdělávací obsahy</vt:lpstr>
      <vt:lpstr>Sociální rozměr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Učí se společnost</dc:title>
  <dc:creator>Michal Černý</dc:creator>
  <cp:lastModifiedBy>Michal Černý</cp:lastModifiedBy>
  <cp:revision>1</cp:revision>
  <dcterms:created xsi:type="dcterms:W3CDTF">2020-02-23T20:57:44Z</dcterms:created>
  <dcterms:modified xsi:type="dcterms:W3CDTF">2020-02-23T21:00:00Z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0x0101004AB8DEC9FF416A479116BD814A36328C</vt:lpwstr>
  </property>
</Properties>
</file>