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60" r:id="rId6"/>
    <p:sldId id="261" r:id="rId7"/>
    <p:sldId id="262" r:id="rId8"/>
    <p:sldId id="263" r:id="rId9"/>
    <p:sldId id="264" r:id="rId10"/>
    <p:sldId id="267" r:id="rId11"/>
    <p:sldId id="266" r:id="rId12"/>
    <p:sldId id="265" r:id="rId13"/>
    <p:sldId id="269" r:id="rId14"/>
    <p:sldId id="270" r:id="rId15"/>
    <p:sldId id="271" r:id="rId16"/>
    <p:sldId id="272" r:id="rId17"/>
    <p:sldId id="273" r:id="rId18"/>
    <p:sldId id="274" r:id="rId19"/>
    <p:sldId id="275" r:id="rId20"/>
    <p:sldId id="276" r:id="rId21"/>
    <p:sldId id="277" r:id="rId22"/>
    <p:sldId id="278" r:id="rId23"/>
    <p:sldId id="285" r:id="rId24"/>
    <p:sldId id="280" r:id="rId25"/>
    <p:sldId id="281" r:id="rId26"/>
    <p:sldId id="283" r:id="rId27"/>
    <p:sldId id="286" r:id="rId28"/>
    <p:sldId id="282" r:id="rId29"/>
    <p:sldId id="279" r:id="rId3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11EC8A14-AC04-403C-836F-99FC77D8FB43}" type="datetimeFigureOut">
              <a:rPr lang="cs-CZ" smtClean="0"/>
              <a:t>16.05.2020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7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1EC8A14-AC04-403C-836F-99FC77D8FB43}" type="datetimeFigureOut">
              <a:rPr lang="cs-CZ" smtClean="0"/>
              <a:t>16.05.2020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542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1EC8A14-AC04-403C-836F-99FC77D8FB43}" type="datetimeFigureOut">
              <a:rPr lang="cs-CZ" smtClean="0"/>
              <a:t>16.05.2020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742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1EC8A14-AC04-403C-836F-99FC77D8FB43}" type="datetimeFigureOut">
              <a:rPr lang="cs-CZ" smtClean="0"/>
              <a:t>16.05.2020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90883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11EC8A14-AC04-403C-836F-99FC77D8FB43}" type="datetimeFigureOut">
              <a:rPr lang="cs-CZ" smtClean="0"/>
              <a:t>16.05.2020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02195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1EC8A14-AC04-403C-836F-99FC77D8FB43}" type="datetimeFigureOut">
              <a:rPr lang="cs-CZ" smtClean="0"/>
              <a:t>16.05.2020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3611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1EC8A14-AC04-403C-836F-99FC77D8FB43}" type="datetimeFigureOut">
              <a:rPr lang="cs-CZ" smtClean="0"/>
              <a:t>16.05.2020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202116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1EC8A14-AC04-403C-836F-99FC77D8FB43}" type="datetimeFigureOut">
              <a:rPr lang="cs-CZ" smtClean="0"/>
              <a:t>16.05.2020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06356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1EC8A14-AC04-403C-836F-99FC77D8FB43}" type="datetimeFigureOut">
              <a:rPr lang="cs-CZ" smtClean="0"/>
              <a:t>16.05.2020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413082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16.05.2020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387552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11EC8A14-AC04-403C-836F-99FC77D8FB43}" type="datetimeFigureOut">
              <a:rPr lang="cs-CZ" smtClean="0"/>
              <a:t>16.05.2020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020DF7-D318-41DA-8350-90BA9966CC07}" type="slidenum">
              <a:rPr lang="cs-CZ" smtClean="0"/>
              <a:t>‹#›</a:t>
            </a:fld>
            <a:endParaRPr lang="cs-CZ"/>
          </a:p>
        </p:txBody>
      </p:sp>
    </p:spTree>
    <p:extLst>
      <p:ext uri="{BB962C8B-B14F-4D97-AF65-F5344CB8AC3E}">
        <p14:creationId xmlns:p14="http://schemas.microsoft.com/office/powerpoint/2010/main" val="127247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C8A14-AC04-403C-836F-99FC77D8FB43}" type="datetimeFigureOut">
              <a:rPr lang="cs-CZ" smtClean="0"/>
              <a:t>16.05.2020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20DF7-D318-41DA-8350-90BA9966CC07}" type="slidenum">
              <a:rPr lang="cs-CZ" smtClean="0"/>
              <a:t>‹#›</a:t>
            </a:fld>
            <a:endParaRPr lang="cs-CZ"/>
          </a:p>
        </p:txBody>
      </p:sp>
    </p:spTree>
    <p:extLst>
      <p:ext uri="{BB962C8B-B14F-4D97-AF65-F5344CB8AC3E}">
        <p14:creationId xmlns:p14="http://schemas.microsoft.com/office/powerpoint/2010/main" val="162025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Východní otázka od Berlínského kongresu do roku 1911</a:t>
            </a:r>
            <a:endParaRPr lang="cs-CZ" dirty="0"/>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3474827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97915"/>
          </a:xfrm>
        </p:spPr>
        <p:txBody>
          <a:bodyPr>
            <a:normAutofit/>
          </a:bodyPr>
          <a:lstStyle/>
          <a:p>
            <a:pPr algn="ctr"/>
            <a:r>
              <a:rPr lang="cs-CZ" sz="2000" dirty="0" smtClean="0"/>
              <a:t>Vojvoda Pitu </a:t>
            </a:r>
            <a:r>
              <a:rPr lang="cs-CZ" sz="2000" dirty="0" err="1" smtClean="0"/>
              <a:t>Guli</a:t>
            </a:r>
            <a:r>
              <a:rPr lang="cs-CZ" sz="2000" dirty="0" smtClean="0"/>
              <a:t>, který zahynul při obraně </a:t>
            </a:r>
            <a:r>
              <a:rPr lang="cs-CZ" sz="2000" dirty="0" err="1" smtClean="0"/>
              <a:t>Kruševa</a:t>
            </a:r>
            <a:r>
              <a:rPr lang="cs-CZ" sz="2000" dirty="0" smtClean="0"/>
              <a:t>. Na potlačování povstání se podíleli také </a:t>
            </a:r>
            <a:r>
              <a:rPr lang="cs-CZ" sz="2000" dirty="0" err="1" smtClean="0"/>
              <a:t>bašibozuci</a:t>
            </a:r>
            <a:r>
              <a:rPr lang="cs-CZ" sz="2000" dirty="0" smtClean="0"/>
              <a:t>, turecká domobrana složená z místního muslimského obyvatelstva</a:t>
            </a:r>
            <a:endParaRPr lang="cs-CZ" sz="2000"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7250" y="1825625"/>
            <a:ext cx="3243500" cy="435133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24137" y="1825625"/>
            <a:ext cx="3077725" cy="4351338"/>
          </a:xfrm>
        </p:spPr>
      </p:pic>
    </p:spTree>
    <p:extLst>
      <p:ext uri="{BB962C8B-B14F-4D97-AF65-F5344CB8AC3E}">
        <p14:creationId xmlns:p14="http://schemas.microsoft.com/office/powerpoint/2010/main" val="1540835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64664"/>
          </a:xfrm>
        </p:spPr>
        <p:txBody>
          <a:bodyPr>
            <a:normAutofit/>
          </a:bodyPr>
          <a:lstStyle/>
          <a:p>
            <a:pPr algn="ctr"/>
            <a:r>
              <a:rPr lang="cs-CZ" sz="2000" dirty="0" err="1" smtClean="0"/>
              <a:t>Kruševo</a:t>
            </a:r>
            <a:r>
              <a:rPr lang="cs-CZ" sz="2000" dirty="0" smtClean="0"/>
              <a:t> kolem roku 1903</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0337" y="1690688"/>
            <a:ext cx="6791325" cy="4472781"/>
          </a:xfrm>
        </p:spPr>
      </p:pic>
    </p:spTree>
    <p:extLst>
      <p:ext uri="{BB962C8B-B14F-4D97-AF65-F5344CB8AC3E}">
        <p14:creationId xmlns:p14="http://schemas.microsoft.com/office/powerpoint/2010/main" val="1831060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smtClean="0"/>
              <a:t>Panorama </a:t>
            </a:r>
            <a:r>
              <a:rPr lang="cs-CZ" sz="2000" dirty="0" err="1" smtClean="0"/>
              <a:t>Kruševa</a:t>
            </a:r>
            <a:r>
              <a:rPr lang="cs-CZ" sz="2000" dirty="0" smtClean="0"/>
              <a:t> z doby kolem </a:t>
            </a:r>
            <a:r>
              <a:rPr lang="cs-CZ" sz="2000" dirty="0" err="1" smtClean="0"/>
              <a:t>Ilindenského</a:t>
            </a:r>
            <a:r>
              <a:rPr lang="cs-CZ" sz="2000" dirty="0" smtClean="0"/>
              <a:t> povstání</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100" y="2111432"/>
            <a:ext cx="9067800" cy="3441469"/>
          </a:xfrm>
        </p:spPr>
      </p:pic>
    </p:spTree>
    <p:extLst>
      <p:ext uri="{BB962C8B-B14F-4D97-AF65-F5344CB8AC3E}">
        <p14:creationId xmlns:p14="http://schemas.microsoft.com/office/powerpoint/2010/main" val="3535536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56599"/>
          </a:xfrm>
        </p:spPr>
        <p:txBody>
          <a:bodyPr/>
          <a:lstStyle/>
          <a:p>
            <a:pPr algn="ctr"/>
            <a:r>
              <a:rPr lang="cs-CZ" dirty="0" smtClean="0"/>
              <a:t>Osmanská kasárna v </a:t>
            </a:r>
            <a:r>
              <a:rPr lang="cs-CZ" dirty="0" err="1" smtClean="0"/>
              <a:t>Bitolje</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85" y="1379913"/>
            <a:ext cx="6849688" cy="5029200"/>
          </a:xfrm>
        </p:spPr>
      </p:pic>
    </p:spTree>
    <p:extLst>
      <p:ext uri="{BB962C8B-B14F-4D97-AF65-F5344CB8AC3E}">
        <p14:creationId xmlns:p14="http://schemas.microsoft.com/office/powerpoint/2010/main" val="3475300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lstStyle/>
          <a:p>
            <a:pPr algn="ctr"/>
            <a:r>
              <a:rPr lang="cs-CZ" dirty="0" smtClean="0"/>
              <a:t>Makedonští komité v typickém oblečení</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0759" y="1825625"/>
            <a:ext cx="3190481" cy="4467110"/>
          </a:xfrm>
        </p:spPr>
      </p:pic>
    </p:spTree>
    <p:extLst>
      <p:ext uri="{BB962C8B-B14F-4D97-AF65-F5344CB8AC3E}">
        <p14:creationId xmlns:p14="http://schemas.microsoft.com/office/powerpoint/2010/main" val="305611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smtClean="0"/>
              <a:t>Komité čety Christo </a:t>
            </a:r>
            <a:r>
              <a:rPr lang="cs-CZ" sz="2000" dirty="0" err="1" smtClean="0"/>
              <a:t>Černopeeva</a:t>
            </a:r>
            <a:r>
              <a:rPr lang="cs-CZ" sz="2000" dirty="0"/>
              <a:t> </a:t>
            </a:r>
            <a:r>
              <a:rPr lang="cs-CZ" sz="2000" dirty="0" smtClean="0"/>
              <a:t>(uprostřed). </a:t>
            </a:r>
            <a:r>
              <a:rPr lang="cs-CZ" sz="2000" dirty="0" err="1" smtClean="0"/>
              <a:t>Černopeev</a:t>
            </a:r>
            <a:r>
              <a:rPr lang="cs-CZ" sz="2000" dirty="0" smtClean="0"/>
              <a:t> spolu se spolu s Jane </a:t>
            </a:r>
            <a:r>
              <a:rPr lang="cs-CZ" sz="2000" dirty="0" err="1" smtClean="0"/>
              <a:t>Sandanskim</a:t>
            </a:r>
            <a:r>
              <a:rPr lang="cs-CZ" sz="2000" dirty="0" smtClean="0"/>
              <a:t> proslavil v roce 1901 únosem miss Helen Stone. Byl zastánce svébytnosti makedonského národa. PO mladoturecké revoluci jistou dobu působil v rámci Národní federativní strany. </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8015" y="1961805"/>
            <a:ext cx="6434050" cy="4605250"/>
          </a:xfrm>
        </p:spPr>
      </p:pic>
    </p:spTree>
    <p:extLst>
      <p:ext uri="{BB962C8B-B14F-4D97-AF65-F5344CB8AC3E}">
        <p14:creationId xmlns:p14="http://schemas.microsoft.com/office/powerpoint/2010/main" val="397332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800" dirty="0" smtClean="0"/>
              <a:t>Utečenci po porážce povstání směřovali do Bulharska</a:t>
            </a:r>
            <a:endParaRPr lang="cs-CZ" sz="28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571" y="1812175"/>
            <a:ext cx="7298574" cy="4580311"/>
          </a:xfrm>
        </p:spPr>
      </p:pic>
    </p:spTree>
    <p:extLst>
      <p:ext uri="{BB962C8B-B14F-4D97-AF65-F5344CB8AC3E}">
        <p14:creationId xmlns:p14="http://schemas.microsoft.com/office/powerpoint/2010/main" val="20924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smtClean="0"/>
              <a:t>Spiklenci Černé ruky v sokolských krojích. Dragutin </a:t>
            </a:r>
            <a:r>
              <a:rPr lang="cs-CZ" sz="2000" dirty="0" err="1" smtClean="0"/>
              <a:t>Dimitrijević</a:t>
            </a:r>
            <a:r>
              <a:rPr lang="cs-CZ" sz="2000" dirty="0" smtClean="0"/>
              <a:t> </a:t>
            </a:r>
            <a:r>
              <a:rPr lang="cs-CZ" sz="2000" dirty="0" err="1" smtClean="0"/>
              <a:t>Apis</a:t>
            </a:r>
            <a:r>
              <a:rPr lang="cs-CZ" sz="2000" dirty="0" smtClean="0"/>
              <a:t> stojící vpravo.</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3614" y="1825625"/>
            <a:ext cx="7004772" cy="4351338"/>
          </a:xfrm>
        </p:spPr>
      </p:pic>
    </p:spTree>
    <p:extLst>
      <p:ext uri="{BB962C8B-B14F-4D97-AF65-F5344CB8AC3E}">
        <p14:creationId xmlns:p14="http://schemas.microsoft.com/office/powerpoint/2010/main" val="2632644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Korunovace Petra </a:t>
            </a:r>
            <a:r>
              <a:rPr lang="cs-CZ" dirty="0" err="1" smtClean="0"/>
              <a:t>Karadjordjeviće</a:t>
            </a:r>
            <a:r>
              <a:rPr lang="cs-CZ" dirty="0" smtClean="0"/>
              <a:t> v roce 1904</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4231" y="1825625"/>
            <a:ext cx="6823537" cy="4351338"/>
          </a:xfrm>
        </p:spPr>
      </p:pic>
    </p:spTree>
    <p:extLst>
      <p:ext uri="{BB962C8B-B14F-4D97-AF65-F5344CB8AC3E}">
        <p14:creationId xmlns:p14="http://schemas.microsoft.com/office/powerpoint/2010/main" val="382316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1784"/>
          </a:xfrm>
        </p:spPr>
        <p:txBody>
          <a:bodyPr>
            <a:normAutofit/>
          </a:bodyPr>
          <a:lstStyle/>
          <a:p>
            <a:pPr algn="ctr"/>
            <a:r>
              <a:rPr lang="cs-CZ" sz="2000" dirty="0" smtClean="0"/>
              <a:t>Mapa Balkánu v roce 1905</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0647" y="1421476"/>
            <a:ext cx="5320146" cy="5436523"/>
          </a:xfrm>
        </p:spPr>
      </p:pic>
    </p:spTree>
    <p:extLst>
      <p:ext uri="{BB962C8B-B14F-4D97-AF65-F5344CB8AC3E}">
        <p14:creationId xmlns:p14="http://schemas.microsoft.com/office/powerpoint/2010/main" val="423273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2440" y="198870"/>
            <a:ext cx="10515600" cy="890097"/>
          </a:xfrm>
        </p:spPr>
        <p:txBody>
          <a:bodyPr>
            <a:normAutofit/>
          </a:bodyPr>
          <a:lstStyle/>
          <a:p>
            <a:pPr algn="ctr"/>
            <a:r>
              <a:rPr lang="cs-CZ" sz="2400" dirty="0" smtClean="0"/>
              <a:t>Dobová mapka Balkánu po Berlínském kongresu</a:t>
            </a:r>
            <a:endParaRPr lang="cs-CZ" sz="24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0117" y="1363287"/>
            <a:ext cx="7922028" cy="5494713"/>
          </a:xfrm>
        </p:spPr>
      </p:pic>
    </p:spTree>
    <p:extLst>
      <p:ext uri="{BB962C8B-B14F-4D97-AF65-F5344CB8AC3E}">
        <p14:creationId xmlns:p14="http://schemas.microsoft.com/office/powerpoint/2010/main" val="41757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smtClean="0"/>
              <a:t>Litografie mladoturecké revoluce. Dívka symbolizuje osvobozenou ústavu z roku 1876</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3446" y="1690688"/>
            <a:ext cx="6542117" cy="4784927"/>
          </a:xfrm>
        </p:spPr>
      </p:pic>
    </p:spTree>
    <p:extLst>
      <p:ext uri="{BB962C8B-B14F-4D97-AF65-F5344CB8AC3E}">
        <p14:creationId xmlns:p14="http://schemas.microsoft.com/office/powerpoint/2010/main" val="163191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normAutofit/>
          </a:bodyPr>
          <a:lstStyle/>
          <a:p>
            <a:pPr algn="ctr"/>
            <a:r>
              <a:rPr lang="cs-CZ" sz="2000" dirty="0" smtClean="0"/>
              <a:t>Karikatura ve francouzském časopise znázorňuje Františka Josefa I, Ferdinanda </a:t>
            </a:r>
            <a:r>
              <a:rPr lang="cs-CZ" sz="2000" dirty="0" err="1" smtClean="0"/>
              <a:t>Koburského</a:t>
            </a:r>
            <a:r>
              <a:rPr lang="cs-CZ" sz="2000" dirty="0" smtClean="0"/>
              <a:t> a </a:t>
            </a:r>
            <a:r>
              <a:rPr lang="cs-CZ" sz="2000" dirty="0" err="1" smtClean="0"/>
              <a:t>Adulhamida</a:t>
            </a:r>
            <a:r>
              <a:rPr lang="cs-CZ" sz="2000" dirty="0" smtClean="0"/>
              <a:t>. První dva z tureckého těla vytrhují Bosnu a Hercegovinu a Bulharsko, Ferdinand si drží čerstvě nasazenou královskou korunu</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2291" y="1521229"/>
            <a:ext cx="4181302" cy="5403273"/>
          </a:xfrm>
        </p:spPr>
      </p:pic>
    </p:spTree>
    <p:extLst>
      <p:ext uri="{BB962C8B-B14F-4D97-AF65-F5344CB8AC3E}">
        <p14:creationId xmlns:p14="http://schemas.microsoft.com/office/powerpoint/2010/main" val="1618625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06970"/>
          </a:xfrm>
        </p:spPr>
        <p:txBody>
          <a:bodyPr>
            <a:normAutofit/>
          </a:bodyPr>
          <a:lstStyle/>
          <a:p>
            <a:pPr algn="ctr"/>
            <a:r>
              <a:rPr lang="cs-CZ" sz="2000" dirty="0" smtClean="0"/>
              <a:t>Básník na sultánském trůně, </a:t>
            </a:r>
            <a:r>
              <a:rPr lang="cs-CZ" sz="2000" dirty="0" err="1" smtClean="0"/>
              <a:t>Mehmed</a:t>
            </a:r>
            <a:r>
              <a:rPr lang="cs-CZ" sz="2000" dirty="0" smtClean="0"/>
              <a:t> V. Za jeho vlády Turecko ztratilo většinu svého evropského území a </a:t>
            </a:r>
            <a:r>
              <a:rPr lang="cs-CZ" sz="2000" dirty="0" err="1" smtClean="0"/>
              <a:t>Lybii</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738" y="1587731"/>
            <a:ext cx="3840480" cy="4937760"/>
          </a:xfrm>
        </p:spPr>
      </p:pic>
    </p:spTree>
    <p:extLst>
      <p:ext uri="{BB962C8B-B14F-4D97-AF65-F5344CB8AC3E}">
        <p14:creationId xmlns:p14="http://schemas.microsoft.com/office/powerpoint/2010/main" val="3292495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2800" dirty="0" smtClean="0"/>
              <a:t>Bulharský car (od roku 1908) Ferdinand </a:t>
            </a:r>
            <a:r>
              <a:rPr lang="cs-CZ" sz="2800" dirty="0" err="1" smtClean="0"/>
              <a:t>Koburgský</a:t>
            </a:r>
            <a:endParaRPr lang="cs-CZ" sz="28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1177" y="1825625"/>
            <a:ext cx="3441469" cy="4649990"/>
          </a:xfrm>
        </p:spPr>
      </p:pic>
    </p:spTree>
    <p:extLst>
      <p:ext uri="{BB962C8B-B14F-4D97-AF65-F5344CB8AC3E}">
        <p14:creationId xmlns:p14="http://schemas.microsoft.com/office/powerpoint/2010/main" val="150880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31413"/>
          </a:xfrm>
        </p:spPr>
        <p:txBody>
          <a:bodyPr>
            <a:normAutofit/>
          </a:bodyPr>
          <a:lstStyle/>
          <a:p>
            <a:pPr algn="ctr"/>
            <a:r>
              <a:rPr lang="cs-CZ" sz="2000" dirty="0" smtClean="0"/>
              <a:t>Jeden z vůdců albánské vzpoury proti mladoturkům, </a:t>
            </a:r>
            <a:r>
              <a:rPr lang="cs-CZ" sz="2000" dirty="0" err="1" smtClean="0"/>
              <a:t>Isa</a:t>
            </a:r>
            <a:r>
              <a:rPr lang="cs-CZ" sz="2000" dirty="0" smtClean="0"/>
              <a:t> </a:t>
            </a:r>
            <a:r>
              <a:rPr lang="cs-CZ" sz="2000" dirty="0" err="1" smtClean="0"/>
              <a:t>Boljetini</a:t>
            </a:r>
            <a:r>
              <a:rPr lang="cs-CZ" sz="2000" dirty="0" smtClean="0"/>
              <a:t>. </a:t>
            </a:r>
            <a:r>
              <a:rPr lang="cs-CZ" sz="2000" dirty="0" err="1" smtClean="0"/>
              <a:t>Riccioti</a:t>
            </a:r>
            <a:r>
              <a:rPr lang="cs-CZ" sz="2000" dirty="0" smtClean="0"/>
              <a:t> </a:t>
            </a:r>
            <a:r>
              <a:rPr lang="cs-CZ" sz="2000" dirty="0" err="1" smtClean="0"/>
              <a:t>Gaaribaldi</a:t>
            </a:r>
            <a:r>
              <a:rPr lang="cs-CZ" sz="2000" dirty="0" smtClean="0"/>
              <a:t>, syn slavného </a:t>
            </a:r>
            <a:r>
              <a:rPr lang="cs-CZ" sz="2000" dirty="0" err="1" smtClean="0"/>
              <a:t>Giuseppa</a:t>
            </a:r>
            <a:r>
              <a:rPr lang="cs-CZ" sz="2000" dirty="0" smtClean="0"/>
              <a:t>. Se svými dobrovolníky pomáhal v řecko-turecké válce, hodlal vyslat dobrovolníky na pomoc albánskému povstání, angažoval se také během první balkánské války</a:t>
            </a:r>
            <a:endParaRPr lang="cs-CZ" sz="2000" dirty="0"/>
          </a:p>
        </p:txBody>
      </p:sp>
      <p:pic>
        <p:nvPicPr>
          <p:cNvPr id="7" name="Zástupný symbol pro obsah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825625"/>
            <a:ext cx="5181600" cy="4351337"/>
          </a:xfrm>
        </p:spPr>
      </p:pic>
      <p:pic>
        <p:nvPicPr>
          <p:cNvPr id="8" name="Zástupný symbol pro obsah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25041" y="1690688"/>
            <a:ext cx="3275918" cy="4486275"/>
          </a:xfrm>
        </p:spPr>
      </p:pic>
    </p:spTree>
    <p:extLst>
      <p:ext uri="{BB962C8B-B14F-4D97-AF65-F5344CB8AC3E}">
        <p14:creationId xmlns:p14="http://schemas.microsoft.com/office/powerpoint/2010/main" val="552033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22853"/>
          </a:xfrm>
        </p:spPr>
        <p:txBody>
          <a:bodyPr>
            <a:normAutofit/>
          </a:bodyPr>
          <a:lstStyle/>
          <a:p>
            <a:r>
              <a:rPr lang="cs-CZ" sz="2000" dirty="0" smtClean="0"/>
              <a:t>Mapka albánského autonomního </a:t>
            </a:r>
            <a:r>
              <a:rPr lang="cs-CZ" sz="2000" dirty="0" err="1" smtClean="0"/>
              <a:t>vilájetu</a:t>
            </a:r>
            <a:r>
              <a:rPr lang="cs-CZ" sz="2000" dirty="0" smtClean="0"/>
              <a:t>, jak ji  turecké vládě předkládali vůdci albánského povstání</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1964" y="1825624"/>
            <a:ext cx="4712419" cy="4758055"/>
          </a:xfrm>
        </p:spPr>
      </p:pic>
    </p:spTree>
    <p:extLst>
      <p:ext uri="{BB962C8B-B14F-4D97-AF65-F5344CB8AC3E}">
        <p14:creationId xmlns:p14="http://schemas.microsoft.com/office/powerpoint/2010/main" val="148236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dirty="0" smtClean="0"/>
              <a:t>Korunovace Nikoly </a:t>
            </a:r>
            <a:r>
              <a:rPr lang="cs-CZ" sz="2000" dirty="0" err="1" smtClean="0"/>
              <a:t>Petroviće</a:t>
            </a:r>
            <a:r>
              <a:rPr lang="cs-CZ" sz="2000" dirty="0" smtClean="0"/>
              <a:t> </a:t>
            </a:r>
            <a:r>
              <a:rPr lang="cs-CZ" sz="2000" dirty="0" err="1" smtClean="0"/>
              <a:t>Njegoše</a:t>
            </a:r>
            <a:r>
              <a:rPr lang="cs-CZ" sz="2000" dirty="0" smtClean="0"/>
              <a:t> v roce 1910 při příležitosti 50 let jeho vlády. Korunovaci byli přítomni mj. princ Aleksandar </a:t>
            </a:r>
            <a:r>
              <a:rPr lang="cs-CZ" sz="2000" dirty="0" err="1" smtClean="0"/>
              <a:t>Karadjordjević</a:t>
            </a:r>
            <a:r>
              <a:rPr lang="cs-CZ" sz="2000" dirty="0" smtClean="0"/>
              <a:t> (vnuk), italský král Viktor Emanuel III. (zeť, vpravo). Stojící zleva velkokníže Nikolaj </a:t>
            </a:r>
            <a:r>
              <a:rPr lang="cs-CZ" sz="2000" dirty="0" err="1" smtClean="0"/>
              <a:t>Nikolajević</a:t>
            </a:r>
            <a:r>
              <a:rPr lang="cs-CZ" sz="2000" dirty="0" smtClean="0"/>
              <a:t> </a:t>
            </a:r>
            <a:r>
              <a:rPr lang="cs-CZ" sz="2000" dirty="0" err="1"/>
              <a:t>R</a:t>
            </a:r>
            <a:r>
              <a:rPr lang="cs-CZ" sz="2000" dirty="0" err="1" smtClean="0"/>
              <a:t>omanov</a:t>
            </a:r>
            <a:r>
              <a:rPr lang="cs-CZ" sz="2000" dirty="0" smtClean="0"/>
              <a:t> (zeť, bratranec cara Mikuláše) a František  </a:t>
            </a:r>
            <a:r>
              <a:rPr lang="cs-CZ" sz="2000" dirty="0" err="1" smtClean="0"/>
              <a:t>Battembergský</a:t>
            </a:r>
            <a:r>
              <a:rPr lang="cs-CZ" sz="2000" dirty="0" smtClean="0"/>
              <a:t> (zeť,  bratr prvního bulharského knížete Alexandra </a:t>
            </a:r>
            <a:r>
              <a:rPr lang="cs-CZ" sz="2000" dirty="0" err="1" smtClean="0"/>
              <a:t>Battemberského</a:t>
            </a:r>
            <a:r>
              <a:rPr lang="cs-CZ" sz="2000" dirty="0" smtClean="0"/>
              <a:t>).</a:t>
            </a:r>
            <a:endParaRPr lang="cs-CZ" sz="2000"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6370" y="1825625"/>
            <a:ext cx="3285260" cy="4351338"/>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25625"/>
            <a:ext cx="5181600" cy="4351337"/>
          </a:xfrm>
        </p:spPr>
      </p:pic>
    </p:spTree>
    <p:extLst>
      <p:ext uri="{BB962C8B-B14F-4D97-AF65-F5344CB8AC3E}">
        <p14:creationId xmlns:p14="http://schemas.microsoft.com/office/powerpoint/2010/main" val="2223842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156104"/>
          </a:xfrm>
        </p:spPr>
        <p:txBody>
          <a:bodyPr>
            <a:normAutofit/>
          </a:bodyPr>
          <a:lstStyle/>
          <a:p>
            <a:pPr algn="ctr"/>
            <a:r>
              <a:rPr lang="cs-CZ" sz="2000" dirty="0" smtClean="0"/>
              <a:t>V roce 1910 se stal řeckým premiérem „Velký Kréťan“ </a:t>
            </a:r>
            <a:r>
              <a:rPr lang="cs-CZ" sz="2000" dirty="0" err="1" smtClean="0"/>
              <a:t>Elefterias</a:t>
            </a:r>
            <a:r>
              <a:rPr lang="cs-CZ" sz="2000" dirty="0" smtClean="0"/>
              <a:t> </a:t>
            </a:r>
            <a:r>
              <a:rPr lang="cs-CZ" sz="2000" dirty="0" err="1" smtClean="0"/>
              <a:t>Venizelos</a:t>
            </a:r>
            <a:r>
              <a:rPr lang="cs-CZ" sz="2000" dirty="0" smtClean="0"/>
              <a:t> (na snímku uprostřed během povstání v roce 1897)</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3774" y="1978429"/>
            <a:ext cx="5868785" cy="4247804"/>
          </a:xfrm>
        </p:spPr>
      </p:pic>
    </p:spTree>
    <p:extLst>
      <p:ext uri="{BB962C8B-B14F-4D97-AF65-F5344CB8AC3E}">
        <p14:creationId xmlns:p14="http://schemas.microsoft.com/office/powerpoint/2010/main" val="3669418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Italští vojáci v bitvě o </a:t>
            </a:r>
            <a:r>
              <a:rPr lang="cs-CZ" dirty="0"/>
              <a:t>T</a:t>
            </a:r>
            <a:r>
              <a:rPr lang="cs-CZ" dirty="0" smtClean="0"/>
              <a:t>ripolis</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7298" y="1953491"/>
            <a:ext cx="5817404" cy="4364788"/>
          </a:xfrm>
        </p:spPr>
      </p:pic>
    </p:spTree>
    <p:extLst>
      <p:ext uri="{BB962C8B-B14F-4D97-AF65-F5344CB8AC3E}">
        <p14:creationId xmlns:p14="http://schemas.microsoft.com/office/powerpoint/2010/main" val="2188103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365125"/>
            <a:ext cx="10439400" cy="865159"/>
          </a:xfrm>
        </p:spPr>
        <p:txBody>
          <a:bodyPr>
            <a:normAutofit/>
          </a:bodyPr>
          <a:lstStyle/>
          <a:p>
            <a:pPr algn="ctr"/>
            <a:r>
              <a:rPr lang="cs-CZ" sz="2000" dirty="0" smtClean="0"/>
              <a:t>Mapka „historické“ Makedonie před vypuknutím balkánských válek</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4994" y="1371600"/>
            <a:ext cx="6542011" cy="5045825"/>
          </a:xfrm>
        </p:spPr>
      </p:pic>
    </p:spTree>
    <p:extLst>
      <p:ext uri="{BB962C8B-B14F-4D97-AF65-F5344CB8AC3E}">
        <p14:creationId xmlns:p14="http://schemas.microsoft.com/office/powerpoint/2010/main" val="231674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32649"/>
          </a:xfrm>
        </p:spPr>
        <p:txBody>
          <a:bodyPr>
            <a:normAutofit/>
          </a:bodyPr>
          <a:lstStyle/>
          <a:p>
            <a:pPr algn="ctr"/>
            <a:r>
              <a:rPr lang="cs-CZ" sz="2000" dirty="0" smtClean="0"/>
              <a:t>Etnická mapka Makedonie v poslední třetině 19. století</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2749" y="989216"/>
            <a:ext cx="7456516" cy="5810595"/>
          </a:xfrm>
        </p:spPr>
      </p:pic>
    </p:spTree>
    <p:extLst>
      <p:ext uri="{BB962C8B-B14F-4D97-AF65-F5344CB8AC3E}">
        <p14:creationId xmlns:p14="http://schemas.microsoft.com/office/powerpoint/2010/main" val="1099920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72977"/>
          </a:xfrm>
        </p:spPr>
        <p:txBody>
          <a:bodyPr>
            <a:normAutofit/>
          </a:bodyPr>
          <a:lstStyle/>
          <a:p>
            <a:r>
              <a:rPr lang="cs-CZ" sz="2000" dirty="0" smtClean="0"/>
              <a:t>Jeden ze zakladatelů VMORO Dame </a:t>
            </a:r>
            <a:r>
              <a:rPr lang="cs-CZ" sz="2000" dirty="0" err="1" smtClean="0"/>
              <a:t>Gruev</a:t>
            </a:r>
            <a:r>
              <a:rPr lang="cs-CZ" sz="2000" dirty="0" smtClean="0"/>
              <a:t>. </a:t>
            </a:r>
            <a:r>
              <a:rPr lang="cs-CZ" sz="2000" dirty="0" err="1" smtClean="0"/>
              <a:t>Sereská</a:t>
            </a:r>
            <a:r>
              <a:rPr lang="cs-CZ" sz="2000" dirty="0" smtClean="0"/>
              <a:t> četa zakladatele VMORO </a:t>
            </a:r>
            <a:r>
              <a:rPr lang="cs-CZ" sz="2000" dirty="0" err="1" smtClean="0"/>
              <a:t>Goce</a:t>
            </a:r>
            <a:r>
              <a:rPr lang="cs-CZ" sz="2000" dirty="0" smtClean="0"/>
              <a:t> </a:t>
            </a:r>
            <a:r>
              <a:rPr lang="cs-CZ" sz="2000" dirty="0" err="1" smtClean="0"/>
              <a:t>Delčeva</a:t>
            </a:r>
            <a:endParaRPr lang="cs-CZ" sz="2000"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57400" y="1975898"/>
            <a:ext cx="2743200" cy="4050792"/>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5898"/>
            <a:ext cx="5181600" cy="4050792"/>
          </a:xfrm>
        </p:spPr>
      </p:pic>
    </p:spTree>
    <p:extLst>
      <p:ext uri="{BB962C8B-B14F-4D97-AF65-F5344CB8AC3E}">
        <p14:creationId xmlns:p14="http://schemas.microsoft.com/office/powerpoint/2010/main" val="3006324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06475"/>
          </a:xfrm>
        </p:spPr>
        <p:txBody>
          <a:bodyPr>
            <a:normAutofit/>
          </a:bodyPr>
          <a:lstStyle/>
          <a:p>
            <a:pPr algn="ctr"/>
            <a:r>
              <a:rPr lang="cs-CZ" sz="2000" dirty="0" smtClean="0"/>
              <a:t>Dva z vůdců čet VMORO a organizátoři </a:t>
            </a:r>
            <a:r>
              <a:rPr lang="cs-CZ" sz="2000" dirty="0" err="1" smtClean="0"/>
              <a:t>ilindenského</a:t>
            </a:r>
            <a:r>
              <a:rPr lang="cs-CZ" sz="2000" dirty="0" smtClean="0"/>
              <a:t> povstání Jane </a:t>
            </a:r>
            <a:r>
              <a:rPr lang="cs-CZ" sz="2000" dirty="0" err="1" smtClean="0"/>
              <a:t>Sandanski</a:t>
            </a:r>
            <a:r>
              <a:rPr lang="cs-CZ" sz="2000" dirty="0" smtClean="0"/>
              <a:t> a Nikola </a:t>
            </a:r>
            <a:r>
              <a:rPr lang="cs-CZ" sz="2000" dirty="0" err="1" smtClean="0"/>
              <a:t>Karev</a:t>
            </a:r>
            <a:endParaRPr lang="cs-CZ" sz="2000"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87235" y="1901221"/>
            <a:ext cx="2909455" cy="4557767"/>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67200" y="1825624"/>
            <a:ext cx="3191599" cy="4633363"/>
          </a:xfrm>
        </p:spPr>
      </p:pic>
    </p:spTree>
    <p:extLst>
      <p:ext uri="{BB962C8B-B14F-4D97-AF65-F5344CB8AC3E}">
        <p14:creationId xmlns:p14="http://schemas.microsoft.com/office/powerpoint/2010/main" val="3278119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923348"/>
          </a:xfrm>
        </p:spPr>
        <p:txBody>
          <a:bodyPr>
            <a:normAutofit/>
          </a:bodyPr>
          <a:lstStyle/>
          <a:p>
            <a:pPr algn="ctr"/>
            <a:r>
              <a:rPr lang="cs-CZ" sz="2000" dirty="0" smtClean="0"/>
              <a:t>Vojvodové </a:t>
            </a:r>
            <a:r>
              <a:rPr lang="cs-CZ" sz="2000" dirty="0" err="1" smtClean="0"/>
              <a:t>komitských</a:t>
            </a:r>
            <a:r>
              <a:rPr lang="cs-CZ" sz="2000" dirty="0" smtClean="0"/>
              <a:t> čet v březnu 1903</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1002" y="1825625"/>
            <a:ext cx="6029995" cy="4351338"/>
          </a:xfrm>
        </p:spPr>
      </p:pic>
    </p:spTree>
    <p:extLst>
      <p:ext uri="{BB962C8B-B14F-4D97-AF65-F5344CB8AC3E}">
        <p14:creationId xmlns:p14="http://schemas.microsoft.com/office/powerpoint/2010/main" val="96910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0468"/>
          </a:xfrm>
        </p:spPr>
        <p:txBody>
          <a:bodyPr>
            <a:normAutofit/>
          </a:bodyPr>
          <a:lstStyle/>
          <a:p>
            <a:pPr algn="ctr"/>
            <a:r>
              <a:rPr lang="cs-CZ" sz="2000" dirty="0" smtClean="0"/>
              <a:t>Četa </a:t>
            </a:r>
            <a:r>
              <a:rPr lang="cs-CZ" sz="2000" dirty="0" err="1" smtClean="0"/>
              <a:t>cincarského</a:t>
            </a:r>
            <a:r>
              <a:rPr lang="cs-CZ" sz="2000" dirty="0" smtClean="0"/>
              <a:t> vojvody Pitu </a:t>
            </a:r>
            <a:r>
              <a:rPr lang="cs-CZ" sz="2000" dirty="0" err="1" smtClean="0"/>
              <a:t>Guliho</a:t>
            </a:r>
            <a:r>
              <a:rPr lang="cs-CZ" sz="2000" dirty="0" smtClean="0"/>
              <a:t> v okolí </a:t>
            </a:r>
            <a:r>
              <a:rPr lang="cs-CZ" sz="2000" dirty="0" err="1" smtClean="0"/>
              <a:t>Kruševa</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6865" y="1213658"/>
            <a:ext cx="8312728" cy="5544589"/>
          </a:xfrm>
        </p:spPr>
      </p:pic>
    </p:spTree>
    <p:extLst>
      <p:ext uri="{BB962C8B-B14F-4D97-AF65-F5344CB8AC3E}">
        <p14:creationId xmlns:p14="http://schemas.microsoft.com/office/powerpoint/2010/main" val="350949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73471"/>
          </a:xfrm>
        </p:spPr>
        <p:txBody>
          <a:bodyPr>
            <a:normAutofit/>
          </a:bodyPr>
          <a:lstStyle/>
          <a:p>
            <a:pPr algn="ctr"/>
            <a:r>
              <a:rPr lang="cs-CZ" sz="2000" dirty="0" smtClean="0"/>
              <a:t>Bojovníci </a:t>
            </a:r>
            <a:r>
              <a:rPr lang="cs-CZ" sz="2000" dirty="0" err="1" smtClean="0"/>
              <a:t>Ilindenského</a:t>
            </a:r>
            <a:r>
              <a:rPr lang="cs-CZ" sz="2000" dirty="0" smtClean="0"/>
              <a:t> povstání v okolí </a:t>
            </a:r>
            <a:r>
              <a:rPr lang="cs-CZ" sz="2000" dirty="0" err="1" smtClean="0"/>
              <a:t>Kruševa</a:t>
            </a:r>
            <a:endParaRPr lang="cs-CZ" sz="2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7316" y="1371600"/>
            <a:ext cx="7265324" cy="5320145"/>
          </a:xfrm>
        </p:spPr>
      </p:pic>
    </p:spTree>
    <p:extLst>
      <p:ext uri="{BB962C8B-B14F-4D97-AF65-F5344CB8AC3E}">
        <p14:creationId xmlns:p14="http://schemas.microsoft.com/office/powerpoint/2010/main" val="3260829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000" dirty="0" smtClean="0"/>
              <a:t>Domácí výroba výbušnin v </a:t>
            </a:r>
            <a:r>
              <a:rPr lang="cs-CZ" sz="2000" dirty="0" err="1" smtClean="0"/>
              <a:t>Kruševu</a:t>
            </a:r>
            <a:endParaRPr lang="cs-CZ" sz="2000"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2131" y="1911927"/>
            <a:ext cx="6409113" cy="4405746"/>
          </a:xfrm>
        </p:spPr>
      </p:pic>
    </p:spTree>
    <p:extLst>
      <p:ext uri="{BB962C8B-B14F-4D97-AF65-F5344CB8AC3E}">
        <p14:creationId xmlns:p14="http://schemas.microsoft.com/office/powerpoint/2010/main" val="380789857"/>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418</Words>
  <Application>Microsoft Office PowerPoint</Application>
  <PresentationFormat>Širokoúhlá obrazovka</PresentationFormat>
  <Paragraphs>29</Paragraphs>
  <Slides>29</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29</vt:i4>
      </vt:variant>
    </vt:vector>
  </HeadingPairs>
  <TitlesOfParts>
    <vt:vector size="33" baseType="lpstr">
      <vt:lpstr>Arial</vt:lpstr>
      <vt:lpstr>Calibri</vt:lpstr>
      <vt:lpstr>Calibri Light</vt:lpstr>
      <vt:lpstr>Motiv Office</vt:lpstr>
      <vt:lpstr>Východní otázka od Berlínského kongresu do roku 1911</vt:lpstr>
      <vt:lpstr>Dobová mapka Balkánu po Berlínském kongresu</vt:lpstr>
      <vt:lpstr>Etnická mapka Makedonie v poslední třetině 19. století</vt:lpstr>
      <vt:lpstr>Jeden ze zakladatelů VMORO Dame Gruev. Sereská četa zakladatele VMORO Goce Delčeva</vt:lpstr>
      <vt:lpstr>Dva z vůdců čet VMORO a organizátoři ilindenského povstání Jane Sandanski a Nikola Karev</vt:lpstr>
      <vt:lpstr>Vojvodové komitských čet v březnu 1903</vt:lpstr>
      <vt:lpstr>Četa cincarského vojvody Pitu Guliho v okolí Kruševa</vt:lpstr>
      <vt:lpstr>Bojovníci Ilindenského povstání v okolí Kruševa</vt:lpstr>
      <vt:lpstr>Domácí výroba výbušnin v Kruševu</vt:lpstr>
      <vt:lpstr>Vojvoda Pitu Guli, který zahynul při obraně Kruševa. Na potlačování povstání se podíleli také bašibozuci, turecká domobrana složená z místního muslimského obyvatelstva</vt:lpstr>
      <vt:lpstr>Kruševo kolem roku 1903</vt:lpstr>
      <vt:lpstr>Panorama Kruševa z doby kolem Ilindenského povstání</vt:lpstr>
      <vt:lpstr>Osmanská kasárna v Bitolje</vt:lpstr>
      <vt:lpstr>Makedonští komité v typickém oblečení</vt:lpstr>
      <vt:lpstr>Komité čety Christo Černopeeva (uprostřed). Černopeev spolu se spolu s Jane Sandanskim proslavil v roce 1901 únosem miss Helen Stone. Byl zastánce svébytnosti makedonského národa. PO mladoturecké revoluci jistou dobu působil v rámci Národní federativní strany. </vt:lpstr>
      <vt:lpstr>Utečenci po porážce povstání směřovali do Bulharska</vt:lpstr>
      <vt:lpstr>Spiklenci Černé ruky v sokolských krojích. Dragutin Dimitrijević Apis stojící vpravo.</vt:lpstr>
      <vt:lpstr>Korunovace Petra Karadjordjeviće v roce 1904</vt:lpstr>
      <vt:lpstr>Mapa Balkánu v roce 1905</vt:lpstr>
      <vt:lpstr>Litografie mladoturecké revoluce. Dívka symbolizuje osvobozenou ústavu z roku 1876</vt:lpstr>
      <vt:lpstr>Karikatura ve francouzském časopise znázorňuje Františka Josefa I, Ferdinanda Koburského a Adulhamida. První dva z tureckého těla vytrhují Bosnu a Hercegovinu a Bulharsko, Ferdinand si drží čerstvě nasazenou královskou korunu</vt:lpstr>
      <vt:lpstr>Básník na sultánském trůně, Mehmed V. Za jeho vlády Turecko ztratilo většinu svého evropského území a Lybii</vt:lpstr>
      <vt:lpstr>Bulharský car (od roku 1908) Ferdinand Koburgský</vt:lpstr>
      <vt:lpstr>Jeden z vůdců albánské vzpoury proti mladoturkům, Isa Boljetini. Riccioti Gaaribaldi, syn slavného Giuseppa. Se svými dobrovolníky pomáhal v řecko-turecké válce, hodlal vyslat dobrovolníky na pomoc albánskému povstání, angažoval se také během první balkánské války</vt:lpstr>
      <vt:lpstr>Mapka albánského autonomního vilájetu, jak ji  turecké vládě předkládali vůdci albánského povstání</vt:lpstr>
      <vt:lpstr>Korunovace Nikoly Petroviće Njegoše v roce 1910 při příležitosti 50 let jeho vlády. Korunovaci byli přítomni mj. princ Aleksandar Karadjordjević (vnuk), italský král Viktor Emanuel III. (zeť, vpravo). Stojící zleva velkokníže Nikolaj Nikolajević Romanov (zeť, bratranec cara Mikuláše) a František  Battembergský (zeť,  bratr prvního bulharského knížete Alexandra Battemberského).</vt:lpstr>
      <vt:lpstr>V roce 1910 se stal řeckým premiérem „Velký Kréťan“ Elefterias Venizelos (na snímku uprostřed během povstání v roce 1897)</vt:lpstr>
      <vt:lpstr>Italští vojáci v bitvě o Tripolis</vt:lpstr>
      <vt:lpstr>Mapka „historické“ Makedonie před vypuknutím balkánských válek</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Východní otázka od Berlínského kongresu do roku 1913</dc:title>
  <dc:creator>Václav Štěpánek</dc:creator>
  <cp:lastModifiedBy>Václav Štěpánek</cp:lastModifiedBy>
  <cp:revision>10</cp:revision>
  <dcterms:created xsi:type="dcterms:W3CDTF">2020-05-16T10:18:15Z</dcterms:created>
  <dcterms:modified xsi:type="dcterms:W3CDTF">2020-05-16T11:35:44Z</dcterms:modified>
</cp:coreProperties>
</file>