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1"/>
  </p:notesMasterIdLst>
  <p:sldIdLst>
    <p:sldId id="338" r:id="rId2"/>
    <p:sldId id="369" r:id="rId3"/>
    <p:sldId id="370" r:id="rId4"/>
    <p:sldId id="349" r:id="rId5"/>
    <p:sldId id="351" r:id="rId6"/>
    <p:sldId id="353" r:id="rId7"/>
    <p:sldId id="354" r:id="rId8"/>
    <p:sldId id="355" r:id="rId9"/>
    <p:sldId id="356" r:id="rId10"/>
    <p:sldId id="358" r:id="rId11"/>
    <p:sldId id="359" r:id="rId12"/>
    <p:sldId id="360" r:id="rId13"/>
    <p:sldId id="361" r:id="rId14"/>
    <p:sldId id="362" r:id="rId15"/>
    <p:sldId id="364" r:id="rId16"/>
    <p:sldId id="365" r:id="rId17"/>
    <p:sldId id="366" r:id="rId18"/>
    <p:sldId id="367" r:id="rId19"/>
    <p:sldId id="368" r:id="rId20"/>
  </p:sldIdLst>
  <p:sldSz cx="9144000" cy="6858000" type="screen4x3"/>
  <p:notesSz cx="6648450" cy="98059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5" autoAdjust="0"/>
    <p:restoredTop sz="72954" autoAdjust="0"/>
  </p:normalViewPr>
  <p:slideViewPr>
    <p:cSldViewPr>
      <p:cViewPr varScale="1">
        <p:scale>
          <a:sx n="50" d="100"/>
          <a:sy n="50" d="100"/>
        </p:scale>
        <p:origin x="170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8131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735013"/>
            <a:ext cx="4902200" cy="3678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657725"/>
            <a:ext cx="5318125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13863"/>
            <a:ext cx="288131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313863"/>
            <a:ext cx="288131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BD3826-F1D9-4047-90CC-F52485A1BD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625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D3826-F1D9-4047-90CC-F52485A1BD7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498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9C8DA-90C1-4696-9197-4169772F513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945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3881" indent="-29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5203" indent="-2350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5283" indent="-2350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15364" indent="-2350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85445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5526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25607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95688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643336-4D36-4662-B36D-12C5CACE97E9}" type="slidenum">
              <a:rPr lang="en-GB" altLang="cs-CZ" smtClean="0"/>
              <a:pPr eaLnBrk="1" hangingPunct="1">
                <a:spcBef>
                  <a:spcPct val="0"/>
                </a:spcBef>
              </a:pPr>
              <a:t>11</a:t>
            </a:fld>
            <a:endParaRPr lang="en-GB" altLang="cs-CZ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765550" y="9313864"/>
            <a:ext cx="28813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7" tIns="47004" rIns="94007" bIns="47004" anchor="b"/>
          <a:lstStyle>
            <a:lvl1pPr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5B621A-CE1B-47CE-B569-F002EB81AD08}" type="slidenum">
              <a:rPr lang="cs-CZ" altLang="cs-CZ"/>
              <a:pPr algn="r" eaLnBrk="1" hangingPunct="1"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7" tIns="47004" rIns="94007" bIns="47004"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Různé materiály: dřevo, sušené cihly.</a:t>
            </a:r>
          </a:p>
          <a:p>
            <a:r>
              <a:rPr lang="cs-CZ" dirty="0" smtClean="0"/>
              <a:t>Hor Aha: 3 stavby: 67x37 m – pod koptským hřbitovem – problém s výzkumem</a:t>
            </a:r>
          </a:p>
          <a:p>
            <a:r>
              <a:rPr lang="cs-CZ" dirty="0" err="1" smtClean="0"/>
              <a:t>Šunét</a:t>
            </a:r>
            <a:r>
              <a:rPr lang="cs-CZ" dirty="0" smtClean="0"/>
              <a:t> el-</a:t>
            </a:r>
            <a:r>
              <a:rPr lang="cs-CZ" dirty="0" err="1" smtClean="0"/>
              <a:t>Zebíb</a:t>
            </a:r>
            <a:r>
              <a:rPr lang="cs-CZ" dirty="0" smtClean="0"/>
              <a:t>: 133,5x77.7m.</a:t>
            </a:r>
            <a:r>
              <a:rPr lang="cs-CZ" baseline="0" dirty="0" smtClean="0"/>
              <a:t> 5 m šířka, 11 m výška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9C8DA-90C1-4696-9197-4169772F513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743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3881" indent="-29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5203" indent="-2350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5283" indent="-2350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15364" indent="-2350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85445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5526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25607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95688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A8140A-D6A0-4802-A000-D4C58DA78B09}" type="slidenum">
              <a:rPr lang="en-GB" altLang="cs-CZ" smtClean="0"/>
              <a:pPr eaLnBrk="1" hangingPunct="1">
                <a:spcBef>
                  <a:spcPct val="0"/>
                </a:spcBef>
              </a:pPr>
              <a:t>13</a:t>
            </a:fld>
            <a:endParaRPr lang="en-GB" altLang="cs-CZ" smtClean="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765550" y="9313864"/>
            <a:ext cx="28813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7" tIns="47004" rIns="94007" bIns="47004" anchor="b"/>
          <a:lstStyle>
            <a:lvl1pPr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5F333B3-E5DD-47A0-8AE1-30085A5CD0B7}" type="slidenum">
              <a:rPr lang="cs-CZ" altLang="cs-CZ"/>
              <a:pPr algn="r" eaLnBrk="1" hangingPunct="1"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7" tIns="47004" rIns="94007" bIns="47004"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3881" indent="-29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5203" indent="-2350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5283" indent="-2350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15364" indent="-2350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85445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5526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25607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95688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9F5622-75FE-4A50-A836-6963751A2A00}" type="slidenum">
              <a:rPr lang="en-GB" altLang="cs-CZ" smtClean="0"/>
              <a:pPr eaLnBrk="1" hangingPunct="1">
                <a:spcBef>
                  <a:spcPct val="0"/>
                </a:spcBef>
              </a:pPr>
              <a:t>14</a:t>
            </a:fld>
            <a:endParaRPr lang="en-GB" altLang="cs-CZ" smtClean="0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765550" y="9313864"/>
            <a:ext cx="28813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7" tIns="47004" rIns="94007" bIns="47004" anchor="b"/>
          <a:lstStyle>
            <a:lvl1pPr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4B089E-DAF4-4109-9D0C-149342416E41}" type="slidenum">
              <a:rPr lang="cs-CZ" altLang="cs-CZ"/>
              <a:pPr algn="r" eaLnBrk="1" hangingPunct="1"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7" tIns="47004" rIns="94007" bIns="47004"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3881" indent="-29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5203" indent="-2350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5283" indent="-2350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15364" indent="-2350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85445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5526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25607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95688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0955E3-725F-4926-B7D0-8292B97D62AA}" type="slidenum">
              <a:rPr lang="en-GB" altLang="cs-CZ" smtClean="0"/>
              <a:pPr eaLnBrk="1" hangingPunct="1">
                <a:spcBef>
                  <a:spcPct val="0"/>
                </a:spcBef>
              </a:pPr>
              <a:t>15</a:t>
            </a:fld>
            <a:endParaRPr lang="en-GB" altLang="cs-CZ" smtClean="0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765550" y="9313864"/>
            <a:ext cx="28813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7" tIns="47004" rIns="94007" bIns="47004" anchor="b"/>
          <a:lstStyle>
            <a:lvl1pPr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2BA2F1-BBDA-43BA-AC7A-5129CA02D0E5}" type="slidenum">
              <a:rPr lang="cs-CZ" altLang="cs-CZ"/>
              <a:pPr algn="r" eaLnBrk="1" hangingPunct="1"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7" tIns="47004" rIns="94007" bIns="47004"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9C8DA-90C1-4696-9197-4169772F513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913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9C8DA-90C1-4696-9197-4169772F513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21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3881" indent="-29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5203" indent="-2350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5283" indent="-2350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15364" indent="-2350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85445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5526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25607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95688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443F21-313B-4855-8A75-75352761568D}" type="slidenum">
              <a:rPr lang="en-GB" altLang="cs-CZ" smtClean="0"/>
              <a:pPr eaLnBrk="1" hangingPunct="1">
                <a:spcBef>
                  <a:spcPct val="0"/>
                </a:spcBef>
              </a:pPr>
              <a:t>18</a:t>
            </a:fld>
            <a:endParaRPr lang="en-GB" altLang="cs-CZ" smtClean="0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765550" y="9313864"/>
            <a:ext cx="28813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7" tIns="47004" rIns="94007" bIns="47004" anchor="b"/>
          <a:lstStyle>
            <a:lvl1pPr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980288-2D60-4737-8D6F-154192470D5B}" type="slidenum">
              <a:rPr lang="cs-CZ" altLang="cs-CZ"/>
              <a:pPr algn="r" eaLnBrk="1" hangingPunct="1"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7" tIns="47004" rIns="94007" bIns="47004"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833" indent="-29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5896" indent="-237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0255" indent="-237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4613" indent="-237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8973" indent="-2371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3331" indent="-2371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7690" indent="-2371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2048" indent="-2371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F0C0AE-CCEA-42DB-842F-EE7217B04658}" type="slidenum">
              <a:rPr lang="en-GB" altLang="cs-CZ" smtClean="0"/>
              <a:pPr eaLnBrk="1" hangingPunct="1">
                <a:spcBef>
                  <a:spcPct val="0"/>
                </a:spcBef>
              </a:pPr>
              <a:t>19</a:t>
            </a:fld>
            <a:endParaRPr lang="en-GB" altLang="cs-CZ" smtClean="0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765552" y="9313863"/>
            <a:ext cx="28813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62" tIns="47432" rIns="94862" bIns="47432" anchor="b"/>
          <a:lstStyle>
            <a:lvl1pPr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F05C42C-639A-4456-8244-8E3EE2EB5D45}" type="slidenum">
              <a:rPr lang="cs-CZ" altLang="cs-CZ"/>
              <a:pPr algn="r" eaLnBrk="1" hangingPunct="1"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62" tIns="47432" rIns="94862" bIns="47432"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Narmer</a:t>
            </a:r>
            <a:r>
              <a:rPr lang="cs-CZ" dirty="0" smtClean="0"/>
              <a:t>: </a:t>
            </a:r>
          </a:p>
          <a:p>
            <a:pPr marL="352560" indent="-352560"/>
            <a:r>
              <a:rPr lang="cs-CZ" altLang="cs-CZ" dirty="0" smtClean="0"/>
              <a:t>podle Alana </a:t>
            </a:r>
            <a:r>
              <a:rPr lang="cs-CZ" altLang="cs-CZ" dirty="0" err="1" smtClean="0"/>
              <a:t>Gardinera</a:t>
            </a:r>
            <a:r>
              <a:rPr lang="cs-CZ" altLang="cs-CZ" dirty="0" smtClean="0"/>
              <a:t> – historické vyprávění o završení bojů při sjednocení Egypta</a:t>
            </a:r>
          </a:p>
          <a:p>
            <a:pPr marL="352560" indent="-352560"/>
            <a:r>
              <a:rPr lang="cs-CZ" altLang="cs-CZ" dirty="0" smtClean="0"/>
              <a:t>podle Petera </a:t>
            </a:r>
            <a:r>
              <a:rPr lang="cs-CZ" altLang="cs-CZ" dirty="0" err="1" smtClean="0"/>
              <a:t>Kaplonyho</a:t>
            </a:r>
            <a:r>
              <a:rPr lang="cs-CZ" altLang="cs-CZ" dirty="0" smtClean="0"/>
              <a:t> – dar soukromníka, který žil v době </a:t>
            </a:r>
            <a:r>
              <a:rPr lang="cs-CZ" altLang="cs-CZ" dirty="0" err="1" smtClean="0"/>
              <a:t>Narmera</a:t>
            </a:r>
            <a:r>
              <a:rPr lang="cs-CZ" altLang="cs-CZ" dirty="0" smtClean="0"/>
              <a:t>, když byla potlačena vzpoura </a:t>
            </a:r>
            <a:r>
              <a:rPr lang="cs-CZ" altLang="cs-CZ" dirty="0" err="1" smtClean="0"/>
              <a:t>Medžaů</a:t>
            </a:r>
            <a:r>
              <a:rPr lang="cs-CZ" altLang="cs-CZ" dirty="0" smtClean="0"/>
              <a:t> v jižním Egyptě</a:t>
            </a:r>
          </a:p>
          <a:p>
            <a:pPr marL="352560" indent="-352560"/>
            <a:r>
              <a:rPr lang="cs-CZ" altLang="cs-CZ" dirty="0" smtClean="0"/>
              <a:t>podle Jaromíra Málka – symbolizovaný triumf panovníka nad nepřáteli</a:t>
            </a:r>
            <a:r>
              <a:rPr lang="cs-CZ" altLang="cs-CZ" sz="1400" dirty="0" smtClean="0"/>
              <a:t> </a:t>
            </a:r>
          </a:p>
          <a:p>
            <a:pPr marL="352560" indent="-352560"/>
            <a:endParaRPr lang="cs-CZ" altLang="cs-CZ" sz="1400" dirty="0" smtClean="0"/>
          </a:p>
          <a:p>
            <a:pPr marL="352560" indent="-352560"/>
            <a:r>
              <a:rPr lang="cs-CZ" altLang="cs-CZ" sz="1400" dirty="0" err="1" smtClean="0"/>
              <a:t>Narmer</a:t>
            </a:r>
            <a:r>
              <a:rPr lang="cs-CZ" altLang="cs-CZ" sz="1400" dirty="0" smtClean="0"/>
              <a:t>: </a:t>
            </a:r>
            <a:r>
              <a:rPr lang="cs-CZ" altLang="cs-CZ" sz="1400" dirty="0" err="1" smtClean="0"/>
              <a:t>Narmerova</a:t>
            </a:r>
            <a:r>
              <a:rPr lang="cs-CZ" altLang="cs-CZ" sz="1400" dirty="0" smtClean="0"/>
              <a:t> paleta a základový depozit v </a:t>
            </a:r>
            <a:r>
              <a:rPr lang="cs-CZ" altLang="cs-CZ" sz="1400" dirty="0" err="1" smtClean="0"/>
              <a:t>Hierakonpoli</a:t>
            </a:r>
            <a:endParaRPr lang="cs-CZ" altLang="cs-CZ" sz="1400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D3826-F1D9-4047-90CC-F52485A1BD7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514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 smtClean="0"/>
              <a:t>Používáno během celého </a:t>
            </a:r>
            <a:r>
              <a:rPr lang="cs-CZ" altLang="cs-CZ" dirty="0" err="1" smtClean="0"/>
              <a:t>nakádského</a:t>
            </a:r>
            <a:r>
              <a:rPr lang="cs-CZ" altLang="cs-CZ" dirty="0" smtClean="0"/>
              <a:t> období</a:t>
            </a:r>
            <a:r>
              <a:rPr lang="cs-CZ" altLang="cs-CZ" baseline="0" dirty="0" smtClean="0"/>
              <a:t> – postupně lze sledovat nárůst bohatství v hrobkách – vzrůst prestiže pohřebiště. Existuje zde skupina hrobek s pohřebními komorami lemovanými zdmi ze sušených cihel – mezi pohřebištěm U a B</a:t>
            </a:r>
            <a:endParaRPr lang="en-US" altLang="cs-CZ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altLang="cs-CZ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 smtClean="0"/>
              <a:t>Nejbohatší</a:t>
            </a:r>
            <a:r>
              <a:rPr lang="cs-CZ" altLang="cs-CZ" baseline="0" dirty="0" smtClean="0"/>
              <a:t> z pohřebiště – 12 místností – 2 fáze vývoje. Výsledný půdorys: 9.1 x 7.3m. Několik tisíc keramických nádob – jak vyrobených v Palestině, tak napodobených z místní hlíny – na mnoha z nich – </a:t>
            </a:r>
            <a:r>
              <a:rPr lang="cs-CZ" altLang="cs-CZ" baseline="0" dirty="0" err="1" smtClean="0"/>
              <a:t>serechy</a:t>
            </a:r>
            <a:r>
              <a:rPr lang="cs-CZ" altLang="cs-CZ" baseline="0" dirty="0" smtClean="0"/>
              <a:t> – na některých hieroglyf škorpiona a stromu. V místnosti 1: pozůstatky dřevěné svatyně, berly </a:t>
            </a:r>
            <a:r>
              <a:rPr lang="cs-CZ" altLang="cs-CZ" baseline="0" dirty="0" err="1" smtClean="0"/>
              <a:t>heqa</a:t>
            </a:r>
            <a:r>
              <a:rPr lang="cs-CZ" altLang="cs-CZ" baseline="0" dirty="0" smtClean="0"/>
              <a:t> ze slonoviny – jednoho z odznaků královské moci</a:t>
            </a:r>
            <a:endParaRPr lang="en-US" alt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D3826-F1D9-4047-90CC-F52485A1BD7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50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Hierakonpolis</a:t>
            </a:r>
            <a:r>
              <a:rPr lang="cs-CZ" dirty="0" smtClean="0"/>
              <a:t>: sokolí město. </a:t>
            </a:r>
            <a:r>
              <a:rPr lang="cs-CZ" dirty="0" err="1" smtClean="0"/>
              <a:t>Nechen</a:t>
            </a:r>
            <a:r>
              <a:rPr lang="cs-CZ" dirty="0" smtClean="0"/>
              <a:t>. Jeden z nejstarších chrámů Egypta. Počátky osídlení – </a:t>
            </a:r>
            <a:r>
              <a:rPr lang="cs-CZ" dirty="0" err="1" smtClean="0"/>
              <a:t>Nakáda</a:t>
            </a:r>
            <a:r>
              <a:rPr lang="cs-CZ" dirty="0" smtClean="0"/>
              <a:t> I nebo mladší fáze </a:t>
            </a:r>
            <a:r>
              <a:rPr lang="cs-CZ" dirty="0" err="1" smtClean="0"/>
              <a:t>Badarské</a:t>
            </a:r>
            <a:r>
              <a:rPr lang="cs-CZ" dirty="0" smtClean="0"/>
              <a:t> kultury, tj. kolem 5000</a:t>
            </a:r>
            <a:r>
              <a:rPr lang="cs-CZ" baseline="0" dirty="0" smtClean="0"/>
              <a:t> BC. Vrchol osídlení: kolem 3400 BC, kdy se počet obyvatel pohyboval od 5-10 000. James </a:t>
            </a:r>
            <a:r>
              <a:rPr lang="cs-CZ" baseline="0" dirty="0" err="1" smtClean="0"/>
              <a:t>Quibel</a:t>
            </a:r>
            <a:r>
              <a:rPr lang="cs-CZ" baseline="0" dirty="0" smtClean="0"/>
              <a:t> – Frederick Green – výzkum na konci 19. století. Objev základového depositu, </a:t>
            </a:r>
            <a:r>
              <a:rPr lang="cs-CZ" baseline="0" dirty="0" err="1" smtClean="0"/>
              <a:t>Quibell</a:t>
            </a:r>
            <a:r>
              <a:rPr lang="cs-CZ" baseline="0" dirty="0" smtClean="0"/>
              <a:t> a Green 1894. Včetně </a:t>
            </a:r>
            <a:r>
              <a:rPr lang="cs-CZ" baseline="0" dirty="0" err="1" smtClean="0"/>
              <a:t>Narmerovy</a:t>
            </a:r>
            <a:r>
              <a:rPr lang="cs-CZ" baseline="0" dirty="0" smtClean="0"/>
              <a:t> palety, bojové palice a bojové palice krále Škorpiona. </a:t>
            </a:r>
            <a:r>
              <a:rPr lang="cs-CZ" baseline="0" dirty="0" err="1" smtClean="0"/>
              <a:t>Narmerova</a:t>
            </a:r>
            <a:r>
              <a:rPr lang="cs-CZ" baseline="0" dirty="0" smtClean="0"/>
              <a:t> paleta: nejstarší vyobrazení panovníka se spojenou korunou </a:t>
            </a:r>
            <a:r>
              <a:rPr lang="cs-CZ" baseline="0" dirty="0" err="1" smtClean="0"/>
              <a:t>HaD</a:t>
            </a:r>
            <a:r>
              <a:rPr lang="cs-CZ" baseline="0" dirty="0" smtClean="0"/>
              <a:t> Egypta. Depozit pohřben na počátku OK X stylisticky patří do konce pravěkého období a do EDP.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9C8DA-90C1-4696-9197-4169772F513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94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9C8DA-90C1-4696-9197-4169772F513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159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3881" indent="-29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5203" indent="-2350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5283" indent="-2350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15364" indent="-2350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85445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5526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25607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95688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1EDF5F-0BDD-40D0-9CC4-D9A92F8C4EA9}" type="slidenum">
              <a:rPr lang="en-GB" altLang="cs-CZ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cs-CZ" smtClean="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765550" y="9313864"/>
            <a:ext cx="28813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7" tIns="47004" rIns="94007" bIns="47004" anchor="b"/>
          <a:lstStyle>
            <a:lvl1pPr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86B8B2-812A-4C77-A3EB-D3A7ED2CFF7B}" type="slidenum">
              <a:rPr lang="cs-CZ" altLang="cs-CZ"/>
              <a:pPr algn="r" eaLnBrk="1" hangingPunct="1"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4007" tIns="47004" rIns="94007" bIns="47004"/>
          <a:lstStyle/>
          <a:p>
            <a:pPr marL="352560" indent="-352560">
              <a:lnSpc>
                <a:spcPct val="90000"/>
              </a:lnSpc>
              <a:defRPr/>
            </a:pPr>
            <a:r>
              <a:rPr lang="cs-CZ" sz="1000" dirty="0" smtClean="0"/>
              <a:t>Hor-Aha:</a:t>
            </a:r>
            <a:r>
              <a:rPr lang="cs-CZ" sz="1000" baseline="0" dirty="0" smtClean="0"/>
              <a:t> </a:t>
            </a:r>
            <a:r>
              <a:rPr lang="cs-CZ" sz="1000" baseline="0" dirty="0" err="1" smtClean="0"/>
              <a:t>Meni</a:t>
            </a:r>
            <a:r>
              <a:rPr lang="cs-CZ" sz="1000" baseline="0" dirty="0" smtClean="0"/>
              <a:t> „pastýř“ – legendární zakladatel Egypta. Odklonění toku Nilu kvůli založení nového hlavního města; zakladatel pohřebiště v </a:t>
            </a:r>
            <a:r>
              <a:rPr lang="cs-CZ" sz="1000" baseline="0" dirty="0" err="1" smtClean="0"/>
              <a:t>Sakkáře</a:t>
            </a:r>
            <a:endParaRPr lang="cs-CZ" sz="1000" dirty="0" smtClean="0"/>
          </a:p>
          <a:p>
            <a:pPr marL="352560" indent="-352560">
              <a:lnSpc>
                <a:spcPct val="90000"/>
              </a:lnSpc>
              <a:defRPr/>
            </a:pPr>
            <a:r>
              <a:rPr lang="cs-CZ" sz="1000" dirty="0" smtClean="0"/>
              <a:t>Celkem </a:t>
            </a:r>
            <a:r>
              <a:rPr lang="cs-CZ" sz="1000" dirty="0"/>
              <a:t>cca 190 let</a:t>
            </a:r>
          </a:p>
          <a:p>
            <a:pPr marL="352560" indent="-352560">
              <a:lnSpc>
                <a:spcPct val="90000"/>
              </a:lnSpc>
              <a:defRPr/>
            </a:pPr>
            <a:r>
              <a:rPr lang="cs-CZ" sz="1000" dirty="0"/>
              <a:t>Hor Aha: </a:t>
            </a:r>
            <a:r>
              <a:rPr lang="cs-CZ" sz="1000" dirty="0">
                <a:solidFill>
                  <a:schemeClr val="hlink"/>
                </a:solidFill>
              </a:rPr>
              <a:t>„Bojovník“, vládl 62 let. Založil pohřebiště v severní </a:t>
            </a:r>
            <a:r>
              <a:rPr lang="cs-CZ" sz="1000" dirty="0" err="1">
                <a:solidFill>
                  <a:schemeClr val="hlink"/>
                </a:solidFill>
              </a:rPr>
              <a:t>Sakkáře</a:t>
            </a:r>
            <a:r>
              <a:rPr lang="cs-CZ" sz="1000" dirty="0">
                <a:solidFill>
                  <a:schemeClr val="hlink"/>
                </a:solidFill>
              </a:rPr>
              <a:t>. Stavba chrámu </a:t>
            </a:r>
            <a:r>
              <a:rPr lang="cs-CZ" sz="1000" dirty="0" err="1">
                <a:solidFill>
                  <a:schemeClr val="hlink"/>
                </a:solidFill>
              </a:rPr>
              <a:t>Neity</a:t>
            </a:r>
            <a:r>
              <a:rPr lang="cs-CZ" sz="1000" dirty="0">
                <a:solidFill>
                  <a:schemeClr val="hlink"/>
                </a:solidFill>
              </a:rPr>
              <a:t> v </a:t>
            </a:r>
            <a:r>
              <a:rPr lang="cs-CZ" sz="1000" dirty="0" err="1">
                <a:solidFill>
                  <a:schemeClr val="hlink"/>
                </a:solidFill>
              </a:rPr>
              <a:t>Sájích</a:t>
            </a:r>
            <a:r>
              <a:rPr lang="cs-CZ" sz="1000" dirty="0">
                <a:solidFill>
                  <a:schemeClr val="hlink"/>
                </a:solidFill>
              </a:rPr>
              <a:t>. Výbojná politika: Núbie, </a:t>
            </a:r>
            <a:r>
              <a:rPr lang="cs-CZ" sz="1000" dirty="0" err="1">
                <a:solidFill>
                  <a:schemeClr val="hlink"/>
                </a:solidFill>
              </a:rPr>
              <a:t>Syropalestina</a:t>
            </a:r>
            <a:r>
              <a:rPr lang="cs-CZ" sz="1000" dirty="0">
                <a:solidFill>
                  <a:schemeClr val="hlink"/>
                </a:solidFill>
              </a:rPr>
              <a:t>: maximální rozvoj vztahů se </a:t>
            </a:r>
            <a:r>
              <a:rPr lang="cs-CZ" sz="1000" dirty="0" err="1">
                <a:solidFill>
                  <a:schemeClr val="hlink"/>
                </a:solidFill>
              </a:rPr>
              <a:t>Syropalestinou</a:t>
            </a:r>
            <a:r>
              <a:rPr lang="cs-CZ" sz="1000" dirty="0">
                <a:solidFill>
                  <a:schemeClr val="hlink"/>
                </a:solidFill>
              </a:rPr>
              <a:t> – </a:t>
            </a:r>
            <a:r>
              <a:rPr lang="cs-CZ" sz="1000" dirty="0" err="1">
                <a:solidFill>
                  <a:schemeClr val="hlink"/>
                </a:solidFill>
              </a:rPr>
              <a:t>Nahal</a:t>
            </a:r>
            <a:r>
              <a:rPr lang="cs-CZ" sz="1000" dirty="0">
                <a:solidFill>
                  <a:schemeClr val="hlink"/>
                </a:solidFill>
              </a:rPr>
              <a:t> </a:t>
            </a:r>
            <a:r>
              <a:rPr lang="cs-CZ" sz="1000" dirty="0" err="1">
                <a:solidFill>
                  <a:schemeClr val="hlink"/>
                </a:solidFill>
              </a:rPr>
              <a:t>Besor</a:t>
            </a:r>
            <a:r>
              <a:rPr lang="cs-CZ" sz="1000" dirty="0">
                <a:solidFill>
                  <a:schemeClr val="hlink"/>
                </a:solidFill>
              </a:rPr>
              <a:t>, </a:t>
            </a:r>
            <a:r>
              <a:rPr lang="cs-CZ" sz="1000" dirty="0" err="1">
                <a:solidFill>
                  <a:schemeClr val="hlink"/>
                </a:solidFill>
              </a:rPr>
              <a:t>En</a:t>
            </a:r>
            <a:r>
              <a:rPr lang="cs-CZ" sz="1000" dirty="0">
                <a:solidFill>
                  <a:schemeClr val="hlink"/>
                </a:solidFill>
              </a:rPr>
              <a:t>-</a:t>
            </a:r>
            <a:r>
              <a:rPr lang="cs-CZ" sz="1000" dirty="0" err="1">
                <a:solidFill>
                  <a:schemeClr val="hlink"/>
                </a:solidFill>
              </a:rPr>
              <a:t>Besor</a:t>
            </a:r>
            <a:r>
              <a:rPr lang="cs-CZ" sz="1000" dirty="0">
                <a:solidFill>
                  <a:schemeClr val="hlink"/>
                </a:solidFill>
              </a:rPr>
              <a:t> – Hor-Aha a </a:t>
            </a:r>
            <a:r>
              <a:rPr lang="cs-CZ" sz="1000" dirty="0" err="1">
                <a:solidFill>
                  <a:schemeClr val="hlink"/>
                </a:solidFill>
              </a:rPr>
              <a:t>Narmer</a:t>
            </a:r>
            <a:endParaRPr lang="cs-CZ" sz="1000" dirty="0">
              <a:solidFill>
                <a:schemeClr val="hlink"/>
              </a:solidFill>
            </a:endParaRPr>
          </a:p>
          <a:p>
            <a:pPr marL="352560" indent="-352560">
              <a:buSzPct val="90000"/>
              <a:defRPr/>
            </a:pPr>
            <a:r>
              <a:rPr lang="cs-CZ" dirty="0" smtClean="0"/>
              <a:t> DEN: 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poměrně známý panovník – Horovo jméno „Hor, který bojuje“. V jeho mládí – regentkou jeho matka</a:t>
            </a:r>
            <a:r>
              <a:rPr lang="cs-CZ" dirty="0" smtClean="0">
                <a:solidFill>
                  <a:srgbClr val="CCFFFF"/>
                </a:solidFill>
                <a:latin typeface="Comic Sans MS" pitchFamily="66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latin typeface="Comic Sans MS" pitchFamily="66" charset="0"/>
              </a:rPr>
              <a:t>Merneit</a:t>
            </a:r>
            <a:r>
              <a:rPr lang="cs-CZ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cs-CZ" dirty="0" err="1" smtClean="0">
                <a:solidFill>
                  <a:schemeClr val="hlink"/>
                </a:solidFill>
                <a:latin typeface="Comic Sans MS" pitchFamily="66" charset="0"/>
              </a:rPr>
              <a:t>Manéthó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 udává 20 let </a:t>
            </a:r>
            <a:r>
              <a:rPr lang="cs-CZ" b="1" dirty="0" smtClean="0">
                <a:solidFill>
                  <a:schemeClr val="hlink"/>
                </a:solidFill>
                <a:latin typeface="Comic Sans MS" pitchFamily="66" charset="0"/>
              </a:rPr>
              <a:t>X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 oslavil 1. svátek </a:t>
            </a:r>
            <a:r>
              <a:rPr lang="cs-CZ" i="1" dirty="0" smtClean="0">
                <a:solidFill>
                  <a:schemeClr val="hlink"/>
                </a:solidFill>
                <a:latin typeface="Comic Sans MS" pitchFamily="66" charset="0"/>
              </a:rPr>
              <a:t>sed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, mohl tedy vládnout až 50 let. hodnostář –</a:t>
            </a:r>
            <a:r>
              <a:rPr lang="cs-CZ" dirty="0" smtClean="0">
                <a:solidFill>
                  <a:srgbClr val="CCFFFF"/>
                </a:solidFill>
                <a:latin typeface="Comic Sans MS" pitchFamily="66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latin typeface="Comic Sans MS" pitchFamily="66" charset="0"/>
              </a:rPr>
              <a:t>Hemaka</a:t>
            </a:r>
            <a:r>
              <a:rPr lang="cs-CZ" dirty="0" smtClean="0">
                <a:solidFill>
                  <a:srgbClr val="CCFFFF"/>
                </a:solidFill>
                <a:latin typeface="Comic Sans MS" pitchFamily="66" charset="0"/>
              </a:rPr>
              <a:t> . 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vojenské kampaně – 1. rok vlády: proti Asijcům  a snad i proti beduínům na Sinaji. Hrobka: první větší použití červené a černé žuly na vydláždění pohřební komory</a:t>
            </a:r>
          </a:p>
          <a:p>
            <a:pPr marL="352560" indent="-352560">
              <a:lnSpc>
                <a:spcPct val="90000"/>
              </a:lnSpc>
              <a:buSzPct val="90000"/>
              <a:defRPr/>
            </a:pPr>
            <a:r>
              <a:rPr lang="cs-CZ" dirty="0" err="1" smtClean="0"/>
              <a:t>Adžib</a:t>
            </a:r>
            <a:r>
              <a:rPr lang="cs-CZ" dirty="0" smtClean="0"/>
              <a:t>: 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Horovo jméno „Jeho srdce je jisté“. Vládl kolem 26 let, mohl být spoluvládcem svého otce </a:t>
            </a:r>
            <a:r>
              <a:rPr lang="cs-CZ" dirty="0" err="1" smtClean="0">
                <a:solidFill>
                  <a:schemeClr val="hlink"/>
                </a:solidFill>
                <a:latin typeface="Comic Sans MS" pitchFamily="66" charset="0"/>
              </a:rPr>
              <a:t>Dena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. Poprvé doložen titul </a:t>
            </a:r>
            <a:r>
              <a:rPr lang="cs-CZ" dirty="0" err="1" smtClean="0">
                <a:solidFill>
                  <a:schemeClr val="hlink"/>
                </a:solidFill>
                <a:latin typeface="Comic Sans MS" pitchFamily="66" charset="0"/>
              </a:rPr>
              <a:t>nebty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 (Obě paní), nesut-</a:t>
            </a:r>
            <a:r>
              <a:rPr lang="cs-CZ" dirty="0" err="1" smtClean="0">
                <a:solidFill>
                  <a:schemeClr val="hlink"/>
                </a:solidFill>
                <a:latin typeface="Comic Sans MS" pitchFamily="66" charset="0"/>
              </a:rPr>
              <a:t>bitej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 (král Horního a Dolního Egypta). První projevy nepokojů – snad příliš dlouhá vláda </a:t>
            </a:r>
            <a:r>
              <a:rPr lang="cs-CZ" dirty="0" err="1" smtClean="0">
                <a:solidFill>
                  <a:schemeClr val="hlink"/>
                </a:solidFill>
                <a:latin typeface="Comic Sans MS" pitchFamily="66" charset="0"/>
              </a:rPr>
              <a:t>Dena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. Nejmenší hrobka v </a:t>
            </a:r>
            <a:r>
              <a:rPr lang="cs-CZ" dirty="0" err="1" smtClean="0">
                <a:solidFill>
                  <a:schemeClr val="hlink"/>
                </a:solidFill>
                <a:latin typeface="Comic Sans MS" pitchFamily="66" charset="0"/>
              </a:rPr>
              <a:t>Abydu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, 64 vedlejších pohřbů. Hodnostář</a:t>
            </a:r>
            <a:r>
              <a:rPr lang="cs-CZ" dirty="0" smtClean="0">
                <a:solidFill>
                  <a:srgbClr val="CCFFFF"/>
                </a:solidFill>
                <a:latin typeface="Comic Sans MS" pitchFamily="66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latin typeface="Comic Sans MS" pitchFamily="66" charset="0"/>
              </a:rPr>
              <a:t>Nebitka</a:t>
            </a:r>
            <a:r>
              <a:rPr lang="cs-CZ" dirty="0" smtClean="0">
                <a:solidFill>
                  <a:srgbClr val="CCFFFF"/>
                </a:solidFill>
                <a:latin typeface="Comic Sans MS" pitchFamily="66" charset="0"/>
              </a:rPr>
              <a:t> 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– severní </a:t>
            </a:r>
            <a:r>
              <a:rPr lang="cs-CZ" dirty="0" err="1" smtClean="0">
                <a:solidFill>
                  <a:schemeClr val="hlink"/>
                </a:solidFill>
                <a:latin typeface="Comic Sans MS" pitchFamily="66" charset="0"/>
              </a:rPr>
              <a:t>Sakkára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 – hrobka –</a:t>
            </a:r>
            <a:r>
              <a:rPr lang="cs-CZ" dirty="0" smtClean="0">
                <a:solidFill>
                  <a:srgbClr val="CCFFFF"/>
                </a:solidFill>
                <a:latin typeface="Comic Sans MS" pitchFamily="66" charset="0"/>
              </a:rPr>
              <a:t> 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předchůdce Stupňovité pyramidy panovníka </a:t>
            </a:r>
            <a:r>
              <a:rPr lang="cs-CZ" dirty="0" err="1" smtClean="0">
                <a:solidFill>
                  <a:schemeClr val="hlink"/>
                </a:solidFill>
                <a:latin typeface="Comic Sans MS" pitchFamily="66" charset="0"/>
              </a:rPr>
              <a:t>Džosera</a:t>
            </a:r>
            <a:endParaRPr lang="cs-CZ" dirty="0" smtClean="0">
              <a:solidFill>
                <a:schemeClr val="hlink"/>
              </a:solidFill>
              <a:latin typeface="Comic Sans MS" pitchFamily="66" charset="0"/>
            </a:endParaRPr>
          </a:p>
          <a:p>
            <a:pPr marL="352560" indent="-352560">
              <a:buClr>
                <a:srgbClr val="CCFFFF"/>
              </a:buClr>
              <a:buSzPct val="90000"/>
              <a:defRPr/>
            </a:pPr>
            <a:r>
              <a:rPr lang="cs-CZ" dirty="0" err="1" smtClean="0"/>
              <a:t>Semerchet</a:t>
            </a:r>
            <a:r>
              <a:rPr lang="cs-CZ" dirty="0" smtClean="0"/>
              <a:t>: </a:t>
            </a:r>
            <a:r>
              <a:rPr lang="cs-CZ" dirty="0" err="1" smtClean="0">
                <a:solidFill>
                  <a:schemeClr val="hlink"/>
                </a:solidFill>
                <a:latin typeface="Comic Sans MS" pitchFamily="66" charset="0"/>
              </a:rPr>
              <a:t>Manéthó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 – pohromy během jeho vlády. Vládl kolem 9 let. Hrobka v </a:t>
            </a:r>
            <a:r>
              <a:rPr lang="cs-CZ" dirty="0" err="1" smtClean="0">
                <a:solidFill>
                  <a:schemeClr val="hlink"/>
                </a:solidFill>
                <a:latin typeface="Comic Sans MS" pitchFamily="66" charset="0"/>
              </a:rPr>
              <a:t>Abydu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 – 29 x 31 m. Obchodoval s oblastmi v Palestině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3881" indent="-29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5203" indent="-2350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5283" indent="-2350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15364" indent="-2350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85445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5526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25607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95688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D54EF3-7262-4923-BB5F-5E850ACD8D3C}" type="slidenum">
              <a:rPr lang="en-GB" altLang="cs-CZ" smtClean="0"/>
              <a:pPr eaLnBrk="1" hangingPunct="1">
                <a:spcBef>
                  <a:spcPct val="0"/>
                </a:spcBef>
              </a:pPr>
              <a:t>7</a:t>
            </a:fld>
            <a:endParaRPr lang="en-GB" altLang="cs-CZ" smtClean="0"/>
          </a:p>
        </p:txBody>
      </p:sp>
      <p:sp>
        <p:nvSpPr>
          <p:cNvPr id="4403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7" tIns="47004" rIns="94007" bIns="47004"/>
          <a:lstStyle/>
          <a:p>
            <a:pPr marL="352560" indent="-352560">
              <a:lnSpc>
                <a:spcPct val="90000"/>
              </a:lnSpc>
              <a:defRPr/>
            </a:pPr>
            <a:r>
              <a:rPr lang="cs-CZ" sz="1200" dirty="0" smtClean="0"/>
              <a:t>Celkem cca 190 let</a:t>
            </a:r>
          </a:p>
          <a:p>
            <a:pPr marL="352560" indent="-352560">
              <a:lnSpc>
                <a:spcPct val="90000"/>
              </a:lnSpc>
              <a:defRPr/>
            </a:pPr>
            <a:r>
              <a:rPr lang="cs-CZ" sz="1200" dirty="0" smtClean="0"/>
              <a:t>Hor Aha: </a:t>
            </a:r>
            <a:r>
              <a:rPr lang="cs-CZ" sz="1200" dirty="0" smtClean="0">
                <a:solidFill>
                  <a:schemeClr val="hlink"/>
                </a:solidFill>
              </a:rPr>
              <a:t>„Bojovník“, vládl 62 let. Založil pohřebiště v severní </a:t>
            </a:r>
            <a:r>
              <a:rPr lang="cs-CZ" sz="1200" dirty="0" err="1" smtClean="0">
                <a:solidFill>
                  <a:schemeClr val="hlink"/>
                </a:solidFill>
              </a:rPr>
              <a:t>Sakkáře</a:t>
            </a:r>
            <a:r>
              <a:rPr lang="cs-CZ" sz="1200" dirty="0" smtClean="0">
                <a:solidFill>
                  <a:schemeClr val="hlink"/>
                </a:solidFill>
              </a:rPr>
              <a:t>. Stavba chrámu </a:t>
            </a:r>
            <a:r>
              <a:rPr lang="cs-CZ" sz="1200" dirty="0" err="1" smtClean="0">
                <a:solidFill>
                  <a:schemeClr val="hlink"/>
                </a:solidFill>
              </a:rPr>
              <a:t>Neity</a:t>
            </a:r>
            <a:r>
              <a:rPr lang="cs-CZ" sz="1200" dirty="0" smtClean="0">
                <a:solidFill>
                  <a:schemeClr val="hlink"/>
                </a:solidFill>
              </a:rPr>
              <a:t> v </a:t>
            </a:r>
            <a:r>
              <a:rPr lang="cs-CZ" sz="1200" dirty="0" err="1" smtClean="0">
                <a:solidFill>
                  <a:schemeClr val="hlink"/>
                </a:solidFill>
              </a:rPr>
              <a:t>Sájích</a:t>
            </a:r>
            <a:r>
              <a:rPr lang="cs-CZ" sz="1200" dirty="0" smtClean="0">
                <a:solidFill>
                  <a:schemeClr val="hlink"/>
                </a:solidFill>
              </a:rPr>
              <a:t>. Výbojná politika: Núbie, </a:t>
            </a:r>
            <a:r>
              <a:rPr lang="cs-CZ" sz="1200" dirty="0" err="1" smtClean="0">
                <a:solidFill>
                  <a:schemeClr val="hlink"/>
                </a:solidFill>
              </a:rPr>
              <a:t>Syropalestina</a:t>
            </a:r>
            <a:r>
              <a:rPr lang="cs-CZ" sz="1200" dirty="0" smtClean="0">
                <a:solidFill>
                  <a:schemeClr val="hlink"/>
                </a:solidFill>
              </a:rPr>
              <a:t>: maximální rozvoj vztahů se </a:t>
            </a:r>
            <a:r>
              <a:rPr lang="cs-CZ" sz="1200" dirty="0" err="1" smtClean="0">
                <a:solidFill>
                  <a:schemeClr val="hlink"/>
                </a:solidFill>
              </a:rPr>
              <a:t>Syropalestinou</a:t>
            </a:r>
            <a:r>
              <a:rPr lang="cs-CZ" sz="1200" dirty="0" smtClean="0">
                <a:solidFill>
                  <a:schemeClr val="hlink"/>
                </a:solidFill>
              </a:rPr>
              <a:t> – </a:t>
            </a:r>
            <a:r>
              <a:rPr lang="cs-CZ" sz="1200" dirty="0" err="1" smtClean="0">
                <a:solidFill>
                  <a:schemeClr val="hlink"/>
                </a:solidFill>
              </a:rPr>
              <a:t>Nahal</a:t>
            </a:r>
            <a:r>
              <a:rPr lang="cs-CZ" sz="1200" dirty="0" smtClean="0">
                <a:solidFill>
                  <a:schemeClr val="hlink"/>
                </a:solidFill>
              </a:rPr>
              <a:t> </a:t>
            </a:r>
            <a:r>
              <a:rPr lang="cs-CZ" sz="1200" dirty="0" err="1" smtClean="0">
                <a:solidFill>
                  <a:schemeClr val="hlink"/>
                </a:solidFill>
              </a:rPr>
              <a:t>Besor</a:t>
            </a:r>
            <a:r>
              <a:rPr lang="cs-CZ" sz="1200" dirty="0" smtClean="0">
                <a:solidFill>
                  <a:schemeClr val="hlink"/>
                </a:solidFill>
              </a:rPr>
              <a:t>, En-</a:t>
            </a:r>
            <a:r>
              <a:rPr lang="cs-CZ" sz="1200" dirty="0" err="1" smtClean="0">
                <a:solidFill>
                  <a:schemeClr val="hlink"/>
                </a:solidFill>
              </a:rPr>
              <a:t>Besor</a:t>
            </a:r>
            <a:r>
              <a:rPr lang="cs-CZ" sz="1200" dirty="0" smtClean="0">
                <a:solidFill>
                  <a:schemeClr val="hlink"/>
                </a:solidFill>
              </a:rPr>
              <a:t> – Hor-Aha a </a:t>
            </a:r>
            <a:r>
              <a:rPr lang="cs-CZ" sz="1200" dirty="0" err="1" smtClean="0">
                <a:solidFill>
                  <a:schemeClr val="hlink"/>
                </a:solidFill>
              </a:rPr>
              <a:t>Narmer</a:t>
            </a:r>
            <a:endParaRPr lang="cs-CZ" sz="1200" dirty="0" smtClean="0">
              <a:solidFill>
                <a:schemeClr val="hlink"/>
              </a:solidFill>
            </a:endParaRPr>
          </a:p>
          <a:p>
            <a:pPr marL="352560" indent="-352560">
              <a:buSzPct val="90000"/>
              <a:defRPr/>
            </a:pPr>
            <a:r>
              <a:rPr lang="cs-CZ" dirty="0" smtClean="0"/>
              <a:t> DEN: 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poměrně známý panovník – Horovo jméno „Hor, který bojuje“. V jeho mládí – regentkou jeho matka</a:t>
            </a:r>
            <a:r>
              <a:rPr lang="cs-CZ" dirty="0" smtClean="0">
                <a:solidFill>
                  <a:srgbClr val="CCFFFF"/>
                </a:solidFill>
                <a:latin typeface="Comic Sans MS" pitchFamily="66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latin typeface="Comic Sans MS" pitchFamily="66" charset="0"/>
              </a:rPr>
              <a:t>Merneit</a:t>
            </a:r>
            <a:r>
              <a:rPr lang="cs-CZ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cs-CZ" dirty="0" err="1" smtClean="0">
                <a:solidFill>
                  <a:schemeClr val="hlink"/>
                </a:solidFill>
                <a:latin typeface="Comic Sans MS" pitchFamily="66" charset="0"/>
              </a:rPr>
              <a:t>Manéthó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 udává 20 let </a:t>
            </a:r>
            <a:r>
              <a:rPr lang="cs-CZ" b="1" dirty="0" smtClean="0">
                <a:solidFill>
                  <a:schemeClr val="hlink"/>
                </a:solidFill>
                <a:latin typeface="Comic Sans MS" pitchFamily="66" charset="0"/>
              </a:rPr>
              <a:t>X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 oslavil 1. svátek </a:t>
            </a:r>
            <a:r>
              <a:rPr lang="cs-CZ" i="1" dirty="0" smtClean="0">
                <a:solidFill>
                  <a:schemeClr val="hlink"/>
                </a:solidFill>
                <a:latin typeface="Comic Sans MS" pitchFamily="66" charset="0"/>
              </a:rPr>
              <a:t>sed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, mohl tedy vládnout až 50 let. hodnostář –</a:t>
            </a:r>
            <a:r>
              <a:rPr lang="cs-CZ" dirty="0" smtClean="0">
                <a:solidFill>
                  <a:srgbClr val="CCFFFF"/>
                </a:solidFill>
                <a:latin typeface="Comic Sans MS" pitchFamily="66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latin typeface="Comic Sans MS" pitchFamily="66" charset="0"/>
              </a:rPr>
              <a:t>Hemaka</a:t>
            </a:r>
            <a:r>
              <a:rPr lang="cs-CZ" dirty="0" smtClean="0">
                <a:solidFill>
                  <a:srgbClr val="CCFFFF"/>
                </a:solidFill>
                <a:latin typeface="Comic Sans MS" pitchFamily="66" charset="0"/>
              </a:rPr>
              <a:t> . 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vojenské kampaně – 1. rok vlády: proti Asijcům  a snad i proti beduínům na Sinaji. Hrobka: první větší použití červené a černé žuly na vydláždění pohřební komory</a:t>
            </a:r>
          </a:p>
          <a:p>
            <a:pPr marL="352560" indent="-352560">
              <a:lnSpc>
                <a:spcPct val="90000"/>
              </a:lnSpc>
              <a:buSzPct val="90000"/>
              <a:defRPr/>
            </a:pPr>
            <a:r>
              <a:rPr lang="cs-CZ" dirty="0" err="1" smtClean="0"/>
              <a:t>Adžib</a:t>
            </a:r>
            <a:r>
              <a:rPr lang="cs-CZ" dirty="0" smtClean="0"/>
              <a:t>: 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Horovo jméno „Jeho srdce je jisté“. Vládl kolem 26 let, mohl být spoluvládcem svého otce </a:t>
            </a:r>
            <a:r>
              <a:rPr lang="cs-CZ" dirty="0" err="1" smtClean="0">
                <a:solidFill>
                  <a:schemeClr val="hlink"/>
                </a:solidFill>
                <a:latin typeface="Comic Sans MS" pitchFamily="66" charset="0"/>
              </a:rPr>
              <a:t>Dena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. Poprvé doložen titul </a:t>
            </a:r>
            <a:r>
              <a:rPr lang="cs-CZ" dirty="0" err="1" smtClean="0">
                <a:solidFill>
                  <a:schemeClr val="hlink"/>
                </a:solidFill>
                <a:latin typeface="Comic Sans MS" pitchFamily="66" charset="0"/>
              </a:rPr>
              <a:t>nebty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 (Obě paní), </a:t>
            </a:r>
            <a:r>
              <a:rPr lang="cs-CZ" dirty="0" err="1" smtClean="0">
                <a:solidFill>
                  <a:schemeClr val="hlink"/>
                </a:solidFill>
                <a:latin typeface="Comic Sans MS" pitchFamily="66" charset="0"/>
              </a:rPr>
              <a:t>nesut-bitej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 (král Horního a Dolního Egypta). První projevy nepokojů – snad příliš dlouhá vláda </a:t>
            </a:r>
            <a:r>
              <a:rPr lang="cs-CZ" dirty="0" err="1" smtClean="0">
                <a:solidFill>
                  <a:schemeClr val="hlink"/>
                </a:solidFill>
                <a:latin typeface="Comic Sans MS" pitchFamily="66" charset="0"/>
              </a:rPr>
              <a:t>Dena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. Nejmenší hrobka v </a:t>
            </a:r>
            <a:r>
              <a:rPr lang="cs-CZ" dirty="0" err="1" smtClean="0">
                <a:solidFill>
                  <a:schemeClr val="hlink"/>
                </a:solidFill>
                <a:latin typeface="Comic Sans MS" pitchFamily="66" charset="0"/>
              </a:rPr>
              <a:t>Abydu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, 64 vedlejších pohřbů. Hodnostář</a:t>
            </a:r>
            <a:r>
              <a:rPr lang="cs-CZ" dirty="0" smtClean="0">
                <a:solidFill>
                  <a:srgbClr val="CCFFFF"/>
                </a:solidFill>
                <a:latin typeface="Comic Sans MS" pitchFamily="66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latin typeface="Comic Sans MS" pitchFamily="66" charset="0"/>
              </a:rPr>
              <a:t>Nebitka</a:t>
            </a:r>
            <a:r>
              <a:rPr lang="cs-CZ" dirty="0" smtClean="0">
                <a:solidFill>
                  <a:srgbClr val="CCFFFF"/>
                </a:solidFill>
                <a:latin typeface="Comic Sans MS" pitchFamily="66" charset="0"/>
              </a:rPr>
              <a:t> 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– severní </a:t>
            </a:r>
            <a:r>
              <a:rPr lang="cs-CZ" dirty="0" err="1" smtClean="0">
                <a:solidFill>
                  <a:schemeClr val="hlink"/>
                </a:solidFill>
                <a:latin typeface="Comic Sans MS" pitchFamily="66" charset="0"/>
              </a:rPr>
              <a:t>Sakkára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 – hrobka –</a:t>
            </a:r>
            <a:r>
              <a:rPr lang="cs-CZ" dirty="0" smtClean="0">
                <a:solidFill>
                  <a:srgbClr val="CCFFFF"/>
                </a:solidFill>
                <a:latin typeface="Comic Sans MS" pitchFamily="66" charset="0"/>
              </a:rPr>
              <a:t> 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předchůdce Stupňovité pyramidy panovníka </a:t>
            </a:r>
            <a:r>
              <a:rPr lang="cs-CZ" dirty="0" err="1" smtClean="0">
                <a:solidFill>
                  <a:schemeClr val="hlink"/>
                </a:solidFill>
                <a:latin typeface="Comic Sans MS" pitchFamily="66" charset="0"/>
              </a:rPr>
              <a:t>Džosera</a:t>
            </a:r>
            <a:endParaRPr lang="cs-CZ" dirty="0" smtClean="0">
              <a:solidFill>
                <a:schemeClr val="hlink"/>
              </a:solidFill>
              <a:latin typeface="Comic Sans MS" pitchFamily="66" charset="0"/>
            </a:endParaRPr>
          </a:p>
          <a:p>
            <a:pPr marL="352560" indent="-352560">
              <a:buClr>
                <a:srgbClr val="CCFFFF"/>
              </a:buClr>
              <a:buSzPct val="90000"/>
              <a:defRPr/>
            </a:pPr>
            <a:r>
              <a:rPr lang="cs-CZ" dirty="0" err="1" smtClean="0"/>
              <a:t>Semerchet</a:t>
            </a:r>
            <a:r>
              <a:rPr lang="cs-CZ" dirty="0" smtClean="0"/>
              <a:t>: </a:t>
            </a:r>
            <a:r>
              <a:rPr lang="cs-CZ" dirty="0" err="1" smtClean="0">
                <a:solidFill>
                  <a:schemeClr val="hlink"/>
                </a:solidFill>
                <a:latin typeface="Comic Sans MS" pitchFamily="66" charset="0"/>
              </a:rPr>
              <a:t>Manéthó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 – pohromy během jeho vlády. Vládl kolem 9 let. Hrobka v </a:t>
            </a:r>
            <a:r>
              <a:rPr lang="cs-CZ" dirty="0" err="1" smtClean="0">
                <a:solidFill>
                  <a:schemeClr val="hlink"/>
                </a:solidFill>
                <a:latin typeface="Comic Sans MS" pitchFamily="66" charset="0"/>
              </a:rPr>
              <a:t>Abydu</a:t>
            </a:r>
            <a:r>
              <a:rPr lang="cs-CZ" dirty="0" smtClean="0">
                <a:solidFill>
                  <a:schemeClr val="hlink"/>
                </a:solidFill>
                <a:latin typeface="Comic Sans MS" pitchFamily="66" charset="0"/>
              </a:rPr>
              <a:t> – 29 x 31 m. Obchodoval s oblastmi v Palestině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/>
            <a:endParaRPr lang="en-US" altLang="cs-CZ" dirty="0" smtClean="0"/>
          </a:p>
        </p:txBody>
      </p:sp>
      <p:sp>
        <p:nvSpPr>
          <p:cNvPr id="44037" name="Zástupný symbol pro číslo snímku 3"/>
          <p:cNvSpPr txBox="1">
            <a:spLocks noGrp="1"/>
          </p:cNvSpPr>
          <p:nvPr/>
        </p:nvSpPr>
        <p:spPr bwMode="auto">
          <a:xfrm>
            <a:off x="3765550" y="9313864"/>
            <a:ext cx="28813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7" tIns="47004" rIns="94007" bIns="47004" anchor="b"/>
          <a:lstStyle>
            <a:lvl1pPr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8B4EAD-4CBD-49BE-9559-28C97150D68F}" type="slidenum">
              <a:rPr lang="cs-CZ" altLang="cs-CZ"/>
              <a:pPr algn="r" eaLnBrk="1" hangingPunct="1">
                <a:spcBef>
                  <a:spcPct val="0"/>
                </a:spcBef>
              </a:pPr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3881" indent="-29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5203" indent="-2350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5283" indent="-2350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15364" indent="-2350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85445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5526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25607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95688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D1E703-D763-4F2D-93FE-30E13045C54A}" type="slidenum">
              <a:rPr lang="en-GB" altLang="cs-CZ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cs-CZ" smtClean="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765550" y="9313864"/>
            <a:ext cx="28813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7" tIns="47004" rIns="94007" bIns="47004" anchor="b"/>
          <a:lstStyle>
            <a:lvl1pPr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56F7ED8-82FE-4E2D-930F-7AE21E9A6A05}" type="slidenum">
              <a:rPr lang="cs-CZ" altLang="cs-CZ"/>
              <a:pPr algn="r" eaLnBrk="1" hangingPunct="1"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7" tIns="47004" rIns="94007" bIns="47004"/>
          <a:lstStyle/>
          <a:p>
            <a:pPr eaLnBrk="1" hangingPunct="1"/>
            <a:r>
              <a:rPr lang="cs-CZ" altLang="cs-CZ" dirty="0" smtClean="0"/>
              <a:t>8. Hornoegyptský</a:t>
            </a:r>
            <a:r>
              <a:rPr lang="cs-CZ" altLang="cs-CZ" baseline="0" dirty="0" smtClean="0"/>
              <a:t> </a:t>
            </a:r>
            <a:r>
              <a:rPr lang="cs-CZ" altLang="cs-CZ" baseline="0" dirty="0" err="1" smtClean="0"/>
              <a:t>nom</a:t>
            </a:r>
            <a:r>
              <a:rPr lang="cs-CZ" altLang="cs-CZ" baseline="0" dirty="0" smtClean="0"/>
              <a:t>. Staroegyptský název </a:t>
            </a:r>
            <a:r>
              <a:rPr lang="cs-CZ" altLang="cs-CZ" baseline="0" dirty="0" err="1" smtClean="0"/>
              <a:t>Abdžu</a:t>
            </a:r>
            <a:r>
              <a:rPr lang="cs-CZ" altLang="cs-CZ" baseline="0" dirty="0" smtClean="0"/>
              <a:t>, </a:t>
            </a:r>
            <a:r>
              <a:rPr lang="cs-CZ" altLang="cs-CZ" baseline="0" smtClean="0"/>
              <a:t>symbolický pahorek.</a:t>
            </a:r>
            <a:endParaRPr lang="en-US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3881" indent="-29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5203" indent="-2350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5283" indent="-2350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15364" indent="-2350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85445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5526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25607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95688" indent="-2350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07A18D-DFAE-4485-8A82-986432BD3251}" type="slidenum">
              <a:rPr lang="en-GB" altLang="cs-CZ" smtClean="0"/>
              <a:pPr eaLnBrk="1" hangingPunct="1">
                <a:spcBef>
                  <a:spcPct val="0"/>
                </a:spcBef>
              </a:pPr>
              <a:t>9</a:t>
            </a:fld>
            <a:endParaRPr lang="en-GB" altLang="cs-CZ" smtClean="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765550" y="9313864"/>
            <a:ext cx="28813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7" tIns="47004" rIns="94007" bIns="47004" anchor="b"/>
          <a:lstStyle>
            <a:lvl1pPr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5FC8BC-BED7-47C6-B7CF-8DFA67B31C61}" type="slidenum">
              <a:rPr lang="cs-CZ" altLang="cs-CZ"/>
              <a:pPr algn="r" eaLnBrk="1" hangingPunct="1"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7" tIns="47004" rIns="94007" bIns="47004"/>
          <a:lstStyle/>
          <a:p>
            <a:pPr eaLnBrk="1" hangingPunct="1"/>
            <a:r>
              <a:rPr lang="cs-CZ" altLang="cs-CZ" dirty="0" smtClean="0"/>
              <a:t>Pohřebiště B: Hor-Aha:</a:t>
            </a:r>
            <a:r>
              <a:rPr lang="cs-CZ" altLang="cs-CZ" baseline="0" dirty="0" smtClean="0"/>
              <a:t> 3 pohřební komory o celkové ploše 11x9m plus 34 vedlejších pohřbů uspořádaných do 3 řad – muži, do 25 let, pravděpodobně zabití, aby doprovodili panovníka na onen svět – sátí. Pohřební komora na konci řady – kosti lvů – rituální význam.</a:t>
            </a:r>
            <a:endParaRPr lang="en-US" alt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677E29D-0D78-480A-9946-AEC0843E6FA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199A7-62D1-44E5-9A45-078C35A214B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A9611D3A-BC67-48F6-853A-B6A8359A5FD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AFBA5B5-74D9-4335-AA81-F369E9660A1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D29EF9D-B8B0-49CA-A62A-DEE06E07687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3336404B-F855-46A2-9550-2EFB2615AA0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5BF0C31E-C377-4916-B440-95FCE675AE5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4C620A-835C-4F90-A9DC-C7CAF63D4C3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4772CA-287C-4F64-AED8-9F434113DF6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5D81BD-209E-4128-8E8F-643BE1E00B0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GB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B612428-66AC-4FB2-8F1F-2475190116C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B87593-71DC-4F30-AA6D-733FCACB75D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2195736" y="836712"/>
            <a:ext cx="6872064" cy="1828800"/>
          </a:xfrm>
        </p:spPr>
        <p:txBody>
          <a:bodyPr>
            <a:normAutofit/>
          </a:bodyPr>
          <a:lstStyle/>
          <a:p>
            <a:r>
              <a:rPr lang="cs-CZ" dirty="0" smtClean="0"/>
              <a:t>RANĚ DYNASTICKÉ OBDOBÍ V EGYPTĚ</a:t>
            </a:r>
            <a:endParaRPr 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subTitle" idx="1"/>
          </p:nvPr>
        </p:nvSpPr>
        <p:spPr>
          <a:xfrm>
            <a:off x="2278968" y="2878137"/>
            <a:ext cx="6705600" cy="685800"/>
          </a:xfrm>
        </p:spPr>
        <p:txBody>
          <a:bodyPr/>
          <a:lstStyle/>
          <a:p>
            <a:r>
              <a:rPr lang="cs-CZ" dirty="0" smtClean="0"/>
              <a:t>VZNIK KOMPLEXNÍ SPOLEČNOSTI V EGYPTĚ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411760" y="5961062"/>
            <a:ext cx="6408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1400" dirty="0"/>
              <a:t>Petra Maříková Vlčková</a:t>
            </a:r>
          </a:p>
          <a:p>
            <a:pPr eaLnBrk="1" hangingPunct="1"/>
            <a:r>
              <a:rPr lang="cs-CZ" altLang="cs-CZ" sz="1400" dirty="0"/>
              <a:t>Kultura starověkého Předního východu a Egypta KLBcA02</a:t>
            </a:r>
          </a:p>
          <a:p>
            <a:pPr eaLnBrk="1" hangingPunct="1"/>
            <a:r>
              <a:rPr lang="cs-CZ" altLang="cs-CZ" sz="1400" smtClean="0"/>
              <a:t>2020-03-18</a:t>
            </a:r>
          </a:p>
        </p:txBody>
      </p:sp>
    </p:spTree>
    <p:extLst>
      <p:ext uri="{BB962C8B-B14F-4D97-AF65-F5344CB8AC3E}">
        <p14:creationId xmlns:p14="http://schemas.microsoft.com/office/powerpoint/2010/main" val="206590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PODOBA KRÁLOVSKÝCH HROBEK</a:t>
            </a:r>
          </a:p>
        </p:txBody>
      </p:sp>
      <p:pic>
        <p:nvPicPr>
          <p:cNvPr id="23555" name="Picture 3" descr="merneith_tom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4038600" cy="2455862"/>
          </a:xfrm>
          <a:noFill/>
        </p:spPr>
      </p:pic>
      <p:pic>
        <p:nvPicPr>
          <p:cNvPr id="23556" name="Picture 4" descr="Dz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507" y="1589088"/>
            <a:ext cx="3427286" cy="4572000"/>
          </a:xfrm>
          <a:noFill/>
        </p:spPr>
      </p:pic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979613" y="2781300"/>
            <a:ext cx="3097212" cy="165576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cs-CZ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VÝBAVA KRÁLOVSKÝCH HROBEK</a:t>
            </a:r>
          </a:p>
        </p:txBody>
      </p:sp>
      <p:pic>
        <p:nvPicPr>
          <p:cNvPr id="24580" name="Picture 4" descr="PICT001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552" y="4387230"/>
            <a:ext cx="1638300" cy="2181225"/>
          </a:xfrm>
          <a:noFill/>
        </p:spPr>
      </p:pic>
      <p:pic>
        <p:nvPicPr>
          <p:cNvPr id="24581" name="Picture 5" descr="DSCN889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231344"/>
            <a:ext cx="2173610" cy="1626656"/>
          </a:xfrm>
          <a:noFill/>
        </p:spPr>
      </p:pic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28775"/>
            <a:ext cx="4486275" cy="4536529"/>
          </a:xfrm>
        </p:spPr>
        <p:txBody>
          <a:bodyPr>
            <a:normAutofit/>
          </a:bodyPr>
          <a:lstStyle/>
          <a:p>
            <a:pPr marL="342900" indent="-342900" eaLnBrk="1" hangingPunct="1"/>
            <a:r>
              <a:rPr lang="cs-CZ" altLang="cs-CZ" sz="2800" dirty="0" smtClean="0"/>
              <a:t>Královské hrobky</a:t>
            </a:r>
          </a:p>
          <a:p>
            <a:pPr marL="742950" lvl="1" indent="-285750" eaLnBrk="1" hangingPunct="1"/>
            <a:r>
              <a:rPr lang="cs-CZ" altLang="cs-CZ" sz="2400" dirty="0" smtClean="0"/>
              <a:t>sochy</a:t>
            </a:r>
          </a:p>
          <a:p>
            <a:pPr marL="742950" lvl="1" indent="-285750" eaLnBrk="1" hangingPunct="1"/>
            <a:r>
              <a:rPr lang="cs-CZ" altLang="cs-CZ" sz="2400" dirty="0" smtClean="0"/>
              <a:t>šperky</a:t>
            </a:r>
          </a:p>
          <a:p>
            <a:pPr marL="742950" lvl="1" indent="-285750" eaLnBrk="1" hangingPunct="1"/>
            <a:r>
              <a:rPr lang="cs-CZ" altLang="cs-CZ" sz="2400" dirty="0" smtClean="0"/>
              <a:t>nádoby (keramika, kamenné, měď)</a:t>
            </a:r>
          </a:p>
          <a:p>
            <a:pPr marL="342900" indent="-342900" eaLnBrk="1" hangingPunct="1"/>
            <a:r>
              <a:rPr lang="cs-CZ" altLang="cs-CZ" sz="2800" dirty="0" smtClean="0"/>
              <a:t>Vedlejší pohřby</a:t>
            </a:r>
          </a:p>
          <a:p>
            <a:pPr marL="742950" lvl="1" indent="-285750" eaLnBrk="1" hangingPunct="1"/>
            <a:r>
              <a:rPr lang="cs-CZ" altLang="cs-CZ" sz="2400" dirty="0" smtClean="0"/>
              <a:t>zvířata – </a:t>
            </a:r>
            <a:r>
              <a:rPr lang="en-US" altLang="cs-CZ" sz="2400" dirty="0" smtClean="0"/>
              <a:t>lvi, </a:t>
            </a:r>
            <a:r>
              <a:rPr lang="en-US" altLang="cs-CZ" sz="2400" dirty="0" err="1" smtClean="0"/>
              <a:t>sloni</a:t>
            </a:r>
            <a:r>
              <a:rPr lang="en-US" altLang="cs-CZ" sz="2400" dirty="0" smtClean="0"/>
              <a:t>, psi</a:t>
            </a:r>
            <a:r>
              <a:rPr lang="cs-CZ" altLang="cs-CZ" sz="2400" dirty="0" smtClean="0"/>
              <a:t> = SYMBOLICKÝ VÝZNAM</a:t>
            </a:r>
          </a:p>
          <a:p>
            <a:pPr marL="742950" lvl="1" indent="-285750" eaLnBrk="1" hangingPunct="1"/>
            <a:r>
              <a:rPr lang="cs-CZ" altLang="cs-CZ" sz="2400" dirty="0" smtClean="0"/>
              <a:t>Služebníci</a:t>
            </a:r>
            <a:r>
              <a:rPr lang="en-US" altLang="cs-CZ" sz="2400" dirty="0" smtClean="0"/>
              <a:t> – ma</a:t>
            </a:r>
            <a:r>
              <a:rPr lang="cs-CZ" altLang="cs-CZ" sz="2400" dirty="0" err="1" smtClean="0"/>
              <a:t>lé</a:t>
            </a:r>
            <a:r>
              <a:rPr lang="cs-CZ" altLang="cs-CZ" sz="2400" dirty="0" smtClean="0"/>
              <a:t> stély = RITUAL SÁTÍ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1628775"/>
            <a:ext cx="2619375" cy="3495675"/>
          </a:xfrm>
          <a:prstGeom prst="rect">
            <a:avLst/>
          </a:prstGeom>
        </p:spPr>
      </p:pic>
      <p:pic>
        <p:nvPicPr>
          <p:cNvPr id="8" name="Picture 6" descr="djerbracel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9040" y="1628775"/>
            <a:ext cx="1027635" cy="234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85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456487" cy="1412875"/>
          </a:xfrm>
        </p:spPr>
        <p:txBody>
          <a:bodyPr/>
          <a:lstStyle/>
          <a:p>
            <a:r>
              <a:rPr lang="cs-CZ" altLang="cs-CZ" sz="3600" smtClean="0"/>
              <a:t>ABYDOS – TZV. POHŘEBNÍ OHRADY</a:t>
            </a:r>
          </a:p>
        </p:txBody>
      </p:sp>
      <p:sp>
        <p:nvSpPr>
          <p:cNvPr id="25604" name="Obdélník 6"/>
          <p:cNvSpPr>
            <a:spLocks noChangeArrowheads="1"/>
          </p:cNvSpPr>
          <p:nvPr/>
        </p:nvSpPr>
        <p:spPr bwMode="auto">
          <a:xfrm>
            <a:off x="395288" y="1700213"/>
            <a:ext cx="4572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Blip>
                <a:blip r:embed="rId3"/>
              </a:buBlip>
            </a:pPr>
            <a:r>
              <a:rPr lang="cs-CZ" altLang="cs-CZ" sz="2400" dirty="0"/>
              <a:t> </a:t>
            </a:r>
            <a:r>
              <a:rPr lang="cs-CZ" altLang="cs-CZ" sz="2000" dirty="0" smtClean="0"/>
              <a:t>celkem: minimálně 10 staveb</a:t>
            </a:r>
          </a:p>
          <a:p>
            <a:pPr lvl="1" eaLnBrk="1" hangingPunct="1">
              <a:spcBef>
                <a:spcPct val="0"/>
              </a:spcBef>
              <a:buClrTx/>
              <a:buFontTx/>
              <a:buBlip>
                <a:blip r:embed="rId3"/>
              </a:buBlip>
            </a:pPr>
            <a:r>
              <a:rPr lang="cs-CZ" altLang="cs-CZ" sz="2000" dirty="0" smtClean="0"/>
              <a:t>Ne všichni panovníci 1. a 2. dynastie X někteří mají 3 stavby (Hor-Aha)</a:t>
            </a:r>
          </a:p>
          <a:p>
            <a:pPr eaLnBrk="1" hangingPunct="1">
              <a:spcBef>
                <a:spcPct val="0"/>
              </a:spcBef>
              <a:buClrTx/>
              <a:buFontTx/>
              <a:buBlip>
                <a:blip r:embed="rId3"/>
              </a:buBlip>
            </a:pPr>
            <a:r>
              <a:rPr lang="cs-CZ" altLang="cs-CZ" sz="2000" dirty="0" smtClean="0"/>
              <a:t> Různé materiály: dřevěné palisády, zdi ze sušených cihel</a:t>
            </a:r>
          </a:p>
          <a:p>
            <a:pPr eaLnBrk="1" hangingPunct="1">
              <a:spcBef>
                <a:spcPct val="0"/>
              </a:spcBef>
              <a:buClrTx/>
              <a:buFontTx/>
              <a:buBlip>
                <a:blip r:embed="rId3"/>
              </a:buBlip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další součásti: </a:t>
            </a:r>
          </a:p>
          <a:p>
            <a:pPr lvl="1" eaLnBrk="1" hangingPunct="1">
              <a:spcBef>
                <a:spcPct val="0"/>
              </a:spcBef>
              <a:buClrTx/>
              <a:buFontTx/>
              <a:buBlip>
                <a:blip r:embed="rId3"/>
              </a:buBlip>
            </a:pPr>
            <a:r>
              <a:rPr lang="cs-CZ" altLang="cs-CZ" sz="2000" dirty="0" smtClean="0"/>
              <a:t>pohřby lodí (modely ze sušených cihel)</a:t>
            </a:r>
          </a:p>
          <a:p>
            <a:pPr lvl="1" eaLnBrk="1" hangingPunct="1">
              <a:spcBef>
                <a:spcPct val="0"/>
              </a:spcBef>
              <a:buClrTx/>
              <a:buFontTx/>
              <a:buBlip>
                <a:blip r:embed="rId3"/>
              </a:buBlip>
            </a:pPr>
            <a:r>
              <a:rPr lang="cs-CZ" altLang="cs-CZ" sz="2000" dirty="0" smtClean="0"/>
              <a:t>Kultovní stavby </a:t>
            </a:r>
          </a:p>
          <a:p>
            <a:pPr lvl="1" eaLnBrk="1" hangingPunct="1">
              <a:spcBef>
                <a:spcPct val="0"/>
              </a:spcBef>
              <a:buClrTx/>
              <a:buFontTx/>
              <a:buBlip>
                <a:blip r:embed="rId3"/>
              </a:buBlip>
            </a:pPr>
            <a:r>
              <a:rPr lang="cs-CZ" altLang="cs-CZ" sz="2000" dirty="0" smtClean="0"/>
              <a:t>Vedlejší pohřby</a:t>
            </a:r>
          </a:p>
          <a:p>
            <a:pPr eaLnBrk="1" hangingPunct="1">
              <a:spcBef>
                <a:spcPct val="0"/>
              </a:spcBef>
              <a:buClrTx/>
              <a:buFontTx/>
              <a:buBlip>
                <a:blip r:embed="rId3"/>
              </a:buBlip>
            </a:pP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Šunét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el-</a:t>
            </a:r>
            <a:r>
              <a:rPr lang="cs-CZ" altLang="cs-CZ" sz="2000" dirty="0" err="1"/>
              <a:t>Zebíb</a:t>
            </a:r>
            <a:r>
              <a:rPr lang="cs-CZ" altLang="cs-CZ" sz="2000" dirty="0"/>
              <a:t> – největší dochovaná „pohřební ohrada“ – </a:t>
            </a:r>
            <a:r>
              <a:rPr lang="cs-CZ" altLang="cs-CZ" sz="2000" dirty="0" err="1"/>
              <a:t>Chasechemuej</a:t>
            </a:r>
            <a:r>
              <a:rPr lang="cs-CZ" altLang="cs-CZ" sz="2000" dirty="0"/>
              <a:t> </a:t>
            </a:r>
          </a:p>
        </p:txBody>
      </p:sp>
      <p:pic>
        <p:nvPicPr>
          <p:cNvPr id="25605" name="Obrázek 5" descr="abydosEnclos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28" y="5013176"/>
            <a:ext cx="350202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1596426"/>
            <a:ext cx="4059168" cy="29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eaLnBrk="1" hangingPunct="1"/>
            <a:r>
              <a:rPr lang="cs-CZ" altLang="cs-CZ" smtClean="0"/>
              <a:t>POHŘEBNÍ OHRADY – místa zádušního kultu?</a:t>
            </a:r>
          </a:p>
        </p:txBody>
      </p:sp>
      <p:pic>
        <p:nvPicPr>
          <p:cNvPr id="26629" name="Picture 5" descr="sunet ez_zebi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5" y="1661657"/>
            <a:ext cx="3681943" cy="4572000"/>
          </a:xfrm>
          <a:noFill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23850" y="1760538"/>
            <a:ext cx="38877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Blip>
                <a:blip r:embed="rId4"/>
              </a:buBlip>
            </a:pPr>
            <a:endParaRPr lang="cs-CZ" altLang="cs-CZ" sz="2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800"/>
          </a:p>
        </p:txBody>
      </p:sp>
      <p:pic>
        <p:nvPicPr>
          <p:cNvPr id="26630" name="Picture 3" descr="boats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2961124" cy="235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Zástupný symbol pro obsah 5" descr="khasekhemwyEnclosure-g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1776130"/>
            <a:ext cx="21812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Zástupný symbol pro obsah 4" descr="abydosEnclosures_gp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8865" y="1776130"/>
            <a:ext cx="2049572" cy="21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cs-CZ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POHŘEBIŠTĚ V SEVERNÍ SAKKÁŘE</a:t>
            </a:r>
          </a:p>
        </p:txBody>
      </p:sp>
      <p:pic>
        <p:nvPicPr>
          <p:cNvPr id="27651" name="Picture 3" descr="1stdynsaqqara2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" y="2960688"/>
            <a:ext cx="1783080" cy="1828800"/>
          </a:xfrm>
          <a:noFill/>
        </p:spPr>
      </p:pic>
      <p:pic>
        <p:nvPicPr>
          <p:cNvPr id="27652" name="Picture 4" descr="1stdynsaqqara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7963"/>
            <a:ext cx="3648075" cy="1266825"/>
          </a:xfrm>
          <a:noFill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5888629" cy="3600400"/>
          </a:xfrm>
          <a:prstGeom prst="rect">
            <a:avLst/>
          </a:prstGeom>
        </p:spPr>
      </p:pic>
      <p:pic>
        <p:nvPicPr>
          <p:cNvPr id="6" name="Picture 2" descr="1stdynsaqqara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50" y="1628800"/>
            <a:ext cx="2807890" cy="177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1stdynsaqqara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597" y="3468748"/>
            <a:ext cx="2537169" cy="236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1stdynsaqqara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546" y="5229200"/>
            <a:ext cx="1907704" cy="159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4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II. DYNASTIE</a:t>
            </a:r>
          </a:p>
        </p:txBody>
      </p:sp>
      <p:pic>
        <p:nvPicPr>
          <p:cNvPr id="29700" name="Picture 4" descr="obr3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1612900"/>
            <a:ext cx="3028950" cy="4524375"/>
          </a:xfrm>
          <a:noFill/>
        </p:spPr>
      </p:pic>
      <p:sp>
        <p:nvSpPr>
          <p:cNvPr id="241667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eaLnBrk="1" hangingPunct="1">
              <a:defRPr/>
            </a:pPr>
            <a:r>
              <a:rPr lang="cs-CZ" sz="2400" dirty="0" smtClean="0"/>
              <a:t>velmi málo známé období egyptských dějin – délka 120–150 let</a:t>
            </a:r>
          </a:p>
          <a:p>
            <a:pPr marL="342900" indent="-342900" eaLnBrk="1" hangingPunct="1">
              <a:defRPr/>
            </a:pPr>
            <a:r>
              <a:rPr lang="cs-CZ" sz="2400" dirty="0" smtClean="0"/>
              <a:t>chronologie:</a:t>
            </a:r>
          </a:p>
          <a:p>
            <a:pPr marL="784225" lvl="1" indent="-342900" eaLnBrk="1" hangingPunct="1">
              <a:defRPr/>
            </a:pPr>
            <a:r>
              <a:rPr lang="cs-CZ" sz="2000" dirty="0" smtClean="0"/>
              <a:t>počátek – </a:t>
            </a:r>
            <a:r>
              <a:rPr lang="cs-CZ" sz="2000" dirty="0" err="1" smtClean="0"/>
              <a:t>Sakkára</a:t>
            </a:r>
            <a:r>
              <a:rPr lang="cs-CZ" sz="2000" dirty="0" smtClean="0"/>
              <a:t> </a:t>
            </a:r>
          </a:p>
          <a:p>
            <a:pPr marL="1189038" lvl="2" indent="-342900" eaLnBrk="1" hangingPunct="1">
              <a:defRPr/>
            </a:pPr>
            <a:r>
              <a:rPr lang="cs-CZ" sz="1600" dirty="0" err="1" smtClean="0"/>
              <a:t>Hetepsechemuej</a:t>
            </a:r>
            <a:endParaRPr lang="cs-CZ" sz="1600" dirty="0" smtClean="0"/>
          </a:p>
          <a:p>
            <a:pPr marL="1189038" lvl="2" indent="-342900" eaLnBrk="1" hangingPunct="1">
              <a:defRPr/>
            </a:pPr>
            <a:r>
              <a:rPr lang="cs-CZ" sz="1600" dirty="0" err="1" smtClean="0"/>
              <a:t>Raneb</a:t>
            </a:r>
            <a:endParaRPr lang="cs-CZ" sz="1600" dirty="0" smtClean="0"/>
          </a:p>
          <a:p>
            <a:pPr marL="1189038" lvl="2" indent="-342900" eaLnBrk="1" hangingPunct="1">
              <a:defRPr/>
            </a:pPr>
            <a:r>
              <a:rPr lang="cs-CZ" sz="1600" dirty="0" err="1" smtClean="0"/>
              <a:t>Ninecer</a:t>
            </a:r>
            <a:endParaRPr lang="cs-CZ" sz="1600" dirty="0" smtClean="0"/>
          </a:p>
          <a:p>
            <a:pPr marL="784225" lvl="1" indent="-342900" eaLnBrk="1" hangingPunct="1">
              <a:defRPr/>
            </a:pPr>
            <a:r>
              <a:rPr lang="cs-CZ" sz="2000" dirty="0" smtClean="0"/>
              <a:t>střední fáze – </a:t>
            </a:r>
            <a:r>
              <a:rPr lang="cs-CZ" sz="2000" dirty="0" err="1" smtClean="0"/>
              <a:t>Sakkára</a:t>
            </a:r>
            <a:r>
              <a:rPr lang="cs-CZ" sz="2000" dirty="0" smtClean="0"/>
              <a:t>?</a:t>
            </a:r>
          </a:p>
          <a:p>
            <a:pPr marL="1189038" lvl="2" indent="-342900" eaLnBrk="1" hangingPunct="1">
              <a:defRPr/>
            </a:pPr>
            <a:r>
              <a:rPr lang="cs-CZ" sz="1600" dirty="0" err="1" smtClean="0"/>
              <a:t>Vadžnes</a:t>
            </a:r>
            <a:r>
              <a:rPr lang="cs-CZ" sz="1600" dirty="0" smtClean="0"/>
              <a:t> apod.</a:t>
            </a:r>
          </a:p>
          <a:p>
            <a:pPr marL="784225" lvl="1" indent="-342900" eaLnBrk="1" hangingPunct="1">
              <a:defRPr/>
            </a:pPr>
            <a:r>
              <a:rPr lang="cs-CZ" sz="2000" dirty="0" smtClean="0"/>
              <a:t>Závěr – </a:t>
            </a:r>
            <a:r>
              <a:rPr lang="cs-CZ" sz="2000" dirty="0" err="1" smtClean="0"/>
              <a:t>Abydos</a:t>
            </a:r>
            <a:r>
              <a:rPr lang="cs-CZ" sz="2000" dirty="0" smtClean="0"/>
              <a:t> </a:t>
            </a:r>
          </a:p>
          <a:p>
            <a:pPr marL="1189038" lvl="2" indent="-342900" eaLnBrk="1" hangingPunct="1">
              <a:defRPr/>
            </a:pPr>
            <a:r>
              <a:rPr lang="cs-CZ" sz="1600" dirty="0" err="1" smtClean="0"/>
              <a:t>Peribsen</a:t>
            </a:r>
            <a:r>
              <a:rPr lang="cs-CZ" sz="1600" dirty="0" smtClean="0"/>
              <a:t> – </a:t>
            </a:r>
            <a:r>
              <a:rPr lang="cs-CZ" sz="1600" dirty="0" err="1" smtClean="0"/>
              <a:t>Sechemib</a:t>
            </a:r>
            <a:endParaRPr lang="cs-CZ" sz="1600" dirty="0" smtClean="0"/>
          </a:p>
          <a:p>
            <a:pPr marL="1189038" lvl="2" indent="-342900" eaLnBrk="1" hangingPunct="1">
              <a:defRPr/>
            </a:pPr>
            <a:r>
              <a:rPr lang="cs-CZ" sz="1600" dirty="0" err="1" smtClean="0"/>
              <a:t>Chasechem</a:t>
            </a:r>
            <a:r>
              <a:rPr lang="cs-CZ" sz="1600" dirty="0" smtClean="0"/>
              <a:t>/ </a:t>
            </a:r>
            <a:r>
              <a:rPr lang="cs-CZ" sz="1600" dirty="0" err="1" smtClean="0"/>
              <a:t>Chasechemuej</a:t>
            </a:r>
            <a:endParaRPr lang="cs-CZ" sz="1600" dirty="0" smtClean="0"/>
          </a:p>
          <a:p>
            <a:pPr marL="342900" indent="-342900" eaLnBrk="1" hangingPunct="1">
              <a:defRPr/>
            </a:pPr>
            <a:r>
              <a:rPr lang="cs-CZ" sz="2400" dirty="0" smtClean="0"/>
              <a:t>mnoho shodných rysů</a:t>
            </a:r>
          </a:p>
          <a:p>
            <a:pPr marL="342900" indent="-342900" eaLnBrk="1" hangingPunct="1">
              <a:defRPr/>
            </a:pPr>
            <a:endParaRPr lang="cs-CZ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699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POHŘEBIŠTĚ V SAKKÁŘE 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4343400" cy="4114800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Panovníci:</a:t>
            </a:r>
          </a:p>
          <a:p>
            <a:pPr lvl="1" eaLnBrk="1" hangingPunct="1"/>
            <a:r>
              <a:rPr lang="cs-CZ" altLang="cs-CZ" sz="2000" smtClean="0"/>
              <a:t>Hetepsechemuej</a:t>
            </a:r>
          </a:p>
          <a:p>
            <a:pPr lvl="1" eaLnBrk="1" hangingPunct="1"/>
            <a:r>
              <a:rPr lang="cs-CZ" altLang="cs-CZ" sz="2000" smtClean="0"/>
              <a:t>Raneb</a:t>
            </a:r>
          </a:p>
          <a:p>
            <a:pPr lvl="1" eaLnBrk="1" hangingPunct="1"/>
            <a:r>
              <a:rPr lang="cs-CZ" altLang="cs-CZ" sz="2000" smtClean="0"/>
              <a:t>Ninecer</a:t>
            </a:r>
          </a:p>
          <a:p>
            <a:pPr eaLnBrk="1" hangingPunct="1"/>
            <a:r>
              <a:rPr lang="cs-CZ" altLang="cs-CZ" sz="2000" smtClean="0"/>
              <a:t>pod pohřebištěm z Nové říše – druhotné využití podzemních prostor</a:t>
            </a:r>
          </a:p>
        </p:txBody>
      </p:sp>
      <p:pic>
        <p:nvPicPr>
          <p:cNvPr id="30724" name="Picture 2" descr="map_saqqar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5900" y="2060575"/>
            <a:ext cx="3541713" cy="2232025"/>
          </a:xfrm>
        </p:spPr>
      </p:pic>
      <p:sp>
        <p:nvSpPr>
          <p:cNvPr id="6" name="Elipsa 5"/>
          <p:cNvSpPr/>
          <p:nvPr/>
        </p:nvSpPr>
        <p:spPr>
          <a:xfrm>
            <a:off x="5795963" y="3284538"/>
            <a:ext cx="431800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30726" name="Picture 3" descr="saqqara_2_dynas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508500"/>
            <a:ext cx="3563937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4" descr="Saqqara-Merynei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24400"/>
            <a:ext cx="4321175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3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NÁVRAT DO UMM EL-KÁBU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850" y="1981200"/>
            <a:ext cx="4379913" cy="4114800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panovníci:</a:t>
            </a:r>
          </a:p>
          <a:p>
            <a:pPr lvl="1" eaLnBrk="1" hangingPunct="1"/>
            <a:r>
              <a:rPr lang="cs-CZ" altLang="cs-CZ" smtClean="0"/>
              <a:t>Peribsen</a:t>
            </a:r>
          </a:p>
          <a:p>
            <a:pPr lvl="1" eaLnBrk="1" hangingPunct="1"/>
            <a:r>
              <a:rPr lang="cs-CZ" altLang="cs-CZ" smtClean="0"/>
              <a:t>Chasechemuej</a:t>
            </a:r>
          </a:p>
          <a:p>
            <a:pPr eaLnBrk="1" hangingPunct="1"/>
            <a:r>
              <a:rPr lang="cs-CZ" altLang="cs-CZ" sz="2400" smtClean="0"/>
              <a:t>návrat do Abydu – snad projev sounáležitosti s panovníky 1. dynastie – archaický tvar hrobek </a:t>
            </a:r>
            <a:r>
              <a:rPr lang="cs-CZ" altLang="cs-CZ" sz="2400" b="1" smtClean="0"/>
              <a:t>X</a:t>
            </a:r>
            <a:r>
              <a:rPr lang="cs-CZ" altLang="cs-CZ" sz="2400" smtClean="0"/>
              <a:t> </a:t>
            </a:r>
            <a:r>
              <a:rPr lang="cs-CZ" altLang="cs-CZ" sz="2400" b="1" smtClean="0">
                <a:solidFill>
                  <a:srgbClr val="FF0000"/>
                </a:solidFill>
              </a:rPr>
              <a:t>novinky v architektuře – zapojení kamene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31748" name="Picture 2" descr="abydos_cemeteri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916113"/>
            <a:ext cx="3754437" cy="2114550"/>
          </a:xfrm>
          <a:noFill/>
        </p:spPr>
      </p:pic>
      <p:pic>
        <p:nvPicPr>
          <p:cNvPr id="31749" name="Picture 4" descr="chasechemuej hrobka komo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292600"/>
            <a:ext cx="2808287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 descr="chasechemuej hrobka pl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967163"/>
            <a:ext cx="841375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5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cs-CZ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Chasechemuej</a:t>
            </a:r>
            <a:endParaRPr lang="cs-CZ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2770" name="Picture 2" descr="Ch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9088"/>
            <a:ext cx="3429000" cy="4572000"/>
          </a:xfrm>
          <a:noFill/>
        </p:spPr>
      </p:pic>
      <p:sp>
        <p:nvSpPr>
          <p:cNvPr id="32772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marL="342900" indent="-342900" eaLnBrk="1" hangingPunct="1">
              <a:lnSpc>
                <a:spcPct val="80000"/>
              </a:lnSpc>
            </a:pPr>
            <a:r>
              <a:rPr lang="cs-CZ" altLang="cs-CZ" sz="2000" dirty="0" smtClean="0"/>
              <a:t>jeden z nejdůležitějších panovníků EDP – opětovně sjednotil Egypt – změna jména z </a:t>
            </a:r>
            <a:r>
              <a:rPr lang="cs-CZ" altLang="cs-CZ" sz="2000" dirty="0" err="1" smtClean="0"/>
              <a:t>Chasechem</a:t>
            </a:r>
            <a:r>
              <a:rPr lang="cs-CZ" altLang="cs-CZ" sz="2000" dirty="0" smtClean="0"/>
              <a:t> =</a:t>
            </a:r>
            <a:r>
              <a:rPr lang="en-US" altLang="cs-CZ" sz="2000" dirty="0" smtClean="0"/>
              <a:t>&gt;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Chasechemuej</a:t>
            </a:r>
            <a:endParaRPr lang="en-US" altLang="cs-CZ" sz="2000" dirty="0" smtClean="0"/>
          </a:p>
          <a:p>
            <a:pPr marL="342900" indent="-342900" eaLnBrk="1" hangingPunct="1">
              <a:lnSpc>
                <a:spcPct val="80000"/>
              </a:lnSpc>
            </a:pPr>
            <a:r>
              <a:rPr lang="cs-CZ" altLang="cs-CZ" sz="2000" dirty="0" smtClean="0"/>
              <a:t>hrobka v </a:t>
            </a:r>
            <a:r>
              <a:rPr lang="cs-CZ" altLang="cs-CZ" sz="2000" dirty="0" err="1" smtClean="0"/>
              <a:t>Abydu</a:t>
            </a:r>
            <a:r>
              <a:rPr lang="cs-CZ" altLang="cs-CZ" sz="2000" dirty="0" smtClean="0"/>
              <a:t>: velké použití kamene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cs-CZ" altLang="cs-CZ" sz="2000" dirty="0" err="1" smtClean="0"/>
              <a:t>Šunét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ez-Zebíb</a:t>
            </a:r>
            <a:r>
              <a:rPr lang="cs-CZ" altLang="cs-CZ" sz="2000" dirty="0" smtClean="0"/>
              <a:t>: zádušní ohrada v </a:t>
            </a:r>
            <a:r>
              <a:rPr lang="cs-CZ" altLang="cs-CZ" sz="2000" dirty="0" err="1" smtClean="0"/>
              <a:t>Abydu</a:t>
            </a:r>
            <a:r>
              <a:rPr lang="cs-CZ" altLang="cs-CZ" sz="2000" dirty="0" smtClean="0"/>
              <a:t> – největší stavba EDP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cs-CZ" altLang="cs-CZ" sz="2000" dirty="0" smtClean="0"/>
              <a:t>stavby po celém Egyptu: </a:t>
            </a:r>
            <a:r>
              <a:rPr lang="cs-CZ" altLang="cs-CZ" sz="2000" dirty="0" err="1" smtClean="0"/>
              <a:t>Abydos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Sakkára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Hierakonpolis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etc</a:t>
            </a:r>
            <a:r>
              <a:rPr lang="cs-CZ" altLang="cs-CZ" sz="2000" dirty="0" smtClean="0"/>
              <a:t>.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cs-CZ" altLang="cs-CZ" sz="2000" dirty="0" smtClean="0"/>
              <a:t>Oslava svátku sed – sochy v </a:t>
            </a:r>
            <a:r>
              <a:rPr lang="cs-CZ" altLang="cs-CZ" sz="2000" dirty="0" err="1" smtClean="0"/>
              <a:t>Hierakonpoli</a:t>
            </a:r>
            <a:endParaRPr lang="cs-CZ" altLang="cs-CZ" sz="2000" dirty="0" smtClean="0"/>
          </a:p>
        </p:txBody>
      </p:sp>
      <p:pic>
        <p:nvPicPr>
          <p:cNvPr id="32773" name="Picture 5" descr="chasechemuej podstav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156423"/>
            <a:ext cx="2147888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9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cs-CZ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ODKAZ RANĚ DYNASTICKÉHO OBDOBÍ, cca 3150-2700 př. n. l. :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89566"/>
            <a:ext cx="3886200" cy="5034103"/>
          </a:xfrm>
        </p:spPr>
        <p:txBody>
          <a:bodyPr>
            <a:normAutofit fontScale="92500" lnSpcReduction="10000"/>
          </a:bodyPr>
          <a:lstStyle/>
          <a:p>
            <a:pPr marL="342900" indent="-342900" eaLnBrk="1" hangingPunct="1">
              <a:defRPr/>
            </a:pPr>
            <a:r>
              <a:rPr lang="cs-CZ" sz="2000" dirty="0" smtClean="0">
                <a:latin typeface="+mj-lt"/>
              </a:rPr>
              <a:t>„vynález“ písma a jeho rozšíření</a:t>
            </a:r>
          </a:p>
          <a:p>
            <a:pPr marL="342900" indent="-342900" eaLnBrk="1" hangingPunct="1">
              <a:defRPr/>
            </a:pPr>
            <a:r>
              <a:rPr lang="cs-CZ" sz="2000" dirty="0" smtClean="0">
                <a:latin typeface="+mj-lt"/>
              </a:rPr>
              <a:t>nastartování hospodářského a ekonomického systému </a:t>
            </a:r>
          </a:p>
          <a:p>
            <a:pPr marL="342900" indent="-342900" eaLnBrk="1" hangingPunct="1">
              <a:defRPr/>
            </a:pPr>
            <a:r>
              <a:rPr lang="cs-CZ" sz="2000" dirty="0" smtClean="0">
                <a:latin typeface="+mj-lt"/>
              </a:rPr>
              <a:t>vznik organizace státní správy pod kontrolou jediného muže – panovníka</a:t>
            </a:r>
            <a:endParaRPr lang="en-US" sz="2000" dirty="0" smtClean="0">
              <a:latin typeface="+mj-lt"/>
            </a:endParaRPr>
          </a:p>
          <a:p>
            <a:pPr marL="635000" lvl="1" indent="-342900">
              <a:defRPr/>
            </a:pPr>
            <a:r>
              <a:rPr lang="cs-CZ" sz="1800" dirty="0" smtClean="0">
                <a:latin typeface="+mj-lt"/>
              </a:rPr>
              <a:t>Založení nového hlavního města: </a:t>
            </a:r>
            <a:r>
              <a:rPr lang="cs-CZ" sz="1800" dirty="0" err="1" smtClean="0">
                <a:latin typeface="+mj-lt"/>
              </a:rPr>
              <a:t>Memfidy</a:t>
            </a:r>
            <a:endParaRPr lang="cs-CZ" sz="1800" dirty="0" smtClean="0">
              <a:latin typeface="+mj-lt"/>
            </a:endParaRPr>
          </a:p>
          <a:p>
            <a:pPr marL="635000" lvl="1" indent="-342900">
              <a:defRPr/>
            </a:pPr>
            <a:r>
              <a:rPr lang="cs-CZ" sz="1800" dirty="0" smtClean="0">
                <a:latin typeface="+mj-lt"/>
              </a:rPr>
              <a:t>Založení tzv. dynastických pohřebišť: </a:t>
            </a:r>
            <a:r>
              <a:rPr lang="cs-CZ" sz="1800" dirty="0" err="1" smtClean="0">
                <a:latin typeface="+mj-lt"/>
              </a:rPr>
              <a:t>Sakkára</a:t>
            </a:r>
            <a:r>
              <a:rPr lang="cs-CZ" sz="1800" dirty="0" smtClean="0">
                <a:latin typeface="+mj-lt"/>
              </a:rPr>
              <a:t>, </a:t>
            </a:r>
            <a:r>
              <a:rPr lang="cs-CZ" sz="1800" dirty="0" err="1" smtClean="0">
                <a:latin typeface="+mj-lt"/>
              </a:rPr>
              <a:t>Abydos</a:t>
            </a:r>
            <a:endParaRPr lang="cs-CZ" sz="1800" dirty="0" smtClean="0">
              <a:latin typeface="+mj-lt"/>
            </a:endParaRPr>
          </a:p>
          <a:p>
            <a:pPr marL="342900" indent="-342900" eaLnBrk="1" hangingPunct="1">
              <a:defRPr/>
            </a:pPr>
            <a:r>
              <a:rPr lang="cs-CZ" sz="2000" dirty="0" smtClean="0">
                <a:latin typeface="+mj-lt"/>
              </a:rPr>
              <a:t>vznik systému státní ideologie </a:t>
            </a:r>
          </a:p>
          <a:p>
            <a:pPr marL="342900" indent="-342900" eaLnBrk="1" hangingPunct="1">
              <a:defRPr/>
            </a:pPr>
            <a:r>
              <a:rPr lang="cs-CZ" sz="2000" dirty="0" smtClean="0">
                <a:latin typeface="+mj-lt"/>
              </a:rPr>
              <a:t>položení základů kamenné architektury, umění a s nimi spojených náboženských představ – posmrtné představy, sakrální architektura (pohřební i chrámová)</a:t>
            </a:r>
          </a:p>
          <a:p>
            <a:pPr marL="342900" indent="-342900" eaLnBrk="1" hangingPunct="1">
              <a:defRPr/>
            </a:pPr>
            <a:endParaRPr lang="cs-CZ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2" descr="abydos_cemeter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0938" y="4149080"/>
            <a:ext cx="4447998" cy="2505173"/>
          </a:xfrm>
          <a:prstGeom prst="rect">
            <a:avLst/>
          </a:prstGeom>
          <a:noFill/>
        </p:spPr>
      </p:pic>
      <p:pic>
        <p:nvPicPr>
          <p:cNvPr id="5" name="Picture 5" descr="1stdynsaqqara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50" y="1765943"/>
            <a:ext cx="2162741" cy="168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-j_destick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80219"/>
            <a:ext cx="1666504" cy="201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62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PŘECHOD MEZI PŘEDDYNASTICKÝM A RANĚ DYNASTICKÝM OBDOBÍM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4970512" cy="4230960"/>
          </a:xfrm>
        </p:spPr>
        <p:txBody>
          <a:bodyPr>
            <a:normAutofit fontScale="92500"/>
          </a:bodyPr>
          <a:lstStyle/>
          <a:p>
            <a:pPr marL="342900" indent="-342900"/>
            <a:r>
              <a:rPr lang="cs-CZ" altLang="cs-CZ" sz="2200" dirty="0"/>
              <a:t>historický koncept – ukotvený v mladších egyptských písemných pramenech </a:t>
            </a:r>
          </a:p>
          <a:p>
            <a:pPr marL="342900" indent="-342900"/>
            <a:r>
              <a:rPr lang="cs-CZ" altLang="cs-CZ" sz="2200" dirty="0"/>
              <a:t>nejasné čtení</a:t>
            </a:r>
          </a:p>
          <a:p>
            <a:pPr marL="742950" lvl="1" indent="-285750"/>
            <a:r>
              <a:rPr lang="cs-CZ" altLang="cs-CZ" sz="2000" dirty="0" err="1"/>
              <a:t>Irej</a:t>
            </a:r>
            <a:r>
              <a:rPr lang="cs-CZ" altLang="cs-CZ" sz="2000" dirty="0"/>
              <a:t>-Hor</a:t>
            </a:r>
          </a:p>
          <a:p>
            <a:pPr marL="742950" lvl="1" indent="-285750"/>
            <a:r>
              <a:rPr lang="cs-CZ" altLang="cs-CZ" sz="2000" dirty="0" err="1"/>
              <a:t>Serek</a:t>
            </a:r>
            <a:endParaRPr lang="cs-CZ" altLang="cs-CZ" sz="2000" dirty="0"/>
          </a:p>
          <a:p>
            <a:pPr marL="742950" lvl="1" indent="-285750"/>
            <a:r>
              <a:rPr lang="cs-CZ" altLang="cs-CZ" sz="2000" dirty="0" err="1"/>
              <a:t>Ka</a:t>
            </a:r>
            <a:endParaRPr lang="cs-CZ" altLang="cs-CZ" sz="2000" dirty="0"/>
          </a:p>
          <a:p>
            <a:pPr marL="742950" lvl="1" indent="-285750"/>
            <a:r>
              <a:rPr lang="cs-CZ" altLang="cs-CZ" sz="2000" b="1" dirty="0" err="1"/>
              <a:t>Narmer</a:t>
            </a:r>
            <a:endParaRPr lang="cs-CZ" altLang="cs-CZ" sz="2000" b="1" dirty="0"/>
          </a:p>
          <a:p>
            <a:pPr marL="342900" indent="-342900"/>
            <a:r>
              <a:rPr lang="cs-CZ" altLang="cs-CZ" sz="2200" dirty="0"/>
              <a:t>pohřebiště: </a:t>
            </a:r>
            <a:r>
              <a:rPr lang="cs-CZ" altLang="cs-CZ" sz="2200" dirty="0" err="1"/>
              <a:t>Umm</a:t>
            </a:r>
            <a:r>
              <a:rPr lang="cs-CZ" altLang="cs-CZ" sz="2200" dirty="0"/>
              <a:t> el-Káb</a:t>
            </a:r>
          </a:p>
          <a:p>
            <a:pPr marL="342900" indent="-342900"/>
            <a:r>
              <a:rPr lang="cs-CZ" altLang="cs-CZ" sz="2200" dirty="0"/>
              <a:t>postupné sjednocení celého regionu pod centrální správu panovníků pocházejících z </a:t>
            </a:r>
            <a:r>
              <a:rPr lang="cs-CZ" altLang="cs-CZ" sz="2200" dirty="0" err="1"/>
              <a:t>Ceneje</a:t>
            </a:r>
            <a:r>
              <a:rPr lang="cs-CZ" altLang="cs-CZ" sz="2200" dirty="0"/>
              <a:t> (na místě dnešního </a:t>
            </a:r>
            <a:r>
              <a:rPr lang="cs-CZ" altLang="cs-CZ" sz="2200" dirty="0" err="1"/>
              <a:t>Abydu</a:t>
            </a:r>
            <a:r>
              <a:rPr lang="cs-CZ" altLang="cs-CZ" sz="2200" dirty="0"/>
              <a:t>)</a:t>
            </a:r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4754488" cy="640080"/>
          </a:xfrm>
        </p:spPr>
        <p:txBody>
          <a:bodyPr/>
          <a:lstStyle/>
          <a:p>
            <a:r>
              <a:rPr lang="cs-CZ" dirty="0" smtClean="0"/>
              <a:t>PANOVNÍCI TZV. DYNASTIE 0</a:t>
            </a:r>
            <a:endParaRPr lang="cs-CZ" dirty="0"/>
          </a:p>
        </p:txBody>
      </p:sp>
      <p:pic>
        <p:nvPicPr>
          <p:cNvPr id="12" name="Obrázek 6" descr="prasa19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4221088"/>
            <a:ext cx="27495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narmer's palet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3772" y="1628800"/>
            <a:ext cx="3364772" cy="2376264"/>
          </a:xfrm>
          <a:noFill/>
        </p:spPr>
      </p:pic>
    </p:spTree>
    <p:extLst>
      <p:ext uri="{BB962C8B-B14F-4D97-AF65-F5344CB8AC3E}">
        <p14:creationId xmlns:p14="http://schemas.microsoft.com/office/powerpoint/2010/main" val="3893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1520" y="228600"/>
            <a:ext cx="8892480" cy="990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ABYDOS – základní lokalita: </a:t>
            </a:r>
            <a:r>
              <a:rPr lang="cs-CZ" dirty="0" err="1" smtClean="0"/>
              <a:t>Umm</a:t>
            </a:r>
            <a:r>
              <a:rPr lang="cs-CZ" dirty="0" smtClean="0"/>
              <a:t> el-Káb 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2 polohy</a:t>
            </a:r>
          </a:p>
          <a:p>
            <a:pPr lvl="1"/>
            <a:r>
              <a:rPr lang="cs-CZ" dirty="0" smtClean="0"/>
              <a:t>Pohřebiště U</a:t>
            </a:r>
          </a:p>
          <a:p>
            <a:pPr lvl="1"/>
            <a:r>
              <a:rPr lang="cs-CZ" dirty="0" smtClean="0"/>
              <a:t>Pohřebiště J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86" y="1598323"/>
            <a:ext cx="4442818" cy="3198829"/>
          </a:xfrm>
          <a:prstGeom prst="rect">
            <a:avLst/>
          </a:prstGeom>
        </p:spPr>
      </p:pic>
      <p:pic>
        <p:nvPicPr>
          <p:cNvPr id="11" name="Picture 4" descr="abydos_late predynastic tomb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3236" y="4941168"/>
            <a:ext cx="2448272" cy="1809760"/>
          </a:xfrm>
          <a:noFill/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3579103"/>
            <a:ext cx="3714750" cy="3171825"/>
          </a:xfrm>
          <a:prstGeom prst="rect">
            <a:avLst/>
          </a:prstGeom>
        </p:spPr>
      </p:pic>
      <p:pic>
        <p:nvPicPr>
          <p:cNvPr id="13" name="Picture 4" descr="Abydos_U_j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5"/>
          <a:stretch/>
        </p:blipFill>
        <p:spPr>
          <a:xfrm>
            <a:off x="4591386" y="4941168"/>
            <a:ext cx="1431467" cy="1809760"/>
          </a:xfrm>
          <a:noFill/>
        </p:spPr>
      </p:pic>
    </p:spTree>
    <p:extLst>
      <p:ext uri="{BB962C8B-B14F-4D97-AF65-F5344CB8AC3E}">
        <p14:creationId xmlns:p14="http://schemas.microsoft.com/office/powerpoint/2010/main" val="1134951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3072119" cy="318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HIERAKONPOLIS</a:t>
            </a:r>
          </a:p>
        </p:txBody>
      </p:sp>
      <p:pic>
        <p:nvPicPr>
          <p:cNvPr id="6" name="Picture 5" descr="skorpionova palice_origin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6266" y="1916832"/>
            <a:ext cx="2303463" cy="2508250"/>
          </a:xfrm>
          <a:noFill/>
        </p:spPr>
      </p:pic>
      <p:sp>
        <p:nvSpPr>
          <p:cNvPr id="14339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5693012" y="1916832"/>
            <a:ext cx="3419475" cy="4324350"/>
          </a:xfrm>
        </p:spPr>
        <p:txBody>
          <a:bodyPr>
            <a:normAutofit fontScale="77500" lnSpcReduction="20000"/>
          </a:bodyPr>
          <a:lstStyle/>
          <a:p>
            <a:pPr marL="342900" indent="-342900" eaLnBrk="1" hangingPunct="1"/>
            <a:r>
              <a:rPr lang="cs-CZ" altLang="cs-CZ" dirty="0" err="1" smtClean="0"/>
              <a:t>Kóm</a:t>
            </a:r>
            <a:r>
              <a:rPr lang="cs-CZ" altLang="cs-CZ" dirty="0" smtClean="0"/>
              <a:t> el-</a:t>
            </a:r>
            <a:r>
              <a:rPr lang="cs-CZ" altLang="cs-CZ" dirty="0" err="1" smtClean="0"/>
              <a:t>Ahmar</a:t>
            </a:r>
            <a:endParaRPr lang="cs-CZ" altLang="cs-CZ" dirty="0" smtClean="0"/>
          </a:p>
          <a:p>
            <a:pPr marL="342900" indent="-342900" eaLnBrk="1" hangingPunct="1"/>
            <a:r>
              <a:rPr lang="cs-CZ" altLang="cs-CZ" dirty="0" smtClean="0"/>
              <a:t>1897-8 – J.E. </a:t>
            </a:r>
            <a:r>
              <a:rPr lang="cs-CZ" altLang="cs-CZ" dirty="0" err="1" smtClean="0"/>
              <a:t>Quibell</a:t>
            </a:r>
            <a:r>
              <a:rPr lang="cs-CZ" altLang="cs-CZ" dirty="0" smtClean="0"/>
              <a:t>, F. Green, S. </a:t>
            </a:r>
            <a:r>
              <a:rPr lang="cs-CZ" altLang="cs-CZ" dirty="0" err="1" smtClean="0"/>
              <a:t>Clarc</a:t>
            </a:r>
            <a:endParaRPr lang="cs-CZ" altLang="cs-CZ" dirty="0" smtClean="0"/>
          </a:p>
          <a:p>
            <a:pPr marL="342900" indent="-342900" eaLnBrk="1" hangingPunct="1"/>
            <a:r>
              <a:rPr lang="cs-CZ" altLang="cs-CZ" dirty="0" smtClean="0"/>
              <a:t>Jeden z n</a:t>
            </a:r>
            <a:r>
              <a:rPr lang="en-US" altLang="cs-CZ" dirty="0" err="1" smtClean="0"/>
              <a:t>ejstar</a:t>
            </a:r>
            <a:r>
              <a:rPr lang="cs-CZ" altLang="cs-CZ" dirty="0" smtClean="0"/>
              <a:t>ších  nalezených chrámů – snad již tehdy Hor</a:t>
            </a:r>
            <a:endParaRPr lang="en-US" altLang="cs-CZ" dirty="0" smtClean="0"/>
          </a:p>
          <a:p>
            <a:pPr marL="342900" indent="-342900" eaLnBrk="1" hangingPunct="1"/>
            <a:r>
              <a:rPr lang="cs-CZ" altLang="cs-CZ" dirty="0" smtClean="0"/>
              <a:t>kultovní centrum boha Hora - hlavní náboženské centrum EDP</a:t>
            </a:r>
          </a:p>
          <a:p>
            <a:pPr marL="342900" indent="-342900" eaLnBrk="1" hangingPunct="1"/>
            <a:r>
              <a:rPr lang="cs-CZ" altLang="cs-CZ" dirty="0" smtClean="0"/>
              <a:t>nález tzv. </a:t>
            </a:r>
            <a:r>
              <a:rPr lang="cs-CZ" altLang="cs-CZ" b="1" i="1" dirty="0" smtClean="0"/>
              <a:t>základového depozitu </a:t>
            </a:r>
            <a:r>
              <a:rPr lang="cs-CZ" altLang="cs-CZ" dirty="0" smtClean="0"/>
              <a:t>(</a:t>
            </a:r>
            <a:r>
              <a:rPr lang="cs-CZ" altLang="cs-CZ" dirty="0" err="1" smtClean="0"/>
              <a:t>main</a:t>
            </a:r>
            <a:r>
              <a:rPr lang="cs-CZ" altLang="cs-CZ" dirty="0" smtClean="0"/>
              <a:t> deposit)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29" y="4978976"/>
            <a:ext cx="37338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RANĚ DYNASTICKÉ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</a:t>
            </a:r>
            <a:r>
              <a:rPr lang="cs-CZ" dirty="0" smtClean="0"/>
              <a:t>láda 1.–2. dynastie</a:t>
            </a:r>
          </a:p>
          <a:p>
            <a:r>
              <a:rPr lang="cs-CZ" dirty="0"/>
              <a:t>a</a:t>
            </a:r>
            <a:r>
              <a:rPr lang="cs-CZ" dirty="0" smtClean="0"/>
              <a:t>bsolutní chronologie: c. 3000 – 2686 BC</a:t>
            </a:r>
          </a:p>
          <a:p>
            <a:r>
              <a:rPr lang="cs-CZ" dirty="0" smtClean="0"/>
              <a:t>položení základů staroegyptské civilizace: povaha panovnické moci, státní administrativa, náboženství apod.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Založení hlavních lokalit: </a:t>
            </a:r>
            <a:endParaRPr lang="cs-CZ" dirty="0" smtClean="0"/>
          </a:p>
          <a:p>
            <a:pPr lvl="1"/>
            <a:r>
              <a:rPr lang="cs-CZ" dirty="0" smtClean="0"/>
              <a:t>hlavního </a:t>
            </a:r>
            <a:r>
              <a:rPr lang="cs-CZ" dirty="0"/>
              <a:t>města a náboženského centra (</a:t>
            </a:r>
            <a:r>
              <a:rPr lang="cs-CZ" dirty="0" err="1"/>
              <a:t>Memfida</a:t>
            </a:r>
            <a:r>
              <a:rPr lang="cs-CZ" dirty="0"/>
              <a:t>) </a:t>
            </a:r>
            <a:endParaRPr lang="cs-CZ" dirty="0" smtClean="0"/>
          </a:p>
          <a:p>
            <a:pPr lvl="1"/>
            <a:r>
              <a:rPr lang="cs-CZ" dirty="0" smtClean="0"/>
              <a:t>královských </a:t>
            </a:r>
            <a:r>
              <a:rPr lang="cs-CZ" dirty="0"/>
              <a:t>pohřebišť (</a:t>
            </a:r>
            <a:r>
              <a:rPr lang="cs-CZ" dirty="0" err="1"/>
              <a:t>Sakkára</a:t>
            </a:r>
            <a:r>
              <a:rPr lang="cs-CZ" dirty="0"/>
              <a:t>, </a:t>
            </a:r>
            <a:r>
              <a:rPr lang="cs-CZ" dirty="0" err="1"/>
              <a:t>Abydos</a:t>
            </a:r>
            <a:r>
              <a:rPr lang="cs-CZ" dirty="0" smtClean="0"/>
              <a:t>)</a:t>
            </a:r>
          </a:p>
          <a:p>
            <a:r>
              <a:rPr lang="cs-CZ" dirty="0"/>
              <a:t>ustálení sítě hlavních provinciálních center</a:t>
            </a:r>
          </a:p>
        </p:txBody>
      </p:sp>
    </p:spTree>
    <p:extLst>
      <p:ext uri="{BB962C8B-B14F-4D97-AF65-F5344CB8AC3E}">
        <p14:creationId xmlns:p14="http://schemas.microsoft.com/office/powerpoint/2010/main" val="14840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I. DYNASTIE</a:t>
            </a:r>
          </a:p>
        </p:txBody>
      </p:sp>
      <p:pic>
        <p:nvPicPr>
          <p:cNvPr id="17412" name="Picture 4" descr="Gebel_el-Arak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1901404" cy="2731429"/>
          </a:xfrm>
          <a:noFill/>
        </p:spPr>
      </p:pic>
      <p:sp>
        <p:nvSpPr>
          <p:cNvPr id="17411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lnSpc>
                <a:spcPct val="90000"/>
              </a:lnSpc>
            </a:pPr>
            <a:r>
              <a:rPr lang="cs-CZ" altLang="cs-CZ" sz="2800" dirty="0" smtClean="0"/>
              <a:t>Hor Aha – legendární </a:t>
            </a:r>
            <a:r>
              <a:rPr lang="cs-CZ" altLang="cs-CZ" sz="2800" dirty="0" err="1" smtClean="0"/>
              <a:t>Meni</a:t>
            </a:r>
            <a:endParaRPr lang="cs-CZ" altLang="cs-CZ" sz="2800" dirty="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cs-CZ" altLang="cs-CZ" sz="2800" dirty="0" err="1" smtClean="0"/>
              <a:t>Džer</a:t>
            </a:r>
            <a:endParaRPr lang="cs-CZ" altLang="cs-CZ" sz="2800" dirty="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cs-CZ" altLang="cs-CZ" sz="2800" dirty="0" err="1" smtClean="0"/>
              <a:t>Džet</a:t>
            </a:r>
            <a:endParaRPr lang="cs-CZ" altLang="cs-CZ" sz="2800" dirty="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cs-CZ" altLang="cs-CZ" sz="2800" dirty="0" smtClean="0"/>
              <a:t>královna </a:t>
            </a:r>
            <a:r>
              <a:rPr lang="cs-CZ" altLang="cs-CZ" sz="2800" dirty="0" err="1" smtClean="0"/>
              <a:t>Merneit</a:t>
            </a:r>
            <a:endParaRPr lang="cs-CZ" altLang="cs-CZ" sz="2800" dirty="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cs-CZ" altLang="cs-CZ" sz="2800" dirty="0" smtClean="0"/>
              <a:t>Den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cs-CZ" altLang="cs-CZ" sz="2800" dirty="0" err="1" smtClean="0"/>
              <a:t>Adžib</a:t>
            </a:r>
            <a:endParaRPr lang="cs-CZ" altLang="cs-CZ" sz="2800" dirty="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cs-CZ" altLang="cs-CZ" sz="2800" dirty="0" err="1" smtClean="0"/>
              <a:t>Semerchet</a:t>
            </a:r>
            <a:endParaRPr lang="cs-CZ" altLang="cs-CZ" sz="2800" dirty="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cs-CZ" altLang="cs-CZ" sz="2800" dirty="0" err="1" smtClean="0"/>
              <a:t>Qaa</a:t>
            </a:r>
            <a:endParaRPr lang="cs-CZ" altLang="cs-CZ" sz="2800" dirty="0" smtClean="0"/>
          </a:p>
        </p:txBody>
      </p:sp>
      <p:pic>
        <p:nvPicPr>
          <p:cNvPr id="5" name="Picture 5" descr="menes1-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2" y="4684487"/>
            <a:ext cx="2543472" cy="21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menes1-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09" y="2365125"/>
            <a:ext cx="1871488" cy="213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DĚJINY 1. DYNASTIE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538464" cy="5137150"/>
          </a:xfrm>
        </p:spPr>
        <p:txBody>
          <a:bodyPr>
            <a:normAutofit lnSpcReduction="10000"/>
          </a:bodyPr>
          <a:lstStyle/>
          <a:p>
            <a:pPr marL="342900" indent="-342900" eaLnBrk="1" hangingPunct="1">
              <a:lnSpc>
                <a:spcPct val="80000"/>
              </a:lnSpc>
            </a:pPr>
            <a:r>
              <a:rPr lang="cs-CZ" altLang="cs-CZ" sz="1600" dirty="0" smtClean="0"/>
              <a:t>projevem své kultury ztělesňoval nový řád garantovaný panovníkem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cs-CZ" altLang="cs-CZ" sz="1600" dirty="0" smtClean="0"/>
              <a:t>panovník = hlava státního náboženství</a:t>
            </a:r>
          </a:p>
          <a:p>
            <a:pPr marL="342900" indent="-342900" eaLnBrk="1" hangingPunct="1"/>
            <a:r>
              <a:rPr lang="cs-CZ" altLang="cs-CZ" sz="1600" dirty="0" smtClean="0"/>
              <a:t>konsolidace královské moci – Horovo jméno –  zavedení nových titulů: </a:t>
            </a:r>
            <a:r>
              <a:rPr lang="cs-CZ" altLang="cs-CZ" sz="1600" dirty="0" err="1" smtClean="0"/>
              <a:t>nebty</a:t>
            </a:r>
            <a:r>
              <a:rPr lang="cs-CZ" altLang="cs-CZ" sz="1600" dirty="0" smtClean="0"/>
              <a:t> (Obě paní), </a:t>
            </a:r>
            <a:r>
              <a:rPr lang="cs-CZ" altLang="cs-CZ" sz="1600" dirty="0" err="1" smtClean="0"/>
              <a:t>nesut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bitej</a:t>
            </a:r>
            <a:r>
              <a:rPr lang="cs-CZ" altLang="cs-CZ" sz="1600" dirty="0" smtClean="0"/>
              <a:t> (král HE a DE)</a:t>
            </a:r>
          </a:p>
          <a:p>
            <a:pPr marL="342900" indent="-342900" eaLnBrk="1" hangingPunct="1"/>
            <a:r>
              <a:rPr lang="cs-CZ" altLang="cs-CZ" sz="1600" dirty="0" smtClean="0"/>
              <a:t>vnitřní kolonizace – oblast Delty – královské majetky</a:t>
            </a:r>
          </a:p>
          <a:p>
            <a:pPr marL="342900" indent="-342900" eaLnBrk="1" hangingPunct="1"/>
            <a:r>
              <a:rPr lang="cs-CZ" altLang="cs-CZ" sz="1600" dirty="0" smtClean="0"/>
              <a:t>upevňování pozice v zahraničí – vojenské výpravy do Núbie, proti Asijcům (Sinaj)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cs-CZ" altLang="cs-CZ" sz="1400" dirty="0" smtClean="0"/>
              <a:t>Núbie – nerostné bohatství – </a:t>
            </a:r>
            <a:r>
              <a:rPr lang="cs-CZ" altLang="cs-CZ" sz="1400" dirty="0" err="1" smtClean="0"/>
              <a:t>Wádí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Halfa</a:t>
            </a:r>
            <a:r>
              <a:rPr lang="cs-CZ" altLang="cs-CZ" sz="1400" dirty="0" smtClean="0"/>
              <a:t> – skalní reliéf u </a:t>
            </a:r>
            <a:r>
              <a:rPr lang="cs-CZ" altLang="cs-CZ" sz="1400" dirty="0" err="1" smtClean="0"/>
              <a:t>Gabal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Šéch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Sulejmanu</a:t>
            </a:r>
            <a:r>
              <a:rPr lang="cs-CZ" altLang="cs-CZ" sz="1400" dirty="0" smtClean="0"/>
              <a:t> (</a:t>
            </a:r>
            <a:r>
              <a:rPr lang="cs-CZ" altLang="cs-CZ" sz="1400" dirty="0" err="1" smtClean="0"/>
              <a:t>Džer</a:t>
            </a:r>
            <a:r>
              <a:rPr lang="cs-CZ" altLang="cs-CZ" sz="1400" dirty="0" smtClean="0"/>
              <a:t>)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cs-CZ" altLang="cs-CZ" sz="1400" dirty="0" err="1" smtClean="0"/>
              <a:t>Syropalestina</a:t>
            </a:r>
            <a:r>
              <a:rPr lang="cs-CZ" altLang="cs-CZ" sz="1400" dirty="0" smtClean="0"/>
              <a:t> – obchod s lukrativním zbožím (En </a:t>
            </a:r>
            <a:r>
              <a:rPr lang="cs-CZ" altLang="cs-CZ" sz="1400" dirty="0" err="1" smtClean="0"/>
              <a:t>Besor</a:t>
            </a:r>
            <a:r>
              <a:rPr lang="cs-CZ" altLang="cs-CZ" sz="1400" dirty="0" smtClean="0"/>
              <a:t>) – síť egyptských vojensko-obchodních stanic</a:t>
            </a:r>
          </a:p>
          <a:p>
            <a:pPr marL="342900" indent="-342900" eaLnBrk="1" hangingPunct="1"/>
            <a:r>
              <a:rPr lang="cs-CZ" altLang="cs-CZ" sz="1600" dirty="0" smtClean="0"/>
              <a:t>postavení ženy ve společnosti – královna </a:t>
            </a:r>
            <a:r>
              <a:rPr lang="cs-CZ" altLang="cs-CZ" sz="1600" b="1" dirty="0" err="1" smtClean="0">
                <a:solidFill>
                  <a:srgbClr val="FF0000"/>
                </a:solidFill>
              </a:rPr>
              <a:t>Merneit</a:t>
            </a:r>
            <a:r>
              <a:rPr lang="cs-CZ" altLang="cs-CZ" sz="1600" dirty="0" smtClean="0"/>
              <a:t> - regentka</a:t>
            </a:r>
          </a:p>
          <a:p>
            <a:pPr marL="342900" indent="-342900" eaLnBrk="1" hangingPunct="1"/>
            <a:r>
              <a:rPr lang="cs-CZ" altLang="cs-CZ" sz="1600" dirty="0" smtClean="0"/>
              <a:t>rozvoj státní administrativy – hrobky úředníků – provázanost s rozvojem písma</a:t>
            </a:r>
          </a:p>
          <a:p>
            <a:pPr marL="342900" indent="-342900" eaLnBrk="1" hangingPunct="1"/>
            <a:r>
              <a:rPr lang="cs-CZ" altLang="cs-CZ" sz="1600" dirty="0" smtClean="0"/>
              <a:t>vývoj královské zádušní architektury – použití červené a černé žuly v hrobkách</a:t>
            </a:r>
            <a:endParaRPr lang="en-US" altLang="cs-CZ" sz="1600" dirty="0" smtClean="0"/>
          </a:p>
        </p:txBody>
      </p:sp>
      <p:pic>
        <p:nvPicPr>
          <p:cNvPr id="19460" name="Picture 5" descr="den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806" y="4710708"/>
            <a:ext cx="3249612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 descr="01-06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30" y="6161567"/>
            <a:ext cx="17319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 descr="den31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342900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3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sz="3600" dirty="0" smtClean="0"/>
              <a:t>KRÁLOVSKÁ</a:t>
            </a:r>
            <a:r>
              <a:rPr lang="cs-CZ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3600" dirty="0" smtClean="0"/>
              <a:t>LOKALITA – ABYDOS </a:t>
            </a:r>
          </a:p>
        </p:txBody>
      </p:sp>
      <p:pic>
        <p:nvPicPr>
          <p:cNvPr id="20483" name="Picture 3" descr="ma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1989138"/>
            <a:ext cx="3409950" cy="3771900"/>
          </a:xfrm>
          <a:noFill/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277147" y="1628800"/>
            <a:ext cx="4753223" cy="5369991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</a:pPr>
            <a:r>
              <a:rPr lang="cs-CZ" altLang="cs-CZ" sz="2800" dirty="0">
                <a:latin typeface="Calibri" panose="020F0502020204030204" pitchFamily="34" charset="0"/>
              </a:rPr>
              <a:t>c</a:t>
            </a:r>
            <a:r>
              <a:rPr lang="cs-CZ" altLang="cs-CZ" sz="2800" dirty="0" smtClean="0">
                <a:latin typeface="Calibri" panose="020F0502020204030204" pitchFamily="34" charset="0"/>
              </a:rPr>
              <a:t>entrální význam tohoto regionu a místa pro proces sjednocování Egypta a pro raně dynastické období</a:t>
            </a:r>
          </a:p>
          <a:p>
            <a:pPr marL="342900" indent="-342900">
              <a:lnSpc>
                <a:spcPct val="80000"/>
              </a:lnSpc>
            </a:pPr>
            <a:r>
              <a:rPr lang="cs-CZ" altLang="cs-CZ" sz="2800" dirty="0">
                <a:latin typeface="Calibri" panose="020F0502020204030204" pitchFamily="34" charset="0"/>
              </a:rPr>
              <a:t>s</a:t>
            </a:r>
            <a:r>
              <a:rPr lang="cs-CZ" altLang="cs-CZ" sz="2800" dirty="0" smtClean="0">
                <a:latin typeface="Calibri" panose="020F0502020204030204" pitchFamily="34" charset="0"/>
              </a:rPr>
              <a:t>trategická poloha: úrodné zázemí + poloha na obchodních stezkách - oázy</a:t>
            </a:r>
          </a:p>
          <a:p>
            <a:pPr marL="342900" indent="-342900">
              <a:lnSpc>
                <a:spcPct val="80000"/>
              </a:lnSpc>
            </a:pPr>
            <a:r>
              <a:rPr lang="cs-CZ" altLang="cs-CZ" sz="2800" dirty="0" smtClean="0">
                <a:latin typeface="Calibri" panose="020F0502020204030204" pitchFamily="34" charset="0"/>
              </a:rPr>
              <a:t>několik poloh:</a:t>
            </a:r>
          </a:p>
          <a:p>
            <a:pPr marL="662940" lvl="1" indent="-342900">
              <a:lnSpc>
                <a:spcPct val="80000"/>
              </a:lnSpc>
            </a:pPr>
            <a:r>
              <a:rPr lang="cs-CZ" altLang="cs-CZ" sz="2500" dirty="0" smtClean="0">
                <a:latin typeface="Calibri" panose="020F0502020204030204" pitchFamily="34" charset="0"/>
              </a:rPr>
              <a:t>Královské pohřebiště: </a:t>
            </a:r>
            <a:r>
              <a:rPr lang="cs-CZ" altLang="cs-CZ" sz="2500" dirty="0" err="1" smtClean="0">
                <a:latin typeface="Calibri" panose="020F0502020204030204" pitchFamily="34" charset="0"/>
              </a:rPr>
              <a:t>Umm</a:t>
            </a:r>
            <a:r>
              <a:rPr lang="cs-CZ" altLang="cs-CZ" sz="2500" dirty="0" smtClean="0">
                <a:latin typeface="Calibri" panose="020F0502020204030204" pitchFamily="34" charset="0"/>
              </a:rPr>
              <a:t> el-Káb, pohřebiště B</a:t>
            </a:r>
          </a:p>
          <a:p>
            <a:pPr marL="662940" lvl="1" indent="-342900">
              <a:lnSpc>
                <a:spcPct val="80000"/>
              </a:lnSpc>
            </a:pPr>
            <a:r>
              <a:rPr lang="cs-CZ" altLang="cs-CZ" sz="2500" dirty="0" smtClean="0">
                <a:latin typeface="Calibri" panose="020F0502020204030204" pitchFamily="34" charset="0"/>
              </a:rPr>
              <a:t>Tzv. velké zádušní ohrady, severní pohřebiště</a:t>
            </a:r>
          </a:p>
          <a:p>
            <a:pPr marL="662940" lvl="1" indent="-342900">
              <a:lnSpc>
                <a:spcPct val="80000"/>
              </a:lnSpc>
            </a:pPr>
            <a:r>
              <a:rPr lang="cs-CZ" altLang="cs-CZ" sz="2500" dirty="0">
                <a:latin typeface="Calibri" panose="020F0502020204030204" pitchFamily="34" charset="0"/>
              </a:rPr>
              <a:t>s</a:t>
            </a:r>
            <a:r>
              <a:rPr lang="cs-CZ" altLang="cs-CZ" sz="2500" dirty="0" smtClean="0">
                <a:latin typeface="Calibri" panose="020F0502020204030204" pitchFamily="34" charset="0"/>
              </a:rPr>
              <a:t>ídliště – </a:t>
            </a:r>
            <a:r>
              <a:rPr lang="cs-CZ" altLang="cs-CZ" sz="2500" dirty="0" err="1" smtClean="0">
                <a:latin typeface="Calibri" panose="020F0502020204030204" pitchFamily="34" charset="0"/>
              </a:rPr>
              <a:t>Cenej</a:t>
            </a:r>
            <a:r>
              <a:rPr lang="cs-CZ" altLang="cs-CZ" sz="2500" dirty="0" smtClean="0">
                <a:latin typeface="Calibri" panose="020F0502020204030204" pitchFamily="34" charset="0"/>
              </a:rPr>
              <a:t> – nebylo dosud lokalizováno</a:t>
            </a:r>
          </a:p>
          <a:p>
            <a:pPr marL="342900" indent="-342900">
              <a:lnSpc>
                <a:spcPct val="80000"/>
              </a:lnSpc>
            </a:pPr>
            <a:r>
              <a:rPr lang="cs-CZ" altLang="cs-CZ" sz="2800" dirty="0">
                <a:latin typeface="Calibri" panose="020F0502020204030204" pitchFamily="34" charset="0"/>
              </a:rPr>
              <a:t>d</a:t>
            </a:r>
            <a:r>
              <a:rPr lang="cs-CZ" altLang="cs-CZ" sz="2800" dirty="0" smtClean="0">
                <a:latin typeface="Calibri" panose="020F0502020204030204" pitchFamily="34" charset="0"/>
              </a:rPr>
              <a:t>louhodobě osídlená a využívaná oblast - palimpsest</a:t>
            </a:r>
            <a:endParaRPr lang="en-US" altLang="cs-CZ" sz="28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0" y="381000"/>
            <a:ext cx="8153400" cy="990600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dirty="0" smtClean="0"/>
              <a:t>KRÁLOVSKÉ</a:t>
            </a:r>
            <a:r>
              <a:rPr lang="cs-CZ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3600" dirty="0" smtClean="0"/>
              <a:t>POHŘEBIŠTĚ – ABYDOS, UMM EL-KÁB, POHŘEBIŠTĚ B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76" y="1611457"/>
            <a:ext cx="4647933" cy="334651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2" y="1611828"/>
            <a:ext cx="3320605" cy="316564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00" y="5094341"/>
            <a:ext cx="3299773" cy="16278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2" y="4915093"/>
            <a:ext cx="2451541" cy="1807136"/>
          </a:xfrm>
          <a:prstGeom prst="rect">
            <a:avLst/>
          </a:prstGeom>
        </p:spPr>
      </p:pic>
      <p:pic>
        <p:nvPicPr>
          <p:cNvPr id="11" name="Picture 4" descr="abydos_tomb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4957969"/>
            <a:ext cx="2003127" cy="1781098"/>
          </a:xfrm>
          <a:noFill/>
        </p:spPr>
      </p:pic>
    </p:spTree>
    <p:extLst>
      <p:ext uri="{BB962C8B-B14F-4D97-AF65-F5344CB8AC3E}">
        <p14:creationId xmlns:p14="http://schemas.microsoft.com/office/powerpoint/2010/main" val="7309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5114</TotalTime>
  <Words>1603</Words>
  <Application>Microsoft Office PowerPoint</Application>
  <PresentationFormat>Předvádění na obrazovce (4:3)</PresentationFormat>
  <Paragraphs>175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Comic Sans MS</vt:lpstr>
      <vt:lpstr>Tw Cen MT</vt:lpstr>
      <vt:lpstr>Wingdings</vt:lpstr>
      <vt:lpstr>Wingdings 2</vt:lpstr>
      <vt:lpstr>Medián</vt:lpstr>
      <vt:lpstr>RANĚ DYNASTICKÉ OBDOBÍ V EGYPTĚ</vt:lpstr>
      <vt:lpstr>PŘECHOD MEZI PŘEDDYNASTICKÝM A RANĚ DYNASTICKÝM OBDOBÍM</vt:lpstr>
      <vt:lpstr>ABYDOS – základní lokalita: Umm el-Káb </vt:lpstr>
      <vt:lpstr>HIERAKONPOLIS</vt:lpstr>
      <vt:lpstr>RANĚ DYNASTICKÉ OBDOBÍ</vt:lpstr>
      <vt:lpstr>I. DYNASTIE</vt:lpstr>
      <vt:lpstr>DĚJINY 1. DYNASTIE</vt:lpstr>
      <vt:lpstr>KRÁLOVSKÁ LOKALITA – ABYDOS </vt:lpstr>
      <vt:lpstr>Prezentace aplikace PowerPoint</vt:lpstr>
      <vt:lpstr>PODOBA KRÁLOVSKÝCH HROBEK</vt:lpstr>
      <vt:lpstr>VÝBAVA KRÁLOVSKÝCH HROBEK</vt:lpstr>
      <vt:lpstr>ABYDOS – TZV. POHŘEBNÍ OHRADY</vt:lpstr>
      <vt:lpstr>POHŘEBNÍ OHRADY – místa zádušního kultu?</vt:lpstr>
      <vt:lpstr>POHŘEBIŠTĚ V SEVERNÍ SAKKÁŘE</vt:lpstr>
      <vt:lpstr>II. DYNASTIE</vt:lpstr>
      <vt:lpstr>POHŘEBIŠTĚ V SAKKÁŘE </vt:lpstr>
      <vt:lpstr>NÁVRAT DO UMM EL-KÁBU</vt:lpstr>
      <vt:lpstr>Chasechemuej</vt:lpstr>
      <vt:lpstr>ODKAZ RANĚ DYNASTICKÉHO OBDOBÍ, cca 3150-2700 př. n. l. :</vt:lpstr>
    </vt:vector>
  </TitlesOfParts>
  <Company>KMKG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PRAVĚKÝ VÝVOJ EGYPTA</dc:title>
  <dc:creator>Petra Marikova Vlckova</dc:creator>
  <cp:lastModifiedBy>Petra Maříková Vlčková</cp:lastModifiedBy>
  <cp:revision>309</cp:revision>
  <cp:lastPrinted>2018-04-03T21:40:32Z</cp:lastPrinted>
  <dcterms:created xsi:type="dcterms:W3CDTF">2011-02-23T12:20:58Z</dcterms:created>
  <dcterms:modified xsi:type="dcterms:W3CDTF">2020-03-22T11:10:27Z</dcterms:modified>
</cp:coreProperties>
</file>