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1"/>
  </p:notesMasterIdLst>
  <p:sldIdLst>
    <p:sldId id="256" r:id="rId2"/>
    <p:sldId id="372" r:id="rId3"/>
    <p:sldId id="373" r:id="rId4"/>
    <p:sldId id="374" r:id="rId5"/>
    <p:sldId id="334" r:id="rId6"/>
    <p:sldId id="332" r:id="rId7"/>
    <p:sldId id="370" r:id="rId8"/>
    <p:sldId id="335" r:id="rId9"/>
    <p:sldId id="371" r:id="rId10"/>
    <p:sldId id="331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</p:sldIdLst>
  <p:sldSz cx="9144000" cy="6858000" type="screen4x3"/>
  <p:notesSz cx="6648450" cy="98059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5" autoAdjust="0"/>
    <p:restoredTop sz="72954" autoAdjust="0"/>
  </p:normalViewPr>
  <p:slideViewPr>
    <p:cSldViewPr>
      <p:cViewPr varScale="1">
        <p:scale>
          <a:sx n="50" d="100"/>
          <a:sy n="50" d="100"/>
        </p:scale>
        <p:origin x="170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5550" y="0"/>
            <a:ext cx="288131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735013"/>
            <a:ext cx="4902200" cy="3678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163" y="4657725"/>
            <a:ext cx="5318125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13863"/>
            <a:ext cx="288131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550" y="9313863"/>
            <a:ext cx="288131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BD3826-F1D9-4047-90CC-F52485A1BD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625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9194FE-B2DC-4BC8-B1DA-297B18931855}" type="slidenum">
              <a:rPr lang="en-GB" altLang="cs-CZ" smtClean="0"/>
              <a:pPr eaLnBrk="1" hangingPunct="1">
                <a:spcBef>
                  <a:spcPct val="0"/>
                </a:spcBef>
              </a:pPr>
              <a:t>1</a:t>
            </a:fld>
            <a:endParaRPr lang="en-GB" alt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Pozdní 6.-5. století: velmi málo prozkoumané v Sýri</a:t>
            </a:r>
            <a:r>
              <a:rPr lang="cs-CZ" baseline="0" dirty="0" smtClean="0"/>
              <a:t>i X zásadní význam: přechod od venkovského rozptýleného osídlení ke komplexním městským celkům</a:t>
            </a:r>
          </a:p>
          <a:p>
            <a:r>
              <a:rPr lang="cs-CZ" baseline="0" dirty="0" smtClean="0"/>
              <a:t>Změny: materiální kultura; společenský život (polokočovný způsob pasteveckého života nahrazen usedlým, do značné míry); architektura (mizí </a:t>
            </a:r>
            <a:r>
              <a:rPr lang="cs-CZ" baseline="0" dirty="0" err="1" smtClean="0"/>
              <a:t>tholoi</a:t>
            </a:r>
            <a:r>
              <a:rPr lang="cs-CZ" baseline="0" dirty="0" smtClean="0"/>
              <a:t>: nahrazeny pravoúhlými domy s mnoha místnostmi).</a:t>
            </a:r>
          </a:p>
          <a:p>
            <a:r>
              <a:rPr lang="cs-CZ" b="1" baseline="0" dirty="0" smtClean="0"/>
              <a:t>Přechod od </a:t>
            </a:r>
            <a:r>
              <a:rPr lang="cs-CZ" b="1" baseline="0" dirty="0" err="1" smtClean="0"/>
              <a:t>Halafu</a:t>
            </a:r>
            <a:r>
              <a:rPr lang="cs-CZ" b="1" baseline="0" dirty="0" smtClean="0"/>
              <a:t> k </a:t>
            </a:r>
            <a:r>
              <a:rPr lang="cs-CZ" b="1" baseline="0" dirty="0" err="1" smtClean="0"/>
              <a:t>Ubaidu</a:t>
            </a:r>
            <a:r>
              <a:rPr lang="cs-CZ" baseline="0" dirty="0" smtClean="0"/>
              <a:t>: jako výsledek dlouhého a lokálního vývoje především v oblastech dříve spadajících do </a:t>
            </a:r>
            <a:r>
              <a:rPr lang="cs-CZ" baseline="0" dirty="0" err="1" smtClean="0"/>
              <a:t>halafského</a:t>
            </a:r>
            <a:r>
              <a:rPr lang="cs-CZ" baseline="0" dirty="0" smtClean="0"/>
              <a:t> okruhu na S Sýrie a v Mezopotámii: 1. zavedení inovací ve výrobě keramiky: zavedení pomalu otáčejícího hrnčířského kruhu nebo desky = jednodušší X standardizovanější keramické tvary a výzdobné prvky a zároveň i důvod rychlého rozšíření </a:t>
            </a:r>
            <a:r>
              <a:rPr lang="cs-CZ" baseline="0" dirty="0" err="1" smtClean="0"/>
              <a:t>ubaidské</a:t>
            </a:r>
            <a:r>
              <a:rPr lang="cs-CZ" baseline="0" dirty="0" smtClean="0"/>
              <a:t> keramiky na </a:t>
            </a:r>
            <a:r>
              <a:rPr lang="cs-CZ" baseline="0" dirty="0" err="1" smtClean="0"/>
              <a:t>PřV</a:t>
            </a:r>
            <a:r>
              <a:rPr lang="cs-CZ" baseline="0" dirty="0" smtClean="0"/>
              <a:t>.</a:t>
            </a:r>
          </a:p>
          <a:p>
            <a:r>
              <a:rPr lang="cs-CZ" baseline="0" dirty="0" smtClean="0"/>
              <a:t>2. akulturace: proces přijetí prvků </a:t>
            </a:r>
            <a:r>
              <a:rPr lang="cs-CZ" baseline="0" dirty="0" err="1" smtClean="0"/>
              <a:t>ubaidské</a:t>
            </a:r>
            <a:r>
              <a:rPr lang="cs-CZ" baseline="0" dirty="0" smtClean="0"/>
              <a:t> kultury pokládané na vyšší původně lokálními </a:t>
            </a:r>
            <a:r>
              <a:rPr lang="cs-CZ" baseline="0" dirty="0" err="1" smtClean="0"/>
              <a:t>halafskými</a:t>
            </a:r>
            <a:r>
              <a:rPr lang="cs-CZ" baseline="0" dirty="0" smtClean="0"/>
              <a:t> společnostmi. Zastánci: na konci 6. tisíciletí představovala </a:t>
            </a:r>
            <a:r>
              <a:rPr lang="cs-CZ" baseline="0" dirty="0" err="1" smtClean="0"/>
              <a:t>halafská</a:t>
            </a:r>
            <a:r>
              <a:rPr lang="cs-CZ" baseline="0" dirty="0" smtClean="0"/>
              <a:t> kultura anachronismus neschopný se přizpůsobit změněným se podmínkám. Předpokládají, že </a:t>
            </a:r>
            <a:r>
              <a:rPr lang="cs-CZ" baseline="0" dirty="0" err="1" smtClean="0"/>
              <a:t>halafská</a:t>
            </a:r>
            <a:r>
              <a:rPr lang="cs-CZ" baseline="0" dirty="0" smtClean="0"/>
              <a:t> společnost byla založena na extenzivním osidlováním nových a volných regionů X když už nebylo kam, společnost potřebovala přejít na jiný způsob, tj. intenzivní</a:t>
            </a:r>
          </a:p>
          <a:p>
            <a:r>
              <a:rPr lang="cs-CZ" baseline="0" dirty="0" smtClean="0"/>
              <a:t>3. </a:t>
            </a:r>
            <a:r>
              <a:rPr lang="cs-CZ" baseline="0" dirty="0" err="1" smtClean="0"/>
              <a:t>Akkermanns</a:t>
            </a:r>
            <a:r>
              <a:rPr lang="cs-CZ" baseline="0" dirty="0" smtClean="0"/>
              <a:t>: podobnosti mezi hmotnou kulturou Sýrie a Mezopotámie napovídají poměrně intenzivním kontaktům X existují i výrazné regionální odlišnosti. Pravděpodobně: současná existence, překrývání se a vzájemného propojování sociálních struktur o různých rozsazích a různých skupin založených na hospodářském, ideologickém nebo politickém základě. </a:t>
            </a:r>
          </a:p>
          <a:p>
            <a:r>
              <a:rPr lang="cs-CZ" baseline="0" dirty="0" smtClean="0"/>
              <a:t>Archeologie: doklad dlouhého vývoje trvajícího několik staletí spíše než náhlé změny. Lidé i nadále sídlí v menších a rozptýlených osadách a jejich subsistenční strategie představuje mix zemědělské produkce (dry </a:t>
            </a:r>
            <a:r>
              <a:rPr lang="cs-CZ" baseline="0" dirty="0" err="1" smtClean="0"/>
              <a:t>farming</a:t>
            </a:r>
            <a:r>
              <a:rPr lang="cs-CZ" baseline="0" dirty="0" smtClean="0"/>
              <a:t>), chovu dobytka a lovu. Málo dokladů společenského rozrůznění X mobilita narůstá na významu.</a:t>
            </a:r>
          </a:p>
          <a:p>
            <a:r>
              <a:rPr lang="cs-CZ" b="1" baseline="0" dirty="0" smtClean="0"/>
              <a:t>Pohřebiště</a:t>
            </a:r>
            <a:r>
              <a:rPr lang="cs-CZ" baseline="0" dirty="0" smtClean="0"/>
              <a:t>: </a:t>
            </a:r>
            <a:r>
              <a:rPr lang="cs-CZ" baseline="0" dirty="0" err="1" smtClean="0"/>
              <a:t>Mashnaqa</a:t>
            </a:r>
            <a:r>
              <a:rPr lang="cs-CZ" baseline="0" dirty="0" smtClean="0"/>
              <a:t> a </a:t>
            </a:r>
            <a:r>
              <a:rPr lang="cs-CZ" baseline="0" dirty="0" err="1" smtClean="0"/>
              <a:t>Kaškašuk</a:t>
            </a:r>
            <a:r>
              <a:rPr lang="cs-CZ" baseline="0" dirty="0" smtClean="0"/>
              <a:t> II v SV Sýrii, </a:t>
            </a:r>
            <a:r>
              <a:rPr lang="cs-CZ" baseline="0" dirty="0" err="1" smtClean="0"/>
              <a:t>Arpachiya</a:t>
            </a:r>
            <a:r>
              <a:rPr lang="cs-CZ" baseline="0" dirty="0" smtClean="0"/>
              <a:t> a Tepe </a:t>
            </a:r>
            <a:r>
              <a:rPr lang="cs-CZ" baseline="0" dirty="0" err="1" smtClean="0"/>
              <a:t>Gawra</a:t>
            </a:r>
            <a:r>
              <a:rPr lang="cs-CZ" baseline="0" dirty="0" smtClean="0"/>
              <a:t> v S Iráku. Taková pohřebiště se výjimečně objevují již v závěru neolitu X charakteristická především pro </a:t>
            </a:r>
            <a:r>
              <a:rPr lang="cs-CZ" baseline="0" dirty="0" err="1" smtClean="0"/>
              <a:t>Ubaid</a:t>
            </a:r>
            <a:r>
              <a:rPr lang="cs-CZ" baseline="0" dirty="0" smtClean="0"/>
              <a:t>. Nikde nebylo pohřebiště prozkoumané celé a nalezené počty jsou nízké: </a:t>
            </a:r>
            <a:r>
              <a:rPr lang="cs-CZ" baseline="0" dirty="0" err="1" smtClean="0"/>
              <a:t>Mashnaqa</a:t>
            </a:r>
            <a:r>
              <a:rPr lang="cs-CZ" baseline="0" dirty="0" smtClean="0"/>
              <a:t>: 25 jedinců, </a:t>
            </a:r>
            <a:r>
              <a:rPr lang="cs-CZ" baseline="0" dirty="0" err="1" smtClean="0"/>
              <a:t>Kaškašuk</a:t>
            </a:r>
            <a:r>
              <a:rPr lang="cs-CZ" baseline="0" dirty="0" smtClean="0"/>
              <a:t> II: cca 100 pohřbených (časté superpozice: doklad dlouhodobého používání). Děti spíše chybí. Kostrové ritus, tělo uložené na boku, zakryté rohožemi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BD3826-F1D9-4047-90CC-F52485A1BD7A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97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Dunand</a:t>
            </a:r>
            <a:r>
              <a:rPr lang="cs-CZ" dirty="0" smtClean="0"/>
              <a:t>: označoval období za „</a:t>
            </a:r>
            <a:r>
              <a:rPr lang="cs-CZ" dirty="0" err="1" smtClean="0"/>
              <a:t>eneolitické</a:t>
            </a:r>
            <a:r>
              <a:rPr lang="cs-CZ" dirty="0" smtClean="0"/>
              <a:t>“ – „</a:t>
            </a:r>
            <a:r>
              <a:rPr lang="cs-CZ" dirty="0" err="1" smtClean="0"/>
              <a:t>énéolithique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ancienne</a:t>
            </a:r>
            <a:r>
              <a:rPr lang="cs-CZ" dirty="0" smtClean="0"/>
              <a:t>“ 5700-5000 BP/4500-3700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cal</a:t>
            </a:r>
            <a:r>
              <a:rPr lang="cs-CZ" baseline="0" dirty="0" smtClean="0"/>
              <a:t>. BC (vrstvy XXXIX-XXXVIII); „</a:t>
            </a:r>
            <a:r>
              <a:rPr lang="cs-CZ" baseline="0" dirty="0" err="1" smtClean="0"/>
              <a:t>énéolithique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récent</a:t>
            </a:r>
            <a:r>
              <a:rPr lang="cs-CZ" baseline="0" dirty="0" smtClean="0"/>
              <a:t>“ 5000-4200 BP/3700-3000 </a:t>
            </a:r>
            <a:r>
              <a:rPr lang="cs-CZ" baseline="0" dirty="0" err="1" smtClean="0"/>
              <a:t>cal</a:t>
            </a:r>
            <a:r>
              <a:rPr lang="cs-CZ" baseline="0" dirty="0" smtClean="0"/>
              <a:t>. BC (vrstvy XXXVIII-XXXIII)</a:t>
            </a:r>
          </a:p>
          <a:p>
            <a:r>
              <a:rPr lang="cs-CZ" baseline="0" dirty="0" smtClean="0"/>
              <a:t>Osídlení: ne tak kompaktní jako v neolitu – využití volných prostor</a:t>
            </a:r>
          </a:p>
          <a:p>
            <a:r>
              <a:rPr lang="cs-CZ" baseline="0" dirty="0" err="1" smtClean="0"/>
              <a:t>Byblos</a:t>
            </a:r>
            <a:r>
              <a:rPr lang="cs-CZ" baseline="0" dirty="0" smtClean="0"/>
              <a:t>: neopevněn – přírodní ostrožna</a:t>
            </a:r>
          </a:p>
          <a:p>
            <a:r>
              <a:rPr lang="cs-CZ" baseline="0" dirty="0" smtClean="0"/>
              <a:t>Obdobná struktura zástavby: Ras </a:t>
            </a:r>
            <a:r>
              <a:rPr lang="cs-CZ" baseline="0" dirty="0" err="1" smtClean="0"/>
              <a:t>Shamra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Sidon-Dakerman</a:t>
            </a:r>
            <a:r>
              <a:rPr lang="cs-CZ" baseline="0" dirty="0" smtClean="0"/>
              <a:t>, Hama apod.</a:t>
            </a:r>
          </a:p>
          <a:p>
            <a:r>
              <a:rPr lang="cs-CZ" baseline="0" dirty="0" smtClean="0"/>
              <a:t>Hroby: převažují pohřby v nádobách.</a:t>
            </a:r>
          </a:p>
          <a:p>
            <a:r>
              <a:rPr lang="cs-CZ" baseline="0" dirty="0" smtClean="0"/>
              <a:t>Milodary: keramika, ozdoby, </a:t>
            </a:r>
            <a:r>
              <a:rPr lang="cs-CZ" baseline="0" dirty="0" err="1" smtClean="0"/>
              <a:t>kostěnné</a:t>
            </a:r>
            <a:r>
              <a:rPr lang="cs-CZ" baseline="0" dirty="0" smtClean="0"/>
              <a:t> předměty a věci ze zlata a stříbra.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BD3826-F1D9-4047-90CC-F52485A1BD7A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4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Předchozí kultura: </a:t>
            </a:r>
            <a:r>
              <a:rPr lang="cs-CZ" dirty="0" err="1" smtClean="0"/>
              <a:t>Ubaid</a:t>
            </a:r>
            <a:r>
              <a:rPr lang="cs-CZ" dirty="0" smtClean="0"/>
              <a:t>. Následuje: </a:t>
            </a:r>
            <a:r>
              <a:rPr lang="cs-CZ" dirty="0" err="1" smtClean="0"/>
              <a:t>Džemdet</a:t>
            </a:r>
            <a:r>
              <a:rPr lang="cs-CZ" dirty="0" smtClean="0"/>
              <a:t> </a:t>
            </a:r>
            <a:r>
              <a:rPr lang="cs-CZ" dirty="0" err="1" smtClean="0"/>
              <a:t>Nasr</a:t>
            </a:r>
            <a:r>
              <a:rPr lang="cs-CZ" dirty="0" smtClean="0"/>
              <a:t>. Procesy vedoucí k  celé řadě inovací zárodečného významu pro vznik států, měst a písma. Existence složité společnosti hierarchicky organizované</a:t>
            </a:r>
            <a:r>
              <a:rPr lang="cs-CZ" baseline="0" dirty="0" smtClean="0"/>
              <a:t> a zabývající se specializovanými pracemi.</a:t>
            </a:r>
          </a:p>
          <a:p>
            <a:r>
              <a:rPr lang="cs-CZ" baseline="0" dirty="0" smtClean="0"/>
              <a:t>Důvody pro jižní Mezopotámii: ekologická pestrost: močály (ryby, ptáci, vodní </a:t>
            </a:r>
            <a:r>
              <a:rPr lang="cs-CZ" baseline="0" dirty="0" err="1" smtClean="0"/>
              <a:t>bůvoli</a:t>
            </a:r>
            <a:r>
              <a:rPr lang="cs-CZ" baseline="0" dirty="0" smtClean="0"/>
              <a:t>), závlahové zemědělství: obilí, ovocné sady, zejména datle. V blízkosti: stepi: ovce a kozy, lov= specializace zpracování: rybáři, rolníci, zahradníci, lovci, pastevci apod.</a:t>
            </a:r>
            <a:endParaRPr lang="cs-CZ" dirty="0" smtClean="0"/>
          </a:p>
          <a:p>
            <a:r>
              <a:rPr lang="cs-CZ" dirty="0" smtClean="0"/>
              <a:t>Projev celospolečenské změny – „městská</a:t>
            </a:r>
            <a:r>
              <a:rPr lang="cs-CZ" baseline="0" dirty="0" smtClean="0"/>
              <a:t> revoluce</a:t>
            </a:r>
            <a:r>
              <a:rPr lang="cs-CZ" dirty="0" smtClean="0"/>
              <a:t>“: hierarchizace</a:t>
            </a:r>
            <a:r>
              <a:rPr lang="cs-CZ" baseline="0" dirty="0" smtClean="0"/>
              <a:t> struktury osídlení: síť rozptýleného vesnického osídlení, menších a větších měst a nakonec i rozsáhlých středisek jako např. </a:t>
            </a:r>
            <a:r>
              <a:rPr lang="cs-CZ" baseline="0" dirty="0" err="1" smtClean="0"/>
              <a:t>Uruk</a:t>
            </a:r>
            <a:r>
              <a:rPr lang="cs-CZ" baseline="0" dirty="0" smtClean="0"/>
              <a:t> (200ha). Objevení se monumentální chrámové a administrativní architektury: velká potřeba organizované a především specializované (architekti, cihláři, různí řemeslníci apod.) pracovní síly. Tyto jednotky: organizované politické jednotky – městské státy. Politické uspořádání odráží hierarchické uspořádání společnosti jako takové. Popis situace: často náboženské termíny: nejvíce informací: okrsek bohyně </a:t>
            </a:r>
            <a:r>
              <a:rPr lang="cs-CZ" baseline="0" dirty="0" err="1" smtClean="0"/>
              <a:t>Inanny</a:t>
            </a:r>
            <a:r>
              <a:rPr lang="cs-CZ" baseline="0" dirty="0" smtClean="0"/>
              <a:t> v </a:t>
            </a:r>
            <a:r>
              <a:rPr lang="cs-CZ" baseline="0" dirty="0" err="1" smtClean="0"/>
              <a:t>Uruku</a:t>
            </a:r>
            <a:r>
              <a:rPr lang="cs-CZ" baseline="0" dirty="0" smtClean="0"/>
              <a:t> (</a:t>
            </a:r>
            <a:r>
              <a:rPr lang="cs-CZ" baseline="0" dirty="0" err="1" smtClean="0"/>
              <a:t>Eanna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district</a:t>
            </a:r>
            <a:r>
              <a:rPr lang="cs-CZ" baseline="0" dirty="0" smtClean="0"/>
              <a:t>).</a:t>
            </a:r>
          </a:p>
          <a:p>
            <a:r>
              <a:rPr lang="cs-CZ" baseline="0" dirty="0" smtClean="0"/>
              <a:t>Zavedení nových administrativních postupů: potřeba zapsat osobní vlastnictví, zaznamenat složité obchodní vztahy z pozice centrálních úřadů: rozvoj písma, zavedení cylindrických pečetních válečků. </a:t>
            </a:r>
          </a:p>
          <a:p>
            <a:r>
              <a:rPr lang="cs-CZ" baseline="0" dirty="0" smtClean="0"/>
              <a:t>Ekonomika: rozsáhlý redistribuční systém: Byly určeny přesné dávky pro každou pospolitost. Příspěvky se hromadily v ústředí nebo sběrných centrech k tomuto účelu zřízených. Směnu musel někdo řídit: potřeba autority a ta vyžadovala ideologické odůvodnění, proč se populace musí vzdát části svých produktů: náboženství. Dávky se odevzdávaly chrámu a bohu a ten zpětně rozdělovat = chrámové hospodářství. </a:t>
            </a:r>
            <a:r>
              <a:rPr lang="cs-CZ" baseline="0" dirty="0" err="1" smtClean="0"/>
              <a:t>Eanna</a:t>
            </a:r>
            <a:r>
              <a:rPr lang="cs-CZ" baseline="0" dirty="0" smtClean="0"/>
              <a:t>: budovy značně rozsáhlé, až 50x80m a bohatě zdobené.</a:t>
            </a:r>
          </a:p>
          <a:p>
            <a:r>
              <a:rPr lang="cs-CZ" baseline="0" dirty="0" smtClean="0"/>
              <a:t>Chrámové hospodářství: pozice správce: shromažďování a přerozdělování: nástroje a postupy byrokracie – standardizace popisu společnosti a jejích produktů. V čele správy: člověk, jehož moc se odvozovala od jeho </a:t>
            </a:r>
            <a:r>
              <a:rPr lang="cs-CZ" baseline="0" dirty="0" err="1" smtClean="0"/>
              <a:t>fce</a:t>
            </a:r>
            <a:r>
              <a:rPr lang="cs-CZ" baseline="0" dirty="0" smtClean="0"/>
              <a:t> v chrámu. Badatelé: „kněz-král“</a:t>
            </a:r>
          </a:p>
          <a:p>
            <a:r>
              <a:rPr lang="cs-CZ" baseline="0" dirty="0" smtClean="0"/>
              <a:t>Střední Babylonie: cca 3 centra o rozloze asi 30-50 ha, jižní Babylonie: jediné centrum – </a:t>
            </a:r>
            <a:r>
              <a:rPr lang="cs-CZ" baseline="0" dirty="0" err="1" smtClean="0"/>
              <a:t>Uruk</a:t>
            </a:r>
            <a:r>
              <a:rPr lang="cs-CZ" baseline="0" dirty="0" smtClean="0"/>
              <a:t>, přes 70 ha. Poměrně rychlý proces usazování do té doby </a:t>
            </a:r>
            <a:r>
              <a:rPr lang="cs-CZ" baseline="0" dirty="0" err="1" smtClean="0"/>
              <a:t>polokočnovného</a:t>
            </a:r>
            <a:r>
              <a:rPr lang="cs-CZ" baseline="0" dirty="0" smtClean="0"/>
              <a:t> obyvatelstva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BD3826-F1D9-4047-90CC-F52485A1BD7A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23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Klínové písmo: prvotní forma. Není jasný vztah k sumerskému jazyku nebo i dalším semitským jazykům. Psalo se ve sloupcích odshora dolů a zprava doleva.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Pečetní válečky: malé, 3 cm vysoké, do 2cm v průměru: perleť, kost, fajáns, různé druhy kamene.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Buly se žetony: nejvíce doložené v </a:t>
            </a:r>
            <a:r>
              <a:rPr lang="cs-CZ" baseline="0" dirty="0" err="1" smtClean="0"/>
              <a:t>Súsách</a:t>
            </a:r>
            <a:r>
              <a:rPr lang="cs-CZ" baseline="0" dirty="0" smtClean="0"/>
              <a:t>, Z Irán. Duté hliněné koule s otisky pečetí a uvnitř se žetony: kamenné nebo hliněné předměty malých rozměrů s podobě kuželů, koule, kotouče, válce apod. označovaly určité množství zboží.</a:t>
            </a:r>
            <a:endParaRPr lang="cs-CZ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4. tisíciletí: keramika otevřených tvarů, poměrně hrubá, nezdobená, točená na kruhu: masová produkce zaměřená na kvantitu: charakteristickým zástupcem: tzv. misky se zkoseným okrajem, objev: </a:t>
            </a:r>
            <a:r>
              <a:rPr lang="cs-CZ" baseline="0" dirty="0" err="1" smtClean="0"/>
              <a:t>Eanna</a:t>
            </a:r>
            <a:r>
              <a:rPr lang="cs-CZ" baseline="0" dirty="0" smtClean="0"/>
              <a:t> XII (počátek 4. tisíciletí): mělká misky, hrubě vyrobená pomocí formy, standardizované rozměry: hlavním charakteristickým rysem </a:t>
            </a:r>
            <a:r>
              <a:rPr lang="cs-CZ" baseline="0" dirty="0" err="1" smtClean="0"/>
              <a:t>uruckých</a:t>
            </a:r>
            <a:r>
              <a:rPr lang="cs-CZ" baseline="0" dirty="0" smtClean="0"/>
              <a:t> lokalit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Specializace řemesel: </a:t>
            </a:r>
            <a:r>
              <a:rPr lang="cs-CZ" baseline="0" dirty="0" err="1" smtClean="0"/>
              <a:t>Uruk</a:t>
            </a:r>
            <a:r>
              <a:rPr lang="cs-CZ" baseline="0" dirty="0" smtClean="0"/>
              <a:t>: dílna na zpracování kovu: řada žlábků lemovaných zahloubenými pecemi. Odlévání do forem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="1" baseline="0" dirty="0" err="1" smtClean="0"/>
              <a:t>Urucká</a:t>
            </a:r>
            <a:r>
              <a:rPr lang="cs-CZ" b="1" baseline="0" dirty="0" smtClean="0"/>
              <a:t> váza</a:t>
            </a:r>
            <a:r>
              <a:rPr lang="cs-CZ" baseline="0" dirty="0" smtClean="0"/>
              <a:t>: obrazné vyjádření úlohy chrámového komplexu </a:t>
            </a:r>
            <a:r>
              <a:rPr lang="cs-CZ" baseline="0" dirty="0" err="1" smtClean="0"/>
              <a:t>Eanna</a:t>
            </a:r>
            <a:r>
              <a:rPr lang="cs-CZ" baseline="0" dirty="0" smtClean="0"/>
              <a:t> v </a:t>
            </a:r>
            <a:r>
              <a:rPr lang="cs-CZ" baseline="0" dirty="0" err="1" smtClean="0"/>
              <a:t>urucké</a:t>
            </a:r>
            <a:r>
              <a:rPr lang="cs-CZ" baseline="0" dirty="0" smtClean="0"/>
              <a:t> společnosti: shromažďoval plodiny země, jako by to byly obětiny bohyni. Jeden člověk (větší postavy) jedná jako prostředník – představené chrámové organizace, označován titulem EN, sumersky „pán“</a:t>
            </a:r>
          </a:p>
          <a:p>
            <a:r>
              <a:rPr lang="cs-CZ" dirty="0" smtClean="0"/>
              <a:t>1m vysoká alabastrová váza nalezená ve skladišti kultovních předmětů vrstvy </a:t>
            </a:r>
            <a:r>
              <a:rPr lang="cs-CZ" dirty="0" err="1" smtClean="0"/>
              <a:t>Uruk</a:t>
            </a:r>
            <a:r>
              <a:rPr lang="cs-CZ" dirty="0" smtClean="0"/>
              <a:t> III. Procesí nahých mužů nesoucích mísy, nádoby a koše obsahující zemědělské</a:t>
            </a:r>
            <a:r>
              <a:rPr lang="cs-CZ" baseline="0" dirty="0" smtClean="0"/>
              <a:t> produkty. Spodní část: Ovce, kozy, obilí = veškerá produkce země. Vrchol: ženská postava bohyně </a:t>
            </a:r>
            <a:r>
              <a:rPr lang="cs-CZ" baseline="0" dirty="0" err="1" smtClean="0"/>
              <a:t>Inanny</a:t>
            </a:r>
            <a:r>
              <a:rPr lang="cs-CZ" baseline="0" dirty="0" smtClean="0"/>
              <a:t> stojící proti mužskému zemskému vládci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BD3826-F1D9-4047-90CC-F52485A1BD7A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981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Cca 60 km SZ od iráckého města </a:t>
            </a:r>
            <a:r>
              <a:rPr lang="cs-CZ" dirty="0" err="1" smtClean="0"/>
              <a:t>Násiríja</a:t>
            </a:r>
            <a:r>
              <a:rPr lang="cs-CZ" dirty="0" smtClean="0"/>
              <a:t>, JV Irák. Jedna</a:t>
            </a:r>
            <a:r>
              <a:rPr lang="cs-CZ" baseline="0" dirty="0" smtClean="0"/>
              <a:t> z hlavních archeologických lokalit: osídlení od obejdu po pozdní antiku. Vrchol osídlení: kolem 2900 BC: 6km2 s 50-80 000 obyvateli. Podle Sumerských seznamů králů mu vládl v 27. století </a:t>
            </a:r>
            <a:r>
              <a:rPr lang="cs-CZ" baseline="0" dirty="0" err="1" smtClean="0"/>
              <a:t>Gilgameš</a:t>
            </a:r>
            <a:r>
              <a:rPr lang="cs-CZ" baseline="0" dirty="0" smtClean="0"/>
              <a:t>.</a:t>
            </a:r>
          </a:p>
          <a:p>
            <a:r>
              <a:rPr lang="cs-CZ" baseline="0" dirty="0" smtClean="0"/>
              <a:t>Kultovní okrsky: bohyně lásky a války </a:t>
            </a:r>
            <a:r>
              <a:rPr lang="cs-CZ" baseline="0" dirty="0" err="1" smtClean="0"/>
              <a:t>Innany</a:t>
            </a:r>
            <a:r>
              <a:rPr lang="cs-CZ" baseline="0" dirty="0" smtClean="0"/>
              <a:t> zvaná </a:t>
            </a:r>
            <a:r>
              <a:rPr lang="cs-CZ" baseline="0" dirty="0" err="1" smtClean="0"/>
              <a:t>Eanna</a:t>
            </a:r>
            <a:r>
              <a:rPr lang="cs-CZ" baseline="0" dirty="0" smtClean="0"/>
              <a:t> a čtvrť nebeského boha </a:t>
            </a:r>
            <a:r>
              <a:rPr lang="cs-CZ" baseline="0" dirty="0" err="1" smtClean="0"/>
              <a:t>Ana</a:t>
            </a:r>
            <a:r>
              <a:rPr lang="cs-CZ" baseline="0" dirty="0" smtClean="0"/>
              <a:t>, zvaná </a:t>
            </a:r>
            <a:r>
              <a:rPr lang="cs-CZ" baseline="0" dirty="0" err="1" smtClean="0"/>
              <a:t>Kullab</a:t>
            </a:r>
            <a:r>
              <a:rPr lang="cs-CZ" baseline="0" dirty="0" smtClean="0"/>
              <a:t>. Hlavní pozornost: </a:t>
            </a:r>
            <a:r>
              <a:rPr lang="cs-CZ" baseline="0" dirty="0" err="1" smtClean="0"/>
              <a:t>Eanna</a:t>
            </a:r>
            <a:r>
              <a:rPr lang="cs-CZ" baseline="0" dirty="0" smtClean="0"/>
              <a:t> s hloubkovou sondáží o 18 hlavních fázích od 6, tisíciletí.</a:t>
            </a:r>
          </a:p>
          <a:p>
            <a:r>
              <a:rPr lang="cs-CZ" baseline="0" dirty="0" smtClean="0"/>
              <a:t>Vrstva XVIII. Poskytla kalibrované radiokarbonové datum 5300-4575 BC.</a:t>
            </a:r>
          </a:p>
          <a:p>
            <a:r>
              <a:rPr lang="cs-CZ" baseline="0" dirty="0" smtClean="0"/>
              <a:t>Stratigrafie: XVIII-XVII: </a:t>
            </a:r>
            <a:r>
              <a:rPr lang="cs-CZ" baseline="0" dirty="0" err="1" smtClean="0"/>
              <a:t>předurucký</a:t>
            </a:r>
            <a:r>
              <a:rPr lang="cs-CZ" baseline="0" dirty="0" smtClean="0"/>
              <a:t> vývoj, XVI-XIII: tzv. </a:t>
            </a:r>
            <a:r>
              <a:rPr lang="cs-CZ" baseline="0" dirty="0" err="1" smtClean="0"/>
              <a:t>protourucká</a:t>
            </a:r>
            <a:r>
              <a:rPr lang="cs-CZ" baseline="0" dirty="0" smtClean="0"/>
              <a:t> kultura, XII-IX: raně </a:t>
            </a:r>
            <a:r>
              <a:rPr lang="cs-CZ" baseline="0" dirty="0" err="1" smtClean="0"/>
              <a:t>urucká</a:t>
            </a:r>
            <a:r>
              <a:rPr lang="cs-CZ" baseline="0" dirty="0" smtClean="0"/>
              <a:t> fáze, VIII-VII: střední </a:t>
            </a:r>
            <a:r>
              <a:rPr lang="cs-CZ" baseline="0" dirty="0" err="1" smtClean="0"/>
              <a:t>urucký</a:t>
            </a:r>
            <a:r>
              <a:rPr lang="cs-CZ" baseline="0" dirty="0" smtClean="0"/>
              <a:t> stupeň, VI-IV: pozdně </a:t>
            </a:r>
            <a:r>
              <a:rPr lang="cs-CZ" baseline="0" dirty="0" err="1" smtClean="0"/>
              <a:t>urucká</a:t>
            </a:r>
            <a:r>
              <a:rPr lang="cs-CZ" baseline="0" dirty="0" smtClean="0"/>
              <a:t> kultura (konvenční datum 3500-3200 BC)</a:t>
            </a:r>
          </a:p>
          <a:p>
            <a:r>
              <a:rPr lang="cs-CZ" baseline="0" dirty="0" smtClean="0"/>
              <a:t>Monumentální architektura: počíná ve vrstvě VI: tzv. chrámem s kamennými klíny (</a:t>
            </a:r>
            <a:r>
              <a:rPr lang="cs-CZ" baseline="0" dirty="0" err="1" smtClean="0"/>
              <a:t>Steinstifttempel</a:t>
            </a:r>
            <a:r>
              <a:rPr lang="cs-CZ" baseline="0" dirty="0" smtClean="0"/>
              <a:t>) s velkou střední lodí. Stěny chrámu z litého betonu nesly červeno-bílo-černou výzdobu kamennými klíny. Budova uzavřena ohradní zdí, vnější stěny obíleny, vnitřní opatřen mozaikovou výzdobou modrými a žluto-modrými klíny z kamene.</a:t>
            </a:r>
          </a:p>
          <a:p>
            <a:r>
              <a:rPr lang="cs-CZ" baseline="0" dirty="0" smtClean="0"/>
              <a:t>Vrstva V: tzv. vápencový chrám, </a:t>
            </a:r>
            <a:r>
              <a:rPr lang="cs-CZ" baseline="0" dirty="0" err="1" smtClean="0"/>
              <a:t>Kalksteintempel</a:t>
            </a:r>
            <a:r>
              <a:rPr lang="cs-CZ" baseline="0" dirty="0" smtClean="0"/>
              <a:t>.</a:t>
            </a:r>
          </a:p>
          <a:p>
            <a:r>
              <a:rPr lang="cs-CZ" baseline="0" dirty="0" smtClean="0"/>
              <a:t>Nejrozsáhlejší architektonické doklady: vrstva IV. Zatím však nejsou známy vztahy mezi jednotlivými budovami. Následují další chrámové stavby</a:t>
            </a:r>
          </a:p>
          <a:p>
            <a:r>
              <a:rPr lang="cs-CZ" baseline="0" dirty="0" err="1" smtClean="0"/>
              <a:t>Kullab</a:t>
            </a:r>
            <a:r>
              <a:rPr lang="cs-CZ" baseline="0" dirty="0" smtClean="0"/>
              <a:t>: cca 400 m JZ od </a:t>
            </a:r>
            <a:r>
              <a:rPr lang="cs-CZ" baseline="0" dirty="0" err="1" smtClean="0"/>
              <a:t>Eanny</a:t>
            </a:r>
            <a:r>
              <a:rPr lang="cs-CZ" baseline="0" dirty="0" smtClean="0"/>
              <a:t>: již na počátku </a:t>
            </a:r>
            <a:r>
              <a:rPr lang="cs-CZ" baseline="0" dirty="0" err="1" smtClean="0"/>
              <a:t>urucké</a:t>
            </a:r>
            <a:r>
              <a:rPr lang="cs-CZ" baseline="0" dirty="0" smtClean="0"/>
              <a:t> kultury: podoba půdorysu halového trojlodí n a vyvýšené terase. Do roku 3000: minimálně 5x přestavěna. Jeho podobu zvanou tzv. Bílý chrám na sklonku 4. tisíciletí doplnila Kamenná budova (</a:t>
            </a:r>
            <a:r>
              <a:rPr lang="cs-CZ" baseline="0" dirty="0" err="1" smtClean="0"/>
              <a:t>Steingebaude</a:t>
            </a:r>
            <a:r>
              <a:rPr lang="cs-CZ" baseline="0" dirty="0" smtClean="0"/>
              <a:t>: otevřená a částečně zahloubené dvorana snad kultovního významu s pódiem na způsob oltáře vybavená pro konání úliteb)</a:t>
            </a:r>
          </a:p>
          <a:p>
            <a:r>
              <a:rPr lang="cs-CZ" baseline="0" dirty="0" smtClean="0"/>
              <a:t>Městská zástavba: zkoumána jen výjimečně. Proslulost: </a:t>
            </a:r>
            <a:r>
              <a:rPr lang="cs-CZ" baseline="0" dirty="0" err="1" smtClean="0"/>
              <a:t>urucká</a:t>
            </a:r>
            <a:r>
              <a:rPr lang="cs-CZ" baseline="0" dirty="0" smtClean="0"/>
              <a:t> hradba s výstavbou kladenou do 1 nebo 2. fáze raně dynastického období (cca. 3000-2600 BC), kterou staří Sumerové připisovali </a:t>
            </a:r>
            <a:r>
              <a:rPr lang="cs-CZ" baseline="0" dirty="0" err="1" smtClean="0"/>
              <a:t>Gilgamešovi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BD3826-F1D9-4047-90CC-F52485A1BD7A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150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Paradox: nejvíce informací o </a:t>
            </a:r>
            <a:r>
              <a:rPr lang="cs-CZ" dirty="0" err="1" smtClean="0"/>
              <a:t>uruckém</a:t>
            </a:r>
            <a:r>
              <a:rPr lang="cs-CZ" dirty="0" smtClean="0"/>
              <a:t> období: z oblastí mimo vlastní jižní </a:t>
            </a:r>
            <a:r>
              <a:rPr lang="cs-CZ" dirty="0" err="1" smtClean="0"/>
              <a:t>Mesopotámii</a:t>
            </a:r>
            <a:r>
              <a:rPr lang="cs-CZ" dirty="0" smtClean="0"/>
              <a:t>:</a:t>
            </a:r>
            <a:r>
              <a:rPr lang="cs-CZ" baseline="0" dirty="0" smtClean="0"/>
              <a:t> Z Irán, S Sýrie, J Turecko</a:t>
            </a:r>
            <a:endParaRPr lang="cs-CZ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Celé komunity v S Levantě používají </a:t>
            </a:r>
            <a:r>
              <a:rPr lang="cs-CZ" dirty="0" err="1" smtClean="0"/>
              <a:t>jiho</a:t>
            </a:r>
            <a:r>
              <a:rPr lang="cs-CZ" dirty="0" smtClean="0"/>
              <a:t> mezopotámské stavební</a:t>
            </a:r>
            <a:r>
              <a:rPr lang="cs-CZ" baseline="0" dirty="0" smtClean="0"/>
              <a:t> postupy, keramiku i předměty denní spotřeby X jinde jsou tyto předměty zastoupeny jen podílem. Tento fenomén zdokumentován v Sýrii, S Mezopotámii, JV Anatolii a Z a JZ Iránu (tzv. oblast </a:t>
            </a:r>
            <a:r>
              <a:rPr lang="cs-CZ" baseline="0" dirty="0" err="1" smtClean="0"/>
              <a:t>Súsiany</a:t>
            </a:r>
            <a:r>
              <a:rPr lang="cs-CZ" baseline="0" dirty="0" smtClean="0"/>
              <a:t>). Společně s ním: objevení se a rozšíření i nejstarší urbanizovaných, komplexních, literárních společností na </a:t>
            </a:r>
            <a:r>
              <a:rPr lang="cs-CZ" baseline="0" dirty="0" err="1" smtClean="0"/>
              <a:t>PřV</a:t>
            </a:r>
            <a:r>
              <a:rPr lang="cs-CZ" baseline="0" dirty="0" smtClean="0"/>
              <a:t>. Tento fenomén nazýván tzv. </a:t>
            </a:r>
            <a:r>
              <a:rPr lang="cs-CZ" baseline="0" dirty="0" err="1" smtClean="0"/>
              <a:t>uruckou</a:t>
            </a:r>
            <a:r>
              <a:rPr lang="cs-CZ" baseline="0" dirty="0" smtClean="0"/>
              <a:t> expanzí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="1" baseline="0" dirty="0" err="1" smtClean="0"/>
              <a:t>Súsy</a:t>
            </a:r>
            <a:r>
              <a:rPr lang="cs-CZ" baseline="0" dirty="0" smtClean="0"/>
              <a:t>: centralizace moci: počátkem 4. tisíciletí. Následně: pod vlivem J Mezopotámie. Monumentální architektura: mohutná vyvýšená platforma, na níž asi stály chrámy.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Pozdně </a:t>
            </a:r>
            <a:r>
              <a:rPr lang="cs-CZ" baseline="0" dirty="0" err="1" smtClean="0"/>
              <a:t>urucké</a:t>
            </a:r>
            <a:r>
              <a:rPr lang="cs-CZ" baseline="0" dirty="0" smtClean="0"/>
              <a:t> období: charakteristická hmotná kultura: buly se žetony, číselné tabulky apod. Pravděpodobně ovládaly část Íránu a pohoří Zagros (výjimečné případy: až vzdálenost 1000 km od </a:t>
            </a:r>
            <a:r>
              <a:rPr lang="cs-CZ" baseline="0" dirty="0" err="1" smtClean="0"/>
              <a:t>Sús</a:t>
            </a:r>
            <a:r>
              <a:rPr lang="cs-CZ" baseline="0" dirty="0" smtClean="0"/>
              <a:t>).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BD3826-F1D9-4047-90CC-F52485A1BD7A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450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Celé komunity používají </a:t>
            </a:r>
            <a:r>
              <a:rPr lang="cs-CZ" dirty="0" err="1" smtClean="0"/>
              <a:t>jiho</a:t>
            </a:r>
            <a:r>
              <a:rPr lang="cs-CZ" dirty="0" smtClean="0"/>
              <a:t> mezopotámské stavební</a:t>
            </a:r>
            <a:r>
              <a:rPr lang="cs-CZ" baseline="0" dirty="0" smtClean="0"/>
              <a:t> postupy, keramiku i předměty denní spotřeby X jinde jsou tyto předměty zastoupeny jen podílem. Tento fenomén zdokumentován v Sýrii, S Mezopotámii, JV Anatolii a Z Iránu. Společně s ním: objevení se a rozšíření i nejstarší urbanizovaných, komplexních, literárních společností na </a:t>
            </a:r>
            <a:r>
              <a:rPr lang="cs-CZ" baseline="0" dirty="0" err="1" smtClean="0"/>
              <a:t>PřV</a:t>
            </a:r>
            <a:r>
              <a:rPr lang="cs-CZ" baseline="0" dirty="0" smtClean="0"/>
              <a:t>. Tento fenomén nazýván tzv. </a:t>
            </a:r>
            <a:r>
              <a:rPr lang="cs-CZ" baseline="0" dirty="0" err="1" smtClean="0"/>
              <a:t>uruckou</a:t>
            </a:r>
            <a:r>
              <a:rPr lang="cs-CZ" baseline="0" dirty="0" smtClean="0"/>
              <a:t> expanzí</a:t>
            </a:r>
          </a:p>
          <a:p>
            <a:r>
              <a:rPr lang="cs-CZ" baseline="0" dirty="0" smtClean="0"/>
              <a:t>Lokální ovlivňování původních chalkolitických společenstev: lokálně rozdílné. Neexistuje místo, které by fungovalo jako </a:t>
            </a:r>
            <a:r>
              <a:rPr lang="cs-CZ" baseline="0" dirty="0" err="1" smtClean="0"/>
              <a:t>Súsy</a:t>
            </a:r>
            <a:r>
              <a:rPr lang="cs-CZ" baseline="0" dirty="0" smtClean="0"/>
              <a:t>, tj. prostředník </a:t>
            </a:r>
            <a:r>
              <a:rPr lang="cs-CZ" baseline="0" dirty="0" err="1" smtClean="0"/>
              <a:t>mězi</a:t>
            </a:r>
            <a:r>
              <a:rPr lang="cs-CZ" baseline="0" dirty="0" smtClean="0"/>
              <a:t> tímto regionem a jižní Mezopotámií.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Počátek 4. tisíciletí: </a:t>
            </a:r>
            <a:r>
              <a:rPr lang="cs-CZ" dirty="0" smtClean="0"/>
              <a:t>nízká úroveň centralizace moci v menších střediscích: po ustoupení </a:t>
            </a:r>
            <a:r>
              <a:rPr lang="cs-CZ" dirty="0" err="1" smtClean="0"/>
              <a:t>Ubaidu</a:t>
            </a:r>
            <a:r>
              <a:rPr lang="cs-CZ" dirty="0" smtClean="0"/>
              <a:t> – tzv. pozdně chalkolitické skupiny</a:t>
            </a:r>
            <a:endParaRPr lang="cs-CZ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Následně: zakládání nových sídlišť na panenském</a:t>
            </a:r>
            <a:r>
              <a:rPr lang="cs-CZ" baseline="0" dirty="0" smtClean="0"/>
              <a:t> území: </a:t>
            </a:r>
            <a:r>
              <a:rPr lang="cs-CZ" baseline="0" dirty="0" err="1" smtClean="0"/>
              <a:t>Habúba</a:t>
            </a:r>
            <a:r>
              <a:rPr lang="cs-CZ" baseline="0" dirty="0" smtClean="0"/>
              <a:t> </a:t>
            </a:r>
            <a:r>
              <a:rPr lang="cs-CZ" baseline="0" dirty="0" err="1" smtClean="0"/>
              <a:t>Kabíra</a:t>
            </a:r>
            <a:r>
              <a:rPr lang="cs-CZ" baseline="0" dirty="0" smtClean="0"/>
              <a:t> na středním Eufratu se stala místem hustě obydleným s opevněným městem a hmotnou kulturou silně ovlivněnou jižní Mezopotámií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err="1" smtClean="0"/>
              <a:t>Tell</a:t>
            </a:r>
            <a:r>
              <a:rPr lang="cs-CZ" baseline="0" dirty="0" smtClean="0"/>
              <a:t> Brak: monumentální chrám vykazující místní náboženské tradice </a:t>
            </a:r>
            <a:r>
              <a:rPr lang="cs-CZ" baseline="0" dirty="0" err="1" smtClean="0"/>
              <a:t>promýšené</a:t>
            </a:r>
            <a:r>
              <a:rPr lang="cs-CZ" baseline="0" dirty="0" smtClean="0"/>
              <a:t> s architektonickým ztvárněním z jižní Mezopotámie: půdorys chrámu, jeho postavení na vyvýšené platformě a výzdobu v podobě kolíků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X jinde: vliv </a:t>
            </a:r>
            <a:r>
              <a:rPr lang="cs-CZ" baseline="0" dirty="0" err="1" smtClean="0"/>
              <a:t>Uruku</a:t>
            </a:r>
            <a:r>
              <a:rPr lang="cs-CZ" baseline="0" dirty="0" smtClean="0"/>
              <a:t> jen na několika málo místech: </a:t>
            </a:r>
            <a:r>
              <a:rPr lang="cs-CZ" baseline="0" dirty="0" err="1" smtClean="0"/>
              <a:t>Arslantepe</a:t>
            </a:r>
            <a:r>
              <a:rPr lang="cs-CZ" baseline="0" dirty="0" smtClean="0"/>
              <a:t> v J Turecku: místní elity začali napodobovat jižní praxi a začali se stavbou monumentální architektury.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Stará sídliště, př. Tepe </a:t>
            </a:r>
            <a:r>
              <a:rPr lang="cs-CZ" baseline="0" dirty="0" err="1" smtClean="0"/>
              <a:t>Gaura</a:t>
            </a:r>
            <a:r>
              <a:rPr lang="cs-CZ" baseline="0" dirty="0" smtClean="0"/>
              <a:t> se zcela nepřítomným vlivem </a:t>
            </a:r>
            <a:r>
              <a:rPr lang="cs-CZ" baseline="0" dirty="0" err="1" smtClean="0"/>
              <a:t>Uruku</a:t>
            </a:r>
            <a:r>
              <a:rPr lang="cs-CZ" baseline="0" dirty="0" smtClean="0"/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Archaické klínové písmo, které se na jihu objevuje ve vrstvě </a:t>
            </a:r>
            <a:r>
              <a:rPr lang="cs-CZ" baseline="0" dirty="0" err="1" smtClean="0"/>
              <a:t>Uruk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IVa</a:t>
            </a:r>
            <a:r>
              <a:rPr lang="cs-CZ" baseline="0" dirty="0" smtClean="0"/>
              <a:t> se na sever vůbec nedostalo. Přerušení styků? X společenské změny se projevují: vznik městských středisek, vznik společenské hierarchie a hospodářské organizace. Někde </a:t>
            </a:r>
            <a:r>
              <a:rPr lang="cs-CZ" baseline="0" dirty="0" err="1" smtClean="0"/>
              <a:t>urucký</a:t>
            </a:r>
            <a:r>
              <a:rPr lang="cs-CZ" baseline="0" dirty="0" smtClean="0"/>
              <a:t> vliv jen podpořil již existující domácí trendy: např. </a:t>
            </a:r>
            <a:r>
              <a:rPr lang="cs-CZ" baseline="0" dirty="0" err="1" smtClean="0"/>
              <a:t>Hamúkar</a:t>
            </a:r>
            <a:endParaRPr lang="cs-CZ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BD3826-F1D9-4047-90CC-F52485A1BD7A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197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Křižovatka obchodních tras: od Tigridu směrem na S do na kovy bohaté Anatolie; V-Z</a:t>
            </a:r>
            <a:r>
              <a:rPr lang="cs-CZ" baseline="0" dirty="0" smtClean="0"/>
              <a:t> směr: Eufrat – Středozemní moře, cca 50 km SV od města </a:t>
            </a:r>
            <a:r>
              <a:rPr lang="cs-CZ" baseline="0" dirty="0" err="1" smtClean="0"/>
              <a:t>Hasake</a:t>
            </a:r>
            <a:endParaRPr lang="cs-CZ" baseline="0" dirty="0" smtClean="0"/>
          </a:p>
          <a:p>
            <a:r>
              <a:rPr lang="cs-CZ" baseline="0" dirty="0" err="1" smtClean="0"/>
              <a:t>Tell</a:t>
            </a:r>
            <a:r>
              <a:rPr lang="cs-CZ" baseline="0" dirty="0" smtClean="0"/>
              <a:t>: 40 ha, výška přes 40m X </a:t>
            </a:r>
            <a:r>
              <a:rPr lang="cs-CZ" baseline="0" dirty="0" err="1" smtClean="0"/>
              <a:t>tell</a:t>
            </a:r>
            <a:r>
              <a:rPr lang="cs-CZ" baseline="0" dirty="0" smtClean="0"/>
              <a:t> představuje jen 20 procent celé aglomerace: obsahující vnější město a věnec závislých osad v bezprostředním okolí (celkem 300ha)</a:t>
            </a:r>
          </a:p>
          <a:p>
            <a:r>
              <a:rPr lang="cs-CZ" baseline="0" dirty="0" smtClean="0"/>
              <a:t>Masové hroby: na více místech lokality: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BD3826-F1D9-4047-90CC-F52485A1BD7A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838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 Mezopotámie: venkovské osídlení</a:t>
            </a:r>
            <a:r>
              <a:rPr lang="cs-CZ" baseline="0" dirty="0" smtClean="0"/>
              <a:t> a </a:t>
            </a:r>
            <a:r>
              <a:rPr lang="cs-CZ" baseline="0" dirty="0" err="1" smtClean="0"/>
              <a:t>egalitární</a:t>
            </a:r>
            <a:r>
              <a:rPr lang="cs-CZ" baseline="0" dirty="0" smtClean="0"/>
              <a:t> zřízení</a:t>
            </a:r>
            <a:endParaRPr lang="cs-CZ" dirty="0" smtClean="0"/>
          </a:p>
          <a:p>
            <a:r>
              <a:rPr lang="cs-CZ" dirty="0" err="1" smtClean="0"/>
              <a:t>Súsiana</a:t>
            </a:r>
            <a:r>
              <a:rPr lang="cs-CZ" dirty="0" smtClean="0"/>
              <a:t>: nově příchozí obyvatelstvo, asi ze Zagrosu – vytváří tzv. </a:t>
            </a:r>
            <a:r>
              <a:rPr lang="cs-CZ" dirty="0" err="1" smtClean="0"/>
              <a:t>protoelamský</a:t>
            </a:r>
            <a:r>
              <a:rPr lang="cs-CZ" dirty="0" smtClean="0"/>
              <a:t> stát=</a:t>
            </a:r>
            <a:r>
              <a:rPr lang="cs-CZ" baseline="0" dirty="0" smtClean="0"/>
              <a:t> zřejmý předchůdce následujících státních útvarů.  Udržení si  </a:t>
            </a:r>
            <a:r>
              <a:rPr lang="cs-CZ" baseline="0" dirty="0" err="1" smtClean="0"/>
              <a:t>uruckých</a:t>
            </a:r>
            <a:r>
              <a:rPr lang="cs-CZ" baseline="0" dirty="0" smtClean="0"/>
              <a:t> tradic X jejich přizpůsobení vlastním potřebám. Zvláštní písmo – </a:t>
            </a:r>
            <a:r>
              <a:rPr lang="cs-CZ" baseline="0" dirty="0" err="1" smtClean="0"/>
              <a:t>protoelamské</a:t>
            </a:r>
            <a:r>
              <a:rPr lang="cs-CZ" baseline="0" dirty="0" smtClean="0"/>
              <a:t> – tabulky až ve vzdálenosti 1200 km od </a:t>
            </a:r>
            <a:r>
              <a:rPr lang="cs-CZ" baseline="0" dirty="0" err="1" smtClean="0"/>
              <a:t>Sús</a:t>
            </a:r>
            <a:endParaRPr lang="cs-CZ" baseline="0" dirty="0" smtClean="0"/>
          </a:p>
          <a:p>
            <a:r>
              <a:rPr lang="cs-CZ" baseline="0" dirty="0" err="1" smtClean="0"/>
              <a:t>Uruk</a:t>
            </a:r>
            <a:r>
              <a:rPr lang="cs-CZ" baseline="0" dirty="0" smtClean="0"/>
              <a:t>: chrámové stavby pobořeny a srovnány se zemí: v následující vrstvě (III): množství nových staveb, v nich tabulky – mnohem vyspělejší. Obdobné: </a:t>
            </a:r>
            <a:r>
              <a:rPr lang="cs-CZ" baseline="0" dirty="0" err="1" smtClean="0"/>
              <a:t>Džemdet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Nasr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BD3826-F1D9-4047-90CC-F52485A1BD7A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3359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Rozšíření: geograficky omezené na centrální</a:t>
            </a:r>
            <a:r>
              <a:rPr lang="cs-CZ" baseline="0" dirty="0" smtClean="0"/>
              <a:t> a jižní Irák = lokální skupina vyvíjející se z předchozí </a:t>
            </a:r>
            <a:r>
              <a:rPr lang="cs-CZ" baseline="0" dirty="0" err="1" smtClean="0"/>
              <a:t>urucké</a:t>
            </a:r>
            <a:r>
              <a:rPr lang="cs-CZ" baseline="0" dirty="0" smtClean="0"/>
              <a:t> kultury a pokračující do následujícího Raně dynastického období = protohistorické období</a:t>
            </a:r>
          </a:p>
          <a:p>
            <a:r>
              <a:rPr lang="cs-CZ" baseline="0" dirty="0" smtClean="0"/>
              <a:t>Od počátku 20. století: obchodníci se starožitnostmi prodávají kolekce tabulek s archaickou formou klínového písma a krásně zdobenou monochromatickou i polychromní keramikou,  všechny jsou uváděny, že pochází z </a:t>
            </a:r>
            <a:r>
              <a:rPr lang="cs-CZ" baseline="0" dirty="0" err="1" smtClean="0"/>
              <a:t>Džemdet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Nasru</a:t>
            </a:r>
            <a:r>
              <a:rPr lang="cs-CZ" baseline="0" dirty="0" smtClean="0"/>
              <a:t> X ve skutečnosti jsou odjinud. </a:t>
            </a:r>
            <a:r>
              <a:rPr lang="cs-CZ" baseline="0" dirty="0" err="1" smtClean="0"/>
              <a:t>Stephen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Langdon</a:t>
            </a:r>
            <a:r>
              <a:rPr lang="cs-CZ" baseline="0" dirty="0" smtClean="0"/>
              <a:t> výzkum 1926: rozsáhlá cihlová stavba s kolekcí keramiky a cca 150-180 tabulkami s proto-klínovým písmem.</a:t>
            </a:r>
          </a:p>
          <a:p>
            <a:r>
              <a:rPr lang="cs-CZ" b="1" baseline="0" dirty="0" smtClean="0"/>
              <a:t>Eponymní lokalita</a:t>
            </a:r>
            <a:r>
              <a:rPr lang="cs-CZ" baseline="0" dirty="0" smtClean="0"/>
              <a:t>: „Malý </a:t>
            </a:r>
            <a:r>
              <a:rPr lang="cs-CZ" baseline="0" dirty="0" err="1" smtClean="0"/>
              <a:t>Nasrův</a:t>
            </a:r>
            <a:r>
              <a:rPr lang="cs-CZ" baseline="0" dirty="0" smtClean="0"/>
              <a:t> pahorek“ – jméno místního šejcha. Sestává ze dvou pahorků (A, B). Původně stepní, polopouštní oblast X dnes hojně zavlažovaná a zemědělsky využívaná oblast. A: 140x160 m, výška cca 3m a plocha 1,5ha. B: bezprostředně SV od A, 350x300m, 7.5ha, výška cca 3,5m nad dnešní okolní terén.</a:t>
            </a:r>
          </a:p>
          <a:p>
            <a:r>
              <a:rPr lang="cs-CZ" baseline="0" dirty="0" smtClean="0"/>
              <a:t>Počátek sídliště: </a:t>
            </a:r>
            <a:r>
              <a:rPr lang="cs-CZ" baseline="0" dirty="0" err="1" smtClean="0"/>
              <a:t>Ubaid</a:t>
            </a:r>
            <a:r>
              <a:rPr lang="cs-CZ" baseline="0" dirty="0" smtClean="0"/>
              <a:t> X doložen jen v keramice, ne vlastními výzkumy. Nejstarší stopy osídlení: </a:t>
            </a:r>
            <a:r>
              <a:rPr lang="cs-CZ" baseline="0" dirty="0" err="1" smtClean="0"/>
              <a:t>středourucké</a:t>
            </a:r>
            <a:r>
              <a:rPr lang="cs-CZ" baseline="0" dirty="0" smtClean="0"/>
              <a:t> období (polovina 4. tisíciletí BC). Pozdní </a:t>
            </a:r>
            <a:r>
              <a:rPr lang="cs-CZ" baseline="0" dirty="0" err="1" smtClean="0"/>
              <a:t>urucké</a:t>
            </a:r>
            <a:r>
              <a:rPr lang="cs-CZ" baseline="0" dirty="0" smtClean="0"/>
              <a:t> osídlení: velmi intenzivní: pahorek B. </a:t>
            </a:r>
          </a:p>
          <a:p>
            <a:r>
              <a:rPr lang="cs-CZ" baseline="0" dirty="0" err="1" smtClean="0"/>
              <a:t>Džemdet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Nasr</a:t>
            </a:r>
            <a:r>
              <a:rPr lang="cs-CZ" baseline="0" dirty="0" smtClean="0"/>
              <a:t> období: osídlení o ploše 4-6 ha na pahorku B. Velká cihlová stavba objevená </a:t>
            </a:r>
            <a:r>
              <a:rPr lang="cs-CZ" baseline="0" dirty="0" err="1" smtClean="0"/>
              <a:t>Langdonem</a:t>
            </a:r>
            <a:r>
              <a:rPr lang="cs-CZ" baseline="0" dirty="0" smtClean="0"/>
              <a:t> s tabulkami (plocha 0.4ha) – snad sídlo vysokého úředníka</a:t>
            </a:r>
          </a:p>
          <a:p>
            <a:r>
              <a:rPr lang="cs-CZ" baseline="0" dirty="0" smtClean="0"/>
              <a:t>Keramika: geometrické a figurativní vzory: stromy, ptáci, ryby, kozy, škorpioni, hadi X tato keramika nalézána jen v elitním nebo rituálním prostředí a tvoří jen malou část keramické produkce. </a:t>
            </a:r>
          </a:p>
          <a:p>
            <a:r>
              <a:rPr lang="cs-CZ" baseline="0" dirty="0" smtClean="0"/>
              <a:t>Formativní období klínového písma: nejstarší tabulky: </a:t>
            </a:r>
            <a:r>
              <a:rPr lang="cs-CZ" baseline="0" dirty="0" err="1" smtClean="0"/>
              <a:t>Uruk</a:t>
            </a:r>
            <a:r>
              <a:rPr lang="cs-CZ" baseline="0" dirty="0" smtClean="0"/>
              <a:t> (konec 4. tisíciletí – lehce předchází vlastní </a:t>
            </a:r>
            <a:r>
              <a:rPr lang="cs-CZ" baseline="0" dirty="0" err="1" smtClean="0"/>
              <a:t>Džemdet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Nasr</a:t>
            </a:r>
            <a:r>
              <a:rPr lang="cs-CZ" baseline="0" dirty="0" smtClean="0"/>
              <a:t> kultuře): mnoho změn: vedle piktogramů se objevují abstraktní obrazce a charakteristické klínové znaky. Jazyk není znám, ale asi sumerština. Texty: administrativní charakter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BD3826-F1D9-4047-90CC-F52485A1BD7A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508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Problémy:</a:t>
            </a:r>
            <a:r>
              <a:rPr lang="cs-CZ" baseline="0" dirty="0" smtClean="0"/>
              <a:t> spadá mezi dva hlavní směry bádání: biblickou archeologii a zásadní fázi prehistorického vývoje v lidské adaptaci. Pro někoho: závěrečná fáze prehistorického vývoje X pro někoho: počátek historie: rozšíření metalurgie, rozsáhlé vesnice, bohatá pohřební výbava: počátek cesty k době bronzové a urbánní společnosti.</a:t>
            </a:r>
          </a:p>
          <a:p>
            <a:r>
              <a:rPr lang="cs-CZ" baseline="0" dirty="0" smtClean="0"/>
              <a:t>Počátek: kritické období cca 1000 let: pozdně neolitické skupiny v J Levantě, především </a:t>
            </a:r>
            <a:r>
              <a:rPr lang="cs-CZ" baseline="0" dirty="0" err="1" smtClean="0"/>
              <a:t>Wádí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Rabah</a:t>
            </a:r>
            <a:r>
              <a:rPr lang="cs-CZ" baseline="0" dirty="0" smtClean="0"/>
              <a:t>. Zdá se, že chalkolit vyrůstá z jejich prostředí krátce po 5000 BC. Vnitřní členění: není jednotný názor. Problém s definováním termínů: podobně „</a:t>
            </a:r>
            <a:r>
              <a:rPr lang="cs-CZ" baseline="0" dirty="0" err="1" smtClean="0"/>
              <a:t>ghassulian</a:t>
            </a:r>
            <a:r>
              <a:rPr lang="cs-CZ" baseline="0" dirty="0" smtClean="0"/>
              <a:t>“…</a:t>
            </a:r>
          </a:p>
          <a:p>
            <a:r>
              <a:rPr lang="cs-CZ" baseline="0" dirty="0" smtClean="0"/>
              <a:t>Konec: přechod k EBA I: několik faktorů: opuštění lokalit v určitých oblastech (obecně: snížení počtu obyvatel: velikost sídel i jejich četnost), snížení výskytu složité architektury, vymizení určitých kategorií hmotné kultury (symbolických předmětů: koruny, žezla </a:t>
            </a:r>
            <a:r>
              <a:rPr lang="cs-CZ" baseline="0" dirty="0" err="1" smtClean="0"/>
              <a:t>apod</a:t>
            </a:r>
            <a:r>
              <a:rPr lang="cs-CZ" baseline="0" dirty="0" smtClean="0"/>
              <a:t>). Důvody: klimatický výkyvy (především hrozivé pro dry-</a:t>
            </a:r>
            <a:r>
              <a:rPr lang="cs-CZ" baseline="0" dirty="0" err="1" smtClean="0"/>
              <a:t>farming</a:t>
            </a:r>
            <a:r>
              <a:rPr lang="cs-CZ" baseline="0" dirty="0" smtClean="0"/>
              <a:t> regiony)</a:t>
            </a:r>
          </a:p>
          <a:p>
            <a:r>
              <a:rPr lang="cs-CZ" baseline="0" dirty="0" smtClean="0"/>
              <a:t>Termín chalkolit: Albright: 1931-32: nálezy keramiky starší než doba bronzová. 8 sezón výzkumů Pontifikálního biblického institutu na </a:t>
            </a:r>
            <a:r>
              <a:rPr lang="cs-CZ" baseline="0" dirty="0" err="1" smtClean="0"/>
              <a:t>Teleilat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Ghassulu</a:t>
            </a:r>
            <a:r>
              <a:rPr lang="cs-CZ" baseline="0" dirty="0" smtClean="0"/>
              <a:t> (1929-1938): </a:t>
            </a:r>
            <a:r>
              <a:rPr lang="cs-CZ" baseline="0" dirty="0" err="1" smtClean="0"/>
              <a:t>Mallon</a:t>
            </a:r>
            <a:r>
              <a:rPr lang="cs-CZ" baseline="0" dirty="0" smtClean="0"/>
              <a:t>. SV pobřeží Mrtvého moře. Výzkumy v S Negevu: ustavení </a:t>
            </a:r>
            <a:r>
              <a:rPr lang="cs-CZ" baseline="0" dirty="0" err="1" smtClean="0"/>
              <a:t>beerševského</a:t>
            </a:r>
            <a:r>
              <a:rPr lang="cs-CZ" baseline="0" dirty="0" smtClean="0"/>
              <a:t> chalkolitu.</a:t>
            </a:r>
          </a:p>
          <a:p>
            <a:r>
              <a:rPr lang="cs-CZ" baseline="0" dirty="0" smtClean="0"/>
              <a:t>Jedny z nejznámějších nálezů: hromadný nález  z jeskyně </a:t>
            </a:r>
            <a:r>
              <a:rPr lang="cs-CZ" baseline="0" dirty="0" err="1" smtClean="0"/>
              <a:t>Nahal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Mišmar</a:t>
            </a:r>
            <a:r>
              <a:rPr lang="cs-CZ" baseline="0" dirty="0" smtClean="0"/>
              <a:t>, zlaté kruhy z </a:t>
            </a:r>
            <a:r>
              <a:rPr lang="cs-CZ" baseline="0" dirty="0" err="1" smtClean="0"/>
              <a:t>Nahal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Qanah</a:t>
            </a:r>
            <a:r>
              <a:rPr lang="cs-CZ" baseline="0" dirty="0" smtClean="0"/>
              <a:t>, nálezy z jeskyně </a:t>
            </a:r>
            <a:r>
              <a:rPr lang="cs-CZ" baseline="0" dirty="0" err="1" smtClean="0"/>
              <a:t>Pequiin</a:t>
            </a:r>
            <a:r>
              <a:rPr lang="cs-CZ" baseline="0" dirty="0" smtClean="0"/>
              <a:t>, nástěnné malby z </a:t>
            </a:r>
            <a:r>
              <a:rPr lang="cs-CZ" baseline="0" dirty="0" err="1" smtClean="0"/>
              <a:t>Telleilat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Ghassulu</a:t>
            </a:r>
            <a:r>
              <a:rPr lang="cs-CZ" baseline="0" dirty="0" smtClean="0"/>
              <a:t>… </a:t>
            </a:r>
          </a:p>
          <a:p>
            <a:r>
              <a:rPr lang="cs-CZ" baseline="0" dirty="0" smtClean="0"/>
              <a:t>Zemědělská produkce: i do dosud zemědělsky nevyužívaných oblastí: dry-</a:t>
            </a:r>
            <a:r>
              <a:rPr lang="cs-CZ" baseline="0" dirty="0" err="1" smtClean="0"/>
              <a:t>farming</a:t>
            </a:r>
            <a:r>
              <a:rPr lang="cs-CZ" baseline="0" dirty="0" smtClean="0"/>
              <a:t>; zvýšená závislost na ovoci (olivy) a sekundárních produktech chovu zvířat (mléko) – vliv na diversifikaci ekonomiky.</a:t>
            </a:r>
          </a:p>
          <a:p>
            <a:r>
              <a:rPr lang="cs-CZ" baseline="0" dirty="0" smtClean="0"/>
              <a:t>Specializace řemesel: keramika, kámen, zpracování slonoviny. Největší pokrok: kovy </a:t>
            </a:r>
          </a:p>
          <a:p>
            <a:r>
              <a:rPr lang="cs-CZ" baseline="0" dirty="0" smtClean="0"/>
              <a:t>Thomas E. </a:t>
            </a:r>
            <a:r>
              <a:rPr lang="cs-CZ" baseline="0" dirty="0" err="1" smtClean="0"/>
              <a:t>Levy</a:t>
            </a:r>
            <a:r>
              <a:rPr lang="cs-CZ" baseline="0" dirty="0" smtClean="0"/>
              <a:t>: hierarchicky uspořádané společnosti (</a:t>
            </a:r>
            <a:r>
              <a:rPr lang="cs-CZ" baseline="0" dirty="0" err="1" smtClean="0"/>
              <a:t>chiefdoms</a:t>
            </a:r>
            <a:r>
              <a:rPr lang="cs-CZ" baseline="0" dirty="0" smtClean="0"/>
              <a:t>) vznikly jako reakce na snahu omezit negativní dopady stále se snižujícího potenciálu zdrojů, především v souvislosti s protichůdnými potřebami specializovaného polokočovného pastevectví a usedlého zemědělství. Zdůraznění adaptivní role kultury na měnící se přírodní podmínky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BD3826-F1D9-4047-90CC-F52485A1BD7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899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Regionalizace vývoje: hlavní oblast: Negev (</a:t>
            </a:r>
            <a:r>
              <a:rPr lang="cs-CZ" dirty="0" err="1" smtClean="0"/>
              <a:t>Beerševa</a:t>
            </a:r>
            <a:r>
              <a:rPr lang="cs-CZ" dirty="0" smtClean="0"/>
              <a:t>), S část údolí Jordánu (</a:t>
            </a:r>
            <a:r>
              <a:rPr lang="cs-CZ" dirty="0" err="1" smtClean="0"/>
              <a:t>Neve</a:t>
            </a:r>
            <a:r>
              <a:rPr lang="cs-CZ" dirty="0" smtClean="0"/>
              <a:t> Ur), J část údolí Jordánu (</a:t>
            </a:r>
            <a:r>
              <a:rPr lang="cs-CZ" dirty="0" err="1" smtClean="0"/>
              <a:t>Teleilat</a:t>
            </a:r>
            <a:r>
              <a:rPr lang="cs-CZ" dirty="0" smtClean="0"/>
              <a:t> </a:t>
            </a:r>
            <a:r>
              <a:rPr lang="cs-CZ" dirty="0" err="1" smtClean="0"/>
              <a:t>Ghassul</a:t>
            </a:r>
            <a:r>
              <a:rPr lang="cs-CZ" dirty="0" smtClean="0"/>
              <a:t>) a S Izrael, S Jordánsko, Libanon (</a:t>
            </a:r>
            <a:r>
              <a:rPr lang="cs-CZ" dirty="0" err="1" smtClean="0"/>
              <a:t>Golani</a:t>
            </a:r>
            <a:r>
              <a:rPr lang="cs-CZ" dirty="0" smtClean="0"/>
              <a:t>).</a:t>
            </a:r>
          </a:p>
          <a:p>
            <a:r>
              <a:rPr lang="cs-CZ" dirty="0" smtClean="0"/>
              <a:t>Kadluby</a:t>
            </a:r>
            <a:r>
              <a:rPr lang="cs-CZ" baseline="0" dirty="0" smtClean="0"/>
              <a:t> a na ztracenou formu</a:t>
            </a:r>
          </a:p>
          <a:p>
            <a:r>
              <a:rPr lang="cs-CZ" baseline="0" dirty="0" err="1" smtClean="0"/>
              <a:t>Nahal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Mišmar</a:t>
            </a:r>
            <a:r>
              <a:rPr lang="cs-CZ" baseline="0" dirty="0" smtClean="0"/>
              <a:t>: raná 1960s, jeskyně u Z břehu Mrtvého moře. Stovky složitých měděných předmětů a ozdob: měděné bulavy, koruny, žezla,  a další: zabalené do rákosu: 14C data: mladší chalkolit. Co s tím? Starší názory: vybavení svatyně En </a:t>
            </a:r>
            <a:r>
              <a:rPr lang="cs-CZ" baseline="0" dirty="0" err="1" smtClean="0"/>
              <a:t>Gedi</a:t>
            </a:r>
            <a:r>
              <a:rPr lang="cs-CZ" baseline="0" dirty="0" smtClean="0"/>
              <a:t> (15 km od sebe) X neodpovídá tomu. </a:t>
            </a:r>
            <a:r>
              <a:rPr lang="cs-CZ" baseline="0" dirty="0" err="1" smtClean="0"/>
              <a:t>Nahal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Mišmar</a:t>
            </a:r>
            <a:r>
              <a:rPr lang="cs-CZ" baseline="0" dirty="0" smtClean="0"/>
              <a:t>: 1./4 4. tisíciletí= 4350 </a:t>
            </a:r>
            <a:r>
              <a:rPr lang="cs-CZ" baseline="0" dirty="0" err="1" smtClean="0"/>
              <a:t>cal</a:t>
            </a:r>
            <a:r>
              <a:rPr lang="cs-CZ" baseline="0" dirty="0" smtClean="0"/>
              <a:t> BC.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BD3826-F1D9-4047-90CC-F52485A1BD7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65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Like at most other sites, houses are rectilinear, with dried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mudbricks set on either clay or stone foundations. Unlike at most other sites, however,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there is evidence for plastered walls, some repeatedly, including those with polychrome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painted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designs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and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symbols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settlement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plans suggests to Bourke (2001) that substantial variability of size, shape and construction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exists between individual dwellings and the attached courtyards.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Tulayl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3, for instance, is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dominated by several multi-room complexes with brick-built bins, stone-lined storage pits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and large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pithoi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within the courtyards or storage and workrooms that open on to the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courtyards (Bourke 2001, p. 120). Bourke further asserts that there are correlates between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artifact types, building form and the plastered wall paintings, where there is sufficient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recorded detail, implying special, probably ritual functions for these structures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BD3826-F1D9-4047-90CC-F52485A1BD7A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364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„Mezi“: po neolitické revoluci X před</a:t>
            </a:r>
            <a:r>
              <a:rPr lang="cs-CZ" baseline="0" dirty="0" smtClean="0"/>
              <a:t> městskou revolucí.</a:t>
            </a:r>
            <a:endParaRPr lang="cs-CZ" dirty="0" smtClean="0"/>
          </a:p>
          <a:p>
            <a:r>
              <a:rPr lang="cs-CZ" dirty="0" smtClean="0"/>
              <a:t>Lokality </a:t>
            </a:r>
            <a:r>
              <a:rPr lang="cs-CZ" dirty="0" err="1" smtClean="0"/>
              <a:t>halafu</a:t>
            </a:r>
            <a:r>
              <a:rPr lang="cs-CZ" dirty="0" smtClean="0"/>
              <a:t>: 4 znaky: keramika (zdobené stolní zboží), architektura (</a:t>
            </a:r>
            <a:r>
              <a:rPr lang="cs-CZ" dirty="0" err="1" smtClean="0"/>
              <a:t>tholoi</a:t>
            </a:r>
            <a:r>
              <a:rPr lang="cs-CZ" dirty="0" smtClean="0"/>
              <a:t>), způsob získávání potravy (subsistenční strategie: dry-</a:t>
            </a:r>
            <a:r>
              <a:rPr lang="cs-CZ" dirty="0" err="1" smtClean="0"/>
              <a:t>farming</a:t>
            </a:r>
            <a:r>
              <a:rPr lang="cs-CZ" baseline="0" dirty="0" smtClean="0"/>
              <a:t> zemědělské vesnice a pastevectví</a:t>
            </a:r>
            <a:r>
              <a:rPr lang="cs-CZ" dirty="0" smtClean="0"/>
              <a:t>), </a:t>
            </a:r>
            <a:r>
              <a:rPr lang="cs-CZ" dirty="0" err="1" smtClean="0"/>
              <a:t>egalitární</a:t>
            </a:r>
            <a:r>
              <a:rPr lang="cs-CZ" dirty="0" smtClean="0"/>
              <a:t> systém směny (samostatné vesnice 1-2ha</a:t>
            </a:r>
            <a:r>
              <a:rPr lang="cs-CZ" baseline="0" dirty="0" smtClean="0"/>
              <a:t> </a:t>
            </a:r>
            <a:r>
              <a:rPr lang="cs-CZ" dirty="0" smtClean="0"/>
              <a:t>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BD3826-F1D9-4047-90CC-F52485A1BD7A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357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Rané 6. tisíciletí: </a:t>
            </a:r>
            <a:r>
              <a:rPr lang="cs-CZ" dirty="0" err="1" smtClean="0"/>
              <a:t>ubaidská</a:t>
            </a:r>
            <a:r>
              <a:rPr lang="cs-CZ" dirty="0" smtClean="0"/>
              <a:t> keramická tradice: v oblasti J od Bagdádu na lokalitách</a:t>
            </a:r>
            <a:r>
              <a:rPr lang="cs-CZ" baseline="0" dirty="0" smtClean="0"/>
              <a:t> jako </a:t>
            </a:r>
            <a:r>
              <a:rPr lang="cs-CZ" baseline="0" dirty="0" err="1" smtClean="0"/>
              <a:t>Eridu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Tell</a:t>
            </a:r>
            <a:r>
              <a:rPr lang="cs-CZ" baseline="0" dirty="0" smtClean="0"/>
              <a:t> el-</a:t>
            </a:r>
            <a:r>
              <a:rPr lang="cs-CZ" baseline="0" dirty="0" err="1" smtClean="0"/>
              <a:t>Oueilli</a:t>
            </a:r>
            <a:r>
              <a:rPr lang="cs-CZ" baseline="0" dirty="0" smtClean="0"/>
              <a:t>. Následuje po </a:t>
            </a:r>
            <a:r>
              <a:rPr lang="cs-CZ" baseline="0" dirty="0" err="1" smtClean="0"/>
              <a:t>Samarrské</a:t>
            </a:r>
            <a:r>
              <a:rPr lang="cs-CZ" baseline="0" dirty="0" smtClean="0"/>
              <a:t> kultuře, Soudobá s </a:t>
            </a:r>
            <a:r>
              <a:rPr lang="cs-CZ" baseline="0" dirty="0" err="1" smtClean="0"/>
              <a:t>Halafem</a:t>
            </a:r>
            <a:r>
              <a:rPr lang="cs-CZ" baseline="0" dirty="0" smtClean="0"/>
              <a:t>. </a:t>
            </a:r>
          </a:p>
          <a:p>
            <a:r>
              <a:rPr lang="cs-CZ" baseline="0" dirty="0" smtClean="0"/>
              <a:t>Identifikace: Leonard </a:t>
            </a:r>
            <a:r>
              <a:rPr lang="cs-CZ" baseline="0" dirty="0" err="1" smtClean="0"/>
              <a:t>Wooley</a:t>
            </a:r>
            <a:r>
              <a:rPr lang="cs-CZ" baseline="0" dirty="0" smtClean="0"/>
              <a:t>: 30tá léta 20. století.</a:t>
            </a:r>
          </a:p>
          <a:p>
            <a:r>
              <a:rPr lang="cs-CZ" baseline="0" dirty="0" smtClean="0"/>
              <a:t>Datace: problém: jižní Mezopotámie (0-5: 6500-4200/4100 BCE) X jinde kratší trvání: severní Mezopotámie: nástup až ve stupni </a:t>
            </a:r>
            <a:r>
              <a:rPr lang="cs-CZ" baseline="0" dirty="0" err="1" smtClean="0"/>
              <a:t>Ubaid</a:t>
            </a:r>
            <a:r>
              <a:rPr lang="cs-CZ" baseline="0" dirty="0" smtClean="0"/>
              <a:t> 2-3, 5300-4300 BCE, nahrazuje </a:t>
            </a:r>
            <a:r>
              <a:rPr lang="cs-CZ" baseline="0" dirty="0" err="1" smtClean="0"/>
              <a:t>Halaf</a:t>
            </a:r>
            <a:r>
              <a:rPr lang="cs-CZ" baseline="0" dirty="0" smtClean="0"/>
              <a:t>.</a:t>
            </a:r>
          </a:p>
          <a:p>
            <a:r>
              <a:rPr lang="cs-CZ" baseline="0" dirty="0" err="1" smtClean="0"/>
              <a:t>Eridu</a:t>
            </a:r>
            <a:r>
              <a:rPr lang="cs-CZ" baseline="0" dirty="0" smtClean="0"/>
              <a:t>: </a:t>
            </a:r>
            <a:r>
              <a:rPr lang="cs-CZ" baseline="0" dirty="0" err="1" smtClean="0"/>
              <a:t>Ubaid</a:t>
            </a:r>
            <a:r>
              <a:rPr lang="cs-CZ" baseline="0" dirty="0" smtClean="0"/>
              <a:t> 1: 5000-4750 BC. Nejlépe doložen v </a:t>
            </a:r>
            <a:r>
              <a:rPr lang="cs-CZ" baseline="0" dirty="0" err="1" smtClean="0"/>
              <a:t>Eridu</a:t>
            </a:r>
            <a:r>
              <a:rPr lang="cs-CZ" baseline="0" dirty="0" smtClean="0"/>
              <a:t> (centrem města: chrám ze sušených cihel; keramika: tmavohnědá geometrická malba: trojúhelníky, vlnky a čáry).</a:t>
            </a:r>
          </a:p>
          <a:p>
            <a:r>
              <a:rPr lang="cs-CZ" baseline="0" dirty="0" err="1" smtClean="0"/>
              <a:t>Hádží</a:t>
            </a:r>
            <a:r>
              <a:rPr lang="cs-CZ" baseline="0" dirty="0" smtClean="0"/>
              <a:t>-Muhammad – </a:t>
            </a:r>
            <a:r>
              <a:rPr lang="cs-CZ" baseline="0" dirty="0" err="1" smtClean="0"/>
              <a:t>Ubaid</a:t>
            </a:r>
            <a:r>
              <a:rPr lang="cs-CZ" baseline="0" dirty="0" smtClean="0"/>
              <a:t> 2: 4750-4500 BC: lokalita </a:t>
            </a:r>
            <a:r>
              <a:rPr lang="cs-CZ" baseline="0" dirty="0" err="1" smtClean="0"/>
              <a:t>Qa´alat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Hádží</a:t>
            </a:r>
            <a:r>
              <a:rPr lang="cs-CZ" baseline="0" dirty="0" smtClean="0"/>
              <a:t> Muhammad, J od </a:t>
            </a:r>
            <a:r>
              <a:rPr lang="cs-CZ" baseline="0" dirty="0" err="1" smtClean="0"/>
              <a:t>Varky</a:t>
            </a:r>
            <a:r>
              <a:rPr lang="cs-CZ" baseline="0" dirty="0" smtClean="0"/>
              <a:t> (</a:t>
            </a:r>
            <a:r>
              <a:rPr lang="cs-CZ" baseline="0" dirty="0" err="1" smtClean="0"/>
              <a:t>Uruk</a:t>
            </a:r>
            <a:r>
              <a:rPr lang="cs-CZ" baseline="0" dirty="0" smtClean="0"/>
              <a:t>). </a:t>
            </a:r>
            <a:r>
              <a:rPr lang="cs-CZ" baseline="0" dirty="0" err="1" smtClean="0"/>
              <a:t>Eridu</a:t>
            </a:r>
            <a:r>
              <a:rPr lang="cs-CZ" baseline="0" dirty="0" smtClean="0"/>
              <a:t>: vrstva XIV-XII. Keramika podobná </a:t>
            </a:r>
            <a:r>
              <a:rPr lang="cs-CZ" baseline="0" dirty="0" err="1" smtClean="0"/>
              <a:t>halafu</a:t>
            </a:r>
            <a:r>
              <a:rPr lang="cs-CZ" baseline="0" dirty="0" smtClean="0"/>
              <a:t> (tmavá malba na světlém podkladu, lesklý podklad, motivy geometrické). Stolní (původ z jižní Mezopotámie – artikl obchodu) i užitkové nádoby (nezdobené, lokální). Často opravované.</a:t>
            </a:r>
          </a:p>
          <a:p>
            <a:r>
              <a:rPr lang="cs-CZ" baseline="0" dirty="0" err="1" smtClean="0"/>
              <a:t>Ubaid</a:t>
            </a:r>
            <a:r>
              <a:rPr lang="cs-CZ" baseline="0" dirty="0" smtClean="0"/>
              <a:t>: 3-4: 4500-3500 BC. Na prahu vytváření prvních státních útvarů. Centrum: jižní Mezopotámie: budovány mohutné chrámové komplexy. Hlavní lokality: </a:t>
            </a:r>
            <a:r>
              <a:rPr lang="cs-CZ" baseline="0" dirty="0" err="1" smtClean="0"/>
              <a:t>Tell</a:t>
            </a:r>
            <a:r>
              <a:rPr lang="cs-CZ" baseline="0" dirty="0" smtClean="0"/>
              <a:t> el-</a:t>
            </a:r>
            <a:r>
              <a:rPr lang="cs-CZ" baseline="0" dirty="0" err="1" smtClean="0"/>
              <a:t>Ubaid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Eridu</a:t>
            </a:r>
            <a:r>
              <a:rPr lang="cs-CZ" baseline="0" dirty="0" smtClean="0"/>
              <a:t>, Ur, </a:t>
            </a:r>
            <a:r>
              <a:rPr lang="cs-CZ" baseline="0" dirty="0" err="1" smtClean="0"/>
              <a:t>Uruk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Girsu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Tell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Ukajr</a:t>
            </a:r>
            <a:endParaRPr lang="cs-CZ" baseline="0" dirty="0" smtClean="0"/>
          </a:p>
          <a:p>
            <a:r>
              <a:rPr lang="cs-CZ" baseline="0" dirty="0" smtClean="0"/>
              <a:t>Osídlení: zemědělské vesnice (zavlažování) a pastevectví; objevení se fenoménu chrámů; jednoznačná a velmi jemná malovaná keramika (ne tak zdobná jako </a:t>
            </a:r>
            <a:r>
              <a:rPr lang="cs-CZ" baseline="0" dirty="0" err="1" smtClean="0"/>
              <a:t>Halaf</a:t>
            </a:r>
            <a:r>
              <a:rPr lang="cs-CZ" baseline="0" dirty="0" smtClean="0"/>
              <a:t>). </a:t>
            </a:r>
          </a:p>
          <a:p>
            <a:r>
              <a:rPr lang="cs-CZ" baseline="0" dirty="0" smtClean="0"/>
              <a:t>Nejstarší komplexní osídlení aluviálních plání jižní Mezopotámie. Následně se šíří S a Z podél </a:t>
            </a:r>
            <a:r>
              <a:rPr lang="cs-CZ" baseline="0" dirty="0" err="1" smtClean="0"/>
              <a:t>Tigrisu</a:t>
            </a:r>
            <a:r>
              <a:rPr lang="cs-CZ" baseline="0" dirty="0" smtClean="0"/>
              <a:t> a Eufratu a nahrazuje nositele </a:t>
            </a:r>
            <a:r>
              <a:rPr lang="cs-CZ" baseline="0" dirty="0" err="1" smtClean="0"/>
              <a:t>halafské</a:t>
            </a:r>
            <a:r>
              <a:rPr lang="cs-CZ" baseline="0" dirty="0" smtClean="0"/>
              <a:t> kultury.</a:t>
            </a:r>
          </a:p>
          <a:p>
            <a:r>
              <a:rPr lang="cs-CZ" b="1" baseline="0" dirty="0" smtClean="0"/>
              <a:t>Důvody expanze</a:t>
            </a:r>
            <a:r>
              <a:rPr lang="cs-CZ" baseline="0" dirty="0" smtClean="0"/>
              <a:t>: starší bádání: nejistota a sociální neklid způsobený boji, válečnými výpady, klimatickými změnami, dlouhodobými suchy, epidemiemi zvířat, vyčerpáním půdy a vpády nomádů X nic se neprojevuje v archeologickém materiálů. Současné bádání: bohaté kontakty mezi S a J Mezopotámií; nebo vnímají </a:t>
            </a:r>
            <a:r>
              <a:rPr lang="cs-CZ" baseline="0" dirty="0" err="1" smtClean="0"/>
              <a:t>Ubaid</a:t>
            </a:r>
            <a:r>
              <a:rPr lang="cs-CZ" baseline="0" dirty="0" smtClean="0"/>
              <a:t> jako výsledek dlouhého a lokálního vývoje především v oblastech dříve spadajících do </a:t>
            </a:r>
            <a:r>
              <a:rPr lang="cs-CZ" baseline="0" dirty="0" err="1" smtClean="0"/>
              <a:t>halafského</a:t>
            </a:r>
            <a:r>
              <a:rPr lang="cs-CZ" baseline="0" dirty="0" smtClean="0"/>
              <a:t> okruhu na S Sýrie a v Mezopotámii.</a:t>
            </a:r>
          </a:p>
          <a:p>
            <a:r>
              <a:rPr lang="cs-CZ" b="1" baseline="0" dirty="0" smtClean="0"/>
              <a:t>Ekonomika</a:t>
            </a:r>
            <a:r>
              <a:rPr lang="cs-CZ" baseline="0" dirty="0" smtClean="0"/>
              <a:t>: závlahové zemědělství a specializovaný chov koz a ovcí, dobytek, prasata. Polokočovní pastevci: každoroční stěhování stád na S. Využívání lokálních zdrojů: hlína, bitumen, měď. Obchod a směna: hlavní ekonomický prvek, velký význam. Rozsáhlé vesnice a závislé osady – nárůst sociální nerovnosti a hierarchizace společnosti. Stimul pro expanzi: nedostatek surovin (kromě hlíny): na S-kámen a kov, na J: ryby a perly.</a:t>
            </a:r>
          </a:p>
          <a:p>
            <a:r>
              <a:rPr lang="cs-CZ" baseline="0" dirty="0" smtClean="0"/>
              <a:t>Ekonomika závislá na tributech: snaha o generování přebytku.</a:t>
            </a:r>
          </a:p>
          <a:p>
            <a:r>
              <a:rPr lang="cs-CZ" baseline="0" dirty="0" smtClean="0"/>
              <a:t>Konec </a:t>
            </a:r>
            <a:r>
              <a:rPr lang="cs-CZ" baseline="0" dirty="0" err="1" smtClean="0"/>
              <a:t>ubaidu</a:t>
            </a:r>
            <a:r>
              <a:rPr lang="cs-CZ" baseline="0" dirty="0" smtClean="0"/>
              <a:t>: snížení počtu městských center, některé lokality zničeny a opuštěny.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BD3826-F1D9-4047-90CC-F52485A1BD7A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437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Sošky, zpravidla ženské,</a:t>
            </a:r>
            <a:r>
              <a:rPr lang="cs-CZ" baseline="0" dirty="0" smtClean="0"/>
              <a:t> někdy s dítětem. Výzdoba: malování, tetování, šperky</a:t>
            </a:r>
          </a:p>
          <a:p>
            <a:r>
              <a:rPr lang="cs-CZ" baseline="0" dirty="0" smtClean="0"/>
              <a:t>Hlavičky hadů s vystouplýma očima, </a:t>
            </a:r>
          </a:p>
          <a:p>
            <a:r>
              <a:rPr lang="cs-CZ" b="1" baseline="0" dirty="0" smtClean="0"/>
              <a:t>Pohřby</a:t>
            </a:r>
            <a:r>
              <a:rPr lang="cs-CZ" baseline="0" dirty="0" smtClean="0"/>
              <a:t>:  výbava – značné rozdíly mezi jednotlivými hroby – odraz sociální nerovnosti. Mizí: v pozdním </a:t>
            </a:r>
            <a:r>
              <a:rPr lang="cs-CZ" baseline="0" dirty="0" err="1" smtClean="0"/>
              <a:t>Ubaidu</a:t>
            </a:r>
            <a:r>
              <a:rPr lang="cs-CZ" baseline="0" dirty="0" smtClean="0"/>
              <a:t>. Regionální rozdíly v pohřebištích. </a:t>
            </a:r>
          </a:p>
          <a:p>
            <a:r>
              <a:rPr lang="cs-CZ" baseline="0" dirty="0" smtClean="0"/>
              <a:t>Pohřebiště pro </a:t>
            </a:r>
            <a:r>
              <a:rPr lang="cs-CZ" baseline="0" dirty="0" err="1" smtClean="0"/>
              <a:t>Eridu</a:t>
            </a:r>
            <a:r>
              <a:rPr lang="cs-CZ" baseline="0" dirty="0" smtClean="0"/>
              <a:t>: pohřby jednotlivců. Výbava: jemně zdobené mísy, pálené sošky z hlíny.</a:t>
            </a:r>
          </a:p>
          <a:p>
            <a:r>
              <a:rPr lang="cs-CZ" baseline="0" dirty="0" smtClean="0"/>
              <a:t>Způsob udržení vazeb v komunitě, práva držby půdy a dědictví: důraz kladen na komunitu, společenství.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BD3826-F1D9-4047-90CC-F52485A1BD7A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177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Dnes: cca 250 km S od Perského zálivu X pobřežní hranice byla dříve mnohem blíže. </a:t>
            </a:r>
            <a:r>
              <a:rPr lang="cs-CZ" dirty="0" err="1" smtClean="0"/>
              <a:t>Tell</a:t>
            </a:r>
            <a:r>
              <a:rPr lang="cs-CZ" dirty="0" smtClean="0"/>
              <a:t> 500x300 m, 2m nad okolním terénem. </a:t>
            </a:r>
          </a:p>
          <a:p>
            <a:r>
              <a:rPr lang="cs-CZ" dirty="0" smtClean="0"/>
              <a:t>Časté jsou opakované opravy domů a architektury</a:t>
            </a:r>
          </a:p>
          <a:p>
            <a:r>
              <a:rPr lang="cs-CZ" dirty="0" smtClean="0"/>
              <a:t>Typy domů: </a:t>
            </a:r>
            <a:r>
              <a:rPr lang="cs-CZ" dirty="0" err="1" smtClean="0"/>
              <a:t>trojprostorové</a:t>
            </a:r>
            <a:r>
              <a:rPr lang="cs-CZ" dirty="0" smtClean="0"/>
              <a:t> domy a tzv.</a:t>
            </a:r>
            <a:r>
              <a:rPr lang="cs-CZ" baseline="0" dirty="0" smtClean="0"/>
              <a:t> T-domy: dlouhá centrální místnost s menšími bočními prostorami </a:t>
            </a:r>
          </a:p>
          <a:p>
            <a:r>
              <a:rPr lang="cs-CZ" baseline="0" dirty="0" err="1" smtClean="0"/>
              <a:t>Ubaidský</a:t>
            </a:r>
            <a:r>
              <a:rPr lang="cs-CZ" baseline="0" dirty="0" smtClean="0"/>
              <a:t> dům: přízemní s přístupnou střechou – různé aktivity, větší než neolitické domy, centrální chodba s bočními místnostmi, jednotlivé místnosti mají jednoznačné funkční určení (spaní, vaření, přijímání návštěv: na základě nálezů, způsobu přístupu apod.)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BD3826-F1D9-4047-90CC-F52485A1BD7A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217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Chrámy: podobné architektuře domů, rohy orientované na světové strany. Vnější stěny: zdobení pomocí nik, někdy mohou stát na vyvýšené platformě.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BD3826-F1D9-4047-90CC-F52485A1BD7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160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677E29D-0D78-480A-9946-AEC0843E6FA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199A7-62D1-44E5-9A45-078C35A214B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A9611D3A-BC67-48F6-853A-B6A8359A5FD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AFBA5B5-74D9-4335-AA81-F369E9660A1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D29EF9D-B8B0-49CA-A62A-DEE06E07687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GB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3336404B-F855-46A2-9550-2EFB2615AA0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GB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5BF0C31E-C377-4916-B440-95FCE675AE5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GB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4C620A-835C-4F90-A9DC-C7CAF63D4C3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C4772CA-287C-4F64-AED8-9F434113DF6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5D81BD-209E-4128-8E8F-643BE1E00B0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en-GB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CB612428-66AC-4FB2-8F1F-2475190116C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4B87593-71DC-4F30-AA6D-733FCACB75D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4038600"/>
            <a:ext cx="8443664" cy="18288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/>
              <a:t>Vznik městské civilizace.</a:t>
            </a:r>
            <a:br>
              <a:rPr lang="cs-CZ" altLang="cs-CZ" dirty="0" smtClean="0"/>
            </a:br>
            <a:r>
              <a:rPr lang="en-US" altLang="cs-CZ" dirty="0" smtClean="0"/>
              <a:t>CHALKOLIT</a:t>
            </a:r>
            <a:r>
              <a:rPr lang="cs-CZ" altLang="cs-CZ" dirty="0" smtClean="0"/>
              <a:t> NA PŘEDNÍM VÝCHODĚ</a:t>
            </a:r>
            <a:endParaRPr lang="en-GB" altLang="cs-CZ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3092" y="6021288"/>
            <a:ext cx="6705600" cy="685800"/>
          </a:xfrm>
        </p:spPr>
        <p:txBody>
          <a:bodyPr>
            <a:normAutofit fontScale="40000" lnSpcReduction="20000"/>
          </a:bodyPr>
          <a:lstStyle/>
          <a:p>
            <a:pPr eaLnBrk="1" hangingPunct="1"/>
            <a:r>
              <a:rPr lang="cs-CZ" altLang="cs-CZ" dirty="0" smtClean="0"/>
              <a:t>Petra Maříková Vlčková</a:t>
            </a:r>
          </a:p>
          <a:p>
            <a:pPr eaLnBrk="1" hangingPunct="1"/>
            <a:r>
              <a:rPr lang="cs-CZ" altLang="cs-CZ" dirty="0" smtClean="0"/>
              <a:t>Kultura starověkého Předního východu a Egypta KLBcA02</a:t>
            </a:r>
          </a:p>
          <a:p>
            <a:pPr eaLnBrk="1" hangingPunct="1"/>
            <a:r>
              <a:rPr lang="cs-CZ" altLang="cs-CZ" smtClean="0"/>
              <a:t>2020-03-18</a:t>
            </a: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UBAID V SEVERNÍ LEVANTĚ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589566"/>
            <a:ext cx="4316288" cy="5151801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Raně chalkolitické období: přechod od venkovského rozptýleného osídlení ke komplexním městským celkům – během 5. tisíciletí X archeologicky málo známé</a:t>
            </a:r>
          </a:p>
          <a:p>
            <a:r>
              <a:rPr lang="cs-CZ" dirty="0" smtClean="0"/>
              <a:t>Sýrie: do </a:t>
            </a:r>
            <a:r>
              <a:rPr lang="cs-CZ" dirty="0" err="1" smtClean="0"/>
              <a:t>Ubaidského</a:t>
            </a:r>
            <a:r>
              <a:rPr lang="cs-CZ" dirty="0" smtClean="0"/>
              <a:t> kulturního komplexu: závěr 6. tisíciletí</a:t>
            </a:r>
          </a:p>
          <a:p>
            <a:pPr lvl="1"/>
            <a:r>
              <a:rPr lang="cs-CZ" dirty="0" smtClean="0"/>
              <a:t>Existence přechodného horizontu </a:t>
            </a:r>
            <a:r>
              <a:rPr lang="cs-CZ" dirty="0" err="1" smtClean="0"/>
              <a:t>Halaf-Ubaid</a:t>
            </a:r>
            <a:r>
              <a:rPr lang="cs-CZ" dirty="0" smtClean="0"/>
              <a:t> </a:t>
            </a:r>
          </a:p>
          <a:p>
            <a:r>
              <a:rPr lang="cs-CZ" dirty="0" smtClean="0"/>
              <a:t>Změny: materiální kultura (nové typy malované i nezdobené keramiky), společenský život, architektura (mizí </a:t>
            </a:r>
            <a:r>
              <a:rPr lang="cs-CZ" dirty="0" err="1" smtClean="0"/>
              <a:t>tholoi</a:t>
            </a:r>
            <a:r>
              <a:rPr lang="cs-CZ" dirty="0" smtClean="0"/>
              <a:t>)</a:t>
            </a:r>
          </a:p>
          <a:p>
            <a:r>
              <a:rPr lang="cs-CZ" dirty="0" smtClean="0"/>
              <a:t>Osídlení: povodí Eufratu až po pobřeží Středozemního moře</a:t>
            </a:r>
          </a:p>
          <a:p>
            <a:r>
              <a:rPr lang="cs-CZ" dirty="0" smtClean="0"/>
              <a:t>Struktura osídlení: pravidelné vzdálenosti cca 10-20 km; menší sídla (do 1ha)</a:t>
            </a:r>
          </a:p>
          <a:p>
            <a:r>
              <a:rPr lang="cs-CZ" dirty="0" smtClean="0"/>
              <a:t>Pohřebiště: pohřby v rámci sídlišť  X existují i vlastní pohřebiště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"/>
          <a:stretch/>
        </p:blipFill>
        <p:spPr>
          <a:xfrm rot="16200000">
            <a:off x="5005506" y="1448589"/>
            <a:ext cx="3565287" cy="4572000"/>
          </a:xfrm>
        </p:spPr>
      </p:pic>
    </p:spTree>
    <p:extLst>
      <p:ext uri="{BB962C8B-B14F-4D97-AF65-F5344CB8AC3E}">
        <p14:creationId xmlns:p14="http://schemas.microsoft.com/office/powerpoint/2010/main" val="3875791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cap="all" dirty="0" smtClean="0"/>
              <a:t>Chalkolit v severní Levantě </a:t>
            </a:r>
            <a:r>
              <a:rPr lang="cs-CZ" dirty="0" smtClean="0"/>
              <a:t>- </a:t>
            </a:r>
            <a:r>
              <a:rPr lang="cs-CZ" dirty="0" err="1" smtClean="0"/>
              <a:t>Byblos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589567"/>
            <a:ext cx="4172272" cy="457200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Jediné místo s kontinuálním osídlením</a:t>
            </a:r>
          </a:p>
          <a:p>
            <a:r>
              <a:rPr lang="cs-CZ" dirty="0" smtClean="0"/>
              <a:t>Téměř celé prozkoumané – Maurice </a:t>
            </a:r>
            <a:r>
              <a:rPr lang="cs-CZ" dirty="0" err="1" smtClean="0"/>
              <a:t>Dunand</a:t>
            </a:r>
            <a:r>
              <a:rPr lang="cs-CZ" dirty="0" smtClean="0"/>
              <a:t>: periodizace pro vývoj celé pobřežní oblasti S Levanty</a:t>
            </a:r>
          </a:p>
          <a:p>
            <a:r>
              <a:rPr lang="cs-CZ" dirty="0" smtClean="0"/>
              <a:t>Pohřbívání: pohřby v nádobách (2097, bohatá výbava: 3652 předmětů), kostrové i v jeskyních</a:t>
            </a:r>
          </a:p>
          <a:p>
            <a:r>
              <a:rPr lang="cs-CZ" dirty="0" smtClean="0"/>
              <a:t>Osídlení: obydlí (oválná – charakteristická jen pro </a:t>
            </a:r>
            <a:r>
              <a:rPr lang="cs-CZ" dirty="0" err="1" smtClean="0"/>
              <a:t>Byblos</a:t>
            </a:r>
            <a:r>
              <a:rPr lang="cs-CZ" dirty="0" smtClean="0"/>
              <a:t>, pravoúhlá) a sila z </a:t>
            </a:r>
            <a:r>
              <a:rPr lang="cs-CZ" dirty="0" err="1" smtClean="0"/>
              <a:t>pisé</a:t>
            </a:r>
            <a:r>
              <a:rPr lang="cs-CZ" dirty="0" smtClean="0"/>
              <a:t> (vepřovice), zpevněné cesty</a:t>
            </a:r>
          </a:p>
          <a:p>
            <a:pPr lvl="1"/>
            <a:r>
              <a:rPr lang="cs-CZ" dirty="0" err="1" smtClean="0"/>
              <a:t>Sidon-Dakerman</a:t>
            </a:r>
            <a:r>
              <a:rPr lang="cs-CZ" dirty="0" smtClean="0"/>
              <a:t>: opevněné osídlení</a:t>
            </a:r>
          </a:p>
          <a:p>
            <a:r>
              <a:rPr lang="cs-CZ" dirty="0" smtClean="0"/>
              <a:t>Podobná struktura osídlení: </a:t>
            </a:r>
            <a:r>
              <a:rPr lang="cs-CZ" dirty="0" err="1" smtClean="0"/>
              <a:t>Sidon-Dakerman</a:t>
            </a:r>
            <a:r>
              <a:rPr lang="cs-CZ" dirty="0" smtClean="0"/>
              <a:t>, Ras </a:t>
            </a:r>
            <a:r>
              <a:rPr lang="cs-CZ" dirty="0" err="1" smtClean="0"/>
              <a:t>Shamra</a:t>
            </a:r>
            <a:r>
              <a:rPr lang="cs-CZ" dirty="0" smtClean="0"/>
              <a:t>, Hama apod.</a:t>
            </a: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6812085" y="1589567"/>
            <a:ext cx="2114309" cy="133537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8025" y="3348996"/>
            <a:ext cx="2725328" cy="341732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843" y="1572511"/>
            <a:ext cx="2058198" cy="142706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1585" y="3140968"/>
            <a:ext cx="1776440" cy="114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22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URUK V MEZOPOTÁMII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589566"/>
            <a:ext cx="4896544" cy="5151801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c</a:t>
            </a:r>
            <a:r>
              <a:rPr lang="cs-CZ" dirty="0" smtClean="0"/>
              <a:t>. 4000-3100 BC = protohistorická fáze chalkolitického období s přechodem do rané doby bronzové = objevení se městské společnosti v jižní Mezopotámii: středobod této civilizace X archeologická znalost regionu je nedostatečná</a:t>
            </a:r>
          </a:p>
          <a:p>
            <a:pPr lvl="1"/>
            <a:r>
              <a:rPr lang="cs-CZ" dirty="0" smtClean="0"/>
              <a:t>Důvody: ? Ekologická pestrost</a:t>
            </a:r>
          </a:p>
          <a:p>
            <a:r>
              <a:rPr lang="cs-CZ" dirty="0" smtClean="0"/>
              <a:t>Projev celospolečenské změny: hierarchizace struktury osídlení</a:t>
            </a:r>
          </a:p>
          <a:p>
            <a:r>
              <a:rPr lang="cs-CZ" dirty="0" smtClean="0"/>
              <a:t>Ekonomika: rozsáhlý redistribuční systém</a:t>
            </a:r>
          </a:p>
          <a:p>
            <a:pPr lvl="1"/>
            <a:r>
              <a:rPr lang="cs-CZ" dirty="0" smtClean="0"/>
              <a:t>Vzájemně propojený systém městských center, především v </a:t>
            </a:r>
            <a:r>
              <a:rPr lang="cs-CZ" dirty="0"/>
              <a:t>jižní </a:t>
            </a:r>
            <a:r>
              <a:rPr lang="cs-CZ" dirty="0" smtClean="0"/>
              <a:t>Mezopotámii: ve střední a jižní Babylonii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161" y="1589088"/>
            <a:ext cx="3361977" cy="4572000"/>
          </a:xfrm>
        </p:spPr>
      </p:pic>
    </p:spTree>
    <p:extLst>
      <p:ext uri="{BB962C8B-B14F-4D97-AF65-F5344CB8AC3E}">
        <p14:creationId xmlns:p14="http://schemas.microsoft.com/office/powerpoint/2010/main" val="1305206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Závěrečná fáze: objevení se klínového písma (</a:t>
            </a:r>
            <a:r>
              <a:rPr lang="cs-CZ" dirty="0" err="1"/>
              <a:t>Uruk</a:t>
            </a:r>
            <a:r>
              <a:rPr lang="cs-CZ" dirty="0"/>
              <a:t>, 34.-32. stol. BC): tzv. prvotní klínové </a:t>
            </a:r>
            <a:r>
              <a:rPr lang="cs-CZ" dirty="0" smtClean="0"/>
              <a:t>písmo</a:t>
            </a:r>
          </a:p>
          <a:p>
            <a:pPr lvl="1"/>
            <a:r>
              <a:rPr lang="cs-CZ" dirty="0" smtClean="0"/>
              <a:t>Pečetní válečky</a:t>
            </a:r>
          </a:p>
          <a:p>
            <a:pPr lvl="1"/>
            <a:r>
              <a:rPr lang="cs-CZ" dirty="0" err="1" smtClean="0"/>
              <a:t>Súsy</a:t>
            </a:r>
            <a:r>
              <a:rPr lang="cs-CZ" dirty="0" smtClean="0"/>
              <a:t>: tzv. buly se žetony</a:t>
            </a:r>
          </a:p>
          <a:p>
            <a:pPr lvl="1"/>
            <a:r>
              <a:rPr lang="cs-CZ" dirty="0" smtClean="0"/>
              <a:t>Číselné tabulky</a:t>
            </a:r>
          </a:p>
          <a:p>
            <a:r>
              <a:rPr lang="cs-CZ" dirty="0" smtClean="0"/>
              <a:t>Keramika: hrubá, nezdobená, masová produkce: formy, hrnčířský kruh</a:t>
            </a:r>
          </a:p>
          <a:p>
            <a:pPr lvl="1"/>
            <a:r>
              <a:rPr lang="cs-CZ" dirty="0" smtClean="0"/>
              <a:t>Tzv. misky se zkoseným okrajem</a:t>
            </a:r>
          </a:p>
          <a:p>
            <a:r>
              <a:rPr lang="cs-CZ" dirty="0" smtClean="0"/>
              <a:t>Specializace řemesel</a:t>
            </a:r>
          </a:p>
          <a:p>
            <a:r>
              <a:rPr lang="cs-CZ" dirty="0" smtClean="0"/>
              <a:t>Umění: vyjádření smyslu života – tzv. </a:t>
            </a:r>
            <a:r>
              <a:rPr lang="cs-CZ" dirty="0" err="1" smtClean="0"/>
              <a:t>urucká</a:t>
            </a:r>
            <a:r>
              <a:rPr lang="cs-CZ" dirty="0" smtClean="0"/>
              <a:t> váza</a:t>
            </a:r>
            <a:endParaRPr lang="cs-CZ" dirty="0"/>
          </a:p>
          <a:p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2496277" cy="1872208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675" y="1628800"/>
            <a:ext cx="1122739" cy="232261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5256324"/>
            <a:ext cx="2506921" cy="158183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675" y="3941490"/>
            <a:ext cx="996545" cy="290658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116" y="3717032"/>
            <a:ext cx="2223518" cy="134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01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URUK, </a:t>
            </a:r>
            <a:r>
              <a:rPr lang="cs-CZ" dirty="0" err="1" smtClean="0"/>
              <a:t>Warka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5042520" cy="457200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Nejvýznamnější z raných měst: jediné známé centrum v jádrové oblasti J Mezopotámie</a:t>
            </a:r>
          </a:p>
          <a:p>
            <a:pPr lvl="1"/>
            <a:r>
              <a:rPr lang="cs-CZ" dirty="0" smtClean="0"/>
              <a:t>3 hlavní </a:t>
            </a:r>
            <a:r>
              <a:rPr lang="cs-CZ" dirty="0" err="1" smtClean="0"/>
              <a:t>telly</a:t>
            </a:r>
            <a:r>
              <a:rPr lang="cs-CZ" dirty="0" smtClean="0"/>
              <a:t>: </a:t>
            </a:r>
            <a:r>
              <a:rPr lang="cs-CZ" dirty="0" err="1" smtClean="0"/>
              <a:t>Eanna</a:t>
            </a:r>
            <a:r>
              <a:rPr lang="cs-CZ" dirty="0" smtClean="0"/>
              <a:t>, </a:t>
            </a:r>
            <a:r>
              <a:rPr lang="cs-CZ" dirty="0" err="1" smtClean="0"/>
              <a:t>Kullab</a:t>
            </a:r>
            <a:r>
              <a:rPr lang="cs-CZ" dirty="0" smtClean="0"/>
              <a:t> a </a:t>
            </a:r>
            <a:r>
              <a:rPr lang="cs-CZ" dirty="0" err="1" smtClean="0"/>
              <a:t>Irigal</a:t>
            </a:r>
            <a:endParaRPr lang="cs-CZ" dirty="0" smtClean="0"/>
          </a:p>
          <a:p>
            <a:r>
              <a:rPr lang="cs-CZ" dirty="0" smtClean="0"/>
              <a:t>Výzkum: Německá orientální společnost (39 sezón); od 2001: DAIK: geofyzika, </a:t>
            </a:r>
            <a:r>
              <a:rPr lang="cs-CZ" dirty="0" err="1" smtClean="0"/>
              <a:t>vrtvy</a:t>
            </a:r>
            <a:r>
              <a:rPr lang="cs-CZ" dirty="0" smtClean="0"/>
              <a:t>, DPZ</a:t>
            </a:r>
          </a:p>
          <a:p>
            <a:r>
              <a:rPr lang="cs-CZ" dirty="0" smtClean="0"/>
              <a:t>2 hlavní archeologicky prozkoumaná místa:</a:t>
            </a:r>
          </a:p>
          <a:p>
            <a:pPr lvl="1"/>
            <a:r>
              <a:rPr lang="cs-CZ" dirty="0" err="1" smtClean="0"/>
              <a:t>Eanna</a:t>
            </a:r>
            <a:r>
              <a:rPr lang="cs-CZ" dirty="0" smtClean="0"/>
              <a:t>, okrsek bohyně </a:t>
            </a:r>
            <a:r>
              <a:rPr lang="cs-CZ" dirty="0" err="1" smtClean="0"/>
              <a:t>Inanny</a:t>
            </a:r>
            <a:endParaRPr lang="cs-CZ" dirty="0" smtClean="0"/>
          </a:p>
          <a:p>
            <a:pPr lvl="1"/>
            <a:r>
              <a:rPr lang="cs-CZ" dirty="0" err="1" smtClean="0"/>
              <a:t>Kullab</a:t>
            </a:r>
            <a:r>
              <a:rPr lang="cs-CZ" dirty="0" smtClean="0"/>
              <a:t>, okrsek boha </a:t>
            </a:r>
            <a:r>
              <a:rPr lang="cs-CZ" dirty="0" err="1" smtClean="0"/>
              <a:t>Ana</a:t>
            </a:r>
            <a:endParaRPr lang="cs-CZ" dirty="0" smtClean="0"/>
          </a:p>
          <a:p>
            <a:r>
              <a:rPr lang="cs-CZ" dirty="0" smtClean="0"/>
              <a:t>Chronologická sekvence: 18 hlavních fází od 6. tisíciletí (XVIII: 5300-4575 </a:t>
            </a:r>
            <a:r>
              <a:rPr lang="cs-CZ" dirty="0" err="1" smtClean="0"/>
              <a:t>cal</a:t>
            </a:r>
            <a:r>
              <a:rPr lang="cs-CZ" dirty="0" smtClean="0"/>
              <a:t> BC)</a:t>
            </a:r>
          </a:p>
          <a:p>
            <a:r>
              <a:rPr lang="cs-CZ" dirty="0" smtClean="0"/>
              <a:t>Obrovský nárůst osídlení plochy: od cca 70 ha po 210 ha (100 ha </a:t>
            </a:r>
            <a:r>
              <a:rPr lang="cs-CZ" dirty="0" err="1" smtClean="0"/>
              <a:t>Uruk</a:t>
            </a:r>
            <a:r>
              <a:rPr lang="cs-CZ" dirty="0" smtClean="0"/>
              <a:t> samotný, min. 5.5 km</a:t>
            </a:r>
            <a:r>
              <a:rPr lang="cs-CZ" baseline="30000" dirty="0" smtClean="0"/>
              <a:t>2</a:t>
            </a:r>
            <a:r>
              <a:rPr lang="cs-CZ" dirty="0" smtClean="0"/>
              <a:t>): kolem 2900 BC: 50-80 000 obyvatel</a:t>
            </a:r>
            <a:endParaRPr lang="cs-CZ" dirty="0"/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769" y="1556792"/>
            <a:ext cx="2719090" cy="250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57" y="4077072"/>
            <a:ext cx="2656044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5682649" y="1556792"/>
            <a:ext cx="370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Pozdní </a:t>
            </a:r>
            <a:r>
              <a:rPr lang="cs-CZ" dirty="0" err="1" smtClean="0"/>
              <a:t>Uruk</a:t>
            </a:r>
            <a:r>
              <a:rPr lang="cs-CZ" dirty="0" smtClean="0"/>
              <a:t> IV, ca. 3200-3000 BC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5392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URUCKÁ EXPANZE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1" y="1589566"/>
            <a:ext cx="4807727" cy="5151801"/>
          </a:xfrm>
        </p:spPr>
        <p:txBody>
          <a:bodyPr>
            <a:normAutofit fontScale="62500" lnSpcReduction="20000"/>
          </a:bodyPr>
          <a:lstStyle/>
          <a:p>
            <a:r>
              <a:rPr lang="cs-CZ" dirty="0" err="1" smtClean="0"/>
              <a:t>Urucká</a:t>
            </a:r>
            <a:r>
              <a:rPr lang="cs-CZ" dirty="0" smtClean="0"/>
              <a:t> hmotná kultura mimo J Mezopotámii: interpretace?</a:t>
            </a:r>
          </a:p>
          <a:p>
            <a:pPr lvl="1"/>
            <a:r>
              <a:rPr lang="cs-CZ" dirty="0" smtClean="0"/>
              <a:t>Kolonizace? Zábor území?</a:t>
            </a:r>
          </a:p>
          <a:p>
            <a:pPr lvl="1"/>
            <a:r>
              <a:rPr lang="cs-CZ" dirty="0" smtClean="0"/>
              <a:t>Doklad existence obchodních kolonií mezopotámských obchodníků?</a:t>
            </a:r>
          </a:p>
          <a:p>
            <a:pPr lvl="1"/>
            <a:r>
              <a:rPr lang="cs-CZ" dirty="0" smtClean="0"/>
              <a:t>Přijmutí </a:t>
            </a:r>
            <a:r>
              <a:rPr lang="cs-CZ" dirty="0" err="1" smtClean="0"/>
              <a:t>urucké</a:t>
            </a:r>
            <a:r>
              <a:rPr lang="cs-CZ" dirty="0" smtClean="0"/>
              <a:t> kultury místními elitami?</a:t>
            </a:r>
          </a:p>
          <a:p>
            <a:r>
              <a:rPr lang="cs-CZ" dirty="0" smtClean="0"/>
              <a:t>Expanze: kolem poloviny 4. tisíciletí BC: přechod střední / pozdní </a:t>
            </a:r>
            <a:r>
              <a:rPr lang="cs-CZ" dirty="0" err="1" smtClean="0"/>
              <a:t>Uruk</a:t>
            </a:r>
            <a:endParaRPr lang="cs-CZ" dirty="0" smtClean="0"/>
          </a:p>
          <a:p>
            <a:r>
              <a:rPr lang="cs-CZ" dirty="0" smtClean="0"/>
              <a:t>Intruzivní </a:t>
            </a:r>
            <a:r>
              <a:rPr lang="cs-CZ" dirty="0" err="1" smtClean="0"/>
              <a:t>urucká</a:t>
            </a:r>
            <a:r>
              <a:rPr lang="cs-CZ" dirty="0" smtClean="0"/>
              <a:t> sídliště v S </a:t>
            </a:r>
            <a:r>
              <a:rPr lang="cs-CZ" dirty="0" err="1" smtClean="0"/>
              <a:t>Masopotámii</a:t>
            </a:r>
            <a:r>
              <a:rPr lang="cs-CZ" dirty="0" smtClean="0"/>
              <a:t>: různé typy: drobné obchodní stanice (nejmenší, nejstarší, bezprostřední okolí staršího a původního chalkolitického centra: okolí </a:t>
            </a:r>
            <a:r>
              <a:rPr lang="cs-CZ" dirty="0" err="1" smtClean="0"/>
              <a:t>Kueltepe</a:t>
            </a:r>
            <a:r>
              <a:rPr lang="cs-CZ" dirty="0" smtClean="0"/>
              <a:t>, </a:t>
            </a:r>
            <a:r>
              <a:rPr lang="cs-CZ" dirty="0" err="1" smtClean="0"/>
              <a:t>Balích</a:t>
            </a:r>
            <a:r>
              <a:rPr lang="cs-CZ" dirty="0" smtClean="0"/>
              <a:t> – </a:t>
            </a:r>
            <a:r>
              <a:rPr lang="cs-CZ" dirty="0" err="1" smtClean="0"/>
              <a:t>Hammam</a:t>
            </a:r>
            <a:r>
              <a:rPr lang="cs-CZ" dirty="0" smtClean="0"/>
              <a:t> et-</a:t>
            </a:r>
            <a:r>
              <a:rPr lang="cs-CZ" dirty="0" err="1" smtClean="0"/>
              <a:t>Turkman</a:t>
            </a:r>
            <a:r>
              <a:rPr lang="cs-CZ" dirty="0" smtClean="0"/>
              <a:t>, horní </a:t>
            </a:r>
            <a:r>
              <a:rPr lang="cs-CZ" dirty="0" err="1" smtClean="0"/>
              <a:t>Chábúr</a:t>
            </a:r>
            <a:r>
              <a:rPr lang="cs-CZ" dirty="0" smtClean="0"/>
              <a:t>: </a:t>
            </a:r>
            <a:r>
              <a:rPr lang="cs-CZ" dirty="0" err="1" smtClean="0"/>
              <a:t>Tell</a:t>
            </a:r>
            <a:r>
              <a:rPr lang="cs-CZ" dirty="0" smtClean="0"/>
              <a:t> Brak, </a:t>
            </a:r>
            <a:r>
              <a:rPr lang="cs-CZ" dirty="0" err="1" smtClean="0"/>
              <a:t>Hamoukar</a:t>
            </a:r>
            <a:r>
              <a:rPr lang="cs-CZ" dirty="0" smtClean="0"/>
              <a:t>)  - obchodní stanice převezmou původní centrum (pozdní </a:t>
            </a:r>
            <a:r>
              <a:rPr lang="cs-CZ" dirty="0" err="1" smtClean="0"/>
              <a:t>Uruk</a:t>
            </a:r>
            <a:r>
              <a:rPr lang="cs-CZ" dirty="0" smtClean="0"/>
              <a:t>, </a:t>
            </a:r>
            <a:r>
              <a:rPr lang="cs-CZ" dirty="0" err="1" smtClean="0"/>
              <a:t>Karchemiš</a:t>
            </a:r>
            <a:r>
              <a:rPr lang="cs-CZ" dirty="0" smtClean="0"/>
              <a:t>, Ninive, </a:t>
            </a:r>
            <a:r>
              <a:rPr lang="cs-CZ" dirty="0" err="1" smtClean="0"/>
              <a:t>Tell</a:t>
            </a:r>
            <a:r>
              <a:rPr lang="cs-CZ" dirty="0" smtClean="0"/>
              <a:t> </a:t>
            </a:r>
            <a:r>
              <a:rPr lang="cs-CZ" dirty="0" err="1" smtClean="0"/>
              <a:t>Hamoukar</a:t>
            </a:r>
            <a:r>
              <a:rPr lang="cs-CZ" dirty="0" smtClean="0"/>
              <a:t>, </a:t>
            </a:r>
            <a:r>
              <a:rPr lang="cs-CZ" dirty="0" err="1" smtClean="0"/>
              <a:t>Tell</a:t>
            </a:r>
            <a:r>
              <a:rPr lang="cs-CZ" dirty="0" smtClean="0"/>
              <a:t> Brak) – do té doby neosídlené oblasti (horní Eufrat, </a:t>
            </a:r>
            <a:r>
              <a:rPr lang="cs-CZ" dirty="0" err="1" smtClean="0"/>
              <a:t>Habuba</a:t>
            </a:r>
            <a:r>
              <a:rPr lang="cs-CZ" dirty="0" smtClean="0"/>
              <a:t> </a:t>
            </a:r>
            <a:r>
              <a:rPr lang="cs-CZ" dirty="0" err="1" smtClean="0"/>
              <a:t>Kabira</a:t>
            </a:r>
            <a:r>
              <a:rPr lang="cs-CZ" dirty="0" smtClean="0"/>
              <a:t>) </a:t>
            </a:r>
          </a:p>
          <a:p>
            <a:r>
              <a:rPr lang="cs-CZ" dirty="0" err="1" smtClean="0"/>
              <a:t>Súsiána</a:t>
            </a:r>
            <a:r>
              <a:rPr lang="cs-CZ" dirty="0" smtClean="0"/>
              <a:t>: JZ Írán. Centrum: </a:t>
            </a:r>
            <a:r>
              <a:rPr lang="cs-CZ" dirty="0" err="1" smtClean="0"/>
              <a:t>Súsy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160" y="1628801"/>
            <a:ext cx="2484055" cy="2016225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1032" y="3211233"/>
            <a:ext cx="3212974" cy="40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93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URUK V SEVERNÍ LEVANTĚ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1589566"/>
            <a:ext cx="4495800" cy="5268434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Počátek 4. tisíciletí: nízká úroveň centralizace moci v menších střediscích: po ustoupení </a:t>
            </a:r>
            <a:r>
              <a:rPr lang="cs-CZ" dirty="0" err="1" smtClean="0"/>
              <a:t>Ubaidu</a:t>
            </a:r>
            <a:r>
              <a:rPr lang="cs-CZ" dirty="0" smtClean="0"/>
              <a:t> – tzv. pozdně chalkolitické skupiny</a:t>
            </a:r>
          </a:p>
          <a:p>
            <a:r>
              <a:rPr lang="cs-CZ" dirty="0" smtClean="0"/>
              <a:t>Množství </a:t>
            </a:r>
            <a:r>
              <a:rPr lang="cs-CZ" dirty="0" err="1" smtClean="0"/>
              <a:t>uruckých</a:t>
            </a:r>
            <a:r>
              <a:rPr lang="cs-CZ" dirty="0" smtClean="0"/>
              <a:t> lokalit po celé Sýrii: od poloviny do závěru 4. tisíciletí.</a:t>
            </a:r>
          </a:p>
          <a:p>
            <a:r>
              <a:rPr lang="cs-CZ" dirty="0" smtClean="0"/>
              <a:t>Prvky </a:t>
            </a:r>
            <a:r>
              <a:rPr lang="cs-CZ" dirty="0" err="1" smtClean="0"/>
              <a:t>urucké</a:t>
            </a:r>
            <a:r>
              <a:rPr lang="cs-CZ" dirty="0" smtClean="0"/>
              <a:t> civilizace se projevují lokálně odlišně</a:t>
            </a:r>
          </a:p>
          <a:p>
            <a:r>
              <a:rPr lang="cs-CZ" dirty="0" smtClean="0"/>
              <a:t>Rozrod osídlení: </a:t>
            </a:r>
          </a:p>
          <a:p>
            <a:pPr lvl="1"/>
            <a:r>
              <a:rPr lang="cs-CZ" dirty="0" smtClean="0"/>
              <a:t>zakládání nových míst: </a:t>
            </a:r>
            <a:r>
              <a:rPr lang="cs-CZ" dirty="0" err="1" smtClean="0"/>
              <a:t>Habuba</a:t>
            </a:r>
            <a:r>
              <a:rPr lang="cs-CZ" dirty="0" smtClean="0"/>
              <a:t> </a:t>
            </a:r>
            <a:r>
              <a:rPr lang="cs-CZ" dirty="0" err="1" smtClean="0"/>
              <a:t>Kabira</a:t>
            </a:r>
            <a:r>
              <a:rPr lang="cs-CZ" dirty="0" smtClean="0"/>
              <a:t> (střední Eufrat)</a:t>
            </a:r>
          </a:p>
          <a:p>
            <a:pPr lvl="1"/>
            <a:r>
              <a:rPr lang="cs-CZ" dirty="0" err="1" smtClean="0"/>
              <a:t>Tell</a:t>
            </a:r>
            <a:r>
              <a:rPr lang="cs-CZ" dirty="0" smtClean="0"/>
              <a:t> Brak  (SV Sýrie): původní populace: nový chrám, tzv. chrám očí</a:t>
            </a:r>
          </a:p>
          <a:p>
            <a:r>
              <a:rPr lang="cs-CZ" dirty="0" err="1" smtClean="0"/>
              <a:t>Urucké</a:t>
            </a:r>
            <a:r>
              <a:rPr lang="cs-CZ" dirty="0" smtClean="0"/>
              <a:t> kulturní prvky: půdorysy a výzdoba budov, keramika (misky se zkoseným okrajem), buly se žetony a číselné tabulky</a:t>
            </a: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6058" y="1098972"/>
            <a:ext cx="3800376" cy="4572000"/>
          </a:xfr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38405" y="4438728"/>
            <a:ext cx="1540899" cy="329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30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TELL BRAK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674368" cy="4572000"/>
          </a:xfrm>
        </p:spPr>
        <p:txBody>
          <a:bodyPr>
            <a:normAutofit fontScale="70000" lnSpcReduction="20000"/>
          </a:bodyPr>
          <a:lstStyle/>
          <a:p>
            <a:r>
              <a:rPr lang="cs-CZ" dirty="0" err="1" smtClean="0"/>
              <a:t>Nagar</a:t>
            </a:r>
            <a:r>
              <a:rPr lang="cs-CZ" dirty="0" smtClean="0"/>
              <a:t>, </a:t>
            </a:r>
            <a:r>
              <a:rPr lang="cs-CZ" dirty="0" err="1" smtClean="0"/>
              <a:t>Nawar</a:t>
            </a:r>
            <a:r>
              <a:rPr lang="cs-CZ" dirty="0" smtClean="0"/>
              <a:t>, </a:t>
            </a:r>
            <a:r>
              <a:rPr lang="cs-CZ" dirty="0" err="1" smtClean="0"/>
              <a:t>tell</a:t>
            </a:r>
            <a:r>
              <a:rPr lang="cs-CZ" dirty="0" smtClean="0"/>
              <a:t> v povodí horního </a:t>
            </a:r>
            <a:r>
              <a:rPr lang="cs-CZ" dirty="0" err="1" smtClean="0"/>
              <a:t>Chábúru</a:t>
            </a:r>
            <a:r>
              <a:rPr lang="cs-CZ" dirty="0"/>
              <a:t>: jeden z největších </a:t>
            </a:r>
            <a:r>
              <a:rPr lang="cs-CZ" dirty="0" err="1"/>
              <a:t>tellů</a:t>
            </a:r>
            <a:r>
              <a:rPr lang="cs-CZ" dirty="0"/>
              <a:t> v S Mezopotámii</a:t>
            </a:r>
          </a:p>
          <a:p>
            <a:r>
              <a:rPr lang="cs-CZ" dirty="0" smtClean="0"/>
              <a:t>Křižovatka obchodních tras</a:t>
            </a:r>
          </a:p>
          <a:p>
            <a:r>
              <a:rPr lang="cs-CZ" dirty="0" smtClean="0"/>
              <a:t>Osídlení: od neolitu po </a:t>
            </a:r>
            <a:r>
              <a:rPr lang="cs-CZ" dirty="0" err="1" smtClean="0"/>
              <a:t>středoasyrské</a:t>
            </a:r>
            <a:r>
              <a:rPr lang="cs-CZ" dirty="0" smtClean="0"/>
              <a:t> období</a:t>
            </a:r>
          </a:p>
          <a:p>
            <a:r>
              <a:rPr lang="cs-CZ" dirty="0" err="1" smtClean="0"/>
              <a:t>Eye</a:t>
            </a:r>
            <a:r>
              <a:rPr lang="cs-CZ" dirty="0" smtClean="0"/>
              <a:t> temple: prozkoumán Maxem </a:t>
            </a:r>
            <a:r>
              <a:rPr lang="cs-CZ" dirty="0" err="1" smtClean="0"/>
              <a:t>Mallowanem</a:t>
            </a:r>
            <a:r>
              <a:rPr lang="cs-CZ" dirty="0" smtClean="0"/>
              <a:t>, 1930s (počáteční fáze: první polovina 4. tisíciletí)</a:t>
            </a:r>
          </a:p>
          <a:p>
            <a:r>
              <a:rPr lang="cs-CZ" dirty="0" err="1" smtClean="0"/>
              <a:t>Tell</a:t>
            </a:r>
            <a:r>
              <a:rPr lang="cs-CZ" dirty="0" smtClean="0"/>
              <a:t> </a:t>
            </a:r>
            <a:r>
              <a:rPr lang="cs-CZ" dirty="0" err="1" smtClean="0"/>
              <a:t>Madžnúna</a:t>
            </a:r>
            <a:r>
              <a:rPr lang="cs-CZ" dirty="0" smtClean="0"/>
              <a:t> a </a:t>
            </a:r>
            <a:r>
              <a:rPr lang="cs-CZ" dirty="0" err="1" smtClean="0"/>
              <a:t>Tell</a:t>
            </a:r>
            <a:r>
              <a:rPr lang="cs-CZ" dirty="0" smtClean="0"/>
              <a:t> Brak: masový hrob minimálně 175 jedinců a 375 zvířat: pozdně chalkolitické období: spíše doklad lokálního konfliktu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288488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556792"/>
            <a:ext cx="1448184" cy="21125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33" y="3997336"/>
            <a:ext cx="1667731" cy="111399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2589897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257" y="5391408"/>
            <a:ext cx="1720027" cy="145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440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ZÁNIK URUCKÉHO KOMPLEXU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589566"/>
            <a:ext cx="4752528" cy="515180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V celém rozsahu komplexu: úplné přerušení kontaktů</a:t>
            </a:r>
          </a:p>
          <a:p>
            <a:r>
              <a:rPr lang="cs-CZ" dirty="0" smtClean="0"/>
              <a:t>Osídlení:</a:t>
            </a:r>
          </a:p>
          <a:p>
            <a:pPr lvl="1"/>
            <a:r>
              <a:rPr lang="cs-CZ" dirty="0" smtClean="0"/>
              <a:t>Některá sídliště opuštěna: </a:t>
            </a:r>
            <a:r>
              <a:rPr lang="cs-CZ" dirty="0" err="1" smtClean="0"/>
              <a:t>Habuba</a:t>
            </a:r>
            <a:r>
              <a:rPr lang="cs-CZ" dirty="0" smtClean="0"/>
              <a:t> </a:t>
            </a:r>
            <a:r>
              <a:rPr lang="cs-CZ" dirty="0" err="1" smtClean="0"/>
              <a:t>Kebira</a:t>
            </a:r>
            <a:endParaRPr lang="cs-CZ" dirty="0" smtClean="0"/>
          </a:p>
          <a:p>
            <a:pPr lvl="1"/>
            <a:r>
              <a:rPr lang="cs-CZ" dirty="0" smtClean="0"/>
              <a:t>Jinde: návrat k lokálním tradicím</a:t>
            </a:r>
          </a:p>
          <a:p>
            <a:r>
              <a:rPr lang="cs-CZ" dirty="0" err="1" smtClean="0"/>
              <a:t>Súsiana</a:t>
            </a:r>
            <a:r>
              <a:rPr lang="cs-CZ" dirty="0" smtClean="0"/>
              <a:t>: </a:t>
            </a:r>
            <a:r>
              <a:rPr lang="cs-CZ" dirty="0" err="1" smtClean="0"/>
              <a:t>protoelamský</a:t>
            </a:r>
            <a:r>
              <a:rPr lang="cs-CZ" dirty="0" smtClean="0"/>
              <a:t> stát</a:t>
            </a:r>
          </a:p>
          <a:p>
            <a:r>
              <a:rPr lang="cs-CZ" dirty="0" err="1" smtClean="0"/>
              <a:t>Uruk</a:t>
            </a:r>
            <a:r>
              <a:rPr lang="cs-CZ" dirty="0" smtClean="0"/>
              <a:t>? Chrámové stavby v </a:t>
            </a:r>
            <a:r>
              <a:rPr lang="cs-CZ" dirty="0" err="1" smtClean="0"/>
              <a:t>Eanně</a:t>
            </a:r>
            <a:r>
              <a:rPr lang="cs-CZ" dirty="0" smtClean="0"/>
              <a:t> pobořeny a postaveny nové. Tabulky: podobnost s kulturou </a:t>
            </a:r>
            <a:r>
              <a:rPr lang="cs-CZ" dirty="0" err="1" smtClean="0"/>
              <a:t>Džemdet</a:t>
            </a:r>
            <a:r>
              <a:rPr lang="cs-CZ" dirty="0" smtClean="0"/>
              <a:t> </a:t>
            </a:r>
            <a:r>
              <a:rPr lang="cs-CZ" dirty="0" err="1" smtClean="0"/>
              <a:t>Nasr</a:t>
            </a:r>
            <a:endParaRPr lang="cs-CZ" dirty="0" smtClean="0"/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cs-CZ" dirty="0" err="1"/>
              <a:t>Uruk</a:t>
            </a:r>
            <a:r>
              <a:rPr lang="cs-CZ" dirty="0"/>
              <a:t>: ponechává si svůj význam X objevují se nová centra</a:t>
            </a:r>
          </a:p>
          <a:p>
            <a:r>
              <a:rPr lang="cs-CZ" dirty="0" smtClean="0"/>
              <a:t>Následuje: kultura </a:t>
            </a:r>
            <a:r>
              <a:rPr lang="cs-CZ" dirty="0" err="1" smtClean="0"/>
              <a:t>Džemdet</a:t>
            </a:r>
            <a:r>
              <a:rPr lang="cs-CZ" dirty="0" smtClean="0"/>
              <a:t>  </a:t>
            </a:r>
            <a:r>
              <a:rPr lang="cs-CZ" dirty="0" err="1" smtClean="0"/>
              <a:t>Nasr</a:t>
            </a:r>
            <a:r>
              <a:rPr lang="cs-CZ" dirty="0" smtClean="0"/>
              <a:t> a raně dynastické období = </a:t>
            </a:r>
            <a:r>
              <a:rPr lang="cs-CZ" b="1" dirty="0" smtClean="0"/>
              <a:t>RANÁ DOBA BRONZOVÁ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00808"/>
            <a:ext cx="3886200" cy="2817495"/>
          </a:xfrm>
        </p:spPr>
      </p:pic>
    </p:spTree>
    <p:extLst>
      <p:ext uri="{BB962C8B-B14F-4D97-AF65-F5344CB8AC3E}">
        <p14:creationId xmlns:p14="http://schemas.microsoft.com/office/powerpoint/2010/main" val="3067475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KULTURA DŽEMDET NASR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1589566"/>
            <a:ext cx="5364088" cy="5079793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3100-2900 BC. J Mezopotámie</a:t>
            </a:r>
          </a:p>
          <a:p>
            <a:pPr lvl="1"/>
            <a:r>
              <a:rPr lang="cs-CZ" dirty="0" smtClean="0"/>
              <a:t>Současná s ranou kulturou vrstvy Ninive V </a:t>
            </a:r>
            <a:r>
              <a:rPr lang="cs-CZ" dirty="0" err="1" smtClean="0"/>
              <a:t>v</a:t>
            </a:r>
            <a:r>
              <a:rPr lang="cs-CZ" dirty="0" smtClean="0"/>
              <a:t> Horní Mezopotámii</a:t>
            </a:r>
          </a:p>
          <a:p>
            <a:r>
              <a:rPr lang="cs-CZ" dirty="0" smtClean="0"/>
              <a:t>Eponymní lokalita: </a:t>
            </a:r>
            <a:r>
              <a:rPr lang="cs-CZ" dirty="0" err="1" smtClean="0"/>
              <a:t>Džemdet</a:t>
            </a:r>
            <a:r>
              <a:rPr lang="cs-CZ" dirty="0" smtClean="0"/>
              <a:t> </a:t>
            </a:r>
            <a:r>
              <a:rPr lang="cs-CZ" dirty="0" err="1" smtClean="0"/>
              <a:t>Nasr</a:t>
            </a:r>
            <a:endParaRPr lang="cs-CZ" dirty="0" smtClean="0"/>
          </a:p>
          <a:p>
            <a:pPr lvl="1"/>
            <a:r>
              <a:rPr lang="cs-CZ" dirty="0" smtClean="0"/>
              <a:t>26 km SV od </a:t>
            </a:r>
            <a:r>
              <a:rPr lang="cs-CZ" dirty="0" err="1" smtClean="0"/>
              <a:t>Kiše</a:t>
            </a:r>
            <a:endParaRPr lang="cs-CZ" dirty="0" smtClean="0"/>
          </a:p>
          <a:p>
            <a:pPr lvl="1"/>
            <a:r>
              <a:rPr lang="cs-CZ" dirty="0" smtClean="0"/>
              <a:t>Výzkum: </a:t>
            </a:r>
            <a:r>
              <a:rPr lang="cs-CZ" dirty="0" err="1" smtClean="0"/>
              <a:t>Stephen</a:t>
            </a:r>
            <a:r>
              <a:rPr lang="cs-CZ" dirty="0" smtClean="0"/>
              <a:t> </a:t>
            </a:r>
            <a:r>
              <a:rPr lang="cs-CZ" dirty="0" err="1" smtClean="0"/>
              <a:t>Langdon</a:t>
            </a:r>
            <a:r>
              <a:rPr lang="cs-CZ" dirty="0" smtClean="0"/>
              <a:t>, Roger </a:t>
            </a:r>
            <a:r>
              <a:rPr lang="cs-CZ" dirty="0" err="1" smtClean="0"/>
              <a:t>Matthews</a:t>
            </a:r>
            <a:endParaRPr lang="cs-CZ" dirty="0" smtClean="0"/>
          </a:p>
          <a:p>
            <a:r>
              <a:rPr lang="cs-CZ" dirty="0" smtClean="0"/>
              <a:t>Lokality: </a:t>
            </a:r>
            <a:r>
              <a:rPr lang="cs-CZ" dirty="0" err="1" smtClean="0"/>
              <a:t>Šuruppak</a:t>
            </a:r>
            <a:r>
              <a:rPr lang="cs-CZ" dirty="0" smtClean="0"/>
              <a:t>, </a:t>
            </a:r>
            <a:r>
              <a:rPr lang="cs-CZ" dirty="0" err="1" smtClean="0"/>
              <a:t>Nippur</a:t>
            </a:r>
            <a:r>
              <a:rPr lang="cs-CZ" dirty="0" smtClean="0"/>
              <a:t>, Ur, </a:t>
            </a:r>
            <a:r>
              <a:rPr lang="cs-CZ" dirty="0" err="1" smtClean="0"/>
              <a:t>Uruk</a:t>
            </a:r>
            <a:r>
              <a:rPr lang="cs-CZ" dirty="0" smtClean="0"/>
              <a:t> atd.</a:t>
            </a:r>
          </a:p>
          <a:p>
            <a:r>
              <a:rPr lang="cs-CZ" dirty="0" smtClean="0"/>
              <a:t>Charakteristiky: rodící se byrokracie, vzrůstající sociální nerovnost</a:t>
            </a:r>
          </a:p>
          <a:p>
            <a:r>
              <a:rPr lang="cs-CZ" dirty="0" smtClean="0"/>
              <a:t>Materiální kultura: bohatě zdobená monochromní i polychromní keramika (geometrické a figurativní vzory) X jen malá část keramické produkce: společensky zařazující prostředí elit</a:t>
            </a:r>
          </a:p>
          <a:p>
            <a:r>
              <a:rPr lang="cs-CZ" dirty="0" smtClean="0"/>
              <a:t>Formativní doba klínového písma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87129"/>
            <a:ext cx="3537732" cy="2945162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808863"/>
            <a:ext cx="3386708" cy="207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10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CHALKOLIT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7504" y="1589566"/>
            <a:ext cx="6696744" cy="5079793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Datace:</a:t>
            </a:r>
          </a:p>
          <a:p>
            <a:pPr lvl="1"/>
            <a:r>
              <a:rPr lang="cs-CZ" dirty="0" smtClean="0"/>
              <a:t>Jižní Levanta: 4700/4500-3700/3600 </a:t>
            </a:r>
            <a:r>
              <a:rPr lang="cs-CZ" dirty="0" err="1" smtClean="0"/>
              <a:t>cal</a:t>
            </a:r>
            <a:r>
              <a:rPr lang="cs-CZ" dirty="0" smtClean="0"/>
              <a:t> BC</a:t>
            </a:r>
          </a:p>
          <a:p>
            <a:pPr lvl="1"/>
            <a:r>
              <a:rPr lang="cs-CZ" dirty="0" smtClean="0"/>
              <a:t>Problémy: počáteční a závěrečná fáze</a:t>
            </a:r>
          </a:p>
          <a:p>
            <a:r>
              <a:rPr lang="cs-CZ" dirty="0" smtClean="0"/>
              <a:t>= doba zásadních změn </a:t>
            </a:r>
            <a:r>
              <a:rPr lang="cs-CZ" dirty="0" err="1" smtClean="0"/>
              <a:t>socio</a:t>
            </a:r>
            <a:r>
              <a:rPr lang="cs-CZ" dirty="0" smtClean="0"/>
              <a:t>-politického uspořádání společnosti, řemesel a jejich specializaci a subsistenčních strategií a ekonomiky = rozrod populace</a:t>
            </a:r>
          </a:p>
          <a:p>
            <a:r>
              <a:rPr lang="cs-CZ" dirty="0" smtClean="0"/>
              <a:t>Termín: 1931-1932 Albright; výzkumy na </a:t>
            </a:r>
            <a:r>
              <a:rPr lang="cs-CZ" dirty="0" err="1" smtClean="0"/>
              <a:t>Teleilat</a:t>
            </a:r>
            <a:r>
              <a:rPr lang="cs-CZ" dirty="0" smtClean="0"/>
              <a:t> </a:t>
            </a:r>
            <a:r>
              <a:rPr lang="cs-CZ" dirty="0" err="1" smtClean="0"/>
              <a:t>Ghassulu</a:t>
            </a:r>
            <a:endParaRPr lang="cs-CZ" dirty="0" smtClean="0"/>
          </a:p>
          <a:p>
            <a:r>
              <a:rPr lang="cs-CZ" dirty="0" smtClean="0"/>
              <a:t>Chronologické členění: </a:t>
            </a:r>
            <a:r>
              <a:rPr lang="cs-CZ" dirty="0" err="1" smtClean="0"/>
              <a:t>ghassulian</a:t>
            </a:r>
            <a:r>
              <a:rPr lang="cs-CZ" dirty="0" smtClean="0"/>
              <a:t>, </a:t>
            </a:r>
            <a:r>
              <a:rPr lang="cs-CZ" dirty="0" err="1" smtClean="0"/>
              <a:t>beerševská</a:t>
            </a:r>
            <a:r>
              <a:rPr lang="cs-CZ" dirty="0" smtClean="0"/>
              <a:t> chalkolitická kultura, </a:t>
            </a:r>
            <a:r>
              <a:rPr lang="cs-CZ" dirty="0" err="1" smtClean="0"/>
              <a:t>ubaidská</a:t>
            </a:r>
            <a:r>
              <a:rPr lang="cs-CZ" dirty="0" smtClean="0"/>
              <a:t> tradice (S, J) a další lokální skupiny</a:t>
            </a:r>
          </a:p>
          <a:p>
            <a:pPr lvl="1"/>
            <a:r>
              <a:rPr lang="cs-CZ" dirty="0" smtClean="0"/>
              <a:t>Radiokarbonová data: raný (48/4700-4500 </a:t>
            </a:r>
            <a:r>
              <a:rPr lang="cs-CZ" dirty="0" err="1" smtClean="0"/>
              <a:t>cal</a:t>
            </a:r>
            <a:r>
              <a:rPr lang="cs-CZ" dirty="0" smtClean="0"/>
              <a:t> BC), střední (rozvinutý, 4500-39/3800 </a:t>
            </a:r>
            <a:r>
              <a:rPr lang="cs-CZ" dirty="0" err="1" smtClean="0"/>
              <a:t>cal</a:t>
            </a:r>
            <a:r>
              <a:rPr lang="cs-CZ" dirty="0" smtClean="0"/>
              <a:t> BC) a mladší (3700-3500 </a:t>
            </a:r>
            <a:r>
              <a:rPr lang="cs-CZ" dirty="0" err="1" smtClean="0"/>
              <a:t>cal</a:t>
            </a:r>
            <a:r>
              <a:rPr lang="cs-CZ" dirty="0" smtClean="0"/>
              <a:t> BC) chalkolit</a:t>
            </a:r>
          </a:p>
          <a:p>
            <a:r>
              <a:rPr lang="cs-CZ" dirty="0" smtClean="0"/>
              <a:t>Podoba společnosti? Thomas E. </a:t>
            </a:r>
            <a:r>
              <a:rPr lang="cs-CZ" dirty="0" err="1" smtClean="0"/>
              <a:t>Levy</a:t>
            </a:r>
            <a:r>
              <a:rPr lang="cs-CZ" dirty="0" smtClean="0"/>
              <a:t>: </a:t>
            </a:r>
            <a:r>
              <a:rPr lang="cs-CZ" dirty="0" err="1" smtClean="0"/>
              <a:t>chiefdoms</a:t>
            </a:r>
            <a:endParaRPr lang="cs-CZ" dirty="0" smtClean="0"/>
          </a:p>
          <a:p>
            <a:r>
              <a:rPr lang="cs-CZ" dirty="0" smtClean="0"/>
              <a:t>Lokality: </a:t>
            </a:r>
            <a:r>
              <a:rPr lang="cs-CZ" dirty="0" err="1" smtClean="0"/>
              <a:t>Teleilat</a:t>
            </a:r>
            <a:r>
              <a:rPr lang="cs-CZ" dirty="0" smtClean="0"/>
              <a:t> </a:t>
            </a:r>
            <a:r>
              <a:rPr lang="cs-CZ" dirty="0" err="1" smtClean="0"/>
              <a:t>Ghassul</a:t>
            </a:r>
            <a:r>
              <a:rPr lang="cs-CZ" dirty="0" smtClean="0"/>
              <a:t>, </a:t>
            </a:r>
            <a:r>
              <a:rPr lang="cs-CZ" dirty="0" err="1" smtClean="0"/>
              <a:t>Shiqmim</a:t>
            </a:r>
            <a:r>
              <a:rPr lang="cs-CZ" dirty="0" smtClean="0"/>
              <a:t>, </a:t>
            </a:r>
            <a:r>
              <a:rPr lang="cs-CZ" dirty="0" err="1" smtClean="0"/>
              <a:t>Nahal</a:t>
            </a:r>
            <a:r>
              <a:rPr lang="cs-CZ" dirty="0" smtClean="0"/>
              <a:t> </a:t>
            </a:r>
            <a:r>
              <a:rPr lang="cs-CZ" dirty="0" err="1" smtClean="0"/>
              <a:t>Qanah</a:t>
            </a:r>
            <a:r>
              <a:rPr lang="cs-CZ" dirty="0" smtClean="0"/>
              <a:t>, </a:t>
            </a:r>
            <a:r>
              <a:rPr lang="cs-CZ" dirty="0" err="1" smtClean="0"/>
              <a:t>Nahal</a:t>
            </a:r>
            <a:r>
              <a:rPr lang="cs-CZ" dirty="0" smtClean="0"/>
              <a:t> </a:t>
            </a:r>
            <a:r>
              <a:rPr lang="cs-CZ" dirty="0" err="1" smtClean="0"/>
              <a:t>Mishmar</a:t>
            </a:r>
            <a:r>
              <a:rPr lang="cs-CZ" dirty="0" smtClean="0"/>
              <a:t>, En </a:t>
            </a:r>
            <a:r>
              <a:rPr lang="cs-CZ" dirty="0" err="1" smtClean="0"/>
              <a:t>Gedi</a:t>
            </a:r>
            <a:r>
              <a:rPr lang="cs-CZ" dirty="0" smtClean="0"/>
              <a:t> apod.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622" y="1628800"/>
            <a:ext cx="2121378" cy="2088232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216" y="4077072"/>
            <a:ext cx="2151784" cy="263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50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CHALKOLIT V JIŽNÍ LEVANTĚ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7504" y="1589566"/>
            <a:ext cx="5832648" cy="5151801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Regionalizace vývoje: specifické kulturní projevy (sídliště“ tzv. široké domy, podzemní domy; keramika: máselnice, picí rohy apod.)</a:t>
            </a:r>
          </a:p>
          <a:p>
            <a:r>
              <a:rPr lang="cs-CZ" dirty="0" smtClean="0"/>
              <a:t>Zdroje mědi: </a:t>
            </a:r>
            <a:r>
              <a:rPr lang="cs-CZ" dirty="0" err="1" smtClean="0"/>
              <a:t>Wádí</a:t>
            </a:r>
            <a:r>
              <a:rPr lang="cs-CZ" dirty="0" smtClean="0"/>
              <a:t> </a:t>
            </a:r>
            <a:r>
              <a:rPr lang="cs-CZ" dirty="0" err="1" smtClean="0"/>
              <a:t>Feinán</a:t>
            </a:r>
            <a:r>
              <a:rPr lang="cs-CZ" dirty="0" smtClean="0"/>
              <a:t>, </a:t>
            </a:r>
            <a:r>
              <a:rPr lang="cs-CZ" dirty="0" err="1" smtClean="0"/>
              <a:t>Timna</a:t>
            </a:r>
            <a:r>
              <a:rPr lang="cs-CZ" dirty="0" smtClean="0"/>
              <a:t>. Doklady zpracování: oblast </a:t>
            </a:r>
            <a:r>
              <a:rPr lang="cs-CZ" dirty="0" err="1" smtClean="0"/>
              <a:t>Beerševy</a:t>
            </a:r>
            <a:r>
              <a:rPr lang="cs-CZ" dirty="0" smtClean="0"/>
              <a:t> (Abú </a:t>
            </a:r>
            <a:r>
              <a:rPr lang="cs-CZ" dirty="0" err="1" smtClean="0"/>
              <a:t>Matar</a:t>
            </a:r>
            <a:r>
              <a:rPr lang="cs-CZ" dirty="0" smtClean="0"/>
              <a:t>)</a:t>
            </a:r>
          </a:p>
          <a:p>
            <a:r>
              <a:rPr lang="cs-CZ" dirty="0" smtClean="0"/>
              <a:t>Členění: </a:t>
            </a:r>
            <a:r>
              <a:rPr lang="cs-CZ" dirty="0" err="1" smtClean="0"/>
              <a:t>ghassulian</a:t>
            </a:r>
            <a:r>
              <a:rPr lang="cs-CZ" dirty="0" smtClean="0"/>
              <a:t>, </a:t>
            </a:r>
            <a:r>
              <a:rPr lang="cs-CZ" dirty="0" err="1" smtClean="0"/>
              <a:t>beerševská</a:t>
            </a:r>
            <a:r>
              <a:rPr lang="cs-CZ" dirty="0" smtClean="0"/>
              <a:t> </a:t>
            </a:r>
            <a:r>
              <a:rPr lang="cs-CZ" dirty="0" err="1" smtClean="0"/>
              <a:t>chalk</a:t>
            </a:r>
            <a:r>
              <a:rPr lang="cs-CZ" dirty="0" smtClean="0"/>
              <a:t>. kultura</a:t>
            </a:r>
          </a:p>
          <a:p>
            <a:r>
              <a:rPr lang="cs-CZ" dirty="0" smtClean="0"/>
              <a:t>Rituální chování:</a:t>
            </a:r>
          </a:p>
          <a:p>
            <a:pPr lvl="1"/>
            <a:r>
              <a:rPr lang="cs-CZ" dirty="0" smtClean="0"/>
              <a:t>Hromadný nález z jeskyně </a:t>
            </a:r>
            <a:r>
              <a:rPr lang="cs-CZ" dirty="0" err="1" smtClean="0"/>
              <a:t>Nahal</a:t>
            </a:r>
            <a:r>
              <a:rPr lang="cs-CZ" dirty="0" smtClean="0"/>
              <a:t> </a:t>
            </a:r>
            <a:r>
              <a:rPr lang="cs-CZ" dirty="0" err="1" smtClean="0"/>
              <a:t>Mišmar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Chrámy a svatyně: En </a:t>
            </a:r>
            <a:r>
              <a:rPr lang="cs-CZ" dirty="0" err="1" smtClean="0"/>
              <a:t>Gedi</a:t>
            </a:r>
            <a:r>
              <a:rPr lang="cs-CZ" dirty="0" smtClean="0"/>
              <a:t>, </a:t>
            </a:r>
            <a:r>
              <a:rPr lang="cs-CZ" dirty="0" err="1" smtClean="0"/>
              <a:t>Teleilat</a:t>
            </a:r>
            <a:r>
              <a:rPr lang="cs-CZ" dirty="0" smtClean="0"/>
              <a:t> </a:t>
            </a:r>
            <a:r>
              <a:rPr lang="cs-CZ" dirty="0" err="1" smtClean="0"/>
              <a:t>Ghassul</a:t>
            </a:r>
            <a:r>
              <a:rPr lang="cs-CZ" dirty="0" smtClean="0"/>
              <a:t>, </a:t>
            </a:r>
            <a:r>
              <a:rPr lang="cs-CZ" dirty="0" err="1" smtClean="0"/>
              <a:t>Gilat</a:t>
            </a:r>
            <a:endParaRPr lang="cs-CZ" dirty="0" smtClean="0"/>
          </a:p>
          <a:p>
            <a:r>
              <a:rPr lang="cs-CZ" dirty="0" smtClean="0"/>
              <a:t>Pohřbívání: ve vesnicích; sekundární: pohřební jeskyně, domy mrtvých, </a:t>
            </a:r>
            <a:r>
              <a:rPr lang="cs-CZ" dirty="0" err="1" smtClean="0"/>
              <a:t>ossária</a:t>
            </a:r>
            <a:r>
              <a:rPr lang="cs-CZ" dirty="0" smtClean="0"/>
              <a:t> apod. </a:t>
            </a:r>
          </a:p>
          <a:p>
            <a:pPr lvl="1"/>
            <a:r>
              <a:rPr lang="cs-CZ" dirty="0" smtClean="0"/>
              <a:t>Bohaté pohřební výbavy</a:t>
            </a: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282" y="1589088"/>
            <a:ext cx="1401948" cy="2127944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39" y="5496880"/>
            <a:ext cx="2425399" cy="136111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163090"/>
            <a:ext cx="1472952" cy="12225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94" y="3823282"/>
            <a:ext cx="1145290" cy="142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297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TELEILAT GHASSUL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SV pobřeží Mrtvého moře, Jordánsko</a:t>
            </a:r>
          </a:p>
          <a:p>
            <a:r>
              <a:rPr lang="cs-CZ" dirty="0" smtClean="0"/>
              <a:t>Chápána jako typická lokalita X výjimečné znaky: malby, typická keramika: máselnice, picí rohy X jinde jen výjimečně</a:t>
            </a:r>
          </a:p>
          <a:p>
            <a:r>
              <a:rPr lang="cs-CZ" dirty="0" smtClean="0"/>
              <a:t>Výzkum: 1929: Pontifikální biblický institut v Římě</a:t>
            </a:r>
          </a:p>
          <a:p>
            <a:r>
              <a:rPr lang="cs-CZ" dirty="0" smtClean="0"/>
              <a:t>Nejvíce odkryté </a:t>
            </a:r>
            <a:r>
              <a:rPr lang="cs-CZ" dirty="0" err="1" smtClean="0"/>
              <a:t>chalk</a:t>
            </a:r>
            <a:r>
              <a:rPr lang="cs-CZ" dirty="0" smtClean="0"/>
              <a:t>. architektury, mimo Negev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886200" cy="282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696841"/>
            <a:ext cx="2121378" cy="208823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022" y="4932376"/>
            <a:ext cx="1644395" cy="108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08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CHALKOLIT V MEZOPOTÁMII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7" y="1600200"/>
            <a:ext cx="4232253" cy="4925144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Období „mezi“: pozdní 6. a celé 5. tisíciletí</a:t>
            </a:r>
          </a:p>
          <a:p>
            <a:r>
              <a:rPr lang="cs-CZ" dirty="0" smtClean="0"/>
              <a:t>Tradiční kulturní schéma: </a:t>
            </a:r>
            <a:r>
              <a:rPr lang="cs-CZ" dirty="0" err="1" smtClean="0"/>
              <a:t>Hassuna</a:t>
            </a:r>
            <a:r>
              <a:rPr lang="cs-CZ" dirty="0" smtClean="0"/>
              <a:t> – </a:t>
            </a:r>
            <a:r>
              <a:rPr lang="cs-CZ" dirty="0" err="1" smtClean="0"/>
              <a:t>Samarra</a:t>
            </a:r>
            <a:r>
              <a:rPr lang="cs-CZ" dirty="0" smtClean="0"/>
              <a:t> – </a:t>
            </a:r>
            <a:r>
              <a:rPr lang="cs-CZ" dirty="0" err="1" smtClean="0"/>
              <a:t>Halaf</a:t>
            </a:r>
            <a:r>
              <a:rPr lang="cs-CZ" dirty="0" smtClean="0"/>
              <a:t> – </a:t>
            </a:r>
            <a:r>
              <a:rPr lang="cs-CZ" b="1" dirty="0" err="1" smtClean="0"/>
              <a:t>Ubaid</a:t>
            </a:r>
            <a:r>
              <a:rPr lang="cs-CZ" b="1" dirty="0" smtClean="0"/>
              <a:t> – </a:t>
            </a:r>
            <a:r>
              <a:rPr lang="cs-CZ" b="1" dirty="0" err="1" smtClean="0"/>
              <a:t>Uruk</a:t>
            </a:r>
            <a:endParaRPr lang="cs-CZ" b="1" dirty="0" smtClean="0"/>
          </a:p>
          <a:p>
            <a:pPr lvl="1"/>
            <a:r>
              <a:rPr lang="cs-CZ" dirty="0" smtClean="0"/>
              <a:t>HUT</a:t>
            </a:r>
          </a:p>
          <a:p>
            <a:r>
              <a:rPr lang="cs-CZ" dirty="0" smtClean="0"/>
              <a:t>Základní členění:</a:t>
            </a:r>
          </a:p>
          <a:p>
            <a:pPr lvl="1"/>
            <a:r>
              <a:rPr lang="cs-CZ" dirty="0" smtClean="0"/>
              <a:t>Starší chalkolit: </a:t>
            </a:r>
            <a:r>
              <a:rPr lang="cs-CZ" dirty="0" err="1" smtClean="0"/>
              <a:t>Ubaid</a:t>
            </a:r>
            <a:r>
              <a:rPr lang="cs-CZ" dirty="0" smtClean="0"/>
              <a:t>, pozdní 6., 5. tisíciletí</a:t>
            </a:r>
          </a:p>
          <a:p>
            <a:pPr lvl="1"/>
            <a:r>
              <a:rPr lang="cs-CZ" dirty="0" smtClean="0"/>
              <a:t>Mladší chalkolit: </a:t>
            </a:r>
            <a:r>
              <a:rPr lang="cs-CZ" dirty="0" err="1" smtClean="0"/>
              <a:t>Uruk</a:t>
            </a:r>
            <a:r>
              <a:rPr lang="cs-CZ" dirty="0" smtClean="0"/>
              <a:t>, 4. tisíciletí</a:t>
            </a:r>
          </a:p>
          <a:p>
            <a:r>
              <a:rPr lang="cs-CZ" dirty="0" smtClean="0"/>
              <a:t>Chronologické členění:</a:t>
            </a:r>
          </a:p>
          <a:p>
            <a:pPr lvl="1"/>
            <a:r>
              <a:rPr lang="cs-CZ" dirty="0" smtClean="0"/>
              <a:t>Starší: </a:t>
            </a:r>
            <a:r>
              <a:rPr lang="cs-CZ" dirty="0" err="1" smtClean="0"/>
              <a:t>Ubaid</a:t>
            </a:r>
            <a:r>
              <a:rPr lang="cs-CZ" dirty="0" smtClean="0"/>
              <a:t> 1</a:t>
            </a:r>
          </a:p>
          <a:p>
            <a:pPr lvl="1"/>
            <a:r>
              <a:rPr lang="cs-CZ" dirty="0" smtClean="0"/>
              <a:t>Střední: </a:t>
            </a:r>
            <a:r>
              <a:rPr lang="cs-CZ" dirty="0" err="1" smtClean="0"/>
              <a:t>Ubaid</a:t>
            </a:r>
            <a:r>
              <a:rPr lang="cs-CZ" dirty="0" smtClean="0"/>
              <a:t> 2</a:t>
            </a:r>
          </a:p>
          <a:p>
            <a:pPr lvl="1"/>
            <a:r>
              <a:rPr lang="cs-CZ" dirty="0" smtClean="0"/>
              <a:t>Mladší: </a:t>
            </a:r>
            <a:r>
              <a:rPr lang="cs-CZ" dirty="0" err="1" smtClean="0"/>
              <a:t>Ubaid</a:t>
            </a:r>
            <a:r>
              <a:rPr lang="cs-CZ" dirty="0" smtClean="0"/>
              <a:t> 3-4</a:t>
            </a:r>
          </a:p>
          <a:p>
            <a:pPr lvl="1"/>
            <a:r>
              <a:rPr lang="cs-CZ" dirty="0" smtClean="0"/>
              <a:t>Pozdní: </a:t>
            </a:r>
            <a:r>
              <a:rPr lang="cs-CZ" dirty="0" err="1" smtClean="0"/>
              <a:t>Uruk</a:t>
            </a:r>
            <a:endParaRPr lang="cs-CZ" dirty="0" smtClean="0"/>
          </a:p>
          <a:p>
            <a:pPr lvl="1"/>
            <a:r>
              <a:rPr lang="cs-CZ" dirty="0" smtClean="0"/>
              <a:t>Kolaps </a:t>
            </a:r>
            <a:r>
              <a:rPr lang="cs-CZ" dirty="0" err="1" smtClean="0"/>
              <a:t>urucké</a:t>
            </a:r>
            <a:r>
              <a:rPr lang="cs-CZ" dirty="0" smtClean="0"/>
              <a:t> civilizace a formování světa nastupující doby bronzové</a:t>
            </a:r>
          </a:p>
          <a:p>
            <a:endParaRPr lang="cs-CZ" dirty="0"/>
          </a:p>
        </p:txBody>
      </p:sp>
      <p:sp>
        <p:nvSpPr>
          <p:cNvPr id="4" name="Zástupný symbol pro obsah 3"/>
          <p:cNvSpPr txBox="1">
            <a:spLocks/>
          </p:cNvSpPr>
          <p:nvPr/>
        </p:nvSpPr>
        <p:spPr>
          <a:xfrm>
            <a:off x="5076055" y="1589567"/>
            <a:ext cx="3655045" cy="4572000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89567"/>
            <a:ext cx="28575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715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UBAID V MEZOPOTÁMII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7504" y="1589566"/>
            <a:ext cx="4752528" cy="5268432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Eponymní lokalita: </a:t>
            </a:r>
            <a:r>
              <a:rPr lang="cs-CZ" dirty="0" err="1" smtClean="0"/>
              <a:t>Tell</a:t>
            </a:r>
            <a:r>
              <a:rPr lang="cs-CZ" dirty="0" smtClean="0"/>
              <a:t> el-</a:t>
            </a:r>
            <a:r>
              <a:rPr lang="cs-CZ" dirty="0" err="1" smtClean="0"/>
              <a:t>Ubaid</a:t>
            </a:r>
            <a:r>
              <a:rPr lang="cs-CZ" dirty="0" smtClean="0"/>
              <a:t> (J Irák)</a:t>
            </a:r>
          </a:p>
          <a:p>
            <a:r>
              <a:rPr lang="cs-CZ" dirty="0" smtClean="0"/>
              <a:t>Identifikace: Leonard </a:t>
            </a:r>
            <a:r>
              <a:rPr lang="cs-CZ" dirty="0" err="1" smtClean="0"/>
              <a:t>Wooley</a:t>
            </a:r>
            <a:r>
              <a:rPr lang="cs-CZ" dirty="0" smtClean="0"/>
              <a:t> 1923-24 na základě keramiky: konference v Bagdádu 1930 – definice (spolu s </a:t>
            </a:r>
            <a:r>
              <a:rPr lang="cs-CZ" dirty="0" err="1" smtClean="0"/>
              <a:t>Urukem</a:t>
            </a:r>
            <a:r>
              <a:rPr lang="cs-CZ" dirty="0" smtClean="0"/>
              <a:t> a </a:t>
            </a:r>
            <a:r>
              <a:rPr lang="cs-CZ" dirty="0" err="1" smtClean="0"/>
              <a:t>Džemdet</a:t>
            </a:r>
            <a:r>
              <a:rPr lang="cs-CZ" dirty="0" smtClean="0"/>
              <a:t> </a:t>
            </a:r>
            <a:r>
              <a:rPr lang="cs-CZ" dirty="0" err="1" smtClean="0"/>
              <a:t>Nasr</a:t>
            </a:r>
            <a:r>
              <a:rPr lang="cs-CZ" dirty="0" smtClean="0"/>
              <a:t>)</a:t>
            </a:r>
          </a:p>
          <a:p>
            <a:r>
              <a:rPr lang="cs-CZ" dirty="0" smtClean="0"/>
              <a:t>Datace: pozdní 6. a 5. tisíciletí, cca 5500-4000 BC, cca 7500/7000-5800 BP</a:t>
            </a:r>
          </a:p>
          <a:p>
            <a:r>
              <a:rPr lang="cs-CZ" dirty="0" smtClean="0"/>
              <a:t>Tradiční členění: 6 stupňů podle vývoje keramiky:</a:t>
            </a:r>
          </a:p>
          <a:p>
            <a:pPr lvl="1"/>
            <a:r>
              <a:rPr lang="cs-CZ" dirty="0" err="1" smtClean="0"/>
              <a:t>Ubaid</a:t>
            </a:r>
            <a:r>
              <a:rPr lang="cs-CZ" dirty="0" smtClean="0"/>
              <a:t> 0 / </a:t>
            </a:r>
            <a:r>
              <a:rPr lang="cs-CZ" dirty="0" err="1" smtClean="0"/>
              <a:t>Tell</a:t>
            </a:r>
            <a:r>
              <a:rPr lang="cs-CZ" dirty="0" smtClean="0"/>
              <a:t> </a:t>
            </a:r>
            <a:r>
              <a:rPr lang="cs-CZ" dirty="0" err="1" smtClean="0"/>
              <a:t>Oueilli</a:t>
            </a:r>
            <a:endParaRPr lang="cs-CZ" dirty="0" smtClean="0"/>
          </a:p>
          <a:p>
            <a:pPr lvl="1"/>
            <a:r>
              <a:rPr lang="cs-CZ" dirty="0" err="1" smtClean="0"/>
              <a:t>Ubaid</a:t>
            </a:r>
            <a:r>
              <a:rPr lang="cs-CZ" dirty="0" smtClean="0"/>
              <a:t> 1 / </a:t>
            </a:r>
            <a:r>
              <a:rPr lang="cs-CZ" dirty="0" err="1" smtClean="0"/>
              <a:t>Eridu</a:t>
            </a:r>
            <a:r>
              <a:rPr lang="cs-CZ" dirty="0" smtClean="0"/>
              <a:t> (starší chalkolit)</a:t>
            </a:r>
          </a:p>
          <a:p>
            <a:pPr lvl="1"/>
            <a:r>
              <a:rPr lang="cs-CZ" dirty="0" err="1" smtClean="0"/>
              <a:t>Ubaid</a:t>
            </a:r>
            <a:r>
              <a:rPr lang="cs-CZ" dirty="0" smtClean="0"/>
              <a:t> 2 / </a:t>
            </a:r>
            <a:r>
              <a:rPr lang="cs-CZ" dirty="0" err="1" smtClean="0"/>
              <a:t>Hádží-muhammad</a:t>
            </a:r>
            <a:r>
              <a:rPr lang="cs-CZ" dirty="0" smtClean="0"/>
              <a:t> (střední chalkolit)</a:t>
            </a:r>
          </a:p>
          <a:p>
            <a:pPr lvl="1"/>
            <a:r>
              <a:rPr lang="cs-CZ" dirty="0" err="1" smtClean="0"/>
              <a:t>Ubaid</a:t>
            </a:r>
            <a:r>
              <a:rPr lang="cs-CZ" dirty="0" smtClean="0"/>
              <a:t> 3: raný </a:t>
            </a:r>
            <a:r>
              <a:rPr lang="cs-CZ" dirty="0" err="1" smtClean="0"/>
              <a:t>Ubaid</a:t>
            </a:r>
            <a:endParaRPr lang="cs-CZ" dirty="0" smtClean="0"/>
          </a:p>
          <a:p>
            <a:pPr lvl="1"/>
            <a:r>
              <a:rPr lang="cs-CZ" dirty="0" err="1" smtClean="0"/>
              <a:t>Ubaid</a:t>
            </a:r>
            <a:r>
              <a:rPr lang="cs-CZ" dirty="0" smtClean="0"/>
              <a:t> 4:  mladý </a:t>
            </a:r>
            <a:r>
              <a:rPr lang="cs-CZ" dirty="0" err="1" smtClean="0"/>
              <a:t>Ubaid</a:t>
            </a:r>
            <a:r>
              <a:rPr lang="cs-CZ" dirty="0" smtClean="0"/>
              <a:t> (mladší chalkolit)</a:t>
            </a:r>
          </a:p>
          <a:p>
            <a:pPr lvl="1"/>
            <a:r>
              <a:rPr lang="cs-CZ" dirty="0" err="1" smtClean="0"/>
              <a:t>Ubaid</a:t>
            </a:r>
            <a:r>
              <a:rPr lang="cs-CZ" dirty="0" smtClean="0"/>
              <a:t> 5: pozdní </a:t>
            </a:r>
            <a:r>
              <a:rPr lang="cs-CZ" dirty="0" err="1" smtClean="0"/>
              <a:t>Ubaid</a:t>
            </a:r>
            <a:endParaRPr lang="cs-CZ" dirty="0" smtClean="0"/>
          </a:p>
          <a:p>
            <a:r>
              <a:rPr lang="cs-CZ" dirty="0" smtClean="0"/>
              <a:t>Nejstarší strukturované osídlení J Mezopotámie: vznik strukturované sítě měst</a:t>
            </a:r>
          </a:p>
          <a:p>
            <a:r>
              <a:rPr lang="cs-CZ" dirty="0" smtClean="0"/>
              <a:t>Expanze: c. 5300-5200 BC: JZ Irán – S Sýrie – JV Anatolie</a:t>
            </a:r>
          </a:p>
          <a:p>
            <a:pPr lvl="1"/>
            <a:r>
              <a:rPr lang="cs-CZ" dirty="0" smtClean="0"/>
              <a:t>Důvody: různé</a:t>
            </a:r>
          </a:p>
          <a:p>
            <a:r>
              <a:rPr lang="cs-CZ" dirty="0" smtClean="0"/>
              <a:t>Hlavní lokality: </a:t>
            </a:r>
            <a:r>
              <a:rPr lang="cs-CZ" dirty="0" err="1" smtClean="0"/>
              <a:t>Tell</a:t>
            </a:r>
            <a:r>
              <a:rPr lang="cs-CZ" dirty="0" smtClean="0"/>
              <a:t> el-</a:t>
            </a:r>
            <a:r>
              <a:rPr lang="cs-CZ" dirty="0" err="1" smtClean="0"/>
              <a:t>Oeulli</a:t>
            </a:r>
            <a:r>
              <a:rPr lang="cs-CZ" dirty="0" smtClean="0"/>
              <a:t>, </a:t>
            </a:r>
            <a:r>
              <a:rPr lang="cs-CZ" dirty="0" err="1" smtClean="0"/>
              <a:t>Tell</a:t>
            </a:r>
            <a:r>
              <a:rPr lang="cs-CZ" dirty="0" smtClean="0"/>
              <a:t> </a:t>
            </a:r>
            <a:r>
              <a:rPr lang="cs-CZ" dirty="0" err="1" smtClean="0"/>
              <a:t>Abada</a:t>
            </a:r>
            <a:r>
              <a:rPr lang="cs-CZ" dirty="0" smtClean="0"/>
              <a:t>, </a:t>
            </a:r>
            <a:r>
              <a:rPr lang="cs-CZ" dirty="0" err="1" smtClean="0"/>
              <a:t>Tell</a:t>
            </a:r>
            <a:r>
              <a:rPr lang="cs-CZ" dirty="0" smtClean="0"/>
              <a:t> el-</a:t>
            </a:r>
            <a:r>
              <a:rPr lang="cs-CZ" dirty="0" err="1" smtClean="0"/>
              <a:t>Ubaid</a:t>
            </a:r>
            <a:r>
              <a:rPr lang="cs-CZ" dirty="0" smtClean="0"/>
              <a:t>, </a:t>
            </a:r>
            <a:r>
              <a:rPr lang="cs-CZ" dirty="0" err="1" smtClean="0"/>
              <a:t>Eridu</a:t>
            </a:r>
            <a:r>
              <a:rPr lang="cs-CZ" dirty="0" smtClean="0"/>
              <a:t>, </a:t>
            </a:r>
            <a:r>
              <a:rPr lang="cs-CZ" dirty="0" err="1" smtClean="0"/>
              <a:t>Susa</a:t>
            </a:r>
            <a:r>
              <a:rPr lang="cs-CZ" dirty="0" smtClean="0"/>
              <a:t>, Ur, </a:t>
            </a:r>
            <a:r>
              <a:rPr lang="cs-CZ" dirty="0" err="1" smtClean="0"/>
              <a:t>Uruk</a:t>
            </a:r>
            <a:r>
              <a:rPr lang="cs-CZ" dirty="0" smtClean="0"/>
              <a:t>, Tepe </a:t>
            </a:r>
            <a:r>
              <a:rPr lang="cs-CZ" dirty="0" err="1" smtClean="0"/>
              <a:t>Gawra</a:t>
            </a:r>
            <a:r>
              <a:rPr lang="cs-CZ" dirty="0" smtClean="0"/>
              <a:t>, </a:t>
            </a:r>
            <a:r>
              <a:rPr lang="cs-CZ" dirty="0" err="1" smtClean="0"/>
              <a:t>Arpachiyah</a:t>
            </a:r>
            <a:r>
              <a:rPr lang="cs-CZ" dirty="0" smtClean="0"/>
              <a:t>, </a:t>
            </a:r>
            <a:r>
              <a:rPr lang="cs-CZ" dirty="0" err="1" smtClean="0"/>
              <a:t>Girsu</a:t>
            </a:r>
            <a:r>
              <a:rPr lang="cs-CZ" dirty="0" smtClean="0"/>
              <a:t>, </a:t>
            </a:r>
            <a:r>
              <a:rPr lang="cs-CZ" dirty="0" err="1" smtClean="0"/>
              <a:t>Tell</a:t>
            </a:r>
            <a:r>
              <a:rPr lang="cs-CZ" dirty="0" smtClean="0"/>
              <a:t> </a:t>
            </a:r>
            <a:r>
              <a:rPr lang="cs-CZ" dirty="0" err="1" smtClean="0"/>
              <a:t>Ukajr</a:t>
            </a:r>
            <a:endParaRPr lang="cs-CZ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3886200" cy="3368040"/>
          </a:xfr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970317"/>
            <a:ext cx="1872208" cy="188768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4706081"/>
            <a:ext cx="1949202" cy="215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460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589566"/>
            <a:ext cx="4316288" cy="5079793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Zrození administrativy: </a:t>
            </a:r>
          </a:p>
          <a:p>
            <a:pPr lvl="1"/>
            <a:r>
              <a:rPr lang="cs-CZ" dirty="0" smtClean="0"/>
              <a:t>hliněné žetony (</a:t>
            </a:r>
            <a:r>
              <a:rPr lang="cs-CZ" dirty="0" err="1" smtClean="0"/>
              <a:t>tokens</a:t>
            </a:r>
            <a:r>
              <a:rPr lang="cs-CZ" dirty="0" smtClean="0"/>
              <a:t>): od neolitu</a:t>
            </a:r>
          </a:p>
          <a:p>
            <a:pPr lvl="1"/>
            <a:r>
              <a:rPr lang="cs-CZ" dirty="0" smtClean="0"/>
              <a:t>kruhová pečetítka: znak vlastnictví?</a:t>
            </a:r>
          </a:p>
          <a:p>
            <a:r>
              <a:rPr lang="cs-CZ" dirty="0" smtClean="0"/>
              <a:t>Umění: sošky</a:t>
            </a:r>
          </a:p>
          <a:p>
            <a:pPr lvl="1"/>
            <a:r>
              <a:rPr lang="cs-CZ" dirty="0" smtClean="0"/>
              <a:t>Monumentální architektury (chrámy a zikkuraty, paláce, hradby): slouží k popsání světa a místa člověka v něm: odůvodnění nerovnosti</a:t>
            </a:r>
          </a:p>
          <a:p>
            <a:r>
              <a:rPr lang="cs-CZ" dirty="0" smtClean="0"/>
              <a:t>Společnost: zvýšení bipolární sociální stratifikace, potlačení egalitářské společnosti. Objevení se elity a dědičných vůdců (</a:t>
            </a:r>
            <a:r>
              <a:rPr lang="cs-CZ" dirty="0" err="1" smtClean="0"/>
              <a:t>chieftains</a:t>
            </a:r>
            <a:r>
              <a:rPr lang="cs-CZ" dirty="0" smtClean="0"/>
              <a:t>) spojovaných s chrámy a sýpkami – </a:t>
            </a:r>
            <a:r>
              <a:rPr lang="cs-CZ" dirty="0" err="1" smtClean="0"/>
              <a:t>Thorkid</a:t>
            </a:r>
            <a:r>
              <a:rPr lang="cs-CZ" dirty="0" smtClean="0"/>
              <a:t> </a:t>
            </a:r>
            <a:r>
              <a:rPr lang="cs-CZ" dirty="0" err="1" smtClean="0"/>
              <a:t>Jacobsen</a:t>
            </a:r>
            <a:r>
              <a:rPr lang="cs-CZ" dirty="0" smtClean="0"/>
              <a:t> „primitivní demokracie“ </a:t>
            </a:r>
          </a:p>
          <a:p>
            <a:r>
              <a:rPr lang="cs-CZ" dirty="0" smtClean="0"/>
              <a:t>Pohřební zvyklosti: idealizované ztvárnění a udržení sociálních vazeb v komunitách a ideologie</a:t>
            </a:r>
          </a:p>
          <a:p>
            <a:pPr lvl="1"/>
            <a:r>
              <a:rPr lang="cs-CZ" dirty="0" smtClean="0"/>
              <a:t>Existence regionálních rozdílů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1725960" cy="127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89079"/>
            <a:ext cx="1588195" cy="232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886" y="1628800"/>
            <a:ext cx="2367316" cy="145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136988"/>
            <a:ext cx="2450665" cy="227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5367748"/>
            <a:ext cx="2992475" cy="149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675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TELL EL-UBAID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589567"/>
            <a:ext cx="4824536" cy="5139594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250 km S od Perského zálivu; Z od starověkého Uru, J </a:t>
            </a:r>
            <a:r>
              <a:rPr lang="cs-CZ" dirty="0" err="1" smtClean="0"/>
              <a:t>Mesopotámie</a:t>
            </a:r>
            <a:endParaRPr lang="cs-CZ" dirty="0" smtClean="0"/>
          </a:p>
          <a:p>
            <a:r>
              <a:rPr lang="cs-CZ" dirty="0" smtClean="0"/>
              <a:t>Výzkum: Henry </a:t>
            </a:r>
            <a:r>
              <a:rPr lang="cs-CZ" dirty="0" err="1" smtClean="0"/>
              <a:t>Hall</a:t>
            </a:r>
            <a:r>
              <a:rPr lang="cs-CZ" dirty="0" smtClean="0"/>
              <a:t> (1919, BM), C. Leonard </a:t>
            </a:r>
            <a:r>
              <a:rPr lang="cs-CZ" dirty="0" err="1" smtClean="0"/>
              <a:t>Wooley</a:t>
            </a:r>
            <a:r>
              <a:rPr lang="cs-CZ" dirty="0" smtClean="0"/>
              <a:t> (1923-24), </a:t>
            </a:r>
            <a:r>
              <a:rPr lang="cs-CZ" dirty="0" err="1" smtClean="0"/>
              <a:t>Seton</a:t>
            </a:r>
            <a:r>
              <a:rPr lang="cs-CZ" dirty="0" smtClean="0"/>
              <a:t> </a:t>
            </a:r>
            <a:r>
              <a:rPr lang="cs-CZ" dirty="0" err="1" smtClean="0"/>
              <a:t>Lloyd</a:t>
            </a:r>
            <a:r>
              <a:rPr lang="cs-CZ" dirty="0" smtClean="0"/>
              <a:t> (1937), </a:t>
            </a:r>
            <a:r>
              <a:rPr lang="cs-CZ" dirty="0" err="1" smtClean="0"/>
              <a:t>Oriental</a:t>
            </a:r>
            <a:r>
              <a:rPr lang="cs-CZ" dirty="0" smtClean="0"/>
              <a:t> Institute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University </a:t>
            </a:r>
            <a:r>
              <a:rPr lang="cs-CZ" dirty="0" err="1" smtClean="0"/>
              <a:t>of</a:t>
            </a:r>
            <a:r>
              <a:rPr lang="cs-CZ" dirty="0" smtClean="0"/>
              <a:t> Chicago </a:t>
            </a:r>
          </a:p>
          <a:p>
            <a:r>
              <a:rPr lang="cs-CZ" dirty="0" smtClean="0"/>
              <a:t>Osídlení: především </a:t>
            </a:r>
            <a:r>
              <a:rPr lang="cs-CZ" dirty="0" err="1" smtClean="0"/>
              <a:t>Ubaid</a:t>
            </a:r>
            <a:r>
              <a:rPr lang="cs-CZ" dirty="0" smtClean="0"/>
              <a:t> (vrchol kolem 4100 BC), raně dynastické období (chrám a pohřebiště)</a:t>
            </a:r>
          </a:p>
          <a:p>
            <a:r>
              <a:rPr lang="cs-CZ" dirty="0" smtClean="0"/>
              <a:t>Tzv. </a:t>
            </a:r>
            <a:r>
              <a:rPr lang="cs-CZ" dirty="0" err="1" smtClean="0"/>
              <a:t>ubaidský</a:t>
            </a:r>
            <a:r>
              <a:rPr lang="cs-CZ" dirty="0" smtClean="0"/>
              <a:t> dům: přízemní stavba s obytnou střechou. Centrální chodba a místnosti s jasně definovanými funkcemi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4205036"/>
            <a:ext cx="3333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923631" y="6331879"/>
            <a:ext cx="2345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Tzv. </a:t>
            </a:r>
            <a:r>
              <a:rPr lang="cs-CZ" sz="2000" dirty="0" err="1" smtClean="0"/>
              <a:t>Ubaidský</a:t>
            </a:r>
            <a:r>
              <a:rPr lang="cs-CZ" sz="2000" dirty="0" smtClean="0"/>
              <a:t> dům</a:t>
            </a:r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991" y="1589567"/>
            <a:ext cx="3422787" cy="238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37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ERIDU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589566"/>
            <a:ext cx="4824536" cy="51960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Tell Ab</a:t>
            </a:r>
            <a:r>
              <a:rPr lang="cs-CZ" dirty="0" smtClean="0"/>
              <a:t>u </a:t>
            </a:r>
            <a:r>
              <a:rPr lang="cs-CZ" dirty="0" err="1" smtClean="0"/>
              <a:t>Shahrain</a:t>
            </a:r>
            <a:r>
              <a:rPr lang="cs-CZ" dirty="0" smtClean="0"/>
              <a:t>, 12 km JZ od Uru</a:t>
            </a:r>
            <a:endParaRPr lang="en-US" dirty="0" smtClean="0"/>
          </a:p>
          <a:p>
            <a:r>
              <a:rPr lang="cs-CZ" dirty="0" smtClean="0"/>
              <a:t>Výzkum: kolem WWII: </a:t>
            </a:r>
            <a:r>
              <a:rPr lang="cs-CZ" dirty="0" err="1" smtClean="0"/>
              <a:t>Seton</a:t>
            </a:r>
            <a:r>
              <a:rPr lang="cs-CZ" dirty="0" smtClean="0"/>
              <a:t> </a:t>
            </a:r>
            <a:r>
              <a:rPr lang="cs-CZ" dirty="0" err="1" smtClean="0"/>
              <a:t>Lloyd</a:t>
            </a:r>
            <a:r>
              <a:rPr lang="cs-CZ" dirty="0" smtClean="0"/>
              <a:t>, F</a:t>
            </a:r>
            <a:r>
              <a:rPr lang="en-US" dirty="0" err="1" smtClean="0"/>
              <a:t>uad</a:t>
            </a:r>
            <a:r>
              <a:rPr lang="cs-CZ" dirty="0" smtClean="0"/>
              <a:t> </a:t>
            </a:r>
            <a:r>
              <a:rPr lang="cs-CZ" dirty="0" err="1" smtClean="0"/>
              <a:t>Safar</a:t>
            </a:r>
            <a:r>
              <a:rPr lang="cs-CZ" dirty="0" smtClean="0"/>
              <a:t> a irácká správa památek</a:t>
            </a:r>
          </a:p>
          <a:p>
            <a:r>
              <a:rPr lang="cs-CZ" dirty="0" smtClean="0"/>
              <a:t>Počátek: proto-</a:t>
            </a:r>
            <a:r>
              <a:rPr lang="cs-CZ" dirty="0" err="1" smtClean="0"/>
              <a:t>Ubaid</a:t>
            </a:r>
            <a:endParaRPr lang="cs-CZ" dirty="0" smtClean="0"/>
          </a:p>
          <a:p>
            <a:r>
              <a:rPr lang="cs-CZ" dirty="0" smtClean="0"/>
              <a:t>proto-urbánní centrum: jedno z nejstarších měst na světě</a:t>
            </a:r>
          </a:p>
          <a:p>
            <a:r>
              <a:rPr lang="cs-CZ" dirty="0" smtClean="0"/>
              <a:t>Chrámová architektura: bůh </a:t>
            </a:r>
            <a:r>
              <a:rPr lang="cs-CZ" dirty="0" err="1" smtClean="0"/>
              <a:t>Enki</a:t>
            </a:r>
            <a:r>
              <a:rPr lang="cs-CZ" dirty="0" smtClean="0"/>
              <a:t>: centrum města:</a:t>
            </a:r>
          </a:p>
          <a:p>
            <a:pPr lvl="1"/>
            <a:r>
              <a:rPr lang="cs-CZ" dirty="0" smtClean="0"/>
              <a:t>10 fází chrámů</a:t>
            </a:r>
          </a:p>
          <a:p>
            <a:pPr lvl="1"/>
            <a:r>
              <a:rPr lang="cs-CZ" dirty="0" smtClean="0"/>
              <a:t>Nejstarší: jednoduchá MB svatyně</a:t>
            </a:r>
          </a:p>
          <a:p>
            <a:pPr lvl="1"/>
            <a:r>
              <a:rPr lang="cs-CZ" dirty="0" smtClean="0"/>
              <a:t>10. fáze: na velké </a:t>
            </a:r>
            <a:r>
              <a:rPr lang="cs-CZ" dirty="0" err="1" smtClean="0"/>
              <a:t>plaftormě</a:t>
            </a:r>
            <a:r>
              <a:rPr lang="cs-CZ" dirty="0" smtClean="0"/>
              <a:t>,  </a:t>
            </a:r>
            <a:r>
              <a:rPr lang="cs-CZ" dirty="0" err="1" smtClean="0"/>
              <a:t>trojprostorová</a:t>
            </a:r>
            <a:r>
              <a:rPr lang="cs-CZ" dirty="0" smtClean="0"/>
              <a:t> dispozice	 s místnostmi přístupnými z centrální chodby</a:t>
            </a:r>
          </a:p>
          <a:p>
            <a:r>
              <a:rPr lang="cs-CZ" dirty="0" smtClean="0"/>
              <a:t>Rozsáhlé pohřebiště:</a:t>
            </a:r>
          </a:p>
          <a:p>
            <a:pPr lvl="1"/>
            <a:r>
              <a:rPr lang="cs-CZ" dirty="0" smtClean="0"/>
              <a:t>Cca 1000 pohřbů X 200 prozkoumaných</a:t>
            </a:r>
          </a:p>
          <a:p>
            <a:pPr lvl="1"/>
            <a:r>
              <a:rPr lang="cs-CZ" dirty="0" smtClean="0"/>
              <a:t>Výbava: keramika, nástroje, sošky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110" y="1556792"/>
            <a:ext cx="3886200" cy="338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966" y="5067639"/>
            <a:ext cx="2713484" cy="1808989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382210"/>
            <a:ext cx="1509092" cy="140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796" y="3320988"/>
            <a:ext cx="74065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699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5041</TotalTime>
  <Words>5209</Words>
  <Application>Microsoft Office PowerPoint</Application>
  <PresentationFormat>Předvádění na obrazovce (4:3)</PresentationFormat>
  <Paragraphs>281</Paragraphs>
  <Slides>19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Tw Cen MT</vt:lpstr>
      <vt:lpstr>Wingdings</vt:lpstr>
      <vt:lpstr>Wingdings 2</vt:lpstr>
      <vt:lpstr>Medián</vt:lpstr>
      <vt:lpstr>Vznik městské civilizace. CHALKOLIT NA PŘEDNÍM VÝCHODĚ</vt:lpstr>
      <vt:lpstr>CHALKOLIT</vt:lpstr>
      <vt:lpstr>CHALKOLIT V JIŽNÍ LEVANTĚ</vt:lpstr>
      <vt:lpstr>TELEILAT GHASSUL</vt:lpstr>
      <vt:lpstr>CHALKOLIT V MEZOPOTÁMII</vt:lpstr>
      <vt:lpstr>UBAID V MEZOPOTÁMII</vt:lpstr>
      <vt:lpstr>Prezentace aplikace PowerPoint</vt:lpstr>
      <vt:lpstr>TELL EL-UBAID</vt:lpstr>
      <vt:lpstr>ERIDU</vt:lpstr>
      <vt:lpstr>UBAID V SEVERNÍ LEVANTĚ</vt:lpstr>
      <vt:lpstr>Chalkolit v severní Levantě - Byblos</vt:lpstr>
      <vt:lpstr>URUK V MEZOPOTÁMII</vt:lpstr>
      <vt:lpstr>Prezentace aplikace PowerPoint</vt:lpstr>
      <vt:lpstr>URUK, Warka</vt:lpstr>
      <vt:lpstr>URUCKÁ EXPANZE</vt:lpstr>
      <vt:lpstr>URUK V SEVERNÍ LEVANTĚ</vt:lpstr>
      <vt:lpstr>TELL BRAK</vt:lpstr>
      <vt:lpstr>ZÁNIK URUCKÉHO KOMPLEXU</vt:lpstr>
      <vt:lpstr>KULTURA DŽEMDET NASR</vt:lpstr>
    </vt:vector>
  </TitlesOfParts>
  <Company>KMKG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PRAVĚKÝ VÝVOJ EGYPTA</dc:title>
  <dc:creator>Petra Marikova Vlckova</dc:creator>
  <cp:lastModifiedBy>Petra Maříková Vlčková</cp:lastModifiedBy>
  <cp:revision>300</cp:revision>
  <cp:lastPrinted>2018-04-03T21:40:32Z</cp:lastPrinted>
  <dcterms:created xsi:type="dcterms:W3CDTF">2011-02-23T12:20:58Z</dcterms:created>
  <dcterms:modified xsi:type="dcterms:W3CDTF">2020-03-22T11:11:51Z</dcterms:modified>
</cp:coreProperties>
</file>