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256" r:id="rId3"/>
    <p:sldId id="258" r:id="rId5"/>
    <p:sldId id="262" r:id="rId6"/>
    <p:sldId id="259" r:id="rId7"/>
    <p:sldId id="268" r:id="rId8"/>
    <p:sldId id="269" r:id="rId9"/>
    <p:sldId id="271" r:id="rId10"/>
    <p:sldId id="270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440"/>
    <a:srgbClr val="E7F2F8"/>
    <a:srgbClr val="A9CFE3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07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70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53"/>
          <p:cNvPicPr>
            <a:picLocks noChangeAspect="1"/>
          </p:cNvPicPr>
          <p:nvPr/>
        </p:nvPicPr>
        <p:blipFill>
          <a:blip r:embed="rId1"/>
          <a:srcRect t="22591" b="13766"/>
          <a:stretch>
            <a:fillRect/>
          </a:stretch>
        </p:blipFill>
        <p:spPr>
          <a:xfrm>
            <a:off x="4445" y="2172970"/>
            <a:ext cx="7863205" cy="500443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70890" y="1336675"/>
            <a:ext cx="106400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4F444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KSCA007 Chinese Language II</a:t>
            </a:r>
            <a:endParaRPr lang="en-US" altLang="zh-CN" sz="6000">
              <a:solidFill>
                <a:srgbClr val="4F444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56455" y="3304540"/>
            <a:ext cx="50558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en-US" altLang="zh-CN" sz="4400">
                <a:solidFill>
                  <a:srgbClr val="4F4440"/>
                </a:solidFill>
                <a:latin typeface="Calibri" panose="020F0502020204030204" charset="0"/>
                <a:cs typeface="Calibri" panose="020F0502020204030204" charset="0"/>
              </a:rPr>
              <a:t>Instructor:LI XIN YU</a:t>
            </a:r>
            <a:endParaRPr lang="en-US" altLang="zh-CN" sz="4400">
              <a:solidFill>
                <a:srgbClr val="4F444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152"/>
          <p:cNvPicPr>
            <a:picLocks noChangeAspect="1"/>
          </p:cNvPicPr>
          <p:nvPr/>
        </p:nvPicPr>
        <p:blipFill>
          <a:blip r:embed="rId1"/>
          <a:srcRect l="18788" t="28151" r="31316" b="22338"/>
          <a:stretch>
            <a:fillRect/>
          </a:stretch>
        </p:blipFill>
        <p:spPr>
          <a:xfrm>
            <a:off x="2617470" y="2586355"/>
            <a:ext cx="1607185" cy="159512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623185" y="2588895"/>
            <a:ext cx="1597660" cy="1598295"/>
          </a:xfrm>
          <a:prstGeom prst="rect">
            <a:avLst/>
          </a:prstGeom>
          <a:noFill/>
          <a:ln>
            <a:solidFill>
              <a:srgbClr val="4F444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469890" y="2586355"/>
            <a:ext cx="45631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6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Introduction</a:t>
            </a:r>
            <a:endParaRPr lang="en-US" altLang="zh-CN" sz="6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4832985" y="2588895"/>
            <a:ext cx="0" cy="1597025"/>
          </a:xfrm>
          <a:prstGeom prst="line">
            <a:avLst/>
          </a:prstGeom>
          <a:ln>
            <a:solidFill>
              <a:srgbClr val="4F44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152"/>
          <p:cNvPicPr>
            <a:picLocks noChangeAspect="1"/>
          </p:cNvPicPr>
          <p:nvPr/>
        </p:nvPicPr>
        <p:blipFill>
          <a:blip r:embed="rId1"/>
          <a:srcRect t="25944" r="759" b="10236"/>
          <a:stretch>
            <a:fillRect/>
          </a:stretch>
        </p:blipFill>
        <p:spPr>
          <a:xfrm>
            <a:off x="-322580" y="2891155"/>
            <a:ext cx="7306310" cy="4699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02915" y="3535045"/>
            <a:ext cx="78987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email:momoll0124@gmail.com</a:t>
            </a:r>
            <a:endParaRPr lang="en-US" altLang="zh-CN" sz="4000"/>
          </a:p>
          <a:p>
            <a:r>
              <a:rPr lang="en-US" altLang="zh-CN" sz="4000"/>
              <a:t>         500732@mail.muni.cz</a:t>
            </a:r>
            <a:endParaRPr lang="en-US" altLang="zh-CN" sz="4000"/>
          </a:p>
        </p:txBody>
      </p:sp>
      <p:sp>
        <p:nvSpPr>
          <p:cNvPr id="6" name="文本框 5"/>
          <p:cNvSpPr txBox="1"/>
          <p:nvPr/>
        </p:nvSpPr>
        <p:spPr>
          <a:xfrm>
            <a:off x="2400300" y="1569085"/>
            <a:ext cx="91039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4000"/>
          </a:p>
          <a:p>
            <a:r>
              <a:rPr lang="zh-CN" altLang="en-US" sz="4000"/>
              <a:t>Office hours</a:t>
            </a:r>
            <a:r>
              <a:rPr lang="en-US" altLang="zh-CN" sz="4000"/>
              <a:t>:Wednesday 10:00-11:00</a:t>
            </a:r>
            <a:endParaRPr lang="en-US" altLang="zh-CN" sz="4000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28165" y="1111250"/>
            <a:ext cx="832485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/>
              <a:t>Syllabus</a:t>
            </a:r>
            <a:endParaRPr lang="zh-CN" altLang="en-US" sz="4400"/>
          </a:p>
          <a:p>
            <a:r>
              <a:rPr lang="zh-CN" altLang="en-US" sz="4400"/>
              <a:t>Distribution ratio:</a:t>
            </a:r>
            <a:endParaRPr lang="zh-CN" altLang="en-US" sz="4400"/>
          </a:p>
          <a:p>
            <a:r>
              <a:rPr lang="zh-CN" altLang="en-US" sz="4400"/>
              <a:t>Attendance：30%</a:t>
            </a:r>
            <a:endParaRPr lang="zh-CN" altLang="en-US" sz="4400"/>
          </a:p>
          <a:p>
            <a:r>
              <a:rPr lang="zh-CN" altLang="en-US" sz="4400"/>
              <a:t>Classroom performance：10%</a:t>
            </a:r>
            <a:endParaRPr lang="zh-CN" altLang="en-US" sz="4400"/>
          </a:p>
          <a:p>
            <a:r>
              <a:rPr lang="zh-CN" altLang="en-US" sz="4400"/>
              <a:t>Class quizzes：30%</a:t>
            </a:r>
            <a:endParaRPr lang="zh-CN" altLang="en-US" sz="4400"/>
          </a:p>
          <a:p>
            <a:r>
              <a:rPr lang="en-US" altLang="zh-CN" sz="4400"/>
              <a:t>Homework:</a:t>
            </a:r>
            <a:r>
              <a:rPr lang="zh-CN" altLang="en-US" sz="4400"/>
              <a:t> 30%</a:t>
            </a:r>
            <a:endParaRPr lang="zh-CN" altLang="en-US" sz="4400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Attendance</a:t>
            </a:r>
            <a:r>
              <a:rPr lang="zh-CN" altLang="en-US" sz="2800"/>
              <a:t>: You can ask for leave </a:t>
            </a:r>
            <a:r>
              <a:rPr lang="en-US" altLang="zh-CN" sz="2800"/>
              <a:t>fouth</a:t>
            </a:r>
            <a:r>
              <a:rPr lang="zh-CN" altLang="en-US" sz="2800"/>
              <a:t> (without deduction of points), ask for leave more than </a:t>
            </a:r>
            <a:r>
              <a:rPr lang="en-US" altLang="zh-CN" sz="2800"/>
              <a:t>4</a:t>
            </a:r>
            <a:r>
              <a:rPr lang="zh-CN" altLang="en-US" sz="2800"/>
              <a:t> times or unexcused absence deduct 3 points once. If you are late for 1 hour is equal to absen</a:t>
            </a:r>
            <a:r>
              <a:rPr lang="en-US" altLang="zh-CN" sz="2800"/>
              <a:t>ce</a:t>
            </a:r>
            <a:r>
              <a:rPr lang="zh-CN" altLang="en-US" sz="2800"/>
              <a:t> once.</a:t>
            </a:r>
            <a:r>
              <a:rPr lang="zh-CN" altLang="en-US" sz="2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zh-CN" altLang="en-US" sz="2800">
                <a:solidFill>
                  <a:srgbClr val="FF0000"/>
                </a:solidFill>
              </a:rPr>
              <a:t>tudent can not exceed 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 times unexcused absences, otherwise can not participate in the final exam</a:t>
            </a:r>
            <a:r>
              <a:rPr lang="en-US" altLang="zh-CN" sz="2800">
                <a:solidFill>
                  <a:srgbClr val="FF0000"/>
                </a:solidFill>
              </a:rPr>
              <a:t>.</a:t>
            </a:r>
            <a:endParaRPr lang="zh-CN" altLang="en-US" sz="2800">
              <a:solidFill>
                <a:srgbClr val="FF0000"/>
              </a:solidFill>
            </a:endParaRPr>
          </a:p>
          <a:p>
            <a:endParaRPr lang="zh-CN" altLang="en-US" sz="2800"/>
          </a:p>
          <a:p>
            <a:r>
              <a:rPr lang="zh-CN" altLang="en-US" sz="2800"/>
              <a:t>If you want to ask for leave, please provide the relevant proof, for example, If you want to take sick leave, please provide a doctor's diagnosis certificate.</a:t>
            </a:r>
            <a:r>
              <a:rPr lang="en-US" altLang="zh-CN" sz="2800">
                <a:solidFill>
                  <a:srgbClr val="FF0000"/>
                </a:solidFill>
              </a:rPr>
              <a:t>then hang in the proof to student's office.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374140" y="1569720"/>
            <a:ext cx="9846945" cy="37230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Classroom quiz</a:t>
            </a:r>
            <a:r>
              <a:rPr lang="zh-CN" altLang="en-US" sz="2800"/>
              <a:t>: There will be a class quiz </a:t>
            </a:r>
            <a:r>
              <a:rPr lang="zh-CN" altLang="en-US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very Wednesday</a:t>
            </a:r>
            <a:r>
              <a:rPr lang="zh-CN" altLang="en-US" sz="2800"/>
              <a:t>. The content of the quiz is the </a:t>
            </a:r>
            <a:r>
              <a:rPr lang="en-US" altLang="zh-CN" sz="2800"/>
              <a:t>vocabulary </a:t>
            </a:r>
            <a:r>
              <a:rPr lang="en-US" altLang="zh-CN" sz="2800">
                <a:solidFill>
                  <a:srgbClr val="FF0000"/>
                </a:solidFill>
              </a:rPr>
              <a:t>(character+pin yin)</a:t>
            </a:r>
            <a:r>
              <a:rPr lang="zh-CN" altLang="en-US" sz="2800"/>
              <a:t> and </a:t>
            </a:r>
            <a:r>
              <a:rPr lang="en-US" altLang="zh-CN" sz="2800"/>
              <a:t>text</a:t>
            </a:r>
            <a:r>
              <a:rPr lang="zh-CN" altLang="en-US" sz="2800"/>
              <a:t> learned in the last class. The form of the quiz is dictation. if you can't take the exam because you're asking for leave, you may take a make-up exam</a:t>
            </a:r>
            <a:r>
              <a:rPr lang="en-US" altLang="zh-CN" sz="2800"/>
              <a:t>(office hour).</a:t>
            </a:r>
            <a:r>
              <a:rPr lang="zh-CN" altLang="en-US" sz="2800">
                <a:solidFill>
                  <a:srgbClr val="FF0000"/>
                </a:solidFill>
              </a:rPr>
              <a:t> If you are unexcused absent, you will not be able to take the make-up exam.</a:t>
            </a:r>
            <a:r>
              <a:rPr lang="zh-CN" altLang="en-US" sz="2800"/>
              <a:t>If you miss an exam once, you will </a:t>
            </a:r>
            <a:r>
              <a:rPr lang="zh-CN" altLang="en-US" sz="2800">
                <a:solidFill>
                  <a:srgbClr val="FF0000"/>
                </a:solidFill>
              </a:rPr>
              <a:t>3 points were deducted.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Homework</a:t>
            </a:r>
            <a:r>
              <a:rPr lang="zh-CN" altLang="en-US" sz="2800"/>
              <a:t>: Hand in the homework </a:t>
            </a:r>
            <a:r>
              <a:rPr lang="en-US" altLang="zh-CN" sz="2800">
                <a:solidFill>
                  <a:srgbClr val="FF0000"/>
                </a:solidFill>
              </a:rPr>
              <a:t>every Wednesday</a:t>
            </a:r>
            <a:r>
              <a:rPr lang="zh-CN" altLang="en-US" sz="2800"/>
              <a:t>, and </a:t>
            </a:r>
            <a:r>
              <a:rPr lang="en-US" altLang="zh-CN" sz="2800"/>
              <a:t>d</a:t>
            </a:r>
            <a:r>
              <a:rPr lang="zh-CN" altLang="en-US" sz="2800"/>
              <a:t>id not hand in homework once will deduct 3 points. Those who ask for leave and those who are absent </a:t>
            </a:r>
            <a:r>
              <a:rPr lang="zh-CN" altLang="en-US" sz="2800">
                <a:solidFill>
                  <a:srgbClr val="FF0000"/>
                </a:solidFill>
              </a:rPr>
              <a:t>can make up for the homework at the next class (no deduction).</a:t>
            </a:r>
            <a:r>
              <a:rPr lang="zh-CN" altLang="en-US" sz="2800"/>
              <a:t> Next time you have to hand in your </a:t>
            </a:r>
            <a:r>
              <a:rPr lang="zh-CN" altLang="en-US" sz="2800">
                <a:solidFill>
                  <a:srgbClr val="FF0000"/>
                </a:solidFill>
              </a:rPr>
              <a:t>last unpaid </a:t>
            </a:r>
            <a:r>
              <a:rPr lang="en-US" altLang="zh-CN" sz="2800">
                <a:solidFill>
                  <a:srgbClr val="FF0000"/>
                </a:solidFill>
              </a:rPr>
              <a:t>homework</a:t>
            </a:r>
            <a:r>
              <a:rPr lang="zh-CN" altLang="en-US" sz="2800">
                <a:solidFill>
                  <a:srgbClr val="FF0000"/>
                </a:solidFill>
              </a:rPr>
              <a:t> + this </a:t>
            </a:r>
            <a:r>
              <a:rPr lang="en-US" altLang="zh-CN" sz="2800">
                <a:solidFill>
                  <a:srgbClr val="FF0000"/>
                </a:solidFill>
              </a:rPr>
              <a:t>homework</a:t>
            </a:r>
            <a:r>
              <a:rPr lang="zh-CN" altLang="en-US" sz="2800">
                <a:solidFill>
                  <a:srgbClr val="FF0000"/>
                </a:solidFill>
              </a:rPr>
              <a:t> </a:t>
            </a:r>
            <a:r>
              <a:rPr lang="zh-CN" altLang="en-US" sz="2800"/>
              <a:t>(ask your classmates or </a:t>
            </a:r>
            <a:r>
              <a:rPr lang="en-US" altLang="zh-CN" sz="2800"/>
              <a:t>w</a:t>
            </a:r>
            <a:r>
              <a:rPr lang="zh-CN" altLang="en-US" sz="2800"/>
              <a:t>rite a letter to the teacher asking about the assignment.)</a:t>
            </a:r>
            <a:endParaRPr lang="zh-CN" altLang="en-US" sz="2800"/>
          </a:p>
          <a:p>
            <a:r>
              <a:rPr lang="zh-CN" altLang="en-US" sz="2800"/>
              <a:t>Example: </a:t>
            </a:r>
            <a:r>
              <a:rPr lang="en-US" altLang="zh-CN" sz="2800"/>
              <a:t>StudentA</a:t>
            </a:r>
            <a:r>
              <a:rPr lang="zh-CN" altLang="en-US" sz="2800"/>
              <a:t> asked for leave on </a:t>
            </a:r>
            <a:r>
              <a:rPr lang="zh-CN" altLang="en-US" sz="2800">
                <a:sym typeface="+mn-ea"/>
              </a:rPr>
              <a:t>October 1</a:t>
            </a:r>
            <a:r>
              <a:rPr lang="zh-CN" altLang="en-US" sz="2800"/>
              <a:t>, and A had to hand in two </a:t>
            </a:r>
            <a:r>
              <a:rPr lang="en-US" altLang="zh-CN" sz="2800"/>
              <a:t>homework</a:t>
            </a:r>
            <a:r>
              <a:rPr lang="zh-CN" altLang="en-US" sz="2800"/>
              <a:t> on October </a:t>
            </a:r>
            <a:r>
              <a:rPr lang="en-US" altLang="zh-CN" sz="2800"/>
              <a:t>2</a:t>
            </a:r>
            <a:r>
              <a:rPr lang="zh-CN" altLang="en-US" sz="2800"/>
              <a:t>, one for September </a:t>
            </a:r>
            <a:r>
              <a:rPr lang="en-US" altLang="zh-CN" sz="2800"/>
              <a:t>30</a:t>
            </a:r>
            <a:r>
              <a:rPr lang="zh-CN" altLang="en-US" sz="2800"/>
              <a:t> and the other for </a:t>
            </a:r>
            <a:r>
              <a:rPr lang="zh-CN" altLang="en-US" sz="2800">
                <a:sym typeface="+mn-ea"/>
              </a:rPr>
              <a:t>October 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/>
              <a:t> .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0870" y="1713230"/>
            <a:ext cx="109702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Homework</a:t>
            </a:r>
            <a:r>
              <a:rPr lang="zh-CN" altLang="en-US" sz="2800"/>
              <a:t>: Copy a new </a:t>
            </a:r>
            <a:r>
              <a:rPr lang="en-US" altLang="zh-CN" sz="2800"/>
              <a:t>character</a:t>
            </a:r>
            <a:r>
              <a:rPr lang="zh-CN" altLang="en-US" sz="2800"/>
              <a:t> </a:t>
            </a:r>
            <a:r>
              <a:rPr lang="en-US" altLang="zh-CN" sz="2800"/>
              <a:t>(</a:t>
            </a:r>
            <a:r>
              <a:rPr lang="zh-CN" altLang="en-US" sz="2800"/>
              <a:t>10 times</a:t>
            </a:r>
            <a:r>
              <a:rPr lang="en-US" altLang="zh-CN" sz="2800"/>
              <a:t>)</a:t>
            </a:r>
            <a:r>
              <a:rPr lang="zh-CN" altLang="en-US" sz="2800"/>
              <a:t>  + pinyin</a:t>
            </a:r>
            <a:r>
              <a:rPr lang="en-US" altLang="zh-CN" sz="2800"/>
              <a:t>(</a:t>
            </a:r>
            <a:r>
              <a:rPr lang="en-US" altLang="zh-CN" sz="2800"/>
              <a:t>1time</a:t>
            </a:r>
            <a:r>
              <a:rPr lang="zh-CN" altLang="en-US" sz="2800"/>
              <a:t>) </a:t>
            </a:r>
            <a:endParaRPr lang="zh-CN" altLang="en-US" sz="2800"/>
          </a:p>
          <a:p>
            <a:r>
              <a:rPr lang="zh-CN" altLang="en-US" sz="2800"/>
              <a:t>                          Copy text 1 time ( + pinyin)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>
                <a:solidFill>
                  <a:srgbClr val="FF0000"/>
                </a:solidFill>
              </a:rPr>
              <a:t>To take the final exam, you need to score more than 70 points.</a:t>
            </a:r>
            <a:endParaRPr lang="zh-CN" altLang="en-US" sz="2800">
              <a:solidFill>
                <a:srgbClr val="FF0000"/>
              </a:solidFill>
            </a:endParaRPr>
          </a:p>
          <a:p>
            <a:endParaRPr lang="zh-CN" altLang="en-US" sz="2800"/>
          </a:p>
          <a:p>
            <a:endParaRPr lang="en-US" altLang="zh-CN" sz="28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DOC_GUID" val="{e7d7e43f-0473-4401-905d-1f8d8a332db9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1863</Words>
  <Application>WPS 演示</Application>
  <PresentationFormat>宽屏</PresentationFormat>
  <Paragraphs>34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花开盛雪</cp:lastModifiedBy>
  <cp:revision>38</cp:revision>
  <dcterms:created xsi:type="dcterms:W3CDTF">2019-03-31T03:10:00Z</dcterms:created>
  <dcterms:modified xsi:type="dcterms:W3CDTF">2020-02-21T16:21:14Z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