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1" r:id="rId4"/>
    <p:sldId id="293" r:id="rId5"/>
    <p:sldId id="292" r:id="rId6"/>
    <p:sldId id="294" r:id="rId7"/>
    <p:sldId id="295" r:id="rId8"/>
    <p:sldId id="399" r:id="rId9"/>
    <p:sldId id="319" r:id="rId10"/>
    <p:sldId id="320" r:id="rId11"/>
    <p:sldId id="324" r:id="rId12"/>
    <p:sldId id="328" r:id="rId13"/>
    <p:sldId id="321" r:id="rId14"/>
    <p:sldId id="400" r:id="rId15"/>
    <p:sldId id="325" r:id="rId16"/>
    <p:sldId id="327" r:id="rId17"/>
    <p:sldId id="401" r:id="rId18"/>
    <p:sldId id="402" r:id="rId19"/>
    <p:sldId id="323" r:id="rId20"/>
    <p:sldId id="329" r:id="rId21"/>
    <p:sldId id="330" r:id="rId22"/>
    <p:sldId id="331" r:id="rId23"/>
    <p:sldId id="332" r:id="rId24"/>
    <p:sldId id="403" r:id="rId25"/>
    <p:sldId id="404" r:id="rId26"/>
    <p:sldId id="322" r:id="rId27"/>
    <p:sldId id="326" r:id="rId28"/>
    <p:sldId id="333" r:id="rId29"/>
    <p:sldId id="334" r:id="rId30"/>
    <p:sldId id="345" r:id="rId31"/>
    <p:sldId id="342" r:id="rId32"/>
    <p:sldId id="346" r:id="rId33"/>
    <p:sldId id="336" r:id="rId34"/>
    <p:sldId id="275" r:id="rId35"/>
    <p:sldId id="408" r:id="rId36"/>
    <p:sldId id="410" r:id="rId37"/>
    <p:sldId id="409" r:id="rId38"/>
    <p:sldId id="411" r:id="rId39"/>
    <p:sldId id="412" r:id="rId40"/>
    <p:sldId id="337" r:id="rId41"/>
    <p:sldId id="338" r:id="rId42"/>
    <p:sldId id="343" r:id="rId43"/>
    <p:sldId id="344" r:id="rId44"/>
    <p:sldId id="258" r:id="rId45"/>
    <p:sldId id="476" r:id="rId46"/>
    <p:sldId id="269" r:id="rId47"/>
    <p:sldId id="477" r:id="rId48"/>
    <p:sldId id="270" r:id="rId49"/>
    <p:sldId id="478" r:id="rId50"/>
    <p:sldId id="271" r:id="rId51"/>
    <p:sldId id="480" r:id="rId52"/>
    <p:sldId id="479" r:id="rId53"/>
    <p:sldId id="272" r:id="rId54"/>
    <p:sldId id="273" r:id="rId55"/>
    <p:sldId id="274" r:id="rId56"/>
    <p:sldId id="281" r:id="rId57"/>
    <p:sldId id="282" r:id="rId58"/>
    <p:sldId id="283" r:id="rId59"/>
    <p:sldId id="407" r:id="rId60"/>
    <p:sldId id="284" r:id="rId61"/>
    <p:sldId id="285" r:id="rId62"/>
    <p:sldId id="286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F01F-54B0-458A-B716-22383B4095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29021-D59F-4D3B-9A55-E1E63DFDB5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3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6707505" y="2644775"/>
            <a:ext cx="3416300" cy="15684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吃 饭</a:t>
            </a:r>
            <a:endParaRPr lang="zh-CN" altLang="en-US" sz="9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black">
          <a:xfrm>
            <a:off x="8328688" y="5517414"/>
            <a:ext cx="2597171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  Xin Yu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157628" y="5517313"/>
            <a:ext cx="3052322" cy="52976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07505" y="2013585"/>
            <a:ext cx="30295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</a:t>
            </a:r>
            <a:r>
              <a:rPr lang="zh-CN" altLang="en-US" sz="4000"/>
              <a:t>chī         fàn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6948170" y="4110990"/>
            <a:ext cx="2548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Dining</a:t>
            </a:r>
            <a:endParaRPr lang="en-US" altLang="zh-CN"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盘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pán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823210" y="3658870"/>
            <a:ext cx="2942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plate; dish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369060"/>
            <a:ext cx="3846195" cy="384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碗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wǎn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785745" y="3658870"/>
            <a:ext cx="2942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bowl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815" y="2030095"/>
            <a:ext cx="3994150" cy="2716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饺子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jiǎo  zi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299210" y="3752850"/>
            <a:ext cx="61499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dumplings(with vegetable and/or meat filling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595" y="3752850"/>
            <a:ext cx="4091940" cy="2808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5" y="746125"/>
            <a:ext cx="4092575" cy="264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5770" y="1806575"/>
            <a:ext cx="110255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ym typeface="+mn-ea"/>
              </a:rPr>
              <a:t>Nouns for containers or vessels such as </a:t>
            </a:r>
            <a:r>
              <a:rPr lang="zh-CN" altLang="en-US" sz="3600">
                <a:sym typeface="+mn-ea"/>
              </a:rPr>
              <a:t>碗</a:t>
            </a:r>
            <a:r>
              <a:rPr lang="en-US" altLang="zh-CN" sz="3600">
                <a:sym typeface="+mn-ea"/>
              </a:rPr>
              <a:t>(wǎn,bowl), </a:t>
            </a:r>
            <a:r>
              <a:rPr lang="zh-CN" altLang="en-US" sz="3600">
                <a:sym typeface="+mn-ea"/>
              </a:rPr>
              <a:t>杯</a:t>
            </a:r>
            <a:r>
              <a:rPr lang="en-US" altLang="zh-CN" sz="3600">
                <a:sym typeface="+mn-ea"/>
              </a:rPr>
              <a:t>(bēi,cup/glass), and </a:t>
            </a:r>
            <a:r>
              <a:rPr lang="zh-CN" altLang="en-US" sz="3600">
                <a:sym typeface="+mn-ea"/>
              </a:rPr>
              <a:t>盘</a:t>
            </a:r>
            <a:r>
              <a:rPr lang="en-US" altLang="zh-CN" sz="3600">
                <a:sym typeface="+mn-ea"/>
              </a:rPr>
              <a:t>(pán,plate/dish)</a:t>
            </a:r>
            <a:r>
              <a:rPr lang="zh-CN" altLang="en-US" sz="3600">
                <a:sym typeface="+mn-ea"/>
              </a:rPr>
              <a:t> </a:t>
            </a:r>
            <a:r>
              <a:rPr lang="en-US" altLang="zh-CN" sz="3600">
                <a:sym typeface="+mn-ea"/>
              </a:rPr>
              <a:t>can serve as measure words, e.g., </a:t>
            </a:r>
            <a:r>
              <a:rPr lang="zh-CN" altLang="en-US" sz="3600">
                <a:sym typeface="+mn-ea"/>
              </a:rPr>
              <a:t>一碗饭</a:t>
            </a:r>
            <a:r>
              <a:rPr lang="en-US" altLang="zh-CN" sz="3600">
                <a:sym typeface="+mn-ea"/>
              </a:rPr>
              <a:t>(yì wǎn fàn,a bowl of rice), </a:t>
            </a:r>
            <a:r>
              <a:rPr lang="zh-CN" altLang="en-US" sz="3600">
                <a:sym typeface="+mn-ea"/>
              </a:rPr>
              <a:t>一杯水</a:t>
            </a:r>
            <a:r>
              <a:rPr lang="en-US" altLang="zh-CN" sz="3600">
                <a:sym typeface="+mn-ea"/>
              </a:rPr>
              <a:t>(yì bēi shuǐ, a glass of water), and </a:t>
            </a:r>
            <a:r>
              <a:rPr lang="zh-CN" altLang="en-US" sz="3600">
                <a:sym typeface="+mn-ea"/>
              </a:rPr>
              <a:t>一盘饺子</a:t>
            </a:r>
            <a:r>
              <a:rPr lang="en-US" altLang="zh-CN" sz="3600">
                <a:sym typeface="+mn-ea"/>
              </a:rPr>
              <a:t>(yì pán jiǎo zi, a plate of dumplings).</a:t>
            </a:r>
            <a:endParaRPr lang="en-US" altLang="zh-CN" sz="3600">
              <a:sym typeface="+mn-ea"/>
            </a:endParaRPr>
          </a:p>
          <a:p>
            <a:endParaRPr lang="en-US" altLang="zh-CN" sz="3600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素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sù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073910" y="3715385"/>
            <a:ext cx="45415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vegetarian; made from vegetables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70" y="2030095"/>
            <a:ext cx="4653915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肉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ròu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118995" y="3649345"/>
            <a:ext cx="3421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meat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995" y="2052320"/>
            <a:ext cx="4811395" cy="275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白菜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bái  cài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135505" y="3724275"/>
            <a:ext cx="3713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bok choy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50" y="1935480"/>
            <a:ext cx="4182745" cy="278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青菜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qīng cài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green/leafy vegetable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390" y="2030095"/>
            <a:ext cx="4220210" cy="2808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豆腐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dòu   fu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135505" y="3724275"/>
            <a:ext cx="3713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tofu; bean curd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885" y="1868805"/>
            <a:ext cx="4690110" cy="312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酸辣汤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214880" y="199326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suān  là  tāng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739900" y="3667760"/>
            <a:ext cx="43929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hot and sour soup</a:t>
            </a:r>
            <a:endParaRPr lang="en-US" altLang="zh-CN" sz="4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120" y="1711325"/>
            <a:ext cx="4410075" cy="3303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饭馆</a:t>
            </a:r>
            <a:r>
              <a:rPr lang="en-US" altLang="zh-CN" sz="7200"/>
              <a:t>(</a:t>
            </a:r>
            <a:r>
              <a:rPr lang="zh-CN" altLang="en-US" sz="7200"/>
              <a:t>儿</a:t>
            </a:r>
            <a:r>
              <a:rPr lang="en-US" altLang="zh-CN" sz="7200"/>
              <a:t>)</a:t>
            </a:r>
            <a:endParaRPr lang="en-US" altLang="zh-CN" sz="7200"/>
          </a:p>
        </p:txBody>
      </p:sp>
      <p:sp>
        <p:nvSpPr>
          <p:cNvPr id="7" name="文本框 6"/>
          <p:cNvSpPr txBox="1"/>
          <p:nvPr/>
        </p:nvSpPr>
        <p:spPr>
          <a:xfrm>
            <a:off x="2525395" y="197421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fàn guǎn</a:t>
            </a:r>
            <a:r>
              <a:rPr lang="en-US" altLang="zh-CN" sz="4000"/>
              <a:t>(</a:t>
            </a:r>
            <a:r>
              <a:rPr lang="zh-CN" altLang="en-US" sz="4000"/>
              <a:t>r</a:t>
            </a:r>
            <a:r>
              <a:rPr lang="en-US" altLang="zh-CN" sz="4000"/>
              <a:t>)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525395" y="3686810"/>
            <a:ext cx="282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restaurant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55" y="1700530"/>
            <a:ext cx="4775200" cy="3177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酸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</a:t>
            </a:r>
            <a:r>
              <a:rPr lang="en-US" altLang="zh-CN" sz="4000">
                <a:sym typeface="+mn-ea"/>
              </a:rPr>
              <a:t>suān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sour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965" y="1908810"/>
            <a:ext cx="2451100" cy="3683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870" y="2933700"/>
            <a:ext cx="2887345" cy="1856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辣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</a:t>
            </a:r>
            <a:r>
              <a:rPr lang="en-US" altLang="zh-CN" sz="4000">
                <a:sym typeface="+mn-ea"/>
              </a:rPr>
              <a:t>là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spicy; hot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2030095"/>
            <a:ext cx="4352290" cy="2896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汤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</a:t>
            </a:r>
            <a:r>
              <a:rPr lang="en-US" altLang="zh-CN" sz="4000">
                <a:sym typeface="+mn-ea"/>
              </a:rPr>
              <a:t>tāng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soup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60" y="1892935"/>
            <a:ext cx="4100195" cy="3071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冰茶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bīng chá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 iced tea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0" y="3282315"/>
            <a:ext cx="2949575" cy="2949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665" y="231775"/>
            <a:ext cx="2840990" cy="284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冰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</a:t>
            </a:r>
            <a:r>
              <a:rPr lang="en-US" altLang="zh-CN" sz="4000">
                <a:sym typeface="+mn-ea"/>
              </a:rPr>
              <a:t>bīng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ice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825" y="2030095"/>
            <a:ext cx="4502785" cy="286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3334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家常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jiā cháng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465070" y="3762375"/>
            <a:ext cx="2942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home-style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130" y="2030095"/>
            <a:ext cx="4837430" cy="271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放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fàng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214880" y="3658870"/>
            <a:ext cx="3421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put; to place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1765935"/>
            <a:ext cx="5320665" cy="354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味精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wèi  jīng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135505" y="3724275"/>
            <a:ext cx="37134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monosodium glutamate(MSG)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05" y="3465830"/>
            <a:ext cx="3856355" cy="2425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0" y="411480"/>
            <a:ext cx="1911350" cy="275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盐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yán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salt</a:t>
            </a:r>
            <a:endParaRPr lang="en-US" altLang="zh-CN" sz="4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30" y="1841500"/>
            <a:ext cx="5360035" cy="3011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饿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97760" y="2030095"/>
            <a:ext cx="3086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è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hungry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9851"/>
          <a:stretch>
            <a:fillRect/>
          </a:stretch>
        </p:blipFill>
        <p:spPr>
          <a:xfrm>
            <a:off x="5657850" y="1428750"/>
            <a:ext cx="4250055" cy="3869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</a:t>
            </a:r>
            <a:r>
              <a:rPr lang="zh-CN" altLang="en-US" sz="7200"/>
              <a:t>位子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525395" y="197421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wèi   zi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819910" y="3686810"/>
            <a:ext cx="4552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 seat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80" y="1542415"/>
            <a:ext cx="5396865" cy="3363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渴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275840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kě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thirsty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110" y="1745615"/>
            <a:ext cx="3686810" cy="368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上菜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shàng cài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17980" y="3714750"/>
            <a:ext cx="5284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to serve food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865" y="1734185"/>
            <a:ext cx="5321300" cy="338963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9923145" y="1699895"/>
            <a:ext cx="1430020" cy="304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刚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gāng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just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544955"/>
            <a:ext cx="3357245" cy="335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刚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gāng</a:t>
            </a:r>
            <a:r>
              <a:rPr lang="en-US" altLang="zh-CN" sz="2400"/>
              <a:t>)vs. </a:t>
            </a:r>
            <a:r>
              <a:rPr lang="zh-CN" altLang="en-US" sz="2400"/>
              <a:t>刚才</a:t>
            </a:r>
            <a:r>
              <a:rPr lang="en-US" altLang="zh-CN" sz="2400"/>
              <a:t>(gāng cái)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FF0000"/>
                </a:solidFill>
                <a:sym typeface="+mn-ea"/>
              </a:rPr>
              <a:t>As an adverb</a:t>
            </a:r>
            <a:r>
              <a:rPr lang="en-US" sz="2400">
                <a:sym typeface="+mn-ea"/>
              </a:rPr>
              <a:t>, </a:t>
            </a:r>
            <a:r>
              <a:rPr lang="zh-CN" altLang="en-US" sz="2400">
                <a:sym typeface="+mn-ea"/>
              </a:rPr>
              <a:t>刚</a:t>
            </a:r>
            <a:r>
              <a:rPr lang="en-US" altLang="zh-CN" sz="2400">
                <a:sym typeface="+mn-ea"/>
              </a:rPr>
              <a:t>(gāng) denotes that the action or change in situation took place in the most recent past.</a:t>
            </a:r>
            <a:r>
              <a:rPr lang="en-US" sz="2400">
                <a:sym typeface="+mn-ea"/>
              </a:rPr>
              <a:t> </a:t>
            </a:r>
            <a:endParaRPr lang="en-US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710" y="2413635"/>
            <a:ext cx="108565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我哥哥刚从中国来，一个朋友都没有。</a:t>
            </a:r>
            <a:endParaRPr lang="zh-CN" altLang="en-US" sz="2400"/>
          </a:p>
          <a:p>
            <a:r>
              <a:rPr lang="zh-CN" altLang="en-US" sz="2400"/>
              <a:t>     wǒ gē g</a:t>
            </a:r>
            <a:r>
              <a:rPr lang="en-US" altLang="zh-CN" sz="2400"/>
              <a:t>e</a:t>
            </a:r>
            <a:r>
              <a:rPr lang="zh-CN" altLang="en-US" sz="2400"/>
              <a:t> gāng cóng zhōng guó lái</a:t>
            </a:r>
            <a:r>
              <a:rPr lang="en-US" altLang="zh-CN" sz="2400"/>
              <a:t>, </a:t>
            </a:r>
            <a:r>
              <a:rPr lang="zh-CN" altLang="en-US" sz="2400"/>
              <a:t>yí g</a:t>
            </a:r>
            <a:r>
              <a:rPr lang="en-US" altLang="zh-CN" sz="2400"/>
              <a:t>e</a:t>
            </a:r>
            <a:r>
              <a:rPr lang="zh-CN" altLang="en-US" sz="2400"/>
              <a:t> péng y</a:t>
            </a:r>
            <a:r>
              <a:rPr lang="en-US" altLang="zh-CN" sz="2400"/>
              <a:t>o</a:t>
            </a:r>
            <a:r>
              <a:rPr lang="zh-CN" altLang="en-US" sz="2400"/>
              <a:t>u dōu méi yǒu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My older brother just came from China. He doesn`t have a single friend here.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2. </a:t>
            </a:r>
            <a:r>
              <a:rPr lang="zh-CN" altLang="en-US" sz="2400"/>
              <a:t>我刚洗完澡，舒服极了。</a:t>
            </a:r>
            <a:endParaRPr lang="zh-CN" altLang="en-US" sz="2400"/>
          </a:p>
          <a:p>
            <a:r>
              <a:rPr lang="zh-CN" altLang="en-US" sz="2400"/>
              <a:t>     wǒ gāng xǐ wán zǎo</a:t>
            </a:r>
            <a:r>
              <a:rPr lang="en-US" altLang="zh-CN" sz="2400"/>
              <a:t>, </a:t>
            </a:r>
            <a:r>
              <a:rPr lang="zh-CN" altLang="en-US" sz="2400"/>
              <a:t>shū f</a:t>
            </a:r>
            <a:r>
              <a:rPr lang="en-US" altLang="zh-CN" sz="2400"/>
              <a:t>u</a:t>
            </a:r>
            <a:r>
              <a:rPr lang="zh-CN" altLang="en-US" sz="2400"/>
              <a:t> jí le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I just showered, and feel so great.</a:t>
            </a:r>
            <a:endParaRPr lang="en-US" altLang="zh-CN"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刚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gāng</a:t>
            </a:r>
            <a:r>
              <a:rPr lang="en-US" altLang="zh-CN" sz="2400"/>
              <a:t>)vs. </a:t>
            </a:r>
            <a:r>
              <a:rPr lang="zh-CN" altLang="en-US" sz="2400"/>
              <a:t>刚才</a:t>
            </a:r>
            <a:r>
              <a:rPr lang="en-US" altLang="zh-CN" sz="2400"/>
              <a:t>(gāng cái)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刚才</a:t>
            </a:r>
            <a:r>
              <a:rPr lang="en-US" altLang="zh-CN" sz="2400">
                <a:sym typeface="+mn-ea"/>
              </a:rPr>
              <a:t>(gāng cái) is a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noun</a:t>
            </a:r>
            <a:r>
              <a:rPr lang="en-US" altLang="zh-CN" sz="2400">
                <a:sym typeface="+mn-ea"/>
              </a:rPr>
              <a:t> that refers to the time shortly before the act of speaking.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860" y="2009775"/>
            <a:ext cx="1085659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A: </a:t>
            </a:r>
            <a:r>
              <a:rPr lang="zh-CN" altLang="en-US" sz="2400"/>
              <a:t>你知道王朋在哪儿吗？</a:t>
            </a:r>
            <a:endParaRPr lang="zh-CN" altLang="en-US" sz="2400"/>
          </a:p>
          <a:p>
            <a:r>
              <a:rPr lang="zh-CN" altLang="en-US" sz="2400"/>
              <a:t>         nǐ zhī dào wáng péng zài nǎr ma ？</a:t>
            </a:r>
            <a:endParaRPr lang="zh-CN" altLang="en-US" sz="2400"/>
          </a:p>
          <a:p>
            <a:r>
              <a:rPr lang="zh-CN" altLang="en-US" sz="2400"/>
              <a:t>         </a:t>
            </a:r>
            <a:r>
              <a:rPr lang="en-US" altLang="zh-CN" sz="2400"/>
              <a:t>Do you know where Wang Peng is ?</a:t>
            </a:r>
            <a:endParaRPr lang="en-US" altLang="zh-CN" sz="2400"/>
          </a:p>
          <a:p>
            <a:endParaRPr lang="zh-CN" altLang="en-US" sz="2400"/>
          </a:p>
          <a:p>
            <a:r>
              <a:rPr lang="zh-CN" altLang="en-US" sz="2400"/>
              <a:t>    </a:t>
            </a:r>
            <a:r>
              <a:rPr lang="en-US" altLang="zh-CN" sz="2400"/>
              <a:t>B: </a:t>
            </a:r>
            <a:r>
              <a:rPr lang="zh-CN" altLang="en-US" sz="2400"/>
              <a:t>他刚才在这儿，我不知道他去哪儿了。</a:t>
            </a:r>
            <a:endParaRPr lang="zh-CN" altLang="en-US" sz="2400"/>
          </a:p>
          <a:p>
            <a:r>
              <a:rPr lang="zh-CN" altLang="en-US" sz="2400"/>
              <a:t>         tā gāng cái zài zhèr</a:t>
            </a:r>
            <a:r>
              <a:rPr lang="en-US" altLang="zh-CN" sz="2400"/>
              <a:t>, </a:t>
            </a:r>
            <a:r>
              <a:rPr lang="zh-CN" altLang="en-US" sz="2400"/>
              <a:t>wǒ bù zhī d</a:t>
            </a:r>
            <a:r>
              <a:rPr lang="en-US" altLang="zh-CN" sz="2400"/>
              <a:t>a</a:t>
            </a:r>
            <a:r>
              <a:rPr lang="zh-CN" altLang="en-US" sz="2400"/>
              <a:t>o tā qù nǎr le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    He was here a moment ago. I don`t know where he went.</a:t>
            </a:r>
            <a:endParaRPr lang="zh-CN" altLang="en-US" sz="2400"/>
          </a:p>
          <a:p>
            <a:endParaRPr lang="en-US" altLang="zh-CN" sz="2400"/>
          </a:p>
          <a:p>
            <a:r>
              <a:rPr lang="en-US" altLang="zh-CN" sz="2400"/>
              <a:t>4.</a:t>
            </a:r>
            <a:r>
              <a:rPr lang="zh-CN" altLang="en-US" sz="2400"/>
              <a:t>弟弟刚才吃了十五个饺子，喝了两碗酸辣汤。</a:t>
            </a:r>
            <a:endParaRPr lang="zh-CN" altLang="en-US" sz="2400"/>
          </a:p>
          <a:p>
            <a:r>
              <a:rPr lang="zh-CN" altLang="en-US" sz="2400"/>
              <a:t>    dì d</a:t>
            </a:r>
            <a:r>
              <a:rPr lang="en-US" altLang="zh-CN" sz="2400"/>
              <a:t>i</a:t>
            </a:r>
            <a:r>
              <a:rPr lang="zh-CN" altLang="en-US" sz="2400"/>
              <a:t> gāng cái chī le shí wǔ g</a:t>
            </a:r>
            <a:r>
              <a:rPr lang="en-US" altLang="zh-CN" sz="2400"/>
              <a:t>e</a:t>
            </a:r>
            <a:r>
              <a:rPr lang="zh-CN" altLang="en-US" sz="2400"/>
              <a:t> jiǎo z</a:t>
            </a:r>
            <a:r>
              <a:rPr lang="en-US" altLang="zh-CN" sz="2400"/>
              <a:t>i, </a:t>
            </a:r>
            <a:r>
              <a:rPr lang="zh-CN" altLang="en-US" sz="2400"/>
              <a:t>hē le liǎng wǎn suān là tāng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My younger brother finished fifteen dumplings and two bowls of hot and sour soup a moment ago.</a:t>
            </a:r>
            <a:endParaRPr lang="zh-CN" altLang="en-US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刚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gāng</a:t>
            </a:r>
            <a:r>
              <a:rPr lang="en-US" altLang="zh-CN" sz="2400"/>
              <a:t>)vs. </a:t>
            </a:r>
            <a:r>
              <a:rPr lang="zh-CN" altLang="en-US" sz="2400"/>
              <a:t>刚才</a:t>
            </a:r>
            <a:r>
              <a:rPr lang="en-US" altLang="zh-CN" sz="2400"/>
              <a:t>(gāng cái)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Although </a:t>
            </a:r>
            <a:r>
              <a:rPr lang="zh-CN" altLang="en-US" sz="2400">
                <a:sym typeface="+mn-ea"/>
              </a:rPr>
              <a:t>刚</a:t>
            </a:r>
            <a:r>
              <a:rPr lang="en-US" altLang="zh-CN" sz="2400">
                <a:sym typeface="+mn-ea"/>
              </a:rPr>
              <a:t>(gāng) and </a:t>
            </a:r>
            <a:r>
              <a:rPr lang="zh-CN" altLang="en-US" sz="2400">
                <a:sym typeface="+mn-ea"/>
              </a:rPr>
              <a:t>刚才</a:t>
            </a:r>
            <a:r>
              <a:rPr lang="en-US" altLang="zh-CN" sz="2400">
                <a:sym typeface="+mn-ea"/>
              </a:rPr>
              <a:t>(gāng cái) are similar in meaning, they are classified as different parts of speech and are therefore used differently. 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860" y="3426460"/>
            <a:ext cx="108565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5. </a:t>
            </a:r>
            <a:r>
              <a:rPr lang="zh-CN" altLang="en-US" sz="2400"/>
              <a:t>他刚走了两天。</a:t>
            </a:r>
            <a:endParaRPr lang="zh-CN" altLang="en-US" sz="2400"/>
          </a:p>
          <a:p>
            <a:r>
              <a:rPr lang="zh-CN" altLang="en-US" sz="2400"/>
              <a:t>     tā gāng zǒu le liǎng tiān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He left only two days ago.</a:t>
            </a:r>
            <a:endParaRPr lang="en-US" altLang="zh-CN" sz="2400"/>
          </a:p>
          <a:p>
            <a:endParaRPr lang="zh-CN" altLang="en-US" sz="2400"/>
          </a:p>
          <a:p>
            <a:r>
              <a:rPr lang="zh-CN" altLang="en-US" sz="2400"/>
              <a:t>    他刚才走了两天。</a:t>
            </a:r>
            <a:r>
              <a:rPr lang="en-US" altLang="zh-CN" sz="2400"/>
              <a:t>(X)</a:t>
            </a:r>
            <a:endParaRPr lang="zh-CN" altLang="en-US" sz="2400"/>
          </a:p>
          <a:p>
            <a:r>
              <a:rPr lang="en-US" altLang="zh-CN" sz="2400"/>
              <a:t>    tā gāng cái zǒu le liǎng tiān 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502285" y="2398395"/>
            <a:ext cx="10799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a. </a:t>
            </a:r>
            <a:r>
              <a:rPr lang="zh-CN" altLang="en-US" sz="2400"/>
              <a:t>刚</a:t>
            </a:r>
            <a:r>
              <a:rPr lang="en-US" altLang="zh-CN" sz="2400">
                <a:sym typeface="+mn-ea"/>
              </a:rPr>
              <a:t>(gāng) can be followed by an expression that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indicates the duration of time.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刚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gāng</a:t>
            </a:r>
            <a:r>
              <a:rPr lang="en-US" altLang="zh-CN" sz="2400"/>
              <a:t>)vs. </a:t>
            </a:r>
            <a:r>
              <a:rPr lang="zh-CN" altLang="en-US" sz="2400"/>
              <a:t>刚才</a:t>
            </a:r>
            <a:r>
              <a:rPr lang="en-US" altLang="zh-CN" sz="2400"/>
              <a:t>(gāng cái)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656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Unlike </a:t>
            </a:r>
            <a:r>
              <a:rPr lang="zh-CN" altLang="en-US" sz="2400">
                <a:sym typeface="+mn-ea"/>
              </a:rPr>
              <a:t>刚才</a:t>
            </a:r>
            <a:r>
              <a:rPr lang="en-US" altLang="zh-CN" sz="2400">
                <a:sym typeface="+mn-ea"/>
              </a:rPr>
              <a:t>(gāng cái), </a:t>
            </a:r>
            <a:r>
              <a:rPr lang="zh-CN" altLang="en-US" sz="2400">
                <a:sym typeface="+mn-ea"/>
              </a:rPr>
              <a:t>刚</a:t>
            </a:r>
            <a:r>
              <a:rPr lang="en-US" altLang="zh-CN" sz="2400">
                <a:sym typeface="+mn-ea"/>
              </a:rPr>
              <a:t>(gāng) cannot be followed by the negation words </a:t>
            </a:r>
            <a:r>
              <a:rPr lang="zh-CN" altLang="en-US" sz="2400">
                <a:sym typeface="+mn-ea"/>
              </a:rPr>
              <a:t>不</a:t>
            </a:r>
            <a:r>
              <a:rPr lang="en-US" altLang="zh-CN" sz="2400">
                <a:sym typeface="+mn-ea"/>
              </a:rPr>
              <a:t>(bù) or </a:t>
            </a:r>
            <a:r>
              <a:rPr lang="zh-CN" altLang="en-US" sz="2400">
                <a:sym typeface="+mn-ea"/>
              </a:rPr>
              <a:t>没</a:t>
            </a:r>
            <a:r>
              <a:rPr lang="en-US" altLang="zh-CN" sz="2400">
                <a:sym typeface="+mn-ea"/>
              </a:rPr>
              <a:t>(méi).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1911350"/>
            <a:ext cx="1085659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6.A: </a:t>
            </a:r>
            <a:r>
              <a:rPr lang="zh-CN" altLang="en-US" sz="2400"/>
              <a:t>你刚才为什么没说？</a:t>
            </a:r>
            <a:endParaRPr lang="zh-CN" altLang="en-US" sz="2400"/>
          </a:p>
          <a:p>
            <a:r>
              <a:rPr lang="zh-CN" altLang="en-US" sz="2400"/>
              <a:t>         nǐ gāng cái wèi shén me méi shuō ？</a:t>
            </a:r>
            <a:endParaRPr lang="zh-CN" altLang="en-US" sz="2400"/>
          </a:p>
          <a:p>
            <a:r>
              <a:rPr lang="zh-CN" altLang="en-US" sz="2400"/>
              <a:t>         </a:t>
            </a:r>
            <a:r>
              <a:rPr lang="en-US" altLang="zh-CN" sz="2400"/>
              <a:t>Why didn`t you say it a moment ago?</a:t>
            </a:r>
            <a:endParaRPr lang="zh-CN" altLang="en-US" sz="2400"/>
          </a:p>
          <a:p>
            <a:r>
              <a:rPr lang="zh-CN" altLang="en-US" sz="2400"/>
              <a:t>        </a:t>
            </a:r>
            <a:endParaRPr lang="zh-CN" altLang="en-US" sz="2400"/>
          </a:p>
          <a:p>
            <a:r>
              <a:rPr lang="zh-CN" altLang="en-US" sz="2400"/>
              <a:t>         你刚为什么没说？</a:t>
            </a:r>
            <a:r>
              <a:rPr lang="en-US" altLang="zh-CN" sz="2400"/>
              <a:t>(X)</a:t>
            </a:r>
            <a:endParaRPr lang="zh-CN" altLang="en-US" sz="2400"/>
          </a:p>
          <a:p>
            <a:r>
              <a:rPr lang="zh-CN" altLang="en-US" sz="2400"/>
              <a:t>         nǐ gāng wèi shén me méi shuō ？</a:t>
            </a:r>
            <a:endParaRPr lang="zh-CN" altLang="en-US" sz="2400"/>
          </a:p>
          <a:p>
            <a:r>
              <a:rPr lang="zh-CN" altLang="en-US" sz="2400"/>
              <a:t>  </a:t>
            </a:r>
            <a:endParaRPr lang="zh-CN" altLang="en-US" sz="2400"/>
          </a:p>
          <a:p>
            <a:r>
              <a:rPr lang="zh-CN" altLang="en-US" sz="2400"/>
              <a:t>   </a:t>
            </a:r>
            <a:r>
              <a:rPr lang="en-US" altLang="zh-CN" sz="2400"/>
              <a:t>B: </a:t>
            </a:r>
            <a:r>
              <a:rPr lang="zh-CN" altLang="en-US" sz="2400"/>
              <a:t>我刚才不想说。</a:t>
            </a:r>
            <a:endParaRPr lang="zh-CN" altLang="en-US" sz="2400"/>
          </a:p>
          <a:p>
            <a:r>
              <a:rPr lang="zh-CN" altLang="en-US" sz="2400"/>
              <a:t>        wǒ gāng cái bù xiǎng shuō</a:t>
            </a:r>
            <a:r>
              <a:rPr lang="en-US" altLang="zh-CN" sz="2400"/>
              <a:t>.</a:t>
            </a:r>
            <a:endParaRPr lang="zh-CN" altLang="en-US" sz="2400"/>
          </a:p>
          <a:p>
            <a:r>
              <a:rPr lang="zh-CN" altLang="en-US" sz="2400"/>
              <a:t>        </a:t>
            </a:r>
            <a:endParaRPr lang="zh-CN" altLang="en-US" sz="2400"/>
          </a:p>
          <a:p>
            <a:r>
              <a:rPr lang="zh-CN" altLang="en-US" sz="2400"/>
              <a:t>        我刚不想说。</a:t>
            </a:r>
            <a:endParaRPr lang="zh-CN" altLang="en-US" sz="2400"/>
          </a:p>
          <a:p>
            <a:r>
              <a:rPr lang="zh-CN" altLang="en-US" sz="2400"/>
              <a:t>        wǒ gāng bù xiǎng shuō</a:t>
            </a:r>
            <a:r>
              <a:rPr lang="en-US" altLang="zh-CN" sz="2400"/>
              <a:t>.(X)</a:t>
            </a:r>
            <a:endParaRPr lang="en-US" altLang="zh-CN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刚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gāng</a:t>
            </a:r>
            <a:r>
              <a:rPr lang="en-US" altLang="zh-CN" sz="2400"/>
              <a:t>)vs. </a:t>
            </a:r>
            <a:r>
              <a:rPr lang="zh-CN" altLang="en-US" sz="2400"/>
              <a:t>刚才</a:t>
            </a:r>
            <a:r>
              <a:rPr lang="en-US" altLang="zh-CN" sz="2400"/>
              <a:t>(gāng cái)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351155" y="2475230"/>
            <a:ext cx="108565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7. A: </a:t>
            </a:r>
            <a:r>
              <a:rPr lang="zh-CN" altLang="en-US" sz="2400"/>
              <a:t>你刚才去哪儿了？老师要你去办公室找他。</a:t>
            </a:r>
            <a:endParaRPr lang="zh-CN" altLang="en-US" sz="2400"/>
          </a:p>
          <a:p>
            <a:r>
              <a:rPr lang="zh-CN" altLang="en-US" sz="2400"/>
              <a:t>         nǐ gāng cái qù nǎr le ？lǎo shī yào nǐ qù bàn gōng shì zhǎo tā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    Where were you a moment ago? The teacher wanted you to go to his office.</a:t>
            </a:r>
            <a:endParaRPr lang="en-US" altLang="zh-CN" sz="2400"/>
          </a:p>
          <a:p>
            <a:r>
              <a:rPr lang="en-US" altLang="zh-CN" sz="2400"/>
              <a:t> </a:t>
            </a:r>
            <a:endParaRPr lang="zh-CN" altLang="en-US" sz="2400"/>
          </a:p>
          <a:p>
            <a:r>
              <a:rPr lang="zh-CN" altLang="en-US" sz="2400"/>
              <a:t>    </a:t>
            </a:r>
            <a:r>
              <a:rPr lang="en-US" altLang="zh-CN" sz="2400"/>
              <a:t>B: </a:t>
            </a:r>
            <a:r>
              <a:rPr lang="zh-CN" altLang="en-US" sz="2400"/>
              <a:t>我刚才去图书馆了。</a:t>
            </a:r>
            <a:endParaRPr lang="zh-CN" altLang="en-US" sz="2400"/>
          </a:p>
          <a:p>
            <a:r>
              <a:rPr lang="zh-CN" altLang="en-US" sz="2400"/>
              <a:t>         wǒ gāng cái qù tú shū guǎn le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    I went to the library.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473710" y="1260475"/>
            <a:ext cx="10799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b.A sentence that includes </a:t>
            </a:r>
            <a:r>
              <a:rPr lang="zh-CN" altLang="en-US" sz="2400">
                <a:sym typeface="+mn-ea"/>
              </a:rPr>
              <a:t>刚才</a:t>
            </a:r>
            <a:r>
              <a:rPr lang="en-US" altLang="zh-CN" sz="2400">
                <a:sym typeface="+mn-ea"/>
              </a:rPr>
              <a:t>(gāng cái) often ends with </a:t>
            </a:r>
            <a:r>
              <a:rPr lang="zh-CN" altLang="en-US" sz="2400">
                <a:sym typeface="+mn-ea"/>
              </a:rPr>
              <a:t>了</a:t>
            </a:r>
            <a:r>
              <a:rPr lang="en-US" altLang="zh-CN" sz="2400">
                <a:sym typeface="+mn-ea"/>
              </a:rPr>
              <a:t>(le), but a sentence including</a:t>
            </a:r>
            <a:r>
              <a:rPr lang="en-US" altLang="zh-CN" sz="2400"/>
              <a:t> </a:t>
            </a:r>
            <a:r>
              <a:rPr lang="zh-CN" altLang="en-US" sz="2400"/>
              <a:t>刚</a:t>
            </a:r>
            <a:r>
              <a:rPr lang="en-US" altLang="zh-CN" sz="2400">
                <a:sym typeface="+mn-ea"/>
              </a:rPr>
              <a:t>(gāng) cannot have </a:t>
            </a:r>
            <a:r>
              <a:rPr lang="zh-CN" altLang="en-US" sz="2400">
                <a:sym typeface="+mn-ea"/>
              </a:rPr>
              <a:t>了</a:t>
            </a:r>
            <a:r>
              <a:rPr lang="en-US" altLang="zh-CN" sz="2400">
                <a:sym typeface="+mn-ea"/>
              </a:rPr>
              <a:t>(le) at the end .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 </a:t>
            </a:r>
            <a:r>
              <a:rPr lang="zh-CN" altLang="en-US" sz="2400"/>
              <a:t>刚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gāng</a:t>
            </a:r>
            <a:r>
              <a:rPr lang="en-US" altLang="zh-CN" sz="2400"/>
              <a:t>)vs. </a:t>
            </a:r>
            <a:r>
              <a:rPr lang="zh-CN" altLang="en-US" sz="2400"/>
              <a:t>刚才</a:t>
            </a:r>
            <a:r>
              <a:rPr lang="en-US" altLang="zh-CN" sz="2400"/>
              <a:t>(gāng cái)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370840" y="2202815"/>
            <a:ext cx="1085659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8. A: </a:t>
            </a:r>
            <a:r>
              <a:rPr lang="zh-CN" altLang="en-US" sz="2400"/>
              <a:t>明天的考试你开始准备了吗？</a:t>
            </a:r>
            <a:r>
              <a:rPr lang="en-US" altLang="zh-CN" sz="2400"/>
              <a:t> </a:t>
            </a:r>
            <a:endParaRPr lang="en-US" altLang="zh-CN" sz="2400"/>
          </a:p>
          <a:p>
            <a:r>
              <a:rPr lang="en-US" altLang="zh-CN" sz="2400"/>
              <a:t>         míng tiān de kǎo shì nǐ kāi shǐ zhǔn bèi le ma ？ </a:t>
            </a:r>
            <a:endParaRPr lang="en-US" altLang="zh-CN" sz="2400"/>
          </a:p>
          <a:p>
            <a:r>
              <a:rPr lang="zh-CN" altLang="en-US" sz="2400"/>
              <a:t>         </a:t>
            </a:r>
            <a:r>
              <a:rPr lang="en-US" altLang="zh-CN" sz="2400"/>
              <a:t>Have you started preparing for tomorrow`s test?</a:t>
            </a:r>
            <a:endParaRPr lang="zh-CN" altLang="en-US" sz="2400"/>
          </a:p>
          <a:p>
            <a:r>
              <a:rPr lang="zh-CN" altLang="en-US" sz="2400"/>
              <a:t>     </a:t>
            </a:r>
            <a:endParaRPr lang="zh-CN" altLang="en-US" sz="2400"/>
          </a:p>
          <a:p>
            <a:r>
              <a:rPr lang="zh-CN" altLang="en-US" sz="2400"/>
              <a:t>    </a:t>
            </a:r>
            <a:r>
              <a:rPr lang="en-US" altLang="zh-CN" sz="2400"/>
              <a:t>B: </a:t>
            </a:r>
            <a:r>
              <a:rPr lang="zh-CN" altLang="en-US" sz="2400"/>
              <a:t>刚开始准备。</a:t>
            </a:r>
            <a:endParaRPr lang="zh-CN" altLang="en-US" sz="2400"/>
          </a:p>
          <a:p>
            <a:r>
              <a:rPr lang="zh-CN" altLang="en-US" sz="2400"/>
              <a:t>         gāng kāi shǐ zhǔn bèi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      I just got started.</a:t>
            </a:r>
            <a:endParaRPr lang="zh-CN" altLang="en-US" sz="2400"/>
          </a:p>
          <a:p>
            <a:r>
              <a:rPr lang="zh-CN" altLang="en-US" sz="2400"/>
              <a:t>         </a:t>
            </a:r>
            <a:endParaRPr lang="zh-CN" altLang="en-US" sz="2400"/>
          </a:p>
          <a:p>
            <a:r>
              <a:rPr lang="zh-CN" altLang="en-US" sz="2400"/>
              <a:t>         刚开始准备了。（</a:t>
            </a:r>
            <a:r>
              <a:rPr lang="en-US" altLang="zh-CN" sz="2400"/>
              <a:t>X</a:t>
            </a:r>
            <a:r>
              <a:rPr lang="zh-CN" altLang="en-US" sz="2400"/>
              <a:t>）</a:t>
            </a:r>
            <a:endParaRPr lang="zh-CN" altLang="en-US" sz="2400"/>
          </a:p>
          <a:p>
            <a:r>
              <a:rPr lang="zh-CN" altLang="en-US" sz="2400"/>
              <a:t>         gāng kāi shǐ zhǔn bèi le</a:t>
            </a:r>
            <a:r>
              <a:rPr lang="en-US" altLang="zh-CN" sz="2400"/>
              <a:t>.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399415" y="1147445"/>
            <a:ext cx="10799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b.A sentence that includes </a:t>
            </a:r>
            <a:r>
              <a:rPr lang="zh-CN" altLang="en-US" sz="2400">
                <a:sym typeface="+mn-ea"/>
              </a:rPr>
              <a:t>刚才</a:t>
            </a:r>
            <a:r>
              <a:rPr lang="en-US" altLang="zh-CN" sz="2400">
                <a:sym typeface="+mn-ea"/>
              </a:rPr>
              <a:t>(gāng cái) often ends with </a:t>
            </a:r>
            <a:r>
              <a:rPr lang="zh-CN" altLang="en-US" sz="2400">
                <a:sym typeface="+mn-ea"/>
              </a:rPr>
              <a:t>了</a:t>
            </a:r>
            <a:r>
              <a:rPr lang="en-US" altLang="zh-CN" sz="2400">
                <a:sym typeface="+mn-ea"/>
              </a:rPr>
              <a:t>(le), but a sentence including</a:t>
            </a:r>
            <a:r>
              <a:rPr lang="en-US" altLang="zh-CN" sz="2400"/>
              <a:t> </a:t>
            </a:r>
            <a:r>
              <a:rPr lang="zh-CN" altLang="en-US" sz="2400"/>
              <a:t>刚</a:t>
            </a:r>
            <a:r>
              <a:rPr lang="en-US" altLang="zh-CN" sz="2400">
                <a:sym typeface="+mn-ea"/>
              </a:rPr>
              <a:t>(gāng) cannot have </a:t>
            </a:r>
            <a:r>
              <a:rPr lang="zh-CN" altLang="en-US" sz="2400">
                <a:sym typeface="+mn-ea"/>
              </a:rPr>
              <a:t>了</a:t>
            </a:r>
            <a:r>
              <a:rPr lang="en-US" altLang="zh-CN" sz="2400">
                <a:sym typeface="+mn-ea"/>
              </a:rPr>
              <a:t>(le) at the end .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卖完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mài wán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135505" y="3724275"/>
            <a:ext cx="3713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to be sold out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19488"/>
          <a:stretch>
            <a:fillRect/>
          </a:stretch>
        </p:blipFill>
        <p:spPr>
          <a:xfrm>
            <a:off x="5988685" y="1786255"/>
            <a:ext cx="4767580" cy="287528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03315" y="2012950"/>
            <a:ext cx="865505" cy="2643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</a:t>
            </a:r>
            <a:r>
              <a:rPr lang="zh-CN" altLang="en-US" sz="7200"/>
              <a:t>好像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525395" y="197421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hǎo xiàng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819910" y="3686810"/>
            <a:ext cx="4552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seem; to be like</a:t>
            </a:r>
            <a:endParaRPr lang="en-US" altLang="zh-CN" sz="4000"/>
          </a:p>
        </p:txBody>
      </p:sp>
      <p:sp>
        <p:nvSpPr>
          <p:cNvPr id="3" name="文本框 2"/>
          <p:cNvSpPr txBox="1"/>
          <p:nvPr/>
        </p:nvSpPr>
        <p:spPr>
          <a:xfrm>
            <a:off x="6476365" y="1288415"/>
            <a:ext cx="498538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好像下雪了。</a:t>
            </a:r>
            <a:endParaRPr lang="zh-CN" altLang="en-US" sz="3200"/>
          </a:p>
          <a:p>
            <a:r>
              <a:rPr lang="zh-CN" altLang="en-US" sz="3200"/>
              <a:t>hǎo xiàng xià xuě le</a:t>
            </a:r>
            <a:r>
              <a:rPr lang="en-US" altLang="zh-CN" sz="3200"/>
              <a:t>.</a:t>
            </a:r>
            <a:endParaRPr lang="zh-CN" altLang="en-US" sz="3200"/>
          </a:p>
          <a:p>
            <a:r>
              <a:rPr lang="zh-CN" altLang="en-US" sz="3200"/>
              <a:t>It seems to be snowing</a:t>
            </a:r>
            <a:r>
              <a:rPr lang="en-US" altLang="zh-CN" sz="3200"/>
              <a:t>.</a:t>
            </a:r>
            <a:endParaRPr lang="zh-CN" altLang="en-US" sz="3200"/>
          </a:p>
          <a:p>
            <a:endParaRPr lang="zh-CN" altLang="en-US" sz="3200"/>
          </a:p>
          <a:p>
            <a:r>
              <a:rPr lang="zh-CN" altLang="en-US" sz="3200"/>
              <a:t>好像没有位子了。</a:t>
            </a:r>
            <a:endParaRPr lang="zh-CN" altLang="en-US" sz="3200"/>
          </a:p>
          <a:p>
            <a:r>
              <a:rPr lang="zh-CN" altLang="en-US" sz="3200"/>
              <a:t>hǎo xiàng méi yǒu wèi z</a:t>
            </a:r>
            <a:r>
              <a:rPr lang="en-US" altLang="zh-CN" sz="3200"/>
              <a:t>i le.</a:t>
            </a:r>
            <a:endParaRPr lang="en-US" altLang="zh-CN" sz="3200"/>
          </a:p>
          <a:p>
            <a:r>
              <a:rPr lang="en-US" altLang="zh-CN" sz="3200"/>
              <a:t>It doesn't look like there's a table left.</a:t>
            </a:r>
            <a:endParaRPr lang="en-US" altLang="zh-CN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完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</a:t>
            </a:r>
            <a:r>
              <a:rPr lang="en-US" altLang="zh-CN" sz="4000">
                <a:sym typeface="+mn-ea"/>
              </a:rPr>
              <a:t>wán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finished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1529080"/>
            <a:ext cx="3686175" cy="368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些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214880" y="20681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 xiē 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419860" y="3649345"/>
            <a:ext cx="58242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(measure word for an indefinite amount); some</a:t>
            </a:r>
            <a:endParaRPr lang="en-US" altLang="zh-CN" sz="4000"/>
          </a:p>
        </p:txBody>
      </p:sp>
      <p:sp>
        <p:nvSpPr>
          <p:cNvPr id="3" name="文本框 2"/>
          <p:cNvSpPr txBox="1"/>
          <p:nvPr/>
        </p:nvSpPr>
        <p:spPr>
          <a:xfrm>
            <a:off x="7115810" y="2624455"/>
            <a:ext cx="44024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吃些肉。</a:t>
            </a:r>
            <a:endParaRPr lang="zh-CN" altLang="en-US" sz="3200"/>
          </a:p>
          <a:p>
            <a:r>
              <a:rPr lang="zh-CN" altLang="en-US" sz="3200"/>
              <a:t>chī xiē ròu。</a:t>
            </a:r>
            <a:endParaRPr lang="zh-CN" altLang="en-US" sz="3200"/>
          </a:p>
          <a:p>
            <a:r>
              <a:rPr lang="zh-CN" altLang="en-US" sz="3200"/>
              <a:t>to eat some meat</a:t>
            </a:r>
            <a:r>
              <a:rPr lang="en-US" altLang="zh-CN" sz="3200"/>
              <a:t>.</a:t>
            </a:r>
            <a:endParaRPr lang="en-US" altLang="zh-CN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  </a:t>
            </a:r>
            <a:r>
              <a:rPr lang="zh-CN" altLang="en-US" sz="7200"/>
              <a:t>够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275840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   gòu 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332990" y="3658870"/>
            <a:ext cx="3303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enough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690" y="2085975"/>
            <a:ext cx="4491990" cy="2515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3750" y="4966970"/>
            <a:ext cx="105651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As an adjective, </a:t>
            </a:r>
            <a:r>
              <a:rPr lang="zh-CN" altLang="en-US" sz="2400">
                <a:sym typeface="+mn-ea"/>
              </a:rPr>
              <a:t>够</a:t>
            </a:r>
            <a:r>
              <a:rPr lang="en-US" altLang="zh-CN" sz="2400">
                <a:sym typeface="+mn-ea"/>
              </a:rPr>
              <a:t>(gòu) functions only as a predicate, and never as an attributive before nouns. Thus one says </a:t>
            </a:r>
            <a:r>
              <a:rPr lang="zh-CN" altLang="en-US" sz="2400">
                <a:sym typeface="+mn-ea"/>
              </a:rPr>
              <a:t>我的钱不够</a:t>
            </a:r>
            <a:r>
              <a:rPr lang="en-US" altLang="zh-CN" sz="2400">
                <a:sym typeface="+mn-ea"/>
              </a:rPr>
              <a:t>(wǒ de qián bú gòu, my money is not enough), but never 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我没有够钱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(wǒ méi yǒu gòu qián)(X)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04140" y="1109980"/>
            <a:ext cx="11984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104140" y="1731010"/>
            <a:ext cx="11881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A. Subject+</a:t>
            </a:r>
            <a:r>
              <a:rPr lang="zh-CN" altLang="en-US" sz="2800"/>
              <a:t>一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yì</a:t>
            </a:r>
            <a:r>
              <a:rPr lang="en-US" altLang="zh-CN" sz="2800"/>
              <a:t>)+Measure Word+Object+</a:t>
            </a:r>
            <a:r>
              <a:rPr lang="zh-CN" altLang="en-US" sz="2800"/>
              <a:t>也</a:t>
            </a:r>
            <a:r>
              <a:rPr lang="en-US" altLang="zh-CN" sz="2800"/>
              <a:t>/</a:t>
            </a:r>
            <a:r>
              <a:rPr lang="zh-CN" altLang="en-US" sz="2800"/>
              <a:t>都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yě /dōu</a:t>
            </a:r>
            <a:r>
              <a:rPr lang="en-US" altLang="zh-CN" sz="2800"/>
              <a:t>)+</a:t>
            </a:r>
            <a:r>
              <a:rPr lang="zh-CN" altLang="en-US" sz="2800"/>
              <a:t>不</a:t>
            </a:r>
            <a:r>
              <a:rPr lang="en-US" altLang="zh-CN" sz="2800"/>
              <a:t>/</a:t>
            </a:r>
            <a:r>
              <a:rPr lang="zh-CN" altLang="en-US" sz="2800"/>
              <a:t>没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bù /méi</a:t>
            </a:r>
            <a:r>
              <a:rPr lang="en-US" altLang="zh-CN" sz="2800"/>
              <a:t>)+Verb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351790" y="3019425"/>
            <a:ext cx="108565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小李一个朋友也没有。</a:t>
            </a:r>
            <a:endParaRPr lang="zh-CN" altLang="en-US" sz="2800"/>
          </a:p>
          <a:p>
            <a:r>
              <a:rPr lang="zh-CN" altLang="en-US" sz="2800"/>
              <a:t>    xiǎo lǐ yí g</a:t>
            </a:r>
            <a:r>
              <a:rPr lang="en-US" altLang="zh-CN" sz="2800"/>
              <a:t>e</a:t>
            </a:r>
            <a:r>
              <a:rPr lang="zh-CN" altLang="en-US" sz="2800"/>
              <a:t> péng y</a:t>
            </a:r>
            <a:r>
              <a:rPr lang="en-US" altLang="zh-CN" sz="2800"/>
              <a:t>o</a:t>
            </a:r>
            <a:r>
              <a:rPr lang="zh-CN" altLang="en-US" sz="2800"/>
              <a:t>u yě méi yǒu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Little Li does not have a single friend.</a:t>
            </a:r>
            <a:endParaRPr lang="en-US" altLang="zh-CN" sz="2800"/>
          </a:p>
          <a:p>
            <a:endParaRPr lang="zh-CN" altLang="en-US" sz="2800"/>
          </a:p>
          <a:p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95" y="2754630"/>
            <a:ext cx="1618615" cy="3286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5" y="3486150"/>
            <a:ext cx="1422400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765" y="3359785"/>
            <a:ext cx="2243455" cy="16808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04140" y="1109980"/>
            <a:ext cx="11984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104140" y="1731010"/>
            <a:ext cx="11881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A. Subject+</a:t>
            </a:r>
            <a:r>
              <a:rPr lang="zh-CN" altLang="en-US" sz="2800"/>
              <a:t>一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yì</a:t>
            </a:r>
            <a:r>
              <a:rPr lang="en-US" altLang="zh-CN" sz="2800"/>
              <a:t>)+Measure Word+Object+</a:t>
            </a:r>
            <a:r>
              <a:rPr lang="zh-CN" altLang="en-US" sz="2800"/>
              <a:t>也</a:t>
            </a:r>
            <a:r>
              <a:rPr lang="en-US" altLang="zh-CN" sz="2800"/>
              <a:t>/</a:t>
            </a:r>
            <a:r>
              <a:rPr lang="zh-CN" altLang="en-US" sz="2800"/>
              <a:t>都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yě /dōu</a:t>
            </a:r>
            <a:r>
              <a:rPr lang="en-US" altLang="zh-CN" sz="2800"/>
              <a:t>)+</a:t>
            </a:r>
            <a:r>
              <a:rPr lang="zh-CN" altLang="en-US" sz="2800"/>
              <a:t>不</a:t>
            </a:r>
            <a:r>
              <a:rPr lang="en-US" altLang="zh-CN" sz="2800"/>
              <a:t>/</a:t>
            </a:r>
            <a:r>
              <a:rPr lang="zh-CN" altLang="en-US" sz="2800"/>
              <a:t>没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bù /méi</a:t>
            </a:r>
            <a:r>
              <a:rPr lang="en-US" altLang="zh-CN" sz="2800"/>
              <a:t>)+Verb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360680" y="2680335"/>
            <a:ext cx="10856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2.</a:t>
            </a:r>
            <a:r>
              <a:rPr lang="zh-CN" altLang="en-US" sz="2800"/>
              <a:t>爸爸今天一杯茶都没喝。</a:t>
            </a:r>
            <a:endParaRPr lang="zh-CN" altLang="en-US" sz="2800"/>
          </a:p>
          <a:p>
            <a:r>
              <a:rPr lang="zh-CN" altLang="en-US" sz="2800"/>
              <a:t>    bà b</a:t>
            </a:r>
            <a:r>
              <a:rPr lang="en-US" altLang="zh-CN" sz="2800"/>
              <a:t>a</a:t>
            </a:r>
            <a:r>
              <a:rPr lang="zh-CN" altLang="en-US" sz="2800"/>
              <a:t> jīn tiān </a:t>
            </a:r>
            <a:r>
              <a:rPr lang="en-US" altLang="zh-CN" sz="2800">
                <a:sym typeface="+mn-ea"/>
              </a:rPr>
              <a:t>yì</a:t>
            </a:r>
            <a:r>
              <a:rPr lang="zh-CN" altLang="en-US" sz="2800"/>
              <a:t> bēi chá dōu méi hē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My father didn`t have a single cup of tea today.</a:t>
            </a:r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4201160"/>
            <a:ext cx="2218055" cy="2218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305" y="4521200"/>
            <a:ext cx="1422400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470" y="4334510"/>
            <a:ext cx="2517140" cy="167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99060" y="1090930"/>
            <a:ext cx="11993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220345" y="1630045"/>
            <a:ext cx="11769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B.Topic(+Subject)+</a:t>
            </a:r>
            <a:r>
              <a:rPr lang="zh-CN" altLang="en-US" sz="2800"/>
              <a:t>一</a:t>
            </a:r>
            <a:r>
              <a:rPr lang="en-US" altLang="zh-CN" sz="2800"/>
              <a:t>(yī)+Measure Word+</a:t>
            </a:r>
            <a:r>
              <a:rPr lang="zh-CN" altLang="en-US" sz="2800"/>
              <a:t>也</a:t>
            </a:r>
            <a:r>
              <a:rPr lang="en-US" altLang="zh-CN" sz="2800"/>
              <a:t>/</a:t>
            </a:r>
            <a:r>
              <a:rPr lang="zh-CN" altLang="en-US" sz="2800"/>
              <a:t>都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yě /dōu</a:t>
            </a:r>
            <a:r>
              <a:rPr lang="en-US" altLang="zh-CN" sz="2800"/>
              <a:t>)+</a:t>
            </a:r>
            <a:r>
              <a:rPr lang="zh-CN" altLang="en-US" sz="2800"/>
              <a:t>不</a:t>
            </a:r>
            <a:r>
              <a:rPr lang="en-US" altLang="zh-CN" sz="2800"/>
              <a:t>/</a:t>
            </a:r>
            <a:r>
              <a:rPr lang="zh-CN" altLang="en-US" sz="2800"/>
              <a:t>没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bù /méi</a:t>
            </a:r>
            <a:r>
              <a:rPr lang="en-US" altLang="zh-CN" sz="2800"/>
              <a:t>)+Verb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389255" y="2652395"/>
            <a:ext cx="10856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3.</a:t>
            </a:r>
            <a:r>
              <a:rPr lang="zh-CN" altLang="en-US" sz="2800"/>
              <a:t>这些衬衫我一件也不喜欢。</a:t>
            </a:r>
            <a:endParaRPr lang="zh-CN" altLang="en-US" sz="2800"/>
          </a:p>
          <a:p>
            <a:r>
              <a:rPr lang="zh-CN" altLang="en-US" sz="2800"/>
              <a:t>    zhè xiē chèn shān wǒ yí jiàn yě bù xǐ hu</a:t>
            </a:r>
            <a:r>
              <a:rPr lang="en-US" altLang="zh-CN" sz="2800"/>
              <a:t>a</a:t>
            </a:r>
            <a:r>
              <a:rPr lang="zh-CN" altLang="en-US" sz="2800"/>
              <a:t>n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I don`t like any of these shirts.</a:t>
            </a:r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30" y="4277360"/>
            <a:ext cx="1510030" cy="2268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05" y="4332605"/>
            <a:ext cx="1616710" cy="2158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45" y="4481195"/>
            <a:ext cx="1860550" cy="1860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920" y="4634230"/>
            <a:ext cx="1422400" cy="1428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r="50417"/>
          <a:stretch>
            <a:fillRect/>
          </a:stretch>
        </p:blipFill>
        <p:spPr>
          <a:xfrm>
            <a:off x="8521065" y="4164965"/>
            <a:ext cx="1931670" cy="236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99060" y="1090930"/>
            <a:ext cx="11993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220345" y="1630045"/>
            <a:ext cx="11769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B.Topic(+Subject)+</a:t>
            </a:r>
            <a:r>
              <a:rPr lang="zh-CN" altLang="en-US" sz="2800"/>
              <a:t>一</a:t>
            </a:r>
            <a:r>
              <a:rPr lang="en-US" altLang="zh-CN" sz="2800"/>
              <a:t>(yī)+Measure Word+</a:t>
            </a:r>
            <a:r>
              <a:rPr lang="zh-CN" altLang="en-US" sz="2800"/>
              <a:t>也</a:t>
            </a:r>
            <a:r>
              <a:rPr lang="en-US" altLang="zh-CN" sz="2800"/>
              <a:t>/</a:t>
            </a:r>
            <a:r>
              <a:rPr lang="zh-CN" altLang="en-US" sz="2800"/>
              <a:t>都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yě /dōu</a:t>
            </a:r>
            <a:r>
              <a:rPr lang="en-US" altLang="zh-CN" sz="2800"/>
              <a:t>)+</a:t>
            </a:r>
            <a:r>
              <a:rPr lang="zh-CN" altLang="en-US" sz="2800"/>
              <a:t>不</a:t>
            </a:r>
            <a:r>
              <a:rPr lang="en-US" altLang="zh-CN" sz="2800"/>
              <a:t>/</a:t>
            </a:r>
            <a:r>
              <a:rPr lang="zh-CN" altLang="en-US" sz="2800"/>
              <a:t>没</a:t>
            </a:r>
            <a:r>
              <a:rPr lang="en-US" altLang="zh-CN" sz="2800"/>
              <a:t>(</a:t>
            </a:r>
            <a:r>
              <a:rPr lang="en-US" altLang="zh-CN" sz="2800">
                <a:sym typeface="+mn-ea"/>
              </a:rPr>
              <a:t>bù /méi</a:t>
            </a:r>
            <a:r>
              <a:rPr lang="en-US" altLang="zh-CN" sz="2800"/>
              <a:t>)+Verb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389255" y="2652395"/>
            <a:ext cx="10856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4.</a:t>
            </a:r>
            <a:r>
              <a:rPr lang="zh-CN" altLang="en-US" sz="2800"/>
              <a:t>哥哥的鞋，弟弟一双都不能穿。</a:t>
            </a:r>
            <a:endParaRPr lang="zh-CN" altLang="en-US" sz="2800"/>
          </a:p>
          <a:p>
            <a:r>
              <a:rPr lang="zh-CN" altLang="en-US" sz="2800"/>
              <a:t>    gē g</a:t>
            </a:r>
            <a:r>
              <a:rPr lang="en-US" altLang="zh-CN" sz="2800"/>
              <a:t>e</a:t>
            </a:r>
            <a:r>
              <a:rPr lang="zh-CN" altLang="en-US" sz="2800"/>
              <a:t> de xié</a:t>
            </a:r>
            <a:r>
              <a:rPr lang="en-US" altLang="zh-CN" sz="2800"/>
              <a:t>, </a:t>
            </a:r>
            <a:r>
              <a:rPr lang="zh-CN" altLang="en-US" sz="2800"/>
              <a:t>dì d</a:t>
            </a:r>
            <a:r>
              <a:rPr lang="en-US" altLang="zh-CN" sz="2800"/>
              <a:t>i</a:t>
            </a:r>
            <a:r>
              <a:rPr lang="zh-CN" altLang="en-US" sz="2800"/>
              <a:t> </a:t>
            </a:r>
            <a:r>
              <a:rPr lang="en-US" altLang="zh-CN" sz="2800">
                <a:sym typeface="+mn-ea"/>
              </a:rPr>
              <a:t>yì</a:t>
            </a:r>
            <a:r>
              <a:rPr lang="zh-CN" altLang="en-US" sz="2800"/>
              <a:t> shuāng dōu bù néng chuān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The younger brother cannot wear any of his older brother`s shoes.</a:t>
            </a:r>
            <a:endParaRPr lang="en-US" altLang="zh-CN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483735"/>
            <a:ext cx="1833245" cy="18332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8285" y="5948680"/>
            <a:ext cx="2125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哥哥的鞋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695" y="4622165"/>
            <a:ext cx="2338705" cy="15563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89700" y="5948680"/>
            <a:ext cx="1090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弟弟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525" y="4749800"/>
            <a:ext cx="1422400" cy="14287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925" y="4408170"/>
            <a:ext cx="2219325" cy="1985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13030" y="1109980"/>
            <a:ext cx="1196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768475"/>
            <a:ext cx="1030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C.Subject+</a:t>
            </a:r>
            <a:r>
              <a:rPr lang="zh-CN" altLang="en-US" sz="2400"/>
              <a:t>一点儿</a:t>
            </a:r>
            <a:r>
              <a:rPr lang="en-US" altLang="zh-CN" sz="2400"/>
              <a:t>(yì diǎnr)+Object+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yě /dōu</a:t>
            </a:r>
            <a:r>
              <a:rPr lang="en-US" altLang="zh-CN" sz="2400"/>
              <a:t>)+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bù /méi</a:t>
            </a:r>
            <a:r>
              <a:rPr lang="en-US" altLang="zh-CN" sz="2400"/>
              <a:t>)+Verb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389255" y="2652395"/>
            <a:ext cx="10856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5.</a:t>
            </a:r>
            <a:r>
              <a:rPr lang="zh-CN" altLang="en-US" sz="2400"/>
              <a:t>他去了商店，可是一点儿东西也没买。</a:t>
            </a:r>
            <a:endParaRPr lang="zh-CN" altLang="en-US" sz="2400"/>
          </a:p>
          <a:p>
            <a:r>
              <a:rPr lang="zh-CN" altLang="en-US" sz="2400"/>
              <a:t>    tā qù le shāng diàn</a:t>
            </a:r>
            <a:r>
              <a:rPr lang="en-US" altLang="zh-CN" sz="2400"/>
              <a:t>, </a:t>
            </a:r>
            <a:r>
              <a:rPr lang="zh-CN" altLang="en-US" sz="2400"/>
              <a:t>kě shì </a:t>
            </a:r>
            <a:r>
              <a:rPr lang="en-US" altLang="zh-CN" sz="2400">
                <a:sym typeface="+mn-ea"/>
              </a:rPr>
              <a:t>yì </a:t>
            </a:r>
            <a:r>
              <a:rPr lang="zh-CN" altLang="en-US" sz="2400"/>
              <a:t>diǎnr dōng x</a:t>
            </a:r>
            <a:r>
              <a:rPr lang="en-US" altLang="zh-CN" sz="2400"/>
              <a:t>i</a:t>
            </a:r>
            <a:r>
              <a:rPr lang="zh-CN" altLang="en-US" sz="2400"/>
              <a:t> yě méi mǎi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He went to the store, but he didn`t buy anything at all.</a:t>
            </a:r>
            <a:endParaRPr lang="en-US" altLang="zh-CN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890" y="4412615"/>
            <a:ext cx="2268855" cy="2268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445" y="4412615"/>
            <a:ext cx="2021205" cy="19075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740275"/>
            <a:ext cx="1422400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85" y="4229100"/>
            <a:ext cx="1120140" cy="227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13030" y="1109980"/>
            <a:ext cx="1196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768475"/>
            <a:ext cx="1030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C.Subject+</a:t>
            </a:r>
            <a:r>
              <a:rPr lang="zh-CN" altLang="en-US" sz="2400"/>
              <a:t>一点儿</a:t>
            </a:r>
            <a:r>
              <a:rPr lang="en-US" altLang="zh-CN" sz="2400"/>
              <a:t>(yì diǎnr)+Object+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yě /dōu</a:t>
            </a:r>
            <a:r>
              <a:rPr lang="en-US" altLang="zh-CN" sz="2400"/>
              <a:t>)+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(</a:t>
            </a:r>
            <a:r>
              <a:rPr lang="en-US" altLang="zh-CN" sz="2400">
                <a:sym typeface="+mn-ea"/>
              </a:rPr>
              <a:t>bù /méi</a:t>
            </a:r>
            <a:r>
              <a:rPr lang="en-US" altLang="zh-CN" sz="2400"/>
              <a:t>)+Verb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389255" y="2652395"/>
            <a:ext cx="10856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6.</a:t>
            </a:r>
            <a:r>
              <a:rPr lang="zh-CN" altLang="en-US" sz="2400"/>
              <a:t>妈妈做菜一点儿味精都不放。</a:t>
            </a:r>
            <a:endParaRPr lang="zh-CN" altLang="en-US" sz="2400"/>
          </a:p>
          <a:p>
            <a:r>
              <a:rPr lang="zh-CN" altLang="en-US" sz="2400"/>
              <a:t>   mā m</a:t>
            </a:r>
            <a:r>
              <a:rPr lang="en-US" altLang="zh-CN" sz="2400"/>
              <a:t>a</a:t>
            </a:r>
            <a:r>
              <a:rPr lang="zh-CN" altLang="en-US" sz="2400"/>
              <a:t> zuò cài </a:t>
            </a:r>
            <a:r>
              <a:rPr lang="en-US" altLang="zh-CN" sz="2400">
                <a:sym typeface="+mn-ea"/>
              </a:rPr>
              <a:t>yì</a:t>
            </a:r>
            <a:r>
              <a:rPr lang="zh-CN" altLang="en-US" sz="2400"/>
              <a:t> diǎnr wèi jīng dōu bú f</a:t>
            </a:r>
            <a:r>
              <a:rPr lang="en-US" altLang="zh-CN" sz="2400"/>
              <a:t>a</a:t>
            </a:r>
            <a:r>
              <a:rPr lang="zh-CN" altLang="en-US" sz="2400"/>
              <a:t>ng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Mom doesn`t use any MSG in her cooking.</a:t>
            </a:r>
            <a:endParaRPr lang="en-US" altLang="zh-CN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5" y="4191000"/>
            <a:ext cx="2134235" cy="2134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75" y="4543425"/>
            <a:ext cx="1422400" cy="1428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20" y="4135120"/>
            <a:ext cx="2378710" cy="237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635" y="1090930"/>
            <a:ext cx="12315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04800" y="1661795"/>
            <a:ext cx="110255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If the noun after </a:t>
            </a:r>
            <a:r>
              <a:rPr lang="zh-CN" altLang="en-US" sz="2400"/>
              <a:t>一</a:t>
            </a:r>
            <a:r>
              <a:rPr lang="en-US" altLang="zh-CN" sz="2400"/>
              <a:t>(yī) is countable, a proper measure word should be used between </a:t>
            </a:r>
            <a:r>
              <a:rPr lang="zh-CN" altLang="en-US" sz="2400">
                <a:sym typeface="+mn-ea"/>
              </a:rPr>
              <a:t>一</a:t>
            </a:r>
            <a:r>
              <a:rPr lang="en-US" altLang="zh-CN" sz="2400">
                <a:sym typeface="+mn-ea"/>
              </a:rPr>
              <a:t>(yī) and the noun, as in(1),(2),(3), and (4). If the noun is uncountable, the phrase </a:t>
            </a:r>
            <a:r>
              <a:rPr lang="zh-CN" altLang="en-US" sz="2400">
                <a:sym typeface="+mn-ea"/>
              </a:rPr>
              <a:t>一点儿</a:t>
            </a:r>
            <a:r>
              <a:rPr lang="en-US" altLang="zh-CN" sz="2400">
                <a:sym typeface="+mn-ea"/>
              </a:rPr>
              <a:t>(yì</a:t>
            </a:r>
            <a:r>
              <a:rPr lang="zh-CN" altLang="en-US" sz="2400">
                <a:sym typeface="+mn-ea"/>
              </a:rPr>
              <a:t> diǎnr</a:t>
            </a:r>
            <a:r>
              <a:rPr lang="en-US" altLang="zh-CN" sz="2400">
                <a:sym typeface="+mn-ea"/>
              </a:rPr>
              <a:t>) is usually used instead, as in (5) and (6)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981325"/>
            <a:ext cx="58623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(1a) </a:t>
            </a:r>
            <a:r>
              <a:rPr lang="zh-CN" altLang="en-US" sz="2400"/>
              <a:t>小李没有一个朋友。</a:t>
            </a:r>
            <a:r>
              <a:rPr lang="en-US" altLang="zh-CN" sz="2400"/>
              <a:t>(X)</a:t>
            </a:r>
            <a:endParaRPr lang="zh-CN" altLang="en-US" sz="2400"/>
          </a:p>
          <a:p>
            <a:r>
              <a:rPr lang="zh-CN" altLang="en-US" sz="2400"/>
              <a:t>         xiǎo lǐ méi yǒu yí g</a:t>
            </a:r>
            <a:r>
              <a:rPr lang="en-US" altLang="zh-CN" sz="2400"/>
              <a:t>e</a:t>
            </a:r>
            <a:r>
              <a:rPr lang="zh-CN" altLang="en-US" sz="2400"/>
              <a:t> péng yǒu</a:t>
            </a:r>
            <a:r>
              <a:rPr lang="en-US" altLang="zh-CN" sz="2400"/>
              <a:t>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(3a) </a:t>
            </a:r>
            <a:r>
              <a:rPr lang="zh-CN" altLang="en-US" sz="2400"/>
              <a:t>这些衬衫我不喜欢一件。</a:t>
            </a:r>
            <a:r>
              <a:rPr lang="en-US" altLang="zh-CN" sz="2400"/>
              <a:t>(X)</a:t>
            </a:r>
            <a:endParaRPr lang="zh-CN" altLang="en-US" sz="2400"/>
          </a:p>
          <a:p>
            <a:r>
              <a:rPr lang="zh-CN" altLang="en-US" sz="2400"/>
              <a:t>         zhè xiē chèn shān wǒ bù xǐ hu</a:t>
            </a:r>
            <a:r>
              <a:rPr lang="en-US" altLang="zh-CN" sz="2400"/>
              <a:t>a</a:t>
            </a:r>
            <a:r>
              <a:rPr lang="zh-CN" altLang="en-US" sz="2400"/>
              <a:t>n </a:t>
            </a:r>
            <a:r>
              <a:rPr lang="zh-CN" altLang="en-US" sz="2400">
                <a:sym typeface="+mn-ea"/>
              </a:rPr>
              <a:t>yí</a:t>
            </a:r>
            <a:r>
              <a:rPr lang="zh-CN" altLang="en-US" sz="2400"/>
              <a:t> jiàn</a:t>
            </a:r>
            <a:r>
              <a:rPr lang="en-US" altLang="zh-CN" sz="2400"/>
              <a:t>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(5a) </a:t>
            </a:r>
            <a:r>
              <a:rPr lang="zh-CN" altLang="en-US" sz="2400"/>
              <a:t>他东西没买一点儿。</a:t>
            </a:r>
            <a:r>
              <a:rPr lang="en-US" altLang="zh-CN" sz="2400"/>
              <a:t>(X)</a:t>
            </a:r>
            <a:endParaRPr lang="zh-CN" altLang="en-US" sz="2400"/>
          </a:p>
          <a:p>
            <a:r>
              <a:rPr lang="zh-CN" altLang="en-US" sz="2400"/>
              <a:t>        tā dōng xī méi mǎi yì diǎnr</a:t>
            </a:r>
            <a:r>
              <a:rPr lang="en-US" altLang="zh-CN" sz="2400"/>
              <a:t>.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6153150" y="2981325"/>
            <a:ext cx="52597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  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小李一个朋友也没有。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</a:t>
            </a:r>
            <a:r>
              <a:rPr lang="en-US" altLang="zh-CN" sz="2400">
                <a:sym typeface="+mn-ea"/>
              </a:rPr>
              <a:t>Little Li does not have a single friend.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6251575" y="5197475"/>
            <a:ext cx="4308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  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他一点儿东西也没买。</a:t>
            </a:r>
            <a:endParaRPr lang="zh-CN" altLang="en-US" sz="2400">
              <a:sym typeface="+mn-ea"/>
            </a:endParaRPr>
          </a:p>
          <a:p>
            <a:r>
              <a:rPr lang="zh-CN" altLang="en-US" sz="2400"/>
              <a:t>   </a:t>
            </a:r>
            <a:r>
              <a:rPr lang="en-US" altLang="zh-CN" sz="2400">
                <a:sym typeface="+mn-ea"/>
              </a:rPr>
              <a:t>he didn`t buy anything at all.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6251575" y="4089400"/>
            <a:ext cx="4826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  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这些衬衫我一件也不喜欢。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   I don`t like any of these shirts.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/>
              <a:t>服务员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fú   wù  yuán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660525" y="3686810"/>
            <a:ext cx="4552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waiter;attendant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15" y="1754505"/>
            <a:ext cx="4417060" cy="293941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209790" y="1561465"/>
            <a:ext cx="1232535" cy="30194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90170" y="911860"/>
            <a:ext cx="12012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04800" y="147701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The construction </a:t>
            </a:r>
            <a:r>
              <a:rPr lang="zh-CN" altLang="en-US" sz="2400">
                <a:sym typeface="+mn-ea"/>
              </a:rPr>
              <a:t>一点儿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yì diǎnr</a:t>
            </a:r>
            <a:r>
              <a:rPr lang="en-US" altLang="zh-CN" sz="2400">
                <a:sym typeface="+mn-ea"/>
              </a:rPr>
              <a:t>)+</a:t>
            </a:r>
            <a:r>
              <a:rPr lang="zh-CN" altLang="en-US" sz="2400">
                <a:sym typeface="+mn-ea"/>
              </a:rPr>
              <a:t>也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都</a:t>
            </a:r>
            <a:r>
              <a:rPr lang="en-US" altLang="zh-CN" sz="2400">
                <a:sym typeface="+mn-ea"/>
              </a:rPr>
              <a:t>(yě /dōu)+</a:t>
            </a:r>
            <a:r>
              <a:rPr lang="zh-CN" altLang="en-US" sz="2400">
                <a:sym typeface="+mn-ea"/>
              </a:rPr>
              <a:t>不</a:t>
            </a:r>
            <a:r>
              <a:rPr lang="en-US" altLang="zh-CN" sz="2400">
                <a:sym typeface="+mn-ea"/>
              </a:rPr>
              <a:t>(bù) can also be used before an adjective to express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emphatic negation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522855"/>
            <a:ext cx="10856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7.</a:t>
            </a:r>
            <a:r>
              <a:rPr lang="zh-CN" altLang="en-US" sz="2400"/>
              <a:t>这儿的冬天一点儿也不冷。</a:t>
            </a:r>
            <a:endParaRPr lang="zh-CN" altLang="en-US" sz="2400"/>
          </a:p>
          <a:p>
            <a:r>
              <a:rPr lang="zh-CN" altLang="en-US" sz="2400"/>
              <a:t>   zhèr de dōng tiān </a:t>
            </a:r>
            <a:r>
              <a:rPr lang="en-US" altLang="zh-CN" sz="2400">
                <a:sym typeface="+mn-ea"/>
              </a:rPr>
              <a:t>yì</a:t>
            </a:r>
            <a:r>
              <a:rPr lang="zh-CN" altLang="en-US" sz="2400"/>
              <a:t> diǎnr yě bù lěng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Winter here is not cold at all.</a:t>
            </a:r>
            <a:endParaRPr lang="en-US" altLang="zh-CN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" y="4306570"/>
            <a:ext cx="3335020" cy="1867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030" y="4525645"/>
            <a:ext cx="1422400" cy="1428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010" y="3980815"/>
            <a:ext cx="2519045" cy="251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90170" y="911860"/>
            <a:ext cx="12012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04800" y="147701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The construction </a:t>
            </a:r>
            <a:r>
              <a:rPr lang="zh-CN" altLang="en-US" sz="2400">
                <a:sym typeface="+mn-ea"/>
              </a:rPr>
              <a:t>一点儿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yì diǎnr</a:t>
            </a:r>
            <a:r>
              <a:rPr lang="en-US" altLang="zh-CN" sz="2400">
                <a:sym typeface="+mn-ea"/>
              </a:rPr>
              <a:t>)+</a:t>
            </a:r>
            <a:r>
              <a:rPr lang="zh-CN" altLang="en-US" sz="2400">
                <a:sym typeface="+mn-ea"/>
              </a:rPr>
              <a:t>也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都</a:t>
            </a:r>
            <a:r>
              <a:rPr lang="en-US" altLang="zh-CN" sz="2400">
                <a:sym typeface="+mn-ea"/>
              </a:rPr>
              <a:t>(yě /dōu)+</a:t>
            </a:r>
            <a:r>
              <a:rPr lang="zh-CN" altLang="en-US" sz="2400">
                <a:sym typeface="+mn-ea"/>
              </a:rPr>
              <a:t>不</a:t>
            </a:r>
            <a:r>
              <a:rPr lang="en-US" altLang="zh-CN" sz="2400">
                <a:sym typeface="+mn-ea"/>
              </a:rPr>
              <a:t>(bù) can also be used before an adjective to express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emphatic negation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522855"/>
            <a:ext cx="10856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8.</a:t>
            </a:r>
            <a:r>
              <a:rPr lang="zh-CN" altLang="en-US" sz="2400"/>
              <a:t>那个学校一点儿也不漂亮。</a:t>
            </a:r>
            <a:endParaRPr lang="zh-CN" altLang="en-US" sz="2400"/>
          </a:p>
          <a:p>
            <a:r>
              <a:rPr lang="zh-CN" altLang="en-US" sz="2400"/>
              <a:t>    nà g</a:t>
            </a:r>
            <a:r>
              <a:rPr lang="en-US" altLang="zh-CN" sz="2400"/>
              <a:t>e</a:t>
            </a:r>
            <a:r>
              <a:rPr lang="zh-CN" altLang="en-US" sz="2400"/>
              <a:t> xué xiào </a:t>
            </a:r>
            <a:r>
              <a:rPr lang="en-US" altLang="zh-CN" sz="2400">
                <a:sym typeface="+mn-ea"/>
              </a:rPr>
              <a:t>yì</a:t>
            </a:r>
            <a:r>
              <a:rPr lang="zh-CN" altLang="en-US" sz="2400"/>
              <a:t> diǎnr yě bú piào li</a:t>
            </a:r>
            <a:r>
              <a:rPr lang="en-US" altLang="zh-CN" sz="2400"/>
              <a:t>a</a:t>
            </a:r>
            <a:r>
              <a:rPr lang="zh-CN" altLang="en-US" sz="2400"/>
              <a:t>ng</a:t>
            </a:r>
            <a:r>
              <a:rPr lang="en-US" altLang="zh-CN" sz="2400"/>
              <a:t>.</a:t>
            </a:r>
            <a:endParaRPr lang="zh-CN" altLang="en-US" sz="2400"/>
          </a:p>
          <a:p>
            <a:r>
              <a:rPr lang="zh-CN" altLang="en-US" sz="2400"/>
              <a:t>    </a:t>
            </a:r>
            <a:r>
              <a:rPr lang="en-US" altLang="zh-CN" sz="2400"/>
              <a:t>That school is not pretty at all.</a:t>
            </a:r>
            <a:endParaRPr lang="en-US" altLang="zh-CN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15" y="4259580"/>
            <a:ext cx="3025775" cy="20135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4368165"/>
            <a:ext cx="3703320" cy="1905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010" y="4488180"/>
            <a:ext cx="142240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/>
              <a:t>一</a:t>
            </a:r>
            <a:r>
              <a:rPr lang="en-US" altLang="zh-CN" sz="2400"/>
              <a:t>...</a:t>
            </a:r>
            <a:r>
              <a:rPr lang="zh-CN" altLang="en-US" sz="2400"/>
              <a:t>也</a:t>
            </a:r>
            <a:r>
              <a:rPr lang="en-US" altLang="zh-CN" sz="2400"/>
              <a:t>/</a:t>
            </a:r>
            <a:r>
              <a:rPr lang="zh-CN" altLang="en-US" sz="2400"/>
              <a:t>都</a:t>
            </a:r>
            <a:r>
              <a:rPr lang="en-US" altLang="zh-CN" sz="2400"/>
              <a:t>...</a:t>
            </a:r>
            <a:r>
              <a:rPr lang="zh-CN" altLang="en-US" sz="2400"/>
              <a:t>不</a:t>
            </a:r>
            <a:r>
              <a:rPr lang="en-US" altLang="zh-CN" sz="2400"/>
              <a:t>/</a:t>
            </a:r>
            <a:r>
              <a:rPr lang="zh-CN" altLang="en-US" sz="2400"/>
              <a:t>没</a:t>
            </a:r>
            <a:r>
              <a:rPr lang="en-US" altLang="zh-CN" sz="2400"/>
              <a:t>...(yì ...yě /dōu ...bù /méi)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90170" y="911860"/>
            <a:ext cx="12012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These structures are used to form an emphatic negation meaning “not at all ” or “not even one.”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04800" y="147701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The construction </a:t>
            </a:r>
            <a:r>
              <a:rPr lang="zh-CN" altLang="en-US" sz="2400">
                <a:sym typeface="+mn-ea"/>
              </a:rPr>
              <a:t>一点儿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yì diǎnr</a:t>
            </a:r>
            <a:r>
              <a:rPr lang="en-US" altLang="zh-CN" sz="2400">
                <a:sym typeface="+mn-ea"/>
              </a:rPr>
              <a:t>)+</a:t>
            </a:r>
            <a:r>
              <a:rPr lang="zh-CN" altLang="en-US" sz="2400">
                <a:sym typeface="+mn-ea"/>
              </a:rPr>
              <a:t>也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都</a:t>
            </a:r>
            <a:r>
              <a:rPr lang="en-US" altLang="zh-CN" sz="2400">
                <a:sym typeface="+mn-ea"/>
              </a:rPr>
              <a:t>(yě /dōu)+</a:t>
            </a:r>
            <a:r>
              <a:rPr lang="zh-CN" altLang="en-US" sz="2400">
                <a:sym typeface="+mn-ea"/>
              </a:rPr>
              <a:t>不</a:t>
            </a:r>
            <a:r>
              <a:rPr lang="en-US" altLang="zh-CN" sz="2400">
                <a:sym typeface="+mn-ea"/>
              </a:rPr>
              <a:t>(bù) can also be used before an adjective to express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emphatic negation</a:t>
            </a:r>
            <a:endParaRPr lang="en-US" altLang="zh-CN" sz="2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522855"/>
            <a:ext cx="10856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9.</a:t>
            </a:r>
            <a:r>
              <a:rPr lang="zh-CN" altLang="en-US" sz="2400"/>
              <a:t>这杯冰茶一点儿都不好喝。</a:t>
            </a:r>
            <a:endParaRPr lang="zh-CN" altLang="en-US" sz="2400"/>
          </a:p>
          <a:p>
            <a:r>
              <a:rPr lang="zh-CN" altLang="en-US" sz="2400"/>
              <a:t>    zhè bēi bīng chá </a:t>
            </a:r>
            <a:r>
              <a:rPr lang="en-US" altLang="zh-CN" sz="2400">
                <a:sym typeface="+mn-ea"/>
              </a:rPr>
              <a:t>yì</a:t>
            </a:r>
            <a:r>
              <a:rPr lang="zh-CN" altLang="en-US" sz="2400">
                <a:sym typeface="+mn-ea"/>
              </a:rPr>
              <a:t> diǎnr</a:t>
            </a:r>
            <a:r>
              <a:rPr lang="zh-CN" altLang="en-US" sz="2400"/>
              <a:t> dōu bù hǎo hē</a:t>
            </a:r>
            <a:r>
              <a:rPr lang="en-US" altLang="zh-CN" sz="2400"/>
              <a:t>.</a:t>
            </a:r>
            <a:endParaRPr lang="zh-CN" altLang="en-US" sz="2400"/>
          </a:p>
          <a:p>
            <a:r>
              <a:rPr lang="zh-CN" altLang="en-US" sz="2400"/>
              <a:t>    </a:t>
            </a:r>
            <a:r>
              <a:rPr lang="en-US" altLang="zh-CN" sz="2400"/>
              <a:t>This glass of iced tea doesn`t taste good at all.</a:t>
            </a:r>
            <a:endParaRPr lang="en-US" altLang="zh-CN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" y="4191635"/>
            <a:ext cx="2369820" cy="2369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465" y="4742180"/>
            <a:ext cx="1422400" cy="1428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25" y="4191635"/>
            <a:ext cx="2983865" cy="2066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Adverb </a:t>
            </a:r>
            <a:r>
              <a:rPr lang="zh-CN" altLang="en-US" sz="2400"/>
              <a:t>多</a:t>
            </a:r>
            <a:r>
              <a:rPr lang="en-US" altLang="zh-CN" sz="2400"/>
              <a:t>/</a:t>
            </a:r>
            <a:r>
              <a:rPr lang="zh-CN" altLang="en-US" sz="2400"/>
              <a:t>少</a:t>
            </a:r>
            <a:r>
              <a:rPr lang="en-US" altLang="zh-CN" sz="2400"/>
              <a:t>(duō /shǎo)+V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307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多</a:t>
            </a:r>
            <a:r>
              <a:rPr lang="en-US" altLang="zh-CN" sz="2400">
                <a:sym typeface="+mn-ea"/>
              </a:rPr>
              <a:t>(duō) and </a:t>
            </a:r>
            <a:r>
              <a:rPr lang="zh-CN" altLang="en-US" sz="2400">
                <a:sym typeface="+mn-ea"/>
              </a:rPr>
              <a:t>少</a:t>
            </a:r>
            <a:r>
              <a:rPr lang="en-US" altLang="zh-CN" sz="2400">
                <a:sym typeface="+mn-ea"/>
              </a:rPr>
              <a:t>(shǎo) are two adjectives whose usage is rather unusual. To express the idea of doing something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“more” or “less,”</a:t>
            </a:r>
            <a:r>
              <a:rPr lang="en-US" altLang="zh-CN" sz="2400">
                <a:sym typeface="+mn-ea"/>
              </a:rPr>
              <a:t> one place </a:t>
            </a:r>
            <a:r>
              <a:rPr lang="zh-CN" altLang="en-US" sz="2400">
                <a:sym typeface="+mn-ea"/>
              </a:rPr>
              <a:t>多</a:t>
            </a:r>
            <a:r>
              <a:rPr lang="en-US" altLang="zh-CN" sz="2400">
                <a:sym typeface="+mn-ea"/>
              </a:rPr>
              <a:t>(duō) or </a:t>
            </a:r>
            <a:r>
              <a:rPr lang="zh-CN" altLang="en-US" sz="2400">
                <a:sym typeface="+mn-ea"/>
              </a:rPr>
              <a:t>少</a:t>
            </a:r>
            <a:r>
              <a:rPr lang="en-US" altLang="zh-CN" sz="2400">
                <a:sym typeface="+mn-ea"/>
              </a:rPr>
              <a:t>(shǎo)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before </a:t>
            </a:r>
            <a:r>
              <a:rPr lang="en-US" altLang="zh-CN" sz="2400">
                <a:sym typeface="+mn-ea"/>
              </a:rPr>
              <a:t>the verb. 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710" y="2413635"/>
            <a:ext cx="108565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</a:t>
            </a:r>
            <a:r>
              <a:rPr lang="zh-CN" altLang="en-US" sz="2400"/>
              <a:t>爸爸告诉妈妈做菜的时候少放盐，多放点儿糖。</a:t>
            </a:r>
            <a:endParaRPr lang="zh-CN" altLang="en-US" sz="2400"/>
          </a:p>
          <a:p>
            <a:r>
              <a:rPr lang="zh-CN" altLang="en-US" sz="2400"/>
              <a:t>    bà b</a:t>
            </a:r>
            <a:r>
              <a:rPr lang="en-US" altLang="zh-CN" sz="2400"/>
              <a:t>a</a:t>
            </a:r>
            <a:r>
              <a:rPr lang="zh-CN" altLang="en-US" sz="2400"/>
              <a:t> gào s</a:t>
            </a:r>
            <a:r>
              <a:rPr lang="en-US" altLang="zh-CN" sz="2400"/>
              <a:t>u</a:t>
            </a:r>
            <a:r>
              <a:rPr lang="zh-CN" altLang="en-US" sz="2400"/>
              <a:t> mā m</a:t>
            </a:r>
            <a:r>
              <a:rPr lang="en-US" altLang="zh-CN" sz="2400"/>
              <a:t>a</a:t>
            </a:r>
            <a:r>
              <a:rPr lang="zh-CN" altLang="en-US" sz="2400"/>
              <a:t> zuò cài de shí h</a:t>
            </a:r>
            <a:r>
              <a:rPr lang="en-US" altLang="zh-CN" sz="2400"/>
              <a:t>o</a:t>
            </a:r>
            <a:r>
              <a:rPr lang="zh-CN" altLang="en-US" sz="2400"/>
              <a:t>u shǎo fàng yán</a:t>
            </a:r>
            <a:r>
              <a:rPr lang="en-US" altLang="zh-CN" sz="2400"/>
              <a:t>, </a:t>
            </a:r>
            <a:r>
              <a:rPr lang="zh-CN" altLang="en-US" sz="2400"/>
              <a:t>duō fàng diǎnr táng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Dad asked Mom to add less salt and more sugar when she cooks.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2.</a:t>
            </a:r>
            <a:r>
              <a:rPr lang="zh-CN" altLang="en-US" sz="2400"/>
              <a:t>上中文课得多说中文，少说英文。</a:t>
            </a:r>
            <a:endParaRPr lang="zh-CN" altLang="en-US" sz="2400"/>
          </a:p>
          <a:p>
            <a:r>
              <a:rPr lang="zh-CN" altLang="en-US" sz="2400"/>
              <a:t>    shàng zhōng wén kè děi duō shuō zhōng wén</a:t>
            </a:r>
            <a:r>
              <a:rPr lang="en-US" altLang="zh-CN" sz="2400"/>
              <a:t>, </a:t>
            </a:r>
            <a:r>
              <a:rPr lang="zh-CN" altLang="en-US" sz="2400"/>
              <a:t>shǎo shuō yīng wén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In Chinese class, one should speak more Chinese and less English.</a:t>
            </a:r>
            <a:endParaRPr lang="en-US" altLang="zh-CN" sz="2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Adverb </a:t>
            </a:r>
            <a:r>
              <a:rPr lang="zh-CN" altLang="en-US" sz="2400"/>
              <a:t>多</a:t>
            </a:r>
            <a:r>
              <a:rPr lang="en-US" altLang="zh-CN" sz="2400"/>
              <a:t>/</a:t>
            </a:r>
            <a:r>
              <a:rPr lang="zh-CN" altLang="en-US" sz="2400"/>
              <a:t>少</a:t>
            </a:r>
            <a:r>
              <a:rPr lang="en-US" altLang="zh-CN" sz="2400"/>
              <a:t>(duō /shǎo)+V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530860" y="2451735"/>
            <a:ext cx="1085659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3.</a:t>
            </a:r>
            <a:r>
              <a:rPr lang="zh-CN" altLang="en-US" sz="2400"/>
              <a:t>你多找了我一块钱。</a:t>
            </a:r>
            <a:endParaRPr lang="zh-CN" altLang="en-US" sz="2400"/>
          </a:p>
          <a:p>
            <a:r>
              <a:rPr lang="zh-CN" altLang="en-US" sz="2400"/>
              <a:t>   nǐ duō zhǎo le wǒ yí kuài qián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You gave me one dollar too many.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4.</a:t>
            </a:r>
            <a:r>
              <a:rPr lang="zh-CN" altLang="en-US" sz="2400"/>
              <a:t>老师说要写五十个字，我写了四十五个，少写了五个。</a:t>
            </a:r>
            <a:endParaRPr lang="zh-CN" altLang="en-US" sz="2400"/>
          </a:p>
          <a:p>
            <a:r>
              <a:rPr lang="zh-CN" altLang="en-US" sz="2400"/>
              <a:t>    lǎo shī shuō yào xiě wǔ shí g</a:t>
            </a:r>
            <a:r>
              <a:rPr lang="en-US" altLang="zh-CN" sz="2400"/>
              <a:t>e</a:t>
            </a:r>
            <a:r>
              <a:rPr lang="zh-CN" altLang="en-US" sz="2400"/>
              <a:t> zì</a:t>
            </a:r>
            <a:r>
              <a:rPr lang="en-US" altLang="zh-CN" sz="2400"/>
              <a:t>, </a:t>
            </a:r>
            <a:r>
              <a:rPr lang="zh-CN" altLang="en-US" sz="2400"/>
              <a:t>wǒ xiě le sì shí wǔ g</a:t>
            </a:r>
            <a:r>
              <a:rPr lang="en-US" altLang="zh-CN" sz="2400"/>
              <a:t>e, </a:t>
            </a:r>
            <a:r>
              <a:rPr lang="zh-CN" altLang="en-US" sz="2400"/>
              <a:t>shǎo xiě le wǔ gè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The teacher told us to write fifty characters, I wrote foerty-five. I was five short.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389255" y="1129030"/>
            <a:ext cx="11307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多</a:t>
            </a:r>
            <a:r>
              <a:rPr lang="en-US" altLang="zh-CN" sz="2400">
                <a:sym typeface="+mn-ea"/>
              </a:rPr>
              <a:t>(duō) and </a:t>
            </a:r>
            <a:r>
              <a:rPr lang="zh-CN" altLang="en-US" sz="2400">
                <a:sym typeface="+mn-ea"/>
              </a:rPr>
              <a:t>少</a:t>
            </a:r>
            <a:r>
              <a:rPr lang="en-US" altLang="zh-CN" sz="2400">
                <a:sym typeface="+mn-ea"/>
              </a:rPr>
              <a:t>(shǎo) are two adjectives whose usage is rather unusual. To express the idea of doing something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“more” or “less,”</a:t>
            </a:r>
            <a:r>
              <a:rPr lang="en-US" altLang="zh-CN" sz="2400">
                <a:sym typeface="+mn-ea"/>
              </a:rPr>
              <a:t> one place </a:t>
            </a:r>
            <a:r>
              <a:rPr lang="zh-CN" altLang="en-US" sz="2400">
                <a:sym typeface="+mn-ea"/>
              </a:rPr>
              <a:t>多</a:t>
            </a:r>
            <a:r>
              <a:rPr lang="en-US" altLang="zh-CN" sz="2400">
                <a:sym typeface="+mn-ea"/>
              </a:rPr>
              <a:t>(duō) or </a:t>
            </a:r>
            <a:r>
              <a:rPr lang="zh-CN" altLang="en-US" sz="2400">
                <a:sym typeface="+mn-ea"/>
              </a:rPr>
              <a:t>少</a:t>
            </a:r>
            <a:r>
              <a:rPr lang="en-US" altLang="zh-CN" sz="2400">
                <a:sym typeface="+mn-ea"/>
              </a:rPr>
              <a:t>(shǎo)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before </a:t>
            </a:r>
            <a:r>
              <a:rPr lang="en-US" altLang="zh-CN" sz="2400">
                <a:sym typeface="+mn-ea"/>
              </a:rPr>
              <a:t>the verb. </a:t>
            </a:r>
            <a:endParaRPr lang="en-US" altLang="zh-CN" sz="2400"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4. Resultative Complements(I)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Following a verb, an adjective or another verb can be used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denote the result of the action</a:t>
            </a:r>
            <a:r>
              <a:rPr lang="en-US" altLang="zh-CN" sz="2400">
                <a:sym typeface="+mn-ea"/>
              </a:rPr>
              <a:t>, hence the term resultative complement.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860" y="2522855"/>
            <a:ext cx="1085659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小白菜卖完了。</a:t>
            </a:r>
            <a:endParaRPr lang="zh-CN" altLang="en-US" sz="2800"/>
          </a:p>
          <a:p>
            <a:r>
              <a:rPr lang="zh-CN" altLang="en-US" sz="2800"/>
              <a:t>    xiǎo bái cài mài wán le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Baby bok choy is sold out.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2.</a:t>
            </a:r>
            <a:r>
              <a:rPr lang="zh-CN" altLang="en-US" sz="2800"/>
              <a:t>你找错钱了。</a:t>
            </a:r>
            <a:endParaRPr lang="zh-CN" altLang="en-US" sz="2800"/>
          </a:p>
          <a:p>
            <a:r>
              <a:rPr lang="zh-CN" altLang="en-US" sz="2800"/>
              <a:t>    nǐ zhǎo cuò qián le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You gave me the incorrect change.</a:t>
            </a:r>
            <a:endParaRPr lang="en-US" altLang="zh-CN" sz="28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4. Resultative Complements(I)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Following a verb, an adjective or another verb can be used to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denote the result of the action</a:t>
            </a:r>
            <a:r>
              <a:rPr lang="en-US" altLang="zh-CN" sz="2400">
                <a:sym typeface="+mn-ea"/>
              </a:rPr>
              <a:t>, hence the term resultative complement.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061845"/>
            <a:ext cx="1085659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3.</a:t>
            </a:r>
            <a:r>
              <a:rPr lang="zh-CN" altLang="en-US" sz="2800"/>
              <a:t>那个人是谁你看清楚了吗？</a:t>
            </a:r>
            <a:endParaRPr lang="zh-CN" altLang="en-US" sz="2800"/>
          </a:p>
          <a:p>
            <a:r>
              <a:rPr lang="zh-CN" altLang="en-US" sz="2800"/>
              <a:t>    nà gè rén shì shuí nǐ kàn qīng ch</a:t>
            </a:r>
            <a:r>
              <a:rPr lang="en-US" altLang="zh-CN" sz="2800"/>
              <a:t>u</a:t>
            </a:r>
            <a:r>
              <a:rPr lang="zh-CN" altLang="en-US" sz="2800"/>
              <a:t> le ma ？</a:t>
            </a:r>
            <a:endParaRPr lang="zh-CN" altLang="en-US" sz="2800"/>
          </a:p>
          <a:p>
            <a:r>
              <a:rPr lang="zh-CN" altLang="en-US" sz="2800"/>
              <a:t>    </a:t>
            </a:r>
            <a:r>
              <a:rPr lang="en-US" altLang="zh-CN" sz="2800"/>
              <a:t>Did you see clearly who that person was?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[</a:t>
            </a:r>
            <a:r>
              <a:rPr lang="zh-CN" altLang="en-US" sz="2800">
                <a:sym typeface="+mn-ea"/>
              </a:rPr>
              <a:t>清楚 qīng ch</a:t>
            </a:r>
            <a:r>
              <a:rPr lang="en-US" altLang="zh-CN" sz="2800">
                <a:sym typeface="+mn-ea"/>
              </a:rPr>
              <a:t>u, clear]</a:t>
            </a:r>
            <a:endParaRPr lang="zh-CN" altLang="en-US" sz="2800"/>
          </a:p>
          <a:p>
            <a:endParaRPr lang="en-US" altLang="zh-CN" sz="2800"/>
          </a:p>
          <a:p>
            <a:r>
              <a:rPr lang="en-US" altLang="zh-CN" sz="2800"/>
              <a:t>4.</a:t>
            </a:r>
            <a:r>
              <a:rPr lang="zh-CN" altLang="en-US" sz="2800"/>
              <a:t>太好了，这个字你写对了。</a:t>
            </a:r>
            <a:endParaRPr lang="zh-CN" altLang="en-US" sz="2800"/>
          </a:p>
          <a:p>
            <a:r>
              <a:rPr lang="zh-CN" altLang="en-US" sz="2800"/>
              <a:t>    tài hǎo le</a:t>
            </a:r>
            <a:r>
              <a:rPr lang="en-US" altLang="zh-CN" sz="2800"/>
              <a:t>, </a:t>
            </a:r>
            <a:r>
              <a:rPr lang="zh-CN" altLang="en-US" sz="2800"/>
              <a:t>zhè g</a:t>
            </a:r>
            <a:r>
              <a:rPr lang="en-US" altLang="zh-CN" sz="2800"/>
              <a:t>e</a:t>
            </a:r>
            <a:r>
              <a:rPr lang="zh-CN" altLang="en-US" sz="2800"/>
              <a:t> zì nǐ xiě duì le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Great! You wrote this character correctly.</a:t>
            </a:r>
            <a:endParaRPr lang="en-US" altLang="zh-CN" sz="2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4. Resultative Complements(I)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Generally, 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negative form</a:t>
            </a:r>
            <a:r>
              <a:rPr lang="en-US" altLang="zh-CN" sz="2400">
                <a:sym typeface="+mn-ea"/>
              </a:rPr>
              <a:t> of a resultative complement is formed by placing </a:t>
            </a:r>
            <a:r>
              <a:rPr lang="zh-CN" altLang="en-US" sz="2400">
                <a:sym typeface="+mn-ea"/>
              </a:rPr>
              <a:t>没</a:t>
            </a:r>
            <a:r>
              <a:rPr lang="en-US" altLang="zh-CN" sz="2400">
                <a:sym typeface="+mn-ea"/>
              </a:rPr>
              <a:t>(méi) or </a:t>
            </a:r>
            <a:r>
              <a:rPr lang="zh-CN" altLang="en-US" sz="2400">
                <a:sym typeface="+mn-ea"/>
              </a:rPr>
              <a:t>没有</a:t>
            </a:r>
            <a:r>
              <a:rPr lang="en-US" altLang="zh-CN" sz="2400">
                <a:sym typeface="+mn-ea"/>
              </a:rPr>
              <a:t>(méi yǒu) before the verb.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249805"/>
            <a:ext cx="1085659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1.</a:t>
            </a:r>
            <a:r>
              <a:rPr lang="zh-CN" altLang="en-US" sz="2800">
                <a:sym typeface="+mn-ea"/>
              </a:rPr>
              <a:t>小白菜卖完了。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    xiǎo bái cài mài wán le</a:t>
            </a:r>
            <a:r>
              <a:rPr lang="en-US" altLang="zh-CN" sz="2800">
                <a:sym typeface="+mn-ea"/>
              </a:rPr>
              <a:t>.</a:t>
            </a:r>
            <a:endParaRPr lang="en-US" altLang="zh-CN" sz="2800"/>
          </a:p>
          <a:p>
            <a:r>
              <a:rPr lang="en-US" altLang="zh-CN" sz="2800">
                <a:sym typeface="+mn-ea"/>
              </a:rPr>
              <a:t>    Baby bok choy is sold out.</a:t>
            </a:r>
            <a:endParaRPr lang="zh-CN" altLang="en-US" sz="2800"/>
          </a:p>
          <a:p>
            <a:endParaRPr lang="en-US" altLang="zh-CN" sz="2800"/>
          </a:p>
          <a:p>
            <a:r>
              <a:rPr lang="en-US" altLang="zh-CN" sz="2800"/>
              <a:t>5.</a:t>
            </a:r>
            <a:r>
              <a:rPr lang="zh-CN" altLang="en-US" sz="2800"/>
              <a:t>小白菜还没卖完。</a:t>
            </a:r>
            <a:endParaRPr lang="zh-CN" altLang="en-US" sz="2800"/>
          </a:p>
          <a:p>
            <a:r>
              <a:rPr lang="zh-CN" altLang="en-US" sz="2800"/>
              <a:t>    xiǎo bái cài hái méi mài wán</a:t>
            </a:r>
            <a:r>
              <a:rPr lang="en-US" altLang="zh-CN" sz="2800"/>
              <a:t>.</a:t>
            </a:r>
            <a:endParaRPr lang="en-US" altLang="zh-CN" sz="2800"/>
          </a:p>
          <a:p>
            <a:r>
              <a:rPr lang="en-US" altLang="zh-CN" sz="2800"/>
              <a:t>    Baby bok choy is not sold out yet.</a:t>
            </a:r>
            <a:endParaRPr lang="zh-CN" altLang="en-US" sz="2800"/>
          </a:p>
          <a:p>
            <a:endParaRPr lang="en-US" altLang="zh-CN" sz="2800"/>
          </a:p>
          <a:p>
            <a:endParaRPr lang="en-US" altLang="zh-CN" sz="28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4. Resultative Complements(I)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342265" y="2207260"/>
            <a:ext cx="10856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那个人是谁你看清楚了吗？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 nà gè rén shì shuí nǐ kàn qīng ch</a:t>
            </a:r>
            <a:r>
              <a:rPr lang="en-US" altLang="zh-CN" sz="2400">
                <a:sym typeface="+mn-ea"/>
              </a:rPr>
              <a:t>u</a:t>
            </a:r>
            <a:r>
              <a:rPr lang="zh-CN" altLang="en-US" sz="2400">
                <a:sym typeface="+mn-ea"/>
              </a:rPr>
              <a:t> le ma ？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 </a:t>
            </a:r>
            <a:r>
              <a:rPr lang="en-US" altLang="zh-CN" sz="2400">
                <a:sym typeface="+mn-ea"/>
              </a:rPr>
              <a:t>Did you see clearly who that person was?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446405" y="4147820"/>
            <a:ext cx="4751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那个人我看清楚了。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nà g</a:t>
            </a:r>
            <a:r>
              <a:rPr lang="en-US" altLang="zh-CN" sz="2400">
                <a:sym typeface="+mn-ea"/>
              </a:rPr>
              <a:t>e</a:t>
            </a:r>
            <a:r>
              <a:rPr lang="zh-CN" altLang="en-US" sz="2400">
                <a:sym typeface="+mn-ea"/>
              </a:rPr>
              <a:t> rén wǒ kàn qīng ch</a:t>
            </a:r>
            <a:r>
              <a:rPr lang="en-US" altLang="zh-CN" sz="2400">
                <a:sym typeface="+mn-ea"/>
              </a:rPr>
              <a:t>u le.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   I see clearly who that person was.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5807710" y="4147820"/>
            <a:ext cx="58426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6.</a:t>
            </a:r>
            <a:r>
              <a:rPr lang="zh-CN" altLang="en-US" sz="2400">
                <a:sym typeface="+mn-ea"/>
              </a:rPr>
              <a:t>那个人我没看清楚。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nà g</a:t>
            </a:r>
            <a:r>
              <a:rPr lang="en-US" altLang="zh-CN" sz="2400">
                <a:sym typeface="+mn-ea"/>
              </a:rPr>
              <a:t>e</a:t>
            </a:r>
            <a:r>
              <a:rPr lang="zh-CN" altLang="en-US" sz="2400">
                <a:sym typeface="+mn-ea"/>
              </a:rPr>
              <a:t> rén wǒ méi kàn qīng ch</a:t>
            </a:r>
            <a:r>
              <a:rPr lang="en-US" altLang="zh-CN" sz="2400">
                <a:sym typeface="+mn-ea"/>
              </a:rPr>
              <a:t>u.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    I didn`t see clearly who that person was.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9075" y="3659505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Positive form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5807710" y="3659505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Nega</a:t>
            </a:r>
            <a:r>
              <a:rPr lang="zh-CN" altLang="en-US" sz="2400"/>
              <a:t>tive form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342265" y="102616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Generally, 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negative form</a:t>
            </a:r>
            <a:r>
              <a:rPr lang="en-US" altLang="zh-CN" sz="2400">
                <a:sym typeface="+mn-ea"/>
              </a:rPr>
              <a:t> of a resultative complement is formed by placing </a:t>
            </a:r>
            <a:r>
              <a:rPr lang="zh-CN" altLang="en-US" sz="2400">
                <a:sym typeface="+mn-ea"/>
              </a:rPr>
              <a:t>没</a:t>
            </a:r>
            <a:r>
              <a:rPr lang="en-US" altLang="zh-CN" sz="2400">
                <a:sym typeface="+mn-ea"/>
              </a:rPr>
              <a:t>(méi) or </a:t>
            </a:r>
            <a:r>
              <a:rPr lang="zh-CN" altLang="en-US" sz="2400">
                <a:sym typeface="+mn-ea"/>
              </a:rPr>
              <a:t>没有</a:t>
            </a:r>
            <a:r>
              <a:rPr lang="en-US" altLang="zh-CN" sz="2400">
                <a:sym typeface="+mn-ea"/>
              </a:rPr>
              <a:t>(méi yǒu) before the verb.</a:t>
            </a:r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4. Resultative Complements(I</a:t>
            </a:r>
            <a:r>
              <a:rPr lang="en-US" altLang="zh-CN"/>
              <a:t>)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756285" y="4329430"/>
            <a:ext cx="8551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7.</a:t>
            </a:r>
            <a:r>
              <a:rPr lang="zh-CN" altLang="en-US" sz="2400"/>
              <a:t>糟糕，这个字你没有写对。</a:t>
            </a:r>
            <a:endParaRPr lang="zh-CN" altLang="en-US" sz="2400"/>
          </a:p>
          <a:p>
            <a:r>
              <a:rPr lang="zh-CN" altLang="en-US" sz="2400"/>
              <a:t>    zāo gāo</a:t>
            </a:r>
            <a:r>
              <a:rPr lang="en-US" altLang="zh-CN" sz="2400"/>
              <a:t>, </a:t>
            </a:r>
            <a:r>
              <a:rPr lang="zh-CN" altLang="en-US" sz="2400"/>
              <a:t>zhè g</a:t>
            </a:r>
            <a:r>
              <a:rPr lang="en-US" altLang="zh-CN" sz="2400"/>
              <a:t>e</a:t>
            </a:r>
            <a:r>
              <a:rPr lang="zh-CN" altLang="en-US" sz="2400"/>
              <a:t> zì nǐ méi yǒu xiě duì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Shoot! You didn`t write this character correctly.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756285" y="2276475"/>
            <a:ext cx="82130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4.</a:t>
            </a:r>
            <a:r>
              <a:rPr lang="zh-CN" altLang="en-US" sz="2400">
                <a:sym typeface="+mn-ea"/>
              </a:rPr>
              <a:t>太好了，这个字你写对了。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   tài hǎo le</a:t>
            </a:r>
            <a:r>
              <a:rPr lang="en-US" altLang="zh-CN" sz="2400">
                <a:sym typeface="+mn-ea"/>
              </a:rPr>
              <a:t>, </a:t>
            </a:r>
            <a:r>
              <a:rPr lang="zh-CN" altLang="en-US" sz="2400">
                <a:sym typeface="+mn-ea"/>
              </a:rPr>
              <a:t>zhè g</a:t>
            </a:r>
            <a:r>
              <a:rPr lang="en-US" altLang="zh-CN" sz="2400">
                <a:sym typeface="+mn-ea"/>
              </a:rPr>
              <a:t>e</a:t>
            </a:r>
            <a:r>
              <a:rPr lang="zh-CN" altLang="en-US" sz="2400">
                <a:sym typeface="+mn-ea"/>
              </a:rPr>
              <a:t> zì nǐ xiě duì le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/>
          </a:p>
          <a:p>
            <a:r>
              <a:rPr lang="en-US" altLang="zh-CN" sz="2400">
                <a:sym typeface="+mn-ea"/>
              </a:rPr>
              <a:t>    Great! You wrote this character correctly.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52425" y="3772535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Nega</a:t>
            </a:r>
            <a:r>
              <a:rPr lang="zh-CN" altLang="en-US" sz="2400"/>
              <a:t>tive form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342265" y="102616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Generally, the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negative form</a:t>
            </a:r>
            <a:r>
              <a:rPr lang="en-US" altLang="zh-CN" sz="2400">
                <a:sym typeface="+mn-ea"/>
              </a:rPr>
              <a:t> of a resultative complement is formed by placing </a:t>
            </a:r>
            <a:r>
              <a:rPr lang="zh-CN" altLang="en-US" sz="2400">
                <a:sym typeface="+mn-ea"/>
              </a:rPr>
              <a:t>没</a:t>
            </a:r>
            <a:r>
              <a:rPr lang="en-US" altLang="zh-CN" sz="2400">
                <a:sym typeface="+mn-ea"/>
              </a:rPr>
              <a:t>(méi) or </a:t>
            </a:r>
            <a:r>
              <a:rPr lang="zh-CN" altLang="en-US" sz="2400">
                <a:sym typeface="+mn-ea"/>
              </a:rPr>
              <a:t>没有</a:t>
            </a:r>
            <a:r>
              <a:rPr lang="en-US" altLang="zh-CN" sz="2400">
                <a:sym typeface="+mn-ea"/>
              </a:rPr>
              <a:t>(méi yǒu) before the verb.</a:t>
            </a:r>
            <a:endParaRPr lang="en-US" altLang="zh-CN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服务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fú   wù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1123950" y="3686810"/>
            <a:ext cx="61506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serve; to provide service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0" y="2030095"/>
            <a:ext cx="4173220" cy="256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0860" y="451485"/>
            <a:ext cx="82029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5. </a:t>
            </a:r>
            <a:r>
              <a:rPr lang="zh-CN" altLang="en-US" sz="2400"/>
              <a:t>好</a:t>
            </a:r>
            <a:r>
              <a:rPr lang="en-US" altLang="zh-CN" sz="2400"/>
              <a:t>(hǎo) as a Resultative Complement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389255" y="1129030"/>
            <a:ext cx="11025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好</a:t>
            </a:r>
            <a:r>
              <a:rPr lang="en-US" altLang="zh-CN" sz="2400">
                <a:sym typeface="+mn-ea"/>
              </a:rPr>
              <a:t>(hǎo) can serve as a complement following a verb, </a:t>
            </a:r>
            <a:r>
              <a:rPr lang="en-US" altLang="zh-CN" sz="2400">
                <a:solidFill>
                  <a:srgbClr val="FF0000"/>
                </a:solidFill>
                <a:sym typeface="+mn-ea"/>
              </a:rPr>
              <a:t>indicating the completion of an action.</a:t>
            </a:r>
            <a:r>
              <a:rPr lang="en-US" altLang="zh-CN" sz="2400">
                <a:sym typeface="+mn-ea"/>
              </a:rPr>
              <a:t> It often indicates readiness to start the next action or event.</a:t>
            </a:r>
            <a:endParaRPr lang="en-US" altLang="zh-CN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255" y="2089785"/>
            <a:ext cx="1085659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</a:t>
            </a:r>
            <a:r>
              <a:rPr lang="zh-CN" altLang="en-US" sz="2400"/>
              <a:t>饭做好了，快来吃吧。</a:t>
            </a:r>
            <a:endParaRPr lang="zh-CN" altLang="en-US" sz="2400"/>
          </a:p>
          <a:p>
            <a:r>
              <a:rPr lang="zh-CN" altLang="en-US" sz="2400"/>
              <a:t>   fàn zuò hǎo le</a:t>
            </a:r>
            <a:r>
              <a:rPr lang="en-US" altLang="zh-CN" sz="2400"/>
              <a:t>, </a:t>
            </a:r>
            <a:r>
              <a:rPr lang="zh-CN" altLang="en-US" sz="2400"/>
              <a:t>kuài lái chī ba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The food is ready, Come and eat.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2.</a:t>
            </a:r>
            <a:r>
              <a:rPr lang="zh-CN" altLang="en-US" sz="2400"/>
              <a:t>功课做好了，我要睡觉了。</a:t>
            </a:r>
            <a:endParaRPr lang="zh-CN" altLang="en-US" sz="2400"/>
          </a:p>
          <a:p>
            <a:r>
              <a:rPr lang="zh-CN" altLang="en-US" sz="2400"/>
              <a:t>    gōng kè zuò hǎo le</a:t>
            </a:r>
            <a:r>
              <a:rPr lang="en-US" altLang="zh-CN" sz="2400"/>
              <a:t>, </a:t>
            </a:r>
            <a:r>
              <a:rPr lang="zh-CN" altLang="en-US" sz="2400"/>
              <a:t>wǒ yào shuì jiào le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My homework is done. I want to go to bed.</a:t>
            </a:r>
            <a:endParaRPr lang="en-US" altLang="zh-CN" sz="2400"/>
          </a:p>
          <a:p>
            <a:endParaRPr lang="zh-CN" altLang="en-US" sz="2400"/>
          </a:p>
          <a:p>
            <a:r>
              <a:rPr lang="en-US" altLang="zh-CN" sz="2400"/>
              <a:t>3.</a:t>
            </a:r>
            <a:r>
              <a:rPr lang="zh-CN" altLang="en-US" sz="2400"/>
              <a:t>衣服我已经帮你买好了，明天晚会你就可以穿了。</a:t>
            </a:r>
            <a:endParaRPr lang="zh-CN" altLang="en-US" sz="2400"/>
          </a:p>
          <a:p>
            <a:r>
              <a:rPr lang="zh-CN" altLang="en-US" sz="2400"/>
              <a:t>    yī f</a:t>
            </a:r>
            <a:r>
              <a:rPr lang="en-US" altLang="zh-CN" sz="2400"/>
              <a:t>u</a:t>
            </a:r>
            <a:r>
              <a:rPr lang="zh-CN" altLang="en-US" sz="2400"/>
              <a:t> wǒ yǐ jīng bāng nǐ mǎi hǎo le</a:t>
            </a:r>
            <a:r>
              <a:rPr lang="en-US" altLang="zh-CN" sz="2400"/>
              <a:t>, </a:t>
            </a:r>
            <a:r>
              <a:rPr lang="zh-CN" altLang="en-US" sz="2400"/>
              <a:t>míng tiān wǎn huì nǐ jiù kě yǐ chuān le</a:t>
            </a:r>
            <a:r>
              <a:rPr lang="en-US" altLang="zh-CN" sz="2400"/>
              <a:t>.</a:t>
            </a:r>
            <a:endParaRPr lang="en-US" altLang="zh-CN" sz="2400"/>
          </a:p>
          <a:p>
            <a:r>
              <a:rPr lang="en-US" altLang="zh-CN" sz="2400"/>
              <a:t>    I`ve already bought the dress for you. You can wear it for the party tomorrow night.</a:t>
            </a:r>
            <a:endParaRPr lang="en-US" altLang="zh-CN" sz="2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0205" y="1138555"/>
            <a:ext cx="1102550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1.In Beijing, </a:t>
            </a:r>
            <a:r>
              <a:rPr lang="zh-CN" altLang="en-US" sz="2400">
                <a:sym typeface="+mn-ea"/>
              </a:rPr>
              <a:t>这么</a:t>
            </a:r>
            <a:r>
              <a:rPr lang="en-US" altLang="zh-CN" sz="2400">
                <a:sym typeface="+mn-ea"/>
              </a:rPr>
              <a:t>(zhè me) is commonly pronounced as zè me.</a:t>
            </a:r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人怎么这么多？</a:t>
            </a:r>
            <a:r>
              <a:rPr lang="en-US" altLang="zh-CN" sz="2400">
                <a:sym typeface="+mn-ea"/>
              </a:rPr>
              <a:t>(rén zěn me zhè me duō?)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How come there are so many people?</a:t>
            </a:r>
            <a:endParaRPr lang="en-US" altLang="zh-CN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点儿</a:t>
            </a:r>
            <a:r>
              <a:rPr lang="en-US" altLang="zh-CN" sz="2400">
                <a:sym typeface="+mn-ea"/>
              </a:rPr>
              <a:t>(diǎnr) here is the abbreviated form of </a:t>
            </a:r>
            <a:r>
              <a:rPr lang="zh-CN" altLang="en-US" sz="2400">
                <a:sym typeface="+mn-ea"/>
              </a:rPr>
              <a:t>一点儿</a:t>
            </a:r>
            <a:r>
              <a:rPr lang="en-US" altLang="zh-CN" sz="2400">
                <a:sym typeface="+mn-ea"/>
              </a:rPr>
              <a:t>(yì diǎnr). When used to modify nouns, (</a:t>
            </a:r>
            <a:r>
              <a:rPr lang="zh-CN" altLang="en-US" sz="2400">
                <a:sym typeface="+mn-ea"/>
              </a:rPr>
              <a:t>一</a:t>
            </a:r>
            <a:r>
              <a:rPr lang="en-US" altLang="zh-CN" sz="2400">
                <a:sym typeface="+mn-ea"/>
              </a:rPr>
              <a:t>)</a:t>
            </a:r>
            <a:r>
              <a:rPr lang="zh-CN" altLang="en-US" sz="2400">
                <a:sym typeface="+mn-ea"/>
              </a:rPr>
              <a:t>点儿</a:t>
            </a:r>
            <a:r>
              <a:rPr lang="en-US" altLang="zh-CN" sz="2400">
                <a:sym typeface="+mn-ea"/>
              </a:rPr>
              <a:t>([yì]diǎnr) can soften the tone and therefore make the sentence more polite. </a:t>
            </a:r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r>
              <a:rPr lang="zh-CN" altLang="en-US" sz="2400">
                <a:sym typeface="+mn-ea"/>
              </a:rPr>
              <a:t>喝点儿什么呢？</a:t>
            </a:r>
            <a:r>
              <a:rPr lang="en-US" altLang="zh-CN" sz="2400">
                <a:sym typeface="+mn-ea"/>
              </a:rPr>
              <a:t>(hē diǎnr shén me ne )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What would you like to drink?</a:t>
            </a:r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4970" y="1413510"/>
            <a:ext cx="1140206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ym typeface="+mn-ea"/>
              </a:rPr>
              <a:t>In a restaurant, one may address a staff member, either male or female, as </a:t>
            </a:r>
            <a:r>
              <a:rPr lang="zh-CN" altLang="en-US" sz="3200">
                <a:sym typeface="+mn-ea"/>
              </a:rPr>
              <a:t>服务员</a:t>
            </a:r>
            <a:r>
              <a:rPr lang="en-US" altLang="zh-CN" sz="3200">
                <a:sym typeface="+mn-ea"/>
              </a:rPr>
              <a:t>(fú wù yuán, waiter). In Beijing, however, some customers would address a young waiter as </a:t>
            </a:r>
            <a:r>
              <a:rPr lang="zh-CN" altLang="en-US" sz="3200">
                <a:sym typeface="+mn-ea"/>
              </a:rPr>
              <a:t>小伙子</a:t>
            </a:r>
            <a:r>
              <a:rPr lang="en-US" altLang="zh-CN" sz="3200">
                <a:sym typeface="+mn-ea"/>
              </a:rPr>
              <a:t>(xiǎo huǒ zi, young man) and a young waitress as </a:t>
            </a:r>
            <a:r>
              <a:rPr lang="zh-CN" altLang="en-US" sz="3200">
                <a:sym typeface="+mn-ea"/>
              </a:rPr>
              <a:t>小妹</a:t>
            </a:r>
            <a:r>
              <a:rPr lang="en-US" altLang="zh-CN" sz="3200">
                <a:sym typeface="+mn-ea"/>
              </a:rPr>
              <a:t>(xiǎo mèi,lit.,little sister), while some older or middle-aged people would call a young waitress </a:t>
            </a:r>
            <a:r>
              <a:rPr lang="zh-CN" altLang="en-US" sz="3200">
                <a:sym typeface="+mn-ea"/>
              </a:rPr>
              <a:t>姑娘</a:t>
            </a:r>
            <a:r>
              <a:rPr lang="en-US" altLang="zh-CN" sz="3200">
                <a:sym typeface="+mn-ea"/>
              </a:rPr>
              <a:t>(gū niang, girl;miss). In Taiwan, it is proper to address a waiter as </a:t>
            </a:r>
            <a:r>
              <a:rPr lang="zh-CN" altLang="en-US" sz="3200">
                <a:sym typeface="+mn-ea"/>
              </a:rPr>
              <a:t>先生</a:t>
            </a:r>
            <a:r>
              <a:rPr lang="en-US" altLang="zh-CN" sz="3200">
                <a:sym typeface="+mn-ea"/>
              </a:rPr>
              <a:t>(xiān shēng) and a waitress as </a:t>
            </a:r>
            <a:r>
              <a:rPr lang="zh-CN" altLang="en-US" sz="3200">
                <a:sym typeface="+mn-ea"/>
              </a:rPr>
              <a:t>小姐</a:t>
            </a:r>
            <a:r>
              <a:rPr lang="en-US" altLang="zh-CN" sz="3200">
                <a:sym typeface="+mn-ea"/>
              </a:rPr>
              <a:t>(xiǎo jiě).</a:t>
            </a:r>
            <a:endParaRPr lang="en-US" altLang="zh-CN" sz="3200">
              <a:sym typeface="+mn-ea"/>
            </a:endParaRPr>
          </a:p>
          <a:p>
            <a:endParaRPr lang="en-US" altLang="zh-CN" sz="32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桌子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zhuō  zi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807970" y="3705860"/>
            <a:ext cx="2942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table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851660"/>
            <a:ext cx="4125595" cy="2745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4880" y="2624455"/>
            <a:ext cx="3442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  </a:t>
            </a:r>
            <a:r>
              <a:rPr lang="zh-CN" altLang="en-US" sz="7200"/>
              <a:t>点菜</a:t>
            </a:r>
            <a:endParaRPr lang="zh-CN" altLang="en-US" sz="7200"/>
          </a:p>
        </p:txBody>
      </p:sp>
      <p:sp>
        <p:nvSpPr>
          <p:cNvPr id="7" name="文本框 6"/>
          <p:cNvSpPr txBox="1"/>
          <p:nvPr/>
        </p:nvSpPr>
        <p:spPr>
          <a:xfrm>
            <a:off x="2332355" y="2030095"/>
            <a:ext cx="3208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      diǎn cài</a:t>
            </a:r>
            <a:endParaRPr lang="en-US" altLang="zh-CN" sz="4000"/>
          </a:p>
        </p:txBody>
      </p:sp>
      <p:sp>
        <p:nvSpPr>
          <p:cNvPr id="8" name="文本框 7"/>
          <p:cNvSpPr txBox="1"/>
          <p:nvPr/>
        </p:nvSpPr>
        <p:spPr>
          <a:xfrm>
            <a:off x="2465070" y="3705860"/>
            <a:ext cx="2942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to order food</a:t>
            </a:r>
            <a:endParaRPr lang="en-US" altLang="zh-CN" sz="4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60" y="1440815"/>
            <a:ext cx="4516120" cy="358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12138</Words>
  <Application>WPS 演示</Application>
  <PresentationFormat>宽屏</PresentationFormat>
  <Paragraphs>556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花开盛雪</cp:lastModifiedBy>
  <cp:revision>19</cp:revision>
  <dcterms:created xsi:type="dcterms:W3CDTF">2018-09-06T01:02:00Z</dcterms:created>
  <dcterms:modified xsi:type="dcterms:W3CDTF">2020-03-02T20:46:06Z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