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340" r:id="rId5"/>
    <p:sldId id="343" r:id="rId6"/>
    <p:sldId id="355" r:id="rId7"/>
    <p:sldId id="356" r:id="rId8"/>
    <p:sldId id="362" r:id="rId9"/>
    <p:sldId id="434" r:id="rId10"/>
    <p:sldId id="357" r:id="rId11"/>
    <p:sldId id="349" r:id="rId12"/>
    <p:sldId id="363" r:id="rId13"/>
    <p:sldId id="346" r:id="rId14"/>
    <p:sldId id="358" r:id="rId15"/>
    <p:sldId id="359" r:id="rId16"/>
    <p:sldId id="360" r:id="rId17"/>
    <p:sldId id="361" r:id="rId18"/>
    <p:sldId id="364" r:id="rId19"/>
    <p:sldId id="435" r:id="rId20"/>
    <p:sldId id="334" r:id="rId21"/>
    <p:sldId id="337" r:id="rId22"/>
    <p:sldId id="338" r:id="rId23"/>
    <p:sldId id="339" r:id="rId24"/>
    <p:sldId id="436" r:id="rId25"/>
    <p:sldId id="335" r:id="rId26"/>
    <p:sldId id="336" r:id="rId27"/>
    <p:sldId id="258" r:id="rId28"/>
    <p:sldId id="437" r:id="rId29"/>
    <p:sldId id="284" r:id="rId30"/>
    <p:sldId id="438" r:id="rId31"/>
    <p:sldId id="285" r:id="rId32"/>
    <p:sldId id="439" r:id="rId33"/>
    <p:sldId id="287" r:id="rId34"/>
    <p:sldId id="288" r:id="rId35"/>
    <p:sldId id="289" r:id="rId36"/>
    <p:sldId id="440" r:id="rId37"/>
    <p:sldId id="290" r:id="rId38"/>
    <p:sldId id="441" r:id="rId39"/>
    <p:sldId id="291" r:id="rId40"/>
    <p:sldId id="442" r:id="rId41"/>
    <p:sldId id="292" r:id="rId42"/>
    <p:sldId id="445" r:id="rId43"/>
    <p:sldId id="446" r:id="rId44"/>
    <p:sldId id="341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7997" y="673114"/>
            <a:ext cx="11465169" cy="54793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82" y="800895"/>
            <a:ext cx="5351585" cy="53515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21869" y="2378648"/>
            <a:ext cx="7364210" cy="829945"/>
          </a:xfrm>
          <a:prstGeom prst="rect">
            <a:avLst/>
          </a:prstGeom>
          <a:solidFill>
            <a:srgbClr val="FECEC5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问路（</a:t>
            </a:r>
            <a:r>
              <a:rPr lang="en-US" altLang="zh-CN" sz="4800" dirty="0">
                <a:solidFill>
                  <a:schemeClr val="bg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Asking Directions)</a:t>
            </a:r>
            <a:endParaRPr lang="en-US" altLang="zh-CN" sz="4800" dirty="0">
              <a:solidFill>
                <a:schemeClr val="bg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3512665" y="6280261"/>
            <a:ext cx="4982615" cy="3116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latin typeface="华文新魏" panose="02010800040101010101" pitchFamily="2" charset="-122"/>
                <a:ea typeface="华文新魏" panose="02010800040101010101" pitchFamily="2" charset="-122"/>
              </a:rPr>
              <a:t>THIS IS A ART TEMPLATE , THANK YOU WATCHING THIS ONE. THIS IS A ART</a:t>
            </a:r>
            <a:endParaRPr lang="en-US" altLang="zh-CN" sz="105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20480" y="4731385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Li Xin Yu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远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yuǎn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2915285" y="4083050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</a:t>
            </a:r>
            <a:r>
              <a:rPr lang="en-US" altLang="zh-CN" sz="3600"/>
              <a:t>far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330" y="1949450"/>
            <a:ext cx="4445635" cy="295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近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jìn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2915920" y="416750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near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10" y="1936115"/>
            <a:ext cx="411607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活动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huó   dòng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211830" y="407225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</a:t>
            </a:r>
            <a:r>
              <a:rPr lang="en-US" altLang="zh-CN" sz="3600"/>
              <a:t>activity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955" y="2367915"/>
            <a:ext cx="3622040" cy="241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中间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zhōng  jiān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211830" y="407225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</a:t>
            </a:r>
            <a:r>
              <a:rPr lang="en-US" altLang="zh-CN" sz="3600"/>
              <a:t>middle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810" y="2294255"/>
            <a:ext cx="2713990" cy="228854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8075295" y="2511425"/>
            <a:ext cx="508000" cy="22955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书店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shū   diàn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211830" y="4072255"/>
            <a:ext cx="2633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</a:t>
            </a:r>
            <a:r>
              <a:rPr lang="en-US" altLang="zh-CN" sz="3600"/>
              <a:t>bookstore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585" y="2362200"/>
            <a:ext cx="516636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地方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dì      f</a:t>
            </a:r>
            <a:r>
              <a:rPr lang="en-US" altLang="zh-CN" sz="3600"/>
              <a:t>a</a:t>
            </a:r>
            <a:r>
              <a:rPr lang="zh-CN" altLang="en-US" sz="3600"/>
              <a:t>ng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211830" y="407225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</a:t>
            </a:r>
            <a:r>
              <a:rPr lang="en-US" altLang="zh-CN" sz="3600"/>
              <a:t>place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045" y="2397760"/>
            <a:ext cx="3683000" cy="206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里边</a:t>
            </a:r>
            <a:endParaRPr lang="en-US" altLang="zh-CN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lǐ      bian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211830" y="407225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</a:t>
            </a:r>
            <a:r>
              <a:rPr lang="en-US" altLang="zh-CN" sz="3600"/>
              <a:t>inside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b="10177"/>
          <a:stretch>
            <a:fillRect/>
          </a:stretch>
        </p:blipFill>
        <p:spPr>
          <a:xfrm>
            <a:off x="6148070" y="2202815"/>
            <a:ext cx="4229100" cy="238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1.Direction and Location Words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8040" y="1899285"/>
            <a:ext cx="1053655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Direction words </a:t>
            </a:r>
            <a:r>
              <a:rPr lang="zh-CN" altLang="en-US" sz="2800"/>
              <a:t>上</a:t>
            </a:r>
            <a:r>
              <a:rPr lang="en-US" altLang="zh-CN" sz="2800"/>
              <a:t>/</a:t>
            </a:r>
            <a:r>
              <a:rPr lang="zh-CN" altLang="en-US" sz="2800"/>
              <a:t>下</a:t>
            </a:r>
            <a:r>
              <a:rPr lang="en-US" altLang="zh-CN" sz="2800"/>
              <a:t>/</a:t>
            </a:r>
            <a:r>
              <a:rPr lang="zh-CN" altLang="en-US" sz="2800"/>
              <a:t>前</a:t>
            </a:r>
            <a:r>
              <a:rPr lang="en-US" altLang="zh-CN" sz="2800"/>
              <a:t>/</a:t>
            </a:r>
            <a:r>
              <a:rPr lang="zh-CN" altLang="en-US" sz="2800"/>
              <a:t>后</a:t>
            </a:r>
            <a:r>
              <a:rPr lang="en-US" altLang="zh-CN" sz="2800"/>
              <a:t>/</a:t>
            </a:r>
            <a:r>
              <a:rPr lang="zh-CN" altLang="en-US" sz="2800"/>
              <a:t>左</a:t>
            </a:r>
            <a:r>
              <a:rPr lang="en-US" altLang="zh-CN" sz="2800"/>
              <a:t>/</a:t>
            </a:r>
            <a:r>
              <a:rPr lang="zh-CN" altLang="en-US" sz="2800"/>
              <a:t>右</a:t>
            </a:r>
            <a:r>
              <a:rPr lang="en-US" altLang="zh-CN" sz="2800"/>
              <a:t>/</a:t>
            </a:r>
            <a:r>
              <a:rPr lang="zh-CN" altLang="en-US" sz="2800"/>
              <a:t>东</a:t>
            </a:r>
            <a:r>
              <a:rPr lang="en-US" altLang="zh-CN" sz="2800"/>
              <a:t>/</a:t>
            </a:r>
            <a:r>
              <a:rPr lang="zh-CN" altLang="en-US" sz="2800"/>
              <a:t>南</a:t>
            </a:r>
            <a:r>
              <a:rPr lang="en-US" altLang="zh-CN" sz="2800"/>
              <a:t>/</a:t>
            </a:r>
            <a:r>
              <a:rPr lang="zh-CN" altLang="en-US" sz="2800"/>
              <a:t>西</a:t>
            </a:r>
            <a:r>
              <a:rPr lang="en-US" altLang="zh-CN" sz="2800"/>
              <a:t>/</a:t>
            </a:r>
            <a:r>
              <a:rPr lang="zh-CN" altLang="en-US" sz="2800"/>
              <a:t>北</a:t>
            </a:r>
            <a:r>
              <a:rPr lang="en-US" altLang="zh-CN" sz="2800"/>
              <a:t>/</a:t>
            </a:r>
            <a:r>
              <a:rPr lang="zh-CN" altLang="en-US" sz="2800"/>
              <a:t>里</a:t>
            </a:r>
            <a:r>
              <a:rPr lang="en-US" altLang="zh-CN" sz="2800"/>
              <a:t>/</a:t>
            </a:r>
            <a:r>
              <a:rPr lang="zh-CN" altLang="en-US" sz="2800"/>
              <a:t>外</a:t>
            </a:r>
            <a:r>
              <a:rPr lang="en-US" altLang="zh-CN" sz="2800"/>
              <a:t>/</a:t>
            </a:r>
            <a:r>
              <a:rPr lang="zh-CN" altLang="en-US" sz="2800"/>
              <a:t>旁</a:t>
            </a:r>
            <a:r>
              <a:rPr lang="en-US" altLang="zh-CN" sz="2800"/>
              <a:t>(shàng /xià /qián /hòu /zuǒ /yòu /dōng /nán /xī /běi /lǐ /wài /páng) often combine with suffixes such as </a:t>
            </a:r>
            <a:r>
              <a:rPr lang="zh-CN" altLang="en-US" sz="2800"/>
              <a:t>边</a:t>
            </a:r>
            <a:r>
              <a:rPr lang="en-US" altLang="zh-CN" sz="2800"/>
              <a:t>(biān),</a:t>
            </a:r>
            <a:r>
              <a:rPr lang="zh-CN" altLang="en-US" sz="2800"/>
              <a:t>面</a:t>
            </a:r>
            <a:r>
              <a:rPr lang="en-US" altLang="zh-CN" sz="2800"/>
              <a:t>(miàn), and </a:t>
            </a:r>
            <a:r>
              <a:rPr lang="zh-CN" altLang="en-US" sz="2800"/>
              <a:t>头</a:t>
            </a:r>
            <a:r>
              <a:rPr lang="en-US" altLang="zh-CN" sz="2800"/>
              <a:t>(tóu) are all pronounced in the </a:t>
            </a:r>
            <a:r>
              <a:rPr lang="en-US" altLang="zh-CN" sz="2800">
                <a:solidFill>
                  <a:srgbClr val="FF0000"/>
                </a:solidFill>
              </a:rPr>
              <a:t>neutral tone</a:t>
            </a:r>
            <a:r>
              <a:rPr lang="en-US" altLang="zh-CN" sz="2800"/>
              <a:t>, with the exception of the 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边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(biān) in 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旁边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(páng biān)</a:t>
            </a:r>
            <a:r>
              <a:rPr lang="en-US" altLang="zh-CN" sz="2800">
                <a:sym typeface="+mn-ea"/>
              </a:rPr>
              <a:t>, which remains in the full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first tone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1.Direction and Location Words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6175"/>
          <a:stretch>
            <a:fillRect/>
          </a:stretch>
        </p:blipFill>
        <p:spPr>
          <a:xfrm>
            <a:off x="3787775" y="2192655"/>
            <a:ext cx="3148965" cy="2141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88130" y="1621790"/>
            <a:ext cx="36950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上边</a:t>
            </a:r>
            <a:r>
              <a:rPr lang="en-US" altLang="zh-CN" sz="2400"/>
              <a:t>/</a:t>
            </a:r>
            <a:r>
              <a:rPr lang="zh-CN" altLang="en-US" sz="2400"/>
              <a:t>面</a:t>
            </a:r>
            <a:r>
              <a:rPr lang="en-US" altLang="zh-CN" sz="2400"/>
              <a:t>/</a:t>
            </a:r>
            <a:r>
              <a:rPr lang="zh-CN" altLang="en-US" sz="2400"/>
              <a:t>头</a:t>
            </a:r>
            <a:endParaRPr lang="zh-CN" altLang="en-US" sz="2400"/>
          </a:p>
          <a:p>
            <a:r>
              <a:rPr lang="zh-CN" altLang="en-US" sz="2400"/>
              <a:t>shàng bi</a:t>
            </a:r>
            <a:r>
              <a:rPr lang="en-US" altLang="zh-CN" sz="2400"/>
              <a:t>a</a:t>
            </a:r>
            <a:r>
              <a:rPr lang="zh-CN" altLang="en-US" sz="2400"/>
              <a:t>n /mi</a:t>
            </a:r>
            <a:r>
              <a:rPr lang="en-US" altLang="zh-CN" sz="2400"/>
              <a:t>a</a:t>
            </a:r>
            <a:r>
              <a:rPr lang="zh-CN" altLang="en-US" sz="2400"/>
              <a:t>n /t</a:t>
            </a:r>
            <a:r>
              <a:rPr lang="en-US" altLang="zh-CN" sz="2400"/>
              <a:t>o</a:t>
            </a:r>
            <a:r>
              <a:rPr lang="zh-CN" altLang="en-US" sz="2400"/>
              <a:t>u</a:t>
            </a:r>
            <a:endParaRPr lang="zh-CN" altLang="en-US" sz="2400"/>
          </a:p>
          <a:p>
            <a:r>
              <a:rPr lang="en-US" altLang="zh-CN" sz="2400"/>
              <a:t>top</a:t>
            </a:r>
            <a:r>
              <a:rPr lang="zh-CN" altLang="en-US" sz="2400"/>
              <a:t> 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4180205" y="4587875"/>
            <a:ext cx="33477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下边</a:t>
            </a:r>
            <a:r>
              <a:rPr lang="en-US" altLang="zh-CN" sz="2400"/>
              <a:t>/</a:t>
            </a:r>
            <a:r>
              <a:rPr lang="zh-CN" altLang="en-US" sz="2400"/>
              <a:t>面</a:t>
            </a:r>
            <a:r>
              <a:rPr lang="en-US" altLang="zh-CN" sz="2400"/>
              <a:t>/</a:t>
            </a:r>
            <a:r>
              <a:rPr lang="zh-CN" altLang="en-US" sz="2400"/>
              <a:t>头</a:t>
            </a:r>
            <a:endParaRPr lang="zh-CN" altLang="en-US" sz="2400"/>
          </a:p>
          <a:p>
            <a:r>
              <a:rPr lang="zh-CN" altLang="en-US" sz="2400"/>
              <a:t>xià bi</a:t>
            </a:r>
            <a:r>
              <a:rPr lang="en-US" altLang="zh-CN" sz="2400"/>
              <a:t>a</a:t>
            </a:r>
            <a:r>
              <a:rPr lang="zh-CN" altLang="en-US" sz="2400"/>
              <a:t>n /mi</a:t>
            </a:r>
            <a:r>
              <a:rPr lang="en-US" altLang="zh-CN" sz="2400"/>
              <a:t>a</a:t>
            </a:r>
            <a:r>
              <a:rPr lang="zh-CN" altLang="en-US" sz="2400"/>
              <a:t>n /t</a:t>
            </a:r>
            <a:r>
              <a:rPr lang="en-US" altLang="zh-CN" sz="2400"/>
              <a:t>o</a:t>
            </a:r>
            <a:r>
              <a:rPr lang="zh-CN" altLang="en-US" sz="2400"/>
              <a:t>u</a:t>
            </a:r>
            <a:endParaRPr lang="zh-CN" altLang="en-US" sz="2400"/>
          </a:p>
          <a:p>
            <a:r>
              <a:rPr lang="en-US" altLang="zh-CN" sz="2400"/>
              <a:t>bottom</a:t>
            </a:r>
            <a:r>
              <a:rPr lang="zh-CN" altLang="en-US" sz="2400"/>
              <a:t> 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991870" y="2947035"/>
            <a:ext cx="29806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前边</a:t>
            </a:r>
            <a:r>
              <a:rPr lang="en-US" altLang="zh-CN" sz="2400"/>
              <a:t>/</a:t>
            </a:r>
            <a:r>
              <a:rPr lang="zh-CN" altLang="en-US" sz="2400"/>
              <a:t>面</a:t>
            </a:r>
            <a:r>
              <a:rPr lang="en-US" altLang="zh-CN" sz="2400"/>
              <a:t>/</a:t>
            </a:r>
            <a:r>
              <a:rPr lang="zh-CN" altLang="en-US" sz="2400"/>
              <a:t>头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qián</a:t>
            </a:r>
            <a:r>
              <a:rPr lang="zh-CN" altLang="en-US" sz="2400"/>
              <a:t> bi</a:t>
            </a:r>
            <a:r>
              <a:rPr lang="en-US" altLang="zh-CN" sz="2400"/>
              <a:t>a</a:t>
            </a:r>
            <a:r>
              <a:rPr lang="zh-CN" altLang="en-US" sz="2400"/>
              <a:t>n /mi</a:t>
            </a:r>
            <a:r>
              <a:rPr lang="en-US" altLang="zh-CN" sz="2400"/>
              <a:t>a</a:t>
            </a:r>
            <a:r>
              <a:rPr lang="zh-CN" altLang="en-US" sz="2400"/>
              <a:t>n /t</a:t>
            </a:r>
            <a:r>
              <a:rPr lang="en-US" altLang="zh-CN" sz="2400"/>
              <a:t>o</a:t>
            </a:r>
            <a:r>
              <a:rPr lang="zh-CN" altLang="en-US" sz="2400"/>
              <a:t>u </a:t>
            </a:r>
            <a:endParaRPr lang="zh-CN" altLang="en-US" sz="2400"/>
          </a:p>
          <a:p>
            <a:r>
              <a:rPr lang="en-US" altLang="zh-CN" sz="2400"/>
              <a:t>front</a:t>
            </a:r>
            <a:endParaRPr lang="en-US" altLang="zh-CN" sz="2400"/>
          </a:p>
        </p:txBody>
      </p:sp>
      <p:sp>
        <p:nvSpPr>
          <p:cNvPr id="9" name="文本框 8"/>
          <p:cNvSpPr txBox="1"/>
          <p:nvPr/>
        </p:nvSpPr>
        <p:spPr>
          <a:xfrm>
            <a:off x="7289800" y="2820670"/>
            <a:ext cx="3272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后边</a:t>
            </a:r>
            <a:r>
              <a:rPr lang="en-US" altLang="zh-CN" sz="2400"/>
              <a:t>/</a:t>
            </a:r>
            <a:r>
              <a:rPr lang="zh-CN" altLang="en-US" sz="2400"/>
              <a:t>面</a:t>
            </a:r>
            <a:r>
              <a:rPr lang="en-US" altLang="zh-CN" sz="2400"/>
              <a:t>/</a:t>
            </a:r>
            <a:r>
              <a:rPr lang="zh-CN" altLang="en-US" sz="2400"/>
              <a:t>头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hòu</a:t>
            </a:r>
            <a:r>
              <a:rPr lang="zh-CN" altLang="en-US" sz="2400"/>
              <a:t> bi</a:t>
            </a:r>
            <a:r>
              <a:rPr lang="en-US" altLang="zh-CN" sz="2400"/>
              <a:t>a</a:t>
            </a:r>
            <a:r>
              <a:rPr lang="zh-CN" altLang="en-US" sz="2400"/>
              <a:t>n /mi</a:t>
            </a:r>
            <a:r>
              <a:rPr lang="en-US" altLang="zh-CN" sz="2400"/>
              <a:t>a</a:t>
            </a:r>
            <a:r>
              <a:rPr lang="zh-CN" altLang="en-US" sz="2400"/>
              <a:t>n /t</a:t>
            </a:r>
            <a:r>
              <a:rPr lang="en-US" altLang="zh-CN" sz="2400"/>
              <a:t>o</a:t>
            </a:r>
            <a:r>
              <a:rPr lang="zh-CN" altLang="en-US" sz="2400"/>
              <a:t>u</a:t>
            </a:r>
            <a:endParaRPr lang="zh-CN" altLang="en-US" sz="2400"/>
          </a:p>
          <a:p>
            <a:r>
              <a:rPr lang="en-US" altLang="zh-CN" sz="2400"/>
              <a:t>back</a:t>
            </a:r>
            <a:r>
              <a:rPr lang="zh-CN" altLang="en-US" sz="2400"/>
              <a:t> 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1.Direction and Location Words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1067435" y="2736850"/>
            <a:ext cx="33286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里边</a:t>
            </a:r>
            <a:r>
              <a:rPr lang="en-US" altLang="zh-CN" sz="2800"/>
              <a:t>/</a:t>
            </a:r>
            <a:r>
              <a:rPr lang="zh-CN" altLang="en-US" sz="2800"/>
              <a:t>面</a:t>
            </a:r>
            <a:r>
              <a:rPr lang="en-US" altLang="zh-CN" sz="2800"/>
              <a:t>/</a:t>
            </a:r>
            <a:r>
              <a:rPr lang="zh-CN" altLang="en-US" sz="2800"/>
              <a:t>头</a:t>
            </a:r>
            <a:endParaRPr lang="zh-CN" altLang="en-US" sz="2800"/>
          </a:p>
          <a:p>
            <a:r>
              <a:rPr lang="en-US" altLang="zh-CN" sz="2800">
                <a:sym typeface="+mn-ea"/>
              </a:rPr>
              <a:t>lǐ</a:t>
            </a:r>
            <a:r>
              <a:rPr lang="zh-CN" altLang="en-US" sz="2800"/>
              <a:t> bi</a:t>
            </a:r>
            <a:r>
              <a:rPr lang="en-US" altLang="zh-CN" sz="2800"/>
              <a:t>a</a:t>
            </a:r>
            <a:r>
              <a:rPr lang="zh-CN" altLang="en-US" sz="2800"/>
              <a:t>n /mi</a:t>
            </a:r>
            <a:r>
              <a:rPr lang="en-US" altLang="zh-CN" sz="2800"/>
              <a:t>a</a:t>
            </a:r>
            <a:r>
              <a:rPr lang="zh-CN" altLang="en-US" sz="2800"/>
              <a:t>n /t</a:t>
            </a:r>
            <a:r>
              <a:rPr lang="en-US" altLang="zh-CN" sz="2800"/>
              <a:t>o</a:t>
            </a:r>
            <a:r>
              <a:rPr lang="zh-CN" altLang="en-US" sz="2800"/>
              <a:t>u </a:t>
            </a:r>
            <a:endParaRPr lang="zh-CN" altLang="en-US" sz="2800"/>
          </a:p>
          <a:p>
            <a:r>
              <a:rPr lang="en-US" altLang="zh-CN" sz="2800"/>
              <a:t>inside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6998970" y="2569845"/>
            <a:ext cx="39033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外边</a:t>
            </a:r>
            <a:r>
              <a:rPr lang="en-US" altLang="zh-CN" sz="2800"/>
              <a:t>/</a:t>
            </a:r>
            <a:r>
              <a:rPr lang="zh-CN" altLang="en-US" sz="2800"/>
              <a:t>面</a:t>
            </a:r>
            <a:r>
              <a:rPr lang="en-US" altLang="zh-CN" sz="2800"/>
              <a:t>/</a:t>
            </a:r>
            <a:r>
              <a:rPr lang="zh-CN" altLang="en-US" sz="2800"/>
              <a:t>头</a:t>
            </a:r>
            <a:endParaRPr lang="zh-CN" altLang="en-US" sz="2800"/>
          </a:p>
          <a:p>
            <a:r>
              <a:rPr lang="zh-CN" altLang="en-US" sz="2800"/>
              <a:t>wài bi</a:t>
            </a:r>
            <a:r>
              <a:rPr lang="en-US" altLang="zh-CN" sz="2800"/>
              <a:t>a</a:t>
            </a:r>
            <a:r>
              <a:rPr lang="zh-CN" altLang="en-US" sz="2800"/>
              <a:t>n /mi</a:t>
            </a:r>
            <a:r>
              <a:rPr lang="en-US" altLang="zh-CN" sz="2800"/>
              <a:t>a</a:t>
            </a:r>
            <a:r>
              <a:rPr lang="zh-CN" altLang="en-US" sz="2800"/>
              <a:t>n /t</a:t>
            </a:r>
            <a:r>
              <a:rPr lang="en-US" altLang="zh-CN" sz="2800"/>
              <a:t>o</a:t>
            </a:r>
            <a:r>
              <a:rPr lang="zh-CN" altLang="en-US" sz="2800"/>
              <a:t>u</a:t>
            </a:r>
            <a:endParaRPr lang="zh-CN" altLang="en-US" sz="2800"/>
          </a:p>
          <a:p>
            <a:r>
              <a:rPr lang="en-US" altLang="zh-CN" sz="2800"/>
              <a:t>outside</a:t>
            </a:r>
            <a:r>
              <a:rPr lang="zh-CN" altLang="en-US" sz="2800"/>
              <a:t> </a:t>
            </a:r>
            <a:endParaRPr lang="zh-CN" altLang="en-US" sz="28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r="1512"/>
          <a:stretch>
            <a:fillRect/>
          </a:stretch>
        </p:blipFill>
        <p:spPr>
          <a:xfrm>
            <a:off x="3847465" y="2342515"/>
            <a:ext cx="3060700" cy="2172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ym typeface="+mn-ea"/>
              </a:rPr>
              <a:t>上哪儿去</a:t>
            </a:r>
            <a:r>
              <a:rPr lang="en-US" altLang="zh-CN">
                <a:sym typeface="+mn-ea"/>
              </a:rPr>
              <a:t>(shàng nǎr qu) is a more casual way of asking </a:t>
            </a:r>
            <a:r>
              <a:rPr lang="zh-CN" altLang="en-US">
                <a:sym typeface="+mn-ea"/>
              </a:rPr>
              <a:t>去哪儿</a:t>
            </a:r>
            <a:r>
              <a:rPr lang="en-US" altLang="zh-CN">
                <a:sym typeface="+mn-ea"/>
              </a:rPr>
              <a:t>(</a:t>
            </a:r>
            <a:r>
              <a:rPr lang="en-US" altLang="zh-CN">
                <a:sym typeface="+mn-ea"/>
              </a:rPr>
              <a:t>qu nǎr</a:t>
            </a:r>
            <a:r>
              <a:rPr lang="en-US" altLang="zh-CN">
                <a:sym typeface="+mn-ea"/>
              </a:rPr>
              <a:t>).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28895" y="234378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上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5128895" y="184086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shàng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894455" y="3912235"/>
            <a:ext cx="4403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go [</a:t>
            </a:r>
            <a:r>
              <a:rPr lang="zh-CN" altLang="en-US" sz="3600"/>
              <a:t>colloquial(ly)</a:t>
            </a:r>
            <a:r>
              <a:rPr lang="en-US" altLang="zh-CN" sz="3600"/>
              <a:t>]</a:t>
            </a:r>
            <a:endParaRPr lang="en-US" altLang="zh-CN" sz="3600"/>
          </a:p>
        </p:txBody>
      </p:sp>
      <p:sp>
        <p:nvSpPr>
          <p:cNvPr id="10" name="文本框 9"/>
          <p:cNvSpPr txBox="1"/>
          <p:nvPr/>
        </p:nvSpPr>
        <p:spPr>
          <a:xfrm>
            <a:off x="1170305" y="5051425"/>
            <a:ext cx="10160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上哪儿去</a:t>
            </a:r>
            <a:r>
              <a:rPr lang="en-US" altLang="zh-CN" sz="2800">
                <a:sym typeface="+mn-ea"/>
              </a:rPr>
              <a:t>(shàng nǎr qu) is a more casual way of asking </a:t>
            </a:r>
            <a:r>
              <a:rPr lang="zh-CN" altLang="en-US" sz="2800">
                <a:sym typeface="+mn-ea"/>
              </a:rPr>
              <a:t>去哪儿</a:t>
            </a:r>
            <a:r>
              <a:rPr lang="en-US" altLang="zh-CN" sz="2800">
                <a:sym typeface="+mn-ea"/>
              </a:rPr>
              <a:t>(</a:t>
            </a:r>
            <a:r>
              <a:rPr lang="en-US" altLang="zh-CN" sz="2800">
                <a:sym typeface="+mn-ea"/>
              </a:rPr>
              <a:t>qu nǎr</a:t>
            </a:r>
            <a:r>
              <a:rPr lang="en-US" altLang="zh-CN" sz="2800">
                <a:sym typeface="+mn-ea"/>
              </a:rPr>
              <a:t>)——where to go.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1.Direction and Location Words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1717040" y="2829560"/>
            <a:ext cx="2219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左边</a:t>
            </a:r>
            <a:r>
              <a:rPr lang="en-US" altLang="zh-CN" sz="2400"/>
              <a:t>/</a:t>
            </a:r>
            <a:r>
              <a:rPr lang="zh-CN" altLang="en-US" sz="2400"/>
              <a:t>面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zuǒ</a:t>
            </a:r>
            <a:r>
              <a:rPr lang="zh-CN" altLang="en-US" sz="2400"/>
              <a:t> bi</a:t>
            </a:r>
            <a:r>
              <a:rPr lang="en-US" altLang="zh-CN" sz="2400"/>
              <a:t>a</a:t>
            </a:r>
            <a:r>
              <a:rPr lang="zh-CN" altLang="en-US" sz="2400"/>
              <a:t>n /mi</a:t>
            </a:r>
            <a:r>
              <a:rPr lang="en-US" altLang="zh-CN" sz="2400"/>
              <a:t>a</a:t>
            </a:r>
            <a:r>
              <a:rPr lang="zh-CN" altLang="en-US" sz="2400"/>
              <a:t>n </a:t>
            </a:r>
            <a:endParaRPr lang="zh-CN" altLang="en-US" sz="2400"/>
          </a:p>
          <a:p>
            <a:r>
              <a:rPr lang="en-US" altLang="zh-CN" sz="2400"/>
              <a:t>left side</a:t>
            </a:r>
            <a:endParaRPr lang="en-US" altLang="zh-CN" sz="2400"/>
          </a:p>
        </p:txBody>
      </p:sp>
      <p:sp>
        <p:nvSpPr>
          <p:cNvPr id="9" name="文本框 8"/>
          <p:cNvSpPr txBox="1"/>
          <p:nvPr/>
        </p:nvSpPr>
        <p:spPr>
          <a:xfrm>
            <a:off x="6904355" y="2839085"/>
            <a:ext cx="2219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右边</a:t>
            </a:r>
            <a:r>
              <a:rPr lang="en-US" altLang="zh-CN" sz="2400"/>
              <a:t>/</a:t>
            </a:r>
            <a:r>
              <a:rPr lang="zh-CN" altLang="en-US" sz="2400"/>
              <a:t>面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yòu</a:t>
            </a:r>
            <a:r>
              <a:rPr lang="zh-CN" altLang="en-US" sz="2400"/>
              <a:t> bi</a:t>
            </a:r>
            <a:r>
              <a:rPr lang="en-US" altLang="zh-CN" sz="2400"/>
              <a:t>a</a:t>
            </a:r>
            <a:r>
              <a:rPr lang="zh-CN" altLang="en-US" sz="2400"/>
              <a:t>n /mi</a:t>
            </a:r>
            <a:r>
              <a:rPr lang="en-US" altLang="zh-CN" sz="2400"/>
              <a:t>a</a:t>
            </a:r>
            <a:r>
              <a:rPr lang="zh-CN" altLang="en-US" sz="2400"/>
              <a:t>n </a:t>
            </a:r>
            <a:endParaRPr lang="zh-CN" altLang="en-US" sz="2400"/>
          </a:p>
          <a:p>
            <a:r>
              <a:rPr lang="en-US" altLang="zh-CN" sz="2400"/>
              <a:t>right side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4310" y="2453005"/>
            <a:ext cx="2713990" cy="2288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36365" y="1502410"/>
            <a:ext cx="2849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中间</a:t>
            </a:r>
            <a:endParaRPr lang="zh-CN" altLang="en-US" sz="2400"/>
          </a:p>
          <a:p>
            <a:pPr algn="ctr"/>
            <a:r>
              <a:rPr lang="zh-CN" altLang="en-US" sz="2400"/>
              <a:t>zhōng jiān</a:t>
            </a:r>
            <a:endParaRPr lang="zh-CN" altLang="en-US" sz="2400"/>
          </a:p>
          <a:p>
            <a:pPr algn="ctr"/>
            <a:r>
              <a:rPr lang="en-US" altLang="zh-CN" sz="2400"/>
              <a:t>middle</a:t>
            </a:r>
            <a:endParaRPr lang="en-US" altLang="zh-CN" sz="2400"/>
          </a:p>
        </p:txBody>
      </p:sp>
      <p:sp>
        <p:nvSpPr>
          <p:cNvPr id="7" name="文本框 6"/>
          <p:cNvSpPr txBox="1"/>
          <p:nvPr/>
        </p:nvSpPr>
        <p:spPr>
          <a:xfrm>
            <a:off x="2515235" y="4741545"/>
            <a:ext cx="15709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旁边</a:t>
            </a:r>
            <a:endParaRPr lang="zh-CN" altLang="en-US" sz="2400"/>
          </a:p>
          <a:p>
            <a:r>
              <a:rPr lang="zh-CN" altLang="en-US" sz="2400"/>
              <a:t>páng biān </a:t>
            </a:r>
            <a:endParaRPr lang="zh-CN" altLang="en-US" sz="2400"/>
          </a:p>
          <a:p>
            <a:r>
              <a:rPr lang="en-US" altLang="zh-CN" sz="2400"/>
              <a:t>side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1.Direction and Location Words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2441575" y="3201670"/>
            <a:ext cx="2219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西边</a:t>
            </a:r>
            <a:r>
              <a:rPr lang="en-US" altLang="zh-CN" sz="2400"/>
              <a:t>/</a:t>
            </a:r>
            <a:r>
              <a:rPr lang="zh-CN" altLang="en-US" sz="2400"/>
              <a:t>面</a:t>
            </a:r>
            <a:endParaRPr lang="zh-CN" altLang="en-US" sz="2400"/>
          </a:p>
          <a:p>
            <a:r>
              <a:rPr lang="zh-CN" altLang="en-US" sz="2400"/>
              <a:t>xī bi</a:t>
            </a:r>
            <a:r>
              <a:rPr lang="en-US" altLang="zh-CN" sz="2400"/>
              <a:t>a</a:t>
            </a:r>
            <a:r>
              <a:rPr lang="zh-CN" altLang="en-US" sz="2400"/>
              <a:t>n /mi</a:t>
            </a:r>
            <a:r>
              <a:rPr lang="en-US" altLang="zh-CN" sz="2400"/>
              <a:t>a</a:t>
            </a:r>
            <a:r>
              <a:rPr lang="zh-CN" altLang="en-US" sz="2400"/>
              <a:t>n </a:t>
            </a:r>
            <a:endParaRPr lang="zh-CN" altLang="en-US" sz="2400"/>
          </a:p>
          <a:p>
            <a:r>
              <a:rPr lang="en-US" altLang="zh-CN" sz="2400"/>
              <a:t>west side</a:t>
            </a:r>
            <a:endParaRPr lang="en-US" altLang="zh-CN" sz="2400"/>
          </a:p>
        </p:txBody>
      </p:sp>
      <p:sp>
        <p:nvSpPr>
          <p:cNvPr id="9" name="文本框 8"/>
          <p:cNvSpPr txBox="1"/>
          <p:nvPr/>
        </p:nvSpPr>
        <p:spPr>
          <a:xfrm>
            <a:off x="7005955" y="3201670"/>
            <a:ext cx="34328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东边</a:t>
            </a:r>
            <a:r>
              <a:rPr lang="en-US" altLang="zh-CN" sz="2400"/>
              <a:t>/</a:t>
            </a:r>
            <a:r>
              <a:rPr lang="zh-CN" altLang="en-US" sz="2400"/>
              <a:t>面</a:t>
            </a:r>
            <a:endParaRPr lang="zh-CN" altLang="en-US" sz="2400"/>
          </a:p>
          <a:p>
            <a:r>
              <a:rPr lang="zh-CN" altLang="en-US" sz="2400"/>
              <a:t>dōng bi</a:t>
            </a:r>
            <a:r>
              <a:rPr lang="en-US" altLang="zh-CN" sz="2400"/>
              <a:t>a</a:t>
            </a:r>
            <a:r>
              <a:rPr lang="zh-CN" altLang="en-US" sz="2400"/>
              <a:t>n /mi</a:t>
            </a:r>
            <a:r>
              <a:rPr lang="en-US" altLang="zh-CN" sz="2400"/>
              <a:t>a</a:t>
            </a:r>
            <a:r>
              <a:rPr lang="zh-CN" altLang="en-US" sz="2400"/>
              <a:t>n </a:t>
            </a:r>
            <a:endParaRPr lang="zh-CN" altLang="en-US" sz="2400"/>
          </a:p>
          <a:p>
            <a:r>
              <a:rPr lang="en-US" altLang="zh-CN" sz="2400"/>
              <a:t>east side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690745" y="1358900"/>
            <a:ext cx="26930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zh-CN" altLang="en-US" sz="2400"/>
              <a:t>北边</a:t>
            </a:r>
            <a:r>
              <a:rPr lang="en-US" altLang="zh-CN" sz="2400"/>
              <a:t>/</a:t>
            </a:r>
            <a:r>
              <a:rPr lang="zh-CN" altLang="en-US" sz="2400"/>
              <a:t>面</a:t>
            </a:r>
            <a:r>
              <a:rPr lang="en-US" altLang="zh-CN" sz="2400"/>
              <a:t>         </a:t>
            </a:r>
            <a:endParaRPr lang="en-US" altLang="zh-CN" sz="2400"/>
          </a:p>
          <a:p>
            <a:r>
              <a:rPr lang="en-US" altLang="zh-CN" sz="2400"/>
              <a:t> běi bian /mian</a:t>
            </a:r>
            <a:endParaRPr lang="en-US" altLang="zh-CN" sz="2400"/>
          </a:p>
          <a:p>
            <a:r>
              <a:rPr lang="en-US" altLang="zh-CN" sz="2400"/>
              <a:t> north side </a:t>
            </a:r>
            <a:endParaRPr lang="en-US" altLang="zh-CN" sz="24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435" y="2584450"/>
            <a:ext cx="2345055" cy="234505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86630" y="4959985"/>
            <a:ext cx="2219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南边</a:t>
            </a:r>
            <a:r>
              <a:rPr lang="en-US" altLang="zh-CN" sz="2400"/>
              <a:t>/</a:t>
            </a:r>
            <a:r>
              <a:rPr lang="zh-CN" altLang="en-US" sz="2400"/>
              <a:t>面</a:t>
            </a:r>
            <a:endParaRPr lang="zh-CN" altLang="en-US" sz="2400"/>
          </a:p>
          <a:p>
            <a:r>
              <a:rPr lang="zh-CN" altLang="en-US" sz="2400"/>
              <a:t>nán bi</a:t>
            </a:r>
            <a:r>
              <a:rPr lang="en-US" altLang="zh-CN" sz="2400"/>
              <a:t>a</a:t>
            </a:r>
            <a:r>
              <a:rPr lang="zh-CN" altLang="en-US" sz="2400"/>
              <a:t>n /mi</a:t>
            </a:r>
            <a:r>
              <a:rPr lang="en-US" altLang="zh-CN" sz="2400"/>
              <a:t>a</a:t>
            </a:r>
            <a:r>
              <a:rPr lang="zh-CN" altLang="en-US" sz="2400"/>
              <a:t>n </a:t>
            </a:r>
            <a:endParaRPr lang="zh-CN" altLang="en-US" sz="2400"/>
          </a:p>
          <a:p>
            <a:r>
              <a:rPr lang="en-US" altLang="zh-CN" sz="2400"/>
              <a:t>south side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1.Direction and Location Words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768985" y="1316355"/>
            <a:ext cx="105365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Direction words </a:t>
            </a:r>
            <a:r>
              <a:rPr lang="zh-CN" altLang="en-US" sz="2400"/>
              <a:t>上</a:t>
            </a:r>
            <a:r>
              <a:rPr lang="en-US" altLang="zh-CN" sz="2400"/>
              <a:t>(shàng, on) or </a:t>
            </a:r>
            <a:r>
              <a:rPr lang="zh-CN" altLang="en-US" sz="2400"/>
              <a:t>里</a:t>
            </a:r>
            <a:r>
              <a:rPr lang="en-US" altLang="zh-CN" sz="2400"/>
              <a:t>(lǐ , in) combines with a noun to </a:t>
            </a:r>
            <a:r>
              <a:rPr lang="en-US" altLang="zh-CN" sz="2400">
                <a:solidFill>
                  <a:srgbClr val="FF0000"/>
                </a:solidFill>
              </a:rPr>
              <a:t>form a location expression</a:t>
            </a:r>
            <a:r>
              <a:rPr lang="en-US" altLang="zh-CN" sz="2400"/>
              <a:t>, e.g., </a:t>
            </a:r>
            <a:r>
              <a:rPr lang="zh-CN" altLang="en-US" sz="2400"/>
              <a:t>桌子上</a:t>
            </a:r>
            <a:r>
              <a:rPr lang="en-US" altLang="zh-CN" sz="2400"/>
              <a:t>(zhuō zi shang, on the table), </a:t>
            </a:r>
            <a:r>
              <a:rPr lang="zh-CN" altLang="en-US" sz="2400"/>
              <a:t>衣服上</a:t>
            </a:r>
            <a:r>
              <a:rPr lang="en-US" altLang="zh-CN" sz="2400"/>
              <a:t>(yī fu shang, on the clothes), </a:t>
            </a:r>
            <a:r>
              <a:rPr lang="zh-CN" altLang="en-US" sz="2400"/>
              <a:t>书上</a:t>
            </a:r>
            <a:r>
              <a:rPr lang="en-US" altLang="zh-CN" sz="2400"/>
              <a:t>(shū shang, in/on the book), </a:t>
            </a:r>
            <a:r>
              <a:rPr lang="zh-CN" altLang="en-US" sz="2400"/>
              <a:t>学校里</a:t>
            </a:r>
            <a:r>
              <a:rPr lang="en-US" altLang="zh-CN" sz="2400"/>
              <a:t>(xué xiào li, in the school), </a:t>
            </a:r>
            <a:r>
              <a:rPr lang="zh-CN" altLang="en-US" sz="2400"/>
              <a:t>办公室里</a:t>
            </a:r>
            <a:r>
              <a:rPr lang="en-US" altLang="zh-CN" sz="2400"/>
              <a:t>(bàn gōng shì li, on TV). The word </a:t>
            </a:r>
            <a:r>
              <a:rPr lang="zh-CN" altLang="en-US" sz="2400">
                <a:solidFill>
                  <a:srgbClr val="FF0000"/>
                </a:solidFill>
              </a:rPr>
              <a:t>里</a:t>
            </a:r>
            <a:r>
              <a:rPr lang="en-US" altLang="zh-CN" sz="2400">
                <a:solidFill>
                  <a:srgbClr val="FF0000"/>
                </a:solidFill>
              </a:rPr>
              <a:t>(lǐ) cannot</a:t>
            </a:r>
            <a:r>
              <a:rPr lang="en-US" altLang="zh-CN" sz="2400"/>
              <a:t> be used after some</a:t>
            </a:r>
            <a:r>
              <a:rPr lang="en-US" altLang="zh-CN" sz="2400">
                <a:solidFill>
                  <a:srgbClr val="FF0000"/>
                </a:solidFill>
              </a:rPr>
              <a:t> proper nouns </a:t>
            </a:r>
            <a:r>
              <a:rPr lang="en-US" altLang="zh-CN" sz="2400"/>
              <a:t>such as the</a:t>
            </a:r>
            <a:r>
              <a:rPr lang="en-US" altLang="zh-CN" sz="2400">
                <a:solidFill>
                  <a:srgbClr val="FF0000"/>
                </a:solidFill>
              </a:rPr>
              <a:t> name of a country or a city</a:t>
            </a:r>
            <a:r>
              <a:rPr lang="en-US" altLang="zh-CN" sz="2400"/>
              <a:t>.</a:t>
            </a:r>
            <a:endParaRPr lang="en-US" altLang="zh-CN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1525" y="3687445"/>
            <a:ext cx="106489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学校里有很多学生。</a:t>
            </a:r>
            <a:endParaRPr lang="zh-CN" altLang="en-US" sz="2800"/>
          </a:p>
          <a:p>
            <a:r>
              <a:rPr lang="zh-CN" altLang="en-US" sz="2800"/>
              <a:t>xué xiào l</a:t>
            </a:r>
            <a:r>
              <a:rPr lang="en-US" altLang="zh-CN" sz="2800"/>
              <a:t>i</a:t>
            </a:r>
            <a:r>
              <a:rPr lang="zh-CN" altLang="en-US" sz="2800"/>
              <a:t> yǒu hěn duō xué sh</a:t>
            </a:r>
            <a:r>
              <a:rPr lang="en-US" altLang="zh-CN" sz="2800"/>
              <a:t>e</a:t>
            </a:r>
            <a:r>
              <a:rPr lang="zh-CN" altLang="en-US" sz="2800"/>
              <a:t>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There are many students at school.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1.Direction and Location Words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71525" y="1843405"/>
            <a:ext cx="1064895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北京有很多学生。</a:t>
            </a:r>
            <a:endParaRPr lang="zh-CN" altLang="en-US" sz="2400"/>
          </a:p>
          <a:p>
            <a:r>
              <a:rPr lang="zh-CN" altLang="en-US" sz="2400"/>
              <a:t>běi jīng yǒu hěn duō xué sh</a:t>
            </a:r>
            <a:r>
              <a:rPr lang="en-US" altLang="zh-CN" sz="2400"/>
              <a:t>e</a:t>
            </a:r>
            <a:r>
              <a:rPr lang="zh-CN" altLang="en-US" sz="2400"/>
              <a:t>ng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There are many students in Beijing.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北京里有很多学生。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/>
              <a:t>běi jīng l</a:t>
            </a:r>
            <a:r>
              <a:rPr lang="en-US" altLang="zh-CN" sz="2400"/>
              <a:t>i</a:t>
            </a:r>
            <a:r>
              <a:rPr lang="zh-CN" altLang="en-US" sz="2400"/>
              <a:t> yǒu hěn duō xué sh</a:t>
            </a:r>
            <a:r>
              <a:rPr lang="en-US" altLang="zh-CN" sz="2400"/>
              <a:t>e</a:t>
            </a:r>
            <a:r>
              <a:rPr lang="zh-CN" altLang="en-US" sz="2400"/>
              <a:t>ng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There are many students in Beijing.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686425" y="1880870"/>
            <a:ext cx="1024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(V)</a:t>
            </a:r>
            <a:endParaRPr lang="en-US" altLang="zh-CN" sz="2800"/>
          </a:p>
        </p:txBody>
      </p:sp>
      <p:sp>
        <p:nvSpPr>
          <p:cNvPr id="7" name="文本框 6"/>
          <p:cNvSpPr txBox="1"/>
          <p:nvPr/>
        </p:nvSpPr>
        <p:spPr>
          <a:xfrm>
            <a:off x="5686425" y="3268345"/>
            <a:ext cx="1024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(X)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1.Direction and Location Words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768985" y="1852930"/>
            <a:ext cx="105365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The combination of a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direction word plus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边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(biān)/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面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(miàn)/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头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(tóu) </a:t>
            </a:r>
            <a:r>
              <a:rPr lang="en-US" altLang="zh-CN" sz="2400">
                <a:sym typeface="+mn-ea"/>
              </a:rPr>
              <a:t>can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follow a noun </a:t>
            </a:r>
            <a:r>
              <a:rPr lang="en-US" altLang="zh-CN" sz="2400">
                <a:sym typeface="+mn-ea"/>
              </a:rPr>
              <a:t>to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indicate a location,</a:t>
            </a:r>
            <a:r>
              <a:rPr lang="en-US" altLang="zh-CN" sz="2400">
                <a:sym typeface="+mn-ea"/>
              </a:rPr>
              <a:t> e.g., </a:t>
            </a:r>
            <a:r>
              <a:rPr lang="zh-CN" altLang="en-US" sz="2400">
                <a:sym typeface="+mn-ea"/>
              </a:rPr>
              <a:t>图书馆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的</a:t>
            </a:r>
            <a:r>
              <a:rPr lang="en-US" altLang="zh-CN" sz="2400">
                <a:sym typeface="+mn-ea"/>
              </a:rPr>
              <a:t>)</a:t>
            </a:r>
            <a:r>
              <a:rPr lang="zh-CN" altLang="en-US" sz="2400">
                <a:sym typeface="+mn-ea"/>
              </a:rPr>
              <a:t>旁边</a:t>
            </a:r>
            <a:r>
              <a:rPr lang="en-US" altLang="zh-CN" sz="2400">
                <a:sym typeface="+mn-ea"/>
              </a:rPr>
              <a:t>(tú shū guǎn [de]páng biān,near the library); </a:t>
            </a:r>
            <a:r>
              <a:rPr lang="zh-CN" altLang="en-US" sz="2400">
                <a:sym typeface="+mn-ea"/>
              </a:rPr>
              <a:t>学校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的</a:t>
            </a:r>
            <a:r>
              <a:rPr lang="en-US" altLang="zh-CN" sz="2400">
                <a:sym typeface="+mn-ea"/>
              </a:rPr>
              <a:t>)</a:t>
            </a:r>
            <a:r>
              <a:rPr lang="zh-CN" altLang="en-US" sz="2400">
                <a:sym typeface="+mn-ea"/>
              </a:rPr>
              <a:t>里面</a:t>
            </a:r>
            <a:r>
              <a:rPr lang="en-US" altLang="zh-CN" sz="2400">
                <a:sym typeface="+mn-ea"/>
              </a:rPr>
              <a:t>(xué xiào [de] lǐ mian, inside the school); </a:t>
            </a:r>
            <a:r>
              <a:rPr lang="zh-CN" altLang="en-US" sz="2400">
                <a:sym typeface="+mn-ea"/>
              </a:rPr>
              <a:t>桌子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的</a:t>
            </a:r>
            <a:r>
              <a:rPr lang="en-US" altLang="zh-CN" sz="2400">
                <a:sym typeface="+mn-ea"/>
              </a:rPr>
              <a:t>)</a:t>
            </a:r>
            <a:r>
              <a:rPr lang="zh-CN" altLang="en-US" sz="2400">
                <a:sym typeface="+mn-ea"/>
              </a:rPr>
              <a:t>上头</a:t>
            </a:r>
            <a:r>
              <a:rPr lang="en-US" altLang="zh-CN" sz="2400">
                <a:sym typeface="+mn-ea"/>
              </a:rPr>
              <a:t>(zhuō zi [de] shàng tou, on the table); </a:t>
            </a:r>
            <a:r>
              <a:rPr lang="zh-CN" altLang="en-US" sz="2400">
                <a:sym typeface="+mn-ea"/>
              </a:rPr>
              <a:t>教室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的</a:t>
            </a:r>
            <a:r>
              <a:rPr lang="en-US" altLang="zh-CN" sz="2400">
                <a:sym typeface="+mn-ea"/>
              </a:rPr>
              <a:t>)</a:t>
            </a:r>
            <a:r>
              <a:rPr lang="zh-CN" altLang="en-US" sz="2400">
                <a:sym typeface="+mn-ea"/>
              </a:rPr>
              <a:t>外面</a:t>
            </a:r>
            <a:r>
              <a:rPr lang="en-US" altLang="zh-CN" sz="2400">
                <a:sym typeface="+mn-ea"/>
              </a:rPr>
              <a:t>(jiāo shì [de] wài mian, outside the classroom); </a:t>
            </a:r>
            <a:r>
              <a:rPr lang="zh-CN" altLang="en-US" sz="2400">
                <a:sym typeface="+mn-ea"/>
              </a:rPr>
              <a:t>城市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的</a:t>
            </a:r>
            <a:r>
              <a:rPr lang="en-US" altLang="zh-CN" sz="2400">
                <a:sym typeface="+mn-ea"/>
              </a:rPr>
              <a:t>)</a:t>
            </a:r>
            <a:r>
              <a:rPr lang="zh-CN" altLang="en-US" sz="2400">
                <a:sym typeface="+mn-ea"/>
              </a:rPr>
              <a:t>北边</a:t>
            </a:r>
            <a:r>
              <a:rPr lang="en-US" altLang="zh-CN" sz="2400">
                <a:sym typeface="+mn-ea"/>
              </a:rPr>
              <a:t>(chéng shì [de] běi bian, north of the city). In these expressions the particle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的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(de)</a:t>
            </a:r>
            <a:r>
              <a:rPr lang="en-US" altLang="zh-CN" sz="2400">
                <a:sym typeface="+mn-ea"/>
              </a:rPr>
              <a:t> following the noun is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optional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8385" y="4420870"/>
            <a:ext cx="6575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Noun+(</a:t>
            </a:r>
            <a:r>
              <a:rPr lang="zh-CN" altLang="en-US" sz="2800"/>
              <a:t>的</a:t>
            </a:r>
            <a:r>
              <a:rPr lang="en-US" altLang="zh-CN" sz="2800"/>
              <a:t>)+direction word+</a:t>
            </a:r>
            <a:r>
              <a:rPr lang="zh-CN" altLang="en-US" sz="2800"/>
              <a:t>边</a:t>
            </a:r>
            <a:r>
              <a:rPr lang="en-US" altLang="zh-CN" sz="2800"/>
              <a:t>/</a:t>
            </a:r>
            <a:r>
              <a:rPr lang="zh-CN" altLang="en-US" sz="2800"/>
              <a:t>面</a:t>
            </a:r>
            <a:r>
              <a:rPr lang="en-US" altLang="zh-CN" sz="2800"/>
              <a:t>/</a:t>
            </a:r>
            <a:r>
              <a:rPr lang="zh-CN" altLang="en-US" sz="2800"/>
              <a:t>头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2.Comparative Sentences with </a:t>
            </a:r>
            <a:r>
              <a:rPr lang="zh-CN" altLang="en-US" sz="2400"/>
              <a:t>没</a:t>
            </a:r>
            <a:r>
              <a:rPr lang="en-US" altLang="zh-CN" sz="2400"/>
              <a:t>(</a:t>
            </a:r>
            <a:r>
              <a:rPr lang="zh-CN" altLang="en-US" sz="2400"/>
              <a:t>有</a:t>
            </a:r>
            <a:r>
              <a:rPr lang="en-US" altLang="zh-CN" sz="2400"/>
              <a:t>)(méi yǒu)  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Besides using </a:t>
            </a:r>
            <a:r>
              <a:rPr lang="zh-CN" altLang="en-US" sz="2400"/>
              <a:t>比</a:t>
            </a:r>
            <a:r>
              <a:rPr lang="en-US" altLang="zh-CN" sz="2400"/>
              <a:t>(bǐ), another way to make a comparison is to use </a:t>
            </a:r>
            <a:r>
              <a:rPr lang="zh-CN" altLang="en-US" sz="2400">
                <a:sym typeface="+mn-ea"/>
              </a:rPr>
              <a:t>没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有</a:t>
            </a:r>
            <a:r>
              <a:rPr lang="en-US" altLang="zh-CN" sz="2400">
                <a:sym typeface="+mn-ea"/>
              </a:rPr>
              <a:t>)(méi yǒu). In a comparative sentence with </a:t>
            </a:r>
            <a:r>
              <a:rPr lang="zh-CN" altLang="en-US" sz="2400">
                <a:sym typeface="+mn-ea"/>
              </a:rPr>
              <a:t>没有</a:t>
            </a:r>
            <a:r>
              <a:rPr lang="en-US" altLang="zh-CN" sz="2400">
                <a:sym typeface="+mn-ea"/>
              </a:rPr>
              <a:t>(méi yǒu),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the pronoun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那么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(nà me) is sometimes added to the sentence</a:t>
            </a:r>
            <a:r>
              <a:rPr lang="en-US" altLang="zh-CN" sz="2400">
                <a:sym typeface="+mn-ea"/>
              </a:rPr>
              <a:t>. </a:t>
            </a:r>
            <a:r>
              <a:rPr lang="en-US" altLang="zh-CN" sz="2400"/>
              <a:t> 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97890" y="2774950"/>
            <a:ext cx="105549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我弟弟没有我高。</a:t>
            </a:r>
            <a:endParaRPr lang="zh-CN" altLang="en-US" sz="2400"/>
          </a:p>
          <a:p>
            <a:r>
              <a:rPr lang="zh-CN" altLang="en-US" sz="2400"/>
              <a:t>   wǒ dì d</a:t>
            </a:r>
            <a:r>
              <a:rPr lang="en-US" altLang="zh-CN" sz="2400"/>
              <a:t>i</a:t>
            </a:r>
            <a:r>
              <a:rPr lang="zh-CN" altLang="en-US" sz="2400"/>
              <a:t> méi yǒu wǒ gāo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My younger brother is not as tall as I am.</a:t>
            </a:r>
            <a:r>
              <a:rPr lang="zh-CN" altLang="en-US" sz="2400"/>
              <a:t>【</a:t>
            </a:r>
            <a:r>
              <a:rPr lang="en-US" altLang="zh-CN" sz="2400"/>
              <a:t>I am taller than my brother.</a:t>
            </a:r>
            <a:r>
              <a:rPr lang="zh-CN" altLang="en-US" sz="2400"/>
              <a:t>】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910" y="4712970"/>
            <a:ext cx="1428750" cy="1428750"/>
          </a:xfrm>
          <a:prstGeom prst="rect">
            <a:avLst/>
          </a:prstGeom>
        </p:spPr>
      </p:pic>
      <p:pic>
        <p:nvPicPr>
          <p:cNvPr id="6" name="图片 5" descr="C:/Users/13298/AppData/Local/Temp/kaimatting_20200308224637/output_20200308224654..pngoutput_20200308224654.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145" y="4221798"/>
            <a:ext cx="1882775" cy="1882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35910" y="5681345"/>
            <a:ext cx="1231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弟弟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6584315" y="5681345"/>
            <a:ext cx="1231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我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2.Comparative Sentences with </a:t>
            </a:r>
            <a:r>
              <a:rPr lang="zh-CN" altLang="en-US" sz="2400"/>
              <a:t>没</a:t>
            </a:r>
            <a:r>
              <a:rPr lang="en-US" altLang="zh-CN" sz="2400"/>
              <a:t>(</a:t>
            </a:r>
            <a:r>
              <a:rPr lang="zh-CN" altLang="en-US" sz="2400"/>
              <a:t>有</a:t>
            </a:r>
            <a:r>
              <a:rPr lang="en-US" altLang="zh-CN" sz="2400"/>
              <a:t>)(méi yǒu)  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Besides using </a:t>
            </a:r>
            <a:r>
              <a:rPr lang="zh-CN" altLang="en-US" sz="2400"/>
              <a:t>比</a:t>
            </a:r>
            <a:r>
              <a:rPr lang="en-US" altLang="zh-CN" sz="2400"/>
              <a:t>(bǐ), another way to make a comparison is to use </a:t>
            </a:r>
            <a:r>
              <a:rPr lang="zh-CN" altLang="en-US" sz="2400">
                <a:sym typeface="+mn-ea"/>
              </a:rPr>
              <a:t>没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有</a:t>
            </a:r>
            <a:r>
              <a:rPr lang="en-US" altLang="zh-CN" sz="2400">
                <a:sym typeface="+mn-ea"/>
              </a:rPr>
              <a:t>)(méi yǒu). In a comparative sentence with </a:t>
            </a:r>
            <a:r>
              <a:rPr lang="zh-CN" altLang="en-US" sz="2400">
                <a:sym typeface="+mn-ea"/>
              </a:rPr>
              <a:t>没有</a:t>
            </a:r>
            <a:r>
              <a:rPr lang="en-US" altLang="zh-CN" sz="2400">
                <a:sym typeface="+mn-ea"/>
              </a:rPr>
              <a:t>(méi yǒu),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the pronoun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那么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(nà me) is sometimes added to the sentence</a:t>
            </a:r>
            <a:r>
              <a:rPr lang="en-US" altLang="zh-CN" sz="2400">
                <a:sym typeface="+mn-ea"/>
              </a:rPr>
              <a:t>. </a:t>
            </a:r>
            <a:r>
              <a:rPr lang="en-US" altLang="zh-CN" sz="2400"/>
              <a:t> 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97890" y="2774950"/>
            <a:ext cx="10554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</a:t>
            </a:r>
            <a:r>
              <a:rPr lang="zh-CN" altLang="en-US" sz="2400"/>
              <a:t>北京没有上海热。</a:t>
            </a:r>
            <a:endParaRPr lang="zh-CN" altLang="en-US" sz="2400"/>
          </a:p>
          <a:p>
            <a:r>
              <a:rPr lang="zh-CN" altLang="en-US" sz="2400"/>
              <a:t>   běi jīng méi yǒu shàng hǎi rè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It is not as hot in Beijing as in Shanghai.</a:t>
            </a:r>
            <a:r>
              <a:rPr lang="zh-CN" altLang="en-US" sz="2400"/>
              <a:t> 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5106" r="19265" b="12163"/>
          <a:stretch>
            <a:fillRect/>
          </a:stretch>
        </p:blipFill>
        <p:spPr>
          <a:xfrm>
            <a:off x="1599565" y="4145915"/>
            <a:ext cx="1633220" cy="1632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4899"/>
          <a:stretch>
            <a:fillRect/>
          </a:stretch>
        </p:blipFill>
        <p:spPr>
          <a:xfrm>
            <a:off x="6254115" y="4234180"/>
            <a:ext cx="1983740" cy="1785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2785" y="5318125"/>
            <a:ext cx="1825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北京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8038465" y="5318125"/>
            <a:ext cx="1344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上海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2.Comparative Sentences with </a:t>
            </a:r>
            <a:r>
              <a:rPr lang="zh-CN" altLang="en-US" sz="2400"/>
              <a:t>没</a:t>
            </a:r>
            <a:r>
              <a:rPr lang="en-US" altLang="zh-CN" sz="2400"/>
              <a:t>(</a:t>
            </a:r>
            <a:r>
              <a:rPr lang="zh-CN" altLang="en-US" sz="2400"/>
              <a:t>有</a:t>
            </a:r>
            <a:r>
              <a:rPr lang="en-US" altLang="zh-CN" sz="2400"/>
              <a:t>)(méi yǒu)  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Besides using </a:t>
            </a:r>
            <a:r>
              <a:rPr lang="zh-CN" altLang="en-US" sz="2400"/>
              <a:t>比</a:t>
            </a:r>
            <a:r>
              <a:rPr lang="en-US" altLang="zh-CN" sz="2400"/>
              <a:t>(bǐ), another way to make a comparison is to use </a:t>
            </a:r>
            <a:r>
              <a:rPr lang="zh-CN" altLang="en-US" sz="2400">
                <a:sym typeface="+mn-ea"/>
              </a:rPr>
              <a:t>没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有</a:t>
            </a:r>
            <a:r>
              <a:rPr lang="en-US" altLang="zh-CN" sz="2400">
                <a:sym typeface="+mn-ea"/>
              </a:rPr>
              <a:t>)(méi yǒu). In a comparative sentence with </a:t>
            </a:r>
            <a:r>
              <a:rPr lang="zh-CN" altLang="en-US" sz="2400">
                <a:sym typeface="+mn-ea"/>
              </a:rPr>
              <a:t>没有</a:t>
            </a:r>
            <a:r>
              <a:rPr lang="en-US" altLang="zh-CN" sz="2400">
                <a:sym typeface="+mn-ea"/>
              </a:rPr>
              <a:t>(méi yǒu), the pronoun </a:t>
            </a:r>
            <a:r>
              <a:rPr lang="zh-CN" altLang="en-US" sz="2400">
                <a:sym typeface="+mn-ea"/>
              </a:rPr>
              <a:t>那么</a:t>
            </a:r>
            <a:r>
              <a:rPr lang="en-US" altLang="zh-CN" sz="2400">
                <a:sym typeface="+mn-ea"/>
              </a:rPr>
              <a:t>(nà me) is sometimes added to the sentence. </a:t>
            </a:r>
            <a:r>
              <a:rPr lang="en-US" altLang="zh-CN" sz="2400"/>
              <a:t> 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593090" y="2721610"/>
            <a:ext cx="11006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</a:t>
            </a:r>
            <a:r>
              <a:rPr lang="zh-CN" altLang="en-US" sz="2400"/>
              <a:t>他姐姐没有他妹妹那么喜欢买东西。</a:t>
            </a:r>
            <a:endParaRPr lang="zh-CN" altLang="en-US" sz="2400"/>
          </a:p>
          <a:p>
            <a:r>
              <a:rPr lang="zh-CN" altLang="en-US" sz="2400"/>
              <a:t>   tā jiě ji</a:t>
            </a:r>
            <a:r>
              <a:rPr lang="en-US" altLang="zh-CN" sz="2400"/>
              <a:t>e</a:t>
            </a:r>
            <a:r>
              <a:rPr lang="zh-CN" altLang="en-US" sz="2400"/>
              <a:t> méi yǒu tā mèi m</a:t>
            </a:r>
            <a:r>
              <a:rPr lang="en-US" altLang="zh-CN" sz="2400"/>
              <a:t>e</a:t>
            </a:r>
            <a:r>
              <a:rPr lang="zh-CN" altLang="en-US" sz="2400"/>
              <a:t>i nà me xǐ hu</a:t>
            </a:r>
            <a:r>
              <a:rPr lang="en-US" altLang="zh-CN" sz="2400"/>
              <a:t>a</a:t>
            </a:r>
            <a:r>
              <a:rPr lang="zh-CN" altLang="en-US" sz="2400"/>
              <a:t>n mǎi dōng x</a:t>
            </a:r>
            <a:r>
              <a:rPr lang="en-US" altLang="zh-CN" sz="2400"/>
              <a:t>i.</a:t>
            </a:r>
            <a:endParaRPr lang="en-US" altLang="zh-CN" sz="2400"/>
          </a:p>
          <a:p>
            <a:r>
              <a:rPr lang="en-US" altLang="zh-CN" sz="2400"/>
              <a:t>   (His older sister does not like shopping as much as his younger sister does.)</a:t>
            </a:r>
            <a:endParaRPr lang="en-US" altLang="zh-CN" sz="2400"/>
          </a:p>
          <a:p>
            <a:r>
              <a:rPr lang="en-US" altLang="zh-CN" sz="2400"/>
              <a:t> </a:t>
            </a:r>
            <a:r>
              <a:rPr lang="zh-CN" altLang="en-US" sz="2400"/>
              <a:t>【</a:t>
            </a:r>
            <a:r>
              <a:rPr lang="en-US" altLang="zh-CN" sz="2400"/>
              <a:t>His older sister might like shopping too, but not as much as his younger sister.</a:t>
            </a:r>
            <a:r>
              <a:rPr lang="zh-CN" altLang="en-US" sz="2400"/>
              <a:t>】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2565" y="4797425"/>
            <a:ext cx="1428750" cy="1428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95" y="4445635"/>
            <a:ext cx="1352550" cy="17805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81910" y="5615940"/>
            <a:ext cx="1034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姐姐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7840345" y="5521960"/>
            <a:ext cx="150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妹妹</a:t>
            </a:r>
            <a:endParaRPr lang="zh-CN" altLang="en-US" sz="2400"/>
          </a:p>
        </p:txBody>
      </p:sp>
      <p:sp>
        <p:nvSpPr>
          <p:cNvPr id="9" name="椭圆形标注 8"/>
          <p:cNvSpPr/>
          <p:nvPr/>
        </p:nvSpPr>
        <p:spPr>
          <a:xfrm>
            <a:off x="3211830" y="4445635"/>
            <a:ext cx="2019935" cy="107632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82950" y="4753610"/>
            <a:ext cx="2407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like shopping</a:t>
            </a:r>
            <a:endParaRPr lang="en-US" altLang="zh-CN" sz="2400"/>
          </a:p>
        </p:txBody>
      </p:sp>
      <p:sp>
        <p:nvSpPr>
          <p:cNvPr id="11" name="椭圆形标注 10"/>
          <p:cNvSpPr/>
          <p:nvPr/>
        </p:nvSpPr>
        <p:spPr>
          <a:xfrm>
            <a:off x="8390255" y="4445635"/>
            <a:ext cx="2717800" cy="133540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700770" y="4692015"/>
            <a:ext cx="2096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like shopping very much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2.Comparative Sentences with </a:t>
            </a:r>
            <a:r>
              <a:rPr lang="zh-CN" altLang="en-US" sz="2400"/>
              <a:t>没</a:t>
            </a:r>
            <a:r>
              <a:rPr lang="en-US" altLang="zh-CN" sz="2400"/>
              <a:t>(</a:t>
            </a:r>
            <a:r>
              <a:rPr lang="zh-CN" altLang="en-US" sz="2400"/>
              <a:t>有</a:t>
            </a:r>
            <a:r>
              <a:rPr lang="en-US" altLang="zh-CN" sz="2400"/>
              <a:t>)(méi yǒu)  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Besides using </a:t>
            </a:r>
            <a:r>
              <a:rPr lang="zh-CN" altLang="en-US" sz="2400"/>
              <a:t>比</a:t>
            </a:r>
            <a:r>
              <a:rPr lang="en-US" altLang="zh-CN" sz="2400"/>
              <a:t>(bǐ), another way to make a comparison is to use </a:t>
            </a:r>
            <a:r>
              <a:rPr lang="zh-CN" altLang="en-US" sz="2400">
                <a:sym typeface="+mn-ea"/>
              </a:rPr>
              <a:t>没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有</a:t>
            </a:r>
            <a:r>
              <a:rPr lang="en-US" altLang="zh-CN" sz="2400">
                <a:sym typeface="+mn-ea"/>
              </a:rPr>
              <a:t>)(méi yǒu). In a comparative sentence with </a:t>
            </a:r>
            <a:r>
              <a:rPr lang="zh-CN" altLang="en-US" sz="2400">
                <a:sym typeface="+mn-ea"/>
              </a:rPr>
              <a:t>没有</a:t>
            </a:r>
            <a:r>
              <a:rPr lang="en-US" altLang="zh-CN" sz="2400">
                <a:sym typeface="+mn-ea"/>
              </a:rPr>
              <a:t>(méi yǒu), the pronoun </a:t>
            </a:r>
            <a:r>
              <a:rPr lang="zh-CN" altLang="en-US" sz="2400">
                <a:sym typeface="+mn-ea"/>
              </a:rPr>
              <a:t>那么</a:t>
            </a:r>
            <a:r>
              <a:rPr lang="en-US" altLang="zh-CN" sz="2400">
                <a:sym typeface="+mn-ea"/>
              </a:rPr>
              <a:t>(nà me) is sometimes added to the sentence. </a:t>
            </a:r>
            <a:r>
              <a:rPr lang="en-US" altLang="zh-CN" sz="2400"/>
              <a:t> 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27405" y="2648585"/>
            <a:ext cx="10554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</a:t>
            </a:r>
            <a:r>
              <a:rPr lang="zh-CN" altLang="en-US" sz="2400"/>
              <a:t>我没有她那么喜欢刷卡。</a:t>
            </a:r>
            <a:endParaRPr lang="zh-CN" altLang="en-US" sz="2400"/>
          </a:p>
          <a:p>
            <a:r>
              <a:rPr lang="zh-CN" altLang="en-US" sz="2400"/>
              <a:t>   wǒ méi yǒu tā nà me xǐ hu</a:t>
            </a:r>
            <a:r>
              <a:rPr lang="en-US" altLang="zh-CN" sz="2400"/>
              <a:t>a</a:t>
            </a:r>
            <a:r>
              <a:rPr lang="zh-CN" altLang="en-US" sz="2400"/>
              <a:t>n shuā kǎ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</a:t>
            </a:r>
            <a:r>
              <a:rPr lang="zh-CN" altLang="en-US" sz="2400"/>
              <a:t>【</a:t>
            </a:r>
            <a:r>
              <a:rPr lang="en-US" altLang="zh-CN" sz="2400"/>
              <a:t>I do use credit cards, but she likes to use them more than I do.</a:t>
            </a:r>
            <a:r>
              <a:rPr lang="zh-CN" altLang="en-US" sz="2400"/>
              <a:t>】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020" y="4088130"/>
            <a:ext cx="2153285" cy="2153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63495" y="5071745"/>
            <a:ext cx="2792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like use credit cards</a:t>
            </a:r>
            <a:endParaRPr lang="en-US" altLang="zh-CN" sz="2400"/>
          </a:p>
        </p:txBody>
      </p:sp>
      <p:sp>
        <p:nvSpPr>
          <p:cNvPr id="7" name="文本框 6"/>
          <p:cNvSpPr txBox="1"/>
          <p:nvPr/>
        </p:nvSpPr>
        <p:spPr>
          <a:xfrm>
            <a:off x="2657475" y="5687060"/>
            <a:ext cx="789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我</a:t>
            </a:r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140" y="4182745"/>
            <a:ext cx="1964690" cy="19646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69505" y="5687060"/>
            <a:ext cx="789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她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7403465" y="5071745"/>
            <a:ext cx="4692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like use credit cards very much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00405" y="65786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2.Comparative Sentences with </a:t>
            </a:r>
            <a:r>
              <a:rPr lang="zh-CN" altLang="en-US" sz="2400"/>
              <a:t>没</a:t>
            </a:r>
            <a:r>
              <a:rPr lang="en-US" altLang="zh-CN" sz="2400"/>
              <a:t>(</a:t>
            </a:r>
            <a:r>
              <a:rPr lang="zh-CN" altLang="en-US" sz="2400"/>
              <a:t>有</a:t>
            </a:r>
            <a:r>
              <a:rPr lang="en-US" altLang="zh-CN" sz="2400"/>
              <a:t>)(méi yǒu)  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297940"/>
            <a:ext cx="10536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</a:t>
            </a:r>
            <a:r>
              <a:rPr lang="zh-CN" altLang="en-US" sz="2400"/>
              <a:t>没有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méi yǒu</a:t>
            </a:r>
            <a:r>
              <a:rPr lang="en-US" altLang="zh-CN" sz="2400"/>
              <a:t>) B... vs. A </a:t>
            </a:r>
            <a:r>
              <a:rPr lang="zh-CN" altLang="en-US" sz="2400"/>
              <a:t>不比</a:t>
            </a:r>
            <a:r>
              <a:rPr lang="en-US" altLang="zh-CN" sz="2400"/>
              <a:t>(bù bǐ) B...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887095" y="2296160"/>
            <a:ext cx="103003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While </a:t>
            </a:r>
            <a:r>
              <a:rPr lang="zh-CN" altLang="en-US" sz="2800"/>
              <a:t>没有</a:t>
            </a:r>
            <a:r>
              <a:rPr lang="en-US" altLang="zh-CN" sz="2800">
                <a:sym typeface="+mn-ea"/>
              </a:rPr>
              <a:t>(méi yǒu)... is used to say that one thing is of a lesser degree than another, </a:t>
            </a:r>
            <a:r>
              <a:rPr lang="zh-CN" altLang="en-US" sz="2800">
                <a:sym typeface="+mn-ea"/>
              </a:rPr>
              <a:t>不比</a:t>
            </a:r>
            <a:r>
              <a:rPr lang="en-US" altLang="zh-CN" sz="2800">
                <a:sym typeface="+mn-ea"/>
              </a:rPr>
              <a:t>(</a:t>
            </a:r>
            <a:r>
              <a:rPr lang="en-US" altLang="zh-CN" sz="2800">
                <a:sym typeface="+mn-ea"/>
              </a:rPr>
              <a:t>bù bǐ</a:t>
            </a:r>
            <a:r>
              <a:rPr lang="en-US" altLang="zh-CN" sz="2800">
                <a:sym typeface="+mn-ea"/>
              </a:rPr>
              <a:t>)... mean “no more than...” The two things being compared may be equal, but what is specifically stated is that A is no more than B.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中心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zhōng  xīn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211830" y="407225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</a:t>
            </a:r>
            <a:r>
              <a:rPr lang="en-US" altLang="zh-CN" sz="3600"/>
              <a:t>center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175" y="1203960"/>
            <a:ext cx="2965450" cy="1848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25" y="3798570"/>
            <a:ext cx="3467100" cy="194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00405" y="65786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2.Comparative Sentences with </a:t>
            </a:r>
            <a:r>
              <a:rPr lang="zh-CN" altLang="en-US" sz="2400"/>
              <a:t>没</a:t>
            </a:r>
            <a:r>
              <a:rPr lang="en-US" altLang="zh-CN" sz="2400"/>
              <a:t>(</a:t>
            </a:r>
            <a:r>
              <a:rPr lang="zh-CN" altLang="en-US" sz="2400"/>
              <a:t>有</a:t>
            </a:r>
            <a:r>
              <a:rPr lang="en-US" altLang="zh-CN" sz="2400"/>
              <a:t>)(méi yǒu)  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769620" y="1203325"/>
            <a:ext cx="10536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</a:t>
            </a:r>
            <a:r>
              <a:rPr lang="zh-CN" altLang="en-US" sz="2400"/>
              <a:t>没有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méi yǒu</a:t>
            </a:r>
            <a:r>
              <a:rPr lang="en-US" altLang="zh-CN" sz="2400"/>
              <a:t>) B... vs. A </a:t>
            </a:r>
            <a:r>
              <a:rPr lang="zh-CN" altLang="en-US" sz="2400"/>
              <a:t>不比</a:t>
            </a:r>
            <a:r>
              <a:rPr lang="en-US" altLang="zh-CN" sz="2400"/>
              <a:t>(bù bǐ) B...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700405" y="1784350"/>
            <a:ext cx="1055497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5.A:</a:t>
            </a:r>
            <a:r>
              <a:rPr lang="zh-CN" altLang="en-US" sz="2400"/>
              <a:t>今天比昨天热吗？</a:t>
            </a:r>
            <a:endParaRPr lang="zh-CN" altLang="en-US" sz="2400"/>
          </a:p>
          <a:p>
            <a:r>
              <a:rPr lang="zh-CN" altLang="en-US" sz="2400"/>
              <a:t>      jīn tiān bǐ zuó tiān rè ma ？</a:t>
            </a:r>
            <a:endParaRPr lang="zh-CN" altLang="en-US" sz="2400"/>
          </a:p>
          <a:p>
            <a:r>
              <a:rPr lang="zh-CN" altLang="en-US" sz="2400"/>
              <a:t>      </a:t>
            </a:r>
            <a:r>
              <a:rPr lang="en-US" altLang="zh-CN" sz="2400"/>
              <a:t>Is today hotter than yesterday?</a:t>
            </a:r>
            <a:endParaRPr lang="en-US" altLang="zh-CN" sz="2400"/>
          </a:p>
          <a:p>
            <a:endParaRPr lang="zh-CN" altLang="en-US" sz="2400"/>
          </a:p>
          <a:p>
            <a:r>
              <a:rPr lang="zh-CN" altLang="en-US" sz="2400"/>
              <a:t>   </a:t>
            </a:r>
            <a:r>
              <a:rPr lang="en-US" altLang="zh-CN" sz="2400"/>
              <a:t>B:</a:t>
            </a:r>
            <a:r>
              <a:rPr lang="zh-CN" altLang="en-US" sz="2400"/>
              <a:t>今天不比昨天热。</a:t>
            </a:r>
            <a:endParaRPr lang="zh-CN" altLang="en-US" sz="2400"/>
          </a:p>
          <a:p>
            <a:r>
              <a:rPr lang="zh-CN" altLang="en-US" sz="2400"/>
              <a:t>      jīn tiān bù bǐ zuó tiān rè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  Today is not any hotter than yesterday.</a:t>
            </a:r>
            <a:r>
              <a:rPr lang="zh-CN" altLang="en-US" sz="2400"/>
              <a:t>【</a:t>
            </a:r>
            <a:r>
              <a:rPr lang="en-US" altLang="zh-CN" sz="2400"/>
              <a:t>It could be the same temperature   </a:t>
            </a:r>
            <a:endParaRPr lang="en-US" altLang="zh-CN" sz="2400"/>
          </a:p>
          <a:p>
            <a:r>
              <a:rPr lang="en-US" altLang="zh-CN" sz="2400"/>
              <a:t>      or cooler than yesterday.</a:t>
            </a:r>
            <a:r>
              <a:rPr lang="zh-CN" altLang="en-US" sz="2400"/>
              <a:t>】</a:t>
            </a:r>
            <a:endParaRPr lang="zh-CN" altLang="en-US" sz="2400"/>
          </a:p>
          <a:p>
            <a:r>
              <a:rPr lang="zh-CN" altLang="en-US" sz="2400"/>
              <a:t>  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C:</a:t>
            </a:r>
            <a:r>
              <a:rPr lang="zh-CN" altLang="en-US" sz="2400"/>
              <a:t>今天没有昨天热。</a:t>
            </a:r>
            <a:endParaRPr lang="zh-CN" altLang="en-US" sz="2400"/>
          </a:p>
          <a:p>
            <a:r>
              <a:rPr lang="zh-CN" altLang="en-US" sz="2400"/>
              <a:t>      jīn tiān méi yǒu zuó tiān rè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  Today is not as hot as yesterday. </a:t>
            </a:r>
            <a:r>
              <a:rPr lang="zh-CN" altLang="en-US" sz="2400"/>
              <a:t>【</a:t>
            </a:r>
            <a:r>
              <a:rPr lang="en-US" altLang="zh-CN" sz="2400"/>
              <a:t>Today is cooler.</a:t>
            </a:r>
            <a:r>
              <a:rPr lang="zh-CN" altLang="en-US" sz="2400"/>
              <a:t>】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00405" y="65786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2.Comparative Sentences with </a:t>
            </a:r>
            <a:r>
              <a:rPr lang="zh-CN" altLang="en-US" sz="2400"/>
              <a:t>没</a:t>
            </a:r>
            <a:r>
              <a:rPr lang="en-US" altLang="zh-CN" sz="2400"/>
              <a:t>(</a:t>
            </a:r>
            <a:r>
              <a:rPr lang="zh-CN" altLang="en-US" sz="2400"/>
              <a:t>有</a:t>
            </a:r>
            <a:r>
              <a:rPr lang="en-US" altLang="zh-CN" sz="2400"/>
              <a:t>)(méi yǒu)  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170305"/>
            <a:ext cx="10536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</a:t>
            </a:r>
            <a:r>
              <a:rPr lang="zh-CN" altLang="en-US" sz="2400"/>
              <a:t>没有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méi yǒu</a:t>
            </a:r>
            <a:r>
              <a:rPr lang="en-US" altLang="zh-CN" sz="2400"/>
              <a:t>) B... vs. A </a:t>
            </a:r>
            <a:r>
              <a:rPr lang="zh-CN" altLang="en-US" sz="2400"/>
              <a:t>不比</a:t>
            </a:r>
            <a:r>
              <a:rPr lang="en-US" altLang="zh-CN" sz="2400"/>
              <a:t>(bù bǐ) B...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637540" y="1774825"/>
            <a:ext cx="1055497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6.A:</a:t>
            </a:r>
            <a:r>
              <a:rPr lang="zh-CN" altLang="en-US" sz="2400"/>
              <a:t>这篇课文比那篇课文短吗？</a:t>
            </a:r>
            <a:endParaRPr lang="zh-CN" altLang="en-US" sz="2400"/>
          </a:p>
          <a:p>
            <a:r>
              <a:rPr lang="zh-CN" altLang="en-US" sz="2400"/>
              <a:t>      zhè piān kè wén bǐ nà piān kè wén duǎn ma</a:t>
            </a:r>
            <a:r>
              <a:rPr lang="en-US" altLang="zh-CN" sz="2400"/>
              <a:t>?</a:t>
            </a:r>
            <a:endParaRPr lang="en-US" altLang="zh-CN" sz="2400"/>
          </a:p>
          <a:p>
            <a:r>
              <a:rPr lang="en-US" altLang="zh-CN" sz="2400"/>
              <a:t>      Is this text shorter than that one?</a:t>
            </a:r>
            <a:endParaRPr lang="en-US" altLang="zh-CN" sz="2400"/>
          </a:p>
          <a:p>
            <a:endParaRPr lang="zh-CN" altLang="en-US" sz="2400"/>
          </a:p>
          <a:p>
            <a:r>
              <a:rPr lang="zh-CN" altLang="en-US" sz="2400"/>
              <a:t>   </a:t>
            </a:r>
            <a:r>
              <a:rPr lang="en-US" altLang="zh-CN" sz="2400"/>
              <a:t>B: </a:t>
            </a:r>
            <a:r>
              <a:rPr lang="zh-CN" altLang="en-US" sz="2400"/>
              <a:t>这篇课文不比那篇课文短，两篇一样长。</a:t>
            </a:r>
            <a:endParaRPr lang="zh-CN" altLang="en-US" sz="2400"/>
          </a:p>
          <a:p>
            <a:r>
              <a:rPr lang="zh-CN" altLang="en-US" sz="2400"/>
              <a:t>       zhè piān kè wén bù bǐ nà piān kè wén duǎn</a:t>
            </a:r>
            <a:r>
              <a:rPr lang="en-US" altLang="zh-CN" sz="2400"/>
              <a:t>, </a:t>
            </a:r>
            <a:r>
              <a:rPr lang="zh-CN" altLang="en-US" sz="2400"/>
              <a:t>liǎng piān yí yàng cháng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   This text is not any shorter than that one. They are the same length.</a:t>
            </a:r>
            <a:endParaRPr lang="en-US" altLang="zh-CN" sz="2400"/>
          </a:p>
          <a:p>
            <a:endParaRPr lang="zh-CN" altLang="en-US" sz="2400"/>
          </a:p>
          <a:p>
            <a:r>
              <a:rPr lang="zh-CN" altLang="en-US" sz="2400"/>
              <a:t>   </a:t>
            </a:r>
            <a:r>
              <a:rPr lang="en-US" altLang="zh-CN" sz="2400"/>
              <a:t>C: </a:t>
            </a:r>
            <a:r>
              <a:rPr lang="zh-CN" altLang="en-US" sz="2400"/>
              <a:t>是吗？我觉得这篇课文没有那篇长。</a:t>
            </a:r>
            <a:endParaRPr lang="zh-CN" altLang="en-US" sz="2400"/>
          </a:p>
          <a:p>
            <a:r>
              <a:rPr lang="zh-CN" altLang="en-US" sz="2400"/>
              <a:t>       shì ma</a:t>
            </a:r>
            <a:r>
              <a:rPr lang="en-US" altLang="zh-CN" sz="2400"/>
              <a:t>? </a:t>
            </a:r>
            <a:r>
              <a:rPr lang="zh-CN" altLang="en-US" sz="2400"/>
              <a:t>wǒ jué d</a:t>
            </a:r>
            <a:r>
              <a:rPr lang="en-US" altLang="zh-CN" sz="2400"/>
              <a:t>e</a:t>
            </a:r>
            <a:r>
              <a:rPr lang="zh-CN" altLang="en-US" sz="2400"/>
              <a:t> zhè piān kè wén méi yǒu nà piān cháng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   Really? I think this text is not as long as that one.</a:t>
            </a:r>
            <a:endParaRPr lang="en-US" altLang="zh-CN" sz="2400"/>
          </a:p>
          <a:p>
            <a:r>
              <a:rPr lang="en-US" altLang="zh-CN" sz="2400"/>
              <a:t>     </a:t>
            </a:r>
            <a:r>
              <a:rPr lang="zh-CN" altLang="en-US" sz="2400"/>
              <a:t>【</a:t>
            </a:r>
            <a:r>
              <a:rPr lang="en-US" altLang="zh-CN" sz="2400"/>
              <a:t>This text is shorter than that one.</a:t>
            </a:r>
            <a:r>
              <a:rPr lang="zh-CN" altLang="en-US" sz="2400"/>
              <a:t>】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00405" y="88392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2.Comparative Sentences with </a:t>
            </a:r>
            <a:r>
              <a:rPr lang="zh-CN" altLang="en-US" sz="2400"/>
              <a:t>没</a:t>
            </a:r>
            <a:r>
              <a:rPr lang="en-US" altLang="zh-CN" sz="2400"/>
              <a:t>(</a:t>
            </a:r>
            <a:r>
              <a:rPr lang="zh-CN" altLang="en-US" sz="2400"/>
              <a:t>有</a:t>
            </a:r>
            <a:r>
              <a:rPr lang="en-US" altLang="zh-CN" sz="2400"/>
              <a:t>)(méi yǒu)  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8040" y="1589405"/>
            <a:ext cx="10536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Quick Summary of Comparative Sentences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1586865" y="2649855"/>
            <a:ext cx="71037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 </a:t>
            </a:r>
            <a:r>
              <a:rPr lang="zh-CN" altLang="en-US" sz="2400"/>
              <a:t>比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bǐ</a:t>
            </a:r>
            <a:r>
              <a:rPr lang="en-US" altLang="zh-CN" sz="2400"/>
              <a:t>)                   B </a:t>
            </a:r>
            <a:r>
              <a:rPr lang="zh-CN" altLang="en-US" sz="2400"/>
              <a:t>大</a:t>
            </a:r>
            <a:r>
              <a:rPr lang="en-US" altLang="zh-CN" sz="2400"/>
              <a:t>(dà)                  A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&gt;B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不比</a:t>
            </a:r>
            <a:r>
              <a:rPr lang="en-US" altLang="zh-CN" sz="2400">
                <a:sym typeface="+mn-ea"/>
              </a:rPr>
              <a:t>(bù bǐ)           B </a:t>
            </a:r>
            <a:r>
              <a:rPr lang="zh-CN" altLang="en-US" sz="2400">
                <a:sym typeface="+mn-ea"/>
              </a:rPr>
              <a:t>大</a:t>
            </a:r>
            <a:r>
              <a:rPr lang="en-US" altLang="zh-CN" sz="2400">
                <a:sym typeface="+mn-ea"/>
              </a:rPr>
              <a:t>(dà)                  A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≤B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没有</a:t>
            </a:r>
            <a:r>
              <a:rPr lang="en-US" altLang="zh-CN" sz="2400">
                <a:sym typeface="+mn-ea"/>
              </a:rPr>
              <a:t>(méi yǒu)       B </a:t>
            </a:r>
            <a:r>
              <a:rPr lang="zh-CN" altLang="en-US" sz="2400">
                <a:sym typeface="+mn-ea"/>
              </a:rPr>
              <a:t>大</a:t>
            </a:r>
            <a:r>
              <a:rPr lang="en-US" altLang="zh-CN" sz="2400">
                <a:sym typeface="+mn-ea"/>
              </a:rPr>
              <a:t>(dà)                  A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&lt;B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</a:t>
            </a:r>
            <a:r>
              <a:rPr lang="zh-CN" altLang="en-US" sz="2400"/>
              <a:t>那么</a:t>
            </a:r>
            <a:r>
              <a:rPr lang="en-US" altLang="zh-CN" sz="2400"/>
              <a:t>(nà me) Indicating Degree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那么</a:t>
            </a:r>
            <a:r>
              <a:rPr lang="en-US" altLang="zh-CN" sz="2400">
                <a:sym typeface="+mn-ea"/>
              </a:rPr>
              <a:t>(nà me) is often placed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before adjectives or verbs</a:t>
            </a:r>
            <a:r>
              <a:rPr lang="en-US" altLang="zh-CN" sz="2400">
                <a:sym typeface="+mn-ea"/>
              </a:rPr>
              <a:t> such as </a:t>
            </a:r>
            <a:r>
              <a:rPr lang="zh-CN" altLang="en-US" sz="2400">
                <a:sym typeface="+mn-ea"/>
              </a:rPr>
              <a:t>想</a:t>
            </a:r>
            <a:r>
              <a:rPr lang="en-US" altLang="zh-CN" sz="2400">
                <a:sym typeface="+mn-ea"/>
              </a:rPr>
              <a:t>(xiǎng), </a:t>
            </a:r>
            <a:r>
              <a:rPr lang="zh-CN" altLang="en-US" sz="2400">
                <a:sym typeface="+mn-ea"/>
              </a:rPr>
              <a:t>喜欢</a:t>
            </a:r>
            <a:r>
              <a:rPr lang="en-US" altLang="zh-CN" sz="2400">
                <a:sym typeface="+mn-ea"/>
              </a:rPr>
              <a:t>(xǐ huan), </a:t>
            </a:r>
            <a:r>
              <a:rPr lang="zh-CN" altLang="en-US" sz="2400">
                <a:sym typeface="+mn-ea"/>
              </a:rPr>
              <a:t>会</a:t>
            </a:r>
            <a:r>
              <a:rPr lang="en-US" altLang="zh-CN" sz="2400">
                <a:sym typeface="+mn-ea"/>
              </a:rPr>
              <a:t>(huì), </a:t>
            </a:r>
            <a:r>
              <a:rPr lang="zh-CN" altLang="en-US" sz="2400">
                <a:sym typeface="+mn-ea"/>
              </a:rPr>
              <a:t>能</a:t>
            </a:r>
            <a:r>
              <a:rPr lang="en-US" altLang="zh-CN" sz="2400">
                <a:sym typeface="+mn-ea"/>
              </a:rPr>
              <a:t>(néng), and </a:t>
            </a:r>
            <a:r>
              <a:rPr lang="zh-CN" altLang="en-US" sz="2400">
                <a:sym typeface="+mn-ea"/>
              </a:rPr>
              <a:t>希望</a:t>
            </a:r>
            <a:r>
              <a:rPr lang="en-US" altLang="zh-CN" sz="2400">
                <a:sym typeface="+mn-ea"/>
              </a:rPr>
              <a:t>(xī wàng), to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denote a high degree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7890" y="2695575"/>
            <a:ext cx="10554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</a:t>
            </a:r>
            <a:r>
              <a:rPr lang="zh-CN" altLang="en-US" sz="2400"/>
              <a:t>你那么不喜欢写日记，就别写了吧。</a:t>
            </a:r>
            <a:endParaRPr lang="zh-CN" altLang="en-US" sz="2400"/>
          </a:p>
          <a:p>
            <a:r>
              <a:rPr lang="zh-CN" altLang="en-US" sz="2400"/>
              <a:t>    nǐ nà me bù xǐ hu</a:t>
            </a:r>
            <a:r>
              <a:rPr lang="en-US" altLang="zh-CN" sz="2400"/>
              <a:t>a</a:t>
            </a:r>
            <a:r>
              <a:rPr lang="zh-CN" altLang="en-US" sz="2400"/>
              <a:t>n xiě rì jì</a:t>
            </a:r>
            <a:r>
              <a:rPr lang="en-US" altLang="zh-CN" sz="2400"/>
              <a:t>, </a:t>
            </a:r>
            <a:r>
              <a:rPr lang="zh-CN" altLang="en-US" sz="2400"/>
              <a:t>jiù bié xiě le ba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Since you dislike writing journals so much, why don`t you quit doing it ?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25" y="4131945"/>
            <a:ext cx="1838960" cy="1965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40" y="4608830"/>
            <a:ext cx="1422400" cy="1422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690" y="4669155"/>
            <a:ext cx="14224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</a:t>
            </a:r>
            <a:r>
              <a:rPr lang="zh-CN" altLang="en-US" sz="2400"/>
              <a:t>那么</a:t>
            </a:r>
            <a:r>
              <a:rPr lang="en-US" altLang="zh-CN" sz="2400"/>
              <a:t>(nà me) Indicating Degree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没有</a:t>
            </a:r>
            <a:r>
              <a:rPr lang="en-US" altLang="zh-CN" sz="2400">
                <a:sym typeface="+mn-ea"/>
              </a:rPr>
              <a:t>...</a:t>
            </a:r>
            <a:r>
              <a:rPr lang="zh-CN" altLang="en-US" sz="2400">
                <a:sym typeface="+mn-ea"/>
              </a:rPr>
              <a:t>那么</a:t>
            </a:r>
            <a:r>
              <a:rPr lang="en-US" altLang="zh-CN" sz="2400">
                <a:sym typeface="+mn-ea"/>
              </a:rPr>
              <a:t>...(méi yǒu...nà me...) means “not reaching the point of.”</a:t>
            </a:r>
            <a:endParaRPr lang="en-US" altLang="zh-CN" sz="24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7415" y="2244090"/>
            <a:ext cx="105549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</a:t>
            </a:r>
            <a:r>
              <a:rPr lang="zh-CN" altLang="en-US" sz="2400"/>
              <a:t>弟弟没有哥哥那么帅，那么酷。</a:t>
            </a:r>
            <a:endParaRPr lang="zh-CN" altLang="en-US" sz="2400"/>
          </a:p>
          <a:p>
            <a:r>
              <a:rPr lang="zh-CN" altLang="en-US" sz="2400"/>
              <a:t>   dì d</a:t>
            </a:r>
            <a:r>
              <a:rPr lang="en-US" altLang="zh-CN" sz="2400"/>
              <a:t>i</a:t>
            </a:r>
            <a:r>
              <a:rPr lang="zh-CN" altLang="en-US" sz="2400"/>
              <a:t> méi yǒu gē g</a:t>
            </a:r>
            <a:r>
              <a:rPr lang="en-US" altLang="zh-CN" sz="2400"/>
              <a:t>e</a:t>
            </a:r>
            <a:r>
              <a:rPr lang="zh-CN" altLang="en-US" sz="2400"/>
              <a:t> nà me shuài</a:t>
            </a:r>
            <a:r>
              <a:rPr lang="en-US" altLang="zh-CN" sz="2400"/>
              <a:t>, n</a:t>
            </a:r>
            <a:r>
              <a:rPr lang="zh-CN" altLang="en-US" sz="2400"/>
              <a:t>à me kù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The younger brother is not as handsome and cool as the older brother.</a:t>
            </a:r>
            <a:endParaRPr lang="en-US" altLang="zh-CN" sz="2400"/>
          </a:p>
          <a:p>
            <a:endParaRPr lang="zh-CN" altLang="en-US" sz="2400"/>
          </a:p>
          <a:p>
            <a:endParaRPr lang="en-US" altLang="zh-CN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2640" y="3794760"/>
            <a:ext cx="2227580" cy="2227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3870960"/>
            <a:ext cx="2161540" cy="21520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257030" y="4678680"/>
            <a:ext cx="203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帅、酷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3155950" y="5562600"/>
            <a:ext cx="1298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弟弟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176895" y="5562600"/>
            <a:ext cx="1683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哥哥</a:t>
            </a:r>
            <a:endParaRPr lang="zh-CN" altLang="en-US" sz="24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75" y="3997325"/>
            <a:ext cx="14224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</a:t>
            </a:r>
            <a:r>
              <a:rPr lang="zh-CN" altLang="en-US" sz="2400"/>
              <a:t>那么</a:t>
            </a:r>
            <a:r>
              <a:rPr lang="en-US" altLang="zh-CN" sz="2400"/>
              <a:t>(nà me) Indicating Degree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没有</a:t>
            </a:r>
            <a:r>
              <a:rPr lang="en-US" altLang="zh-CN" sz="2400">
                <a:sym typeface="+mn-ea"/>
              </a:rPr>
              <a:t>...</a:t>
            </a:r>
            <a:r>
              <a:rPr lang="zh-CN" altLang="en-US" sz="2400">
                <a:sym typeface="+mn-ea"/>
              </a:rPr>
              <a:t>那么</a:t>
            </a:r>
            <a:r>
              <a:rPr lang="en-US" altLang="zh-CN" sz="2400">
                <a:sym typeface="+mn-ea"/>
              </a:rPr>
              <a:t>...(méi yǒu...nà me...) means “not reaching the point of.”</a:t>
            </a:r>
            <a:endParaRPr lang="en-US" altLang="zh-CN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7405" y="2294890"/>
            <a:ext cx="103670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By using </a:t>
            </a:r>
            <a:r>
              <a:rPr lang="zh-CN" altLang="en-US" sz="2400">
                <a:sym typeface="+mn-ea"/>
              </a:rPr>
              <a:t>那么</a:t>
            </a:r>
            <a:r>
              <a:rPr lang="en-US" altLang="zh-CN" sz="2400">
                <a:sym typeface="+mn-ea"/>
              </a:rPr>
              <a:t>(nà me), the speaker affirms the certain attribute of something or somebody in question. By stating that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the younger brother does not reach the same standard of handsomeness and coolness as the older brother</a:t>
            </a:r>
            <a:r>
              <a:rPr lang="en-US" altLang="zh-CN" sz="2400">
                <a:sym typeface="+mn-ea"/>
              </a:rPr>
              <a:t>, (2), for instance, acknowledges that the older brother is handsome and cool.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</a:t>
            </a:r>
            <a:r>
              <a:rPr lang="zh-CN" altLang="en-US" sz="2400"/>
              <a:t>那么</a:t>
            </a:r>
            <a:r>
              <a:rPr lang="en-US" altLang="zh-CN" sz="2400"/>
              <a:t>(nà me) Indicating Degree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没有</a:t>
            </a:r>
            <a:r>
              <a:rPr lang="en-US" altLang="zh-CN" sz="2400">
                <a:sym typeface="+mn-ea"/>
              </a:rPr>
              <a:t>...</a:t>
            </a:r>
            <a:r>
              <a:rPr lang="zh-CN" altLang="en-US" sz="2400">
                <a:sym typeface="+mn-ea"/>
              </a:rPr>
              <a:t>那么</a:t>
            </a:r>
            <a:r>
              <a:rPr lang="en-US" altLang="zh-CN" sz="2400">
                <a:sym typeface="+mn-ea"/>
              </a:rPr>
              <a:t>...(méi yǒu...nà me...) means “not reaching the point of.”</a:t>
            </a:r>
            <a:endParaRPr lang="en-US" altLang="zh-CN" sz="24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8990" y="2122170"/>
            <a:ext cx="105549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 </a:t>
            </a:r>
            <a:r>
              <a:rPr lang="en-US" altLang="zh-CN" sz="2400">
                <a:sym typeface="+mn-ea"/>
              </a:rPr>
              <a:t>3.</a:t>
            </a:r>
            <a:r>
              <a:rPr lang="zh-CN" altLang="en-US" sz="2400">
                <a:sym typeface="+mn-ea"/>
              </a:rPr>
              <a:t>这个样子没有你说的那么合适。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   zhè g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yàng z</a:t>
            </a:r>
            <a:r>
              <a:rPr lang="en-US" altLang="zh-CN" sz="2400">
                <a:sym typeface="+mn-ea"/>
              </a:rPr>
              <a:t>i</a:t>
            </a:r>
            <a:r>
              <a:rPr lang="zh-CN" altLang="en-US" sz="2400">
                <a:sym typeface="+mn-ea"/>
              </a:rPr>
              <a:t> méi yǒu nǐ shuō de nà me hé shì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   This style is not as suitable as you said.</a:t>
            </a:r>
            <a:endParaRPr lang="en-US" altLang="zh-CN" sz="2400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9845" y="3627120"/>
            <a:ext cx="2171065" cy="21710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75" y="3997325"/>
            <a:ext cx="1422400" cy="1428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705" y="3683635"/>
            <a:ext cx="2218055" cy="2218055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7106920" y="3009900"/>
            <a:ext cx="2313940" cy="1242060"/>
          </a:xfrm>
          <a:prstGeom prst="wedgeEllipseCallout">
            <a:avLst>
              <a:gd name="adj1" fmla="val -48051"/>
              <a:gd name="adj2" fmla="val 466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398385" y="3367405"/>
            <a:ext cx="1749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</a:t>
            </a:r>
            <a:r>
              <a:rPr lang="zh-CN" altLang="en-US" sz="2800"/>
              <a:t>合适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</a:t>
            </a:r>
            <a:r>
              <a:rPr lang="zh-CN" altLang="en-US" sz="2400"/>
              <a:t>那么</a:t>
            </a:r>
            <a:r>
              <a:rPr lang="en-US" altLang="zh-CN" sz="2400"/>
              <a:t>(nà me) Indicating Degree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没有</a:t>
            </a:r>
            <a:r>
              <a:rPr lang="en-US" altLang="zh-CN" sz="2400">
                <a:sym typeface="+mn-ea"/>
              </a:rPr>
              <a:t>...</a:t>
            </a:r>
            <a:r>
              <a:rPr lang="zh-CN" altLang="en-US" sz="2400">
                <a:sym typeface="+mn-ea"/>
              </a:rPr>
              <a:t>那么</a:t>
            </a:r>
            <a:r>
              <a:rPr lang="en-US" altLang="zh-CN" sz="2400">
                <a:sym typeface="+mn-ea"/>
              </a:rPr>
              <a:t>...(méi yǒu...nà me...) means “not reaching the point of.”</a:t>
            </a:r>
            <a:endParaRPr lang="en-US" altLang="zh-CN" sz="24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8990" y="2122170"/>
            <a:ext cx="105549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4.</a:t>
            </a:r>
            <a:r>
              <a:rPr lang="zh-CN" altLang="en-US" sz="2400">
                <a:sym typeface="+mn-ea"/>
              </a:rPr>
              <a:t>坐地铁没有坐公共汽车那么麻烦。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   zuò dì tiě méi yǒu zuò gōng gòng qì chē nà me má fán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   Riding the subway is not as much of a hassle as riding the bus.</a:t>
            </a:r>
            <a:endParaRPr lang="en-US" altLang="zh-CN" sz="2400"/>
          </a:p>
          <a:p>
            <a:r>
              <a:rPr lang="zh-CN" altLang="en-US">
                <a:sym typeface="+mn-ea"/>
              </a:rPr>
              <a:t> 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9920"/>
          <a:stretch>
            <a:fillRect/>
          </a:stretch>
        </p:blipFill>
        <p:spPr>
          <a:xfrm>
            <a:off x="615315" y="3845560"/>
            <a:ext cx="4101465" cy="203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0" y="4511675"/>
            <a:ext cx="3565525" cy="12579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80" y="4340860"/>
            <a:ext cx="1422400" cy="1428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53930" y="4794250"/>
            <a:ext cx="1420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麻烦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</a:t>
            </a:r>
            <a:r>
              <a:rPr lang="zh-CN" altLang="en-US" sz="2400"/>
              <a:t>那么</a:t>
            </a:r>
            <a:r>
              <a:rPr lang="en-US" altLang="zh-CN" sz="2400"/>
              <a:t>(nà me) Indicating Degree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没有</a:t>
            </a:r>
            <a:r>
              <a:rPr lang="en-US" altLang="zh-CN" sz="2400">
                <a:sym typeface="+mn-ea"/>
              </a:rPr>
              <a:t>...</a:t>
            </a:r>
            <a:r>
              <a:rPr lang="zh-CN" altLang="en-US" sz="2400">
                <a:sym typeface="+mn-ea"/>
              </a:rPr>
              <a:t>那么</a:t>
            </a:r>
            <a:r>
              <a:rPr lang="en-US" altLang="zh-CN" sz="2400">
                <a:sym typeface="+mn-ea"/>
              </a:rPr>
              <a:t>...(méi yǒu...nà me...) means “not reaching the point of.”</a:t>
            </a:r>
            <a:endParaRPr lang="en-US" altLang="zh-CN" sz="24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8990" y="2122170"/>
            <a:ext cx="10554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</a:t>
            </a:r>
            <a:r>
              <a:rPr lang="zh-CN" altLang="en-US" sz="2400"/>
              <a:t>这张地图没有那张地图那么新。</a:t>
            </a:r>
            <a:endParaRPr lang="zh-CN" altLang="en-US" sz="2400"/>
          </a:p>
          <a:p>
            <a:r>
              <a:rPr lang="zh-CN" altLang="en-US" sz="2400"/>
              <a:t>   zhè zhāng dì tú méi yǒu nà zhāng dì tú nà me xīn。</a:t>
            </a:r>
            <a:endParaRPr lang="zh-CN" altLang="en-US" sz="2400"/>
          </a:p>
          <a:p>
            <a:r>
              <a:rPr lang="zh-CN" altLang="en-US" sz="2400"/>
              <a:t>   </a:t>
            </a:r>
            <a:r>
              <a:rPr lang="en-US" altLang="zh-CN" sz="2400"/>
              <a:t>This map is not as new as that one.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385" y="3647440"/>
            <a:ext cx="3049270" cy="2304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510" y="3647440"/>
            <a:ext cx="2111375" cy="21977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55" y="4031615"/>
            <a:ext cx="1422400" cy="1428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35415" y="4485640"/>
            <a:ext cx="791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新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</a:t>
            </a:r>
            <a:r>
              <a:rPr lang="zh-CN" altLang="en-US" sz="2400"/>
              <a:t>到</a:t>
            </a:r>
            <a:r>
              <a:rPr lang="en-US" altLang="zh-CN" sz="2400"/>
              <a:t>(dào)+Place+</a:t>
            </a:r>
            <a:r>
              <a:rPr lang="zh-CN" altLang="en-US" sz="2400"/>
              <a:t>去</a:t>
            </a:r>
            <a:r>
              <a:rPr lang="en-US" altLang="zh-CN" sz="2400"/>
              <a:t>(qù)+Action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8040" y="1363345"/>
            <a:ext cx="10536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In this structure, the combination of “</a:t>
            </a:r>
            <a:r>
              <a:rPr lang="zh-CN" altLang="en-US" sz="2400">
                <a:sym typeface="+mn-ea"/>
              </a:rPr>
              <a:t>到</a:t>
            </a:r>
            <a:r>
              <a:rPr lang="en-US" altLang="zh-CN" sz="2400">
                <a:sym typeface="+mn-ea"/>
              </a:rPr>
              <a:t>(dào)+Place+</a:t>
            </a:r>
            <a:r>
              <a:rPr lang="zh-CN" altLang="en-US" sz="2400">
                <a:sym typeface="+mn-ea"/>
              </a:rPr>
              <a:t>去</a:t>
            </a:r>
            <a:r>
              <a:rPr lang="en-US" altLang="zh-CN" sz="2400">
                <a:sym typeface="+mn-ea"/>
              </a:rPr>
              <a:t>(qù)+Action” denotes the purpose of going somewhere.</a:t>
            </a:r>
            <a:endParaRPr lang="en-US" altLang="zh-CN" sz="24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8040" y="2586990"/>
            <a:ext cx="10554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我要到电脑中心去上网。</a:t>
            </a:r>
            <a:endParaRPr lang="zh-CN" altLang="en-US" sz="2400"/>
          </a:p>
          <a:p>
            <a:r>
              <a:rPr lang="zh-CN" altLang="en-US" sz="2400"/>
              <a:t>   wǒ yào dào diàn nǎo zhōng xīn qù shàng wǎng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I want to go to the computer center to use the internet.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2628900" y="5531485"/>
            <a:ext cx="649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我</a:t>
            </a:r>
            <a:endParaRPr lang="zh-CN" altLang="en-US" sz="2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7490" y="4573905"/>
            <a:ext cx="2839720" cy="113601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2948305" y="4963160"/>
            <a:ext cx="836930" cy="35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315" y="4279900"/>
            <a:ext cx="2086610" cy="1562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4279900"/>
            <a:ext cx="1823085" cy="182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形标注 18"/>
          <p:cNvSpPr/>
          <p:nvPr/>
        </p:nvSpPr>
        <p:spPr>
          <a:xfrm>
            <a:off x="7793355" y="2859405"/>
            <a:ext cx="2107565" cy="134556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听说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tīng   shuō 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2325370" y="4109720"/>
            <a:ext cx="4496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be told; to hear of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80" y="998855"/>
            <a:ext cx="903605" cy="1835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190" y="4109720"/>
            <a:ext cx="1644650" cy="1231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190" y="1094105"/>
            <a:ext cx="1231900" cy="16446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110980" y="5531485"/>
            <a:ext cx="1702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zh-CN" altLang="en-US" sz="2400"/>
              <a:t>王朋</a:t>
            </a:r>
            <a:endParaRPr lang="zh-CN" altLang="en-US" sz="2400"/>
          </a:p>
        </p:txBody>
      </p:sp>
      <p:sp>
        <p:nvSpPr>
          <p:cNvPr id="14" name="椭圆形标注 13"/>
          <p:cNvSpPr/>
          <p:nvPr/>
        </p:nvSpPr>
        <p:spPr>
          <a:xfrm>
            <a:off x="7233285" y="626745"/>
            <a:ext cx="1495425" cy="1143635"/>
          </a:xfrm>
          <a:prstGeom prst="wedgeEllipseCallout">
            <a:avLst>
              <a:gd name="adj1" fmla="val -47282"/>
              <a:gd name="adj2" fmla="val 452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2195" y="848360"/>
            <a:ext cx="1156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王朋喜欢打球</a:t>
            </a:r>
            <a:endParaRPr lang="zh-CN" altLang="en-US" sz="24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685" y="4006215"/>
            <a:ext cx="1231900" cy="1644650"/>
          </a:xfrm>
          <a:prstGeom prst="rect">
            <a:avLst/>
          </a:prstGeom>
        </p:spPr>
      </p:pic>
      <p:sp>
        <p:nvSpPr>
          <p:cNvPr id="20" name="椭圆形标注 19"/>
          <p:cNvSpPr/>
          <p:nvPr/>
        </p:nvSpPr>
        <p:spPr>
          <a:xfrm>
            <a:off x="7402195" y="3028950"/>
            <a:ext cx="1900555" cy="134556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543800" y="3279775"/>
            <a:ext cx="1758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王朋，听说你喜欢打球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</a:t>
            </a:r>
            <a:r>
              <a:rPr lang="zh-CN" altLang="en-US" sz="2400"/>
              <a:t>到</a:t>
            </a:r>
            <a:r>
              <a:rPr lang="en-US" altLang="zh-CN" sz="2400"/>
              <a:t>(dào)+Place+</a:t>
            </a:r>
            <a:r>
              <a:rPr lang="zh-CN" altLang="en-US" sz="2400"/>
              <a:t>去</a:t>
            </a:r>
            <a:r>
              <a:rPr lang="en-US" altLang="zh-CN" sz="2400"/>
              <a:t>(qù)+Action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8040" y="1363345"/>
            <a:ext cx="10536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In this structure, the combination of “</a:t>
            </a:r>
            <a:r>
              <a:rPr lang="zh-CN" altLang="en-US" sz="2400">
                <a:sym typeface="+mn-ea"/>
              </a:rPr>
              <a:t>到</a:t>
            </a:r>
            <a:r>
              <a:rPr lang="en-US" altLang="zh-CN" sz="2400">
                <a:sym typeface="+mn-ea"/>
              </a:rPr>
              <a:t>(dào)+Place+</a:t>
            </a:r>
            <a:r>
              <a:rPr lang="zh-CN" altLang="en-US" sz="2400">
                <a:sym typeface="+mn-ea"/>
              </a:rPr>
              <a:t>去</a:t>
            </a:r>
            <a:r>
              <a:rPr lang="en-US" altLang="zh-CN" sz="2400">
                <a:sym typeface="+mn-ea"/>
              </a:rPr>
              <a:t>(qù)+Action” denotes the purpose of going somewhere.</a:t>
            </a:r>
            <a:endParaRPr lang="en-US" altLang="zh-CN" sz="24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8040" y="2385060"/>
            <a:ext cx="105549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en-US" altLang="zh-CN" sz="2400"/>
              <a:t>2.</a:t>
            </a:r>
            <a:r>
              <a:rPr lang="zh-CN" altLang="en-US" sz="2400"/>
              <a:t>他到朋友的宿舍去聊天儿了。</a:t>
            </a:r>
            <a:endParaRPr lang="zh-CN" altLang="en-US" sz="2400"/>
          </a:p>
          <a:p>
            <a:r>
              <a:rPr lang="zh-CN" altLang="en-US" sz="2400"/>
              <a:t>   tā dào péng y</a:t>
            </a:r>
            <a:r>
              <a:rPr lang="en-US" altLang="zh-CN" sz="2400"/>
              <a:t>o</a:t>
            </a:r>
            <a:r>
              <a:rPr lang="zh-CN" altLang="en-US" sz="2400"/>
              <a:t>u de </a:t>
            </a:r>
            <a:r>
              <a:rPr lang="en-US" altLang="zh-CN" sz="2400"/>
              <a:t>s</a:t>
            </a:r>
            <a:r>
              <a:rPr lang="zh-CN" altLang="en-US" sz="2400">
                <a:sym typeface="+mn-ea"/>
              </a:rPr>
              <a:t>ù</a:t>
            </a:r>
            <a:r>
              <a:rPr lang="zh-CN" altLang="en-US" sz="2400"/>
              <a:t> shè qù liáo tiānr le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He went to his friend`s dorm to chat.</a:t>
            </a:r>
            <a:endParaRPr lang="en-US" altLang="zh-CN" sz="24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76655" y="4097655"/>
            <a:ext cx="1926590" cy="192659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2948305" y="4963160"/>
            <a:ext cx="836930" cy="35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855" y="4097655"/>
            <a:ext cx="2621915" cy="17449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695" y="3671570"/>
            <a:ext cx="2171065" cy="2171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</a:t>
            </a:r>
            <a:r>
              <a:rPr lang="zh-CN" altLang="en-US" sz="2400"/>
              <a:t>到</a:t>
            </a:r>
            <a:r>
              <a:rPr lang="en-US" altLang="zh-CN" sz="2400"/>
              <a:t>(dào)+Place+</a:t>
            </a:r>
            <a:r>
              <a:rPr lang="zh-CN" altLang="en-US" sz="2400"/>
              <a:t>去</a:t>
            </a:r>
            <a:r>
              <a:rPr lang="en-US" altLang="zh-CN" sz="2400"/>
              <a:t>(qù)+Action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8040" y="1363345"/>
            <a:ext cx="10536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In this structure, the combination of “</a:t>
            </a:r>
            <a:r>
              <a:rPr lang="zh-CN" altLang="en-US" sz="2400">
                <a:sym typeface="+mn-ea"/>
              </a:rPr>
              <a:t>到</a:t>
            </a:r>
            <a:r>
              <a:rPr lang="en-US" altLang="zh-CN" sz="2400">
                <a:sym typeface="+mn-ea"/>
              </a:rPr>
              <a:t>(dào)+Place+</a:t>
            </a:r>
            <a:r>
              <a:rPr lang="zh-CN" altLang="en-US" sz="2400">
                <a:sym typeface="+mn-ea"/>
              </a:rPr>
              <a:t>去</a:t>
            </a:r>
            <a:r>
              <a:rPr lang="en-US" altLang="zh-CN" sz="2400">
                <a:sym typeface="+mn-ea"/>
              </a:rPr>
              <a:t>(qù)+Action” denotes the purpose of going somewhere.</a:t>
            </a:r>
            <a:endParaRPr lang="en-US" altLang="zh-CN" sz="24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8990" y="2122170"/>
            <a:ext cx="105549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en-US" altLang="zh-CN" sz="2400"/>
              <a:t>3.</a:t>
            </a:r>
            <a:r>
              <a:rPr lang="zh-CN" altLang="en-US" sz="2400"/>
              <a:t>我们到飞机场去送李小姐。</a:t>
            </a:r>
            <a:endParaRPr lang="zh-CN" altLang="en-US" sz="2400"/>
          </a:p>
          <a:p>
            <a:r>
              <a:rPr lang="zh-CN" altLang="en-US" sz="2400"/>
              <a:t>   wǒ men dào fēi jī chǎng qù sòng lǐ xiǎo jiě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We went to the airport to see Miss Li off.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0145" y="4047490"/>
            <a:ext cx="2053590" cy="181292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456305" y="4775200"/>
            <a:ext cx="836930" cy="35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140" y="3801745"/>
            <a:ext cx="2303780" cy="23037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165" y="4131945"/>
            <a:ext cx="1422400" cy="1422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326880" y="5713095"/>
            <a:ext cx="1758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李小姐</a:t>
            </a:r>
            <a:endParaRPr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735" y="4047490"/>
            <a:ext cx="2941320" cy="166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2"/>
          <a:stretch>
            <a:fillRect/>
          </a:stretch>
        </p:blipFill>
        <p:spPr>
          <a:xfrm>
            <a:off x="9633585" y="4570095"/>
            <a:ext cx="1692275" cy="1485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3810" y="1297940"/>
            <a:ext cx="94926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1.Here </a:t>
            </a:r>
            <a:r>
              <a:rPr lang="zh-CN" altLang="en-US" sz="2800"/>
              <a:t>哪里</a:t>
            </a:r>
            <a:r>
              <a:rPr lang="en-US" altLang="zh-CN" sz="2800"/>
              <a:t>(nǎ li) is a question word meaning “where” It is interchangeable with </a:t>
            </a:r>
            <a:r>
              <a:rPr lang="zh-CN" altLang="en-US" sz="2800"/>
              <a:t>哪儿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nǎr</a:t>
            </a:r>
            <a:r>
              <a:rPr lang="en-US" altLang="zh-CN" sz="2800"/>
              <a:t>). People in northern China, especially in Beijing, speak with an “</a:t>
            </a:r>
            <a:r>
              <a:rPr lang="zh-CN" altLang="en-US" sz="2800"/>
              <a:t>儿</a:t>
            </a:r>
            <a:r>
              <a:rPr lang="en-US" altLang="zh-CN" sz="2800"/>
              <a:t>(ér) ending” quite often. For example, some people say </a:t>
            </a:r>
            <a:r>
              <a:rPr lang="zh-CN" altLang="en-US" sz="2800"/>
              <a:t>明儿</a:t>
            </a:r>
            <a:r>
              <a:rPr lang="en-US" altLang="zh-CN" sz="2800"/>
              <a:t>(míngr) for “tomorrow” instead of </a:t>
            </a:r>
            <a:r>
              <a:rPr lang="zh-CN" altLang="en-US" sz="2800"/>
              <a:t>明天</a:t>
            </a:r>
            <a:r>
              <a:rPr lang="en-US" altLang="zh-CN" sz="2800"/>
              <a:t>(míng tiān), and </a:t>
            </a:r>
            <a:r>
              <a:rPr lang="zh-CN" altLang="en-US" sz="2800"/>
              <a:t>这儿</a:t>
            </a:r>
            <a:r>
              <a:rPr lang="en-US" altLang="zh-CN" sz="2800"/>
              <a:t>(zhèr) for “here” instead of </a:t>
            </a:r>
            <a:r>
              <a:rPr lang="zh-CN" altLang="en-US" sz="2800"/>
              <a:t>这里</a:t>
            </a:r>
            <a:r>
              <a:rPr lang="en-US" altLang="zh-CN" sz="2800"/>
              <a:t>(zhè li).</a:t>
            </a:r>
            <a:endParaRPr lang="en-US" altLang="zh-CN" sz="2800"/>
          </a:p>
          <a:p>
            <a:r>
              <a:rPr lang="en-US" altLang="zh-CN" sz="2800"/>
              <a:t>2.</a:t>
            </a:r>
            <a:r>
              <a:rPr lang="zh-CN" altLang="en-US" sz="2800"/>
              <a:t>什么地方</a:t>
            </a:r>
            <a:r>
              <a:rPr lang="en-US" altLang="zh-CN" sz="2800"/>
              <a:t>(shén me dì fang,lit., what place) is generally interchangeable with </a:t>
            </a:r>
            <a:r>
              <a:rPr lang="zh-CN" altLang="en-US" sz="2800"/>
              <a:t>哪儿</a:t>
            </a:r>
            <a:r>
              <a:rPr lang="en-US" altLang="zh-CN" sz="2800"/>
              <a:t>(nǎr) or </a:t>
            </a:r>
            <a:r>
              <a:rPr lang="zh-CN" altLang="en-US" sz="2800"/>
              <a:t>哪里</a:t>
            </a:r>
            <a:r>
              <a:rPr lang="en-US" altLang="zh-CN" sz="2800"/>
              <a:t>( nǎ li).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运动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yùn   dòng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211830" y="407225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</a:t>
            </a:r>
            <a:r>
              <a:rPr lang="en-US" altLang="zh-CN" sz="3600"/>
              <a:t>sports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15" y="1123315"/>
            <a:ext cx="2421890" cy="1386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810" y="2738755"/>
            <a:ext cx="2392045" cy="1724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255" y="4626610"/>
            <a:ext cx="2197735" cy="146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场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chǎng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2915920" y="416750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field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0" y="1921510"/>
            <a:ext cx="4545965" cy="3014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9850" y="2644775"/>
            <a:ext cx="41294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运动场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2609850" y="2093595"/>
            <a:ext cx="4514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yùn dòng </a:t>
            </a:r>
            <a:r>
              <a:rPr lang="zh-CN" altLang="en-US" sz="3600">
                <a:sym typeface="+mn-ea"/>
              </a:rPr>
              <a:t>chǎng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2609850" y="4072255"/>
            <a:ext cx="3010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</a:t>
            </a:r>
            <a:r>
              <a:rPr lang="en-US" altLang="zh-CN" sz="3600"/>
              <a:t>sports </a:t>
            </a:r>
            <a:r>
              <a:rPr lang="en-US" altLang="zh-CN" sz="3600">
                <a:sym typeface="+mn-ea"/>
              </a:rPr>
              <a:t>field</a:t>
            </a:r>
            <a:endParaRPr lang="en-US" altLang="zh-CN" sz="36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345" y="2159635"/>
            <a:ext cx="4413885" cy="241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旁边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páng biān 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211830" y="407225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 </a:t>
            </a:r>
            <a:r>
              <a:rPr lang="en-US" altLang="zh-CN" sz="3600"/>
              <a:t>side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305" y="2093595"/>
            <a:ext cx="2713990" cy="228854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7416800" y="3629660"/>
            <a:ext cx="554990" cy="5835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557385" y="3804920"/>
            <a:ext cx="554990" cy="5835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425305" y="2266950"/>
            <a:ext cx="554990" cy="5835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离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lí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2915920" y="416750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away from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940" y="2213610"/>
            <a:ext cx="3895090" cy="244983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5939790" y="2313940"/>
            <a:ext cx="1844040" cy="2633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tags/tag1.xml><?xml version="1.0" encoding="utf-8"?>
<p:tagLst xmlns:p="http://schemas.openxmlformats.org/presentationml/2006/main">
  <p:tag name="REFSHAPE" val="85440513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8498</Words>
  <Application>WPS 演示</Application>
  <PresentationFormat>宽屏</PresentationFormat>
  <Paragraphs>433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54" baseType="lpstr">
      <vt:lpstr>Arial</vt:lpstr>
      <vt:lpstr>宋体</vt:lpstr>
      <vt:lpstr>Wingdings</vt:lpstr>
      <vt:lpstr>汉仪PP体简</vt:lpstr>
      <vt:lpstr>华文新魏</vt:lpstr>
      <vt:lpstr>等线</vt:lpstr>
      <vt:lpstr>微软雅黑</vt:lpstr>
      <vt:lpstr>Arial Unicode MS</vt:lpstr>
      <vt:lpstr>等线 Light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花开盛雪</cp:lastModifiedBy>
  <cp:revision>21</cp:revision>
  <dcterms:created xsi:type="dcterms:W3CDTF">2017-07-24T06:48:00Z</dcterms:created>
  <dcterms:modified xsi:type="dcterms:W3CDTF">2020-03-09T19:33:19Z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