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4" r:id="rId3"/>
    <p:sldId id="264" r:id="rId4"/>
    <p:sldId id="356" r:id="rId5"/>
    <p:sldId id="436" r:id="rId6"/>
    <p:sldId id="357" r:id="rId7"/>
    <p:sldId id="266" r:id="rId8"/>
    <p:sldId id="372" r:id="rId9"/>
    <p:sldId id="367" r:id="rId10"/>
    <p:sldId id="373" r:id="rId11"/>
    <p:sldId id="368" r:id="rId12"/>
    <p:sldId id="374" r:id="rId13"/>
    <p:sldId id="375" r:id="rId14"/>
    <p:sldId id="376" r:id="rId15"/>
    <p:sldId id="370" r:id="rId16"/>
    <p:sldId id="377" r:id="rId17"/>
    <p:sldId id="371" r:id="rId18"/>
    <p:sldId id="595" r:id="rId19"/>
    <p:sldId id="596" r:id="rId20"/>
    <p:sldId id="599" r:id="rId21"/>
    <p:sldId id="597" r:id="rId22"/>
    <p:sldId id="598" r:id="rId23"/>
    <p:sldId id="600" r:id="rId24"/>
    <p:sldId id="601" r:id="rId25"/>
    <p:sldId id="369" r:id="rId26"/>
    <p:sldId id="378" r:id="rId27"/>
    <p:sldId id="379" r:id="rId28"/>
    <p:sldId id="382" r:id="rId29"/>
    <p:sldId id="380" r:id="rId30"/>
    <p:sldId id="381" r:id="rId31"/>
    <p:sldId id="420" r:id="rId32"/>
    <p:sldId id="425" r:id="rId33"/>
    <p:sldId id="426" r:id="rId34"/>
    <p:sldId id="536" r:id="rId35"/>
    <p:sldId id="537" r:id="rId36"/>
    <p:sldId id="538" r:id="rId37"/>
    <p:sldId id="427" r:id="rId38"/>
    <p:sldId id="540" r:id="rId39"/>
    <p:sldId id="428" r:id="rId40"/>
    <p:sldId id="429" r:id="rId41"/>
    <p:sldId id="541" r:id="rId42"/>
    <p:sldId id="430" r:id="rId43"/>
    <p:sldId id="542" r:id="rId44"/>
    <p:sldId id="543" r:id="rId45"/>
    <p:sldId id="431" r:id="rId46"/>
    <p:sldId id="437" r:id="rId47"/>
    <p:sldId id="265" r:id="rId48"/>
    <p:sldId id="384" r:id="rId49"/>
    <p:sldId id="392" r:id="rId50"/>
    <p:sldId id="393" r:id="rId51"/>
    <p:sldId id="394" r:id="rId52"/>
    <p:sldId id="395" r:id="rId53"/>
    <p:sldId id="383" r:id="rId54"/>
    <p:sldId id="433" r:id="rId55"/>
    <p:sldId id="396" r:id="rId56"/>
    <p:sldId id="397" r:id="rId57"/>
    <p:sldId id="398" r:id="rId58"/>
    <p:sldId id="399" r:id="rId59"/>
    <p:sldId id="391" r:id="rId60"/>
    <p:sldId id="389" r:id="rId61"/>
    <p:sldId id="390" r:id="rId62"/>
    <p:sldId id="385" r:id="rId63"/>
    <p:sldId id="386" r:id="rId64"/>
    <p:sldId id="388" r:id="rId65"/>
    <p:sldId id="507" r:id="rId66"/>
    <p:sldId id="508" r:id="rId67"/>
    <p:sldId id="509" r:id="rId68"/>
    <p:sldId id="510" r:id="rId69"/>
    <p:sldId id="505" r:id="rId70"/>
    <p:sldId id="400" r:id="rId71"/>
    <p:sldId id="401" r:id="rId72"/>
    <p:sldId id="402" r:id="rId73"/>
    <p:sldId id="387" r:id="rId74"/>
    <p:sldId id="403" r:id="rId75"/>
    <p:sldId id="438" r:id="rId76"/>
    <p:sldId id="439" r:id="rId77"/>
    <p:sldId id="440" r:id="rId78"/>
    <p:sldId id="443" r:id="rId79"/>
    <p:sldId id="445" r:id="rId80"/>
    <p:sldId id="448" r:id="rId81"/>
    <p:sldId id="446" r:id="rId82"/>
    <p:sldId id="447" r:id="rId83"/>
    <p:sldId id="450" r:id="rId84"/>
    <p:sldId id="451" r:id="rId85"/>
    <p:sldId id="452" r:id="rId86"/>
    <p:sldId id="453" r:id="rId87"/>
    <p:sldId id="454" r:id="rId88"/>
    <p:sldId id="455" r:id="rId89"/>
    <p:sldId id="456" r:id="rId90"/>
    <p:sldId id="441" r:id="rId91"/>
    <p:sldId id="442" r:id="rId92"/>
    <p:sldId id="457" r:id="rId9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AD2"/>
    <a:srgbClr val="EAA5B7"/>
    <a:srgbClr val="F1D0DC"/>
    <a:srgbClr val="F15F78"/>
    <a:srgbClr val="FBEEB8"/>
    <a:srgbClr val="FFF0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3883" autoAdjust="0"/>
  </p:normalViewPr>
  <p:slideViewPr>
    <p:cSldViewPr snapToGrid="0">
      <p:cViewPr>
        <p:scale>
          <a:sx n="66" d="100"/>
          <a:sy n="66" d="100"/>
        </p:scale>
        <p:origin x="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6" Type="http://schemas.openxmlformats.org/officeDocument/2006/relationships/tableStyles" Target="tableStyles.xml"/><Relationship Id="rId95" Type="http://schemas.openxmlformats.org/officeDocument/2006/relationships/viewProps" Target="viewProps.xml"/><Relationship Id="rId94" Type="http://schemas.openxmlformats.org/officeDocument/2006/relationships/presProps" Target="presProps.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emf"/><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png"/><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3.png"/><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4.png"/><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6.png"/><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7.png"/><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8.png"/><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9.png"/><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0.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2.png"/><Relationship Id="rId1" Type="http://schemas.openxmlformats.org/officeDocument/2006/relationships/image" Target="../media/image41.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3.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2.png"/><Relationship Id="rId1" Type="http://schemas.openxmlformats.org/officeDocument/2006/relationships/image" Target="../media/image46.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7.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0.png"/><Relationship Id="rId1" Type="http://schemas.openxmlformats.org/officeDocument/2006/relationships/image" Target="../media/image49.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image" Target="../media/image54.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5.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60.png"/><Relationship Id="rId1"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1.png"/><Relationship Id="rId1" Type="http://schemas.openxmlformats.org/officeDocument/2006/relationships/image" Target="../media/image8.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2.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3.png"/><Relationship Id="rId1"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4.png"/><Relationship Id="rId1"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5.png"/><Relationship Id="rId1"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6.png"/><Relationship Id="rId1" Type="http://schemas.openxmlformats.org/officeDocument/2006/relationships/image" Target="../media/image8.png"/></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9.png"/><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0.png"/><Relationship Id="rId1"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1.png"/><Relationship Id="rId1"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2.png"/><Relationship Id="rId1"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3.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4.png"/><Relationship Id="rId1"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5.png"/><Relationship Id="rId1"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6.png"/><Relationship Id="rId1"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7.png"/><Relationship Id="rId1"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8.png"/><Relationship Id="rId1"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9.png"/><Relationship Id="rId1"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0.png"/><Relationship Id="rId1"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1.png"/><Relationship Id="rId1"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2.png"/><Relationship Id="rId1" Type="http://schemas.openxmlformats.org/officeDocument/2006/relationships/tags" Target="../tags/tag3.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3.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4.png"/><Relationship Id="rId1" Type="http://schemas.openxmlformats.org/officeDocument/2006/relationships/image" Target="../media/image8.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5.png"/><Relationship Id="rId1" Type="http://schemas.openxmlformats.org/officeDocument/2006/relationships/image" Target="../media/image8.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6.png"/><Relationship Id="rId1" Type="http://schemas.openxmlformats.org/officeDocument/2006/relationships/image" Target="../media/image8.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7.png"/><Relationship Id="rId1" Type="http://schemas.openxmlformats.org/officeDocument/2006/relationships/image" Target="../media/image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8.png"/><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email"/>
          <a:srcRect/>
          <a:stretch>
            <a:fillRect/>
          </a:stretch>
        </p:blipFill>
        <p:spPr>
          <a:xfrm>
            <a:off x="0" y="-1"/>
            <a:ext cx="7759700" cy="1777485"/>
          </a:xfrm>
          <a:prstGeom prst="rect">
            <a:avLst/>
          </a:prstGeom>
          <a:effectLst>
            <a:outerShdw dist="88900" algn="l" rotWithShape="0">
              <a:schemeClr val="bg1"/>
            </a:outerShdw>
          </a:effectLst>
        </p:spPr>
      </p:pic>
      <p:pic>
        <p:nvPicPr>
          <p:cNvPr id="10" name="图片 9"/>
          <p:cNvPicPr>
            <a:picLocks noChangeAspect="1"/>
          </p:cNvPicPr>
          <p:nvPr/>
        </p:nvPicPr>
        <p:blipFill>
          <a:blip r:embed="rId2" cstate="email"/>
          <a:stretch>
            <a:fillRect/>
          </a:stretch>
        </p:blipFill>
        <p:spPr>
          <a:xfrm rot="341063">
            <a:off x="9330102" y="3103561"/>
            <a:ext cx="2844578" cy="3815640"/>
          </a:xfrm>
          <a:prstGeom prst="rect">
            <a:avLst/>
          </a:prstGeom>
        </p:spPr>
      </p:pic>
      <p:pic>
        <p:nvPicPr>
          <p:cNvPr id="18" name="图片 17"/>
          <p:cNvPicPr>
            <a:picLocks noChangeAspect="1"/>
          </p:cNvPicPr>
          <p:nvPr/>
        </p:nvPicPr>
        <p:blipFill rotWithShape="1">
          <a:blip r:embed="rId3" cstate="email"/>
          <a:srcRect l="12963" t="8889" r="15370" b="11812"/>
          <a:stretch>
            <a:fillRect/>
          </a:stretch>
        </p:blipFill>
        <p:spPr>
          <a:xfrm>
            <a:off x="-727043" y="2487682"/>
            <a:ext cx="3970986" cy="4393934"/>
          </a:xfrm>
          <a:prstGeom prst="rect">
            <a:avLst/>
          </a:prstGeom>
        </p:spPr>
      </p:pic>
      <p:pic>
        <p:nvPicPr>
          <p:cNvPr id="2" name="图片 1"/>
          <p:cNvPicPr>
            <a:picLocks noChangeAspect="1"/>
          </p:cNvPicPr>
          <p:nvPr/>
        </p:nvPicPr>
        <p:blipFill>
          <a:blip r:embed="rId4"/>
          <a:stretch>
            <a:fillRect/>
          </a:stretch>
        </p:blipFill>
        <p:spPr>
          <a:xfrm>
            <a:off x="4085310" y="1290320"/>
            <a:ext cx="4021381" cy="4023360"/>
          </a:xfrm>
          <a:prstGeom prst="rect">
            <a:avLst/>
          </a:prstGeom>
        </p:spPr>
      </p:pic>
      <p:pic>
        <p:nvPicPr>
          <p:cNvPr id="15" name="图片 14"/>
          <p:cNvPicPr>
            <a:picLocks noChangeAspect="1"/>
          </p:cNvPicPr>
          <p:nvPr/>
        </p:nvPicPr>
        <p:blipFill>
          <a:blip r:embed="rId5"/>
          <a:stretch>
            <a:fillRect/>
          </a:stretch>
        </p:blipFill>
        <p:spPr>
          <a:xfrm>
            <a:off x="7638581" y="1075091"/>
            <a:ext cx="4440858" cy="1700582"/>
          </a:xfrm>
          <a:prstGeom prst="rect">
            <a:avLst/>
          </a:prstGeom>
        </p:spPr>
      </p:pic>
      <p:pic>
        <p:nvPicPr>
          <p:cNvPr id="14" name="图片 13"/>
          <p:cNvPicPr>
            <a:picLocks noChangeAspect="1"/>
          </p:cNvPicPr>
          <p:nvPr/>
        </p:nvPicPr>
        <p:blipFill>
          <a:blip r:embed="rId6"/>
          <a:stretch>
            <a:fillRect/>
          </a:stretch>
        </p:blipFill>
        <p:spPr>
          <a:xfrm>
            <a:off x="8583562" y="1290345"/>
            <a:ext cx="413503" cy="933493"/>
          </a:xfrm>
          <a:prstGeom prst="rect">
            <a:avLst/>
          </a:prstGeom>
        </p:spPr>
      </p:pic>
      <p:sp>
        <p:nvSpPr>
          <p:cNvPr id="4" name="文本框 3"/>
          <p:cNvSpPr txBox="1"/>
          <p:nvPr/>
        </p:nvSpPr>
        <p:spPr>
          <a:xfrm>
            <a:off x="8583295" y="2155190"/>
            <a:ext cx="2791460" cy="1014730"/>
          </a:xfrm>
          <a:prstGeom prst="rect">
            <a:avLst/>
          </a:prstGeom>
          <a:noFill/>
        </p:spPr>
        <p:txBody>
          <a:bodyPr wrap="square" rtlCol="0">
            <a:spAutoFit/>
          </a:bodyPr>
          <a:p>
            <a:r>
              <a:rPr lang="en-US" altLang="zh-CN" sz="6000">
                <a:solidFill>
                  <a:schemeClr val="bg1"/>
                </a:solidFill>
              </a:rPr>
              <a:t>  Party</a:t>
            </a:r>
            <a:endParaRPr lang="en-US" altLang="zh-CN" sz="6000">
              <a:solidFill>
                <a:schemeClr val="bg1"/>
              </a:solidFill>
            </a:endParaRPr>
          </a:p>
        </p:txBody>
      </p:sp>
      <p:sp>
        <p:nvSpPr>
          <p:cNvPr id="5" name="文本框 4"/>
          <p:cNvSpPr txBox="1"/>
          <p:nvPr/>
        </p:nvSpPr>
        <p:spPr>
          <a:xfrm>
            <a:off x="4349750" y="2875280"/>
            <a:ext cx="3604895" cy="1106805"/>
          </a:xfrm>
          <a:prstGeom prst="rect">
            <a:avLst/>
          </a:prstGeom>
          <a:noFill/>
        </p:spPr>
        <p:txBody>
          <a:bodyPr wrap="square" rtlCol="0">
            <a:spAutoFit/>
          </a:bodyPr>
          <a:p>
            <a:r>
              <a:rPr lang="zh-CN" altLang="en-US" sz="6600">
                <a:solidFill>
                  <a:schemeClr val="bg1"/>
                </a:solidFill>
              </a:rPr>
              <a:t>生日晚会</a:t>
            </a:r>
            <a:endParaRPr lang="zh-CN" altLang="en-US" sz="6600">
              <a:solidFill>
                <a:schemeClr val="bg1"/>
              </a:solidFill>
            </a:endParaRPr>
          </a:p>
        </p:txBody>
      </p:sp>
      <p:sp>
        <p:nvSpPr>
          <p:cNvPr id="6" name="文本框 5"/>
          <p:cNvSpPr txBox="1"/>
          <p:nvPr/>
        </p:nvSpPr>
        <p:spPr>
          <a:xfrm>
            <a:off x="4349750" y="2421890"/>
            <a:ext cx="3752850" cy="645160"/>
          </a:xfrm>
          <a:prstGeom prst="rect">
            <a:avLst/>
          </a:prstGeom>
          <a:noFill/>
        </p:spPr>
        <p:txBody>
          <a:bodyPr wrap="square" rtlCol="0">
            <a:spAutoFit/>
          </a:bodyPr>
          <a:p>
            <a:r>
              <a:rPr lang="zh-CN" altLang="en-US" sz="3600">
                <a:solidFill>
                  <a:schemeClr val="bg1"/>
                </a:solidFill>
              </a:rPr>
              <a:t>shēng rì  wǎn huì</a:t>
            </a:r>
            <a:r>
              <a:rPr lang="zh-CN" altLang="en-US">
                <a:solidFill>
                  <a:schemeClr val="bg1"/>
                </a:solidFill>
              </a:rPr>
              <a:t> </a:t>
            </a:r>
            <a:endParaRPr lang="zh-CN" altLang="en-US">
              <a:solidFill>
                <a:schemeClr val="bg1"/>
              </a:solidFill>
            </a:endParaRPr>
          </a:p>
        </p:txBody>
      </p:sp>
      <p:sp>
        <p:nvSpPr>
          <p:cNvPr id="9" name="文本框 8"/>
          <p:cNvSpPr txBox="1"/>
          <p:nvPr/>
        </p:nvSpPr>
        <p:spPr>
          <a:xfrm>
            <a:off x="6020435" y="4148455"/>
            <a:ext cx="1617980" cy="460375"/>
          </a:xfrm>
          <a:prstGeom prst="rect">
            <a:avLst/>
          </a:prstGeom>
          <a:noFill/>
        </p:spPr>
        <p:txBody>
          <a:bodyPr wrap="square" rtlCol="0">
            <a:spAutoFit/>
          </a:bodyPr>
          <a:p>
            <a:r>
              <a:rPr lang="en-US" altLang="zh-CN" sz="2400">
                <a:solidFill>
                  <a:schemeClr val="bg1"/>
                </a:solidFill>
              </a:rPr>
              <a:t>LI XIN YU</a:t>
            </a:r>
            <a:endParaRPr lang="en-US" altLang="zh-CN" sz="2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1800" decel="100000" fill="hold"/>
                                        <p:tgtEl>
                                          <p:spTgt spid="18"/>
                                        </p:tgtEl>
                                        <p:attrNameLst>
                                          <p:attrName>ppt_y</p:attrName>
                                        </p:attrNameLst>
                                      </p:cBhvr>
                                      <p:tavLst>
                                        <p:tav tm="0">
                                          <p:val>
                                            <p:strVal val="#ppt_y+1"/>
                                          </p:val>
                                        </p:tav>
                                        <p:tav tm="100000">
                                          <p:val>
                                            <p:strVal val="#ppt_y-.03"/>
                                          </p:val>
                                        </p:tav>
                                      </p:tavLst>
                                    </p:anim>
                                    <p:anim calcmode="lin" valueType="num">
                                      <p:cBhvr>
                                        <p:cTn id="15" dur="200" accel="100000" fill="hold">
                                          <p:stCondLst>
                                            <p:cond delay="1800"/>
                                          </p:stCondLst>
                                        </p:cTn>
                                        <p:tgtEl>
                                          <p:spTgt spid="18"/>
                                        </p:tgtEl>
                                        <p:attrNameLst>
                                          <p:attrName>ppt_y</p:attrName>
                                        </p:attrNameLst>
                                      </p:cBhvr>
                                      <p:tavLst>
                                        <p:tav tm="0">
                                          <p:val>
                                            <p:strVal val="#ppt_y-.03"/>
                                          </p:val>
                                        </p:tav>
                                        <p:tav tm="100000">
                                          <p:val>
                                            <p:strVal val="#ppt_y"/>
                                          </p:val>
                                        </p:tav>
                                      </p:tavLst>
                                    </p:anim>
                                  </p:childTnLst>
                                </p:cTn>
                              </p:par>
                              <p:par>
                                <p:cTn id="16" presetID="50" presetClass="entr" presetSubtype="0" decel="100000" fill="hold" nodeType="withEffect">
                                  <p:stCondLst>
                                    <p:cond delay="125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strVal val="#ppt_w+.3"/>
                                          </p:val>
                                        </p:tav>
                                        <p:tav tm="100000">
                                          <p:val>
                                            <p:strVal val="#ppt_w"/>
                                          </p:val>
                                        </p:tav>
                                      </p:tavLst>
                                    </p:anim>
                                    <p:anim calcmode="lin" valueType="num">
                                      <p:cBhvr>
                                        <p:cTn id="19" dur="1000" fill="hold"/>
                                        <p:tgtEl>
                                          <p:spTgt spid="10"/>
                                        </p:tgtEl>
                                        <p:attrNameLst>
                                          <p:attrName>ppt_h</p:attrName>
                                        </p:attrNameLst>
                                      </p:cBhvr>
                                      <p:tavLst>
                                        <p:tav tm="0">
                                          <p:val>
                                            <p:strVal val="#ppt_h"/>
                                          </p:val>
                                        </p:tav>
                                        <p:tav tm="100000">
                                          <p:val>
                                            <p:strVal val="#ppt_h"/>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饮料</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yǐn    liào </a:t>
            </a:r>
            <a:r>
              <a:rPr lang="zh-CN" altLang="en-US"/>
              <a:t>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beverage</a:t>
            </a:r>
            <a:endParaRPr lang="en-US" altLang="zh-CN" sz="3600"/>
          </a:p>
        </p:txBody>
      </p:sp>
      <p:pic>
        <p:nvPicPr>
          <p:cNvPr id="7" name="图片 6"/>
          <p:cNvPicPr>
            <a:picLocks noChangeAspect="1"/>
          </p:cNvPicPr>
          <p:nvPr/>
        </p:nvPicPr>
        <p:blipFill>
          <a:blip r:embed="rId2"/>
          <a:stretch>
            <a:fillRect/>
          </a:stretch>
        </p:blipFill>
        <p:spPr>
          <a:xfrm>
            <a:off x="5817235" y="2114550"/>
            <a:ext cx="5224145" cy="2628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把</a:t>
            </a:r>
            <a:endParaRPr lang="zh-CN" altLang="en-US" sz="9600"/>
          </a:p>
        </p:txBody>
      </p:sp>
      <p:sp>
        <p:nvSpPr>
          <p:cNvPr id="3" name="文本框 2"/>
          <p:cNvSpPr txBox="1"/>
          <p:nvPr/>
        </p:nvSpPr>
        <p:spPr>
          <a:xfrm>
            <a:off x="2541905" y="2040890"/>
            <a:ext cx="1750060" cy="706755"/>
          </a:xfrm>
          <a:prstGeom prst="rect">
            <a:avLst/>
          </a:prstGeom>
          <a:noFill/>
        </p:spPr>
        <p:txBody>
          <a:bodyPr wrap="square" rtlCol="0">
            <a:spAutoFit/>
          </a:bodyPr>
          <a:p>
            <a:r>
              <a:rPr lang="en-US" altLang="zh-CN" sz="4000"/>
              <a:t>     bǎ      </a:t>
            </a:r>
            <a:endParaRPr lang="zh-CN" altLang="en-US"/>
          </a:p>
        </p:txBody>
      </p:sp>
      <p:sp>
        <p:nvSpPr>
          <p:cNvPr id="5" name="文本框 4"/>
          <p:cNvSpPr txBox="1"/>
          <p:nvPr/>
        </p:nvSpPr>
        <p:spPr>
          <a:xfrm>
            <a:off x="1338580" y="4074795"/>
            <a:ext cx="5747385" cy="1198880"/>
          </a:xfrm>
          <a:prstGeom prst="rect">
            <a:avLst/>
          </a:prstGeom>
          <a:noFill/>
        </p:spPr>
        <p:txBody>
          <a:bodyPr wrap="square" rtlCol="0">
            <a:spAutoFit/>
          </a:bodyPr>
          <a:p>
            <a:r>
              <a:rPr lang="en-US" altLang="zh-CN" sz="3600"/>
              <a:t>(measure word for bunches of things, and chairs)</a:t>
            </a:r>
            <a:endParaRPr lang="en-US" altLang="zh-CN" sz="3600"/>
          </a:p>
        </p:txBody>
      </p:sp>
      <p:pic>
        <p:nvPicPr>
          <p:cNvPr id="7" name="图片 6"/>
          <p:cNvPicPr>
            <a:picLocks noChangeAspect="1"/>
          </p:cNvPicPr>
          <p:nvPr/>
        </p:nvPicPr>
        <p:blipFill>
          <a:blip r:embed="rId2"/>
          <a:stretch>
            <a:fillRect/>
          </a:stretch>
        </p:blipFill>
        <p:spPr>
          <a:xfrm>
            <a:off x="7328535" y="259715"/>
            <a:ext cx="2981325" cy="2981325"/>
          </a:xfrm>
          <a:prstGeom prst="rect">
            <a:avLst/>
          </a:prstGeom>
        </p:spPr>
      </p:pic>
      <p:pic>
        <p:nvPicPr>
          <p:cNvPr id="8" name="图片 7"/>
          <p:cNvPicPr>
            <a:picLocks noChangeAspect="1"/>
          </p:cNvPicPr>
          <p:nvPr/>
        </p:nvPicPr>
        <p:blipFill>
          <a:blip r:embed="rId3"/>
          <a:stretch>
            <a:fillRect/>
          </a:stretch>
        </p:blipFill>
        <p:spPr>
          <a:xfrm>
            <a:off x="7437120" y="3758565"/>
            <a:ext cx="2764155" cy="2764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花</a:t>
            </a:r>
            <a:endParaRPr lang="zh-CN" altLang="en-US" sz="9600"/>
          </a:p>
        </p:txBody>
      </p:sp>
      <p:sp>
        <p:nvSpPr>
          <p:cNvPr id="3" name="文本框 2"/>
          <p:cNvSpPr txBox="1"/>
          <p:nvPr/>
        </p:nvSpPr>
        <p:spPr>
          <a:xfrm>
            <a:off x="2541905" y="2040890"/>
            <a:ext cx="1750060" cy="706755"/>
          </a:xfrm>
          <a:prstGeom prst="rect">
            <a:avLst/>
          </a:prstGeom>
          <a:noFill/>
        </p:spPr>
        <p:txBody>
          <a:bodyPr wrap="square" rtlCol="0">
            <a:spAutoFit/>
          </a:bodyPr>
          <a:p>
            <a:r>
              <a:rPr lang="en-US" altLang="zh-CN" sz="4000"/>
              <a:t>    huā       </a:t>
            </a:r>
            <a:endParaRPr lang="zh-CN" altLang="en-US"/>
          </a:p>
        </p:txBody>
      </p:sp>
      <p:sp>
        <p:nvSpPr>
          <p:cNvPr id="5" name="文本框 4"/>
          <p:cNvSpPr txBox="1"/>
          <p:nvPr/>
        </p:nvSpPr>
        <p:spPr>
          <a:xfrm>
            <a:off x="1338580" y="4074795"/>
            <a:ext cx="5747385" cy="645160"/>
          </a:xfrm>
          <a:prstGeom prst="rect">
            <a:avLst/>
          </a:prstGeom>
          <a:noFill/>
        </p:spPr>
        <p:txBody>
          <a:bodyPr wrap="square" rtlCol="0">
            <a:spAutoFit/>
          </a:bodyPr>
          <a:p>
            <a:r>
              <a:rPr lang="en-US" altLang="zh-CN" sz="3600"/>
              <a:t>              flower</a:t>
            </a:r>
            <a:endParaRPr lang="en-US" altLang="zh-CN" sz="3600"/>
          </a:p>
        </p:txBody>
      </p:sp>
      <p:pic>
        <p:nvPicPr>
          <p:cNvPr id="6" name="图片 5"/>
          <p:cNvPicPr>
            <a:picLocks noChangeAspect="1"/>
          </p:cNvPicPr>
          <p:nvPr/>
        </p:nvPicPr>
        <p:blipFill>
          <a:blip r:embed="rId2"/>
          <a:srcRect b="7725"/>
          <a:stretch>
            <a:fillRect/>
          </a:stretch>
        </p:blipFill>
        <p:spPr>
          <a:xfrm>
            <a:off x="8186420" y="1470660"/>
            <a:ext cx="2964180" cy="1720215"/>
          </a:xfrm>
          <a:prstGeom prst="rect">
            <a:avLst/>
          </a:prstGeom>
        </p:spPr>
      </p:pic>
      <p:pic>
        <p:nvPicPr>
          <p:cNvPr id="9" name="图片 8"/>
          <p:cNvPicPr>
            <a:picLocks noChangeAspect="1"/>
          </p:cNvPicPr>
          <p:nvPr/>
        </p:nvPicPr>
        <p:blipFill>
          <a:blip r:embed="rId3"/>
          <a:stretch>
            <a:fillRect/>
          </a:stretch>
        </p:blipFill>
        <p:spPr>
          <a:xfrm>
            <a:off x="8935720" y="3675380"/>
            <a:ext cx="2853690" cy="1598295"/>
          </a:xfrm>
          <a:prstGeom prst="rect">
            <a:avLst/>
          </a:prstGeom>
        </p:spPr>
      </p:pic>
      <p:pic>
        <p:nvPicPr>
          <p:cNvPr id="10" name="图片 9"/>
          <p:cNvPicPr>
            <a:picLocks noChangeAspect="1"/>
          </p:cNvPicPr>
          <p:nvPr/>
        </p:nvPicPr>
        <p:blipFill>
          <a:blip r:embed="rId4"/>
          <a:stretch>
            <a:fillRect/>
          </a:stretch>
        </p:blipFill>
        <p:spPr>
          <a:xfrm>
            <a:off x="5796915" y="3190875"/>
            <a:ext cx="2917825" cy="19418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爱</a:t>
            </a:r>
            <a:endParaRPr lang="zh-CN" altLang="en-US" sz="9600"/>
          </a:p>
        </p:txBody>
      </p:sp>
      <p:sp>
        <p:nvSpPr>
          <p:cNvPr id="3" name="文本框 2"/>
          <p:cNvSpPr txBox="1"/>
          <p:nvPr/>
        </p:nvSpPr>
        <p:spPr>
          <a:xfrm>
            <a:off x="2541905" y="2040890"/>
            <a:ext cx="1750060" cy="706755"/>
          </a:xfrm>
          <a:prstGeom prst="rect">
            <a:avLst/>
          </a:prstGeom>
          <a:noFill/>
        </p:spPr>
        <p:txBody>
          <a:bodyPr wrap="square" rtlCol="0">
            <a:spAutoFit/>
          </a:bodyPr>
          <a:p>
            <a:r>
              <a:rPr lang="en-US" altLang="zh-CN" sz="4000"/>
              <a:t>     ài        </a:t>
            </a:r>
            <a:endParaRPr lang="zh-CN" altLang="en-US"/>
          </a:p>
        </p:txBody>
      </p:sp>
      <p:sp>
        <p:nvSpPr>
          <p:cNvPr id="5" name="文本框 4"/>
          <p:cNvSpPr txBox="1"/>
          <p:nvPr/>
        </p:nvSpPr>
        <p:spPr>
          <a:xfrm>
            <a:off x="1028065" y="4074795"/>
            <a:ext cx="5747385" cy="645160"/>
          </a:xfrm>
          <a:prstGeom prst="rect">
            <a:avLst/>
          </a:prstGeom>
          <a:noFill/>
        </p:spPr>
        <p:txBody>
          <a:bodyPr wrap="square" rtlCol="0">
            <a:spAutoFit/>
          </a:bodyPr>
          <a:p>
            <a:r>
              <a:rPr lang="en-US" altLang="zh-CN" sz="3600"/>
              <a:t> to love; to like; to be fond of</a:t>
            </a:r>
            <a:endParaRPr lang="en-US" altLang="zh-CN" sz="3600"/>
          </a:p>
        </p:txBody>
      </p:sp>
      <p:pic>
        <p:nvPicPr>
          <p:cNvPr id="7" name="图片 6"/>
          <p:cNvPicPr>
            <a:picLocks noChangeAspect="1"/>
          </p:cNvPicPr>
          <p:nvPr/>
        </p:nvPicPr>
        <p:blipFill>
          <a:blip r:embed="rId2"/>
          <a:stretch>
            <a:fillRect/>
          </a:stretch>
        </p:blipFill>
        <p:spPr>
          <a:xfrm>
            <a:off x="8006080" y="789305"/>
            <a:ext cx="2341245" cy="2393950"/>
          </a:xfrm>
          <a:prstGeom prst="rect">
            <a:avLst/>
          </a:prstGeom>
        </p:spPr>
      </p:pic>
      <p:pic>
        <p:nvPicPr>
          <p:cNvPr id="8" name="图片 7"/>
          <p:cNvPicPr>
            <a:picLocks noChangeAspect="1"/>
          </p:cNvPicPr>
          <p:nvPr/>
        </p:nvPicPr>
        <p:blipFill>
          <a:blip r:embed="rId3"/>
          <a:stretch>
            <a:fillRect/>
          </a:stretch>
        </p:blipFill>
        <p:spPr>
          <a:xfrm>
            <a:off x="7741285" y="3388360"/>
            <a:ext cx="3077210" cy="23895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苹果</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píng   guǒ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apple</a:t>
            </a:r>
            <a:endParaRPr lang="en-US" altLang="zh-CN" sz="3600"/>
          </a:p>
        </p:txBody>
      </p:sp>
      <p:pic>
        <p:nvPicPr>
          <p:cNvPr id="7" name="图片 6"/>
          <p:cNvPicPr>
            <a:picLocks noChangeAspect="1"/>
          </p:cNvPicPr>
          <p:nvPr/>
        </p:nvPicPr>
        <p:blipFill>
          <a:blip r:embed="rId2"/>
          <a:stretch>
            <a:fillRect/>
          </a:stretch>
        </p:blipFill>
        <p:spPr>
          <a:xfrm>
            <a:off x="6117590" y="1818005"/>
            <a:ext cx="3916680" cy="3221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梨</a:t>
            </a:r>
            <a:endParaRPr lang="zh-CN" altLang="en-US" sz="9600"/>
          </a:p>
        </p:txBody>
      </p:sp>
      <p:sp>
        <p:nvSpPr>
          <p:cNvPr id="3" name="文本框 2"/>
          <p:cNvSpPr txBox="1"/>
          <p:nvPr/>
        </p:nvSpPr>
        <p:spPr>
          <a:xfrm>
            <a:off x="2541905" y="2040890"/>
            <a:ext cx="1750060" cy="706755"/>
          </a:xfrm>
          <a:prstGeom prst="rect">
            <a:avLst/>
          </a:prstGeom>
          <a:noFill/>
        </p:spPr>
        <p:txBody>
          <a:bodyPr wrap="square" rtlCol="0">
            <a:spAutoFit/>
          </a:bodyPr>
          <a:p>
            <a:r>
              <a:rPr lang="en-US" altLang="zh-CN" sz="4000"/>
              <a:t>      lí        </a:t>
            </a:r>
            <a:endParaRPr lang="zh-CN" altLang="en-US"/>
          </a:p>
        </p:txBody>
      </p:sp>
      <p:sp>
        <p:nvSpPr>
          <p:cNvPr id="5" name="文本框 4"/>
          <p:cNvSpPr txBox="1"/>
          <p:nvPr/>
        </p:nvSpPr>
        <p:spPr>
          <a:xfrm>
            <a:off x="1028065" y="4074795"/>
            <a:ext cx="5747385" cy="645160"/>
          </a:xfrm>
          <a:prstGeom prst="rect">
            <a:avLst/>
          </a:prstGeom>
          <a:noFill/>
        </p:spPr>
        <p:txBody>
          <a:bodyPr wrap="square" rtlCol="0">
            <a:spAutoFit/>
          </a:bodyPr>
          <a:p>
            <a:r>
              <a:rPr lang="en-US" altLang="zh-CN" sz="3600"/>
              <a:t>                  pear</a:t>
            </a:r>
            <a:endParaRPr lang="zh-CN" altLang="en-US" sz="3600"/>
          </a:p>
        </p:txBody>
      </p:sp>
      <p:pic>
        <p:nvPicPr>
          <p:cNvPr id="6" name="图片 5"/>
          <p:cNvPicPr>
            <a:picLocks noChangeAspect="1"/>
          </p:cNvPicPr>
          <p:nvPr/>
        </p:nvPicPr>
        <p:blipFill>
          <a:blip r:embed="rId2"/>
          <a:stretch>
            <a:fillRect/>
          </a:stretch>
        </p:blipFill>
        <p:spPr>
          <a:xfrm>
            <a:off x="6775450" y="2321560"/>
            <a:ext cx="4163695" cy="27705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西瓜</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xī      gua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watermelon</a:t>
            </a:r>
            <a:endParaRPr lang="en-US" altLang="zh-CN" sz="3600"/>
          </a:p>
        </p:txBody>
      </p:sp>
      <p:pic>
        <p:nvPicPr>
          <p:cNvPr id="6" name="图片 5"/>
          <p:cNvPicPr>
            <a:picLocks noChangeAspect="1"/>
          </p:cNvPicPr>
          <p:nvPr/>
        </p:nvPicPr>
        <p:blipFill>
          <a:blip r:embed="rId2"/>
          <a:stretch>
            <a:fillRect/>
          </a:stretch>
        </p:blipFill>
        <p:spPr>
          <a:xfrm>
            <a:off x="6035675" y="1661795"/>
            <a:ext cx="3939540" cy="32537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香蕉</a:t>
            </a:r>
            <a:endParaRPr lang="zh-CN" altLang="en-US" sz="9600"/>
          </a:p>
        </p:txBody>
      </p:sp>
      <p:sp>
        <p:nvSpPr>
          <p:cNvPr id="3" name="文本框 2"/>
          <p:cNvSpPr txBox="1"/>
          <p:nvPr/>
        </p:nvSpPr>
        <p:spPr>
          <a:xfrm>
            <a:off x="2541905" y="2040890"/>
            <a:ext cx="3170555" cy="706755"/>
          </a:xfrm>
          <a:prstGeom prst="rect">
            <a:avLst/>
          </a:prstGeom>
          <a:noFill/>
        </p:spPr>
        <p:txBody>
          <a:bodyPr wrap="square" rtlCol="0">
            <a:spAutoFit/>
          </a:bodyPr>
          <a:p>
            <a:r>
              <a:rPr lang="en-US" altLang="zh-CN" sz="4000"/>
              <a:t> xiāng  jiāo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banana</a:t>
            </a:r>
            <a:endParaRPr lang="en-US" altLang="zh-CN" sz="3600"/>
          </a:p>
        </p:txBody>
      </p:sp>
      <p:pic>
        <p:nvPicPr>
          <p:cNvPr id="7" name="图片 6"/>
          <p:cNvPicPr>
            <a:picLocks noChangeAspect="1"/>
          </p:cNvPicPr>
          <p:nvPr/>
        </p:nvPicPr>
        <p:blipFill>
          <a:blip r:embed="rId2"/>
          <a:stretch>
            <a:fillRect/>
          </a:stretch>
        </p:blipFill>
        <p:spPr>
          <a:xfrm>
            <a:off x="5599430" y="2040890"/>
            <a:ext cx="4267835" cy="28403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草莓</a:t>
            </a:r>
            <a:endParaRPr lang="zh-CN" altLang="en-US" sz="9600"/>
          </a:p>
        </p:txBody>
      </p:sp>
      <p:sp>
        <p:nvSpPr>
          <p:cNvPr id="3" name="文本框 2"/>
          <p:cNvSpPr txBox="1"/>
          <p:nvPr/>
        </p:nvSpPr>
        <p:spPr>
          <a:xfrm>
            <a:off x="2541905" y="2040890"/>
            <a:ext cx="3170555" cy="706755"/>
          </a:xfrm>
          <a:prstGeom prst="rect">
            <a:avLst/>
          </a:prstGeom>
          <a:noFill/>
        </p:spPr>
        <p:txBody>
          <a:bodyPr wrap="square" rtlCol="0">
            <a:spAutoFit/>
          </a:bodyPr>
          <a:p>
            <a:r>
              <a:rPr lang="en-US" altLang="zh-CN" sz="4000"/>
              <a:t>  cǎo    méi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Strawberry</a:t>
            </a:r>
            <a:endParaRPr lang="en-US" altLang="zh-CN" sz="3600"/>
          </a:p>
        </p:txBody>
      </p:sp>
      <p:pic>
        <p:nvPicPr>
          <p:cNvPr id="6" name="图片 5"/>
          <p:cNvPicPr>
            <a:picLocks noChangeAspect="1"/>
          </p:cNvPicPr>
          <p:nvPr/>
        </p:nvPicPr>
        <p:blipFill>
          <a:blip r:embed="rId2"/>
          <a:stretch>
            <a:fillRect/>
          </a:stretch>
        </p:blipFill>
        <p:spPr>
          <a:xfrm>
            <a:off x="5712460" y="1950085"/>
            <a:ext cx="3949065" cy="29578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蓝莓</a:t>
            </a:r>
            <a:endParaRPr lang="zh-CN" altLang="en-US" sz="9600"/>
          </a:p>
        </p:txBody>
      </p:sp>
      <p:sp>
        <p:nvSpPr>
          <p:cNvPr id="3" name="文本框 2"/>
          <p:cNvSpPr txBox="1"/>
          <p:nvPr/>
        </p:nvSpPr>
        <p:spPr>
          <a:xfrm>
            <a:off x="2541905" y="2040890"/>
            <a:ext cx="3170555" cy="706755"/>
          </a:xfrm>
          <a:prstGeom prst="rect">
            <a:avLst/>
          </a:prstGeom>
          <a:noFill/>
        </p:spPr>
        <p:txBody>
          <a:bodyPr wrap="square" rtlCol="0">
            <a:spAutoFit/>
          </a:bodyPr>
          <a:p>
            <a:r>
              <a:rPr lang="en-US" altLang="zh-CN" sz="4000"/>
              <a:t>  lán    méi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blueberry</a:t>
            </a:r>
            <a:endParaRPr lang="en-US" altLang="zh-CN" sz="3600"/>
          </a:p>
        </p:txBody>
      </p:sp>
      <p:pic>
        <p:nvPicPr>
          <p:cNvPr id="7" name="图片 6"/>
          <p:cNvPicPr>
            <a:picLocks noChangeAspect="1"/>
          </p:cNvPicPr>
          <p:nvPr/>
        </p:nvPicPr>
        <p:blipFill>
          <a:blip r:embed="rId2"/>
          <a:stretch>
            <a:fillRect/>
          </a:stretch>
        </p:blipFill>
        <p:spPr>
          <a:xfrm>
            <a:off x="5645785" y="2206625"/>
            <a:ext cx="3674745" cy="24453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舞会</a:t>
            </a:r>
            <a:endParaRPr lang="zh-CN" altLang="en-US" sz="9600"/>
          </a:p>
        </p:txBody>
      </p:sp>
      <p:sp>
        <p:nvSpPr>
          <p:cNvPr id="3" name="文本框 2"/>
          <p:cNvSpPr txBox="1"/>
          <p:nvPr/>
        </p:nvSpPr>
        <p:spPr>
          <a:xfrm>
            <a:off x="2757805" y="2040890"/>
            <a:ext cx="2277110" cy="706755"/>
          </a:xfrm>
          <a:prstGeom prst="rect">
            <a:avLst/>
          </a:prstGeom>
          <a:noFill/>
        </p:spPr>
        <p:txBody>
          <a:bodyPr wrap="square" rtlCol="0">
            <a:spAutoFit/>
          </a:bodyPr>
          <a:p>
            <a:r>
              <a:rPr lang="zh-CN" altLang="en-US" sz="4000"/>
              <a:t>wǔ     huì</a:t>
            </a:r>
            <a:r>
              <a:rPr lang="zh-CN" altLang="en-US"/>
              <a:t>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dance party; ball</a:t>
            </a:r>
            <a:endParaRPr lang="en-US" altLang="zh-CN" sz="3600"/>
          </a:p>
        </p:txBody>
      </p:sp>
      <p:pic>
        <p:nvPicPr>
          <p:cNvPr id="6" name="图片 5"/>
          <p:cNvPicPr>
            <a:picLocks noChangeAspect="1"/>
          </p:cNvPicPr>
          <p:nvPr/>
        </p:nvPicPr>
        <p:blipFill>
          <a:blip r:embed="rId2"/>
          <a:stretch>
            <a:fillRect/>
          </a:stretch>
        </p:blipFill>
        <p:spPr>
          <a:xfrm>
            <a:off x="6426200" y="1969135"/>
            <a:ext cx="4483735" cy="29190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柠檬</a:t>
            </a:r>
            <a:endParaRPr lang="zh-CN" altLang="en-US" sz="9600"/>
          </a:p>
        </p:txBody>
      </p:sp>
      <p:sp>
        <p:nvSpPr>
          <p:cNvPr id="3" name="文本框 2"/>
          <p:cNvSpPr txBox="1"/>
          <p:nvPr/>
        </p:nvSpPr>
        <p:spPr>
          <a:xfrm>
            <a:off x="2541905" y="2040890"/>
            <a:ext cx="3170555" cy="706755"/>
          </a:xfrm>
          <a:prstGeom prst="rect">
            <a:avLst/>
          </a:prstGeom>
          <a:noFill/>
        </p:spPr>
        <p:txBody>
          <a:bodyPr wrap="square" rtlCol="0">
            <a:spAutoFit/>
          </a:bodyPr>
          <a:p>
            <a:r>
              <a:rPr lang="en-US" altLang="zh-CN" sz="4000"/>
              <a:t>níng  méng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lemon</a:t>
            </a:r>
            <a:endParaRPr lang="en-US" altLang="zh-CN" sz="3600"/>
          </a:p>
        </p:txBody>
      </p:sp>
      <p:pic>
        <p:nvPicPr>
          <p:cNvPr id="7" name="图片 6"/>
          <p:cNvPicPr>
            <a:picLocks noChangeAspect="1"/>
          </p:cNvPicPr>
          <p:nvPr/>
        </p:nvPicPr>
        <p:blipFill>
          <a:blip r:embed="rId2"/>
          <a:stretch>
            <a:fillRect/>
          </a:stretch>
        </p:blipFill>
        <p:spPr>
          <a:xfrm>
            <a:off x="5645785" y="1793240"/>
            <a:ext cx="3007995" cy="30079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葡萄</a:t>
            </a:r>
            <a:endParaRPr lang="zh-CN" altLang="en-US" sz="9600"/>
          </a:p>
        </p:txBody>
      </p:sp>
      <p:sp>
        <p:nvSpPr>
          <p:cNvPr id="3" name="文本框 2"/>
          <p:cNvSpPr txBox="1"/>
          <p:nvPr/>
        </p:nvSpPr>
        <p:spPr>
          <a:xfrm>
            <a:off x="2541905" y="2040890"/>
            <a:ext cx="3170555" cy="706755"/>
          </a:xfrm>
          <a:prstGeom prst="rect">
            <a:avLst/>
          </a:prstGeom>
          <a:noFill/>
        </p:spPr>
        <p:txBody>
          <a:bodyPr wrap="square" rtlCol="0">
            <a:spAutoFit/>
          </a:bodyPr>
          <a:p>
            <a:r>
              <a:rPr lang="en-US" altLang="zh-CN" sz="4000"/>
              <a:t>  pú      táo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grape</a:t>
            </a:r>
            <a:endParaRPr lang="en-US" altLang="zh-CN" sz="3600"/>
          </a:p>
        </p:txBody>
      </p:sp>
      <p:pic>
        <p:nvPicPr>
          <p:cNvPr id="7" name="图片 6"/>
          <p:cNvPicPr>
            <a:picLocks noChangeAspect="1"/>
          </p:cNvPicPr>
          <p:nvPr/>
        </p:nvPicPr>
        <p:blipFill>
          <a:blip r:embed="rId2"/>
          <a:stretch>
            <a:fillRect/>
          </a:stretch>
        </p:blipFill>
        <p:spPr>
          <a:xfrm>
            <a:off x="5977255" y="2149475"/>
            <a:ext cx="3431540" cy="25704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桔子</a:t>
            </a:r>
            <a:endParaRPr lang="zh-CN" altLang="en-US" sz="9600"/>
          </a:p>
        </p:txBody>
      </p:sp>
      <p:sp>
        <p:nvSpPr>
          <p:cNvPr id="3" name="文本框 2"/>
          <p:cNvSpPr txBox="1"/>
          <p:nvPr/>
        </p:nvSpPr>
        <p:spPr>
          <a:xfrm>
            <a:off x="2541905" y="2040890"/>
            <a:ext cx="3170555" cy="706755"/>
          </a:xfrm>
          <a:prstGeom prst="rect">
            <a:avLst/>
          </a:prstGeom>
          <a:noFill/>
        </p:spPr>
        <p:txBody>
          <a:bodyPr wrap="square" rtlCol="0">
            <a:spAutoFit/>
          </a:bodyPr>
          <a:p>
            <a:r>
              <a:rPr lang="en-US" altLang="zh-CN" sz="4000"/>
              <a:t>   jú       zi</a:t>
            </a:r>
            <a:endParaRPr lang="en-US" altLang="zh-CN" sz="4000"/>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orange</a:t>
            </a:r>
            <a:endParaRPr lang="en-US" altLang="zh-CN" sz="3600"/>
          </a:p>
        </p:txBody>
      </p:sp>
      <p:pic>
        <p:nvPicPr>
          <p:cNvPr id="6" name="图片 5"/>
          <p:cNvPicPr>
            <a:picLocks noChangeAspect="1"/>
          </p:cNvPicPr>
          <p:nvPr/>
        </p:nvPicPr>
        <p:blipFill>
          <a:blip r:embed="rId2"/>
          <a:stretch>
            <a:fillRect/>
          </a:stretch>
        </p:blipFill>
        <p:spPr>
          <a:xfrm>
            <a:off x="5581015" y="2138680"/>
            <a:ext cx="3983990" cy="28454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732790" y="2580005"/>
            <a:ext cx="7014845" cy="1568450"/>
          </a:xfrm>
          <a:prstGeom prst="rect">
            <a:avLst/>
          </a:prstGeom>
          <a:noFill/>
        </p:spPr>
        <p:txBody>
          <a:bodyPr wrap="square" rtlCol="0">
            <a:spAutoFit/>
          </a:bodyPr>
          <a:p>
            <a:r>
              <a:rPr lang="zh-CN" altLang="en-US" sz="9600"/>
              <a:t>菠萝</a:t>
            </a:r>
            <a:r>
              <a:rPr lang="en-US" altLang="zh-CN" sz="9600"/>
              <a:t>/</a:t>
            </a:r>
            <a:r>
              <a:rPr lang="zh-CN" altLang="en-US" sz="9600"/>
              <a:t>凤梨</a:t>
            </a:r>
            <a:endParaRPr lang="zh-CN" altLang="en-US" sz="9600"/>
          </a:p>
        </p:txBody>
      </p:sp>
      <p:sp>
        <p:nvSpPr>
          <p:cNvPr id="3" name="文本框 2"/>
          <p:cNvSpPr txBox="1"/>
          <p:nvPr/>
        </p:nvSpPr>
        <p:spPr>
          <a:xfrm>
            <a:off x="732790" y="2040890"/>
            <a:ext cx="4979670" cy="706755"/>
          </a:xfrm>
          <a:prstGeom prst="rect">
            <a:avLst/>
          </a:prstGeom>
          <a:noFill/>
        </p:spPr>
        <p:txBody>
          <a:bodyPr wrap="square" rtlCol="0">
            <a:spAutoFit/>
          </a:bodyPr>
          <a:p>
            <a:r>
              <a:rPr lang="en-US" altLang="zh-CN" sz="4000"/>
              <a:t>  bō       luó/      fèng    lí</a:t>
            </a:r>
            <a:endParaRPr lang="en-US" altLang="zh-CN" sz="4000"/>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pineapple</a:t>
            </a:r>
            <a:endParaRPr lang="en-US" altLang="zh-CN" sz="3600"/>
          </a:p>
        </p:txBody>
      </p:sp>
      <p:pic>
        <p:nvPicPr>
          <p:cNvPr id="7" name="图片 6"/>
          <p:cNvPicPr>
            <a:picLocks noChangeAspect="1"/>
          </p:cNvPicPr>
          <p:nvPr/>
        </p:nvPicPr>
        <p:blipFill>
          <a:blip r:embed="rId2"/>
          <a:stretch>
            <a:fillRect/>
          </a:stretch>
        </p:blipFill>
        <p:spPr>
          <a:xfrm>
            <a:off x="6609715" y="1837055"/>
            <a:ext cx="4147185" cy="30549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水果</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shuǐ    guǒ  </a:t>
            </a:r>
            <a:r>
              <a:rPr lang="zh-CN" altLang="en-US"/>
              <a:t>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fruit</a:t>
            </a:r>
            <a:endParaRPr lang="en-US" altLang="zh-CN" sz="3600"/>
          </a:p>
        </p:txBody>
      </p:sp>
      <p:pic>
        <p:nvPicPr>
          <p:cNvPr id="6" name="图片 5"/>
          <p:cNvPicPr>
            <a:picLocks noChangeAspect="1"/>
          </p:cNvPicPr>
          <p:nvPr/>
        </p:nvPicPr>
        <p:blipFill>
          <a:blip r:embed="rId2"/>
          <a:stretch>
            <a:fillRect/>
          </a:stretch>
        </p:blipFill>
        <p:spPr>
          <a:xfrm>
            <a:off x="5727065" y="2143125"/>
            <a:ext cx="4501515" cy="25768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住</a:t>
            </a:r>
            <a:endParaRPr lang="zh-CN" altLang="en-US" sz="9600"/>
          </a:p>
        </p:txBody>
      </p:sp>
      <p:sp>
        <p:nvSpPr>
          <p:cNvPr id="3" name="文本框 2"/>
          <p:cNvSpPr txBox="1"/>
          <p:nvPr/>
        </p:nvSpPr>
        <p:spPr>
          <a:xfrm>
            <a:off x="2871470" y="2040890"/>
            <a:ext cx="1420495" cy="706755"/>
          </a:xfrm>
          <a:prstGeom prst="rect">
            <a:avLst/>
          </a:prstGeom>
          <a:noFill/>
        </p:spPr>
        <p:txBody>
          <a:bodyPr wrap="square" rtlCol="0">
            <a:spAutoFit/>
          </a:bodyPr>
          <a:p>
            <a:r>
              <a:rPr lang="en-US" altLang="zh-CN" sz="4000"/>
              <a:t> zhù       </a:t>
            </a:r>
            <a:endParaRPr lang="zh-CN" altLang="en-US"/>
          </a:p>
        </p:txBody>
      </p:sp>
      <p:sp>
        <p:nvSpPr>
          <p:cNvPr id="5" name="文本框 4"/>
          <p:cNvSpPr txBox="1"/>
          <p:nvPr/>
        </p:nvSpPr>
        <p:spPr>
          <a:xfrm>
            <a:off x="1395730" y="3990340"/>
            <a:ext cx="5182235" cy="645160"/>
          </a:xfrm>
          <a:prstGeom prst="rect">
            <a:avLst/>
          </a:prstGeom>
          <a:noFill/>
        </p:spPr>
        <p:txBody>
          <a:bodyPr wrap="square" rtlCol="0">
            <a:spAutoFit/>
          </a:bodyPr>
          <a:p>
            <a:r>
              <a:rPr lang="en-US" altLang="zh-CN" sz="3600"/>
              <a:t>to live (in a certain place)</a:t>
            </a:r>
            <a:endParaRPr lang="en-US" altLang="zh-CN" sz="3600"/>
          </a:p>
        </p:txBody>
      </p:sp>
      <p:pic>
        <p:nvPicPr>
          <p:cNvPr id="7" name="图片 6"/>
          <p:cNvPicPr>
            <a:picLocks noChangeAspect="1"/>
          </p:cNvPicPr>
          <p:nvPr/>
        </p:nvPicPr>
        <p:blipFill>
          <a:blip r:embed="rId2"/>
          <a:stretch>
            <a:fillRect/>
          </a:stretch>
        </p:blipFill>
        <p:spPr>
          <a:xfrm>
            <a:off x="6379845" y="1597025"/>
            <a:ext cx="5104765" cy="3397250"/>
          </a:xfrm>
          <a:prstGeom prst="rect">
            <a:avLst/>
          </a:prstGeom>
        </p:spPr>
      </p:pic>
      <p:sp>
        <p:nvSpPr>
          <p:cNvPr id="8" name="文本框 7"/>
          <p:cNvSpPr txBox="1"/>
          <p:nvPr/>
        </p:nvSpPr>
        <p:spPr>
          <a:xfrm>
            <a:off x="7100570" y="5249545"/>
            <a:ext cx="4196715" cy="1076325"/>
          </a:xfrm>
          <a:prstGeom prst="rect">
            <a:avLst/>
          </a:prstGeom>
          <a:noFill/>
        </p:spPr>
        <p:txBody>
          <a:bodyPr wrap="square" rtlCol="0">
            <a:spAutoFit/>
          </a:bodyPr>
          <a:p>
            <a:r>
              <a:rPr lang="zh-CN" altLang="en-US" sz="3200"/>
              <a:t>我住在宿舍。</a:t>
            </a:r>
            <a:endParaRPr lang="zh-CN" altLang="en-US" sz="3200"/>
          </a:p>
          <a:p>
            <a:r>
              <a:rPr lang="zh-CN" altLang="en-US" sz="3200"/>
              <a:t>I live in a dormitory</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重</a:t>
            </a:r>
            <a:endParaRPr lang="zh-CN" altLang="en-US" sz="9600"/>
          </a:p>
        </p:txBody>
      </p:sp>
      <p:sp>
        <p:nvSpPr>
          <p:cNvPr id="3" name="文本框 2"/>
          <p:cNvSpPr txBox="1"/>
          <p:nvPr/>
        </p:nvSpPr>
        <p:spPr>
          <a:xfrm>
            <a:off x="2541905" y="2040890"/>
            <a:ext cx="1750060" cy="706755"/>
          </a:xfrm>
          <a:prstGeom prst="rect">
            <a:avLst/>
          </a:prstGeom>
          <a:noFill/>
        </p:spPr>
        <p:txBody>
          <a:bodyPr wrap="square" rtlCol="0">
            <a:spAutoFit/>
          </a:bodyPr>
          <a:p>
            <a:r>
              <a:rPr lang="en-US" altLang="zh-CN" sz="4000"/>
              <a:t>  zhòng        </a:t>
            </a:r>
            <a:endParaRPr lang="zh-CN" altLang="en-US"/>
          </a:p>
        </p:txBody>
      </p:sp>
      <p:sp>
        <p:nvSpPr>
          <p:cNvPr id="5" name="文本框 4"/>
          <p:cNvSpPr txBox="1"/>
          <p:nvPr/>
        </p:nvSpPr>
        <p:spPr>
          <a:xfrm>
            <a:off x="1028065" y="4074795"/>
            <a:ext cx="5747385" cy="645160"/>
          </a:xfrm>
          <a:prstGeom prst="rect">
            <a:avLst/>
          </a:prstGeom>
          <a:noFill/>
        </p:spPr>
        <p:txBody>
          <a:bodyPr wrap="square" rtlCol="0">
            <a:spAutoFit/>
          </a:bodyPr>
          <a:p>
            <a:r>
              <a:rPr lang="en-US" altLang="zh-CN" sz="3600"/>
              <a:t>           heavy; serious</a:t>
            </a:r>
            <a:endParaRPr lang="zh-CN" altLang="en-US" sz="3600"/>
          </a:p>
        </p:txBody>
      </p:sp>
      <p:pic>
        <p:nvPicPr>
          <p:cNvPr id="7" name="图片 6"/>
          <p:cNvPicPr>
            <a:picLocks noChangeAspect="1"/>
          </p:cNvPicPr>
          <p:nvPr/>
        </p:nvPicPr>
        <p:blipFill>
          <a:blip r:embed="rId2"/>
          <a:stretch>
            <a:fillRect/>
          </a:stretch>
        </p:blipFill>
        <p:spPr>
          <a:xfrm>
            <a:off x="6461125" y="1589405"/>
            <a:ext cx="3349625" cy="36791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轻</a:t>
            </a:r>
            <a:endParaRPr lang="zh-CN" altLang="en-US" sz="9600"/>
          </a:p>
        </p:txBody>
      </p:sp>
      <p:sp>
        <p:nvSpPr>
          <p:cNvPr id="3" name="文本框 2"/>
          <p:cNvSpPr txBox="1"/>
          <p:nvPr/>
        </p:nvSpPr>
        <p:spPr>
          <a:xfrm>
            <a:off x="2541905" y="2040890"/>
            <a:ext cx="1750060" cy="706755"/>
          </a:xfrm>
          <a:prstGeom prst="rect">
            <a:avLst/>
          </a:prstGeom>
          <a:noFill/>
        </p:spPr>
        <p:txBody>
          <a:bodyPr wrap="square" rtlCol="0">
            <a:spAutoFit/>
          </a:bodyPr>
          <a:p>
            <a:r>
              <a:rPr lang="en-US" altLang="zh-CN" sz="4000"/>
              <a:t>   qīng        </a:t>
            </a:r>
            <a:endParaRPr lang="zh-CN" altLang="en-US"/>
          </a:p>
        </p:txBody>
      </p:sp>
      <p:sp>
        <p:nvSpPr>
          <p:cNvPr id="5" name="文本框 4"/>
          <p:cNvSpPr txBox="1"/>
          <p:nvPr/>
        </p:nvSpPr>
        <p:spPr>
          <a:xfrm>
            <a:off x="1028065" y="4074795"/>
            <a:ext cx="5747385" cy="645160"/>
          </a:xfrm>
          <a:prstGeom prst="rect">
            <a:avLst/>
          </a:prstGeom>
          <a:noFill/>
        </p:spPr>
        <p:txBody>
          <a:bodyPr wrap="square" rtlCol="0">
            <a:spAutoFit/>
          </a:bodyPr>
          <a:p>
            <a:r>
              <a:rPr lang="en-US" altLang="zh-CN" sz="3600"/>
              <a:t>           light, soft, gentle</a:t>
            </a:r>
            <a:endParaRPr lang="en-US" altLang="zh-CN" sz="3600"/>
          </a:p>
        </p:txBody>
      </p:sp>
      <p:pic>
        <p:nvPicPr>
          <p:cNvPr id="6" name="图片 5"/>
          <p:cNvPicPr>
            <a:picLocks noChangeAspect="1"/>
          </p:cNvPicPr>
          <p:nvPr/>
        </p:nvPicPr>
        <p:blipFill>
          <a:blip r:embed="rId2"/>
          <a:stretch>
            <a:fillRect/>
          </a:stretch>
        </p:blipFill>
        <p:spPr>
          <a:xfrm>
            <a:off x="5925820" y="2188210"/>
            <a:ext cx="5335270" cy="2352040"/>
          </a:xfrm>
          <a:prstGeom prst="rect">
            <a:avLst/>
          </a:prstGeom>
        </p:spPr>
      </p:pic>
      <p:sp>
        <p:nvSpPr>
          <p:cNvPr id="8" name="椭圆 7"/>
          <p:cNvSpPr/>
          <p:nvPr/>
        </p:nvSpPr>
        <p:spPr>
          <a:xfrm>
            <a:off x="9256395" y="1739900"/>
            <a:ext cx="2313305" cy="2512060"/>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接</a:t>
            </a:r>
            <a:endParaRPr lang="zh-CN" altLang="en-US" sz="9600"/>
          </a:p>
        </p:txBody>
      </p:sp>
      <p:sp>
        <p:nvSpPr>
          <p:cNvPr id="3" name="文本框 2"/>
          <p:cNvSpPr txBox="1"/>
          <p:nvPr/>
        </p:nvSpPr>
        <p:spPr>
          <a:xfrm>
            <a:off x="2541905" y="2040890"/>
            <a:ext cx="1750060" cy="706755"/>
          </a:xfrm>
          <a:prstGeom prst="rect">
            <a:avLst/>
          </a:prstGeom>
          <a:noFill/>
        </p:spPr>
        <p:txBody>
          <a:bodyPr wrap="square" rtlCol="0">
            <a:spAutoFit/>
          </a:bodyPr>
          <a:p>
            <a:r>
              <a:rPr lang="en-US" altLang="zh-CN" sz="4000"/>
              <a:t>     jiē         </a:t>
            </a:r>
            <a:endParaRPr lang="zh-CN" altLang="en-US"/>
          </a:p>
        </p:txBody>
      </p:sp>
      <p:sp>
        <p:nvSpPr>
          <p:cNvPr id="5" name="文本框 4"/>
          <p:cNvSpPr txBox="1"/>
          <p:nvPr/>
        </p:nvSpPr>
        <p:spPr>
          <a:xfrm>
            <a:off x="802005" y="4084320"/>
            <a:ext cx="6075680" cy="645160"/>
          </a:xfrm>
          <a:prstGeom prst="rect">
            <a:avLst/>
          </a:prstGeom>
          <a:noFill/>
        </p:spPr>
        <p:txBody>
          <a:bodyPr wrap="square" rtlCol="0">
            <a:spAutoFit/>
          </a:bodyPr>
          <a:p>
            <a:r>
              <a:rPr lang="en-US" altLang="zh-CN" sz="3600"/>
              <a:t> to catch; to meet; to welcome</a:t>
            </a:r>
            <a:endParaRPr lang="zh-CN" altLang="en-US" sz="3600"/>
          </a:p>
        </p:txBody>
      </p:sp>
      <p:pic>
        <p:nvPicPr>
          <p:cNvPr id="7" name="图片 6"/>
          <p:cNvPicPr>
            <a:picLocks noChangeAspect="1"/>
          </p:cNvPicPr>
          <p:nvPr/>
        </p:nvPicPr>
        <p:blipFill>
          <a:blip r:embed="rId2"/>
          <a:stretch>
            <a:fillRect/>
          </a:stretch>
        </p:blipFill>
        <p:spPr>
          <a:xfrm>
            <a:off x="7048500" y="1183005"/>
            <a:ext cx="4039870" cy="40398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楼</a:t>
            </a:r>
            <a:endParaRPr lang="zh-CN" altLang="en-US" sz="9600"/>
          </a:p>
        </p:txBody>
      </p:sp>
      <p:sp>
        <p:nvSpPr>
          <p:cNvPr id="3" name="文本框 2"/>
          <p:cNvSpPr txBox="1"/>
          <p:nvPr/>
        </p:nvSpPr>
        <p:spPr>
          <a:xfrm>
            <a:off x="2541905" y="2040890"/>
            <a:ext cx="1750060" cy="706755"/>
          </a:xfrm>
          <a:prstGeom prst="rect">
            <a:avLst/>
          </a:prstGeom>
          <a:noFill/>
        </p:spPr>
        <p:txBody>
          <a:bodyPr wrap="square" rtlCol="0">
            <a:spAutoFit/>
          </a:bodyPr>
          <a:p>
            <a:r>
              <a:rPr lang="en-US" altLang="zh-CN" sz="4000"/>
              <a:t>    lóu       </a:t>
            </a:r>
            <a:endParaRPr lang="zh-CN" altLang="en-US"/>
          </a:p>
        </p:txBody>
      </p:sp>
      <p:sp>
        <p:nvSpPr>
          <p:cNvPr id="5" name="文本框 4"/>
          <p:cNvSpPr txBox="1"/>
          <p:nvPr/>
        </p:nvSpPr>
        <p:spPr>
          <a:xfrm>
            <a:off x="1028065" y="4074795"/>
            <a:ext cx="5747385" cy="1198880"/>
          </a:xfrm>
          <a:prstGeom prst="rect">
            <a:avLst/>
          </a:prstGeom>
          <a:noFill/>
        </p:spPr>
        <p:txBody>
          <a:bodyPr wrap="square" rtlCol="0">
            <a:spAutoFit/>
          </a:bodyPr>
          <a:p>
            <a:r>
              <a:rPr lang="en-US" altLang="zh-CN" sz="3600"/>
              <a:t>multi-storied building; floor(of a multi-level building</a:t>
            </a:r>
            <a:endParaRPr lang="en-US" altLang="zh-CN" sz="3600"/>
          </a:p>
        </p:txBody>
      </p:sp>
      <p:pic>
        <p:nvPicPr>
          <p:cNvPr id="7" name="图片 6"/>
          <p:cNvPicPr>
            <a:picLocks noChangeAspect="1"/>
          </p:cNvPicPr>
          <p:nvPr/>
        </p:nvPicPr>
        <p:blipFill>
          <a:blip r:embed="rId2"/>
          <a:stretch>
            <a:fillRect/>
          </a:stretch>
        </p:blipFill>
        <p:spPr>
          <a:xfrm>
            <a:off x="6910705" y="2040890"/>
            <a:ext cx="3789045" cy="2834005"/>
          </a:xfrm>
          <a:prstGeom prst="rect">
            <a:avLst/>
          </a:prstGeom>
        </p:spPr>
      </p:pic>
      <p:sp>
        <p:nvSpPr>
          <p:cNvPr id="8" name="文本框 7"/>
          <p:cNvSpPr txBox="1"/>
          <p:nvPr/>
        </p:nvSpPr>
        <p:spPr>
          <a:xfrm>
            <a:off x="901700" y="5483860"/>
            <a:ext cx="10113010" cy="953135"/>
          </a:xfrm>
          <a:prstGeom prst="rect">
            <a:avLst/>
          </a:prstGeom>
          <a:noFill/>
        </p:spPr>
        <p:txBody>
          <a:bodyPr wrap="square" rtlCol="0">
            <a:spAutoFit/>
          </a:bodyPr>
          <a:p>
            <a:r>
              <a:rPr lang="en-US" altLang="zh-CN" sz="2800"/>
              <a:t>A:</a:t>
            </a:r>
            <a:r>
              <a:rPr lang="zh-CN" altLang="en-US" sz="2800"/>
              <a:t>你家住几楼？                                 A: How many floors do you live in?</a:t>
            </a:r>
            <a:endParaRPr lang="zh-CN" altLang="en-US" sz="2800"/>
          </a:p>
          <a:p>
            <a:r>
              <a:rPr lang="en-US" altLang="zh-CN" sz="2800"/>
              <a:t>B:</a:t>
            </a:r>
            <a:r>
              <a:rPr lang="zh-CN" altLang="en-US" sz="2800"/>
              <a:t>我家住</a:t>
            </a:r>
            <a:r>
              <a:rPr lang="en-US" altLang="zh-CN" sz="2800"/>
              <a:t>22</a:t>
            </a:r>
            <a:r>
              <a:rPr lang="zh-CN" altLang="en-US" sz="2800"/>
              <a:t>楼                                      </a:t>
            </a:r>
            <a:r>
              <a:rPr lang="zh-CN" altLang="en-US" sz="2800">
                <a:sym typeface="+mn-ea"/>
              </a:rPr>
              <a:t>B: I lives on the 22nd floor</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表姐</a:t>
            </a:r>
            <a:endParaRPr lang="zh-CN" altLang="en-US" sz="9600"/>
          </a:p>
        </p:txBody>
      </p:sp>
      <p:sp>
        <p:nvSpPr>
          <p:cNvPr id="3" name="文本框 2"/>
          <p:cNvSpPr txBox="1"/>
          <p:nvPr/>
        </p:nvSpPr>
        <p:spPr>
          <a:xfrm>
            <a:off x="2698115" y="2040890"/>
            <a:ext cx="2336800" cy="706755"/>
          </a:xfrm>
          <a:prstGeom prst="rect">
            <a:avLst/>
          </a:prstGeom>
          <a:noFill/>
        </p:spPr>
        <p:txBody>
          <a:bodyPr wrap="square" rtlCol="0">
            <a:spAutoFit/>
          </a:bodyPr>
          <a:p>
            <a:r>
              <a:rPr lang="zh-CN" altLang="en-US" sz="4000"/>
              <a:t>biǎo    jiě </a:t>
            </a:r>
            <a:r>
              <a:rPr lang="zh-CN" altLang="en-US"/>
              <a:t> </a:t>
            </a:r>
            <a:endParaRPr lang="zh-CN" altLang="en-US"/>
          </a:p>
        </p:txBody>
      </p:sp>
      <p:sp>
        <p:nvSpPr>
          <p:cNvPr id="5" name="文本框 4"/>
          <p:cNvSpPr txBox="1"/>
          <p:nvPr/>
        </p:nvSpPr>
        <p:spPr>
          <a:xfrm>
            <a:off x="1922145" y="4074795"/>
            <a:ext cx="4374515" cy="645160"/>
          </a:xfrm>
          <a:prstGeom prst="rect">
            <a:avLst/>
          </a:prstGeom>
          <a:noFill/>
        </p:spPr>
        <p:txBody>
          <a:bodyPr wrap="square" rtlCol="0">
            <a:spAutoFit/>
          </a:bodyPr>
          <a:p>
            <a:r>
              <a:rPr lang="en-US" altLang="zh-CN" sz="3600"/>
              <a:t> older female cousin</a:t>
            </a:r>
            <a:endParaRPr lang="en-US" altLang="zh-CN" sz="3600"/>
          </a:p>
        </p:txBody>
      </p:sp>
      <p:pic>
        <p:nvPicPr>
          <p:cNvPr id="7" name="图片 6"/>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158990" y="1666240"/>
            <a:ext cx="3526155" cy="3526155"/>
          </a:xfrm>
          <a:prstGeom prst="rect">
            <a:avLst/>
          </a:prstGeom>
        </p:spPr>
      </p:pic>
      <p:sp>
        <p:nvSpPr>
          <p:cNvPr id="8" name="圆角矩形标注 7"/>
          <p:cNvSpPr/>
          <p:nvPr/>
        </p:nvSpPr>
        <p:spPr>
          <a:xfrm>
            <a:off x="5207635" y="988695"/>
            <a:ext cx="2954020" cy="1250950"/>
          </a:xfrm>
          <a:prstGeom prst="wedgeRoundRectCallout">
            <a:avLst>
              <a:gd name="adj1" fmla="val 38714"/>
              <a:gd name="adj2" fmla="val 71522"/>
              <a:gd name="adj3" fmla="val 16667"/>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9" name="文本框 8"/>
          <p:cNvSpPr txBox="1"/>
          <p:nvPr/>
        </p:nvSpPr>
        <p:spPr>
          <a:xfrm>
            <a:off x="5301615" y="1046480"/>
            <a:ext cx="2887980" cy="1383665"/>
          </a:xfrm>
          <a:prstGeom prst="rect">
            <a:avLst/>
          </a:prstGeom>
          <a:noFill/>
        </p:spPr>
        <p:txBody>
          <a:bodyPr wrap="square" rtlCol="0">
            <a:spAutoFit/>
          </a:bodyPr>
          <a:p>
            <a:r>
              <a:rPr lang="en-US" altLang="zh-CN" sz="2800"/>
              <a:t>1.</a:t>
            </a:r>
            <a:r>
              <a:rPr lang="zh-CN" altLang="en-US" sz="2800"/>
              <a:t>爸爸姐姐</a:t>
            </a:r>
            <a:r>
              <a:rPr lang="en-US" altLang="zh-CN" sz="2800"/>
              <a:t>/</a:t>
            </a:r>
            <a:r>
              <a:rPr lang="zh-CN" altLang="en-US" sz="2800"/>
              <a:t>妹妹的女儿</a:t>
            </a:r>
            <a:endParaRPr lang="zh-CN" altLang="en-US" sz="2800"/>
          </a:p>
          <a:p>
            <a:endParaRPr lang="zh-CN" altLang="en-US" sz="2800"/>
          </a:p>
        </p:txBody>
      </p:sp>
      <p:sp>
        <p:nvSpPr>
          <p:cNvPr id="13" name="圆角矩形标注 12"/>
          <p:cNvSpPr/>
          <p:nvPr/>
        </p:nvSpPr>
        <p:spPr>
          <a:xfrm>
            <a:off x="5207635" y="4874895"/>
            <a:ext cx="2727325" cy="1439545"/>
          </a:xfrm>
          <a:prstGeom prst="wedgeRoundRectCallout">
            <a:avLst>
              <a:gd name="adj1" fmla="val 63341"/>
              <a:gd name="adj2" fmla="val -50573"/>
              <a:gd name="adj3" fmla="val 16667"/>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4" name="文本框 13"/>
          <p:cNvSpPr txBox="1"/>
          <p:nvPr/>
        </p:nvSpPr>
        <p:spPr>
          <a:xfrm>
            <a:off x="5207635" y="5118100"/>
            <a:ext cx="2774950" cy="953135"/>
          </a:xfrm>
          <a:prstGeom prst="rect">
            <a:avLst/>
          </a:prstGeom>
          <a:noFill/>
        </p:spPr>
        <p:txBody>
          <a:bodyPr wrap="square" rtlCol="0">
            <a:spAutoFit/>
          </a:bodyPr>
          <a:p>
            <a:r>
              <a:rPr lang="en-US" altLang="zh-CN" sz="2800"/>
              <a:t>2.</a:t>
            </a:r>
            <a:r>
              <a:rPr lang="zh-CN" altLang="en-US" sz="2800"/>
              <a:t>妈妈的姐姐</a:t>
            </a:r>
            <a:r>
              <a:rPr lang="en-US" altLang="zh-CN" sz="2800"/>
              <a:t>/</a:t>
            </a:r>
            <a:r>
              <a:rPr lang="zh-CN" altLang="en-US" sz="2800"/>
              <a:t>妹妹的女儿</a:t>
            </a:r>
            <a:endParaRPr lang="zh-CN" altLang="en-US" sz="2800"/>
          </a:p>
        </p:txBody>
      </p:sp>
      <p:sp>
        <p:nvSpPr>
          <p:cNvPr id="15" name="圆角矩形标注 14"/>
          <p:cNvSpPr/>
          <p:nvPr/>
        </p:nvSpPr>
        <p:spPr>
          <a:xfrm>
            <a:off x="9782175" y="1786890"/>
            <a:ext cx="2078990" cy="2586990"/>
          </a:xfrm>
          <a:prstGeom prst="wedgeRoundRectCallout">
            <a:avLst>
              <a:gd name="adj1" fmla="val -61545"/>
              <a:gd name="adj2" fmla="val 5400"/>
              <a:gd name="adj3" fmla="val 16667"/>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6" name="文本框 15"/>
          <p:cNvSpPr txBox="1"/>
          <p:nvPr/>
        </p:nvSpPr>
        <p:spPr>
          <a:xfrm>
            <a:off x="9979660" y="2239645"/>
            <a:ext cx="1684020" cy="1383665"/>
          </a:xfrm>
          <a:prstGeom prst="rect">
            <a:avLst/>
          </a:prstGeom>
          <a:noFill/>
        </p:spPr>
        <p:txBody>
          <a:bodyPr wrap="square" rtlCol="0">
            <a:spAutoFit/>
          </a:bodyPr>
          <a:p>
            <a:r>
              <a:rPr lang="en-US" altLang="zh-CN" sz="2800"/>
              <a:t>3.</a:t>
            </a:r>
            <a:r>
              <a:rPr lang="zh-CN" altLang="en-US" sz="2800"/>
              <a:t>妈妈的哥哥</a:t>
            </a:r>
            <a:r>
              <a:rPr lang="en-US" altLang="zh-CN" sz="2800"/>
              <a:t>/</a:t>
            </a:r>
            <a:r>
              <a:rPr lang="zh-CN" altLang="en-US" sz="2800"/>
              <a:t>弟弟的女儿</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7830" y="498475"/>
            <a:ext cx="9671050" cy="460375"/>
          </a:xfrm>
          <a:prstGeom prst="rect">
            <a:avLst/>
          </a:prstGeom>
          <a:noFill/>
        </p:spPr>
        <p:txBody>
          <a:bodyPr wrap="square" rtlCol="0">
            <a:spAutoFit/>
          </a:bodyPr>
          <a:p>
            <a:r>
              <a:rPr lang="en-US" altLang="zh-CN" sz="2400"/>
              <a:t>1.</a:t>
            </a:r>
            <a:r>
              <a:rPr lang="zh-CN" altLang="en-US" sz="2400"/>
              <a:t>呢</a:t>
            </a:r>
            <a:r>
              <a:rPr lang="en-US" altLang="zh-CN" sz="2400"/>
              <a:t>(ne) Indicating an Action in Progress</a:t>
            </a:r>
            <a:endParaRPr lang="en-US" altLang="zh-CN" sz="2400"/>
          </a:p>
        </p:txBody>
      </p:sp>
      <p:sp>
        <p:nvSpPr>
          <p:cNvPr id="8" name="文本框 7"/>
          <p:cNvSpPr txBox="1"/>
          <p:nvPr/>
        </p:nvSpPr>
        <p:spPr>
          <a:xfrm>
            <a:off x="399415" y="1250950"/>
            <a:ext cx="11034395" cy="829945"/>
          </a:xfrm>
          <a:prstGeom prst="rect">
            <a:avLst/>
          </a:prstGeom>
          <a:noFill/>
        </p:spPr>
        <p:txBody>
          <a:bodyPr wrap="square" rtlCol="0">
            <a:spAutoFit/>
          </a:bodyPr>
          <a:p>
            <a:r>
              <a:rPr lang="zh-CN" altLang="en-US" sz="2400"/>
              <a:t>呢</a:t>
            </a:r>
            <a:r>
              <a:rPr lang="en-US" altLang="zh-CN" sz="2400"/>
              <a:t>(ne), at the end of a sentence, indicates that the action is in progress. It is like </a:t>
            </a:r>
            <a:r>
              <a:rPr lang="zh-CN" altLang="en-US" sz="2400"/>
              <a:t>在</a:t>
            </a:r>
            <a:r>
              <a:rPr lang="en-US" altLang="zh-CN" sz="2400"/>
              <a:t>(zài), which is never used at the end of a sentence, but rather before a verb.</a:t>
            </a:r>
            <a:endParaRPr lang="en-US" altLang="zh-CN" sz="2400"/>
          </a:p>
        </p:txBody>
      </p:sp>
      <p:sp>
        <p:nvSpPr>
          <p:cNvPr id="9" name="文本框 8"/>
          <p:cNvSpPr txBox="1"/>
          <p:nvPr/>
        </p:nvSpPr>
        <p:spPr>
          <a:xfrm>
            <a:off x="417830" y="2332990"/>
            <a:ext cx="11072495" cy="3538220"/>
          </a:xfrm>
          <a:prstGeom prst="rect">
            <a:avLst/>
          </a:prstGeom>
          <a:noFill/>
        </p:spPr>
        <p:txBody>
          <a:bodyPr wrap="square" rtlCol="0">
            <a:spAutoFit/>
          </a:bodyPr>
          <a:p>
            <a:r>
              <a:rPr lang="en-US" altLang="zh-CN" sz="2800"/>
              <a:t>1. </a:t>
            </a:r>
            <a:r>
              <a:rPr lang="zh-CN" altLang="en-US" sz="2800"/>
              <a:t>你写什么呢？</a:t>
            </a:r>
            <a:endParaRPr lang="zh-CN" altLang="en-US" sz="2800"/>
          </a:p>
          <a:p>
            <a:r>
              <a:rPr lang="zh-CN" altLang="en-US" sz="2800"/>
              <a:t>     nǐ xiě shén me ne ？</a:t>
            </a:r>
            <a:endParaRPr lang="zh-CN" altLang="en-US" sz="2800"/>
          </a:p>
          <a:p>
            <a:r>
              <a:rPr lang="zh-CN" altLang="en-US" sz="2800"/>
              <a:t>     </a:t>
            </a:r>
            <a:r>
              <a:rPr lang="en-US" altLang="zh-CN" sz="2800"/>
              <a:t>What are you writing?</a:t>
            </a:r>
            <a:endParaRPr lang="en-US" altLang="zh-CN" sz="2800"/>
          </a:p>
          <a:p>
            <a:endParaRPr lang="zh-CN" altLang="en-US" sz="2800"/>
          </a:p>
          <a:p>
            <a:r>
              <a:rPr lang="en-US" altLang="zh-CN" sz="2800"/>
              <a:t>2. </a:t>
            </a:r>
            <a:r>
              <a:rPr lang="zh-CN" altLang="en-US" sz="2800"/>
              <a:t>你找什么呢？</a:t>
            </a:r>
            <a:endParaRPr lang="zh-CN" altLang="en-US" sz="2800"/>
          </a:p>
          <a:p>
            <a:r>
              <a:rPr lang="zh-CN" altLang="en-US" sz="2800"/>
              <a:t>     </a:t>
            </a:r>
            <a:r>
              <a:rPr lang="zh-CN" altLang="en-US" sz="2800">
                <a:sym typeface="+mn-ea"/>
              </a:rPr>
              <a:t>nǐ zhǎo shén me ne ？</a:t>
            </a:r>
            <a:endParaRPr lang="zh-CN" altLang="en-US" sz="2800">
              <a:sym typeface="+mn-ea"/>
            </a:endParaRPr>
          </a:p>
          <a:p>
            <a:r>
              <a:rPr lang="zh-CN" altLang="en-US" sz="2800">
                <a:sym typeface="+mn-ea"/>
              </a:rPr>
              <a:t>     </a:t>
            </a:r>
            <a:r>
              <a:rPr lang="en-US" altLang="zh-CN" sz="2800">
                <a:sym typeface="+mn-ea"/>
              </a:rPr>
              <a:t>What are you looking for?</a:t>
            </a:r>
            <a:endParaRPr lang="zh-CN" altLang="en-US" sz="2800"/>
          </a:p>
          <a:p>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9415" y="517525"/>
            <a:ext cx="9671050" cy="460375"/>
          </a:xfrm>
          <a:prstGeom prst="rect">
            <a:avLst/>
          </a:prstGeom>
          <a:noFill/>
        </p:spPr>
        <p:txBody>
          <a:bodyPr wrap="square" rtlCol="0">
            <a:spAutoFit/>
          </a:bodyPr>
          <a:p>
            <a:r>
              <a:rPr lang="en-US" altLang="zh-CN" sz="2400"/>
              <a:t>1.</a:t>
            </a:r>
            <a:r>
              <a:rPr lang="zh-CN" altLang="en-US" sz="2400"/>
              <a:t>呢</a:t>
            </a:r>
            <a:r>
              <a:rPr lang="en-US" altLang="zh-CN" sz="2400"/>
              <a:t>(ne) Indicating an Action in Progress</a:t>
            </a:r>
            <a:endParaRPr lang="en-US" altLang="zh-CN" sz="2400"/>
          </a:p>
        </p:txBody>
      </p:sp>
      <p:sp>
        <p:nvSpPr>
          <p:cNvPr id="8" name="文本框 7"/>
          <p:cNvSpPr txBox="1"/>
          <p:nvPr/>
        </p:nvSpPr>
        <p:spPr>
          <a:xfrm>
            <a:off x="399415" y="1250950"/>
            <a:ext cx="11034395" cy="460375"/>
          </a:xfrm>
          <a:prstGeom prst="rect">
            <a:avLst/>
          </a:prstGeom>
          <a:noFill/>
        </p:spPr>
        <p:txBody>
          <a:bodyPr wrap="square" rtlCol="0">
            <a:spAutoFit/>
          </a:bodyPr>
          <a:p>
            <a:r>
              <a:rPr lang="zh-CN" altLang="en-US" sz="2400"/>
              <a:t>呢</a:t>
            </a:r>
            <a:r>
              <a:rPr lang="en-US" altLang="zh-CN" sz="2400"/>
              <a:t>(ne) can be used in conjunction with </a:t>
            </a:r>
            <a:r>
              <a:rPr lang="zh-CN" altLang="en-US" sz="2400"/>
              <a:t>在</a:t>
            </a:r>
            <a:r>
              <a:rPr lang="en-US" altLang="zh-CN" sz="2400"/>
              <a:t>(zài):</a:t>
            </a:r>
            <a:endParaRPr lang="en-US" altLang="zh-CN" sz="2400"/>
          </a:p>
        </p:txBody>
      </p:sp>
      <p:sp>
        <p:nvSpPr>
          <p:cNvPr id="9" name="文本框 8"/>
          <p:cNvSpPr txBox="1"/>
          <p:nvPr/>
        </p:nvSpPr>
        <p:spPr>
          <a:xfrm>
            <a:off x="399415" y="1875155"/>
            <a:ext cx="11072495" cy="3107690"/>
          </a:xfrm>
          <a:prstGeom prst="rect">
            <a:avLst/>
          </a:prstGeom>
          <a:noFill/>
        </p:spPr>
        <p:txBody>
          <a:bodyPr wrap="square" rtlCol="0">
            <a:spAutoFit/>
          </a:bodyPr>
          <a:p>
            <a:r>
              <a:rPr lang="en-US" altLang="zh-CN" sz="2800"/>
              <a:t>3. </a:t>
            </a:r>
            <a:r>
              <a:rPr lang="zh-CN" altLang="en-US" sz="2800"/>
              <a:t>你在写什么呢？</a:t>
            </a:r>
            <a:endParaRPr lang="zh-CN" altLang="en-US" sz="2800"/>
          </a:p>
          <a:p>
            <a:r>
              <a:rPr lang="zh-CN" altLang="en-US" sz="2800"/>
              <a:t>     nǐ zài xiě shén me ne ？</a:t>
            </a:r>
            <a:endParaRPr lang="zh-CN" altLang="en-US" sz="2800"/>
          </a:p>
          <a:p>
            <a:r>
              <a:rPr lang="en-US" altLang="zh-CN" sz="2800"/>
              <a:t>     What are you writing?</a:t>
            </a:r>
            <a:endParaRPr lang="en-US" altLang="zh-CN" sz="2800"/>
          </a:p>
          <a:p>
            <a:endParaRPr lang="en-US" altLang="zh-CN" sz="2800"/>
          </a:p>
          <a:p>
            <a:r>
              <a:rPr lang="en-US" altLang="zh-CN" sz="2800"/>
              <a:t>4. </a:t>
            </a:r>
            <a:r>
              <a:rPr lang="zh-CN" altLang="en-US" sz="2800"/>
              <a:t>你在找什么呢？</a:t>
            </a:r>
            <a:endParaRPr lang="zh-CN" altLang="en-US" sz="2800"/>
          </a:p>
          <a:p>
            <a:r>
              <a:rPr lang="zh-CN" altLang="en-US" sz="2800"/>
              <a:t>     </a:t>
            </a:r>
            <a:r>
              <a:rPr lang="zh-CN" altLang="en-US" sz="2800">
                <a:sym typeface="+mn-ea"/>
              </a:rPr>
              <a:t>nǐ zài zhǎo shén me ne ？</a:t>
            </a:r>
            <a:endParaRPr lang="zh-CN" altLang="en-US" sz="2800"/>
          </a:p>
          <a:p>
            <a:r>
              <a:rPr lang="zh-CN" altLang="en-US" sz="2800"/>
              <a:t>     </a:t>
            </a:r>
            <a:r>
              <a:rPr lang="en-US" altLang="zh-CN" sz="2800"/>
              <a:t>What are you looking for?</a:t>
            </a:r>
            <a:endParaRPr lang="en-US" altLang="zh-CN" sz="2800"/>
          </a:p>
        </p:txBody>
      </p:sp>
      <p:sp>
        <p:nvSpPr>
          <p:cNvPr id="2" name="文本框 1"/>
          <p:cNvSpPr txBox="1"/>
          <p:nvPr/>
        </p:nvSpPr>
        <p:spPr>
          <a:xfrm>
            <a:off x="294640" y="5467350"/>
            <a:ext cx="11177270" cy="953135"/>
          </a:xfrm>
          <a:prstGeom prst="rect">
            <a:avLst/>
          </a:prstGeom>
          <a:noFill/>
        </p:spPr>
        <p:txBody>
          <a:bodyPr wrap="square" rtlCol="0" anchor="t">
            <a:spAutoFit/>
          </a:bodyPr>
          <a:p>
            <a:r>
              <a:rPr lang="zh-CN" altLang="en-US" sz="2800">
                <a:sym typeface="+mn-ea"/>
              </a:rPr>
              <a:t>在</a:t>
            </a:r>
            <a:r>
              <a:rPr lang="en-US" altLang="zh-CN" sz="2800">
                <a:sym typeface="+mn-ea"/>
              </a:rPr>
              <a:t>(zài) alone indicates that an action is in progress, therefore, the </a:t>
            </a:r>
            <a:r>
              <a:rPr lang="zh-CN" altLang="en-US" sz="2800">
                <a:sym typeface="+mn-ea"/>
              </a:rPr>
              <a:t>呢</a:t>
            </a:r>
            <a:r>
              <a:rPr lang="en-US" altLang="zh-CN" sz="2800">
                <a:sym typeface="+mn-ea"/>
              </a:rPr>
              <a:t>(ne) in (3) and (4) above can be omitted.</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42265" y="508000"/>
            <a:ext cx="9671050" cy="460375"/>
          </a:xfrm>
          <a:prstGeom prst="rect">
            <a:avLst/>
          </a:prstGeom>
          <a:noFill/>
        </p:spPr>
        <p:txBody>
          <a:bodyPr wrap="square" rtlCol="0">
            <a:spAutoFit/>
          </a:bodyPr>
          <a:p>
            <a:r>
              <a:rPr lang="en-US" altLang="zh-CN" sz="2400"/>
              <a:t>1.</a:t>
            </a:r>
            <a:r>
              <a:rPr lang="zh-CN" altLang="en-US" sz="2400"/>
              <a:t>呢</a:t>
            </a:r>
            <a:r>
              <a:rPr lang="en-US" altLang="zh-CN" sz="2400"/>
              <a:t>(ne) Indicating an Action in Progress</a:t>
            </a:r>
            <a:endParaRPr lang="en-US" altLang="zh-CN" sz="2400"/>
          </a:p>
        </p:txBody>
      </p:sp>
      <p:sp>
        <p:nvSpPr>
          <p:cNvPr id="8" name="文本框 7"/>
          <p:cNvSpPr txBox="1"/>
          <p:nvPr/>
        </p:nvSpPr>
        <p:spPr>
          <a:xfrm>
            <a:off x="399415" y="1250950"/>
            <a:ext cx="11034395" cy="829945"/>
          </a:xfrm>
          <a:prstGeom prst="rect">
            <a:avLst/>
          </a:prstGeom>
          <a:noFill/>
        </p:spPr>
        <p:txBody>
          <a:bodyPr wrap="square" rtlCol="0">
            <a:spAutoFit/>
          </a:bodyPr>
          <a:p>
            <a:r>
              <a:rPr lang="zh-CN" altLang="en-US" sz="2400"/>
              <a:t>在</a:t>
            </a:r>
            <a:r>
              <a:rPr lang="en-US" altLang="zh-CN" sz="2400"/>
              <a:t>(zài) can be preceded by </a:t>
            </a:r>
            <a:r>
              <a:rPr lang="zh-CN" altLang="en-US" sz="2400"/>
              <a:t>正</a:t>
            </a:r>
            <a:r>
              <a:rPr lang="en-US" altLang="zh-CN" sz="2400"/>
              <a:t>(zhèng). The phrase </a:t>
            </a:r>
            <a:r>
              <a:rPr lang="zh-CN" altLang="en-US" sz="2400"/>
              <a:t>正在</a:t>
            </a:r>
            <a:r>
              <a:rPr lang="en-US" altLang="zh-CN" sz="2400"/>
              <a:t>(</a:t>
            </a:r>
            <a:r>
              <a:rPr lang="en-US" altLang="zh-CN" sz="2400">
                <a:sym typeface="+mn-ea"/>
              </a:rPr>
              <a:t>zhèng zài</a:t>
            </a:r>
            <a:r>
              <a:rPr lang="en-US" altLang="zh-CN" sz="2400"/>
              <a:t>) places extra emphasis on the progressive nature of an action.</a:t>
            </a:r>
            <a:endParaRPr lang="en-US" altLang="zh-CN" sz="2400"/>
          </a:p>
        </p:txBody>
      </p:sp>
      <p:sp>
        <p:nvSpPr>
          <p:cNvPr id="9" name="文本框 8"/>
          <p:cNvSpPr txBox="1"/>
          <p:nvPr/>
        </p:nvSpPr>
        <p:spPr>
          <a:xfrm>
            <a:off x="146050" y="2521585"/>
            <a:ext cx="12012930" cy="3107690"/>
          </a:xfrm>
          <a:prstGeom prst="rect">
            <a:avLst/>
          </a:prstGeom>
          <a:noFill/>
        </p:spPr>
        <p:txBody>
          <a:bodyPr wrap="square" rtlCol="0">
            <a:spAutoFit/>
          </a:bodyPr>
          <a:p>
            <a:r>
              <a:rPr lang="en-US" altLang="zh-CN" sz="2800"/>
              <a:t>5. </a:t>
            </a:r>
            <a:r>
              <a:rPr lang="zh-CN" altLang="en-US" sz="2800"/>
              <a:t>我昨天给他打电话的时候，他正在做功课呢。</a:t>
            </a:r>
            <a:endParaRPr lang="zh-CN" altLang="en-US" sz="2800"/>
          </a:p>
          <a:p>
            <a:r>
              <a:rPr lang="zh-CN" altLang="en-US" sz="2800"/>
              <a:t>     wǒ zuó tiān gěi tā dǎ diàn huà de shí h</a:t>
            </a:r>
            <a:r>
              <a:rPr lang="en-US" altLang="zh-CN" sz="2800"/>
              <a:t>o</a:t>
            </a:r>
            <a:r>
              <a:rPr lang="zh-CN" altLang="en-US" sz="2800"/>
              <a:t>u</a:t>
            </a:r>
            <a:r>
              <a:rPr lang="en-US" altLang="zh-CN" sz="2800"/>
              <a:t>, </a:t>
            </a:r>
            <a:r>
              <a:rPr lang="zh-CN" altLang="en-US" sz="2800"/>
              <a:t>tā zhèng zài zuò gōng kè ne</a:t>
            </a:r>
            <a:r>
              <a:rPr lang="en-US" altLang="zh-CN" sz="2800"/>
              <a:t>.</a:t>
            </a:r>
            <a:endParaRPr lang="en-US" altLang="zh-CN" sz="2800"/>
          </a:p>
          <a:p>
            <a:r>
              <a:rPr lang="en-US" altLang="zh-CN" sz="2800"/>
              <a:t>     When I called him yesterday, he was right in the middle of doing his homework.</a:t>
            </a:r>
            <a:endParaRPr lang="zh-CN" altLang="en-US" sz="2800"/>
          </a:p>
          <a:p>
            <a:endParaRPr lang="en-US" altLang="zh-CN" sz="2800"/>
          </a:p>
          <a:p>
            <a:r>
              <a:rPr lang="en-US" altLang="zh-CN" sz="2800"/>
              <a:t>6. </a:t>
            </a:r>
            <a:r>
              <a:rPr lang="zh-CN" altLang="en-US" sz="2800"/>
              <a:t>别去找他，他正在睡觉呢。</a:t>
            </a:r>
            <a:endParaRPr lang="zh-CN" altLang="en-US" sz="2800"/>
          </a:p>
          <a:p>
            <a:r>
              <a:rPr lang="zh-CN" altLang="en-US" sz="2800"/>
              <a:t>     bié qù zhǎo tā</a:t>
            </a:r>
            <a:r>
              <a:rPr lang="en-US" altLang="zh-CN" sz="2800"/>
              <a:t>, </a:t>
            </a:r>
            <a:r>
              <a:rPr lang="zh-CN" altLang="en-US" sz="2800"/>
              <a:t>tā zhèng zài shuì jiào ne</a:t>
            </a:r>
            <a:r>
              <a:rPr lang="en-US" altLang="zh-CN" sz="2800"/>
              <a:t>.</a:t>
            </a:r>
            <a:endParaRPr lang="en-US" altLang="zh-CN" sz="2800"/>
          </a:p>
          <a:p>
            <a:r>
              <a:rPr lang="en-US" altLang="zh-CN" sz="2800"/>
              <a:t>     Don`t go look for him. He is sleeping.</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7830" y="517525"/>
            <a:ext cx="9671050" cy="460375"/>
          </a:xfrm>
          <a:prstGeom prst="rect">
            <a:avLst/>
          </a:prstGeom>
          <a:noFill/>
        </p:spPr>
        <p:txBody>
          <a:bodyPr wrap="square" rtlCol="0">
            <a:spAutoFit/>
          </a:bodyPr>
          <a:p>
            <a:r>
              <a:rPr lang="en-US" altLang="zh-CN" sz="2400"/>
              <a:t>2.Verbal Phrases and Subject-Predicate Phrases Used as Attributives</a:t>
            </a:r>
            <a:endParaRPr lang="en-US" altLang="zh-CN" sz="2400"/>
          </a:p>
        </p:txBody>
      </p:sp>
      <p:sp>
        <p:nvSpPr>
          <p:cNvPr id="8" name="文本框 7"/>
          <p:cNvSpPr txBox="1"/>
          <p:nvPr/>
        </p:nvSpPr>
        <p:spPr>
          <a:xfrm>
            <a:off x="399415" y="1250950"/>
            <a:ext cx="11034395" cy="1198880"/>
          </a:xfrm>
          <a:prstGeom prst="rect">
            <a:avLst/>
          </a:prstGeom>
          <a:noFill/>
        </p:spPr>
        <p:txBody>
          <a:bodyPr wrap="square" rtlCol="0">
            <a:spAutoFit/>
          </a:bodyPr>
          <a:p>
            <a:r>
              <a:rPr lang="en-US" altLang="zh-CN" sz="2400"/>
              <a:t>In Chinese, attributives, often followed by the particle </a:t>
            </a:r>
            <a:r>
              <a:rPr lang="zh-CN" altLang="en-US" sz="2400"/>
              <a:t>的</a:t>
            </a:r>
            <a:r>
              <a:rPr lang="en-US" altLang="zh-CN" sz="2400"/>
              <a:t>(de), always appear before the elements that they modify. Verbs, verbal phrases, and subject-object phrases can all serve as attributives.</a:t>
            </a:r>
            <a:endParaRPr lang="en-US" altLang="zh-CN" sz="2400"/>
          </a:p>
        </p:txBody>
      </p:sp>
      <p:sp>
        <p:nvSpPr>
          <p:cNvPr id="9" name="文本框 8"/>
          <p:cNvSpPr txBox="1"/>
          <p:nvPr/>
        </p:nvSpPr>
        <p:spPr>
          <a:xfrm>
            <a:off x="493395" y="2530475"/>
            <a:ext cx="11072495" cy="1938020"/>
          </a:xfrm>
          <a:prstGeom prst="rect">
            <a:avLst/>
          </a:prstGeom>
          <a:noFill/>
        </p:spPr>
        <p:txBody>
          <a:bodyPr wrap="square" rtlCol="0">
            <a:spAutoFit/>
          </a:bodyPr>
          <a:p>
            <a:r>
              <a:rPr lang="en-US" altLang="zh-CN" sz="2400"/>
              <a:t>1.</a:t>
            </a:r>
            <a:r>
              <a:rPr lang="zh-CN" altLang="en-US" sz="2400"/>
              <a:t>买的衣服。</a:t>
            </a:r>
            <a:endParaRPr lang="zh-CN" altLang="en-US" sz="2400"/>
          </a:p>
          <a:p>
            <a:r>
              <a:rPr lang="zh-CN" altLang="en-US" sz="2400"/>
              <a:t>    </a:t>
            </a:r>
            <a:r>
              <a:rPr lang="en-US" altLang="zh-CN" sz="2400"/>
              <a:t>m</a:t>
            </a:r>
            <a:r>
              <a:rPr lang="zh-CN" altLang="en-US" sz="2400"/>
              <a:t>ǎi de yī f</a:t>
            </a:r>
            <a:r>
              <a:rPr lang="en-US" altLang="zh-CN" sz="2400"/>
              <a:t>u</a:t>
            </a:r>
            <a:r>
              <a:rPr lang="zh-CN" altLang="en-US" sz="2400"/>
              <a:t>.</a:t>
            </a:r>
            <a:endParaRPr lang="zh-CN" altLang="en-US" sz="2400"/>
          </a:p>
          <a:p>
            <a:r>
              <a:rPr lang="zh-CN" altLang="en-US" sz="2400"/>
              <a:t>    </a:t>
            </a:r>
            <a:r>
              <a:rPr lang="en-US" altLang="zh-CN" sz="2400">
                <a:sym typeface="+mn-ea"/>
              </a:rPr>
              <a:t>clothes to buy.</a:t>
            </a:r>
            <a:endParaRPr lang="zh-CN" altLang="en-US" sz="2400"/>
          </a:p>
          <a:p>
            <a:r>
              <a:rPr lang="zh-CN" altLang="en-US" sz="2400"/>
              <a:t>    </a:t>
            </a:r>
            <a:endParaRPr lang="zh-CN" altLang="en-US" sz="2400"/>
          </a:p>
          <a:p>
            <a:endParaRPr lang="zh-CN" altLang="en-US" sz="2400"/>
          </a:p>
        </p:txBody>
      </p:sp>
      <p:pic>
        <p:nvPicPr>
          <p:cNvPr id="2" name="图片 1"/>
          <p:cNvPicPr>
            <a:picLocks noChangeAspect="1"/>
          </p:cNvPicPr>
          <p:nvPr/>
        </p:nvPicPr>
        <p:blipFill>
          <a:blip r:embed="rId1"/>
          <a:stretch>
            <a:fillRect/>
          </a:stretch>
        </p:blipFill>
        <p:spPr>
          <a:xfrm>
            <a:off x="4349750" y="2942590"/>
            <a:ext cx="2409190" cy="2409190"/>
          </a:xfrm>
          <a:prstGeom prst="rect">
            <a:avLst/>
          </a:prstGeom>
        </p:spPr>
      </p:pic>
      <p:pic>
        <p:nvPicPr>
          <p:cNvPr id="3" name="图片 2"/>
          <p:cNvPicPr>
            <a:picLocks noChangeAspect="1"/>
          </p:cNvPicPr>
          <p:nvPr/>
        </p:nvPicPr>
        <p:blipFill>
          <a:blip r:embed="rId2"/>
          <a:stretch>
            <a:fillRect/>
          </a:stretch>
        </p:blipFill>
        <p:spPr>
          <a:xfrm>
            <a:off x="7593965" y="3203575"/>
            <a:ext cx="2835275" cy="1887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7830" y="517525"/>
            <a:ext cx="9671050" cy="460375"/>
          </a:xfrm>
          <a:prstGeom prst="rect">
            <a:avLst/>
          </a:prstGeom>
          <a:noFill/>
        </p:spPr>
        <p:txBody>
          <a:bodyPr wrap="square" rtlCol="0">
            <a:spAutoFit/>
          </a:bodyPr>
          <a:p>
            <a:r>
              <a:rPr lang="en-US" altLang="zh-CN" sz="2400"/>
              <a:t>2.Verbal Phrases and Subject-Predicate Phrases Used as Attributives</a:t>
            </a:r>
            <a:endParaRPr lang="en-US" altLang="zh-CN" sz="2400"/>
          </a:p>
        </p:txBody>
      </p:sp>
      <p:sp>
        <p:nvSpPr>
          <p:cNvPr id="8" name="文本框 7"/>
          <p:cNvSpPr txBox="1"/>
          <p:nvPr/>
        </p:nvSpPr>
        <p:spPr>
          <a:xfrm>
            <a:off x="399415" y="1250950"/>
            <a:ext cx="11034395" cy="1198880"/>
          </a:xfrm>
          <a:prstGeom prst="rect">
            <a:avLst/>
          </a:prstGeom>
          <a:noFill/>
        </p:spPr>
        <p:txBody>
          <a:bodyPr wrap="square" rtlCol="0">
            <a:spAutoFit/>
          </a:bodyPr>
          <a:p>
            <a:r>
              <a:rPr lang="en-US" altLang="zh-CN" sz="2400"/>
              <a:t>In Chinese, attributives, often followed by the particle </a:t>
            </a:r>
            <a:r>
              <a:rPr lang="zh-CN" altLang="en-US" sz="2400"/>
              <a:t>的</a:t>
            </a:r>
            <a:r>
              <a:rPr lang="en-US" altLang="zh-CN" sz="2400"/>
              <a:t>(de), always appear before the elements that they modify. Verbs, verbal phrases, and subject-object phrases can all serve as attributives.</a:t>
            </a:r>
            <a:endParaRPr lang="en-US" altLang="zh-CN" sz="2400"/>
          </a:p>
        </p:txBody>
      </p:sp>
      <p:sp>
        <p:nvSpPr>
          <p:cNvPr id="9" name="文本框 8"/>
          <p:cNvSpPr txBox="1"/>
          <p:nvPr/>
        </p:nvSpPr>
        <p:spPr>
          <a:xfrm>
            <a:off x="493395" y="2530475"/>
            <a:ext cx="11072495" cy="1568450"/>
          </a:xfrm>
          <a:prstGeom prst="rect">
            <a:avLst/>
          </a:prstGeom>
          <a:noFill/>
        </p:spPr>
        <p:txBody>
          <a:bodyPr wrap="square" rtlCol="0">
            <a:spAutoFit/>
          </a:bodyPr>
          <a:p>
            <a:r>
              <a:rPr lang="zh-CN" altLang="en-US" sz="2400"/>
              <a:t>    </a:t>
            </a:r>
            <a:endParaRPr lang="zh-CN" altLang="en-US" sz="2400"/>
          </a:p>
          <a:p>
            <a:r>
              <a:rPr lang="en-US" altLang="zh-CN" sz="2400"/>
              <a:t>2.</a:t>
            </a:r>
            <a:r>
              <a:rPr lang="zh-CN" altLang="en-US" sz="2400"/>
              <a:t>在商店买的衣服。</a:t>
            </a:r>
            <a:endParaRPr lang="zh-CN" altLang="en-US" sz="2400"/>
          </a:p>
          <a:p>
            <a:r>
              <a:rPr lang="zh-CN" altLang="en-US" sz="2400"/>
              <a:t>    </a:t>
            </a:r>
            <a:r>
              <a:rPr lang="en-US" altLang="zh-CN" sz="2400"/>
              <a:t>z</a:t>
            </a:r>
            <a:r>
              <a:rPr lang="zh-CN" altLang="en-US" sz="2400"/>
              <a:t>ài shāngdiàn mǎi de yī f</a:t>
            </a:r>
            <a:r>
              <a:rPr lang="en-US" altLang="zh-CN" sz="2400"/>
              <a:t>u</a:t>
            </a:r>
            <a:r>
              <a:rPr lang="zh-CN" altLang="en-US" sz="2400"/>
              <a:t>.</a:t>
            </a:r>
            <a:endParaRPr lang="zh-CN" altLang="en-US" sz="2400"/>
          </a:p>
          <a:p>
            <a:r>
              <a:rPr lang="zh-CN" altLang="en-US" sz="2400"/>
              <a:t>    Clothes bought in a store.</a:t>
            </a:r>
            <a:endParaRPr lang="zh-CN" altLang="en-US" sz="2400"/>
          </a:p>
        </p:txBody>
      </p:sp>
      <p:pic>
        <p:nvPicPr>
          <p:cNvPr id="2" name="图片 1"/>
          <p:cNvPicPr>
            <a:picLocks noChangeAspect="1"/>
          </p:cNvPicPr>
          <p:nvPr/>
        </p:nvPicPr>
        <p:blipFill>
          <a:blip r:embed="rId1"/>
          <a:stretch>
            <a:fillRect/>
          </a:stretch>
        </p:blipFill>
        <p:spPr>
          <a:xfrm>
            <a:off x="558165" y="4537075"/>
            <a:ext cx="3888105" cy="1593215"/>
          </a:xfrm>
          <a:prstGeom prst="rect">
            <a:avLst/>
          </a:prstGeom>
        </p:spPr>
      </p:pic>
      <p:pic>
        <p:nvPicPr>
          <p:cNvPr id="3" name="图片 2"/>
          <p:cNvPicPr>
            <a:picLocks noChangeAspect="1"/>
          </p:cNvPicPr>
          <p:nvPr/>
        </p:nvPicPr>
        <p:blipFill>
          <a:blip r:embed="rId2"/>
          <a:stretch>
            <a:fillRect/>
          </a:stretch>
        </p:blipFill>
        <p:spPr>
          <a:xfrm>
            <a:off x="5534660" y="4417060"/>
            <a:ext cx="1713230" cy="1713230"/>
          </a:xfrm>
          <a:prstGeom prst="rect">
            <a:avLst/>
          </a:prstGeom>
        </p:spPr>
      </p:pic>
      <p:pic>
        <p:nvPicPr>
          <p:cNvPr id="4" name="图片 3"/>
          <p:cNvPicPr>
            <a:picLocks noChangeAspect="1"/>
          </p:cNvPicPr>
          <p:nvPr/>
        </p:nvPicPr>
        <p:blipFill>
          <a:blip r:embed="rId3"/>
          <a:stretch>
            <a:fillRect/>
          </a:stretch>
        </p:blipFill>
        <p:spPr>
          <a:xfrm>
            <a:off x="8121015" y="4330065"/>
            <a:ext cx="2835275" cy="1887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7830" y="517525"/>
            <a:ext cx="9671050" cy="460375"/>
          </a:xfrm>
          <a:prstGeom prst="rect">
            <a:avLst/>
          </a:prstGeom>
          <a:noFill/>
        </p:spPr>
        <p:txBody>
          <a:bodyPr wrap="square" rtlCol="0">
            <a:spAutoFit/>
          </a:bodyPr>
          <a:p>
            <a:r>
              <a:rPr lang="en-US" altLang="zh-CN" sz="2400"/>
              <a:t>2.Verbal Phrases and Subject-Predicate Phrases Used as Attributives</a:t>
            </a:r>
            <a:endParaRPr lang="en-US" altLang="zh-CN" sz="2400"/>
          </a:p>
        </p:txBody>
      </p:sp>
      <p:sp>
        <p:nvSpPr>
          <p:cNvPr id="8" name="文本框 7"/>
          <p:cNvSpPr txBox="1"/>
          <p:nvPr/>
        </p:nvSpPr>
        <p:spPr>
          <a:xfrm>
            <a:off x="399415" y="1250950"/>
            <a:ext cx="11034395" cy="1198880"/>
          </a:xfrm>
          <a:prstGeom prst="rect">
            <a:avLst/>
          </a:prstGeom>
          <a:noFill/>
        </p:spPr>
        <p:txBody>
          <a:bodyPr wrap="square" rtlCol="0">
            <a:spAutoFit/>
          </a:bodyPr>
          <a:p>
            <a:r>
              <a:rPr lang="en-US" altLang="zh-CN" sz="2400"/>
              <a:t>In Chinese, attributives, often followed by the particle </a:t>
            </a:r>
            <a:r>
              <a:rPr lang="zh-CN" altLang="en-US" sz="2400"/>
              <a:t>的</a:t>
            </a:r>
            <a:r>
              <a:rPr lang="en-US" altLang="zh-CN" sz="2400"/>
              <a:t>(de), always appear before the elements that they modify. Verbs, verbal phrases, and subject-object phrases can all serve as attributives.</a:t>
            </a:r>
            <a:endParaRPr lang="en-US" altLang="zh-CN" sz="2400"/>
          </a:p>
        </p:txBody>
      </p:sp>
      <p:sp>
        <p:nvSpPr>
          <p:cNvPr id="9" name="文本框 8"/>
          <p:cNvSpPr txBox="1"/>
          <p:nvPr/>
        </p:nvSpPr>
        <p:spPr>
          <a:xfrm>
            <a:off x="493395" y="2530475"/>
            <a:ext cx="11072495" cy="1938020"/>
          </a:xfrm>
          <a:prstGeom prst="rect">
            <a:avLst/>
          </a:prstGeom>
          <a:noFill/>
        </p:spPr>
        <p:txBody>
          <a:bodyPr wrap="square" rtlCol="0">
            <a:spAutoFit/>
          </a:bodyPr>
          <a:p>
            <a:endParaRPr lang="zh-CN" altLang="en-US" sz="2400"/>
          </a:p>
          <a:p>
            <a:r>
              <a:rPr lang="en-US" altLang="zh-CN" sz="2400"/>
              <a:t>3.</a:t>
            </a:r>
            <a:r>
              <a:rPr lang="zh-CN" altLang="en-US" sz="2400"/>
              <a:t>我妈妈在商店买的衣服。</a:t>
            </a:r>
            <a:endParaRPr lang="zh-CN" altLang="en-US" sz="2400"/>
          </a:p>
          <a:p>
            <a:r>
              <a:rPr lang="zh-CN" altLang="en-US" sz="2400"/>
              <a:t>    </a:t>
            </a:r>
            <a:r>
              <a:rPr lang="en-US" altLang="zh-CN" sz="2400"/>
              <a:t>w</a:t>
            </a:r>
            <a:r>
              <a:rPr lang="zh-CN" altLang="en-US" sz="2400"/>
              <a:t>ǒ mām</a:t>
            </a:r>
            <a:r>
              <a:rPr lang="en-US" altLang="zh-CN" sz="2400"/>
              <a:t>a</a:t>
            </a:r>
            <a:r>
              <a:rPr lang="zh-CN" altLang="en-US" sz="2400"/>
              <a:t> zài shāngdiàn mǎi de yī fú.</a:t>
            </a:r>
            <a:endParaRPr lang="zh-CN" altLang="en-US" sz="2400"/>
          </a:p>
          <a:p>
            <a:r>
              <a:rPr lang="zh-CN" altLang="en-US" sz="2400"/>
              <a:t>    Clothes that my mother bought in a store.</a:t>
            </a:r>
            <a:endParaRPr lang="zh-CN" altLang="en-US" sz="2400"/>
          </a:p>
          <a:p>
            <a:endParaRPr lang="zh-CN" altLang="en-US" sz="2400"/>
          </a:p>
        </p:txBody>
      </p:sp>
      <p:pic>
        <p:nvPicPr>
          <p:cNvPr id="2" name="图片 1"/>
          <p:cNvPicPr>
            <a:picLocks noChangeAspect="1"/>
          </p:cNvPicPr>
          <p:nvPr/>
        </p:nvPicPr>
        <p:blipFill>
          <a:blip r:embed="rId1"/>
          <a:stretch>
            <a:fillRect/>
          </a:stretch>
        </p:blipFill>
        <p:spPr>
          <a:xfrm>
            <a:off x="417830" y="4616450"/>
            <a:ext cx="2969260" cy="1850390"/>
          </a:xfrm>
          <a:prstGeom prst="rect">
            <a:avLst/>
          </a:prstGeom>
        </p:spPr>
      </p:pic>
      <p:pic>
        <p:nvPicPr>
          <p:cNvPr id="3" name="图片 2"/>
          <p:cNvPicPr>
            <a:picLocks noChangeAspect="1"/>
          </p:cNvPicPr>
          <p:nvPr/>
        </p:nvPicPr>
        <p:blipFill>
          <a:blip r:embed="rId2"/>
          <a:stretch>
            <a:fillRect/>
          </a:stretch>
        </p:blipFill>
        <p:spPr>
          <a:xfrm>
            <a:off x="3775075" y="5072380"/>
            <a:ext cx="3258185" cy="1335405"/>
          </a:xfrm>
          <a:prstGeom prst="rect">
            <a:avLst/>
          </a:prstGeom>
        </p:spPr>
      </p:pic>
      <p:pic>
        <p:nvPicPr>
          <p:cNvPr id="4" name="图片 3"/>
          <p:cNvPicPr>
            <a:picLocks noChangeAspect="1"/>
          </p:cNvPicPr>
          <p:nvPr/>
        </p:nvPicPr>
        <p:blipFill>
          <a:blip r:embed="rId3"/>
          <a:stretch>
            <a:fillRect/>
          </a:stretch>
        </p:blipFill>
        <p:spPr>
          <a:xfrm>
            <a:off x="7444105" y="4616450"/>
            <a:ext cx="1713230" cy="1713230"/>
          </a:xfrm>
          <a:prstGeom prst="rect">
            <a:avLst/>
          </a:prstGeom>
        </p:spPr>
      </p:pic>
      <p:pic>
        <p:nvPicPr>
          <p:cNvPr id="5" name="图片 4"/>
          <p:cNvPicPr>
            <a:picLocks noChangeAspect="1"/>
          </p:cNvPicPr>
          <p:nvPr/>
        </p:nvPicPr>
        <p:blipFill>
          <a:blip r:embed="rId4"/>
          <a:stretch>
            <a:fillRect/>
          </a:stretch>
        </p:blipFill>
        <p:spPr>
          <a:xfrm>
            <a:off x="9546590" y="5072380"/>
            <a:ext cx="2019300" cy="13442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7830" y="517525"/>
            <a:ext cx="9671050" cy="460375"/>
          </a:xfrm>
          <a:prstGeom prst="rect">
            <a:avLst/>
          </a:prstGeom>
          <a:noFill/>
        </p:spPr>
        <p:txBody>
          <a:bodyPr wrap="square" rtlCol="0">
            <a:spAutoFit/>
          </a:bodyPr>
          <a:p>
            <a:r>
              <a:rPr lang="en-US" altLang="zh-CN" sz="2400"/>
              <a:t>2.Verbal Phrases and Subject-Predicate Phrases Used as Attributives</a:t>
            </a:r>
            <a:endParaRPr lang="en-US" altLang="zh-CN" sz="2400"/>
          </a:p>
        </p:txBody>
      </p:sp>
      <p:sp>
        <p:nvSpPr>
          <p:cNvPr id="8" name="文本框 7"/>
          <p:cNvSpPr txBox="1"/>
          <p:nvPr/>
        </p:nvSpPr>
        <p:spPr>
          <a:xfrm>
            <a:off x="399415" y="1250950"/>
            <a:ext cx="11034395" cy="1198880"/>
          </a:xfrm>
          <a:prstGeom prst="rect">
            <a:avLst/>
          </a:prstGeom>
          <a:noFill/>
        </p:spPr>
        <p:txBody>
          <a:bodyPr wrap="square" rtlCol="0">
            <a:spAutoFit/>
          </a:bodyPr>
          <a:p>
            <a:r>
              <a:rPr lang="en-US" altLang="zh-CN" sz="2400"/>
              <a:t>In Chinese, attributives, often followed by the particle </a:t>
            </a:r>
            <a:r>
              <a:rPr lang="zh-CN" altLang="en-US" sz="2400"/>
              <a:t>的</a:t>
            </a:r>
            <a:r>
              <a:rPr lang="en-US" altLang="zh-CN" sz="2400"/>
              <a:t>(de), always appear before the elements that they modify. Verbs, verbal phrases, and subject-object phrases can all serve as attributives.</a:t>
            </a:r>
            <a:endParaRPr lang="en-US" altLang="zh-CN" sz="2400"/>
          </a:p>
        </p:txBody>
      </p:sp>
      <p:sp>
        <p:nvSpPr>
          <p:cNvPr id="9" name="文本框 8"/>
          <p:cNvSpPr txBox="1"/>
          <p:nvPr/>
        </p:nvSpPr>
        <p:spPr>
          <a:xfrm>
            <a:off x="493395" y="2897505"/>
            <a:ext cx="11072495" cy="1660525"/>
          </a:xfrm>
          <a:prstGeom prst="rect">
            <a:avLst/>
          </a:prstGeom>
          <a:noFill/>
        </p:spPr>
        <p:txBody>
          <a:bodyPr wrap="square" rtlCol="0">
            <a:spAutoFit/>
          </a:bodyPr>
          <a:p>
            <a:r>
              <a:rPr lang="en-US" altLang="zh-CN" sz="2800"/>
              <a:t>1.</a:t>
            </a:r>
            <a:r>
              <a:rPr lang="zh-CN" altLang="en-US" sz="2800"/>
              <a:t>吃的东西</a:t>
            </a:r>
            <a:endParaRPr lang="zh-CN" altLang="en-US" sz="2800"/>
          </a:p>
          <a:p>
            <a:r>
              <a:rPr lang="zh-CN" altLang="en-US" sz="2800"/>
              <a:t>   chī de dōng x</a:t>
            </a:r>
            <a:r>
              <a:rPr lang="en-US" altLang="zh-CN" sz="2800"/>
              <a:t>i</a:t>
            </a:r>
            <a:r>
              <a:rPr lang="zh-CN" altLang="en-US" sz="2800"/>
              <a:t> </a:t>
            </a:r>
            <a:endParaRPr lang="zh-CN" altLang="en-US" sz="2800"/>
          </a:p>
          <a:p>
            <a:r>
              <a:rPr lang="en-US" altLang="zh-CN" sz="2800"/>
              <a:t>   things to eat</a:t>
            </a:r>
            <a:endParaRPr lang="zh-CN" altLang="en-US"/>
          </a:p>
          <a:p>
            <a:endParaRPr lang="zh-CN" altLang="en-US"/>
          </a:p>
        </p:txBody>
      </p:sp>
      <p:pic>
        <p:nvPicPr>
          <p:cNvPr id="2" name="图片 1"/>
          <p:cNvPicPr>
            <a:picLocks noChangeAspect="1"/>
          </p:cNvPicPr>
          <p:nvPr/>
        </p:nvPicPr>
        <p:blipFill>
          <a:blip r:embed="rId1"/>
          <a:stretch>
            <a:fillRect/>
          </a:stretch>
        </p:blipFill>
        <p:spPr>
          <a:xfrm>
            <a:off x="5314950" y="2781300"/>
            <a:ext cx="3227070" cy="2675890"/>
          </a:xfrm>
          <a:prstGeom prst="rect">
            <a:avLst/>
          </a:prstGeom>
        </p:spPr>
      </p:pic>
      <p:sp>
        <p:nvSpPr>
          <p:cNvPr id="3" name="椭圆 2"/>
          <p:cNvSpPr/>
          <p:nvPr/>
        </p:nvSpPr>
        <p:spPr>
          <a:xfrm>
            <a:off x="5309870" y="3837940"/>
            <a:ext cx="1035050" cy="912495"/>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4" name="椭圆 3"/>
          <p:cNvSpPr/>
          <p:nvPr/>
        </p:nvSpPr>
        <p:spPr>
          <a:xfrm>
            <a:off x="6123305" y="2781300"/>
            <a:ext cx="1035050" cy="912495"/>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7830" y="517525"/>
            <a:ext cx="9671050" cy="460375"/>
          </a:xfrm>
          <a:prstGeom prst="rect">
            <a:avLst/>
          </a:prstGeom>
          <a:noFill/>
        </p:spPr>
        <p:txBody>
          <a:bodyPr wrap="square" rtlCol="0">
            <a:spAutoFit/>
          </a:bodyPr>
          <a:p>
            <a:r>
              <a:rPr lang="en-US" altLang="zh-CN" sz="2400"/>
              <a:t>2.Verbal Phrases and Subject-Predicate Phrases Used as Attributives</a:t>
            </a:r>
            <a:endParaRPr lang="en-US" altLang="zh-CN" sz="2400"/>
          </a:p>
        </p:txBody>
      </p:sp>
      <p:sp>
        <p:nvSpPr>
          <p:cNvPr id="8" name="文本框 7"/>
          <p:cNvSpPr txBox="1"/>
          <p:nvPr/>
        </p:nvSpPr>
        <p:spPr>
          <a:xfrm>
            <a:off x="399415" y="1250950"/>
            <a:ext cx="11034395" cy="1198880"/>
          </a:xfrm>
          <a:prstGeom prst="rect">
            <a:avLst/>
          </a:prstGeom>
          <a:noFill/>
        </p:spPr>
        <p:txBody>
          <a:bodyPr wrap="square" rtlCol="0">
            <a:spAutoFit/>
          </a:bodyPr>
          <a:p>
            <a:r>
              <a:rPr lang="en-US" altLang="zh-CN" sz="2400"/>
              <a:t>In Chinese, attributives, often followed by the particle </a:t>
            </a:r>
            <a:r>
              <a:rPr lang="zh-CN" altLang="en-US" sz="2400"/>
              <a:t>的</a:t>
            </a:r>
            <a:r>
              <a:rPr lang="en-US" altLang="zh-CN" sz="2400"/>
              <a:t>(de), always appear before the elements that they modify. Verbs, verbal phrases, and subject-object phrases can all serve as attributives.</a:t>
            </a:r>
            <a:endParaRPr lang="en-US" altLang="zh-CN" sz="2400"/>
          </a:p>
        </p:txBody>
      </p:sp>
      <p:sp>
        <p:nvSpPr>
          <p:cNvPr id="9" name="文本框 8"/>
          <p:cNvSpPr txBox="1"/>
          <p:nvPr/>
        </p:nvSpPr>
        <p:spPr>
          <a:xfrm>
            <a:off x="493395" y="2530475"/>
            <a:ext cx="11072495" cy="1938020"/>
          </a:xfrm>
          <a:prstGeom prst="rect">
            <a:avLst/>
          </a:prstGeom>
          <a:noFill/>
        </p:spPr>
        <p:txBody>
          <a:bodyPr wrap="square" rtlCol="0">
            <a:spAutoFit/>
          </a:bodyPr>
          <a:p>
            <a:r>
              <a:rPr lang="en-US" altLang="zh-CN" sz="2800"/>
              <a:t>2.</a:t>
            </a:r>
            <a:r>
              <a:rPr lang="zh-CN" altLang="en-US" sz="2800"/>
              <a:t>穿的衣服</a:t>
            </a:r>
            <a:endParaRPr lang="zh-CN" altLang="en-US" sz="2800"/>
          </a:p>
          <a:p>
            <a:r>
              <a:rPr lang="zh-CN" altLang="en-US" sz="2800">
                <a:sym typeface="+mn-ea"/>
              </a:rPr>
              <a:t>    chuān de yī f</a:t>
            </a:r>
            <a:r>
              <a:rPr lang="en-US" altLang="zh-CN" sz="2800">
                <a:sym typeface="+mn-ea"/>
              </a:rPr>
              <a:t>u</a:t>
            </a:r>
            <a:r>
              <a:rPr lang="zh-CN" altLang="en-US" sz="2800">
                <a:sym typeface="+mn-ea"/>
              </a:rPr>
              <a:t> </a:t>
            </a:r>
            <a:endParaRPr lang="zh-CN" altLang="en-US" sz="2800"/>
          </a:p>
          <a:p>
            <a:r>
              <a:rPr lang="zh-CN" altLang="en-US" sz="2800"/>
              <a:t>    </a:t>
            </a:r>
            <a:r>
              <a:rPr lang="en-US" altLang="zh-CN" sz="2800"/>
              <a:t>clothes to wear, or clothes being worn.</a:t>
            </a:r>
            <a:endParaRPr lang="en-US" altLang="zh-CN" sz="2800"/>
          </a:p>
          <a:p>
            <a:endParaRPr lang="zh-CN" altLang="en-US"/>
          </a:p>
          <a:p>
            <a:endParaRPr lang="zh-CN" altLang="en-US"/>
          </a:p>
        </p:txBody>
      </p:sp>
      <p:pic>
        <p:nvPicPr>
          <p:cNvPr id="2" name="图片 1"/>
          <p:cNvPicPr>
            <a:picLocks noChangeAspect="1"/>
          </p:cNvPicPr>
          <p:nvPr/>
        </p:nvPicPr>
        <p:blipFill>
          <a:blip r:embed="rId1"/>
          <a:srcRect l="42894" t="14309"/>
          <a:stretch>
            <a:fillRect/>
          </a:stretch>
        </p:blipFill>
        <p:spPr>
          <a:xfrm>
            <a:off x="1127760" y="4362450"/>
            <a:ext cx="1997075" cy="2030730"/>
          </a:xfrm>
          <a:prstGeom prst="rect">
            <a:avLst/>
          </a:prstGeom>
        </p:spPr>
      </p:pic>
      <p:pic>
        <p:nvPicPr>
          <p:cNvPr id="3" name="图片 2"/>
          <p:cNvPicPr>
            <a:picLocks noChangeAspect="1"/>
          </p:cNvPicPr>
          <p:nvPr/>
        </p:nvPicPr>
        <p:blipFill>
          <a:blip r:embed="rId2"/>
          <a:stretch>
            <a:fillRect/>
          </a:stretch>
        </p:blipFill>
        <p:spPr>
          <a:xfrm>
            <a:off x="4112895" y="4462780"/>
            <a:ext cx="2748915" cy="18294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7830" y="517525"/>
            <a:ext cx="9671050" cy="460375"/>
          </a:xfrm>
          <a:prstGeom prst="rect">
            <a:avLst/>
          </a:prstGeom>
          <a:noFill/>
        </p:spPr>
        <p:txBody>
          <a:bodyPr wrap="square" rtlCol="0">
            <a:spAutoFit/>
          </a:bodyPr>
          <a:p>
            <a:r>
              <a:rPr lang="en-US" altLang="zh-CN" sz="2400"/>
              <a:t>2.Verbal Phrases and Subject-Predicate Phrases Used as Attributives</a:t>
            </a:r>
            <a:endParaRPr lang="en-US" altLang="zh-CN" sz="2400"/>
          </a:p>
        </p:txBody>
      </p:sp>
      <p:sp>
        <p:nvSpPr>
          <p:cNvPr id="8" name="文本框 7"/>
          <p:cNvSpPr txBox="1"/>
          <p:nvPr/>
        </p:nvSpPr>
        <p:spPr>
          <a:xfrm>
            <a:off x="399415" y="1250950"/>
            <a:ext cx="11034395" cy="1198880"/>
          </a:xfrm>
          <a:prstGeom prst="rect">
            <a:avLst/>
          </a:prstGeom>
          <a:noFill/>
        </p:spPr>
        <p:txBody>
          <a:bodyPr wrap="square" rtlCol="0">
            <a:spAutoFit/>
          </a:bodyPr>
          <a:p>
            <a:r>
              <a:rPr lang="en-US" altLang="zh-CN" sz="2400"/>
              <a:t>In Chinese, attributives, often followed by the particle </a:t>
            </a:r>
            <a:r>
              <a:rPr lang="zh-CN" altLang="en-US" sz="2400"/>
              <a:t>的</a:t>
            </a:r>
            <a:r>
              <a:rPr lang="en-US" altLang="zh-CN" sz="2400"/>
              <a:t>(de), always appear before the elements that they modify. Verbs, verbal phrases, and subject-object phrases can all serve as attributives.</a:t>
            </a:r>
            <a:endParaRPr lang="en-US" altLang="zh-CN" sz="2400"/>
          </a:p>
        </p:txBody>
      </p:sp>
      <p:sp>
        <p:nvSpPr>
          <p:cNvPr id="9" name="文本框 8"/>
          <p:cNvSpPr txBox="1"/>
          <p:nvPr/>
        </p:nvSpPr>
        <p:spPr>
          <a:xfrm>
            <a:off x="417830" y="2276475"/>
            <a:ext cx="11072495" cy="2091690"/>
          </a:xfrm>
          <a:prstGeom prst="rect">
            <a:avLst/>
          </a:prstGeom>
          <a:noFill/>
        </p:spPr>
        <p:txBody>
          <a:bodyPr wrap="square" rtlCol="0">
            <a:spAutoFit/>
          </a:bodyPr>
          <a:p>
            <a:endParaRPr lang="zh-CN" altLang="en-US"/>
          </a:p>
          <a:p>
            <a:r>
              <a:rPr lang="en-US" altLang="zh-CN" sz="2800"/>
              <a:t>3.</a:t>
            </a:r>
            <a:r>
              <a:rPr lang="zh-CN" altLang="en-US" sz="2800"/>
              <a:t>新买的饭卡</a:t>
            </a:r>
            <a:endParaRPr lang="zh-CN" altLang="en-US" sz="2800"/>
          </a:p>
          <a:p>
            <a:r>
              <a:rPr lang="zh-CN" altLang="en-US" sz="2800">
                <a:sym typeface="+mn-ea"/>
              </a:rPr>
              <a:t>    xīn mǎi de fàn kǎ </a:t>
            </a:r>
            <a:endParaRPr lang="zh-CN" altLang="en-US" sz="2800">
              <a:sym typeface="+mn-ea"/>
            </a:endParaRPr>
          </a:p>
          <a:p>
            <a:r>
              <a:rPr lang="zh-CN" altLang="en-US" sz="2800">
                <a:sym typeface="+mn-ea"/>
              </a:rPr>
              <a:t>    </a:t>
            </a:r>
            <a:r>
              <a:rPr lang="en-US" altLang="zh-CN" sz="2800">
                <a:sym typeface="+mn-ea"/>
              </a:rPr>
              <a:t>newly-bought meal cards</a:t>
            </a:r>
            <a:endParaRPr lang="zh-CN" altLang="en-US" sz="2800"/>
          </a:p>
          <a:p>
            <a:endParaRPr lang="zh-CN" altLang="en-US" sz="2800"/>
          </a:p>
        </p:txBody>
      </p:sp>
      <p:pic>
        <p:nvPicPr>
          <p:cNvPr id="2" name="图片 1"/>
          <p:cNvPicPr>
            <a:picLocks noChangeAspect="1"/>
          </p:cNvPicPr>
          <p:nvPr/>
        </p:nvPicPr>
        <p:blipFill>
          <a:blip r:embed="rId1"/>
          <a:srcRect b="5282"/>
          <a:stretch>
            <a:fillRect/>
          </a:stretch>
        </p:blipFill>
        <p:spPr>
          <a:xfrm>
            <a:off x="5556250" y="2634615"/>
            <a:ext cx="4269105" cy="3028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7830" y="517525"/>
            <a:ext cx="9671050" cy="460375"/>
          </a:xfrm>
          <a:prstGeom prst="rect">
            <a:avLst/>
          </a:prstGeom>
          <a:noFill/>
        </p:spPr>
        <p:txBody>
          <a:bodyPr wrap="square" rtlCol="0">
            <a:spAutoFit/>
          </a:bodyPr>
          <a:p>
            <a:r>
              <a:rPr lang="en-US" altLang="zh-CN" sz="2400"/>
              <a:t>2.Verbal Phrases and Subject-Predicate Phrases Used as Attributives</a:t>
            </a:r>
            <a:endParaRPr lang="en-US" altLang="zh-CN" sz="2400"/>
          </a:p>
        </p:txBody>
      </p:sp>
      <p:sp>
        <p:nvSpPr>
          <p:cNvPr id="8" name="文本框 7"/>
          <p:cNvSpPr txBox="1"/>
          <p:nvPr/>
        </p:nvSpPr>
        <p:spPr>
          <a:xfrm>
            <a:off x="399415" y="1250950"/>
            <a:ext cx="11034395" cy="1198880"/>
          </a:xfrm>
          <a:prstGeom prst="rect">
            <a:avLst/>
          </a:prstGeom>
          <a:noFill/>
        </p:spPr>
        <p:txBody>
          <a:bodyPr wrap="square" rtlCol="0">
            <a:spAutoFit/>
          </a:bodyPr>
          <a:p>
            <a:r>
              <a:rPr lang="en-US" altLang="zh-CN" sz="2400"/>
              <a:t>In Chinese, attributives, often followed by the particle </a:t>
            </a:r>
            <a:r>
              <a:rPr lang="zh-CN" altLang="en-US" sz="2400"/>
              <a:t>的</a:t>
            </a:r>
            <a:r>
              <a:rPr lang="en-US" altLang="zh-CN" sz="2400"/>
              <a:t>(de), always appear before the elements that they modify. Verbs, verbal phrases, and subject-object phrases can all serve as attributives.</a:t>
            </a:r>
            <a:endParaRPr lang="en-US" altLang="zh-CN" sz="2400"/>
          </a:p>
        </p:txBody>
      </p:sp>
      <p:sp>
        <p:nvSpPr>
          <p:cNvPr id="9" name="文本框 8"/>
          <p:cNvSpPr txBox="1"/>
          <p:nvPr/>
        </p:nvSpPr>
        <p:spPr>
          <a:xfrm>
            <a:off x="417830" y="2276475"/>
            <a:ext cx="11072495" cy="2091690"/>
          </a:xfrm>
          <a:prstGeom prst="rect">
            <a:avLst/>
          </a:prstGeom>
          <a:noFill/>
        </p:spPr>
        <p:txBody>
          <a:bodyPr wrap="square" rtlCol="0">
            <a:spAutoFit/>
          </a:bodyPr>
          <a:p>
            <a:endParaRPr lang="zh-CN" altLang="en-US"/>
          </a:p>
          <a:p>
            <a:r>
              <a:rPr lang="en-US" altLang="zh-CN" sz="2800"/>
              <a:t>5.</a:t>
            </a:r>
            <a:r>
              <a:rPr lang="zh-CN" altLang="en-US" sz="2800"/>
              <a:t>以前认识的朋友</a:t>
            </a:r>
            <a:endParaRPr lang="zh-CN" altLang="en-US" sz="2800"/>
          </a:p>
          <a:p>
            <a:r>
              <a:rPr lang="zh-CN" altLang="en-US" sz="2800"/>
              <a:t>    yǐ qián rèn sh</a:t>
            </a:r>
            <a:r>
              <a:rPr lang="en-US" altLang="zh-CN" sz="2800"/>
              <a:t>i</a:t>
            </a:r>
            <a:r>
              <a:rPr lang="zh-CN" altLang="en-US" sz="2800"/>
              <a:t> de péng y</a:t>
            </a:r>
            <a:r>
              <a:rPr lang="en-US" altLang="zh-CN" sz="2800"/>
              <a:t>o</a:t>
            </a:r>
            <a:r>
              <a:rPr lang="zh-CN" altLang="en-US" sz="2800"/>
              <a:t>u </a:t>
            </a:r>
            <a:endParaRPr lang="zh-CN" altLang="en-US" sz="2800"/>
          </a:p>
          <a:p>
            <a:r>
              <a:rPr lang="en-US" altLang="zh-CN" sz="2800"/>
              <a:t>     the friend[s] one got acquainted with in the past</a:t>
            </a:r>
            <a:endParaRPr lang="zh-CN" altLang="en-US" sz="2800"/>
          </a:p>
          <a:p>
            <a:endParaRPr lang="zh-CN" altLang="en-US" sz="2800"/>
          </a:p>
        </p:txBody>
      </p:sp>
      <p:pic>
        <p:nvPicPr>
          <p:cNvPr id="2" name="图片 1"/>
          <p:cNvPicPr>
            <a:picLocks noChangeAspect="1"/>
          </p:cNvPicPr>
          <p:nvPr/>
        </p:nvPicPr>
        <p:blipFill>
          <a:blip r:embed="rId1"/>
          <a:stretch>
            <a:fillRect/>
          </a:stretch>
        </p:blipFill>
        <p:spPr>
          <a:xfrm>
            <a:off x="5792470" y="3933190"/>
            <a:ext cx="3974465" cy="2275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7415" y="1156970"/>
            <a:ext cx="10488930" cy="3538220"/>
          </a:xfrm>
          <a:prstGeom prst="rect">
            <a:avLst/>
          </a:prstGeom>
          <a:noFill/>
        </p:spPr>
        <p:txBody>
          <a:bodyPr wrap="square" rtlCol="0">
            <a:spAutoFit/>
          </a:bodyPr>
          <a:p>
            <a:r>
              <a:rPr lang="en-US" altLang="zh-CN" sz="3200"/>
              <a:t>The kinship term </a:t>
            </a:r>
            <a:r>
              <a:rPr lang="zh-CN" altLang="en-US" sz="3200"/>
              <a:t>表姐</a:t>
            </a:r>
            <a:r>
              <a:rPr lang="en-US" altLang="zh-CN" sz="3200"/>
              <a:t>(</a:t>
            </a:r>
            <a:r>
              <a:rPr lang="zh-CN" altLang="en-US" sz="3200">
                <a:sym typeface="+mn-ea"/>
              </a:rPr>
              <a:t>biǎo jiě</a:t>
            </a:r>
            <a:r>
              <a:rPr lang="en-US" altLang="zh-CN" sz="3200"/>
              <a:t>) is more narrowly defined than its translation “oider female cousin” would suggest. One`s “older female cousin” will be a </a:t>
            </a:r>
            <a:r>
              <a:rPr lang="zh-CN" altLang="en-US" sz="3200"/>
              <a:t>表姐</a:t>
            </a:r>
            <a:r>
              <a:rPr lang="en-US" altLang="zh-CN" sz="3200"/>
              <a:t>(</a:t>
            </a:r>
            <a:r>
              <a:rPr lang="zh-CN" altLang="en-US" sz="3200">
                <a:sym typeface="+mn-ea"/>
              </a:rPr>
              <a:t>biǎo jiě</a:t>
            </a:r>
            <a:r>
              <a:rPr lang="en-US" altLang="zh-CN" sz="3200"/>
              <a:t>) if she is a daughter of one`s father`s sisiter or one`s mother`s sister or brother. But if she is one`s paternal uncle`s daughter, she will then be a </a:t>
            </a:r>
            <a:r>
              <a:rPr lang="zh-CN" altLang="en-US" sz="3200"/>
              <a:t>堂姐</a:t>
            </a:r>
            <a:r>
              <a:rPr lang="en-US" altLang="zh-CN" sz="3200"/>
              <a:t>(táng jiě) instead of a </a:t>
            </a:r>
            <a:r>
              <a:rPr lang="zh-CN" altLang="en-US" sz="3200"/>
              <a:t>表姐</a:t>
            </a:r>
            <a:r>
              <a:rPr lang="en-US" altLang="zh-CN" sz="3200"/>
              <a:t>(táng jiě). For more Chinese kinship terms.</a:t>
            </a:r>
            <a:endParaRPr lang="en-US" altLang="zh-CN" sz="32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7830" y="517525"/>
            <a:ext cx="9671050" cy="460375"/>
          </a:xfrm>
          <a:prstGeom prst="rect">
            <a:avLst/>
          </a:prstGeom>
          <a:noFill/>
        </p:spPr>
        <p:txBody>
          <a:bodyPr wrap="square" rtlCol="0">
            <a:spAutoFit/>
          </a:bodyPr>
          <a:p>
            <a:r>
              <a:rPr lang="en-US" altLang="zh-CN" sz="2400"/>
              <a:t>2.Verbal Phrases and Subject-Predicate Phrases Used as Attributives</a:t>
            </a:r>
            <a:endParaRPr lang="en-US" altLang="zh-CN" sz="2400"/>
          </a:p>
        </p:txBody>
      </p:sp>
      <p:sp>
        <p:nvSpPr>
          <p:cNvPr id="8" name="文本框 7"/>
          <p:cNvSpPr txBox="1"/>
          <p:nvPr/>
        </p:nvSpPr>
        <p:spPr>
          <a:xfrm>
            <a:off x="399415" y="1250950"/>
            <a:ext cx="11034395" cy="1198880"/>
          </a:xfrm>
          <a:prstGeom prst="rect">
            <a:avLst/>
          </a:prstGeom>
          <a:noFill/>
        </p:spPr>
        <p:txBody>
          <a:bodyPr wrap="square" rtlCol="0">
            <a:spAutoFit/>
          </a:bodyPr>
          <a:p>
            <a:r>
              <a:rPr lang="en-US" altLang="zh-CN" sz="2400"/>
              <a:t>In Chinese, attributives, often followed by the particle </a:t>
            </a:r>
            <a:r>
              <a:rPr lang="zh-CN" altLang="en-US" sz="2400"/>
              <a:t>的</a:t>
            </a:r>
            <a:r>
              <a:rPr lang="en-US" altLang="zh-CN" sz="2400"/>
              <a:t>(de), always appear before the elements that they modify. Verbs, verbal phrases, and subject-object phrases can all serve as attributives.</a:t>
            </a:r>
            <a:endParaRPr lang="en-US" altLang="zh-CN" sz="2400"/>
          </a:p>
        </p:txBody>
      </p:sp>
      <p:sp>
        <p:nvSpPr>
          <p:cNvPr id="9" name="文本框 8"/>
          <p:cNvSpPr txBox="1"/>
          <p:nvPr/>
        </p:nvSpPr>
        <p:spPr>
          <a:xfrm>
            <a:off x="417830" y="2276475"/>
            <a:ext cx="11072495" cy="2676525"/>
          </a:xfrm>
          <a:prstGeom prst="rect">
            <a:avLst/>
          </a:prstGeom>
          <a:noFill/>
        </p:spPr>
        <p:txBody>
          <a:bodyPr wrap="square" rtlCol="0">
            <a:spAutoFit/>
          </a:bodyPr>
          <a:p>
            <a:endParaRPr lang="en-US" altLang="zh-CN" sz="2800"/>
          </a:p>
          <a:p>
            <a:r>
              <a:rPr lang="en-US" altLang="zh-CN" sz="2800"/>
              <a:t>6.</a:t>
            </a:r>
            <a:r>
              <a:rPr lang="zh-CN" altLang="en-US" sz="2800"/>
              <a:t>我妈妈做的豆腐</a:t>
            </a:r>
            <a:endParaRPr lang="zh-CN" altLang="en-US" sz="2800"/>
          </a:p>
          <a:p>
            <a:r>
              <a:rPr lang="zh-CN" altLang="en-US" sz="2800">
                <a:sym typeface="+mn-ea"/>
              </a:rPr>
              <a:t>    wǒ mā m</a:t>
            </a:r>
            <a:r>
              <a:rPr lang="en-US" altLang="zh-CN" sz="2800">
                <a:sym typeface="+mn-ea"/>
              </a:rPr>
              <a:t>a</a:t>
            </a:r>
            <a:r>
              <a:rPr lang="zh-CN" altLang="en-US" sz="2800">
                <a:sym typeface="+mn-ea"/>
              </a:rPr>
              <a:t> zuò de dòu f</a:t>
            </a:r>
            <a:r>
              <a:rPr lang="en-US" altLang="zh-CN" sz="2800">
                <a:sym typeface="+mn-ea"/>
              </a:rPr>
              <a:t>u</a:t>
            </a:r>
            <a:r>
              <a:rPr lang="zh-CN" altLang="en-US" sz="2800">
                <a:sym typeface="+mn-ea"/>
              </a:rPr>
              <a:t> </a:t>
            </a:r>
            <a:endParaRPr lang="zh-CN" altLang="en-US" sz="2800">
              <a:sym typeface="+mn-ea"/>
            </a:endParaRPr>
          </a:p>
          <a:p>
            <a:r>
              <a:rPr lang="zh-CN" altLang="en-US" sz="2800">
                <a:sym typeface="+mn-ea"/>
              </a:rPr>
              <a:t>    </a:t>
            </a:r>
            <a:r>
              <a:rPr lang="en-US" altLang="zh-CN" sz="2800">
                <a:sym typeface="+mn-ea"/>
              </a:rPr>
              <a:t>the tofu dish that my mother makes/made</a:t>
            </a:r>
            <a:endParaRPr lang="zh-CN" altLang="en-US" sz="2800"/>
          </a:p>
          <a:p>
            <a:endParaRPr lang="zh-CN" altLang="en-US" sz="2800"/>
          </a:p>
          <a:p>
            <a:endParaRPr lang="zh-CN" altLang="en-US" sz="2800"/>
          </a:p>
        </p:txBody>
      </p:sp>
      <p:pic>
        <p:nvPicPr>
          <p:cNvPr id="2" name="图片 1"/>
          <p:cNvPicPr>
            <a:picLocks noChangeAspect="1"/>
          </p:cNvPicPr>
          <p:nvPr/>
        </p:nvPicPr>
        <p:blipFill>
          <a:blip r:embed="rId1"/>
          <a:stretch>
            <a:fillRect/>
          </a:stretch>
        </p:blipFill>
        <p:spPr>
          <a:xfrm>
            <a:off x="1120140" y="4361180"/>
            <a:ext cx="1964055" cy="1964055"/>
          </a:xfrm>
          <a:prstGeom prst="rect">
            <a:avLst/>
          </a:prstGeom>
        </p:spPr>
      </p:pic>
      <p:pic>
        <p:nvPicPr>
          <p:cNvPr id="3" name="图片 2"/>
          <p:cNvPicPr>
            <a:picLocks noChangeAspect="1"/>
          </p:cNvPicPr>
          <p:nvPr/>
        </p:nvPicPr>
        <p:blipFill>
          <a:blip r:embed="rId2"/>
          <a:stretch>
            <a:fillRect/>
          </a:stretch>
        </p:blipFill>
        <p:spPr>
          <a:xfrm>
            <a:off x="4263390" y="4556125"/>
            <a:ext cx="2658745" cy="1769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7830" y="517525"/>
            <a:ext cx="9671050" cy="460375"/>
          </a:xfrm>
          <a:prstGeom prst="rect">
            <a:avLst/>
          </a:prstGeom>
          <a:noFill/>
        </p:spPr>
        <p:txBody>
          <a:bodyPr wrap="square" rtlCol="0">
            <a:spAutoFit/>
          </a:bodyPr>
          <a:p>
            <a:r>
              <a:rPr lang="en-US" altLang="zh-CN" sz="2400"/>
              <a:t>2.Verbal Phrases and Subject-Predicate Phrases Used as Attributives</a:t>
            </a:r>
            <a:endParaRPr lang="en-US" altLang="zh-CN" sz="2400"/>
          </a:p>
        </p:txBody>
      </p:sp>
      <p:sp>
        <p:nvSpPr>
          <p:cNvPr id="8" name="文本框 7"/>
          <p:cNvSpPr txBox="1"/>
          <p:nvPr/>
        </p:nvSpPr>
        <p:spPr>
          <a:xfrm>
            <a:off x="399415" y="1250950"/>
            <a:ext cx="11034395" cy="1198880"/>
          </a:xfrm>
          <a:prstGeom prst="rect">
            <a:avLst/>
          </a:prstGeom>
          <a:noFill/>
        </p:spPr>
        <p:txBody>
          <a:bodyPr wrap="square" rtlCol="0">
            <a:spAutoFit/>
          </a:bodyPr>
          <a:p>
            <a:r>
              <a:rPr lang="en-US" altLang="zh-CN" sz="2400"/>
              <a:t>In Chinese, attributives, often followed by the particle </a:t>
            </a:r>
            <a:r>
              <a:rPr lang="zh-CN" altLang="en-US" sz="2400"/>
              <a:t>的</a:t>
            </a:r>
            <a:r>
              <a:rPr lang="en-US" altLang="zh-CN" sz="2400"/>
              <a:t>(de), always appear before the elements that they modify. Verbs, verbal phrases, and subject-object phrases can all serve as attributives.</a:t>
            </a:r>
            <a:endParaRPr lang="en-US" altLang="zh-CN" sz="2400"/>
          </a:p>
        </p:txBody>
      </p:sp>
      <p:sp>
        <p:nvSpPr>
          <p:cNvPr id="9" name="文本框 8"/>
          <p:cNvSpPr txBox="1"/>
          <p:nvPr/>
        </p:nvSpPr>
        <p:spPr>
          <a:xfrm>
            <a:off x="417830" y="2615565"/>
            <a:ext cx="11072495" cy="2676525"/>
          </a:xfrm>
          <a:prstGeom prst="rect">
            <a:avLst/>
          </a:prstGeom>
          <a:noFill/>
        </p:spPr>
        <p:txBody>
          <a:bodyPr wrap="square" rtlCol="0">
            <a:spAutoFit/>
          </a:bodyPr>
          <a:p>
            <a:r>
              <a:rPr lang="en-US" altLang="zh-CN" sz="2800"/>
              <a:t>7.</a:t>
            </a:r>
            <a:r>
              <a:rPr lang="zh-CN" altLang="en-US" sz="2800"/>
              <a:t>老师给我们的功课</a:t>
            </a:r>
            <a:endParaRPr lang="zh-CN" altLang="en-US" sz="2800"/>
          </a:p>
          <a:p>
            <a:r>
              <a:rPr lang="zh-CN" altLang="en-US" sz="2800"/>
              <a:t>    lǎo shī gěi wǒ men de gōng kè </a:t>
            </a:r>
            <a:endParaRPr lang="zh-CN" altLang="en-US" sz="2800"/>
          </a:p>
          <a:p>
            <a:r>
              <a:rPr lang="en-US" altLang="zh-CN" sz="2800"/>
              <a:t>    the homework the teacher assigned us</a:t>
            </a:r>
            <a:endParaRPr lang="en-US" altLang="zh-CN" sz="2800"/>
          </a:p>
          <a:p>
            <a:endParaRPr lang="en-US" altLang="zh-CN" sz="2800"/>
          </a:p>
          <a:p>
            <a:endParaRPr lang="zh-CN" altLang="en-US" sz="2800"/>
          </a:p>
          <a:p>
            <a:endParaRPr lang="zh-CN" altLang="en-US" sz="2800"/>
          </a:p>
        </p:txBody>
      </p:sp>
      <p:pic>
        <p:nvPicPr>
          <p:cNvPr id="2" name="图片 1"/>
          <p:cNvPicPr>
            <a:picLocks noChangeAspect="1"/>
          </p:cNvPicPr>
          <p:nvPr/>
        </p:nvPicPr>
        <p:blipFill>
          <a:blip r:embed="rId1"/>
          <a:stretch>
            <a:fillRect/>
          </a:stretch>
        </p:blipFill>
        <p:spPr>
          <a:xfrm>
            <a:off x="828675" y="4200525"/>
            <a:ext cx="2219325" cy="2219325"/>
          </a:xfrm>
          <a:prstGeom prst="rect">
            <a:avLst/>
          </a:prstGeom>
        </p:spPr>
      </p:pic>
      <p:pic>
        <p:nvPicPr>
          <p:cNvPr id="3" name="图片 2"/>
          <p:cNvPicPr>
            <a:picLocks noChangeAspect="1"/>
          </p:cNvPicPr>
          <p:nvPr/>
        </p:nvPicPr>
        <p:blipFill>
          <a:blip r:embed="rId2"/>
          <a:stretch>
            <a:fillRect/>
          </a:stretch>
        </p:blipFill>
        <p:spPr>
          <a:xfrm>
            <a:off x="4140835" y="4434840"/>
            <a:ext cx="1257300" cy="1619250"/>
          </a:xfrm>
          <a:prstGeom prst="rect">
            <a:avLst/>
          </a:prstGeom>
        </p:spPr>
      </p:pic>
      <p:pic>
        <p:nvPicPr>
          <p:cNvPr id="4" name="图片 3"/>
          <p:cNvPicPr>
            <a:picLocks noChangeAspect="1"/>
          </p:cNvPicPr>
          <p:nvPr/>
        </p:nvPicPr>
        <p:blipFill>
          <a:blip r:embed="rId3"/>
          <a:stretch>
            <a:fillRect/>
          </a:stretch>
        </p:blipFill>
        <p:spPr>
          <a:xfrm>
            <a:off x="7037705" y="4519295"/>
            <a:ext cx="2414270" cy="15462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7830" y="517525"/>
            <a:ext cx="9671050" cy="460375"/>
          </a:xfrm>
          <a:prstGeom prst="rect">
            <a:avLst/>
          </a:prstGeom>
          <a:noFill/>
        </p:spPr>
        <p:txBody>
          <a:bodyPr wrap="square" rtlCol="0">
            <a:spAutoFit/>
          </a:bodyPr>
          <a:p>
            <a:r>
              <a:rPr lang="en-US" altLang="zh-CN" sz="2400"/>
              <a:t>2.Verbal Phrases and Subject-Predicate Phrases Used as Attributives</a:t>
            </a:r>
            <a:endParaRPr lang="en-US" altLang="zh-CN" sz="2400"/>
          </a:p>
        </p:txBody>
      </p:sp>
      <p:sp>
        <p:nvSpPr>
          <p:cNvPr id="8" name="文本框 7"/>
          <p:cNvSpPr txBox="1"/>
          <p:nvPr/>
        </p:nvSpPr>
        <p:spPr>
          <a:xfrm>
            <a:off x="399415" y="1250950"/>
            <a:ext cx="11034395" cy="1198880"/>
          </a:xfrm>
          <a:prstGeom prst="rect">
            <a:avLst/>
          </a:prstGeom>
          <a:noFill/>
        </p:spPr>
        <p:txBody>
          <a:bodyPr wrap="square" rtlCol="0">
            <a:spAutoFit/>
          </a:bodyPr>
          <a:p>
            <a:r>
              <a:rPr lang="en-US" altLang="zh-CN" sz="2400"/>
              <a:t>In Chinese, attributives, often followed by the particle </a:t>
            </a:r>
            <a:r>
              <a:rPr lang="zh-CN" altLang="en-US" sz="2400"/>
              <a:t>的</a:t>
            </a:r>
            <a:r>
              <a:rPr lang="en-US" altLang="zh-CN" sz="2400"/>
              <a:t>(de), always appear before the elements that they modify. Verbs, verbal phrases, and subject-object phrases can all serve as attributives.</a:t>
            </a:r>
            <a:endParaRPr lang="en-US" altLang="zh-CN" sz="2400"/>
          </a:p>
        </p:txBody>
      </p:sp>
      <p:sp>
        <p:nvSpPr>
          <p:cNvPr id="9" name="文本框 8"/>
          <p:cNvSpPr txBox="1"/>
          <p:nvPr/>
        </p:nvSpPr>
        <p:spPr>
          <a:xfrm>
            <a:off x="417830" y="2615565"/>
            <a:ext cx="11072495" cy="2245360"/>
          </a:xfrm>
          <a:prstGeom prst="rect">
            <a:avLst/>
          </a:prstGeom>
          <a:noFill/>
        </p:spPr>
        <p:txBody>
          <a:bodyPr wrap="square" rtlCol="0">
            <a:spAutoFit/>
          </a:bodyPr>
          <a:p>
            <a:r>
              <a:rPr lang="en-US" altLang="zh-CN" sz="2800"/>
              <a:t>8.</a:t>
            </a:r>
            <a:r>
              <a:rPr lang="zh-CN" altLang="en-US" sz="2800"/>
              <a:t>朋友送的苹果</a:t>
            </a:r>
            <a:endParaRPr lang="zh-CN" altLang="en-US" sz="2800"/>
          </a:p>
          <a:p>
            <a:r>
              <a:rPr lang="zh-CN" altLang="en-US" sz="2800"/>
              <a:t>    </a:t>
            </a:r>
            <a:r>
              <a:rPr lang="zh-CN" altLang="en-US" sz="2800">
                <a:sym typeface="+mn-ea"/>
              </a:rPr>
              <a:t>péng y</a:t>
            </a:r>
            <a:r>
              <a:rPr lang="en-US" altLang="zh-CN" sz="2800">
                <a:sym typeface="+mn-ea"/>
              </a:rPr>
              <a:t>o</a:t>
            </a:r>
            <a:r>
              <a:rPr lang="zh-CN" altLang="en-US" sz="2800">
                <a:sym typeface="+mn-ea"/>
              </a:rPr>
              <a:t>u sòng de píng guǒ </a:t>
            </a:r>
            <a:endParaRPr lang="zh-CN" altLang="en-US" sz="2800">
              <a:sym typeface="+mn-ea"/>
            </a:endParaRPr>
          </a:p>
          <a:p>
            <a:r>
              <a:rPr lang="zh-CN" altLang="en-US" sz="2800">
                <a:sym typeface="+mn-ea"/>
              </a:rPr>
              <a:t>    </a:t>
            </a:r>
            <a:r>
              <a:rPr lang="en-US" altLang="zh-CN" sz="2800">
                <a:sym typeface="+mn-ea"/>
              </a:rPr>
              <a:t>the apples given by a  friend</a:t>
            </a:r>
            <a:endParaRPr lang="zh-CN" altLang="en-US" sz="2800"/>
          </a:p>
          <a:p>
            <a:endParaRPr lang="zh-CN" altLang="en-US" sz="2800"/>
          </a:p>
          <a:p>
            <a:endParaRPr lang="zh-CN" altLang="en-US" sz="2800"/>
          </a:p>
        </p:txBody>
      </p:sp>
      <p:pic>
        <p:nvPicPr>
          <p:cNvPr id="2" name="图片 1"/>
          <p:cNvPicPr>
            <a:picLocks noChangeAspect="1"/>
          </p:cNvPicPr>
          <p:nvPr/>
        </p:nvPicPr>
        <p:blipFill>
          <a:blip r:embed="rId1"/>
          <a:stretch>
            <a:fillRect/>
          </a:stretch>
        </p:blipFill>
        <p:spPr>
          <a:xfrm>
            <a:off x="1065530" y="4540250"/>
            <a:ext cx="2712720" cy="2172335"/>
          </a:xfrm>
          <a:prstGeom prst="rect">
            <a:avLst/>
          </a:prstGeom>
        </p:spPr>
      </p:pic>
      <p:pic>
        <p:nvPicPr>
          <p:cNvPr id="3" name="图片 2"/>
          <p:cNvPicPr>
            <a:picLocks noChangeAspect="1"/>
          </p:cNvPicPr>
          <p:nvPr/>
        </p:nvPicPr>
        <p:blipFill>
          <a:blip r:embed="rId2"/>
          <a:stretch>
            <a:fillRect/>
          </a:stretch>
        </p:blipFill>
        <p:spPr>
          <a:xfrm>
            <a:off x="4564380" y="4804410"/>
            <a:ext cx="2469515" cy="1643380"/>
          </a:xfrm>
          <a:prstGeom prst="rect">
            <a:avLst/>
          </a:prstGeom>
        </p:spPr>
      </p:pic>
      <p:pic>
        <p:nvPicPr>
          <p:cNvPr id="4" name="图片 3"/>
          <p:cNvPicPr>
            <a:picLocks noChangeAspect="1"/>
          </p:cNvPicPr>
          <p:nvPr/>
        </p:nvPicPr>
        <p:blipFill>
          <a:blip r:embed="rId3"/>
          <a:stretch>
            <a:fillRect/>
          </a:stretch>
        </p:blipFill>
        <p:spPr>
          <a:xfrm>
            <a:off x="8121650" y="4472305"/>
            <a:ext cx="2401570" cy="1975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7830" y="517525"/>
            <a:ext cx="9671050" cy="460375"/>
          </a:xfrm>
          <a:prstGeom prst="rect">
            <a:avLst/>
          </a:prstGeom>
          <a:noFill/>
        </p:spPr>
        <p:txBody>
          <a:bodyPr wrap="square" rtlCol="0">
            <a:spAutoFit/>
          </a:bodyPr>
          <a:p>
            <a:r>
              <a:rPr lang="en-US" altLang="zh-CN" sz="2400"/>
              <a:t>2.Verbal Phrases and Subject-Predicate Phrases Used as Attributives</a:t>
            </a:r>
            <a:endParaRPr lang="en-US" altLang="zh-CN" sz="2400"/>
          </a:p>
        </p:txBody>
      </p:sp>
      <p:sp>
        <p:nvSpPr>
          <p:cNvPr id="8" name="文本框 7"/>
          <p:cNvSpPr txBox="1"/>
          <p:nvPr/>
        </p:nvSpPr>
        <p:spPr>
          <a:xfrm>
            <a:off x="399415" y="1250950"/>
            <a:ext cx="11034395" cy="1198880"/>
          </a:xfrm>
          <a:prstGeom prst="rect">
            <a:avLst/>
          </a:prstGeom>
          <a:noFill/>
        </p:spPr>
        <p:txBody>
          <a:bodyPr wrap="square" rtlCol="0">
            <a:spAutoFit/>
          </a:bodyPr>
          <a:p>
            <a:r>
              <a:rPr lang="en-US" altLang="zh-CN" sz="2400"/>
              <a:t>In Chinese, attributives, often followed by the particle </a:t>
            </a:r>
            <a:r>
              <a:rPr lang="zh-CN" altLang="en-US" sz="2400"/>
              <a:t>的</a:t>
            </a:r>
            <a:r>
              <a:rPr lang="en-US" altLang="zh-CN" sz="2400"/>
              <a:t>(de), always appear before the elements that they modify. Verbs, verbal phrases, and subject-object phrases can all serve as attributives.</a:t>
            </a:r>
            <a:endParaRPr lang="en-US" altLang="zh-CN" sz="2400"/>
          </a:p>
        </p:txBody>
      </p:sp>
      <p:sp>
        <p:nvSpPr>
          <p:cNvPr id="9" name="文本框 8"/>
          <p:cNvSpPr txBox="1"/>
          <p:nvPr/>
        </p:nvSpPr>
        <p:spPr>
          <a:xfrm>
            <a:off x="417830" y="2538730"/>
            <a:ext cx="11072495" cy="2091690"/>
          </a:xfrm>
          <a:prstGeom prst="rect">
            <a:avLst/>
          </a:prstGeom>
          <a:noFill/>
        </p:spPr>
        <p:txBody>
          <a:bodyPr wrap="square" rtlCol="0">
            <a:spAutoFit/>
          </a:bodyPr>
          <a:p>
            <a:endParaRPr lang="zh-CN" altLang="en-US"/>
          </a:p>
          <a:p>
            <a:r>
              <a:rPr lang="en-US" altLang="zh-CN" sz="2800"/>
              <a:t>9.</a:t>
            </a:r>
            <a:r>
              <a:rPr lang="zh-CN" altLang="en-US" sz="2800"/>
              <a:t>请你跳舞的那个人</a:t>
            </a:r>
            <a:endParaRPr lang="zh-CN" altLang="en-US" sz="2800"/>
          </a:p>
          <a:p>
            <a:r>
              <a:rPr lang="zh-CN" altLang="en-US" sz="2800"/>
              <a:t>    qǐng nǐ tiào wǔ de nà gè rén</a:t>
            </a:r>
            <a:endParaRPr lang="zh-CN" altLang="en-US" sz="2800"/>
          </a:p>
          <a:p>
            <a:r>
              <a:rPr lang="zh-CN" altLang="en-US" sz="2800"/>
              <a:t>    </a:t>
            </a:r>
            <a:r>
              <a:rPr lang="en-US" altLang="zh-CN" sz="2800"/>
              <a:t>that person who asked you to dance</a:t>
            </a:r>
            <a:r>
              <a:rPr lang="zh-CN" altLang="en-US" sz="2800"/>
              <a:t> </a:t>
            </a:r>
            <a:endParaRPr lang="zh-CN" altLang="en-US" sz="2800"/>
          </a:p>
          <a:p>
            <a:endParaRPr lang="zh-CN" altLang="en-US" sz="2800"/>
          </a:p>
        </p:txBody>
      </p:sp>
      <p:pic>
        <p:nvPicPr>
          <p:cNvPr id="2" name="图片 1"/>
          <p:cNvPicPr>
            <a:picLocks noChangeAspect="1"/>
          </p:cNvPicPr>
          <p:nvPr/>
        </p:nvPicPr>
        <p:blipFill>
          <a:blip r:embed="rId1"/>
          <a:stretch>
            <a:fillRect/>
          </a:stretch>
        </p:blipFill>
        <p:spPr>
          <a:xfrm>
            <a:off x="6689090" y="2538730"/>
            <a:ext cx="3535680" cy="3535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7830" y="517525"/>
            <a:ext cx="9671050" cy="460375"/>
          </a:xfrm>
          <a:prstGeom prst="rect">
            <a:avLst/>
          </a:prstGeom>
          <a:noFill/>
        </p:spPr>
        <p:txBody>
          <a:bodyPr wrap="square" rtlCol="0">
            <a:spAutoFit/>
          </a:bodyPr>
          <a:p>
            <a:r>
              <a:rPr lang="en-US" altLang="zh-CN" sz="2400"/>
              <a:t>2.Verbal Phrases and Subject-Predicate Phrases Used as Attributives</a:t>
            </a:r>
            <a:endParaRPr lang="en-US" altLang="zh-CN" sz="2400"/>
          </a:p>
        </p:txBody>
      </p:sp>
      <p:sp>
        <p:nvSpPr>
          <p:cNvPr id="8" name="文本框 7"/>
          <p:cNvSpPr txBox="1"/>
          <p:nvPr/>
        </p:nvSpPr>
        <p:spPr>
          <a:xfrm>
            <a:off x="399415" y="1250950"/>
            <a:ext cx="11034395" cy="1198880"/>
          </a:xfrm>
          <a:prstGeom prst="rect">
            <a:avLst/>
          </a:prstGeom>
          <a:noFill/>
        </p:spPr>
        <p:txBody>
          <a:bodyPr wrap="square" rtlCol="0">
            <a:spAutoFit/>
          </a:bodyPr>
          <a:p>
            <a:r>
              <a:rPr lang="en-US" altLang="zh-CN" sz="2400"/>
              <a:t>In Chinese, attributives, often followed by the particle </a:t>
            </a:r>
            <a:r>
              <a:rPr lang="zh-CN" altLang="en-US" sz="2400"/>
              <a:t>的</a:t>
            </a:r>
            <a:r>
              <a:rPr lang="en-US" altLang="zh-CN" sz="2400"/>
              <a:t>(de), always appear before the elements that they modify. Verbs, verbal phrases, and subject-object phrases can all serve as attributives.</a:t>
            </a:r>
            <a:endParaRPr lang="en-US" altLang="zh-CN" sz="2400"/>
          </a:p>
        </p:txBody>
      </p:sp>
      <p:sp>
        <p:nvSpPr>
          <p:cNvPr id="9" name="文本框 8"/>
          <p:cNvSpPr txBox="1"/>
          <p:nvPr/>
        </p:nvSpPr>
        <p:spPr>
          <a:xfrm>
            <a:off x="417830" y="2538730"/>
            <a:ext cx="11072495" cy="2091690"/>
          </a:xfrm>
          <a:prstGeom prst="rect">
            <a:avLst/>
          </a:prstGeom>
          <a:noFill/>
        </p:spPr>
        <p:txBody>
          <a:bodyPr wrap="square" rtlCol="0">
            <a:spAutoFit/>
          </a:bodyPr>
          <a:p>
            <a:endParaRPr lang="zh-CN" altLang="en-US"/>
          </a:p>
          <a:p>
            <a:r>
              <a:rPr lang="en-US" altLang="zh-CN" sz="2800"/>
              <a:t>10.</a:t>
            </a:r>
            <a:r>
              <a:rPr lang="zh-CN" altLang="en-US" sz="2800"/>
              <a:t>我妹妹爱的那个很帅的男人</a:t>
            </a:r>
            <a:endParaRPr lang="zh-CN" altLang="en-US" sz="2800"/>
          </a:p>
          <a:p>
            <a:r>
              <a:rPr lang="zh-CN" altLang="en-US" sz="2800">
                <a:sym typeface="+mn-ea"/>
              </a:rPr>
              <a:t>     wǒ mèi m</a:t>
            </a:r>
            <a:r>
              <a:rPr lang="en-US" altLang="zh-CN" sz="2800">
                <a:sym typeface="+mn-ea"/>
              </a:rPr>
              <a:t>e</a:t>
            </a:r>
            <a:r>
              <a:rPr lang="zh-CN" altLang="en-US" sz="2800">
                <a:sym typeface="+mn-ea"/>
              </a:rPr>
              <a:t>i ài de nà g</a:t>
            </a:r>
            <a:r>
              <a:rPr lang="en-US" altLang="zh-CN" sz="2800">
                <a:sym typeface="+mn-ea"/>
              </a:rPr>
              <a:t>e</a:t>
            </a:r>
            <a:r>
              <a:rPr lang="zh-CN" altLang="en-US" sz="2800">
                <a:sym typeface="+mn-ea"/>
              </a:rPr>
              <a:t> hěn shuài de nán r</a:t>
            </a:r>
            <a:r>
              <a:rPr lang="en-US" altLang="zh-CN" sz="2800">
                <a:sym typeface="+mn-ea"/>
              </a:rPr>
              <a:t>e</a:t>
            </a:r>
            <a:r>
              <a:rPr lang="zh-CN" altLang="en-US" sz="2800">
                <a:sym typeface="+mn-ea"/>
              </a:rPr>
              <a:t>n </a:t>
            </a:r>
            <a:endParaRPr lang="zh-CN" altLang="en-US" sz="2800">
              <a:sym typeface="+mn-ea"/>
            </a:endParaRPr>
          </a:p>
          <a:p>
            <a:r>
              <a:rPr lang="zh-CN" altLang="en-US" sz="2800">
                <a:sym typeface="+mn-ea"/>
              </a:rPr>
              <a:t>     </a:t>
            </a:r>
            <a:r>
              <a:rPr lang="en-US" altLang="zh-CN" sz="2800">
                <a:sym typeface="+mn-ea"/>
              </a:rPr>
              <a:t>that very handsome man that my sister loves.</a:t>
            </a:r>
            <a:endParaRPr lang="zh-CN" altLang="en-US" sz="2800"/>
          </a:p>
          <a:p>
            <a:endParaRPr lang="zh-CN" altLang="en-US" sz="2800"/>
          </a:p>
        </p:txBody>
      </p:sp>
      <p:pic>
        <p:nvPicPr>
          <p:cNvPr id="2" name="图片 1"/>
          <p:cNvPicPr>
            <a:picLocks noChangeAspect="1"/>
          </p:cNvPicPr>
          <p:nvPr/>
        </p:nvPicPr>
        <p:blipFill>
          <a:blip r:embed="rId1"/>
          <a:stretch>
            <a:fillRect/>
          </a:stretch>
        </p:blipFill>
        <p:spPr>
          <a:xfrm>
            <a:off x="828040" y="4389120"/>
            <a:ext cx="2274570" cy="2274570"/>
          </a:xfrm>
          <a:prstGeom prst="rect">
            <a:avLst/>
          </a:prstGeom>
        </p:spPr>
      </p:pic>
      <p:sp>
        <p:nvSpPr>
          <p:cNvPr id="3" name="椭圆 2"/>
          <p:cNvSpPr/>
          <p:nvPr/>
        </p:nvSpPr>
        <p:spPr>
          <a:xfrm>
            <a:off x="1311910" y="4665980"/>
            <a:ext cx="799465" cy="1833880"/>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4" name="图片 3"/>
          <p:cNvPicPr>
            <a:picLocks noChangeAspect="1"/>
          </p:cNvPicPr>
          <p:nvPr/>
        </p:nvPicPr>
        <p:blipFill>
          <a:blip r:embed="rId2"/>
          <a:stretch>
            <a:fillRect/>
          </a:stretch>
        </p:blipFill>
        <p:spPr>
          <a:xfrm>
            <a:off x="3927475" y="4630420"/>
            <a:ext cx="2106295" cy="1737995"/>
          </a:xfrm>
          <a:prstGeom prst="rect">
            <a:avLst/>
          </a:prstGeom>
        </p:spPr>
      </p:pic>
      <p:pic>
        <p:nvPicPr>
          <p:cNvPr id="5" name="图片 4"/>
          <p:cNvPicPr>
            <a:picLocks noChangeAspect="1"/>
          </p:cNvPicPr>
          <p:nvPr/>
        </p:nvPicPr>
        <p:blipFill>
          <a:blip r:embed="rId3"/>
          <a:stretch>
            <a:fillRect/>
          </a:stretch>
        </p:blipFill>
        <p:spPr>
          <a:xfrm>
            <a:off x="7056755" y="4293870"/>
            <a:ext cx="2369820" cy="23698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4405" y="1636395"/>
            <a:ext cx="10131425" cy="3046095"/>
          </a:xfrm>
          <a:prstGeom prst="rect">
            <a:avLst/>
          </a:prstGeom>
          <a:noFill/>
        </p:spPr>
        <p:txBody>
          <a:bodyPr wrap="square" rtlCol="0">
            <a:spAutoFit/>
          </a:bodyPr>
          <a:p>
            <a:r>
              <a:rPr lang="en-US" altLang="zh-CN" sz="3200"/>
              <a:t>Apart from </a:t>
            </a:r>
            <a:r>
              <a:rPr lang="zh-CN" altLang="en-US" sz="3200"/>
              <a:t>过生日</a:t>
            </a:r>
            <a:r>
              <a:rPr lang="en-US" altLang="zh-CN" sz="3200"/>
              <a:t>(guò shēng rì, to celebrate one`s birthday), the verb </a:t>
            </a:r>
            <a:r>
              <a:rPr lang="zh-CN" altLang="en-US" sz="3200"/>
              <a:t>过</a:t>
            </a:r>
            <a:r>
              <a:rPr lang="en-US" altLang="zh-CN" sz="3200"/>
              <a:t>(guò, to live [a life]; to observe [a holiday]; to celebrate [a festival]);appears in many other expressions such as </a:t>
            </a:r>
            <a:r>
              <a:rPr lang="zh-CN" altLang="en-US" sz="3200"/>
              <a:t>过年</a:t>
            </a:r>
            <a:r>
              <a:rPr lang="en-US" altLang="zh-CN" sz="3200"/>
              <a:t>(guò nián, to celebrate the New Year), </a:t>
            </a:r>
            <a:r>
              <a:rPr lang="zh-CN" altLang="en-US" sz="3200"/>
              <a:t>过节</a:t>
            </a:r>
            <a:r>
              <a:rPr lang="en-US" altLang="zh-CN" sz="3200"/>
              <a:t>(guò jié, to celebrate a festival), and </a:t>
            </a:r>
            <a:r>
              <a:rPr lang="zh-CN" altLang="en-US" sz="3200"/>
              <a:t>过日子</a:t>
            </a:r>
            <a:r>
              <a:rPr lang="en-US" altLang="zh-CN" sz="3200"/>
              <a:t>(guò rì zi, to live one`s life; to live from day to day).</a:t>
            </a:r>
            <a:endParaRPr lang="en-US" altLang="zh-CN" sz="32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663221606265"/>
          <p:cNvPicPr>
            <a:picLocks noChangeAspect="1"/>
          </p:cNvPicPr>
          <p:nvPr/>
        </p:nvPicPr>
        <p:blipFill>
          <a:blip r:embed="rId1" cstate="email"/>
          <a:srcRect l="5860" t="28714" r="8790" b="29495"/>
          <a:stretch>
            <a:fillRect/>
          </a:stretch>
        </p:blipFill>
        <p:spPr>
          <a:xfrm flipH="1">
            <a:off x="7752715" y="4665980"/>
            <a:ext cx="4719955" cy="2311400"/>
          </a:xfrm>
          <a:prstGeom prst="rect">
            <a:avLst/>
          </a:prstGeom>
        </p:spPr>
      </p:pic>
      <p:pic>
        <p:nvPicPr>
          <p:cNvPr id="19" name="图片 18"/>
          <p:cNvPicPr>
            <a:picLocks noChangeAspect="1"/>
          </p:cNvPicPr>
          <p:nvPr/>
        </p:nvPicPr>
        <p:blipFill>
          <a:blip r:embed="rId2" cstate="email"/>
          <a:stretch>
            <a:fillRect/>
          </a:stretch>
        </p:blipFill>
        <p:spPr>
          <a:xfrm>
            <a:off x="8281035" y="-537052"/>
            <a:ext cx="4585335" cy="4131628"/>
          </a:xfrm>
          <a:prstGeom prst="rect">
            <a:avLst/>
          </a:prstGeom>
          <a:effectLst/>
        </p:spPr>
      </p:pic>
      <p:sp>
        <p:nvSpPr>
          <p:cNvPr id="3" name="文本框 2"/>
          <p:cNvSpPr txBox="1"/>
          <p:nvPr/>
        </p:nvSpPr>
        <p:spPr>
          <a:xfrm>
            <a:off x="1178560" y="2028825"/>
            <a:ext cx="6142990" cy="368300"/>
          </a:xfrm>
          <a:prstGeom prst="rect">
            <a:avLst/>
          </a:prstGeom>
          <a:noFill/>
        </p:spPr>
        <p:txBody>
          <a:bodyPr wrap="square" rtlCol="0">
            <a:spAutoFit/>
          </a:bodyPr>
          <a:p>
            <a:endParaRPr lang="zh-CN" altLang="en-US"/>
          </a:p>
        </p:txBody>
      </p:sp>
      <p:sp>
        <p:nvSpPr>
          <p:cNvPr id="4" name="文本框 3"/>
          <p:cNvSpPr txBox="1"/>
          <p:nvPr/>
        </p:nvSpPr>
        <p:spPr>
          <a:xfrm>
            <a:off x="1450975" y="2764155"/>
            <a:ext cx="7045960" cy="1106805"/>
          </a:xfrm>
          <a:prstGeom prst="rect">
            <a:avLst/>
          </a:prstGeom>
          <a:noFill/>
        </p:spPr>
        <p:txBody>
          <a:bodyPr wrap="square" rtlCol="0">
            <a:spAutoFit/>
          </a:bodyPr>
          <a:p>
            <a:r>
              <a:rPr lang="en-US" altLang="zh-CN" sz="6600"/>
              <a:t>Language Practice</a:t>
            </a:r>
            <a:endParaRPr lang="en-US" altLang="zh-CN" sz="6600"/>
          </a:p>
        </p:txBody>
      </p:sp>
    </p:spTree>
    <p:custDataLst>
      <p:tags r:id="rId3"/>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1+#ppt_w/2"/>
                                          </p:val>
                                        </p:tav>
                                        <p:tav tm="100000">
                                          <p:val>
                                            <p:strVal val="#ppt_x"/>
                                          </p:val>
                                        </p:tav>
                                      </p:tavLst>
                                    </p:anim>
                                    <p:anim calcmode="lin" valueType="num">
                                      <p:cBhvr additive="base">
                                        <p:cTn id="14"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钟头</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zhōng tóu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hour</a:t>
            </a:r>
            <a:endParaRPr lang="en-US" altLang="zh-CN" sz="3600"/>
          </a:p>
        </p:txBody>
      </p:sp>
      <p:pic>
        <p:nvPicPr>
          <p:cNvPr id="7" name="图片 6"/>
          <p:cNvPicPr>
            <a:picLocks noChangeAspect="1"/>
          </p:cNvPicPr>
          <p:nvPr/>
        </p:nvPicPr>
        <p:blipFill>
          <a:blip r:embed="rId2"/>
          <a:srcRect b="6167"/>
          <a:stretch>
            <a:fillRect/>
          </a:stretch>
        </p:blipFill>
        <p:spPr>
          <a:xfrm>
            <a:off x="6736080" y="2040890"/>
            <a:ext cx="2857500" cy="3064510"/>
          </a:xfrm>
          <a:prstGeom prst="rect">
            <a:avLst/>
          </a:prstGeom>
        </p:spPr>
      </p:pic>
      <p:sp>
        <p:nvSpPr>
          <p:cNvPr id="6" name="文本框 5"/>
          <p:cNvSpPr txBox="1"/>
          <p:nvPr/>
        </p:nvSpPr>
        <p:spPr>
          <a:xfrm>
            <a:off x="911225" y="5524500"/>
            <a:ext cx="10968990" cy="521970"/>
          </a:xfrm>
          <a:prstGeom prst="rect">
            <a:avLst/>
          </a:prstGeom>
          <a:noFill/>
        </p:spPr>
        <p:txBody>
          <a:bodyPr wrap="square" rtlCol="0">
            <a:spAutoFit/>
          </a:bodyPr>
          <a:p>
            <a:r>
              <a:rPr lang="zh-CN" altLang="en-US" sz="2800"/>
              <a:t>钟头</a:t>
            </a:r>
            <a:r>
              <a:rPr lang="en-US" altLang="zh-CN" sz="2800"/>
              <a:t>(</a:t>
            </a:r>
            <a:r>
              <a:rPr lang="en-US" altLang="zh-CN" sz="2800">
                <a:sym typeface="+mn-ea"/>
              </a:rPr>
              <a:t>zhōng tóu</a:t>
            </a:r>
            <a:r>
              <a:rPr lang="en-US" altLang="zh-CN" sz="2800"/>
              <a:t>) is the colloquial equivalent of </a:t>
            </a:r>
            <a:r>
              <a:rPr lang="zh-CN" altLang="en-US" sz="2800"/>
              <a:t>小时</a:t>
            </a:r>
            <a:r>
              <a:rPr lang="en-US" altLang="zh-CN" sz="2800"/>
              <a:t>(xiǎo shí)</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以为</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yǐ      wéi   </a:t>
            </a:r>
            <a:endParaRPr lang="zh-CN" altLang="en-US"/>
          </a:p>
        </p:txBody>
      </p:sp>
      <p:sp>
        <p:nvSpPr>
          <p:cNvPr id="5" name="文本框 4"/>
          <p:cNvSpPr txBox="1"/>
          <p:nvPr/>
        </p:nvSpPr>
        <p:spPr>
          <a:xfrm>
            <a:off x="1922145" y="4074795"/>
            <a:ext cx="4467860" cy="645160"/>
          </a:xfrm>
          <a:prstGeom prst="rect">
            <a:avLst/>
          </a:prstGeom>
          <a:noFill/>
        </p:spPr>
        <p:txBody>
          <a:bodyPr wrap="square" rtlCol="0">
            <a:spAutoFit/>
          </a:bodyPr>
          <a:p>
            <a:r>
              <a:rPr lang="en-US" altLang="zh-CN" sz="3600"/>
              <a:t>to assume erroneously</a:t>
            </a:r>
            <a:endParaRPr lang="en-US" altLang="zh-CN" sz="3600"/>
          </a:p>
        </p:txBody>
      </p:sp>
      <p:sp>
        <p:nvSpPr>
          <p:cNvPr id="6" name="文本框 5"/>
          <p:cNvSpPr txBox="1"/>
          <p:nvPr/>
        </p:nvSpPr>
        <p:spPr>
          <a:xfrm>
            <a:off x="6536690" y="1607820"/>
            <a:ext cx="5277485" cy="3969385"/>
          </a:xfrm>
          <a:prstGeom prst="rect">
            <a:avLst/>
          </a:prstGeom>
          <a:noFill/>
        </p:spPr>
        <p:txBody>
          <a:bodyPr wrap="square" rtlCol="0">
            <a:spAutoFit/>
          </a:bodyPr>
          <a:p>
            <a:r>
              <a:rPr lang="zh-CN" altLang="en-US" sz="2800"/>
              <a:t>以为</a:t>
            </a:r>
            <a:r>
              <a:rPr lang="en-US" altLang="zh-CN" sz="2800"/>
              <a:t>(</a:t>
            </a:r>
            <a:r>
              <a:rPr lang="en-US" altLang="zh-CN" sz="2800">
                <a:sym typeface="+mn-ea"/>
              </a:rPr>
              <a:t>yǐ wéi</a:t>
            </a:r>
            <a:r>
              <a:rPr lang="en-US" altLang="zh-CN" sz="2800"/>
              <a:t>) is often used to signify an understanding or judgment which has proved to be erroneous. If someone has </a:t>
            </a:r>
            <a:r>
              <a:rPr lang="en-US" altLang="zh-CN" sz="2800">
                <a:solidFill>
                  <a:srgbClr val="FF0000"/>
                </a:solidFill>
              </a:rPr>
              <a:t>realized that she was mistaken</a:t>
            </a:r>
            <a:r>
              <a:rPr lang="en-US" altLang="zh-CN" sz="2800"/>
              <a:t> in assuming someone else to be vegetarian, she could say to that person: </a:t>
            </a:r>
            <a:r>
              <a:rPr lang="zh-CN" altLang="en-US" sz="2800"/>
              <a:t>我以为你吃素</a:t>
            </a:r>
            <a:r>
              <a:rPr lang="en-US" altLang="zh-CN" sz="2800"/>
              <a:t>(wǒ yǐ wéi nǐ chī sù. I thought you were a vegetarian).</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133600"/>
            <a:ext cx="2734945" cy="1568450"/>
          </a:xfrm>
          <a:prstGeom prst="rect">
            <a:avLst/>
          </a:prstGeom>
          <a:noFill/>
        </p:spPr>
        <p:txBody>
          <a:bodyPr wrap="square" rtlCol="0">
            <a:spAutoFit/>
          </a:bodyPr>
          <a:p>
            <a:r>
              <a:rPr lang="zh-CN" altLang="en-US" sz="9600"/>
              <a:t>聪明</a:t>
            </a:r>
            <a:endParaRPr lang="zh-CN" altLang="en-US" sz="9600"/>
          </a:p>
        </p:txBody>
      </p:sp>
      <p:sp>
        <p:nvSpPr>
          <p:cNvPr id="3" name="文本框 2"/>
          <p:cNvSpPr txBox="1"/>
          <p:nvPr/>
        </p:nvSpPr>
        <p:spPr>
          <a:xfrm>
            <a:off x="2472690" y="1617345"/>
            <a:ext cx="2493010" cy="706755"/>
          </a:xfrm>
          <a:prstGeom prst="rect">
            <a:avLst/>
          </a:prstGeom>
          <a:noFill/>
        </p:spPr>
        <p:txBody>
          <a:bodyPr wrap="square" rtlCol="0">
            <a:spAutoFit/>
          </a:bodyPr>
          <a:p>
            <a:r>
              <a:rPr lang="en-US" altLang="zh-CN" sz="4000"/>
              <a:t>cōng ming    </a:t>
            </a:r>
            <a:endParaRPr lang="zh-CN" altLang="en-US"/>
          </a:p>
        </p:txBody>
      </p:sp>
      <p:sp>
        <p:nvSpPr>
          <p:cNvPr id="5" name="文本框 4"/>
          <p:cNvSpPr txBox="1"/>
          <p:nvPr/>
        </p:nvSpPr>
        <p:spPr>
          <a:xfrm>
            <a:off x="1760855" y="3702050"/>
            <a:ext cx="4467860" cy="645160"/>
          </a:xfrm>
          <a:prstGeom prst="rect">
            <a:avLst/>
          </a:prstGeom>
          <a:noFill/>
        </p:spPr>
        <p:txBody>
          <a:bodyPr wrap="square" rtlCol="0">
            <a:spAutoFit/>
          </a:bodyPr>
          <a:p>
            <a:r>
              <a:rPr lang="en-US" altLang="zh-CN" sz="3600"/>
              <a:t> smart; bright;clever</a:t>
            </a:r>
            <a:endParaRPr lang="en-US" altLang="zh-CN" sz="3600"/>
          </a:p>
        </p:txBody>
      </p:sp>
      <p:pic>
        <p:nvPicPr>
          <p:cNvPr id="6" name="图片 5"/>
          <p:cNvPicPr>
            <a:picLocks noChangeAspect="1"/>
          </p:cNvPicPr>
          <p:nvPr/>
        </p:nvPicPr>
        <p:blipFill>
          <a:blip r:embed="rId2"/>
          <a:stretch>
            <a:fillRect/>
          </a:stretch>
        </p:blipFill>
        <p:spPr>
          <a:xfrm>
            <a:off x="6228715" y="1760855"/>
            <a:ext cx="4118610" cy="2313940"/>
          </a:xfrm>
          <a:prstGeom prst="rect">
            <a:avLst/>
          </a:prstGeom>
        </p:spPr>
      </p:pic>
      <p:sp>
        <p:nvSpPr>
          <p:cNvPr id="7" name="文本框 6"/>
          <p:cNvSpPr txBox="1"/>
          <p:nvPr/>
        </p:nvSpPr>
        <p:spPr>
          <a:xfrm>
            <a:off x="1024255" y="4655820"/>
            <a:ext cx="10328910" cy="1814830"/>
          </a:xfrm>
          <a:prstGeom prst="rect">
            <a:avLst/>
          </a:prstGeom>
          <a:noFill/>
        </p:spPr>
        <p:txBody>
          <a:bodyPr wrap="square" rtlCol="0">
            <a:spAutoFit/>
          </a:bodyPr>
          <a:p>
            <a:r>
              <a:rPr lang="en-US" altLang="zh-CN" sz="2800"/>
              <a:t>About the formation of the adjective </a:t>
            </a:r>
            <a:r>
              <a:rPr lang="zh-CN" altLang="en-US" sz="2800"/>
              <a:t>聪明</a:t>
            </a:r>
            <a:r>
              <a:rPr lang="en-US" altLang="zh-CN" sz="2800"/>
              <a:t>(</a:t>
            </a:r>
            <a:r>
              <a:rPr lang="en-US" altLang="zh-CN" sz="2800">
                <a:sym typeface="+mn-ea"/>
              </a:rPr>
              <a:t>cōng ming; clever</a:t>
            </a:r>
            <a:r>
              <a:rPr lang="en-US" altLang="zh-CN" sz="2800"/>
              <a:t>): </a:t>
            </a:r>
            <a:r>
              <a:rPr lang="zh-CN" altLang="en-US" sz="2800"/>
              <a:t>聪</a:t>
            </a:r>
            <a:r>
              <a:rPr lang="en-US" altLang="zh-CN" sz="2800"/>
              <a:t>(</a:t>
            </a:r>
            <a:r>
              <a:rPr lang="en-US" altLang="zh-CN" sz="2800">
                <a:sym typeface="+mn-ea"/>
              </a:rPr>
              <a:t>cōng</a:t>
            </a:r>
            <a:r>
              <a:rPr lang="en-US" altLang="zh-CN" sz="2800"/>
              <a:t>) literally means “able to hear well.” and </a:t>
            </a:r>
            <a:r>
              <a:rPr lang="zh-CN" altLang="en-US" sz="2800"/>
              <a:t>明</a:t>
            </a:r>
            <a:r>
              <a:rPr lang="en-US" altLang="zh-CN" sz="2800"/>
              <a:t>(míng) means “able to see clearly,” among other things. Therefore, </a:t>
            </a:r>
            <a:r>
              <a:rPr lang="zh-CN" altLang="en-US" sz="2800"/>
              <a:t>聪明 </a:t>
            </a:r>
            <a:r>
              <a:rPr lang="en-US" altLang="zh-CN" sz="2800"/>
              <a:t>describes someone who is perceptive or bright</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中学</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zh-CN" altLang="en-US" sz="4000"/>
              <a:t>zhōng xué </a:t>
            </a:r>
            <a:r>
              <a:rPr lang="zh-CN" altLang="en-US"/>
              <a:t> </a:t>
            </a:r>
            <a:endParaRPr lang="zh-CN" altLang="en-US"/>
          </a:p>
        </p:txBody>
      </p:sp>
      <p:sp>
        <p:nvSpPr>
          <p:cNvPr id="5" name="文本框 4"/>
          <p:cNvSpPr txBox="1"/>
          <p:nvPr/>
        </p:nvSpPr>
        <p:spPr>
          <a:xfrm>
            <a:off x="1922145" y="4074795"/>
            <a:ext cx="3970020" cy="1198880"/>
          </a:xfrm>
          <a:prstGeom prst="rect">
            <a:avLst/>
          </a:prstGeom>
          <a:noFill/>
        </p:spPr>
        <p:txBody>
          <a:bodyPr wrap="square" rtlCol="0">
            <a:spAutoFit/>
          </a:bodyPr>
          <a:p>
            <a:r>
              <a:rPr lang="en-US" altLang="zh-CN" sz="3600"/>
              <a:t>middle school; secondary school</a:t>
            </a:r>
            <a:endParaRPr lang="en-US" altLang="zh-CN" sz="3600"/>
          </a:p>
        </p:txBody>
      </p:sp>
      <p:pic>
        <p:nvPicPr>
          <p:cNvPr id="7" name="图片 6"/>
          <p:cNvPicPr>
            <a:picLocks noChangeAspect="1"/>
          </p:cNvPicPr>
          <p:nvPr/>
        </p:nvPicPr>
        <p:blipFill>
          <a:blip r:embed="rId2"/>
          <a:stretch>
            <a:fillRect/>
          </a:stretch>
        </p:blipFill>
        <p:spPr>
          <a:xfrm>
            <a:off x="6050915" y="1945005"/>
            <a:ext cx="4559300" cy="2968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用功</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yòng gōng     </a:t>
            </a:r>
            <a:endParaRPr lang="zh-CN" altLang="en-US"/>
          </a:p>
        </p:txBody>
      </p:sp>
      <p:sp>
        <p:nvSpPr>
          <p:cNvPr id="5" name="文本框 4"/>
          <p:cNvSpPr txBox="1"/>
          <p:nvPr/>
        </p:nvSpPr>
        <p:spPr>
          <a:xfrm>
            <a:off x="821690" y="4074795"/>
            <a:ext cx="6320790" cy="645160"/>
          </a:xfrm>
          <a:prstGeom prst="rect">
            <a:avLst/>
          </a:prstGeom>
          <a:noFill/>
        </p:spPr>
        <p:txBody>
          <a:bodyPr wrap="square" rtlCol="0">
            <a:spAutoFit/>
          </a:bodyPr>
          <a:p>
            <a:r>
              <a:rPr lang="en-US" altLang="zh-CN" sz="3600"/>
              <a:t> hard-working;diligent;studious</a:t>
            </a:r>
            <a:endParaRPr lang="en-US" altLang="zh-CN" sz="3600"/>
          </a:p>
        </p:txBody>
      </p:sp>
      <p:pic>
        <p:nvPicPr>
          <p:cNvPr id="6" name="图片 5"/>
          <p:cNvPicPr>
            <a:picLocks noChangeAspect="1"/>
          </p:cNvPicPr>
          <p:nvPr/>
        </p:nvPicPr>
        <p:blipFill>
          <a:blip r:embed="rId2"/>
          <a:stretch>
            <a:fillRect/>
          </a:stretch>
        </p:blipFill>
        <p:spPr>
          <a:xfrm>
            <a:off x="7639685" y="2239645"/>
            <a:ext cx="2595880" cy="2595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暑期</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shǔ     qī      </a:t>
            </a:r>
            <a:endParaRPr lang="zh-CN" altLang="en-US"/>
          </a:p>
        </p:txBody>
      </p:sp>
      <p:sp>
        <p:nvSpPr>
          <p:cNvPr id="5" name="文本框 4"/>
          <p:cNvSpPr txBox="1"/>
          <p:nvPr/>
        </p:nvSpPr>
        <p:spPr>
          <a:xfrm>
            <a:off x="2109470" y="4074795"/>
            <a:ext cx="3810000" cy="645160"/>
          </a:xfrm>
          <a:prstGeom prst="rect">
            <a:avLst/>
          </a:prstGeom>
          <a:noFill/>
        </p:spPr>
        <p:txBody>
          <a:bodyPr wrap="square" rtlCol="0">
            <a:spAutoFit/>
          </a:bodyPr>
          <a:p>
            <a:r>
              <a:rPr lang="en-US" altLang="zh-CN" sz="3600"/>
              <a:t>    summer term</a:t>
            </a:r>
            <a:endParaRPr lang="en-US" altLang="zh-CN" sz="3600"/>
          </a:p>
        </p:txBody>
      </p:sp>
      <p:pic>
        <p:nvPicPr>
          <p:cNvPr id="6" name="图片 5"/>
          <p:cNvPicPr>
            <a:picLocks noChangeAspect="1"/>
          </p:cNvPicPr>
          <p:nvPr/>
        </p:nvPicPr>
        <p:blipFill>
          <a:blip r:embed="rId2"/>
          <a:stretch>
            <a:fillRect/>
          </a:stretch>
        </p:blipFill>
        <p:spPr>
          <a:xfrm>
            <a:off x="6466840" y="1803400"/>
            <a:ext cx="3151505" cy="32518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班</a:t>
            </a:r>
            <a:endParaRPr lang="zh-CN" altLang="en-US" sz="9600"/>
          </a:p>
        </p:txBody>
      </p:sp>
      <p:sp>
        <p:nvSpPr>
          <p:cNvPr id="3" name="文本框 2"/>
          <p:cNvSpPr txBox="1"/>
          <p:nvPr/>
        </p:nvSpPr>
        <p:spPr>
          <a:xfrm>
            <a:off x="2541905" y="2040890"/>
            <a:ext cx="1750060" cy="706755"/>
          </a:xfrm>
          <a:prstGeom prst="rect">
            <a:avLst/>
          </a:prstGeom>
          <a:noFill/>
        </p:spPr>
        <p:txBody>
          <a:bodyPr wrap="square" rtlCol="0">
            <a:spAutoFit/>
          </a:bodyPr>
          <a:p>
            <a:r>
              <a:rPr lang="en-US" altLang="zh-CN" sz="4000"/>
              <a:t>   bān      </a:t>
            </a:r>
            <a:endParaRPr lang="zh-CN" altLang="en-US"/>
          </a:p>
        </p:txBody>
      </p:sp>
      <p:sp>
        <p:nvSpPr>
          <p:cNvPr id="5" name="文本框 4"/>
          <p:cNvSpPr txBox="1"/>
          <p:nvPr/>
        </p:nvSpPr>
        <p:spPr>
          <a:xfrm>
            <a:off x="1028065" y="4074795"/>
            <a:ext cx="5747385" cy="645160"/>
          </a:xfrm>
          <a:prstGeom prst="rect">
            <a:avLst/>
          </a:prstGeom>
          <a:noFill/>
        </p:spPr>
        <p:txBody>
          <a:bodyPr wrap="square" rtlCol="0">
            <a:spAutoFit/>
          </a:bodyPr>
          <a:p>
            <a:r>
              <a:rPr lang="en-US" altLang="zh-CN" sz="3600"/>
              <a:t>                  class</a:t>
            </a:r>
            <a:endParaRPr lang="en-US" altLang="zh-CN" sz="3600"/>
          </a:p>
        </p:txBody>
      </p:sp>
      <p:pic>
        <p:nvPicPr>
          <p:cNvPr id="6" name="图片 5"/>
          <p:cNvPicPr>
            <a:picLocks noChangeAspect="1"/>
          </p:cNvPicPr>
          <p:nvPr/>
        </p:nvPicPr>
        <p:blipFill>
          <a:blip r:embed="rId2"/>
          <a:stretch>
            <a:fillRect/>
          </a:stretch>
        </p:blipFill>
        <p:spPr>
          <a:xfrm>
            <a:off x="5387975" y="1927225"/>
            <a:ext cx="5132070" cy="28740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0405" y="1532890"/>
            <a:ext cx="10940415" cy="4030980"/>
          </a:xfrm>
          <a:prstGeom prst="rect">
            <a:avLst/>
          </a:prstGeom>
          <a:noFill/>
        </p:spPr>
        <p:txBody>
          <a:bodyPr wrap="square" rtlCol="0">
            <a:spAutoFit/>
          </a:bodyPr>
          <a:p>
            <a:r>
              <a:rPr lang="en-US" altLang="zh-CN" sz="3200"/>
              <a:t>The Chinese words </a:t>
            </a:r>
            <a:r>
              <a:rPr lang="zh-CN" altLang="en-US" sz="3200"/>
              <a:t>班</a:t>
            </a:r>
            <a:r>
              <a:rPr lang="en-US" altLang="zh-CN" sz="3200"/>
              <a:t>(bān) and </a:t>
            </a:r>
            <a:r>
              <a:rPr lang="zh-CN" altLang="en-US" sz="3200"/>
              <a:t>课</a:t>
            </a:r>
            <a:r>
              <a:rPr lang="en-US" altLang="zh-CN" sz="3200"/>
              <a:t>(kè) denote two different concepts that are represented by the same word, “class” in English. While </a:t>
            </a:r>
            <a:r>
              <a:rPr lang="zh-CN" altLang="en-US" sz="3200"/>
              <a:t>课</a:t>
            </a:r>
            <a:r>
              <a:rPr lang="en-US" altLang="zh-CN" sz="3200"/>
              <a:t>(</a:t>
            </a:r>
            <a:r>
              <a:rPr lang="en-US" altLang="zh-CN" sz="3200">
                <a:sym typeface="+mn-ea"/>
              </a:rPr>
              <a:t>kè</a:t>
            </a:r>
            <a:r>
              <a:rPr lang="en-US" altLang="zh-CN" sz="3200"/>
              <a:t>) refers to a </a:t>
            </a:r>
            <a:r>
              <a:rPr lang="en-US" altLang="zh-CN" sz="3200">
                <a:solidFill>
                  <a:srgbClr val="FF0000"/>
                </a:solidFill>
              </a:rPr>
              <a:t>course or a meeting time for the course</a:t>
            </a:r>
            <a:r>
              <a:rPr lang="en-US" altLang="zh-CN" sz="3200"/>
              <a:t>. </a:t>
            </a:r>
            <a:r>
              <a:rPr lang="zh-CN" altLang="en-US" sz="3200"/>
              <a:t>班</a:t>
            </a:r>
            <a:r>
              <a:rPr lang="en-US" altLang="zh-CN" sz="3200"/>
              <a:t>(</a:t>
            </a:r>
            <a:r>
              <a:rPr lang="en-US" altLang="zh-CN" sz="3200">
                <a:sym typeface="+mn-ea"/>
              </a:rPr>
              <a:t>bān</a:t>
            </a:r>
            <a:r>
              <a:rPr lang="en-US" altLang="zh-CN" sz="3200"/>
              <a:t>) is </a:t>
            </a:r>
            <a:r>
              <a:rPr lang="en-US" altLang="zh-CN" sz="3200">
                <a:solidFill>
                  <a:srgbClr val="FF0000"/>
                </a:solidFill>
              </a:rPr>
              <a:t>the term for the group of students who take a course together</a:t>
            </a:r>
            <a:r>
              <a:rPr lang="en-US" altLang="zh-CN" sz="3200"/>
              <a:t>. Thus one says “</a:t>
            </a:r>
            <a:r>
              <a:rPr lang="zh-CN" altLang="en-US" sz="3200"/>
              <a:t>我今天有电脑课。</a:t>
            </a:r>
            <a:r>
              <a:rPr lang="en-US" altLang="zh-CN" sz="3200"/>
              <a:t>”(wǒ jīn tiān yǒu diàn nǎo kè, I have a computer class today), but “</a:t>
            </a:r>
            <a:r>
              <a:rPr lang="zh-CN" altLang="en-US" sz="3200"/>
              <a:t>我的电脑班有二十个人</a:t>
            </a:r>
            <a:r>
              <a:rPr lang="en-US" altLang="zh-CN" sz="3200"/>
              <a:t>”(wǒ de diàn nǎo bān yǒu èr shí ge rén, There are twenty people in my computer class).</a:t>
            </a:r>
            <a:endParaRPr lang="en-US" altLang="zh-CN" sz="32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1995170"/>
            <a:ext cx="2734945" cy="1568450"/>
          </a:xfrm>
          <a:prstGeom prst="rect">
            <a:avLst/>
          </a:prstGeom>
          <a:noFill/>
        </p:spPr>
        <p:txBody>
          <a:bodyPr wrap="square" rtlCol="0">
            <a:spAutoFit/>
          </a:bodyPr>
          <a:p>
            <a:r>
              <a:rPr lang="en-US" altLang="zh-CN" sz="9600"/>
              <a:t> </a:t>
            </a:r>
            <a:r>
              <a:rPr lang="zh-CN" altLang="en-US" sz="9600"/>
              <a:t>长</a:t>
            </a:r>
            <a:endParaRPr lang="zh-CN" altLang="en-US" sz="9600"/>
          </a:p>
        </p:txBody>
      </p:sp>
      <p:sp>
        <p:nvSpPr>
          <p:cNvPr id="3" name="文本框 2"/>
          <p:cNvSpPr txBox="1"/>
          <p:nvPr/>
        </p:nvSpPr>
        <p:spPr>
          <a:xfrm>
            <a:off x="2472690" y="1288415"/>
            <a:ext cx="1750060" cy="706755"/>
          </a:xfrm>
          <a:prstGeom prst="rect">
            <a:avLst/>
          </a:prstGeom>
          <a:noFill/>
        </p:spPr>
        <p:txBody>
          <a:bodyPr wrap="square" rtlCol="0">
            <a:spAutoFit/>
          </a:bodyPr>
          <a:p>
            <a:r>
              <a:rPr lang="en-US" altLang="zh-CN" sz="4000"/>
              <a:t>  zhǎng      </a:t>
            </a:r>
            <a:endParaRPr lang="zh-CN" altLang="en-US"/>
          </a:p>
        </p:txBody>
      </p:sp>
      <p:sp>
        <p:nvSpPr>
          <p:cNvPr id="5" name="文本框 4"/>
          <p:cNvSpPr txBox="1"/>
          <p:nvPr/>
        </p:nvSpPr>
        <p:spPr>
          <a:xfrm>
            <a:off x="966470" y="3505835"/>
            <a:ext cx="5747385" cy="645160"/>
          </a:xfrm>
          <a:prstGeom prst="rect">
            <a:avLst/>
          </a:prstGeom>
          <a:noFill/>
        </p:spPr>
        <p:txBody>
          <a:bodyPr wrap="square" rtlCol="0">
            <a:spAutoFit/>
          </a:bodyPr>
          <a:p>
            <a:r>
              <a:rPr lang="en-US" altLang="zh-CN" sz="3600"/>
              <a:t>      to grow; to appear</a:t>
            </a:r>
            <a:endParaRPr lang="en-US" altLang="zh-CN" sz="3600"/>
          </a:p>
        </p:txBody>
      </p:sp>
      <p:pic>
        <p:nvPicPr>
          <p:cNvPr id="6" name="图片 5"/>
          <p:cNvPicPr>
            <a:picLocks noChangeAspect="1"/>
          </p:cNvPicPr>
          <p:nvPr/>
        </p:nvPicPr>
        <p:blipFill>
          <a:blip r:embed="rId2"/>
          <a:stretch>
            <a:fillRect/>
          </a:stretch>
        </p:blipFill>
        <p:spPr>
          <a:xfrm>
            <a:off x="5612765" y="1541145"/>
            <a:ext cx="5180965" cy="2402205"/>
          </a:xfrm>
          <a:prstGeom prst="rect">
            <a:avLst/>
          </a:prstGeom>
        </p:spPr>
      </p:pic>
      <p:sp>
        <p:nvSpPr>
          <p:cNvPr id="7" name="文本框 6"/>
          <p:cNvSpPr txBox="1"/>
          <p:nvPr/>
        </p:nvSpPr>
        <p:spPr>
          <a:xfrm>
            <a:off x="816610" y="4702810"/>
            <a:ext cx="10922000" cy="1383665"/>
          </a:xfrm>
          <a:prstGeom prst="rect">
            <a:avLst/>
          </a:prstGeom>
          <a:noFill/>
        </p:spPr>
        <p:txBody>
          <a:bodyPr wrap="square" rtlCol="0">
            <a:spAutoFit/>
          </a:bodyPr>
          <a:p>
            <a:r>
              <a:rPr lang="en-US" altLang="zh-CN" sz="2800"/>
              <a:t>The character </a:t>
            </a:r>
            <a:r>
              <a:rPr lang="zh-CN" altLang="en-US" sz="2800"/>
              <a:t>长</a:t>
            </a:r>
            <a:r>
              <a:rPr lang="en-US" altLang="zh-CN" sz="2800"/>
              <a:t>(</a:t>
            </a:r>
            <a:r>
              <a:rPr lang="en-US" altLang="zh-CN" sz="2800">
                <a:sym typeface="+mn-ea"/>
              </a:rPr>
              <a:t>zhǎng/cháng</a:t>
            </a:r>
            <a:r>
              <a:rPr lang="en-US" altLang="zh-CN" sz="2800"/>
              <a:t>) has two different meanings and pronunciations. As a verb, it is pronounced </a:t>
            </a:r>
            <a:r>
              <a:rPr lang="en-US" altLang="zh-CN" sz="2800">
                <a:solidFill>
                  <a:srgbClr val="FF0000"/>
                </a:solidFill>
              </a:rPr>
              <a:t>“</a:t>
            </a:r>
            <a:r>
              <a:rPr lang="en-US" altLang="zh-CN" sz="2800">
                <a:solidFill>
                  <a:srgbClr val="FF0000"/>
                </a:solidFill>
                <a:sym typeface="+mn-ea"/>
              </a:rPr>
              <a:t>zhǎng”, meaning “to grow.” </a:t>
            </a:r>
            <a:r>
              <a:rPr lang="en-US" altLang="zh-CN" sz="2800">
                <a:sym typeface="+mn-ea"/>
              </a:rPr>
              <a:t>When used as an adjective, it is pronounced </a:t>
            </a:r>
            <a:r>
              <a:rPr lang="en-US" altLang="zh-CN" sz="2800">
                <a:solidFill>
                  <a:srgbClr val="FF0000"/>
                </a:solidFill>
                <a:sym typeface="+mn-ea"/>
              </a:rPr>
              <a:t>“cháng”, and means “long.”</a:t>
            </a:r>
            <a:endParaRPr lang="en-US" altLang="zh-CN" sz="2800">
              <a:solidFill>
                <a:srgbClr val="FF0000"/>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可爱</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kě       ài     </a:t>
            </a:r>
            <a:endParaRPr lang="zh-CN" altLang="en-US"/>
          </a:p>
        </p:txBody>
      </p:sp>
      <p:sp>
        <p:nvSpPr>
          <p:cNvPr id="5" name="文本框 4"/>
          <p:cNvSpPr txBox="1"/>
          <p:nvPr/>
        </p:nvSpPr>
        <p:spPr>
          <a:xfrm>
            <a:off x="2109470" y="4074795"/>
            <a:ext cx="3810000" cy="645160"/>
          </a:xfrm>
          <a:prstGeom prst="rect">
            <a:avLst/>
          </a:prstGeom>
          <a:noFill/>
        </p:spPr>
        <p:txBody>
          <a:bodyPr wrap="square" rtlCol="0">
            <a:spAutoFit/>
          </a:bodyPr>
          <a:p>
            <a:r>
              <a:rPr lang="en-US" altLang="zh-CN" sz="3600"/>
              <a:t>    cute; lovable</a:t>
            </a:r>
            <a:endParaRPr lang="en-US" altLang="zh-CN" sz="3600"/>
          </a:p>
        </p:txBody>
      </p:sp>
      <p:pic>
        <p:nvPicPr>
          <p:cNvPr id="6" name="图片 5"/>
          <p:cNvPicPr>
            <a:picLocks noChangeAspect="1"/>
          </p:cNvPicPr>
          <p:nvPr/>
        </p:nvPicPr>
        <p:blipFill>
          <a:blip r:embed="rId2"/>
          <a:stretch>
            <a:fillRect/>
          </a:stretch>
        </p:blipFill>
        <p:spPr>
          <a:xfrm>
            <a:off x="6331585" y="1064895"/>
            <a:ext cx="1842770" cy="1842770"/>
          </a:xfrm>
          <a:prstGeom prst="rect">
            <a:avLst/>
          </a:prstGeom>
        </p:spPr>
      </p:pic>
      <p:pic>
        <p:nvPicPr>
          <p:cNvPr id="7" name="图片 6"/>
          <p:cNvPicPr>
            <a:picLocks noChangeAspect="1"/>
          </p:cNvPicPr>
          <p:nvPr/>
        </p:nvPicPr>
        <p:blipFill>
          <a:blip r:embed="rId3"/>
          <a:stretch>
            <a:fillRect/>
          </a:stretch>
        </p:blipFill>
        <p:spPr>
          <a:xfrm>
            <a:off x="9125585" y="1899285"/>
            <a:ext cx="1880870" cy="1774825"/>
          </a:xfrm>
          <a:prstGeom prst="rect">
            <a:avLst/>
          </a:prstGeom>
        </p:spPr>
      </p:pic>
      <p:pic>
        <p:nvPicPr>
          <p:cNvPr id="8" name="图片 7"/>
          <p:cNvPicPr>
            <a:picLocks noChangeAspect="1"/>
          </p:cNvPicPr>
          <p:nvPr/>
        </p:nvPicPr>
        <p:blipFill>
          <a:blip r:embed="rId4"/>
          <a:stretch>
            <a:fillRect/>
          </a:stretch>
        </p:blipFill>
        <p:spPr>
          <a:xfrm>
            <a:off x="6383020" y="3886200"/>
            <a:ext cx="2742565" cy="1824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去年</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qù     nián    </a:t>
            </a:r>
            <a:endParaRPr lang="zh-CN" altLang="en-US"/>
          </a:p>
        </p:txBody>
      </p:sp>
      <p:sp>
        <p:nvSpPr>
          <p:cNvPr id="5" name="文本框 4"/>
          <p:cNvSpPr txBox="1"/>
          <p:nvPr/>
        </p:nvSpPr>
        <p:spPr>
          <a:xfrm>
            <a:off x="2109470" y="4074795"/>
            <a:ext cx="3810000" cy="645160"/>
          </a:xfrm>
          <a:prstGeom prst="rect">
            <a:avLst/>
          </a:prstGeom>
          <a:noFill/>
        </p:spPr>
        <p:txBody>
          <a:bodyPr wrap="square" rtlCol="0">
            <a:spAutoFit/>
          </a:bodyPr>
          <a:p>
            <a:r>
              <a:rPr lang="en-US" altLang="zh-CN" sz="3600"/>
              <a:t>        last year</a:t>
            </a:r>
            <a:endParaRPr lang="en-US" altLang="zh-CN" sz="3600"/>
          </a:p>
        </p:txBody>
      </p:sp>
      <p:pic>
        <p:nvPicPr>
          <p:cNvPr id="6" name="图片 5"/>
          <p:cNvPicPr>
            <a:picLocks noChangeAspect="1"/>
          </p:cNvPicPr>
          <p:nvPr/>
        </p:nvPicPr>
        <p:blipFill>
          <a:blip r:embed="rId2"/>
          <a:stretch>
            <a:fillRect/>
          </a:stretch>
        </p:blipFill>
        <p:spPr>
          <a:xfrm>
            <a:off x="5537835" y="2153285"/>
            <a:ext cx="5367655" cy="27266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属</a:t>
            </a:r>
            <a:endParaRPr lang="zh-CN" altLang="en-US" sz="9600"/>
          </a:p>
        </p:txBody>
      </p:sp>
      <p:sp>
        <p:nvSpPr>
          <p:cNvPr id="3" name="文本框 2"/>
          <p:cNvSpPr txBox="1"/>
          <p:nvPr/>
        </p:nvSpPr>
        <p:spPr>
          <a:xfrm>
            <a:off x="2541905" y="2040890"/>
            <a:ext cx="1750060" cy="706755"/>
          </a:xfrm>
          <a:prstGeom prst="rect">
            <a:avLst/>
          </a:prstGeom>
          <a:noFill/>
        </p:spPr>
        <p:txBody>
          <a:bodyPr wrap="square" rtlCol="0">
            <a:spAutoFit/>
          </a:bodyPr>
          <a:p>
            <a:r>
              <a:rPr lang="en-US" altLang="zh-CN" sz="4000"/>
              <a:t>    shǔ       </a:t>
            </a:r>
            <a:endParaRPr lang="zh-CN" altLang="en-US"/>
          </a:p>
        </p:txBody>
      </p:sp>
      <p:sp>
        <p:nvSpPr>
          <p:cNvPr id="5" name="文本框 4"/>
          <p:cNvSpPr txBox="1"/>
          <p:nvPr/>
        </p:nvSpPr>
        <p:spPr>
          <a:xfrm>
            <a:off x="1028065" y="4074795"/>
            <a:ext cx="5747385" cy="645160"/>
          </a:xfrm>
          <a:prstGeom prst="rect">
            <a:avLst/>
          </a:prstGeom>
          <a:noFill/>
        </p:spPr>
        <p:txBody>
          <a:bodyPr wrap="square" rtlCol="0">
            <a:spAutoFit/>
          </a:bodyPr>
          <a:p>
            <a:r>
              <a:rPr lang="en-US" altLang="zh-CN" sz="3600"/>
              <a:t>            to belong to</a:t>
            </a:r>
            <a:endParaRPr lang="en-US" altLang="zh-CN" sz="3600"/>
          </a:p>
        </p:txBody>
      </p:sp>
      <p:pic>
        <p:nvPicPr>
          <p:cNvPr id="6" name="图片 5"/>
          <p:cNvPicPr>
            <a:picLocks noChangeAspect="1"/>
          </p:cNvPicPr>
          <p:nvPr/>
        </p:nvPicPr>
        <p:blipFill>
          <a:blip r:embed="rId2"/>
          <a:stretch>
            <a:fillRect/>
          </a:stretch>
        </p:blipFill>
        <p:spPr>
          <a:xfrm>
            <a:off x="6503670" y="1955800"/>
            <a:ext cx="3850640" cy="3666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狗</a:t>
            </a:r>
            <a:endParaRPr lang="zh-CN" altLang="en-US" sz="9600"/>
          </a:p>
        </p:txBody>
      </p:sp>
      <p:sp>
        <p:nvSpPr>
          <p:cNvPr id="3" name="文本框 2"/>
          <p:cNvSpPr txBox="1"/>
          <p:nvPr/>
        </p:nvSpPr>
        <p:spPr>
          <a:xfrm>
            <a:off x="2541905" y="2040890"/>
            <a:ext cx="1750060" cy="706755"/>
          </a:xfrm>
          <a:prstGeom prst="rect">
            <a:avLst/>
          </a:prstGeom>
          <a:noFill/>
        </p:spPr>
        <p:txBody>
          <a:bodyPr wrap="square" rtlCol="0">
            <a:spAutoFit/>
          </a:bodyPr>
          <a:p>
            <a:r>
              <a:rPr lang="en-US" altLang="zh-CN" sz="4000"/>
              <a:t>    gǒu       </a:t>
            </a:r>
            <a:endParaRPr lang="zh-CN" altLang="en-US"/>
          </a:p>
        </p:txBody>
      </p:sp>
      <p:sp>
        <p:nvSpPr>
          <p:cNvPr id="5" name="文本框 4"/>
          <p:cNvSpPr txBox="1"/>
          <p:nvPr/>
        </p:nvSpPr>
        <p:spPr>
          <a:xfrm>
            <a:off x="2006600" y="4074795"/>
            <a:ext cx="2849880" cy="645160"/>
          </a:xfrm>
          <a:prstGeom prst="rect">
            <a:avLst/>
          </a:prstGeom>
          <a:noFill/>
        </p:spPr>
        <p:txBody>
          <a:bodyPr wrap="square" rtlCol="0">
            <a:spAutoFit/>
          </a:bodyPr>
          <a:p>
            <a:r>
              <a:rPr lang="en-US" altLang="zh-CN" sz="3600"/>
              <a:t>          dog</a:t>
            </a:r>
            <a:endParaRPr lang="zh-CN" altLang="en-US" sz="3600"/>
          </a:p>
        </p:txBody>
      </p:sp>
      <p:pic>
        <p:nvPicPr>
          <p:cNvPr id="6" name="图片 5"/>
          <p:cNvPicPr>
            <a:picLocks noChangeAspect="1"/>
          </p:cNvPicPr>
          <p:nvPr/>
        </p:nvPicPr>
        <p:blipFill>
          <a:blip r:embed="rId2"/>
          <a:stretch>
            <a:fillRect/>
          </a:stretch>
        </p:blipFill>
        <p:spPr>
          <a:xfrm>
            <a:off x="5316220" y="2239645"/>
            <a:ext cx="4701540" cy="2641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圆</a:t>
            </a:r>
            <a:endParaRPr lang="zh-CN" altLang="en-US" sz="9600"/>
          </a:p>
        </p:txBody>
      </p:sp>
      <p:sp>
        <p:nvSpPr>
          <p:cNvPr id="3" name="文本框 2"/>
          <p:cNvSpPr txBox="1"/>
          <p:nvPr/>
        </p:nvSpPr>
        <p:spPr>
          <a:xfrm>
            <a:off x="2541905" y="2040890"/>
            <a:ext cx="1750060" cy="706755"/>
          </a:xfrm>
          <a:prstGeom prst="rect">
            <a:avLst/>
          </a:prstGeom>
          <a:noFill/>
        </p:spPr>
        <p:txBody>
          <a:bodyPr wrap="square" rtlCol="0">
            <a:spAutoFit/>
          </a:bodyPr>
          <a:p>
            <a:r>
              <a:rPr lang="en-US" altLang="zh-CN" sz="4000"/>
              <a:t>   yuán       </a:t>
            </a:r>
            <a:endParaRPr lang="zh-CN" altLang="en-US"/>
          </a:p>
        </p:txBody>
      </p:sp>
      <p:sp>
        <p:nvSpPr>
          <p:cNvPr id="5" name="文本框 4"/>
          <p:cNvSpPr txBox="1"/>
          <p:nvPr/>
        </p:nvSpPr>
        <p:spPr>
          <a:xfrm>
            <a:off x="1028065" y="4074795"/>
            <a:ext cx="5747385" cy="645160"/>
          </a:xfrm>
          <a:prstGeom prst="rect">
            <a:avLst/>
          </a:prstGeom>
          <a:noFill/>
        </p:spPr>
        <p:txBody>
          <a:bodyPr wrap="square" rtlCol="0">
            <a:spAutoFit/>
          </a:bodyPr>
          <a:p>
            <a:r>
              <a:rPr lang="en-US" altLang="zh-CN" sz="3600"/>
              <a:t>                 round</a:t>
            </a:r>
            <a:endParaRPr lang="en-US" altLang="zh-CN" sz="3600"/>
          </a:p>
        </p:txBody>
      </p:sp>
      <p:pic>
        <p:nvPicPr>
          <p:cNvPr id="6" name="图片 5"/>
          <p:cNvPicPr>
            <a:picLocks noChangeAspect="1"/>
          </p:cNvPicPr>
          <p:nvPr/>
        </p:nvPicPr>
        <p:blipFill>
          <a:blip r:embed="rId2"/>
          <a:stretch>
            <a:fillRect/>
          </a:stretch>
        </p:blipFill>
        <p:spPr>
          <a:xfrm>
            <a:off x="5694680" y="1643380"/>
            <a:ext cx="3651250" cy="35706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540510" y="168463"/>
          <a:ext cx="9439910" cy="6320790"/>
        </p:xfrm>
        <a:graphic>
          <a:graphicData uri="http://schemas.openxmlformats.org/drawingml/2006/table">
            <a:tbl>
              <a:tblPr firstRow="1" bandRow="1">
                <a:tableStyleId>{5940675A-B579-460E-94D1-54222C63F5DA}</a:tableStyleId>
              </a:tblPr>
              <a:tblGrid>
                <a:gridCol w="3668395"/>
                <a:gridCol w="5771515"/>
              </a:tblGrid>
              <a:tr h="451485">
                <a:tc>
                  <a:txBody>
                    <a:bodyPr/>
                    <a:p>
                      <a:pPr indent="0" algn="ctr">
                        <a:lnSpc>
                          <a:spcPct val="120000"/>
                        </a:lnSpc>
                        <a:spcBef>
                          <a:spcPts val="0"/>
                        </a:spcBef>
                        <a:spcAft>
                          <a:spcPts val="0"/>
                        </a:spcAft>
                        <a:buNone/>
                      </a:pPr>
                      <a:r>
                        <a:rPr lang="en-US" sz="2400" b="1" spc="120">
                          <a:solidFill>
                            <a:srgbClr val="FFFFFF"/>
                          </a:solidFill>
                          <a:latin typeface="微软雅黑" panose="020B0503020204020204" charset="-122"/>
                          <a:ea typeface="微软雅黑" panose="020B0503020204020204" charset="-122"/>
                        </a:rPr>
                        <a:t>年龄</a:t>
                      </a:r>
                      <a:endParaRPr lang="en-US" sz="2400" b="1" spc="120">
                        <a:solidFill>
                          <a:srgbClr val="FFFFFF"/>
                        </a:solidFill>
                        <a:latin typeface="微软雅黑" panose="020B0503020204020204" charset="-122"/>
                        <a:ea typeface="微软雅黑" panose="020B0503020204020204" charset="-122"/>
                      </a:endParaRPr>
                    </a:p>
                  </a:txBody>
                  <a:tcPr marL="177800" marR="177800" marT="6350" marB="6350" vert="horz" anchor="ctr">
                    <a:lnL w="19050" cap="rnd">
                      <a:solidFill>
                        <a:srgbClr val="E29A9A"/>
                      </a:solidFill>
                      <a:prstDash val="solid"/>
                    </a:lnL>
                    <a:lnR w="3175">
                      <a:solidFill>
                        <a:srgbClr val="FFFFFF"/>
                      </a:solidFill>
                      <a:prstDash val="dot"/>
                    </a:lnR>
                    <a:lnT w="19050" cap="rnd">
                      <a:solidFill>
                        <a:srgbClr val="E29A9A"/>
                      </a:solidFill>
                      <a:prstDash val="solid"/>
                    </a:lnT>
                    <a:lnB w="19050">
                      <a:solidFill>
                        <a:srgbClr val="E29A9A"/>
                      </a:solidFill>
                      <a:prstDash val="solid"/>
                    </a:lnB>
                    <a:lnTlToBr>
                      <a:noFill/>
                    </a:lnTlToBr>
                    <a:lnBlToTr>
                      <a:noFill/>
                    </a:lnBlToTr>
                    <a:solidFill>
                      <a:srgbClr val="E29A9A"/>
                    </a:solidFill>
                  </a:tcPr>
                </a:tc>
                <a:tc>
                  <a:txBody>
                    <a:bodyPr/>
                    <a:p>
                      <a:pPr indent="0" algn="ctr">
                        <a:lnSpc>
                          <a:spcPct val="120000"/>
                        </a:lnSpc>
                        <a:spcBef>
                          <a:spcPts val="0"/>
                        </a:spcBef>
                        <a:spcAft>
                          <a:spcPts val="0"/>
                        </a:spcAft>
                        <a:buNone/>
                      </a:pPr>
                      <a:r>
                        <a:rPr lang="en-US" sz="2400" b="1" spc="120">
                          <a:solidFill>
                            <a:srgbClr val="FFFFFF"/>
                          </a:solidFill>
                          <a:latin typeface="微软雅黑" panose="020B0503020204020204" charset="-122"/>
                          <a:ea typeface="微软雅黑" panose="020B0503020204020204" charset="-122"/>
                        </a:rPr>
                        <a:t>学校</a:t>
                      </a:r>
                      <a:endParaRPr lang="en-US" sz="2400" b="1" spc="120">
                        <a:solidFill>
                          <a:srgbClr val="FFFFFF"/>
                        </a:solidFill>
                        <a:latin typeface="微软雅黑" panose="020B0503020204020204" charset="-122"/>
                        <a:ea typeface="微软雅黑" panose="020B0503020204020204" charset="-122"/>
                      </a:endParaRPr>
                    </a:p>
                  </a:txBody>
                  <a:tcPr marL="177800" marR="177800" marT="6350" marB="6350" vert="horz" anchor="ctr">
                    <a:lnL w="3175">
                      <a:solidFill>
                        <a:srgbClr val="FFFFFF"/>
                      </a:solidFill>
                      <a:prstDash val="dot"/>
                    </a:lnL>
                    <a:lnR w="19050" cap="rnd">
                      <a:solidFill>
                        <a:srgbClr val="E29A9A"/>
                      </a:solidFill>
                      <a:prstDash val="solid"/>
                    </a:lnR>
                    <a:lnT w="19050" cap="rnd">
                      <a:solidFill>
                        <a:srgbClr val="E29A9A"/>
                      </a:solidFill>
                      <a:prstDash val="solid"/>
                    </a:lnT>
                    <a:lnB w="19050">
                      <a:solidFill>
                        <a:srgbClr val="E29A9A"/>
                      </a:solidFill>
                      <a:prstDash val="solid"/>
                    </a:lnB>
                    <a:lnTlToBr>
                      <a:noFill/>
                    </a:lnTlToBr>
                    <a:lnBlToTr>
                      <a:noFill/>
                    </a:lnBlToTr>
                    <a:solidFill>
                      <a:srgbClr val="E29A9A"/>
                    </a:solidFill>
                  </a:tcPr>
                </a:tc>
              </a:tr>
              <a:tr h="451485">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6岁</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19050" cap="rnd">
                      <a:solidFill>
                        <a:srgbClr val="E29A9A"/>
                      </a:solidFill>
                      <a:prstDash val="solid"/>
                    </a:lnL>
                    <a:lnR w="3175">
                      <a:solidFill>
                        <a:srgbClr val="E29A9A"/>
                      </a:solidFill>
                      <a:prstDash val="dot"/>
                    </a:lnR>
                    <a:lnT w="19050">
                      <a:solidFill>
                        <a:srgbClr val="E29A9A"/>
                      </a:solidFill>
                      <a:prstDash val="solid"/>
                    </a:lnT>
                    <a:lnB w="3175">
                      <a:solidFill>
                        <a:srgbClr val="E29A9A"/>
                      </a:solidFill>
                      <a:prstDash val="dot"/>
                    </a:lnB>
                    <a:lnTlToBr>
                      <a:noFill/>
                    </a:lnTlToBr>
                    <a:lnBlToTr>
                      <a:noFill/>
                    </a:lnBlToTr>
                    <a:solidFill>
                      <a:srgbClr val="F2F2F2"/>
                    </a:solidFill>
                  </a:tcPr>
                </a:tc>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小学1年级</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3175">
                      <a:solidFill>
                        <a:srgbClr val="E29A9A"/>
                      </a:solidFill>
                      <a:prstDash val="dot"/>
                    </a:lnL>
                    <a:lnR w="19050" cap="rnd">
                      <a:solidFill>
                        <a:srgbClr val="E29A9A"/>
                      </a:solidFill>
                      <a:prstDash val="solid"/>
                    </a:lnR>
                    <a:lnT w="19050">
                      <a:solidFill>
                        <a:srgbClr val="E29A9A"/>
                      </a:solidFill>
                      <a:prstDash val="solid"/>
                    </a:lnT>
                    <a:lnB w="3175">
                      <a:solidFill>
                        <a:srgbClr val="E29A9A"/>
                      </a:solidFill>
                      <a:prstDash val="dot"/>
                    </a:lnB>
                    <a:lnTlToBr>
                      <a:noFill/>
                    </a:lnTlToBr>
                    <a:lnBlToTr>
                      <a:noFill/>
                    </a:lnBlToTr>
                    <a:solidFill>
                      <a:srgbClr val="F2F2F2"/>
                    </a:solidFill>
                  </a:tcPr>
                </a:tc>
              </a:tr>
              <a:tr h="451485">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7岁</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19050" cap="rnd">
                      <a:solidFill>
                        <a:srgbClr val="E29A9A"/>
                      </a:solidFill>
                      <a:prstDash val="solid"/>
                    </a:lnL>
                    <a:lnR w="3175">
                      <a:solidFill>
                        <a:srgbClr val="E29A9A"/>
                      </a:solidFill>
                      <a:prstDash val="dot"/>
                    </a:lnR>
                    <a:lnT w="3175">
                      <a:solidFill>
                        <a:srgbClr val="E29A9A"/>
                      </a:solidFill>
                      <a:prstDash val="dot"/>
                    </a:lnT>
                    <a:lnB w="3175">
                      <a:solidFill>
                        <a:srgbClr val="E29A9A"/>
                      </a:solidFill>
                      <a:prstDash val="dot"/>
                    </a:lnB>
                    <a:lnTlToBr>
                      <a:noFill/>
                    </a:lnTlToBr>
                    <a:lnBlToTr>
                      <a:noFill/>
                    </a:lnBlToTr>
                    <a:solidFill>
                      <a:srgbClr val="FFFFFF"/>
                    </a:solidFill>
                  </a:tcPr>
                </a:tc>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小学2年级</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3175">
                      <a:solidFill>
                        <a:srgbClr val="E29A9A"/>
                      </a:solidFill>
                      <a:prstDash val="dot"/>
                    </a:lnL>
                    <a:lnR w="19050" cap="rnd">
                      <a:solidFill>
                        <a:srgbClr val="E29A9A"/>
                      </a:solidFill>
                      <a:prstDash val="solid"/>
                    </a:lnR>
                    <a:lnT w="3175">
                      <a:solidFill>
                        <a:srgbClr val="E29A9A"/>
                      </a:solidFill>
                      <a:prstDash val="dot"/>
                    </a:lnT>
                    <a:lnB w="3175">
                      <a:solidFill>
                        <a:srgbClr val="E29A9A"/>
                      </a:solidFill>
                      <a:prstDash val="dot"/>
                    </a:lnB>
                    <a:lnTlToBr>
                      <a:noFill/>
                    </a:lnTlToBr>
                    <a:lnBlToTr>
                      <a:noFill/>
                    </a:lnBlToTr>
                    <a:solidFill>
                      <a:srgbClr val="FFFFFF"/>
                    </a:solidFill>
                  </a:tcPr>
                </a:tc>
              </a:tr>
              <a:tr h="451485">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8岁</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19050" cap="rnd">
                      <a:solidFill>
                        <a:srgbClr val="E29A9A"/>
                      </a:solidFill>
                      <a:prstDash val="solid"/>
                    </a:lnL>
                    <a:lnR w="3175">
                      <a:solidFill>
                        <a:srgbClr val="E29A9A"/>
                      </a:solidFill>
                      <a:prstDash val="dot"/>
                    </a:lnR>
                    <a:lnT w="3175">
                      <a:solidFill>
                        <a:srgbClr val="E29A9A"/>
                      </a:solidFill>
                      <a:prstDash val="dot"/>
                    </a:lnT>
                    <a:lnB w="3175">
                      <a:solidFill>
                        <a:srgbClr val="E29A9A"/>
                      </a:solidFill>
                      <a:prstDash val="dot"/>
                    </a:lnB>
                    <a:lnTlToBr>
                      <a:noFill/>
                    </a:lnTlToBr>
                    <a:lnBlToTr>
                      <a:noFill/>
                    </a:lnBlToTr>
                    <a:solidFill>
                      <a:srgbClr val="F2F2F2"/>
                    </a:solidFill>
                  </a:tcPr>
                </a:tc>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小学3年级</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3175">
                      <a:solidFill>
                        <a:srgbClr val="E29A9A"/>
                      </a:solidFill>
                      <a:prstDash val="dot"/>
                    </a:lnL>
                    <a:lnR w="19050" cap="rnd">
                      <a:solidFill>
                        <a:srgbClr val="E29A9A"/>
                      </a:solidFill>
                      <a:prstDash val="solid"/>
                    </a:lnR>
                    <a:lnT w="3175">
                      <a:solidFill>
                        <a:srgbClr val="E29A9A"/>
                      </a:solidFill>
                      <a:prstDash val="dot"/>
                    </a:lnT>
                    <a:lnB w="3175">
                      <a:solidFill>
                        <a:srgbClr val="E29A9A"/>
                      </a:solidFill>
                      <a:prstDash val="dot"/>
                    </a:lnB>
                    <a:lnTlToBr>
                      <a:noFill/>
                    </a:lnTlToBr>
                    <a:lnBlToTr>
                      <a:noFill/>
                    </a:lnBlToTr>
                    <a:solidFill>
                      <a:srgbClr val="F2F2F2"/>
                    </a:solidFill>
                  </a:tcPr>
                </a:tc>
              </a:tr>
              <a:tr h="451485">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9岁</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19050" cap="rnd">
                      <a:solidFill>
                        <a:srgbClr val="E29A9A"/>
                      </a:solidFill>
                      <a:prstDash val="solid"/>
                    </a:lnL>
                    <a:lnR w="3175">
                      <a:solidFill>
                        <a:srgbClr val="E29A9A"/>
                      </a:solidFill>
                      <a:prstDash val="dot"/>
                    </a:lnR>
                    <a:lnT w="3175">
                      <a:solidFill>
                        <a:srgbClr val="E29A9A"/>
                      </a:solidFill>
                      <a:prstDash val="dot"/>
                    </a:lnT>
                    <a:lnB w="3175">
                      <a:solidFill>
                        <a:srgbClr val="E29A9A"/>
                      </a:solidFill>
                      <a:prstDash val="dot"/>
                    </a:lnB>
                    <a:lnTlToBr>
                      <a:noFill/>
                    </a:lnTlToBr>
                    <a:lnBlToTr>
                      <a:noFill/>
                    </a:lnBlToTr>
                    <a:solidFill>
                      <a:srgbClr val="FFFFFF"/>
                    </a:solidFill>
                  </a:tcPr>
                </a:tc>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小学4年级</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3175">
                      <a:solidFill>
                        <a:srgbClr val="E29A9A"/>
                      </a:solidFill>
                      <a:prstDash val="dot"/>
                    </a:lnL>
                    <a:lnR w="19050" cap="rnd">
                      <a:solidFill>
                        <a:srgbClr val="E29A9A"/>
                      </a:solidFill>
                      <a:prstDash val="solid"/>
                    </a:lnR>
                    <a:lnT w="3175">
                      <a:solidFill>
                        <a:srgbClr val="E29A9A"/>
                      </a:solidFill>
                      <a:prstDash val="dot"/>
                    </a:lnT>
                    <a:lnB w="3175">
                      <a:solidFill>
                        <a:srgbClr val="E29A9A"/>
                      </a:solidFill>
                      <a:prstDash val="dot"/>
                    </a:lnB>
                    <a:lnTlToBr>
                      <a:noFill/>
                    </a:lnTlToBr>
                    <a:lnBlToTr>
                      <a:noFill/>
                    </a:lnBlToTr>
                    <a:solidFill>
                      <a:srgbClr val="FFFFFF"/>
                    </a:solidFill>
                  </a:tcPr>
                </a:tc>
              </a:tr>
              <a:tr h="451485">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10岁</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19050" cap="rnd">
                      <a:solidFill>
                        <a:srgbClr val="E29A9A"/>
                      </a:solidFill>
                      <a:prstDash val="solid"/>
                    </a:lnL>
                    <a:lnR w="3175">
                      <a:solidFill>
                        <a:srgbClr val="E29A9A"/>
                      </a:solidFill>
                      <a:prstDash val="dot"/>
                    </a:lnR>
                    <a:lnT w="3175">
                      <a:solidFill>
                        <a:srgbClr val="E29A9A"/>
                      </a:solidFill>
                      <a:prstDash val="dot"/>
                    </a:lnT>
                    <a:lnB w="3175">
                      <a:solidFill>
                        <a:srgbClr val="E29A9A"/>
                      </a:solidFill>
                      <a:prstDash val="dot"/>
                    </a:lnB>
                    <a:lnTlToBr>
                      <a:noFill/>
                    </a:lnTlToBr>
                    <a:lnBlToTr>
                      <a:noFill/>
                    </a:lnBlToTr>
                    <a:solidFill>
                      <a:srgbClr val="F2F2F2"/>
                    </a:solidFill>
                  </a:tcPr>
                </a:tc>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小学5年级</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3175">
                      <a:solidFill>
                        <a:srgbClr val="E29A9A"/>
                      </a:solidFill>
                      <a:prstDash val="dot"/>
                    </a:lnL>
                    <a:lnR w="19050" cap="rnd">
                      <a:solidFill>
                        <a:srgbClr val="E29A9A"/>
                      </a:solidFill>
                      <a:prstDash val="solid"/>
                    </a:lnR>
                    <a:lnT w="3175">
                      <a:solidFill>
                        <a:srgbClr val="E29A9A"/>
                      </a:solidFill>
                      <a:prstDash val="dot"/>
                    </a:lnT>
                    <a:lnB w="3175">
                      <a:solidFill>
                        <a:srgbClr val="E29A9A"/>
                      </a:solidFill>
                      <a:prstDash val="dot"/>
                    </a:lnB>
                    <a:lnTlToBr>
                      <a:noFill/>
                    </a:lnTlToBr>
                    <a:lnBlToTr>
                      <a:noFill/>
                    </a:lnBlToTr>
                    <a:solidFill>
                      <a:srgbClr val="F2F2F2"/>
                    </a:solidFill>
                  </a:tcPr>
                </a:tc>
              </a:tr>
              <a:tr h="451485">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11岁</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19050" cap="rnd">
                      <a:solidFill>
                        <a:srgbClr val="E29A9A"/>
                      </a:solidFill>
                      <a:prstDash val="solid"/>
                    </a:lnL>
                    <a:lnR w="3175">
                      <a:solidFill>
                        <a:srgbClr val="E29A9A"/>
                      </a:solidFill>
                      <a:prstDash val="dot"/>
                    </a:lnR>
                    <a:lnT w="3175">
                      <a:solidFill>
                        <a:srgbClr val="E29A9A"/>
                      </a:solidFill>
                      <a:prstDash val="dot"/>
                    </a:lnT>
                    <a:lnB w="3175">
                      <a:solidFill>
                        <a:srgbClr val="E29A9A"/>
                      </a:solidFill>
                      <a:prstDash val="dot"/>
                    </a:lnB>
                    <a:lnTlToBr>
                      <a:noFill/>
                    </a:lnTlToBr>
                    <a:lnBlToTr>
                      <a:noFill/>
                    </a:lnBlToTr>
                    <a:solidFill>
                      <a:srgbClr val="FFFFFF"/>
                    </a:solidFill>
                  </a:tcPr>
                </a:tc>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小学6年级</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3175">
                      <a:solidFill>
                        <a:srgbClr val="E29A9A"/>
                      </a:solidFill>
                      <a:prstDash val="dot"/>
                    </a:lnL>
                    <a:lnR w="19050" cap="rnd">
                      <a:solidFill>
                        <a:srgbClr val="E29A9A"/>
                      </a:solidFill>
                      <a:prstDash val="solid"/>
                    </a:lnR>
                    <a:lnT w="3175">
                      <a:solidFill>
                        <a:srgbClr val="E29A9A"/>
                      </a:solidFill>
                      <a:prstDash val="dot"/>
                    </a:lnT>
                    <a:lnB w="3175">
                      <a:solidFill>
                        <a:srgbClr val="E29A9A"/>
                      </a:solidFill>
                      <a:prstDash val="dot"/>
                    </a:lnB>
                    <a:lnTlToBr>
                      <a:noFill/>
                    </a:lnTlToBr>
                    <a:lnBlToTr>
                      <a:noFill/>
                    </a:lnBlToTr>
                    <a:solidFill>
                      <a:srgbClr val="FFFFFF"/>
                    </a:solidFill>
                  </a:tcPr>
                </a:tc>
              </a:tr>
              <a:tr h="451485">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12岁</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19050" cap="rnd">
                      <a:solidFill>
                        <a:srgbClr val="E29A9A"/>
                      </a:solidFill>
                      <a:prstDash val="solid"/>
                    </a:lnL>
                    <a:lnR w="3175">
                      <a:solidFill>
                        <a:srgbClr val="E29A9A"/>
                      </a:solidFill>
                      <a:prstDash val="dot"/>
                    </a:lnR>
                    <a:lnT w="3175">
                      <a:solidFill>
                        <a:srgbClr val="E29A9A"/>
                      </a:solidFill>
                      <a:prstDash val="dot"/>
                    </a:lnT>
                    <a:lnB w="3175">
                      <a:solidFill>
                        <a:srgbClr val="E29A9A"/>
                      </a:solidFill>
                      <a:prstDash val="dot"/>
                    </a:lnB>
                    <a:lnTlToBr>
                      <a:noFill/>
                    </a:lnTlToBr>
                    <a:lnBlToTr>
                      <a:noFill/>
                    </a:lnBlToTr>
                    <a:solidFill>
                      <a:srgbClr val="F2F2F2"/>
                    </a:solidFill>
                  </a:tcPr>
                </a:tc>
                <a:tc>
                  <a:txBody>
                    <a:bodyPr/>
                    <a:p>
                      <a:pPr indent="0" algn="ctr">
                        <a:lnSpc>
                          <a:spcPct val="120000"/>
                        </a:lnSpc>
                        <a:spcBef>
                          <a:spcPts val="0"/>
                        </a:spcBef>
                        <a:spcAft>
                          <a:spcPts val="0"/>
                        </a:spcAft>
                        <a:buNone/>
                      </a:pPr>
                      <a:r>
                        <a:rPr lang="en-US" sz="2400" b="0" spc="120">
                          <a:gradFill>
                            <a:gsLst>
                              <a:gs pos="0">
                                <a:srgbClr val="D6613F"/>
                              </a:gs>
                              <a:gs pos="100000">
                                <a:srgbClr val="8E3A1D"/>
                              </a:gs>
                            </a:gsLst>
                            <a:lin scaled="1"/>
                          </a:gradFill>
                          <a:latin typeface="微软雅黑" panose="020B0503020204020204" charset="-122"/>
                          <a:ea typeface="微软雅黑" panose="020B0503020204020204" charset="-122"/>
                          <a:cs typeface="微软雅黑" panose="020B0503020204020204" charset="-122"/>
                        </a:rPr>
                        <a:t>初中1年级</a:t>
                      </a:r>
                      <a:endParaRPr lang="en-US" sz="2400" b="0" spc="120">
                        <a:gradFill>
                          <a:gsLst>
                            <a:gs pos="0">
                              <a:srgbClr val="D6613F"/>
                            </a:gs>
                            <a:gs pos="100000">
                              <a:srgbClr val="8E3A1D"/>
                            </a:gs>
                          </a:gsLst>
                          <a:lin scaled="1"/>
                        </a:gra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3175">
                      <a:solidFill>
                        <a:srgbClr val="E29A9A"/>
                      </a:solidFill>
                      <a:prstDash val="dot"/>
                    </a:lnL>
                    <a:lnR w="19050" cap="rnd">
                      <a:solidFill>
                        <a:srgbClr val="E29A9A"/>
                      </a:solidFill>
                      <a:prstDash val="solid"/>
                    </a:lnR>
                    <a:lnT w="3175">
                      <a:solidFill>
                        <a:srgbClr val="E29A9A"/>
                      </a:solidFill>
                      <a:prstDash val="dot"/>
                    </a:lnT>
                    <a:lnB w="3175">
                      <a:solidFill>
                        <a:srgbClr val="E29A9A"/>
                      </a:solidFill>
                      <a:prstDash val="dot"/>
                    </a:lnB>
                    <a:lnTlToBr>
                      <a:noFill/>
                    </a:lnTlToBr>
                    <a:lnBlToTr>
                      <a:noFill/>
                    </a:lnBlToTr>
                    <a:solidFill>
                      <a:srgbClr val="F2F2F2"/>
                    </a:solidFill>
                  </a:tcPr>
                </a:tc>
              </a:tr>
              <a:tr h="451485">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13岁</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19050" cap="rnd">
                      <a:solidFill>
                        <a:srgbClr val="E29A9A"/>
                      </a:solidFill>
                      <a:prstDash val="solid"/>
                    </a:lnL>
                    <a:lnR w="3175">
                      <a:solidFill>
                        <a:srgbClr val="E29A9A"/>
                      </a:solidFill>
                      <a:prstDash val="dot"/>
                    </a:lnR>
                    <a:lnT w="3175">
                      <a:solidFill>
                        <a:srgbClr val="E29A9A"/>
                      </a:solidFill>
                      <a:prstDash val="dot"/>
                    </a:lnT>
                    <a:lnB w="3175">
                      <a:solidFill>
                        <a:srgbClr val="E29A9A"/>
                      </a:solidFill>
                      <a:prstDash val="dot"/>
                    </a:lnB>
                    <a:lnTlToBr>
                      <a:noFill/>
                    </a:lnTlToBr>
                    <a:lnBlToTr>
                      <a:noFill/>
                    </a:lnBlToTr>
                    <a:solidFill>
                      <a:srgbClr val="FFFFFF"/>
                    </a:solidFill>
                  </a:tcPr>
                </a:tc>
                <a:tc>
                  <a:txBody>
                    <a:bodyPr/>
                    <a:p>
                      <a:pPr indent="0" algn="ctr">
                        <a:lnSpc>
                          <a:spcPct val="120000"/>
                        </a:lnSpc>
                        <a:spcBef>
                          <a:spcPts val="0"/>
                        </a:spcBef>
                        <a:spcAft>
                          <a:spcPts val="0"/>
                        </a:spcAft>
                        <a:buNone/>
                      </a:pPr>
                      <a:r>
                        <a:rPr lang="en-US" sz="2400" b="0" spc="120">
                          <a:gradFill>
                            <a:gsLst>
                              <a:gs pos="0">
                                <a:srgbClr val="D6613F"/>
                              </a:gs>
                              <a:gs pos="100000">
                                <a:srgbClr val="8E3A1D"/>
                              </a:gs>
                            </a:gsLst>
                            <a:lin scaled="1"/>
                          </a:gradFill>
                          <a:latin typeface="微软雅黑" panose="020B0503020204020204" charset="-122"/>
                          <a:ea typeface="微软雅黑" panose="020B0503020204020204" charset="-122"/>
                          <a:cs typeface="微软雅黑" panose="020B0503020204020204" charset="-122"/>
                        </a:rPr>
                        <a:t>初中2年级</a:t>
                      </a:r>
                      <a:endParaRPr lang="en-US" sz="2400" b="0" spc="120">
                        <a:gradFill>
                          <a:gsLst>
                            <a:gs pos="0">
                              <a:srgbClr val="D6613F"/>
                            </a:gs>
                            <a:gs pos="100000">
                              <a:srgbClr val="8E3A1D"/>
                            </a:gs>
                          </a:gsLst>
                          <a:lin scaled="1"/>
                        </a:gra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3175">
                      <a:solidFill>
                        <a:srgbClr val="E29A9A"/>
                      </a:solidFill>
                      <a:prstDash val="dot"/>
                    </a:lnL>
                    <a:lnR w="19050" cap="rnd">
                      <a:solidFill>
                        <a:srgbClr val="E29A9A"/>
                      </a:solidFill>
                      <a:prstDash val="solid"/>
                    </a:lnR>
                    <a:lnT w="3175">
                      <a:solidFill>
                        <a:srgbClr val="E29A9A"/>
                      </a:solidFill>
                      <a:prstDash val="dot"/>
                    </a:lnT>
                    <a:lnB w="3175">
                      <a:solidFill>
                        <a:srgbClr val="E29A9A"/>
                      </a:solidFill>
                      <a:prstDash val="dot"/>
                    </a:lnB>
                    <a:lnTlToBr>
                      <a:noFill/>
                    </a:lnTlToBr>
                    <a:lnBlToTr>
                      <a:noFill/>
                    </a:lnBlToTr>
                    <a:solidFill>
                      <a:srgbClr val="FFFFFF"/>
                    </a:solidFill>
                  </a:tcPr>
                </a:tc>
              </a:tr>
              <a:tr h="451485">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14岁</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19050" cap="rnd">
                      <a:solidFill>
                        <a:srgbClr val="E29A9A"/>
                      </a:solidFill>
                      <a:prstDash val="solid"/>
                    </a:lnL>
                    <a:lnR w="3175">
                      <a:solidFill>
                        <a:srgbClr val="E29A9A"/>
                      </a:solidFill>
                      <a:prstDash val="dot"/>
                    </a:lnR>
                    <a:lnT w="3175">
                      <a:solidFill>
                        <a:srgbClr val="E29A9A"/>
                      </a:solidFill>
                      <a:prstDash val="dot"/>
                    </a:lnT>
                    <a:lnB w="3175">
                      <a:solidFill>
                        <a:srgbClr val="E29A9A"/>
                      </a:solidFill>
                      <a:prstDash val="dot"/>
                    </a:lnB>
                    <a:lnTlToBr>
                      <a:noFill/>
                    </a:lnTlToBr>
                    <a:lnBlToTr>
                      <a:noFill/>
                    </a:lnBlToTr>
                    <a:solidFill>
                      <a:srgbClr val="F2F2F2"/>
                    </a:solidFill>
                  </a:tcPr>
                </a:tc>
                <a:tc>
                  <a:txBody>
                    <a:bodyPr/>
                    <a:p>
                      <a:pPr indent="0" algn="ctr">
                        <a:lnSpc>
                          <a:spcPct val="120000"/>
                        </a:lnSpc>
                        <a:spcBef>
                          <a:spcPts val="0"/>
                        </a:spcBef>
                        <a:spcAft>
                          <a:spcPts val="0"/>
                        </a:spcAft>
                        <a:buNone/>
                      </a:pPr>
                      <a:r>
                        <a:rPr lang="en-US" sz="2400" b="0" spc="120">
                          <a:gradFill>
                            <a:gsLst>
                              <a:gs pos="0">
                                <a:srgbClr val="D6613F"/>
                              </a:gs>
                              <a:gs pos="100000">
                                <a:srgbClr val="8E3A1D"/>
                              </a:gs>
                            </a:gsLst>
                            <a:lin scaled="1"/>
                          </a:gradFill>
                          <a:latin typeface="微软雅黑" panose="020B0503020204020204" charset="-122"/>
                          <a:ea typeface="微软雅黑" panose="020B0503020204020204" charset="-122"/>
                          <a:cs typeface="微软雅黑" panose="020B0503020204020204" charset="-122"/>
                        </a:rPr>
                        <a:t>初中3年级</a:t>
                      </a:r>
                      <a:endParaRPr lang="en-US" sz="2400" b="0" spc="120">
                        <a:gradFill>
                          <a:gsLst>
                            <a:gs pos="0">
                              <a:srgbClr val="D6613F"/>
                            </a:gs>
                            <a:gs pos="100000">
                              <a:srgbClr val="8E3A1D"/>
                            </a:gs>
                          </a:gsLst>
                          <a:lin scaled="1"/>
                        </a:gra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3175">
                      <a:solidFill>
                        <a:srgbClr val="E29A9A"/>
                      </a:solidFill>
                      <a:prstDash val="dot"/>
                    </a:lnL>
                    <a:lnR w="19050" cap="rnd">
                      <a:solidFill>
                        <a:srgbClr val="E29A9A"/>
                      </a:solidFill>
                      <a:prstDash val="solid"/>
                    </a:lnR>
                    <a:lnT w="3175">
                      <a:solidFill>
                        <a:srgbClr val="E29A9A"/>
                      </a:solidFill>
                      <a:prstDash val="dot"/>
                    </a:lnT>
                    <a:lnB w="3175">
                      <a:solidFill>
                        <a:srgbClr val="E29A9A"/>
                      </a:solidFill>
                      <a:prstDash val="dot"/>
                    </a:lnB>
                    <a:lnTlToBr>
                      <a:noFill/>
                    </a:lnTlToBr>
                    <a:lnBlToTr>
                      <a:noFill/>
                    </a:lnBlToTr>
                    <a:solidFill>
                      <a:srgbClr val="F2F2F2"/>
                    </a:solidFill>
                  </a:tcPr>
                </a:tc>
              </a:tr>
              <a:tr h="451485">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15岁</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19050" cap="rnd">
                      <a:solidFill>
                        <a:srgbClr val="E29A9A"/>
                      </a:solidFill>
                      <a:prstDash val="solid"/>
                    </a:lnL>
                    <a:lnR w="3175">
                      <a:solidFill>
                        <a:srgbClr val="E29A9A"/>
                      </a:solidFill>
                      <a:prstDash val="dot"/>
                    </a:lnR>
                    <a:lnT w="3175">
                      <a:solidFill>
                        <a:srgbClr val="E29A9A"/>
                      </a:solidFill>
                      <a:prstDash val="dot"/>
                    </a:lnT>
                    <a:lnB w="3175">
                      <a:solidFill>
                        <a:srgbClr val="E29A9A"/>
                      </a:solidFill>
                      <a:prstDash val="dot"/>
                    </a:lnB>
                    <a:lnTlToBr>
                      <a:noFill/>
                    </a:lnTlToBr>
                    <a:lnBlToTr>
                      <a:noFill/>
                    </a:lnBlToTr>
                    <a:solidFill>
                      <a:srgbClr val="FFFFFF"/>
                    </a:solidFill>
                  </a:tcPr>
                </a:tc>
                <a:tc>
                  <a:txBody>
                    <a:bodyPr/>
                    <a:p>
                      <a:pPr indent="0" algn="ctr">
                        <a:lnSpc>
                          <a:spcPct val="120000"/>
                        </a:lnSpc>
                        <a:spcBef>
                          <a:spcPts val="0"/>
                        </a:spcBef>
                        <a:spcAft>
                          <a:spcPts val="0"/>
                        </a:spcAft>
                        <a:buNone/>
                      </a:pPr>
                      <a:r>
                        <a:rPr lang="en-US" sz="2400" b="0" spc="120">
                          <a:gradFill>
                            <a:gsLst>
                              <a:gs pos="0">
                                <a:srgbClr val="D6613F"/>
                              </a:gs>
                              <a:gs pos="100000">
                                <a:srgbClr val="8E3A1D"/>
                              </a:gs>
                            </a:gsLst>
                            <a:lin scaled="1"/>
                          </a:gradFill>
                          <a:latin typeface="微软雅黑" panose="020B0503020204020204" charset="-122"/>
                          <a:ea typeface="微软雅黑" panose="020B0503020204020204" charset="-122"/>
                          <a:cs typeface="微软雅黑" panose="020B0503020204020204" charset="-122"/>
                        </a:rPr>
                        <a:t>高中1年级</a:t>
                      </a:r>
                      <a:endParaRPr lang="en-US" sz="2400" b="0" spc="120">
                        <a:gradFill>
                          <a:gsLst>
                            <a:gs pos="0">
                              <a:srgbClr val="D6613F"/>
                            </a:gs>
                            <a:gs pos="100000">
                              <a:srgbClr val="8E3A1D"/>
                            </a:gs>
                          </a:gsLst>
                          <a:lin scaled="1"/>
                        </a:gra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3175">
                      <a:solidFill>
                        <a:srgbClr val="E29A9A"/>
                      </a:solidFill>
                      <a:prstDash val="dot"/>
                    </a:lnL>
                    <a:lnR w="19050" cap="rnd">
                      <a:solidFill>
                        <a:srgbClr val="E29A9A"/>
                      </a:solidFill>
                      <a:prstDash val="solid"/>
                    </a:lnR>
                    <a:lnT w="3175">
                      <a:solidFill>
                        <a:srgbClr val="E29A9A"/>
                      </a:solidFill>
                      <a:prstDash val="dot"/>
                    </a:lnT>
                    <a:lnB w="3175">
                      <a:solidFill>
                        <a:srgbClr val="E29A9A"/>
                      </a:solidFill>
                      <a:prstDash val="dot"/>
                    </a:lnB>
                    <a:lnTlToBr>
                      <a:noFill/>
                    </a:lnTlToBr>
                    <a:lnBlToTr>
                      <a:noFill/>
                    </a:lnBlToTr>
                    <a:solidFill>
                      <a:srgbClr val="FFFFFF"/>
                    </a:solidFill>
                  </a:tcPr>
                </a:tc>
              </a:tr>
              <a:tr h="451485">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16岁</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19050" cap="rnd">
                      <a:solidFill>
                        <a:srgbClr val="E29A9A"/>
                      </a:solidFill>
                      <a:prstDash val="solid"/>
                    </a:lnL>
                    <a:lnR w="3175">
                      <a:solidFill>
                        <a:srgbClr val="E29A9A"/>
                      </a:solidFill>
                      <a:prstDash val="dot"/>
                    </a:lnR>
                    <a:lnT w="3175">
                      <a:solidFill>
                        <a:srgbClr val="E29A9A"/>
                      </a:solidFill>
                      <a:prstDash val="dot"/>
                    </a:lnT>
                    <a:lnB w="3175">
                      <a:solidFill>
                        <a:srgbClr val="E29A9A"/>
                      </a:solidFill>
                      <a:prstDash val="dot"/>
                    </a:lnB>
                    <a:lnTlToBr>
                      <a:noFill/>
                    </a:lnTlToBr>
                    <a:lnBlToTr>
                      <a:noFill/>
                    </a:lnBlToTr>
                    <a:solidFill>
                      <a:srgbClr val="F2F2F2"/>
                    </a:solidFill>
                  </a:tcPr>
                </a:tc>
                <a:tc>
                  <a:txBody>
                    <a:bodyPr/>
                    <a:p>
                      <a:pPr indent="0" algn="ctr">
                        <a:lnSpc>
                          <a:spcPct val="120000"/>
                        </a:lnSpc>
                        <a:spcBef>
                          <a:spcPts val="0"/>
                        </a:spcBef>
                        <a:spcAft>
                          <a:spcPts val="0"/>
                        </a:spcAft>
                        <a:buNone/>
                      </a:pPr>
                      <a:r>
                        <a:rPr lang="en-US" sz="2400" b="0" spc="120">
                          <a:gradFill>
                            <a:gsLst>
                              <a:gs pos="0">
                                <a:srgbClr val="D6613F"/>
                              </a:gs>
                              <a:gs pos="100000">
                                <a:srgbClr val="8E3A1D"/>
                              </a:gs>
                            </a:gsLst>
                            <a:lin scaled="1"/>
                          </a:gradFill>
                          <a:latin typeface="微软雅黑" panose="020B0503020204020204" charset="-122"/>
                          <a:ea typeface="微软雅黑" panose="020B0503020204020204" charset="-122"/>
                          <a:cs typeface="微软雅黑" panose="020B0503020204020204" charset="-122"/>
                        </a:rPr>
                        <a:t>高中2年级</a:t>
                      </a:r>
                      <a:endParaRPr lang="en-US" sz="2400" b="0" spc="120">
                        <a:gradFill>
                          <a:gsLst>
                            <a:gs pos="0">
                              <a:srgbClr val="D6613F"/>
                            </a:gs>
                            <a:gs pos="100000">
                              <a:srgbClr val="8E3A1D"/>
                            </a:gs>
                          </a:gsLst>
                          <a:lin scaled="1"/>
                        </a:gra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3175">
                      <a:solidFill>
                        <a:srgbClr val="E29A9A"/>
                      </a:solidFill>
                      <a:prstDash val="dot"/>
                    </a:lnL>
                    <a:lnR w="19050" cap="rnd">
                      <a:solidFill>
                        <a:srgbClr val="E29A9A"/>
                      </a:solidFill>
                      <a:prstDash val="solid"/>
                    </a:lnR>
                    <a:lnT w="3175">
                      <a:solidFill>
                        <a:srgbClr val="E29A9A"/>
                      </a:solidFill>
                      <a:prstDash val="dot"/>
                    </a:lnT>
                    <a:lnB w="3175">
                      <a:solidFill>
                        <a:srgbClr val="E29A9A"/>
                      </a:solidFill>
                      <a:prstDash val="dot"/>
                    </a:lnB>
                    <a:lnTlToBr>
                      <a:noFill/>
                    </a:lnTlToBr>
                    <a:lnBlToTr>
                      <a:noFill/>
                    </a:lnBlToTr>
                    <a:solidFill>
                      <a:srgbClr val="F2F2F2"/>
                    </a:solidFill>
                  </a:tcPr>
                </a:tc>
              </a:tr>
              <a:tr h="451485">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17岁</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19050" cap="rnd">
                      <a:solidFill>
                        <a:srgbClr val="E29A9A"/>
                      </a:solidFill>
                      <a:prstDash val="solid"/>
                    </a:lnL>
                    <a:lnR w="3175">
                      <a:solidFill>
                        <a:srgbClr val="E29A9A"/>
                      </a:solidFill>
                      <a:prstDash val="dot"/>
                    </a:lnR>
                    <a:lnT w="3175">
                      <a:solidFill>
                        <a:srgbClr val="E29A9A"/>
                      </a:solidFill>
                      <a:prstDash val="dot"/>
                    </a:lnT>
                    <a:lnB w="3175">
                      <a:solidFill>
                        <a:srgbClr val="E29A9A"/>
                      </a:solidFill>
                      <a:prstDash val="dot"/>
                    </a:lnB>
                    <a:lnTlToBr>
                      <a:noFill/>
                    </a:lnTlToBr>
                    <a:lnBlToTr>
                      <a:noFill/>
                    </a:lnBlToTr>
                    <a:solidFill>
                      <a:srgbClr val="FFFFFF"/>
                    </a:solidFill>
                  </a:tcPr>
                </a:tc>
                <a:tc>
                  <a:txBody>
                    <a:bodyPr/>
                    <a:p>
                      <a:pPr indent="0" algn="ctr">
                        <a:lnSpc>
                          <a:spcPct val="120000"/>
                        </a:lnSpc>
                        <a:spcBef>
                          <a:spcPts val="0"/>
                        </a:spcBef>
                        <a:spcAft>
                          <a:spcPts val="0"/>
                        </a:spcAft>
                        <a:buNone/>
                      </a:pPr>
                      <a:r>
                        <a:rPr lang="en-US" sz="2400" b="0" spc="120">
                          <a:gradFill>
                            <a:gsLst>
                              <a:gs pos="0">
                                <a:srgbClr val="D6613F"/>
                              </a:gs>
                              <a:gs pos="100000">
                                <a:srgbClr val="8E3A1D"/>
                              </a:gs>
                            </a:gsLst>
                            <a:lin scaled="1"/>
                          </a:gradFill>
                          <a:latin typeface="微软雅黑" panose="020B0503020204020204" charset="-122"/>
                          <a:ea typeface="微软雅黑" panose="020B0503020204020204" charset="-122"/>
                          <a:cs typeface="微软雅黑" panose="020B0503020204020204" charset="-122"/>
                        </a:rPr>
                        <a:t>高中3年级</a:t>
                      </a:r>
                      <a:endParaRPr lang="en-US" sz="2400" b="0" spc="120">
                        <a:gradFill>
                          <a:gsLst>
                            <a:gs pos="0">
                              <a:srgbClr val="D6613F"/>
                            </a:gs>
                            <a:gs pos="100000">
                              <a:srgbClr val="8E3A1D"/>
                            </a:gs>
                          </a:gsLst>
                          <a:lin scaled="1"/>
                        </a:gra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3175">
                      <a:solidFill>
                        <a:srgbClr val="E29A9A"/>
                      </a:solidFill>
                      <a:prstDash val="dot"/>
                    </a:lnL>
                    <a:lnR w="19050" cap="rnd">
                      <a:solidFill>
                        <a:srgbClr val="E29A9A"/>
                      </a:solidFill>
                      <a:prstDash val="solid"/>
                    </a:lnR>
                    <a:lnT w="3175">
                      <a:solidFill>
                        <a:srgbClr val="E29A9A"/>
                      </a:solidFill>
                      <a:prstDash val="dot"/>
                    </a:lnT>
                    <a:lnB w="3175">
                      <a:solidFill>
                        <a:srgbClr val="E29A9A"/>
                      </a:solidFill>
                      <a:prstDash val="dot"/>
                    </a:lnB>
                    <a:lnTlToBr>
                      <a:noFill/>
                    </a:lnTlToBr>
                    <a:lnBlToTr>
                      <a:noFill/>
                    </a:lnBlToTr>
                    <a:solidFill>
                      <a:srgbClr val="FFFFFF"/>
                    </a:solidFill>
                  </a:tcPr>
                </a:tc>
              </a:tr>
              <a:tr h="451485">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18岁</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19050" cap="rnd">
                      <a:solidFill>
                        <a:srgbClr val="E29A9A"/>
                      </a:solidFill>
                      <a:prstDash val="solid"/>
                    </a:lnL>
                    <a:lnR w="3175">
                      <a:solidFill>
                        <a:srgbClr val="E29A9A"/>
                      </a:solidFill>
                      <a:prstDash val="dot"/>
                    </a:lnR>
                    <a:lnT w="3175">
                      <a:solidFill>
                        <a:srgbClr val="E29A9A"/>
                      </a:solidFill>
                      <a:prstDash val="dot"/>
                    </a:lnT>
                    <a:lnB w="19050" cap="rnd">
                      <a:solidFill>
                        <a:srgbClr val="E29A9A"/>
                      </a:solidFill>
                      <a:prstDash val="solid"/>
                    </a:lnB>
                    <a:lnTlToBr>
                      <a:noFill/>
                    </a:lnTlToBr>
                    <a:lnBlToTr>
                      <a:noFill/>
                    </a:lnBlToTr>
                    <a:solidFill>
                      <a:srgbClr val="F2F2F2"/>
                    </a:solidFill>
                  </a:tcPr>
                </a:tc>
                <a:tc>
                  <a:txBody>
                    <a:bodyPr/>
                    <a:p>
                      <a:pPr indent="0" algn="ctr">
                        <a:lnSpc>
                          <a:spcPct val="120000"/>
                        </a:lnSpc>
                        <a:spcBef>
                          <a:spcPts val="0"/>
                        </a:spcBef>
                        <a:spcAft>
                          <a:spcPts val="0"/>
                        </a:spcAft>
                        <a:buNone/>
                      </a:pPr>
                      <a:r>
                        <a:rPr lang="en-US" sz="2400" b="0" spc="120">
                          <a:solidFill>
                            <a:srgbClr val="404040"/>
                          </a:solidFill>
                          <a:latin typeface="微软雅黑" panose="020B0503020204020204" charset="-122"/>
                          <a:ea typeface="微软雅黑" panose="020B0503020204020204" charset="-122"/>
                          <a:cs typeface="微软雅黑" panose="020B0503020204020204" charset="-122"/>
                        </a:rPr>
                        <a:t>大学1年级</a:t>
                      </a:r>
                      <a:endParaRPr lang="en-US" sz="2400" b="0" spc="120">
                        <a:solidFill>
                          <a:srgbClr val="404040"/>
                        </a:solidFill>
                        <a:latin typeface="微软雅黑" panose="020B0503020204020204" charset="-122"/>
                        <a:ea typeface="微软雅黑" panose="020B0503020204020204" charset="-122"/>
                        <a:cs typeface="微软雅黑" panose="020B0503020204020204" charset="-122"/>
                      </a:endParaRPr>
                    </a:p>
                  </a:txBody>
                  <a:tcPr marL="177800" marR="177800" marT="6350" marB="6350" vert="horz" anchor="ctr">
                    <a:lnL w="3175">
                      <a:solidFill>
                        <a:srgbClr val="E29A9A"/>
                      </a:solidFill>
                      <a:prstDash val="dot"/>
                    </a:lnL>
                    <a:lnR w="19050" cap="rnd">
                      <a:solidFill>
                        <a:srgbClr val="E29A9A"/>
                      </a:solidFill>
                      <a:prstDash val="solid"/>
                    </a:lnR>
                    <a:lnT w="3175">
                      <a:solidFill>
                        <a:srgbClr val="E29A9A"/>
                      </a:solidFill>
                      <a:prstDash val="dot"/>
                    </a:lnT>
                    <a:lnB w="19050" cap="rnd">
                      <a:solidFill>
                        <a:srgbClr val="E29A9A"/>
                      </a:solidFill>
                      <a:prstDash val="solid"/>
                    </a:lnB>
                    <a:lnTlToBr>
                      <a:noFill/>
                    </a:lnTlToBr>
                    <a:lnBlToTr>
                      <a:noFill/>
                    </a:lnBlToTr>
                    <a:solidFill>
                      <a:srgbClr val="F2F2F2"/>
                    </a:solidFill>
                  </a:tcPr>
                </a:tc>
              </a:tr>
            </a:tbl>
          </a:graphicData>
        </a:graphic>
      </p:graphicFrame>
      <p:pic>
        <p:nvPicPr>
          <p:cNvPr id="2" name="图片 1" descr="639e5ac7517ec1963119ec217aa4"/>
          <p:cNvPicPr>
            <a:picLocks noChangeAspect="1"/>
          </p:cNvPicPr>
          <p:nvPr/>
        </p:nvPicPr>
        <p:blipFill>
          <a:blip r:embed="rId2" cstate="email"/>
          <a:stretch>
            <a:fillRect/>
          </a:stretch>
        </p:blipFill>
        <p:spPr>
          <a:xfrm>
            <a:off x="-334010" y="5160010"/>
            <a:ext cx="2540000" cy="1819910"/>
          </a:xfrm>
          <a:prstGeom prst="rect">
            <a:avLst/>
          </a:prstGeom>
        </p:spPr>
      </p:pic>
      <p:pic>
        <p:nvPicPr>
          <p:cNvPr id="5" name="图片 4"/>
          <p:cNvPicPr>
            <a:picLocks noChangeAspect="1"/>
          </p:cNvPicPr>
          <p:nvPr/>
        </p:nvPicPr>
        <p:blipFill rotWithShape="1">
          <a:blip r:embed="rId3" cstate="email"/>
          <a:srcRect/>
          <a:stretch>
            <a:fillRect/>
          </a:stretch>
        </p:blipFill>
        <p:spPr>
          <a:xfrm flipH="1">
            <a:off x="9119870" y="5030470"/>
            <a:ext cx="3072130" cy="1645920"/>
          </a:xfrm>
          <a:prstGeom prst="rect">
            <a:avLst/>
          </a:prstGeom>
          <a:effectLst>
            <a:outerShdw blurRad="177800" dist="88900" dir="2700000" algn="tl" rotWithShape="0">
              <a:prstClr val="black">
                <a:alpha val="48000"/>
              </a:prstClr>
            </a:outerShdw>
          </a:effectLst>
        </p:spPr>
      </p:pic>
      <p:sp>
        <p:nvSpPr>
          <p:cNvPr id="4" name="流程图: 过程 3"/>
          <p:cNvSpPr/>
          <p:nvPr/>
        </p:nvSpPr>
        <p:spPr>
          <a:xfrm>
            <a:off x="5211445" y="3348355"/>
            <a:ext cx="5795010" cy="2709545"/>
          </a:xfrm>
          <a:prstGeom prst="flowChartProcess">
            <a:avLst/>
          </a:prstGeom>
          <a:noFill/>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7" name="文本框 6"/>
          <p:cNvSpPr txBox="1"/>
          <p:nvPr/>
        </p:nvSpPr>
        <p:spPr>
          <a:xfrm>
            <a:off x="5537835" y="3386455"/>
            <a:ext cx="1536700" cy="2700020"/>
          </a:xfrm>
          <a:prstGeom prst="rect">
            <a:avLst/>
          </a:prstGeom>
          <a:noFill/>
        </p:spPr>
        <p:txBody>
          <a:bodyPr vert="eaVert" wrap="square" rtlCol="0">
            <a:spAutoFit/>
          </a:bodyPr>
          <a:p>
            <a:r>
              <a:rPr lang="zh-CN" altLang="en-US" sz="8800"/>
              <a:t>中学</a:t>
            </a:r>
            <a:endParaRPr lang="zh-CN" altLang="en-US" sz="8800"/>
          </a:p>
        </p:txBody>
      </p:sp>
    </p:spTree>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脸</a:t>
            </a:r>
            <a:endParaRPr lang="zh-CN" altLang="en-US" sz="9600"/>
          </a:p>
        </p:txBody>
      </p:sp>
      <p:sp>
        <p:nvSpPr>
          <p:cNvPr id="3" name="文本框 2"/>
          <p:cNvSpPr txBox="1"/>
          <p:nvPr/>
        </p:nvSpPr>
        <p:spPr>
          <a:xfrm>
            <a:off x="2541905" y="2040890"/>
            <a:ext cx="1750060" cy="706755"/>
          </a:xfrm>
          <a:prstGeom prst="rect">
            <a:avLst/>
          </a:prstGeom>
          <a:noFill/>
        </p:spPr>
        <p:txBody>
          <a:bodyPr wrap="square" rtlCol="0">
            <a:spAutoFit/>
          </a:bodyPr>
          <a:p>
            <a:r>
              <a:rPr lang="en-US" altLang="zh-CN" sz="4000"/>
              <a:t>    liǎn       </a:t>
            </a:r>
            <a:endParaRPr lang="zh-CN" altLang="en-US"/>
          </a:p>
        </p:txBody>
      </p:sp>
      <p:sp>
        <p:nvSpPr>
          <p:cNvPr id="5" name="文本框 4"/>
          <p:cNvSpPr txBox="1"/>
          <p:nvPr/>
        </p:nvSpPr>
        <p:spPr>
          <a:xfrm>
            <a:off x="1028065" y="4074795"/>
            <a:ext cx="3828415" cy="645160"/>
          </a:xfrm>
          <a:prstGeom prst="rect">
            <a:avLst/>
          </a:prstGeom>
          <a:noFill/>
        </p:spPr>
        <p:txBody>
          <a:bodyPr wrap="square" rtlCol="0">
            <a:spAutoFit/>
          </a:bodyPr>
          <a:p>
            <a:r>
              <a:rPr lang="en-US" altLang="zh-CN" sz="3600"/>
              <a:t>                  face</a:t>
            </a:r>
            <a:endParaRPr lang="en-US" altLang="zh-CN" sz="3600"/>
          </a:p>
        </p:txBody>
      </p:sp>
      <p:pic>
        <p:nvPicPr>
          <p:cNvPr id="7" name="图片 6"/>
          <p:cNvPicPr>
            <a:picLocks noChangeAspect="1"/>
          </p:cNvPicPr>
          <p:nvPr/>
        </p:nvPicPr>
        <p:blipFill>
          <a:blip r:embed="rId2"/>
          <a:stretch>
            <a:fillRect/>
          </a:stretch>
        </p:blipFill>
        <p:spPr>
          <a:xfrm>
            <a:off x="5721350" y="2146300"/>
            <a:ext cx="4597400" cy="28651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眼睛</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yǎn    jing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eye</a:t>
            </a:r>
            <a:endParaRPr lang="en-US" altLang="zh-CN" sz="3600"/>
          </a:p>
        </p:txBody>
      </p:sp>
      <p:pic>
        <p:nvPicPr>
          <p:cNvPr id="6" name="图片 5"/>
          <p:cNvPicPr>
            <a:picLocks noChangeAspect="1"/>
          </p:cNvPicPr>
          <p:nvPr/>
        </p:nvPicPr>
        <p:blipFill>
          <a:blip r:embed="rId2"/>
          <a:stretch>
            <a:fillRect/>
          </a:stretch>
        </p:blipFill>
        <p:spPr>
          <a:xfrm>
            <a:off x="6233160" y="1768475"/>
            <a:ext cx="4598670" cy="3444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鼻子</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bí       zi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nose</a:t>
            </a:r>
            <a:endParaRPr lang="en-US" altLang="zh-CN" sz="3600"/>
          </a:p>
        </p:txBody>
      </p:sp>
      <p:pic>
        <p:nvPicPr>
          <p:cNvPr id="7" name="图片 6"/>
          <p:cNvPicPr>
            <a:picLocks noChangeAspect="1"/>
          </p:cNvPicPr>
          <p:nvPr/>
        </p:nvPicPr>
        <p:blipFill>
          <a:blip r:embed="rId2"/>
          <a:stretch>
            <a:fillRect/>
          </a:stretch>
        </p:blipFill>
        <p:spPr>
          <a:xfrm>
            <a:off x="5892165" y="1380490"/>
            <a:ext cx="4188460" cy="4096385"/>
          </a:xfrm>
          <a:prstGeom prst="rect">
            <a:avLst/>
          </a:prstGeom>
        </p:spPr>
      </p:pic>
      <p:sp>
        <p:nvSpPr>
          <p:cNvPr id="6" name="椭圆 5"/>
          <p:cNvSpPr/>
          <p:nvPr/>
        </p:nvSpPr>
        <p:spPr>
          <a:xfrm>
            <a:off x="7044690" y="1259840"/>
            <a:ext cx="2192020" cy="2520950"/>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嘴</a:t>
            </a:r>
            <a:endParaRPr lang="zh-CN" altLang="en-US" sz="9600"/>
          </a:p>
        </p:txBody>
      </p:sp>
      <p:sp>
        <p:nvSpPr>
          <p:cNvPr id="3" name="文本框 2"/>
          <p:cNvSpPr txBox="1"/>
          <p:nvPr/>
        </p:nvSpPr>
        <p:spPr>
          <a:xfrm>
            <a:off x="2541905" y="2040890"/>
            <a:ext cx="1750060" cy="706755"/>
          </a:xfrm>
          <a:prstGeom prst="rect">
            <a:avLst/>
          </a:prstGeom>
          <a:noFill/>
        </p:spPr>
        <p:txBody>
          <a:bodyPr wrap="square" rtlCol="0">
            <a:spAutoFit/>
          </a:bodyPr>
          <a:p>
            <a:r>
              <a:rPr lang="en-US" altLang="zh-CN" sz="4000"/>
              <a:t>    zuǐ       </a:t>
            </a:r>
            <a:endParaRPr lang="zh-CN" altLang="en-US"/>
          </a:p>
        </p:txBody>
      </p:sp>
      <p:sp>
        <p:nvSpPr>
          <p:cNvPr id="5" name="文本框 4"/>
          <p:cNvSpPr txBox="1"/>
          <p:nvPr/>
        </p:nvSpPr>
        <p:spPr>
          <a:xfrm>
            <a:off x="1028065" y="4074795"/>
            <a:ext cx="5747385" cy="645160"/>
          </a:xfrm>
          <a:prstGeom prst="rect">
            <a:avLst/>
          </a:prstGeom>
          <a:noFill/>
        </p:spPr>
        <p:txBody>
          <a:bodyPr wrap="square" rtlCol="0">
            <a:spAutoFit/>
          </a:bodyPr>
          <a:p>
            <a:r>
              <a:rPr lang="en-US" altLang="zh-CN" sz="3600"/>
              <a:t>                 mouth</a:t>
            </a:r>
            <a:endParaRPr lang="en-US" altLang="zh-CN" sz="3600"/>
          </a:p>
        </p:txBody>
      </p:sp>
      <p:pic>
        <p:nvPicPr>
          <p:cNvPr id="7" name="图片 6"/>
          <p:cNvPicPr>
            <a:picLocks noChangeAspect="1"/>
          </p:cNvPicPr>
          <p:nvPr/>
        </p:nvPicPr>
        <p:blipFill>
          <a:blip r:embed="rId2"/>
          <a:stretch>
            <a:fillRect/>
          </a:stretch>
        </p:blipFill>
        <p:spPr>
          <a:xfrm>
            <a:off x="5981700" y="2075180"/>
            <a:ext cx="4225290" cy="2991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头发</a:t>
            </a:r>
            <a:endParaRPr lang="zh-CN" altLang="en-US" sz="9600"/>
          </a:p>
        </p:txBody>
      </p:sp>
      <p:sp>
        <p:nvSpPr>
          <p:cNvPr id="3" name="文本框 2"/>
          <p:cNvSpPr txBox="1"/>
          <p:nvPr/>
        </p:nvSpPr>
        <p:spPr>
          <a:xfrm>
            <a:off x="2593340" y="2040890"/>
            <a:ext cx="2493010" cy="706755"/>
          </a:xfrm>
          <a:prstGeom prst="rect">
            <a:avLst/>
          </a:prstGeom>
          <a:noFill/>
        </p:spPr>
        <p:txBody>
          <a:bodyPr wrap="square" rtlCol="0">
            <a:spAutoFit/>
          </a:bodyPr>
          <a:p>
            <a:r>
              <a:rPr lang="en-US" altLang="zh-CN" sz="4000"/>
              <a:t> tóu      fa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hair</a:t>
            </a:r>
            <a:endParaRPr lang="en-US" altLang="zh-CN" sz="3600"/>
          </a:p>
        </p:txBody>
      </p:sp>
      <p:pic>
        <p:nvPicPr>
          <p:cNvPr id="8" name="图片 7"/>
          <p:cNvPicPr>
            <a:picLocks noChangeAspect="1"/>
          </p:cNvPicPr>
          <p:nvPr/>
        </p:nvPicPr>
        <p:blipFill>
          <a:blip r:embed="rId2"/>
          <a:stretch>
            <a:fillRect/>
          </a:stretch>
        </p:blipFill>
        <p:spPr>
          <a:xfrm>
            <a:off x="6312535" y="2040890"/>
            <a:ext cx="2499995" cy="24999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耳朵</a:t>
            </a:r>
            <a:endParaRPr lang="zh-CN" altLang="en-US" sz="9600"/>
          </a:p>
        </p:txBody>
      </p:sp>
      <p:sp>
        <p:nvSpPr>
          <p:cNvPr id="3" name="文本框 2"/>
          <p:cNvSpPr txBox="1"/>
          <p:nvPr/>
        </p:nvSpPr>
        <p:spPr>
          <a:xfrm>
            <a:off x="2593340" y="2040890"/>
            <a:ext cx="2493010" cy="706755"/>
          </a:xfrm>
          <a:prstGeom prst="rect">
            <a:avLst/>
          </a:prstGeom>
          <a:noFill/>
        </p:spPr>
        <p:txBody>
          <a:bodyPr wrap="square" rtlCol="0">
            <a:spAutoFit/>
          </a:bodyPr>
          <a:p>
            <a:r>
              <a:rPr lang="en-US" altLang="zh-CN" sz="4000"/>
              <a:t>  ěr      duo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ears</a:t>
            </a:r>
            <a:endParaRPr lang="en-US" altLang="zh-CN" sz="3600"/>
          </a:p>
        </p:txBody>
      </p:sp>
      <p:pic>
        <p:nvPicPr>
          <p:cNvPr id="6" name="图片 5"/>
          <p:cNvPicPr>
            <a:picLocks noChangeAspect="1"/>
          </p:cNvPicPr>
          <p:nvPr/>
        </p:nvPicPr>
        <p:blipFill>
          <a:blip r:embed="rId2"/>
          <a:stretch>
            <a:fillRect/>
          </a:stretch>
        </p:blipFill>
        <p:spPr>
          <a:xfrm>
            <a:off x="5658485" y="2130425"/>
            <a:ext cx="3922395" cy="24669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眉毛</a:t>
            </a:r>
            <a:endParaRPr lang="zh-CN" altLang="en-US" sz="9600"/>
          </a:p>
        </p:txBody>
      </p:sp>
      <p:sp>
        <p:nvSpPr>
          <p:cNvPr id="3" name="文本框 2"/>
          <p:cNvSpPr txBox="1"/>
          <p:nvPr/>
        </p:nvSpPr>
        <p:spPr>
          <a:xfrm>
            <a:off x="2593340" y="2040890"/>
            <a:ext cx="2493010" cy="706755"/>
          </a:xfrm>
          <a:prstGeom prst="rect">
            <a:avLst/>
          </a:prstGeom>
          <a:noFill/>
        </p:spPr>
        <p:txBody>
          <a:bodyPr wrap="square" rtlCol="0">
            <a:spAutoFit/>
          </a:bodyPr>
          <a:p>
            <a:r>
              <a:rPr lang="en-US" altLang="zh-CN" sz="4000"/>
              <a:t> méi   mao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eyebrows</a:t>
            </a:r>
            <a:endParaRPr lang="en-US" altLang="zh-CN" sz="3600"/>
          </a:p>
        </p:txBody>
      </p:sp>
      <p:pic>
        <p:nvPicPr>
          <p:cNvPr id="7" name="图片 6"/>
          <p:cNvPicPr>
            <a:picLocks noChangeAspect="1"/>
          </p:cNvPicPr>
          <p:nvPr/>
        </p:nvPicPr>
        <p:blipFill>
          <a:blip r:embed="rId2"/>
          <a:stretch>
            <a:fillRect/>
          </a:stretch>
        </p:blipFill>
        <p:spPr>
          <a:xfrm>
            <a:off x="5743575" y="2040890"/>
            <a:ext cx="4232275" cy="2905125"/>
          </a:xfrm>
          <a:prstGeom prst="rect">
            <a:avLst/>
          </a:prstGeom>
        </p:spPr>
      </p:pic>
      <p:sp>
        <p:nvSpPr>
          <p:cNvPr id="8" name="椭圆 7"/>
          <p:cNvSpPr/>
          <p:nvPr/>
        </p:nvSpPr>
        <p:spPr>
          <a:xfrm>
            <a:off x="6057265" y="2239645"/>
            <a:ext cx="3415030" cy="1185545"/>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牙齿</a:t>
            </a:r>
            <a:endParaRPr lang="zh-CN" altLang="en-US" sz="9600"/>
          </a:p>
        </p:txBody>
      </p:sp>
      <p:sp>
        <p:nvSpPr>
          <p:cNvPr id="3" name="文本框 2"/>
          <p:cNvSpPr txBox="1"/>
          <p:nvPr/>
        </p:nvSpPr>
        <p:spPr>
          <a:xfrm>
            <a:off x="2593340" y="2040890"/>
            <a:ext cx="2493010" cy="706755"/>
          </a:xfrm>
          <a:prstGeom prst="rect">
            <a:avLst/>
          </a:prstGeom>
          <a:noFill/>
        </p:spPr>
        <p:txBody>
          <a:bodyPr wrap="square" rtlCol="0">
            <a:spAutoFit/>
          </a:bodyPr>
          <a:p>
            <a:r>
              <a:rPr lang="en-US" altLang="zh-CN" sz="4000"/>
              <a:t>  yá      chǐ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teeth</a:t>
            </a:r>
            <a:endParaRPr lang="en-US" altLang="zh-CN" sz="3600"/>
          </a:p>
        </p:txBody>
      </p:sp>
      <p:pic>
        <p:nvPicPr>
          <p:cNvPr id="6" name="图片 5"/>
          <p:cNvPicPr>
            <a:picLocks noChangeAspect="1"/>
          </p:cNvPicPr>
          <p:nvPr/>
        </p:nvPicPr>
        <p:blipFill>
          <a:blip r:embed="rId2"/>
          <a:stretch>
            <a:fillRect/>
          </a:stretch>
        </p:blipFill>
        <p:spPr>
          <a:xfrm>
            <a:off x="6116955" y="2040890"/>
            <a:ext cx="4048760" cy="3020695"/>
          </a:xfrm>
          <a:prstGeom prst="rect">
            <a:avLst/>
          </a:prstGeom>
        </p:spPr>
      </p:pic>
      <p:sp>
        <p:nvSpPr>
          <p:cNvPr id="9" name="椭圆 8"/>
          <p:cNvSpPr/>
          <p:nvPr/>
        </p:nvSpPr>
        <p:spPr>
          <a:xfrm>
            <a:off x="7210425" y="3555365"/>
            <a:ext cx="2428240" cy="705485"/>
          </a:xfrm>
          <a:prstGeom prst="ellipse">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466725" y="758825"/>
            <a:ext cx="11059795" cy="5604510"/>
          </a:xfrm>
          <a:prstGeom prst="rect">
            <a:avLst/>
          </a:prstGeom>
        </p:spPr>
      </p:pic>
      <p:sp>
        <p:nvSpPr>
          <p:cNvPr id="6" name="矩形 5"/>
          <p:cNvSpPr/>
          <p:nvPr/>
        </p:nvSpPr>
        <p:spPr>
          <a:xfrm>
            <a:off x="1443355" y="2614930"/>
            <a:ext cx="2164080" cy="527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1405890" y="3339465"/>
            <a:ext cx="2153920" cy="498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462405" y="4092575"/>
            <a:ext cx="2126615" cy="46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163435" y="1702435"/>
            <a:ext cx="1975485" cy="535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7144385" y="2454910"/>
            <a:ext cx="2098040" cy="461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7219315" y="3150870"/>
            <a:ext cx="2700020" cy="48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7163435" y="3884930"/>
            <a:ext cx="2286000" cy="48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像</a:t>
            </a:r>
            <a:endParaRPr lang="zh-CN" altLang="en-US" sz="9600"/>
          </a:p>
        </p:txBody>
      </p:sp>
      <p:sp>
        <p:nvSpPr>
          <p:cNvPr id="3" name="文本框 2"/>
          <p:cNvSpPr txBox="1"/>
          <p:nvPr/>
        </p:nvSpPr>
        <p:spPr>
          <a:xfrm>
            <a:off x="2223135" y="2040890"/>
            <a:ext cx="2068830" cy="706755"/>
          </a:xfrm>
          <a:prstGeom prst="rect">
            <a:avLst/>
          </a:prstGeom>
          <a:noFill/>
        </p:spPr>
        <p:txBody>
          <a:bodyPr wrap="square" rtlCol="0">
            <a:spAutoFit/>
          </a:bodyPr>
          <a:p>
            <a:r>
              <a:rPr lang="en-US" altLang="zh-CN" sz="4000"/>
              <a:t>     xiàng       </a:t>
            </a:r>
            <a:endParaRPr lang="zh-CN" altLang="en-US"/>
          </a:p>
        </p:txBody>
      </p:sp>
      <p:sp>
        <p:nvSpPr>
          <p:cNvPr id="5" name="文本框 4"/>
          <p:cNvSpPr txBox="1"/>
          <p:nvPr/>
        </p:nvSpPr>
        <p:spPr>
          <a:xfrm>
            <a:off x="746125" y="4074795"/>
            <a:ext cx="6518910" cy="645160"/>
          </a:xfrm>
          <a:prstGeom prst="rect">
            <a:avLst/>
          </a:prstGeom>
          <a:noFill/>
        </p:spPr>
        <p:txBody>
          <a:bodyPr wrap="square" rtlCol="0">
            <a:spAutoFit/>
          </a:bodyPr>
          <a:p>
            <a:r>
              <a:rPr lang="en-US" altLang="zh-CN" sz="3600"/>
              <a:t>to be like;to look like; to take after</a:t>
            </a:r>
            <a:endParaRPr lang="en-US" altLang="zh-CN" sz="3600"/>
          </a:p>
        </p:txBody>
      </p:sp>
      <p:pic>
        <p:nvPicPr>
          <p:cNvPr id="6" name="图片 5"/>
          <p:cNvPicPr>
            <a:picLocks noChangeAspect="1"/>
          </p:cNvPicPr>
          <p:nvPr/>
        </p:nvPicPr>
        <p:blipFill>
          <a:blip r:embed="rId2"/>
          <a:stretch>
            <a:fillRect/>
          </a:stretch>
        </p:blipFill>
        <p:spPr>
          <a:xfrm>
            <a:off x="6343015" y="1024890"/>
            <a:ext cx="3581400" cy="2005965"/>
          </a:xfrm>
          <a:prstGeom prst="rect">
            <a:avLst/>
          </a:prstGeom>
        </p:spPr>
      </p:pic>
      <p:sp>
        <p:nvSpPr>
          <p:cNvPr id="8" name="文本框 7"/>
          <p:cNvSpPr txBox="1"/>
          <p:nvPr/>
        </p:nvSpPr>
        <p:spPr>
          <a:xfrm>
            <a:off x="746125" y="5135880"/>
            <a:ext cx="10084435" cy="953135"/>
          </a:xfrm>
          <a:prstGeom prst="rect">
            <a:avLst/>
          </a:prstGeom>
          <a:noFill/>
        </p:spPr>
        <p:txBody>
          <a:bodyPr wrap="square" rtlCol="0">
            <a:spAutoFit/>
          </a:bodyPr>
          <a:p>
            <a:r>
              <a:rPr lang="zh-CN" altLang="en-US" sz="2800"/>
              <a:t>他长得像他的爸爸。</a:t>
            </a:r>
            <a:r>
              <a:rPr lang="en-US" altLang="zh-CN" sz="2800"/>
              <a:t>(tā zhǎng de xiàng tā de bà ba) </a:t>
            </a:r>
            <a:endParaRPr lang="en-US" altLang="zh-CN" sz="2800"/>
          </a:p>
          <a:p>
            <a:r>
              <a:rPr lang="zh-CN" altLang="en-US" sz="2800"/>
              <a:t>He looks like his father</a:t>
            </a:r>
            <a:r>
              <a:rPr lang="en-US" altLang="zh-CN" sz="2800"/>
              <a:t>.</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送</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sòng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to give as a gift</a:t>
            </a:r>
            <a:endParaRPr lang="en-US" altLang="zh-CN" sz="3600"/>
          </a:p>
        </p:txBody>
      </p:sp>
      <p:pic>
        <p:nvPicPr>
          <p:cNvPr id="7" name="图片 6"/>
          <p:cNvPicPr>
            <a:picLocks noChangeAspect="1"/>
          </p:cNvPicPr>
          <p:nvPr/>
        </p:nvPicPr>
        <p:blipFill>
          <a:blip r:embed="rId2"/>
          <a:stretch>
            <a:fillRect/>
          </a:stretch>
        </p:blipFill>
        <p:spPr>
          <a:xfrm>
            <a:off x="6059805" y="2024380"/>
            <a:ext cx="4220210" cy="28086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长大</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zhǎng   dà     </a:t>
            </a:r>
            <a:endParaRPr lang="zh-CN" altLang="en-US"/>
          </a:p>
        </p:txBody>
      </p:sp>
      <p:sp>
        <p:nvSpPr>
          <p:cNvPr id="5" name="文本框 4"/>
          <p:cNvSpPr txBox="1"/>
          <p:nvPr/>
        </p:nvSpPr>
        <p:spPr>
          <a:xfrm>
            <a:off x="2109470" y="4074795"/>
            <a:ext cx="3810000" cy="645160"/>
          </a:xfrm>
          <a:prstGeom prst="rect">
            <a:avLst/>
          </a:prstGeom>
          <a:noFill/>
        </p:spPr>
        <p:txBody>
          <a:bodyPr wrap="square" rtlCol="0">
            <a:spAutoFit/>
          </a:bodyPr>
          <a:p>
            <a:r>
              <a:rPr lang="en-US" altLang="zh-CN" sz="3600"/>
              <a:t>      to grow up</a:t>
            </a:r>
            <a:endParaRPr lang="en-US" altLang="zh-CN" sz="3600"/>
          </a:p>
        </p:txBody>
      </p:sp>
      <p:pic>
        <p:nvPicPr>
          <p:cNvPr id="6" name="图片 5"/>
          <p:cNvPicPr>
            <a:picLocks noChangeAspect="1"/>
          </p:cNvPicPr>
          <p:nvPr/>
        </p:nvPicPr>
        <p:blipFill>
          <a:blip r:embed="rId2"/>
          <a:stretch>
            <a:fillRect/>
          </a:stretch>
        </p:blipFill>
        <p:spPr>
          <a:xfrm>
            <a:off x="5825490" y="1875155"/>
            <a:ext cx="5151120" cy="2978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一定</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yí      dìng      </a:t>
            </a:r>
            <a:endParaRPr lang="zh-CN" altLang="en-US"/>
          </a:p>
        </p:txBody>
      </p:sp>
      <p:sp>
        <p:nvSpPr>
          <p:cNvPr id="5" name="文本框 4"/>
          <p:cNvSpPr txBox="1"/>
          <p:nvPr/>
        </p:nvSpPr>
        <p:spPr>
          <a:xfrm>
            <a:off x="2109470" y="4074795"/>
            <a:ext cx="4458970" cy="645160"/>
          </a:xfrm>
          <a:prstGeom prst="rect">
            <a:avLst/>
          </a:prstGeom>
          <a:noFill/>
        </p:spPr>
        <p:txBody>
          <a:bodyPr wrap="square" rtlCol="0">
            <a:spAutoFit/>
          </a:bodyPr>
          <a:p>
            <a:r>
              <a:rPr lang="en-US" altLang="zh-CN" sz="3600"/>
              <a:t>certain(ly);definite(ly)</a:t>
            </a:r>
            <a:endParaRPr lang="zh-CN" altLang="en-US" sz="3600"/>
          </a:p>
        </p:txBody>
      </p:sp>
      <p:pic>
        <p:nvPicPr>
          <p:cNvPr id="6" name="图片 5"/>
          <p:cNvPicPr>
            <a:picLocks noChangeAspect="1"/>
          </p:cNvPicPr>
          <p:nvPr/>
        </p:nvPicPr>
        <p:blipFill>
          <a:blip r:embed="rId2"/>
          <a:stretch>
            <a:fillRect/>
          </a:stretch>
        </p:blipFill>
        <p:spPr>
          <a:xfrm>
            <a:off x="6798310" y="2348230"/>
            <a:ext cx="3860800" cy="2162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蛋糕</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dàn   gāo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cake</a:t>
            </a:r>
            <a:endParaRPr lang="en-US" altLang="zh-CN" sz="3600"/>
          </a:p>
        </p:txBody>
      </p:sp>
      <p:pic>
        <p:nvPicPr>
          <p:cNvPr id="6" name="图片 5"/>
          <p:cNvPicPr>
            <a:picLocks noChangeAspect="1"/>
          </p:cNvPicPr>
          <p:nvPr/>
        </p:nvPicPr>
        <p:blipFill>
          <a:blip r:embed="rId2"/>
          <a:stretch>
            <a:fillRect/>
          </a:stretch>
        </p:blipFill>
        <p:spPr>
          <a:xfrm>
            <a:off x="6392545" y="1167765"/>
            <a:ext cx="3573145" cy="47701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最</a:t>
            </a:r>
            <a:endParaRPr lang="zh-CN" altLang="en-US" sz="9600"/>
          </a:p>
        </p:txBody>
      </p:sp>
      <p:sp>
        <p:nvSpPr>
          <p:cNvPr id="3" name="文本框 2"/>
          <p:cNvSpPr txBox="1"/>
          <p:nvPr/>
        </p:nvSpPr>
        <p:spPr>
          <a:xfrm>
            <a:off x="2541905" y="2040890"/>
            <a:ext cx="1750060" cy="706755"/>
          </a:xfrm>
          <a:prstGeom prst="rect">
            <a:avLst/>
          </a:prstGeom>
          <a:noFill/>
        </p:spPr>
        <p:txBody>
          <a:bodyPr wrap="square" rtlCol="0">
            <a:spAutoFit/>
          </a:bodyPr>
          <a:p>
            <a:r>
              <a:rPr lang="en-US" altLang="zh-CN" sz="4000"/>
              <a:t>    zuì       </a:t>
            </a:r>
            <a:endParaRPr lang="zh-CN" altLang="en-US"/>
          </a:p>
        </p:txBody>
      </p:sp>
      <p:sp>
        <p:nvSpPr>
          <p:cNvPr id="5" name="文本框 4"/>
          <p:cNvSpPr txBox="1"/>
          <p:nvPr/>
        </p:nvSpPr>
        <p:spPr>
          <a:xfrm>
            <a:off x="746125" y="4074795"/>
            <a:ext cx="6518910" cy="645160"/>
          </a:xfrm>
          <a:prstGeom prst="rect">
            <a:avLst/>
          </a:prstGeom>
          <a:noFill/>
        </p:spPr>
        <p:txBody>
          <a:bodyPr wrap="square" rtlCol="0">
            <a:spAutoFit/>
          </a:bodyPr>
          <a:p>
            <a:r>
              <a:rPr lang="en-US" altLang="zh-CN" sz="3600"/>
              <a:t>most, (of superlative degree)-est</a:t>
            </a:r>
            <a:endParaRPr lang="en-US" altLang="zh-CN" sz="3600"/>
          </a:p>
        </p:txBody>
      </p:sp>
      <p:pic>
        <p:nvPicPr>
          <p:cNvPr id="6" name="图片 5"/>
          <p:cNvPicPr>
            <a:picLocks noChangeAspect="1"/>
          </p:cNvPicPr>
          <p:nvPr/>
        </p:nvPicPr>
        <p:blipFill>
          <a:blip r:embed="rId2"/>
          <a:stretch>
            <a:fillRect/>
          </a:stretch>
        </p:blipFill>
        <p:spPr>
          <a:xfrm>
            <a:off x="7265035" y="1870075"/>
            <a:ext cx="2978785" cy="29787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6425" y="582930"/>
            <a:ext cx="6283960" cy="460375"/>
          </a:xfrm>
          <a:prstGeom prst="rect">
            <a:avLst/>
          </a:prstGeom>
          <a:noFill/>
        </p:spPr>
        <p:txBody>
          <a:bodyPr wrap="square" rtlCol="0">
            <a:spAutoFit/>
          </a:bodyPr>
          <a:p>
            <a:r>
              <a:rPr lang="en-US" altLang="zh-CN" sz="2400"/>
              <a:t>3.Time Duration</a:t>
            </a:r>
            <a:endParaRPr lang="en-US" altLang="zh-CN" sz="2400"/>
          </a:p>
        </p:txBody>
      </p:sp>
      <p:sp>
        <p:nvSpPr>
          <p:cNvPr id="3" name="文本框 2"/>
          <p:cNvSpPr txBox="1"/>
          <p:nvPr/>
        </p:nvSpPr>
        <p:spPr>
          <a:xfrm>
            <a:off x="690880" y="1129665"/>
            <a:ext cx="6604635" cy="460375"/>
          </a:xfrm>
          <a:prstGeom prst="rect">
            <a:avLst/>
          </a:prstGeom>
          <a:noFill/>
        </p:spPr>
        <p:txBody>
          <a:bodyPr wrap="square" rtlCol="0">
            <a:spAutoFit/>
          </a:bodyPr>
          <a:p>
            <a:r>
              <a:rPr lang="zh-CN" altLang="en-US" sz="2400"/>
              <a:t>To indicate the duration of an action</a:t>
            </a:r>
            <a:endParaRPr lang="zh-CN" altLang="en-US" sz="2400"/>
          </a:p>
        </p:txBody>
      </p:sp>
      <p:sp>
        <p:nvSpPr>
          <p:cNvPr id="4" name="文本框 3"/>
          <p:cNvSpPr txBox="1"/>
          <p:nvPr/>
        </p:nvSpPr>
        <p:spPr>
          <a:xfrm>
            <a:off x="690880" y="1706880"/>
            <a:ext cx="10216515" cy="460375"/>
          </a:xfrm>
          <a:prstGeom prst="rect">
            <a:avLst/>
          </a:prstGeom>
          <a:noFill/>
        </p:spPr>
        <p:txBody>
          <a:bodyPr wrap="square" rtlCol="0">
            <a:spAutoFit/>
          </a:bodyPr>
          <a:p>
            <a:r>
              <a:rPr lang="en-US" altLang="zh-CN" sz="2400"/>
              <a:t>Subject+Verb+Duration of time</a:t>
            </a:r>
            <a:endParaRPr lang="en-US" altLang="zh-CN" sz="2400"/>
          </a:p>
        </p:txBody>
      </p:sp>
      <p:sp>
        <p:nvSpPr>
          <p:cNvPr id="5" name="文本框 4"/>
          <p:cNvSpPr txBox="1"/>
          <p:nvPr/>
        </p:nvSpPr>
        <p:spPr>
          <a:xfrm>
            <a:off x="690880" y="2558415"/>
            <a:ext cx="11025505" cy="3969385"/>
          </a:xfrm>
          <a:prstGeom prst="rect">
            <a:avLst/>
          </a:prstGeom>
          <a:noFill/>
        </p:spPr>
        <p:txBody>
          <a:bodyPr wrap="square" rtlCol="0">
            <a:spAutoFit/>
          </a:bodyPr>
          <a:p>
            <a:r>
              <a:rPr lang="en-US" altLang="zh-CN" sz="2800"/>
              <a:t>1.</a:t>
            </a:r>
            <a:r>
              <a:rPr lang="zh-CN" altLang="en-US" sz="2800"/>
              <a:t>老高想在上海住一年。</a:t>
            </a:r>
            <a:endParaRPr lang="zh-CN" altLang="en-US" sz="2800"/>
          </a:p>
          <a:p>
            <a:r>
              <a:rPr lang="zh-CN" altLang="en-US" sz="2800"/>
              <a:t>    lǎo gāo xiǎng zài shàng hǎi zhù yì nián</a:t>
            </a:r>
            <a:r>
              <a:rPr lang="en-US" altLang="zh-CN" sz="2800"/>
              <a:t>.</a:t>
            </a:r>
            <a:endParaRPr lang="en-US" altLang="zh-CN" sz="2800"/>
          </a:p>
          <a:p>
            <a:r>
              <a:rPr lang="zh-CN" altLang="en-US" sz="2800"/>
              <a:t>    </a:t>
            </a:r>
            <a:r>
              <a:rPr lang="en-US" altLang="zh-CN" sz="2800"/>
              <a:t>Old Gao wishes to live in Shanghai for a year.</a:t>
            </a:r>
            <a:endParaRPr lang="en-US" altLang="zh-CN" sz="2800"/>
          </a:p>
          <a:p>
            <a:endParaRPr lang="zh-CN" altLang="en-US" sz="2800"/>
          </a:p>
          <a:p>
            <a:r>
              <a:rPr lang="en-US" altLang="zh-CN" sz="2800"/>
              <a:t>2.</a:t>
            </a:r>
            <a:r>
              <a:rPr lang="zh-CN" altLang="en-US" sz="2800"/>
              <a:t>我每天在书店工作三个钟头。</a:t>
            </a:r>
            <a:endParaRPr lang="zh-CN" altLang="en-US" sz="2800"/>
          </a:p>
          <a:p>
            <a:r>
              <a:rPr lang="zh-CN" altLang="en-US" sz="2800"/>
              <a:t>    wǒ měi tiān zài shū diàn gōng zuò sān g</a:t>
            </a:r>
            <a:r>
              <a:rPr lang="en-US" altLang="zh-CN" sz="2800"/>
              <a:t>e</a:t>
            </a:r>
            <a:r>
              <a:rPr lang="zh-CN" altLang="en-US" sz="2800"/>
              <a:t> zhōng tóu</a:t>
            </a:r>
            <a:r>
              <a:rPr lang="en-US" altLang="zh-CN" sz="2800"/>
              <a:t>.</a:t>
            </a:r>
            <a:endParaRPr lang="en-US" altLang="zh-CN" sz="2800"/>
          </a:p>
          <a:p>
            <a:r>
              <a:rPr lang="en-US" altLang="zh-CN" sz="2800"/>
              <a:t>    I work in a bookstore for three hours every day.</a:t>
            </a:r>
            <a:endParaRPr lang="en-US" altLang="zh-CN" sz="2800"/>
          </a:p>
          <a:p>
            <a:endParaRPr lang="zh-CN" altLang="en-US" sz="2800"/>
          </a:p>
          <a:p>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6425" y="582930"/>
            <a:ext cx="6283960" cy="460375"/>
          </a:xfrm>
          <a:prstGeom prst="rect">
            <a:avLst/>
          </a:prstGeom>
          <a:noFill/>
        </p:spPr>
        <p:txBody>
          <a:bodyPr wrap="square" rtlCol="0">
            <a:spAutoFit/>
          </a:bodyPr>
          <a:p>
            <a:r>
              <a:rPr lang="en-US" altLang="zh-CN" sz="2400"/>
              <a:t>3.Time Duration</a:t>
            </a:r>
            <a:endParaRPr lang="en-US" altLang="zh-CN" sz="2400"/>
          </a:p>
        </p:txBody>
      </p:sp>
      <p:sp>
        <p:nvSpPr>
          <p:cNvPr id="3" name="文本框 2"/>
          <p:cNvSpPr txBox="1"/>
          <p:nvPr/>
        </p:nvSpPr>
        <p:spPr>
          <a:xfrm>
            <a:off x="690880" y="1287780"/>
            <a:ext cx="10498455" cy="460375"/>
          </a:xfrm>
          <a:prstGeom prst="rect">
            <a:avLst/>
          </a:prstGeom>
          <a:noFill/>
        </p:spPr>
        <p:txBody>
          <a:bodyPr wrap="square" rtlCol="0">
            <a:spAutoFit/>
          </a:bodyPr>
          <a:p>
            <a:r>
              <a:rPr lang="zh-CN" altLang="en-US" sz="2400"/>
              <a:t>To indicate the duration of an action</a:t>
            </a:r>
            <a:endParaRPr lang="zh-CN" altLang="en-US" sz="2400"/>
          </a:p>
        </p:txBody>
      </p:sp>
      <p:sp>
        <p:nvSpPr>
          <p:cNvPr id="4" name="文本框 3"/>
          <p:cNvSpPr txBox="1"/>
          <p:nvPr/>
        </p:nvSpPr>
        <p:spPr>
          <a:xfrm>
            <a:off x="747395" y="1815465"/>
            <a:ext cx="10216515" cy="460375"/>
          </a:xfrm>
          <a:prstGeom prst="rect">
            <a:avLst/>
          </a:prstGeom>
          <a:noFill/>
        </p:spPr>
        <p:txBody>
          <a:bodyPr wrap="square" rtlCol="0">
            <a:spAutoFit/>
          </a:bodyPr>
          <a:p>
            <a:r>
              <a:rPr lang="en-US" altLang="zh-CN" sz="2400"/>
              <a:t>Subject+Verb+Object+Verb+</a:t>
            </a:r>
            <a:r>
              <a:rPr lang="zh-CN" altLang="en-US" sz="2400"/>
              <a:t>了</a:t>
            </a:r>
            <a:r>
              <a:rPr lang="en-US" altLang="zh-CN" sz="2400"/>
              <a:t>+Duration of time</a:t>
            </a:r>
            <a:endParaRPr lang="en-US" altLang="zh-CN" sz="2400"/>
          </a:p>
        </p:txBody>
      </p:sp>
      <p:sp>
        <p:nvSpPr>
          <p:cNvPr id="5" name="文本框 4"/>
          <p:cNvSpPr txBox="1"/>
          <p:nvPr/>
        </p:nvSpPr>
        <p:spPr>
          <a:xfrm>
            <a:off x="690880" y="2285365"/>
            <a:ext cx="11025505" cy="3384550"/>
          </a:xfrm>
          <a:prstGeom prst="rect">
            <a:avLst/>
          </a:prstGeom>
          <a:noFill/>
        </p:spPr>
        <p:txBody>
          <a:bodyPr wrap="square" rtlCol="0">
            <a:spAutoFit/>
          </a:bodyPr>
          <a:p>
            <a:endParaRPr lang="zh-CN" altLang="en-US"/>
          </a:p>
          <a:p>
            <a:r>
              <a:rPr lang="en-US" altLang="zh-CN" sz="2800"/>
              <a:t>3.</a:t>
            </a:r>
            <a:r>
              <a:rPr lang="zh-CN" altLang="en-US" sz="2800"/>
              <a:t>昨天下雪下了二十分钟。</a:t>
            </a:r>
            <a:endParaRPr lang="zh-CN" altLang="en-US" sz="2800"/>
          </a:p>
          <a:p>
            <a:r>
              <a:rPr lang="zh-CN" altLang="en-US" sz="2800"/>
              <a:t>    zuó ti</a:t>
            </a:r>
            <a:r>
              <a:rPr lang="en-US" altLang="zh-CN" sz="2800"/>
              <a:t>a</a:t>
            </a:r>
            <a:r>
              <a:rPr lang="zh-CN" altLang="en-US" sz="2800"/>
              <a:t>n xià xuě xià le èr shí fēn zhōng</a:t>
            </a:r>
            <a:r>
              <a:rPr lang="en-US" altLang="zh-CN" sz="2800"/>
              <a:t>.</a:t>
            </a:r>
            <a:endParaRPr lang="en-US" altLang="zh-CN" sz="2800"/>
          </a:p>
          <a:p>
            <a:r>
              <a:rPr lang="en-US" altLang="zh-CN" sz="2800"/>
              <a:t>    It snowed for twenty minutes yesterday.</a:t>
            </a:r>
            <a:endParaRPr lang="zh-CN" altLang="en-US" sz="2800"/>
          </a:p>
          <a:p>
            <a:endParaRPr lang="en-US" altLang="zh-CN" sz="2800"/>
          </a:p>
          <a:p>
            <a:r>
              <a:rPr lang="en-US" altLang="zh-CN" sz="2800"/>
              <a:t>4.</a:t>
            </a:r>
            <a:r>
              <a:rPr lang="zh-CN" altLang="en-US" sz="2800"/>
              <a:t>你上暑期班上了多长时间？</a:t>
            </a:r>
            <a:endParaRPr lang="zh-CN" altLang="en-US" sz="2800"/>
          </a:p>
          <a:p>
            <a:r>
              <a:rPr lang="zh-CN" altLang="en-US" sz="2800"/>
              <a:t>    nǐ shàng shǔ qī bān shàng le duō </a:t>
            </a:r>
            <a:r>
              <a:rPr lang="en-US" altLang="zh-CN" sz="2800"/>
              <a:t>c</a:t>
            </a:r>
            <a:r>
              <a:rPr lang="zh-CN" altLang="en-US" sz="2800"/>
              <a:t>háng shí jiān ？</a:t>
            </a:r>
            <a:endParaRPr lang="zh-CN" altLang="en-US" sz="2800"/>
          </a:p>
          <a:p>
            <a:r>
              <a:rPr lang="zh-CN" altLang="en-US" sz="2800"/>
              <a:t>   </a:t>
            </a:r>
            <a:r>
              <a:rPr lang="en-US" altLang="zh-CN" sz="2800"/>
              <a:t>How long were you in summer school?</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6425" y="582930"/>
            <a:ext cx="6283960" cy="460375"/>
          </a:xfrm>
          <a:prstGeom prst="rect">
            <a:avLst/>
          </a:prstGeom>
          <a:noFill/>
        </p:spPr>
        <p:txBody>
          <a:bodyPr wrap="square" rtlCol="0">
            <a:spAutoFit/>
          </a:bodyPr>
          <a:p>
            <a:r>
              <a:rPr lang="en-US" altLang="zh-CN" sz="2400"/>
              <a:t>3.Time Duration</a:t>
            </a:r>
            <a:endParaRPr lang="en-US" altLang="zh-CN" sz="2400"/>
          </a:p>
        </p:txBody>
      </p:sp>
      <p:sp>
        <p:nvSpPr>
          <p:cNvPr id="3" name="文本框 2"/>
          <p:cNvSpPr txBox="1"/>
          <p:nvPr/>
        </p:nvSpPr>
        <p:spPr>
          <a:xfrm>
            <a:off x="549910" y="1229995"/>
            <a:ext cx="10498455" cy="1198880"/>
          </a:xfrm>
          <a:prstGeom prst="rect">
            <a:avLst/>
          </a:prstGeom>
          <a:noFill/>
        </p:spPr>
        <p:txBody>
          <a:bodyPr wrap="square" rtlCol="0">
            <a:spAutoFit/>
          </a:bodyPr>
          <a:p>
            <a:r>
              <a:rPr lang="en-US" altLang="zh-CN" sz="2400"/>
              <a:t>Sentences in this pattern must be in the affirmative.</a:t>
            </a:r>
            <a:r>
              <a:rPr lang="en-US" altLang="zh-CN" sz="2400">
                <a:solidFill>
                  <a:srgbClr val="FF0000"/>
                </a:solidFill>
              </a:rPr>
              <a:t> If the verb takes an object</a:t>
            </a:r>
            <a:r>
              <a:rPr lang="en-US" altLang="zh-CN" sz="2400"/>
              <a:t>, the verb has to be repeated, as in (3) and (4). If the verb has an object, the following alternative pattern can be used to express the same idea. </a:t>
            </a:r>
            <a:endParaRPr lang="en-US" altLang="zh-CN" sz="2400"/>
          </a:p>
        </p:txBody>
      </p:sp>
      <p:sp>
        <p:nvSpPr>
          <p:cNvPr id="4" name="文本框 3"/>
          <p:cNvSpPr txBox="1"/>
          <p:nvPr/>
        </p:nvSpPr>
        <p:spPr>
          <a:xfrm>
            <a:off x="690880" y="2614930"/>
            <a:ext cx="10216515" cy="460375"/>
          </a:xfrm>
          <a:prstGeom prst="rect">
            <a:avLst/>
          </a:prstGeom>
          <a:noFill/>
        </p:spPr>
        <p:txBody>
          <a:bodyPr wrap="square" rtlCol="0">
            <a:spAutoFit/>
          </a:bodyPr>
          <a:p>
            <a:r>
              <a:rPr lang="en-US" altLang="zh-CN" sz="2400"/>
              <a:t>Subject+Verb+(</a:t>
            </a:r>
            <a:r>
              <a:rPr lang="zh-CN" altLang="en-US" sz="2400"/>
              <a:t>了</a:t>
            </a:r>
            <a:r>
              <a:rPr lang="en-US" altLang="zh-CN" sz="2400"/>
              <a:t>)+Duration of time+(</a:t>
            </a:r>
            <a:r>
              <a:rPr lang="zh-CN" altLang="en-US" sz="2400"/>
              <a:t>的</a:t>
            </a:r>
            <a:r>
              <a:rPr lang="en-US" altLang="zh-CN" sz="2400"/>
              <a:t>)+Object</a:t>
            </a:r>
            <a:endParaRPr lang="en-US" altLang="zh-CN" sz="2400"/>
          </a:p>
        </p:txBody>
      </p:sp>
      <p:sp>
        <p:nvSpPr>
          <p:cNvPr id="5" name="文本框 4"/>
          <p:cNvSpPr txBox="1"/>
          <p:nvPr/>
        </p:nvSpPr>
        <p:spPr>
          <a:xfrm>
            <a:off x="690880" y="3442970"/>
            <a:ext cx="11025505" cy="1814830"/>
          </a:xfrm>
          <a:prstGeom prst="rect">
            <a:avLst/>
          </a:prstGeom>
          <a:noFill/>
        </p:spPr>
        <p:txBody>
          <a:bodyPr wrap="square" rtlCol="0">
            <a:spAutoFit/>
          </a:bodyPr>
          <a:p>
            <a:r>
              <a:rPr lang="en-US" altLang="zh-CN" sz="2800"/>
              <a:t>5. </a:t>
            </a:r>
            <a:r>
              <a:rPr lang="zh-CN" altLang="en-US" sz="2800"/>
              <a:t>昨天下了二十分钟</a:t>
            </a:r>
            <a:r>
              <a:rPr lang="en-US" altLang="zh-CN" sz="2800"/>
              <a:t>(</a:t>
            </a:r>
            <a:r>
              <a:rPr lang="zh-CN" altLang="en-US" sz="2800"/>
              <a:t>的</a:t>
            </a:r>
            <a:r>
              <a:rPr lang="en-US" altLang="zh-CN" sz="2800"/>
              <a:t>)</a:t>
            </a:r>
            <a:r>
              <a:rPr lang="zh-CN" altLang="en-US" sz="2800"/>
              <a:t>雪。</a:t>
            </a:r>
            <a:endParaRPr lang="zh-CN" altLang="en-US" sz="2800"/>
          </a:p>
          <a:p>
            <a:r>
              <a:rPr lang="zh-CN" altLang="en-US" sz="2800"/>
              <a:t>    zuó tiān xià le èr shí fēn zhōng (de)xuě</a:t>
            </a:r>
            <a:r>
              <a:rPr lang="en-US" altLang="zh-CN" sz="2800"/>
              <a:t>.</a:t>
            </a:r>
            <a:endParaRPr lang="en-US" altLang="zh-CN" sz="2800"/>
          </a:p>
          <a:p>
            <a:r>
              <a:rPr lang="en-US" altLang="zh-CN" sz="2800"/>
              <a:t>    It snowed for twenty minutes yesterday.</a:t>
            </a:r>
            <a:endParaRPr lang="zh-CN" altLang="en-US" sz="2800"/>
          </a:p>
          <a:p>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6425" y="582930"/>
            <a:ext cx="6283960" cy="460375"/>
          </a:xfrm>
          <a:prstGeom prst="rect">
            <a:avLst/>
          </a:prstGeom>
          <a:noFill/>
        </p:spPr>
        <p:txBody>
          <a:bodyPr wrap="square" rtlCol="0">
            <a:spAutoFit/>
          </a:bodyPr>
          <a:p>
            <a:r>
              <a:rPr lang="en-US" altLang="zh-CN" sz="2400"/>
              <a:t>3.Time Duration</a:t>
            </a:r>
            <a:endParaRPr lang="en-US" altLang="zh-CN" sz="2400"/>
          </a:p>
        </p:txBody>
      </p:sp>
      <p:sp>
        <p:nvSpPr>
          <p:cNvPr id="3" name="文本框 2"/>
          <p:cNvSpPr txBox="1"/>
          <p:nvPr/>
        </p:nvSpPr>
        <p:spPr>
          <a:xfrm>
            <a:off x="690880" y="1043305"/>
            <a:ext cx="10498455" cy="1198880"/>
          </a:xfrm>
          <a:prstGeom prst="rect">
            <a:avLst/>
          </a:prstGeom>
          <a:noFill/>
        </p:spPr>
        <p:txBody>
          <a:bodyPr wrap="square" rtlCol="0">
            <a:spAutoFit/>
          </a:bodyPr>
          <a:p>
            <a:r>
              <a:rPr lang="en-US" altLang="zh-CN" sz="2400"/>
              <a:t>Sentences in this pattern must be in the affirmative. If the verb takes an object, the verb has to be repeated, as in (3) and (4). If the verb has an object, the following alternative pattern can be used to express the same idea. </a:t>
            </a:r>
            <a:endParaRPr lang="en-US" altLang="zh-CN" sz="2400"/>
          </a:p>
        </p:txBody>
      </p:sp>
      <p:sp>
        <p:nvSpPr>
          <p:cNvPr id="4" name="文本框 3"/>
          <p:cNvSpPr txBox="1"/>
          <p:nvPr/>
        </p:nvSpPr>
        <p:spPr>
          <a:xfrm>
            <a:off x="747395" y="2388870"/>
            <a:ext cx="10216515" cy="460375"/>
          </a:xfrm>
          <a:prstGeom prst="rect">
            <a:avLst/>
          </a:prstGeom>
          <a:noFill/>
        </p:spPr>
        <p:txBody>
          <a:bodyPr wrap="square" rtlCol="0">
            <a:spAutoFit/>
          </a:bodyPr>
          <a:p>
            <a:r>
              <a:rPr lang="en-US" altLang="zh-CN" sz="2400"/>
              <a:t>Subject+Verb+(</a:t>
            </a:r>
            <a:r>
              <a:rPr lang="zh-CN" altLang="en-US" sz="2400"/>
              <a:t>了</a:t>
            </a:r>
            <a:r>
              <a:rPr lang="en-US" altLang="zh-CN" sz="2400"/>
              <a:t>)+Duration of time+(</a:t>
            </a:r>
            <a:r>
              <a:rPr lang="zh-CN" altLang="en-US" sz="2400"/>
              <a:t>的</a:t>
            </a:r>
            <a:r>
              <a:rPr lang="en-US" altLang="zh-CN" sz="2400"/>
              <a:t>)+Object</a:t>
            </a:r>
            <a:endParaRPr lang="en-US" altLang="zh-CN" sz="2400"/>
          </a:p>
        </p:txBody>
      </p:sp>
      <p:sp>
        <p:nvSpPr>
          <p:cNvPr id="5" name="文本框 4"/>
          <p:cNvSpPr txBox="1"/>
          <p:nvPr/>
        </p:nvSpPr>
        <p:spPr>
          <a:xfrm>
            <a:off x="690880" y="3103880"/>
            <a:ext cx="8354060" cy="3046095"/>
          </a:xfrm>
          <a:prstGeom prst="rect">
            <a:avLst/>
          </a:prstGeom>
          <a:noFill/>
        </p:spPr>
        <p:txBody>
          <a:bodyPr wrap="square" rtlCol="0">
            <a:spAutoFit/>
          </a:bodyPr>
          <a:p>
            <a:r>
              <a:rPr lang="en-US" altLang="zh-CN" sz="2800"/>
              <a:t>6. </a:t>
            </a:r>
            <a:r>
              <a:rPr lang="zh-CN" altLang="en-US" sz="2800"/>
              <a:t>我上了四个星期</a:t>
            </a:r>
            <a:r>
              <a:rPr lang="en-US" altLang="zh-CN" sz="2800"/>
              <a:t>(</a:t>
            </a:r>
            <a:r>
              <a:rPr lang="zh-CN" altLang="en-US" sz="2800"/>
              <a:t>的</a:t>
            </a:r>
            <a:r>
              <a:rPr lang="en-US" altLang="zh-CN" sz="2800"/>
              <a:t>)</a:t>
            </a:r>
            <a:r>
              <a:rPr lang="zh-CN" altLang="en-US" sz="2800"/>
              <a:t>暑期班。</a:t>
            </a:r>
            <a:endParaRPr lang="zh-CN" altLang="en-US" sz="2800"/>
          </a:p>
          <a:p>
            <a:r>
              <a:rPr lang="zh-CN" altLang="en-US" sz="2800"/>
              <a:t>     wǒ shàng l</a:t>
            </a:r>
            <a:r>
              <a:rPr lang="en-US" altLang="zh-CN" sz="2800"/>
              <a:t>e</a:t>
            </a:r>
            <a:r>
              <a:rPr lang="zh-CN" altLang="en-US" sz="2800"/>
              <a:t> sì g</a:t>
            </a:r>
            <a:r>
              <a:rPr lang="en-US" altLang="zh-CN" sz="2800"/>
              <a:t>e</a:t>
            </a:r>
            <a:r>
              <a:rPr lang="zh-CN" altLang="en-US" sz="2800"/>
              <a:t> xīng qī (de)shǔ qī bān</a:t>
            </a:r>
            <a:r>
              <a:rPr lang="en-US" altLang="zh-CN" sz="2800"/>
              <a:t>.</a:t>
            </a:r>
            <a:endParaRPr lang="en-US" altLang="zh-CN" sz="2800"/>
          </a:p>
          <a:p>
            <a:r>
              <a:rPr lang="en-US" altLang="zh-CN" sz="2800"/>
              <a:t>     I was in summer school for four weeks.</a:t>
            </a:r>
            <a:endParaRPr lang="en-US" altLang="zh-CN" sz="2800"/>
          </a:p>
          <a:p>
            <a:endParaRPr lang="en-US" altLang="zh-CN" sz="2800"/>
          </a:p>
          <a:p>
            <a:r>
              <a:rPr lang="en-US" altLang="zh-CN" sz="2800"/>
              <a:t>6a </a:t>
            </a:r>
            <a:r>
              <a:rPr lang="zh-CN" altLang="en-US" sz="2800"/>
              <a:t>我四个星期上了暑期班。（</a:t>
            </a:r>
            <a:r>
              <a:rPr lang="en-US" altLang="zh-CN" sz="2800"/>
              <a:t>X</a:t>
            </a:r>
            <a:r>
              <a:rPr lang="zh-CN" altLang="en-US" sz="2800"/>
              <a:t>）</a:t>
            </a:r>
            <a:endParaRPr lang="zh-CN" altLang="en-US" sz="2800"/>
          </a:p>
          <a:p>
            <a:r>
              <a:rPr lang="zh-CN" altLang="en-US" sz="2800"/>
              <a:t>      wǒ sì gè xīng qī shàng le shǔ qī bān</a:t>
            </a:r>
            <a:r>
              <a:rPr lang="en-US" altLang="zh-CN" sz="2800"/>
              <a:t>.</a:t>
            </a:r>
            <a:endParaRPr lang="zh-CN" altLang="en-US" sz="2800"/>
          </a:p>
          <a:p>
            <a:r>
              <a:rPr lang="zh-CN" altLang="en-US" sz="2400"/>
              <a:t>      </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2930" y="540385"/>
            <a:ext cx="6283960" cy="521970"/>
          </a:xfrm>
          <a:prstGeom prst="rect">
            <a:avLst/>
          </a:prstGeom>
          <a:noFill/>
        </p:spPr>
        <p:txBody>
          <a:bodyPr wrap="square" rtlCol="0">
            <a:spAutoFit/>
          </a:bodyPr>
          <a:p>
            <a:r>
              <a:rPr lang="en-US" altLang="zh-CN" sz="2800"/>
              <a:t>4.Sentences with </a:t>
            </a:r>
            <a:r>
              <a:rPr lang="zh-CN" altLang="en-US" sz="2800"/>
              <a:t>是</a:t>
            </a:r>
            <a:r>
              <a:rPr lang="en-US" altLang="zh-CN" sz="2800"/>
              <a:t>...</a:t>
            </a:r>
            <a:r>
              <a:rPr lang="zh-CN" altLang="en-US" sz="2800"/>
              <a:t>的</a:t>
            </a:r>
            <a:r>
              <a:rPr lang="en-US" altLang="zh-CN" sz="2800"/>
              <a:t>(shì ...de)</a:t>
            </a:r>
            <a:endParaRPr lang="en-US" altLang="zh-CN" sz="2800"/>
          </a:p>
        </p:txBody>
      </p:sp>
      <p:sp>
        <p:nvSpPr>
          <p:cNvPr id="3" name="文本框 2"/>
          <p:cNvSpPr txBox="1"/>
          <p:nvPr/>
        </p:nvSpPr>
        <p:spPr>
          <a:xfrm>
            <a:off x="582930" y="1184910"/>
            <a:ext cx="10789920" cy="1383665"/>
          </a:xfrm>
          <a:prstGeom prst="rect">
            <a:avLst/>
          </a:prstGeom>
          <a:noFill/>
        </p:spPr>
        <p:txBody>
          <a:bodyPr wrap="square" rtlCol="0">
            <a:spAutoFit/>
          </a:bodyPr>
          <a:p>
            <a:r>
              <a:rPr lang="en-US" altLang="zh-CN" sz="2800"/>
              <a:t>To </a:t>
            </a:r>
            <a:r>
              <a:rPr lang="en-US" altLang="zh-CN" sz="2800">
                <a:solidFill>
                  <a:srgbClr val="FF0000"/>
                </a:solidFill>
              </a:rPr>
              <a:t>describe or inquire about the time, the place, the manner,or the initiator of an action that we know already happened</a:t>
            </a:r>
            <a:r>
              <a:rPr lang="en-US" altLang="zh-CN" sz="2800"/>
              <a:t>, we need to use the </a:t>
            </a:r>
            <a:r>
              <a:rPr lang="zh-CN" altLang="en-US" sz="2800"/>
              <a:t>是</a:t>
            </a:r>
            <a:r>
              <a:rPr lang="en-US" altLang="zh-CN" sz="2800"/>
              <a:t>...</a:t>
            </a:r>
            <a:r>
              <a:rPr lang="zh-CN" altLang="en-US" sz="2800"/>
              <a:t>的</a:t>
            </a:r>
            <a:r>
              <a:rPr lang="en-US" altLang="zh-CN" sz="2800"/>
              <a:t>(</a:t>
            </a:r>
            <a:r>
              <a:rPr lang="en-US" altLang="zh-CN" sz="2800">
                <a:sym typeface="+mn-ea"/>
              </a:rPr>
              <a:t>shì ...de</a:t>
            </a:r>
            <a:r>
              <a:rPr lang="en-US" altLang="zh-CN" sz="2800"/>
              <a:t>) structure. The use of </a:t>
            </a:r>
            <a:r>
              <a:rPr lang="zh-CN" altLang="en-US" sz="2800"/>
              <a:t>是</a:t>
            </a:r>
            <a:r>
              <a:rPr lang="en-US" altLang="zh-CN" sz="2800"/>
              <a:t>(</a:t>
            </a:r>
            <a:r>
              <a:rPr lang="en-US" altLang="zh-CN" sz="2800">
                <a:sym typeface="+mn-ea"/>
              </a:rPr>
              <a:t>shì</a:t>
            </a:r>
            <a:r>
              <a:rPr lang="en-US" altLang="zh-CN" sz="2800"/>
              <a:t>), however, is optional.</a:t>
            </a:r>
            <a:endParaRPr lang="en-US" altLang="zh-CN" sz="2800"/>
          </a:p>
        </p:txBody>
      </p:sp>
      <p:sp>
        <p:nvSpPr>
          <p:cNvPr id="5" name="文本框 4"/>
          <p:cNvSpPr txBox="1"/>
          <p:nvPr/>
        </p:nvSpPr>
        <p:spPr>
          <a:xfrm>
            <a:off x="695960" y="2896235"/>
            <a:ext cx="8184515" cy="3107690"/>
          </a:xfrm>
          <a:prstGeom prst="rect">
            <a:avLst/>
          </a:prstGeom>
          <a:noFill/>
        </p:spPr>
        <p:txBody>
          <a:bodyPr wrap="square" rtlCol="0">
            <a:spAutoFit/>
          </a:bodyPr>
          <a:p>
            <a:r>
              <a:rPr lang="en-US" altLang="zh-CN" sz="2800"/>
              <a:t>1.A: </a:t>
            </a:r>
            <a:r>
              <a:rPr lang="zh-CN" altLang="en-US" sz="2800"/>
              <a:t>你去过北京吗？</a:t>
            </a:r>
            <a:endParaRPr lang="zh-CN" altLang="en-US" sz="2800"/>
          </a:p>
          <a:p>
            <a:r>
              <a:rPr lang="zh-CN" altLang="en-US" sz="2800"/>
              <a:t>        nǐ qù gu</a:t>
            </a:r>
            <a:r>
              <a:rPr lang="en-US" altLang="zh-CN" sz="2800"/>
              <a:t>o</a:t>
            </a:r>
            <a:r>
              <a:rPr lang="zh-CN" altLang="en-US" sz="2800"/>
              <a:t> běi jīng ma</a:t>
            </a:r>
            <a:r>
              <a:rPr lang="en-US" altLang="zh-CN" sz="2800"/>
              <a:t>?</a:t>
            </a:r>
            <a:endParaRPr lang="en-US" altLang="zh-CN" sz="2800"/>
          </a:p>
          <a:p>
            <a:r>
              <a:rPr lang="en-US" altLang="zh-CN" sz="2800"/>
              <a:t>         Have you been to Beijing?</a:t>
            </a:r>
            <a:endParaRPr lang="zh-CN" altLang="en-US" sz="2800"/>
          </a:p>
          <a:p>
            <a:r>
              <a:rPr lang="zh-CN" altLang="en-US" sz="2800"/>
              <a:t>   </a:t>
            </a:r>
            <a:endParaRPr lang="zh-CN" altLang="en-US" sz="2800"/>
          </a:p>
          <a:p>
            <a:r>
              <a:rPr lang="zh-CN" altLang="en-US" sz="2800"/>
              <a:t>   </a:t>
            </a:r>
            <a:r>
              <a:rPr lang="en-US" altLang="zh-CN" sz="2800"/>
              <a:t>B: </a:t>
            </a:r>
            <a:r>
              <a:rPr lang="zh-CN" altLang="en-US" sz="2800"/>
              <a:t>我去过北京。</a:t>
            </a:r>
            <a:endParaRPr lang="zh-CN" altLang="en-US" sz="2800"/>
          </a:p>
          <a:p>
            <a:r>
              <a:rPr lang="zh-CN" altLang="en-US" sz="2800"/>
              <a:t>        wǒ qù g</a:t>
            </a:r>
            <a:r>
              <a:rPr lang="en-US" altLang="zh-CN" sz="2800"/>
              <a:t>uo</a:t>
            </a:r>
            <a:r>
              <a:rPr lang="zh-CN" altLang="en-US" sz="2800"/>
              <a:t> běi jīng</a:t>
            </a:r>
            <a:r>
              <a:rPr lang="en-US" altLang="zh-CN" sz="2800"/>
              <a:t>.</a:t>
            </a:r>
            <a:endParaRPr lang="en-US" altLang="zh-CN" sz="2800"/>
          </a:p>
          <a:p>
            <a:r>
              <a:rPr lang="en-US" altLang="zh-CN" sz="2800"/>
              <a:t>        Yes, I`ve been to Beijing.</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2930" y="540385"/>
            <a:ext cx="6283960" cy="521970"/>
          </a:xfrm>
          <a:prstGeom prst="rect">
            <a:avLst/>
          </a:prstGeom>
          <a:noFill/>
        </p:spPr>
        <p:txBody>
          <a:bodyPr wrap="square" rtlCol="0">
            <a:spAutoFit/>
          </a:bodyPr>
          <a:p>
            <a:r>
              <a:rPr lang="en-US" altLang="zh-CN" sz="2800"/>
              <a:t>4.Sentences with </a:t>
            </a:r>
            <a:r>
              <a:rPr lang="zh-CN" altLang="en-US" sz="2800"/>
              <a:t>是</a:t>
            </a:r>
            <a:r>
              <a:rPr lang="en-US" altLang="zh-CN" sz="2800"/>
              <a:t>...</a:t>
            </a:r>
            <a:r>
              <a:rPr lang="zh-CN" altLang="en-US" sz="2800"/>
              <a:t>的</a:t>
            </a:r>
            <a:r>
              <a:rPr lang="en-US" altLang="zh-CN" sz="2800"/>
              <a:t>(shì ...de)</a:t>
            </a:r>
            <a:endParaRPr lang="en-US" altLang="zh-CN" sz="2800"/>
          </a:p>
        </p:txBody>
      </p:sp>
      <p:sp>
        <p:nvSpPr>
          <p:cNvPr id="3" name="文本框 2"/>
          <p:cNvSpPr txBox="1"/>
          <p:nvPr/>
        </p:nvSpPr>
        <p:spPr>
          <a:xfrm>
            <a:off x="582930" y="1184910"/>
            <a:ext cx="10789920" cy="1383665"/>
          </a:xfrm>
          <a:prstGeom prst="rect">
            <a:avLst/>
          </a:prstGeom>
          <a:noFill/>
        </p:spPr>
        <p:txBody>
          <a:bodyPr wrap="square" rtlCol="0">
            <a:spAutoFit/>
          </a:bodyPr>
          <a:p>
            <a:r>
              <a:rPr lang="en-US" altLang="zh-CN" sz="2800"/>
              <a:t>Person A now becomes aware of Person B`s action of </a:t>
            </a:r>
            <a:r>
              <a:rPr lang="zh-CN" altLang="en-US" sz="2800"/>
              <a:t>去北京</a:t>
            </a:r>
            <a:r>
              <a:rPr lang="en-US" altLang="zh-CN" sz="2800"/>
              <a:t>(qù běi jīng,went to Beijing), and wants to </a:t>
            </a:r>
            <a:r>
              <a:rPr lang="en-US" altLang="zh-CN" sz="2800">
                <a:solidFill>
                  <a:srgbClr val="FF0000"/>
                </a:solidFill>
              </a:rPr>
              <a:t>find out when, how, and with whom that action</a:t>
            </a:r>
            <a:r>
              <a:rPr lang="en-US" altLang="zh-CN" sz="2800"/>
              <a:t> was performed:</a:t>
            </a:r>
            <a:endParaRPr lang="en-US" altLang="zh-CN" sz="2800"/>
          </a:p>
        </p:txBody>
      </p:sp>
      <p:sp>
        <p:nvSpPr>
          <p:cNvPr id="5" name="文本框 4"/>
          <p:cNvSpPr txBox="1"/>
          <p:nvPr/>
        </p:nvSpPr>
        <p:spPr>
          <a:xfrm>
            <a:off x="668020" y="3018155"/>
            <a:ext cx="9632950" cy="3538220"/>
          </a:xfrm>
          <a:prstGeom prst="rect">
            <a:avLst/>
          </a:prstGeom>
          <a:noFill/>
        </p:spPr>
        <p:txBody>
          <a:bodyPr wrap="square" rtlCol="0">
            <a:spAutoFit/>
          </a:bodyPr>
          <a:p>
            <a:r>
              <a:rPr lang="en-US" altLang="zh-CN" sz="2800"/>
              <a:t>A: </a:t>
            </a:r>
            <a:r>
              <a:rPr lang="zh-CN" altLang="en-US" sz="2800"/>
              <a:t>你是跟谁一起去的？</a:t>
            </a:r>
            <a:endParaRPr lang="zh-CN" altLang="en-US" sz="2800"/>
          </a:p>
          <a:p>
            <a:r>
              <a:rPr lang="zh-CN" altLang="en-US" sz="2800"/>
              <a:t>     nǐ shì gēn shéi yì qǐ qù de？</a:t>
            </a:r>
            <a:endParaRPr lang="zh-CN" altLang="en-US" sz="2800"/>
          </a:p>
          <a:p>
            <a:r>
              <a:rPr lang="zh-CN" altLang="en-US" sz="2800"/>
              <a:t>     </a:t>
            </a:r>
            <a:r>
              <a:rPr lang="en-US" altLang="zh-CN" sz="2800"/>
              <a:t>With whom did you go?</a:t>
            </a:r>
            <a:endParaRPr lang="zh-CN" altLang="en-US" sz="2800"/>
          </a:p>
          <a:p>
            <a:endParaRPr lang="zh-CN" altLang="en-US" sz="2800"/>
          </a:p>
          <a:p>
            <a:r>
              <a:rPr lang="en-US" altLang="zh-CN" sz="2800"/>
              <a:t>B: </a:t>
            </a:r>
            <a:r>
              <a:rPr lang="zh-CN" altLang="en-US" sz="2800"/>
              <a:t>我是跟我表姐一起去的。</a:t>
            </a:r>
            <a:endParaRPr lang="zh-CN" altLang="en-US" sz="2800"/>
          </a:p>
          <a:p>
            <a:r>
              <a:rPr lang="zh-CN" altLang="en-US" sz="2800"/>
              <a:t>     </a:t>
            </a:r>
            <a:r>
              <a:rPr lang="zh-CN" altLang="en-US" sz="2800">
                <a:sym typeface="+mn-ea"/>
              </a:rPr>
              <a:t>wǒ shì gēn wǒ biǎo jiě yì qǐ qù de</a:t>
            </a:r>
            <a:r>
              <a:rPr lang="en-US" altLang="zh-CN" sz="2800">
                <a:sym typeface="+mn-ea"/>
              </a:rPr>
              <a:t>.</a:t>
            </a:r>
            <a:endParaRPr lang="en-US" altLang="zh-CN" sz="2800">
              <a:sym typeface="+mn-ea"/>
            </a:endParaRPr>
          </a:p>
          <a:p>
            <a:r>
              <a:rPr lang="en-US" altLang="zh-CN" sz="2800">
                <a:sym typeface="+mn-ea"/>
              </a:rPr>
              <a:t>     I went with my cousin.</a:t>
            </a:r>
            <a:endParaRPr lang="zh-CN" altLang="en-US" sz="2800"/>
          </a:p>
          <a:p>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zh-CN" altLang="en-US" sz="9600"/>
              <a:t>礼物</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a:t>
            </a:r>
            <a:r>
              <a:rPr lang="zh-CN" altLang="en-US" sz="4000"/>
              <a:t>lǐ        wù  </a:t>
            </a:r>
            <a:r>
              <a:rPr lang="zh-CN" altLang="en-US"/>
              <a:t> </a:t>
            </a:r>
            <a:endParaRPr lang="zh-CN" altLang="en-US"/>
          </a:p>
        </p:txBody>
      </p:sp>
      <p:sp>
        <p:nvSpPr>
          <p:cNvPr id="5" name="文本框 4"/>
          <p:cNvSpPr txBox="1"/>
          <p:nvPr/>
        </p:nvSpPr>
        <p:spPr>
          <a:xfrm>
            <a:off x="1922145" y="4074795"/>
            <a:ext cx="3970020" cy="645160"/>
          </a:xfrm>
          <a:prstGeom prst="rect">
            <a:avLst/>
          </a:prstGeom>
          <a:noFill/>
        </p:spPr>
        <p:txBody>
          <a:bodyPr wrap="square" rtlCol="0">
            <a:spAutoFit/>
          </a:bodyPr>
          <a:p>
            <a:r>
              <a:rPr lang="en-US" altLang="zh-CN" sz="3600"/>
              <a:t>       gift;present</a:t>
            </a:r>
            <a:endParaRPr lang="en-US" altLang="zh-CN" sz="3600"/>
          </a:p>
        </p:txBody>
      </p:sp>
      <p:pic>
        <p:nvPicPr>
          <p:cNvPr id="6" name="图片 5"/>
          <p:cNvPicPr>
            <a:picLocks noChangeAspect="1"/>
          </p:cNvPicPr>
          <p:nvPr/>
        </p:nvPicPr>
        <p:blipFill>
          <a:blip r:embed="rId2"/>
          <a:stretch>
            <a:fillRect/>
          </a:stretch>
        </p:blipFill>
        <p:spPr>
          <a:xfrm>
            <a:off x="6153785" y="1972945"/>
            <a:ext cx="4822190" cy="32086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2930" y="540385"/>
            <a:ext cx="6283960" cy="521970"/>
          </a:xfrm>
          <a:prstGeom prst="rect">
            <a:avLst/>
          </a:prstGeom>
          <a:noFill/>
        </p:spPr>
        <p:txBody>
          <a:bodyPr wrap="square" rtlCol="0">
            <a:spAutoFit/>
          </a:bodyPr>
          <a:p>
            <a:r>
              <a:rPr lang="en-US" altLang="zh-CN" sz="2800"/>
              <a:t>4.Sentences with </a:t>
            </a:r>
            <a:r>
              <a:rPr lang="zh-CN" altLang="en-US" sz="2800"/>
              <a:t>是</a:t>
            </a:r>
            <a:r>
              <a:rPr lang="en-US" altLang="zh-CN" sz="2800"/>
              <a:t>...</a:t>
            </a:r>
            <a:r>
              <a:rPr lang="zh-CN" altLang="en-US" sz="2800"/>
              <a:t>的</a:t>
            </a:r>
            <a:r>
              <a:rPr lang="en-US" altLang="zh-CN" sz="2800"/>
              <a:t>(shì ...de)</a:t>
            </a:r>
            <a:endParaRPr lang="en-US" altLang="zh-CN" sz="2800"/>
          </a:p>
        </p:txBody>
      </p:sp>
      <p:sp>
        <p:nvSpPr>
          <p:cNvPr id="3" name="文本框 2"/>
          <p:cNvSpPr txBox="1"/>
          <p:nvPr/>
        </p:nvSpPr>
        <p:spPr>
          <a:xfrm>
            <a:off x="582930" y="1184910"/>
            <a:ext cx="10789920" cy="1383665"/>
          </a:xfrm>
          <a:prstGeom prst="rect">
            <a:avLst/>
          </a:prstGeom>
          <a:noFill/>
        </p:spPr>
        <p:txBody>
          <a:bodyPr wrap="square" rtlCol="0">
            <a:spAutoFit/>
          </a:bodyPr>
          <a:p>
            <a:r>
              <a:rPr lang="en-US" altLang="zh-CN" sz="2800"/>
              <a:t>Person A now becomes aware of Person B`s action of </a:t>
            </a:r>
            <a:r>
              <a:rPr lang="zh-CN" altLang="en-US" sz="2800"/>
              <a:t>去北京</a:t>
            </a:r>
            <a:r>
              <a:rPr lang="en-US" altLang="zh-CN" sz="2800"/>
              <a:t>(</a:t>
            </a:r>
            <a:r>
              <a:rPr lang="en-US" altLang="zh-CN" sz="2800">
                <a:sym typeface="+mn-ea"/>
              </a:rPr>
              <a:t>qù běi jīng,went to Beijing</a:t>
            </a:r>
            <a:r>
              <a:rPr lang="en-US" altLang="zh-CN" sz="2800"/>
              <a:t>), and wants to find out when, how, and with whom that action was performed:</a:t>
            </a:r>
            <a:endParaRPr lang="en-US" altLang="zh-CN" sz="2800"/>
          </a:p>
        </p:txBody>
      </p:sp>
      <p:sp>
        <p:nvSpPr>
          <p:cNvPr id="5" name="文本框 4"/>
          <p:cNvSpPr txBox="1"/>
          <p:nvPr/>
        </p:nvSpPr>
        <p:spPr>
          <a:xfrm>
            <a:off x="724535" y="2538730"/>
            <a:ext cx="8184515" cy="3538220"/>
          </a:xfrm>
          <a:prstGeom prst="rect">
            <a:avLst/>
          </a:prstGeom>
          <a:noFill/>
        </p:spPr>
        <p:txBody>
          <a:bodyPr wrap="square" rtlCol="0">
            <a:spAutoFit/>
          </a:bodyPr>
          <a:p>
            <a:endParaRPr lang="en-US" altLang="zh-CN" sz="2800"/>
          </a:p>
          <a:p>
            <a:r>
              <a:rPr lang="en-US" altLang="zh-CN" sz="2800"/>
              <a:t>A: </a:t>
            </a:r>
            <a:r>
              <a:rPr lang="zh-CN" altLang="en-US" sz="2800"/>
              <a:t>你们是什么时候去的？</a:t>
            </a:r>
            <a:endParaRPr lang="zh-CN" altLang="en-US" sz="2800"/>
          </a:p>
          <a:p>
            <a:r>
              <a:rPr lang="zh-CN" altLang="en-US" sz="2800">
                <a:sym typeface="+mn-ea"/>
              </a:rPr>
              <a:t>     nǐ men shì shén me shí h</a:t>
            </a:r>
            <a:r>
              <a:rPr lang="en-US" altLang="zh-CN" sz="2800">
                <a:sym typeface="+mn-ea"/>
              </a:rPr>
              <a:t>o</a:t>
            </a:r>
            <a:r>
              <a:rPr lang="zh-CN" altLang="en-US" sz="2800">
                <a:sym typeface="+mn-ea"/>
              </a:rPr>
              <a:t>u qù de</a:t>
            </a:r>
            <a:r>
              <a:rPr lang="en-US" altLang="zh-CN" sz="2800">
                <a:sym typeface="+mn-ea"/>
              </a:rPr>
              <a:t>?</a:t>
            </a:r>
            <a:endParaRPr lang="zh-CN" altLang="en-US" sz="2800">
              <a:sym typeface="+mn-ea"/>
            </a:endParaRPr>
          </a:p>
          <a:p>
            <a:r>
              <a:rPr lang="zh-CN" altLang="en-US" sz="2800"/>
              <a:t>     </a:t>
            </a:r>
            <a:r>
              <a:rPr lang="en-US" altLang="zh-CN" sz="2800"/>
              <a:t>When did you go?</a:t>
            </a:r>
            <a:endParaRPr lang="en-US" altLang="zh-CN" sz="2800"/>
          </a:p>
          <a:p>
            <a:endParaRPr lang="zh-CN" altLang="en-US" sz="2800"/>
          </a:p>
          <a:p>
            <a:r>
              <a:rPr lang="en-US" altLang="zh-CN" sz="2800"/>
              <a:t>B: </a:t>
            </a:r>
            <a:r>
              <a:rPr lang="zh-CN" altLang="en-US" sz="2800"/>
              <a:t>我们是寒假去的。</a:t>
            </a:r>
            <a:endParaRPr lang="zh-CN" altLang="en-US" sz="2800"/>
          </a:p>
          <a:p>
            <a:r>
              <a:rPr lang="zh-CN" altLang="en-US" sz="2800"/>
              <a:t>     </a:t>
            </a:r>
            <a:r>
              <a:rPr lang="zh-CN" altLang="en-US" sz="2800">
                <a:sym typeface="+mn-ea"/>
              </a:rPr>
              <a:t>wǒ men shì hán jià qù de</a:t>
            </a:r>
            <a:r>
              <a:rPr lang="en-US" altLang="zh-CN" sz="2800">
                <a:sym typeface="+mn-ea"/>
              </a:rPr>
              <a:t>.</a:t>
            </a:r>
            <a:endParaRPr lang="en-US" altLang="zh-CN" sz="2800">
              <a:sym typeface="+mn-ea"/>
            </a:endParaRPr>
          </a:p>
          <a:p>
            <a:r>
              <a:rPr lang="zh-CN" altLang="en-US" sz="2800"/>
              <a:t>      </a:t>
            </a:r>
            <a:r>
              <a:rPr lang="en-US" altLang="zh-CN" sz="2800"/>
              <a:t>We went during the winter break.</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2930" y="540385"/>
            <a:ext cx="6283960" cy="521970"/>
          </a:xfrm>
          <a:prstGeom prst="rect">
            <a:avLst/>
          </a:prstGeom>
          <a:noFill/>
        </p:spPr>
        <p:txBody>
          <a:bodyPr wrap="square" rtlCol="0">
            <a:spAutoFit/>
          </a:bodyPr>
          <a:p>
            <a:r>
              <a:rPr lang="en-US" altLang="zh-CN" sz="2800"/>
              <a:t>4.Sentences with </a:t>
            </a:r>
            <a:r>
              <a:rPr lang="zh-CN" altLang="en-US" sz="2800"/>
              <a:t>是</a:t>
            </a:r>
            <a:r>
              <a:rPr lang="en-US" altLang="zh-CN" sz="2800"/>
              <a:t>...</a:t>
            </a:r>
            <a:r>
              <a:rPr lang="zh-CN" altLang="en-US" sz="2800"/>
              <a:t>的</a:t>
            </a:r>
            <a:r>
              <a:rPr lang="en-US" altLang="zh-CN" sz="2800"/>
              <a:t>(shì ...de)</a:t>
            </a:r>
            <a:endParaRPr lang="en-US" altLang="zh-CN" sz="2800"/>
          </a:p>
        </p:txBody>
      </p:sp>
      <p:sp>
        <p:nvSpPr>
          <p:cNvPr id="3" name="文本框 2"/>
          <p:cNvSpPr txBox="1"/>
          <p:nvPr/>
        </p:nvSpPr>
        <p:spPr>
          <a:xfrm>
            <a:off x="582930" y="1184910"/>
            <a:ext cx="10789920" cy="1383665"/>
          </a:xfrm>
          <a:prstGeom prst="rect">
            <a:avLst/>
          </a:prstGeom>
          <a:noFill/>
        </p:spPr>
        <p:txBody>
          <a:bodyPr wrap="square" rtlCol="0">
            <a:spAutoFit/>
          </a:bodyPr>
          <a:p>
            <a:r>
              <a:rPr lang="en-US" altLang="zh-CN" sz="2800"/>
              <a:t>Person A now becomes aware of Person B`s action of </a:t>
            </a:r>
            <a:r>
              <a:rPr lang="zh-CN" altLang="en-US" sz="2800"/>
              <a:t>去北京</a:t>
            </a:r>
            <a:r>
              <a:rPr lang="en-US" altLang="zh-CN" sz="2800"/>
              <a:t>(</a:t>
            </a:r>
            <a:r>
              <a:rPr lang="en-US" altLang="zh-CN" sz="2800">
                <a:sym typeface="+mn-ea"/>
              </a:rPr>
              <a:t>qù běi jīng,went to Beijing</a:t>
            </a:r>
            <a:r>
              <a:rPr lang="en-US" altLang="zh-CN" sz="2800"/>
              <a:t>), and wants to find out when, how, and with whom that action was performed:</a:t>
            </a:r>
            <a:endParaRPr lang="en-US" altLang="zh-CN" sz="2800"/>
          </a:p>
        </p:txBody>
      </p:sp>
      <p:sp>
        <p:nvSpPr>
          <p:cNvPr id="5" name="文本框 4"/>
          <p:cNvSpPr txBox="1"/>
          <p:nvPr/>
        </p:nvSpPr>
        <p:spPr>
          <a:xfrm>
            <a:off x="724535" y="2830195"/>
            <a:ext cx="8184515" cy="3107690"/>
          </a:xfrm>
          <a:prstGeom prst="rect">
            <a:avLst/>
          </a:prstGeom>
          <a:noFill/>
        </p:spPr>
        <p:txBody>
          <a:bodyPr wrap="square" rtlCol="0">
            <a:spAutoFit/>
          </a:bodyPr>
          <a:p>
            <a:r>
              <a:rPr lang="en-US" altLang="zh-CN" sz="2800"/>
              <a:t>A: </a:t>
            </a:r>
            <a:r>
              <a:rPr lang="zh-CN" altLang="en-US" sz="2800"/>
              <a:t>你们是怎么去的？</a:t>
            </a:r>
            <a:endParaRPr lang="zh-CN" altLang="en-US" sz="2800"/>
          </a:p>
          <a:p>
            <a:r>
              <a:rPr lang="zh-CN" altLang="en-US" sz="2800">
                <a:sym typeface="+mn-ea"/>
              </a:rPr>
              <a:t>     nǐ men shì zěn me qù de</a:t>
            </a:r>
            <a:r>
              <a:rPr lang="en-US" altLang="zh-CN" sz="2800">
                <a:sym typeface="+mn-ea"/>
              </a:rPr>
              <a:t>?</a:t>
            </a:r>
            <a:endParaRPr lang="zh-CN" altLang="en-US" sz="2800"/>
          </a:p>
          <a:p>
            <a:r>
              <a:rPr lang="zh-CN" altLang="en-US" sz="2800"/>
              <a:t>     </a:t>
            </a:r>
            <a:r>
              <a:rPr lang="en-US" altLang="zh-CN" sz="2800"/>
              <a:t>How did you go?</a:t>
            </a:r>
            <a:endParaRPr lang="zh-CN" altLang="en-US" sz="2800"/>
          </a:p>
          <a:p>
            <a:endParaRPr lang="zh-CN" altLang="en-US" sz="2800"/>
          </a:p>
          <a:p>
            <a:r>
              <a:rPr lang="en-US" altLang="zh-CN" sz="2800"/>
              <a:t>B: </a:t>
            </a:r>
            <a:r>
              <a:rPr lang="zh-CN" altLang="en-US" sz="2800"/>
              <a:t>我们是坐飞机去的。</a:t>
            </a:r>
            <a:endParaRPr lang="zh-CN" altLang="en-US" sz="2800"/>
          </a:p>
          <a:p>
            <a:r>
              <a:rPr lang="zh-CN" altLang="en-US" sz="2800">
                <a:sym typeface="+mn-ea"/>
              </a:rPr>
              <a:t>     wǒ men shì zuò fēi jī qù de</a:t>
            </a:r>
            <a:r>
              <a:rPr lang="en-US" altLang="zh-CN" sz="2800">
                <a:sym typeface="+mn-ea"/>
              </a:rPr>
              <a:t>.</a:t>
            </a:r>
            <a:endParaRPr lang="en-US" altLang="zh-CN" sz="2800">
              <a:sym typeface="+mn-ea"/>
            </a:endParaRPr>
          </a:p>
          <a:p>
            <a:r>
              <a:rPr lang="en-US" altLang="zh-CN" sz="2800">
                <a:sym typeface="+mn-ea"/>
              </a:rPr>
              <a:t>     We went there by airplane.</a:t>
            </a:r>
            <a:endParaRPr lang="en-US" altLang="zh-CN" sz="28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2930" y="540385"/>
            <a:ext cx="6283960" cy="521970"/>
          </a:xfrm>
          <a:prstGeom prst="rect">
            <a:avLst/>
          </a:prstGeom>
          <a:noFill/>
        </p:spPr>
        <p:txBody>
          <a:bodyPr wrap="square" rtlCol="0">
            <a:spAutoFit/>
          </a:bodyPr>
          <a:p>
            <a:r>
              <a:rPr lang="en-US" altLang="zh-CN" sz="2800"/>
              <a:t>4.Sentences with </a:t>
            </a:r>
            <a:r>
              <a:rPr lang="zh-CN" altLang="en-US" sz="2800"/>
              <a:t>是</a:t>
            </a:r>
            <a:r>
              <a:rPr lang="en-US" altLang="zh-CN" sz="2800"/>
              <a:t>...</a:t>
            </a:r>
            <a:r>
              <a:rPr lang="zh-CN" altLang="en-US" sz="2800"/>
              <a:t>的</a:t>
            </a:r>
            <a:r>
              <a:rPr lang="en-US" altLang="zh-CN" sz="2800"/>
              <a:t>(shì ...de)</a:t>
            </a:r>
            <a:endParaRPr lang="en-US" altLang="zh-CN" sz="2800"/>
          </a:p>
        </p:txBody>
      </p:sp>
      <p:sp>
        <p:nvSpPr>
          <p:cNvPr id="5" name="文本框 4"/>
          <p:cNvSpPr txBox="1"/>
          <p:nvPr/>
        </p:nvSpPr>
        <p:spPr>
          <a:xfrm>
            <a:off x="818515" y="1823720"/>
            <a:ext cx="8184515" cy="3538220"/>
          </a:xfrm>
          <a:prstGeom prst="rect">
            <a:avLst/>
          </a:prstGeom>
          <a:noFill/>
        </p:spPr>
        <p:txBody>
          <a:bodyPr wrap="square" rtlCol="0">
            <a:spAutoFit/>
          </a:bodyPr>
          <a:p>
            <a:r>
              <a:rPr lang="en-US" altLang="zh-CN" sz="2800"/>
              <a:t>2.A: </a:t>
            </a:r>
            <a:r>
              <a:rPr lang="zh-CN" altLang="en-US" sz="2800"/>
              <a:t>你看过这张碟吗？</a:t>
            </a:r>
            <a:endParaRPr lang="zh-CN" altLang="en-US" sz="2800"/>
          </a:p>
          <a:p>
            <a:r>
              <a:rPr lang="zh-CN" altLang="en-US" sz="2800"/>
              <a:t>         nǐ kàn gu</a:t>
            </a:r>
            <a:r>
              <a:rPr lang="en-US" altLang="zh-CN" sz="2800"/>
              <a:t>o</a:t>
            </a:r>
            <a:r>
              <a:rPr lang="zh-CN" altLang="en-US" sz="2800"/>
              <a:t> zhè zhāng dié ma</a:t>
            </a:r>
            <a:r>
              <a:rPr lang="en-US" altLang="zh-CN" sz="2800"/>
              <a:t>?</a:t>
            </a:r>
            <a:endParaRPr lang="en-US" altLang="zh-CN" sz="2800"/>
          </a:p>
          <a:p>
            <a:r>
              <a:rPr lang="en-US" altLang="zh-CN" sz="2800"/>
              <a:t>         Have you watched this DVD?</a:t>
            </a:r>
            <a:endParaRPr lang="zh-CN" altLang="en-US" sz="2800"/>
          </a:p>
          <a:p>
            <a:r>
              <a:rPr lang="en-US" altLang="zh-CN" sz="2800"/>
              <a:t>   </a:t>
            </a:r>
            <a:endParaRPr lang="en-US" altLang="zh-CN" sz="2800"/>
          </a:p>
          <a:p>
            <a:r>
              <a:rPr lang="en-US" altLang="zh-CN" sz="2800"/>
              <a:t>   B: </a:t>
            </a:r>
            <a:r>
              <a:rPr lang="zh-CN" altLang="en-US" sz="2800"/>
              <a:t>看过。</a:t>
            </a:r>
            <a:endParaRPr lang="zh-CN" altLang="en-US" sz="2800"/>
          </a:p>
          <a:p>
            <a:r>
              <a:rPr lang="zh-CN" altLang="en-US" sz="2800"/>
              <a:t>        kàn gu</a:t>
            </a:r>
            <a:r>
              <a:rPr lang="en-US" altLang="zh-CN" sz="2800"/>
              <a:t>o.</a:t>
            </a:r>
            <a:endParaRPr lang="en-US" altLang="zh-CN" sz="2800"/>
          </a:p>
          <a:p>
            <a:r>
              <a:rPr lang="en-US" altLang="zh-CN" sz="2800"/>
              <a:t>        Yes, I have.</a:t>
            </a:r>
            <a:endParaRPr lang="zh-CN" altLang="en-US" sz="2800"/>
          </a:p>
          <a:p>
            <a:r>
              <a:rPr lang="zh-CN" altLang="en-US" sz="2800"/>
              <a:t>  </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2930" y="559435"/>
            <a:ext cx="6283960" cy="521970"/>
          </a:xfrm>
          <a:prstGeom prst="rect">
            <a:avLst/>
          </a:prstGeom>
          <a:noFill/>
        </p:spPr>
        <p:txBody>
          <a:bodyPr wrap="square" rtlCol="0">
            <a:spAutoFit/>
          </a:bodyPr>
          <a:p>
            <a:r>
              <a:rPr lang="en-US" altLang="zh-CN" sz="2800"/>
              <a:t>4.Sentences with </a:t>
            </a:r>
            <a:r>
              <a:rPr lang="zh-CN" altLang="en-US" sz="2800"/>
              <a:t>是</a:t>
            </a:r>
            <a:r>
              <a:rPr lang="en-US" altLang="zh-CN" sz="2800"/>
              <a:t>...</a:t>
            </a:r>
            <a:r>
              <a:rPr lang="zh-CN" altLang="en-US" sz="2800"/>
              <a:t>的</a:t>
            </a:r>
            <a:r>
              <a:rPr lang="en-US" altLang="zh-CN" sz="2800"/>
              <a:t>(shì ...de)</a:t>
            </a:r>
            <a:endParaRPr lang="en-US" altLang="zh-CN" sz="2800"/>
          </a:p>
        </p:txBody>
      </p:sp>
      <p:sp>
        <p:nvSpPr>
          <p:cNvPr id="5" name="文本框 4"/>
          <p:cNvSpPr txBox="1"/>
          <p:nvPr/>
        </p:nvSpPr>
        <p:spPr>
          <a:xfrm>
            <a:off x="607060" y="1659890"/>
            <a:ext cx="10977880" cy="3538220"/>
          </a:xfrm>
          <a:prstGeom prst="rect">
            <a:avLst/>
          </a:prstGeom>
          <a:noFill/>
        </p:spPr>
        <p:txBody>
          <a:bodyPr wrap="square" rtlCol="0">
            <a:spAutoFit/>
          </a:bodyPr>
          <a:p>
            <a:r>
              <a:rPr lang="zh-CN" altLang="en-US" sz="2800"/>
              <a:t>   </a:t>
            </a:r>
            <a:r>
              <a:rPr lang="en-US" altLang="zh-CN" sz="2800"/>
              <a:t>A: </a:t>
            </a:r>
            <a:r>
              <a:rPr lang="zh-CN" altLang="en-US" sz="2800"/>
              <a:t>是什么时候看的？</a:t>
            </a:r>
            <a:endParaRPr lang="zh-CN" altLang="en-US" sz="2800"/>
          </a:p>
          <a:p>
            <a:r>
              <a:rPr lang="zh-CN" altLang="en-US" sz="2800"/>
              <a:t>        shì shén me shí h</a:t>
            </a:r>
            <a:r>
              <a:rPr lang="en-US" altLang="zh-CN" sz="2800"/>
              <a:t>o</a:t>
            </a:r>
            <a:r>
              <a:rPr lang="zh-CN" altLang="en-US" sz="2800"/>
              <a:t>u kàn de</a:t>
            </a:r>
            <a:r>
              <a:rPr lang="en-US" altLang="zh-CN" sz="2800"/>
              <a:t>?</a:t>
            </a:r>
            <a:endParaRPr lang="en-US" altLang="zh-CN" sz="2800"/>
          </a:p>
          <a:p>
            <a:r>
              <a:rPr lang="en-US" altLang="zh-CN" sz="2800"/>
              <a:t>        When did you watch it?</a:t>
            </a:r>
            <a:endParaRPr lang="en-US" altLang="zh-CN" sz="2800"/>
          </a:p>
          <a:p>
            <a:r>
              <a:rPr lang="en-US" altLang="zh-CN" sz="2800"/>
              <a:t>        [A already knows that the action </a:t>
            </a:r>
            <a:r>
              <a:rPr lang="zh-CN" altLang="en-US" sz="2800"/>
              <a:t>看</a:t>
            </a:r>
            <a:r>
              <a:rPr lang="en-US" altLang="zh-CN" sz="2800"/>
              <a:t>(</a:t>
            </a:r>
            <a:r>
              <a:rPr lang="zh-CN" altLang="en-US" sz="2800">
                <a:sym typeface="+mn-ea"/>
              </a:rPr>
              <a:t>kàn</a:t>
            </a:r>
            <a:r>
              <a:rPr lang="en-US" altLang="zh-CN" sz="2800"/>
              <a:t>) was completed</a:t>
            </a:r>
            <a:endParaRPr lang="zh-CN" altLang="en-US" sz="2800"/>
          </a:p>
          <a:p>
            <a:r>
              <a:rPr lang="zh-CN" altLang="en-US" sz="2800"/>
              <a:t>   </a:t>
            </a:r>
            <a:endParaRPr lang="zh-CN" altLang="en-US" sz="2800"/>
          </a:p>
          <a:p>
            <a:r>
              <a:rPr lang="zh-CN" altLang="en-US" sz="2800"/>
              <a:t>   </a:t>
            </a:r>
            <a:r>
              <a:rPr lang="en-US" altLang="zh-CN" sz="2800"/>
              <a:t>B: </a:t>
            </a:r>
            <a:r>
              <a:rPr lang="zh-CN" altLang="en-US" sz="2800"/>
              <a:t>上个周末看的。</a:t>
            </a:r>
            <a:endParaRPr lang="zh-CN" altLang="en-US" sz="2800"/>
          </a:p>
          <a:p>
            <a:r>
              <a:rPr lang="zh-CN" altLang="en-US" sz="2800"/>
              <a:t>        shàng g</a:t>
            </a:r>
            <a:r>
              <a:rPr lang="en-US" altLang="zh-CN" sz="2800"/>
              <a:t>e</a:t>
            </a:r>
            <a:r>
              <a:rPr lang="zh-CN" altLang="en-US" sz="2800"/>
              <a:t> zhōu mò kàn de</a:t>
            </a:r>
            <a:r>
              <a:rPr lang="en-US" altLang="zh-CN" sz="2800"/>
              <a:t>.</a:t>
            </a:r>
            <a:endParaRPr lang="en-US" altLang="zh-CN" sz="2800"/>
          </a:p>
          <a:p>
            <a:r>
              <a:rPr lang="en-US" altLang="zh-CN" sz="2800"/>
              <a:t>        It was last weekend that I watched it.</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2930" y="559435"/>
            <a:ext cx="6283960" cy="521970"/>
          </a:xfrm>
          <a:prstGeom prst="rect">
            <a:avLst/>
          </a:prstGeom>
          <a:noFill/>
        </p:spPr>
        <p:txBody>
          <a:bodyPr wrap="square" rtlCol="0">
            <a:spAutoFit/>
          </a:bodyPr>
          <a:p>
            <a:r>
              <a:rPr lang="en-US" altLang="zh-CN" sz="2800"/>
              <a:t>4.Sentences with </a:t>
            </a:r>
            <a:r>
              <a:rPr lang="zh-CN" altLang="en-US" sz="2800"/>
              <a:t>是</a:t>
            </a:r>
            <a:r>
              <a:rPr lang="en-US" altLang="zh-CN" sz="2800"/>
              <a:t>...</a:t>
            </a:r>
            <a:r>
              <a:rPr lang="zh-CN" altLang="en-US" sz="2800"/>
              <a:t>的</a:t>
            </a:r>
            <a:r>
              <a:rPr lang="en-US" altLang="zh-CN" sz="2800"/>
              <a:t>(shì ...de)</a:t>
            </a:r>
            <a:endParaRPr lang="en-US" altLang="zh-CN" sz="2800"/>
          </a:p>
        </p:txBody>
      </p:sp>
      <p:sp>
        <p:nvSpPr>
          <p:cNvPr id="5" name="文本框 4"/>
          <p:cNvSpPr txBox="1"/>
          <p:nvPr/>
        </p:nvSpPr>
        <p:spPr>
          <a:xfrm>
            <a:off x="607060" y="1659890"/>
            <a:ext cx="10977880" cy="2676525"/>
          </a:xfrm>
          <a:prstGeom prst="rect">
            <a:avLst/>
          </a:prstGeom>
          <a:noFill/>
        </p:spPr>
        <p:txBody>
          <a:bodyPr wrap="square" rtlCol="0">
            <a:spAutoFit/>
          </a:bodyPr>
          <a:p>
            <a:r>
              <a:rPr lang="en-US" altLang="zh-CN" sz="2800"/>
              <a:t>3.A: </a:t>
            </a:r>
            <a:r>
              <a:rPr lang="zh-CN" altLang="en-US" sz="2800"/>
              <a:t>你这条裤子真好看。是在哪儿买的？</a:t>
            </a:r>
            <a:endParaRPr lang="zh-CN" altLang="en-US" sz="2800"/>
          </a:p>
          <a:p>
            <a:r>
              <a:rPr lang="zh-CN" altLang="en-US" sz="2800"/>
              <a:t>         nǐ zhè tiáo kù z</a:t>
            </a:r>
            <a:r>
              <a:rPr lang="en-US" altLang="zh-CN" sz="2800"/>
              <a:t>i</a:t>
            </a:r>
            <a:r>
              <a:rPr lang="zh-CN" altLang="en-US" sz="2800"/>
              <a:t> zhēn hǎo kàn</a:t>
            </a:r>
            <a:r>
              <a:rPr lang="en-US" altLang="zh-CN" sz="2800"/>
              <a:t>. </a:t>
            </a:r>
            <a:r>
              <a:rPr lang="zh-CN" altLang="en-US" sz="2800"/>
              <a:t>shì zài nǎr mǎi de</a:t>
            </a:r>
            <a:r>
              <a:rPr lang="en-US" altLang="zh-CN" sz="2800"/>
              <a:t>?</a:t>
            </a:r>
            <a:endParaRPr lang="en-US" altLang="zh-CN" sz="2800"/>
          </a:p>
          <a:p>
            <a:r>
              <a:rPr lang="en-US" altLang="zh-CN" sz="2800"/>
              <a:t>         These pants of yours look great. Where did you get them?</a:t>
            </a:r>
            <a:endParaRPr lang="en-US" altLang="zh-CN" sz="2800"/>
          </a:p>
          <a:p>
            <a:endParaRPr lang="en-US" altLang="zh-CN" sz="2800"/>
          </a:p>
          <a:p>
            <a:r>
              <a:rPr lang="en-US" altLang="zh-CN" sz="2800"/>
              <a:t>[It`s assumed that one generally buys pants (as opposed to making them at home, ect.), so the action </a:t>
            </a:r>
            <a:r>
              <a:rPr lang="zh-CN" altLang="en-US" sz="2800"/>
              <a:t>买</a:t>
            </a:r>
            <a:r>
              <a:rPr lang="en-US" altLang="zh-CN" sz="2800"/>
              <a:t>(</a:t>
            </a:r>
            <a:r>
              <a:rPr lang="zh-CN" altLang="en-US" sz="2800">
                <a:sym typeface="+mn-ea"/>
              </a:rPr>
              <a:t>mǎi</a:t>
            </a:r>
            <a:r>
              <a:rPr lang="en-US" altLang="zh-CN" sz="2800"/>
              <a:t>) is already known.]</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2930" y="559435"/>
            <a:ext cx="6283960" cy="521970"/>
          </a:xfrm>
          <a:prstGeom prst="rect">
            <a:avLst/>
          </a:prstGeom>
          <a:noFill/>
        </p:spPr>
        <p:txBody>
          <a:bodyPr wrap="square" rtlCol="0">
            <a:spAutoFit/>
          </a:bodyPr>
          <a:p>
            <a:r>
              <a:rPr lang="en-US" altLang="zh-CN" sz="2800"/>
              <a:t>4.Sentences with </a:t>
            </a:r>
            <a:r>
              <a:rPr lang="zh-CN" altLang="en-US" sz="2800"/>
              <a:t>是</a:t>
            </a:r>
            <a:r>
              <a:rPr lang="en-US" altLang="zh-CN" sz="2800"/>
              <a:t>...</a:t>
            </a:r>
            <a:r>
              <a:rPr lang="zh-CN" altLang="en-US" sz="2800"/>
              <a:t>的</a:t>
            </a:r>
            <a:r>
              <a:rPr lang="en-US" altLang="zh-CN" sz="2800"/>
              <a:t>(shì ...de)</a:t>
            </a:r>
            <a:endParaRPr lang="en-US" altLang="zh-CN" sz="2800"/>
          </a:p>
        </p:txBody>
      </p:sp>
      <p:sp>
        <p:nvSpPr>
          <p:cNvPr id="5" name="文本框 4"/>
          <p:cNvSpPr txBox="1"/>
          <p:nvPr/>
        </p:nvSpPr>
        <p:spPr>
          <a:xfrm>
            <a:off x="607060" y="1659890"/>
            <a:ext cx="10977880" cy="4399915"/>
          </a:xfrm>
          <a:prstGeom prst="rect">
            <a:avLst/>
          </a:prstGeom>
          <a:noFill/>
        </p:spPr>
        <p:txBody>
          <a:bodyPr wrap="square" rtlCol="0">
            <a:spAutoFit/>
          </a:bodyPr>
          <a:p>
            <a:r>
              <a:rPr lang="zh-CN" altLang="en-US" sz="2800"/>
              <a:t>   </a:t>
            </a:r>
            <a:r>
              <a:rPr lang="en-US" altLang="zh-CN" sz="2800"/>
              <a:t>4.</a:t>
            </a:r>
            <a:r>
              <a:rPr lang="en-US" altLang="zh-CN" sz="2800"/>
              <a:t>A: </a:t>
            </a:r>
            <a:r>
              <a:rPr lang="zh-CN" altLang="en-US" sz="2800"/>
              <a:t>你吃饭了吗？</a:t>
            </a:r>
            <a:endParaRPr lang="zh-CN" altLang="en-US" sz="2800"/>
          </a:p>
          <a:p>
            <a:r>
              <a:rPr lang="zh-CN" altLang="en-US" sz="2800"/>
              <a:t>           nǐ chī fàn le ma？</a:t>
            </a:r>
            <a:endParaRPr lang="zh-CN" altLang="en-US" sz="2800"/>
          </a:p>
          <a:p>
            <a:r>
              <a:rPr lang="zh-CN" altLang="en-US" sz="2800"/>
              <a:t>           </a:t>
            </a:r>
            <a:r>
              <a:rPr lang="en-US" altLang="zh-CN" sz="2800"/>
              <a:t>Have you eaten yet?</a:t>
            </a:r>
            <a:endParaRPr lang="zh-CN" altLang="en-US" sz="2800"/>
          </a:p>
          <a:p>
            <a:r>
              <a:rPr lang="zh-CN" altLang="en-US" sz="2800"/>
              <a:t>   </a:t>
            </a:r>
            <a:endParaRPr lang="zh-CN" altLang="en-US" sz="2800"/>
          </a:p>
          <a:p>
            <a:r>
              <a:rPr lang="zh-CN" altLang="en-US" sz="2800"/>
              <a:t>      </a:t>
            </a:r>
            <a:r>
              <a:rPr lang="en-US" altLang="zh-CN" sz="2800"/>
              <a:t>B: </a:t>
            </a:r>
            <a:r>
              <a:rPr lang="zh-CN" altLang="en-US" sz="2800"/>
              <a:t>吃了。</a:t>
            </a:r>
            <a:endParaRPr lang="zh-CN" altLang="en-US" sz="2800"/>
          </a:p>
          <a:p>
            <a:r>
              <a:rPr lang="zh-CN" altLang="en-US" sz="2800"/>
              <a:t>           chī le</a:t>
            </a:r>
            <a:r>
              <a:rPr lang="en-US" altLang="zh-CN" sz="2800"/>
              <a:t>.</a:t>
            </a:r>
            <a:endParaRPr lang="en-US" altLang="zh-CN" sz="2800"/>
          </a:p>
          <a:p>
            <a:r>
              <a:rPr lang="en-US" altLang="zh-CN" sz="2800"/>
              <a:t>           Yes, I have.</a:t>
            </a:r>
            <a:endParaRPr lang="en-US" altLang="zh-CN" sz="2800"/>
          </a:p>
          <a:p>
            <a:endParaRPr lang="en-US" altLang="zh-CN" sz="2800"/>
          </a:p>
          <a:p>
            <a:r>
              <a:rPr lang="en-US" altLang="zh-CN" sz="2800"/>
              <a:t>[The action </a:t>
            </a:r>
            <a:r>
              <a:rPr lang="zh-CN" altLang="en-US" sz="2800"/>
              <a:t>吃</a:t>
            </a:r>
            <a:r>
              <a:rPr lang="en-US" altLang="zh-CN" sz="2800"/>
              <a:t>(</a:t>
            </a:r>
            <a:r>
              <a:rPr lang="zh-CN" altLang="en-US" sz="2800">
                <a:sym typeface="+mn-ea"/>
              </a:rPr>
              <a:t>chī</a:t>
            </a:r>
            <a:r>
              <a:rPr lang="en-US" altLang="zh-CN" sz="2800"/>
              <a:t>) is now known]</a:t>
            </a:r>
            <a:endParaRPr lang="zh-CN" altLang="en-US" sz="2800"/>
          </a:p>
          <a:p>
            <a:r>
              <a:rPr lang="zh-CN" altLang="en-US" sz="2800"/>
              <a:t>   </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2930" y="559435"/>
            <a:ext cx="6283960" cy="521970"/>
          </a:xfrm>
          <a:prstGeom prst="rect">
            <a:avLst/>
          </a:prstGeom>
          <a:noFill/>
        </p:spPr>
        <p:txBody>
          <a:bodyPr wrap="square" rtlCol="0">
            <a:spAutoFit/>
          </a:bodyPr>
          <a:p>
            <a:r>
              <a:rPr lang="en-US" altLang="zh-CN" sz="2800"/>
              <a:t>4.Sentences with </a:t>
            </a:r>
            <a:r>
              <a:rPr lang="zh-CN" altLang="en-US" sz="2800"/>
              <a:t>是</a:t>
            </a:r>
            <a:r>
              <a:rPr lang="en-US" altLang="zh-CN" sz="2800"/>
              <a:t>...</a:t>
            </a:r>
            <a:r>
              <a:rPr lang="zh-CN" altLang="en-US" sz="2800"/>
              <a:t>的</a:t>
            </a:r>
            <a:r>
              <a:rPr lang="en-US" altLang="zh-CN" sz="2800"/>
              <a:t>(shì ...de)</a:t>
            </a:r>
            <a:endParaRPr lang="en-US" altLang="zh-CN" sz="2800"/>
          </a:p>
        </p:txBody>
      </p:sp>
      <p:sp>
        <p:nvSpPr>
          <p:cNvPr id="5" name="文本框 4"/>
          <p:cNvSpPr txBox="1"/>
          <p:nvPr/>
        </p:nvSpPr>
        <p:spPr>
          <a:xfrm>
            <a:off x="607060" y="1659890"/>
            <a:ext cx="10977880" cy="3107690"/>
          </a:xfrm>
          <a:prstGeom prst="rect">
            <a:avLst/>
          </a:prstGeom>
          <a:noFill/>
        </p:spPr>
        <p:txBody>
          <a:bodyPr wrap="square" rtlCol="0">
            <a:spAutoFit/>
          </a:bodyPr>
          <a:p>
            <a:r>
              <a:rPr lang="zh-CN" altLang="en-US" sz="2800"/>
              <a:t>   </a:t>
            </a:r>
            <a:r>
              <a:rPr lang="en-US" altLang="zh-CN" sz="2800"/>
              <a:t>A: </a:t>
            </a:r>
            <a:r>
              <a:rPr lang="zh-CN" altLang="en-US" sz="2800"/>
              <a:t>在哪儿吃的？</a:t>
            </a:r>
            <a:endParaRPr lang="zh-CN" altLang="en-US" sz="2800"/>
          </a:p>
          <a:p>
            <a:r>
              <a:rPr lang="zh-CN" altLang="en-US" sz="2800"/>
              <a:t>        zài nǎr chī de</a:t>
            </a:r>
            <a:r>
              <a:rPr lang="en-US" altLang="zh-CN" sz="2800"/>
              <a:t>?</a:t>
            </a:r>
            <a:endParaRPr lang="en-US" altLang="zh-CN" sz="2800"/>
          </a:p>
          <a:p>
            <a:r>
              <a:rPr lang="en-US" altLang="zh-CN" sz="2800"/>
              <a:t>        Where did you eat?</a:t>
            </a:r>
            <a:endParaRPr lang="en-US" altLang="zh-CN" sz="2800"/>
          </a:p>
          <a:p>
            <a:endParaRPr lang="zh-CN" altLang="en-US" sz="2800"/>
          </a:p>
          <a:p>
            <a:r>
              <a:rPr lang="zh-CN" altLang="en-US" sz="2800"/>
              <a:t>   </a:t>
            </a:r>
            <a:r>
              <a:rPr lang="en-US" altLang="zh-CN" sz="2800"/>
              <a:t>B: </a:t>
            </a:r>
            <a:r>
              <a:rPr lang="zh-CN" altLang="en-US" sz="2800"/>
              <a:t>在学生餐厅吃的。</a:t>
            </a:r>
            <a:endParaRPr lang="zh-CN" altLang="en-US" sz="2800"/>
          </a:p>
          <a:p>
            <a:r>
              <a:rPr lang="zh-CN" altLang="en-US" sz="2800"/>
              <a:t>        zài xué shēng cān tīng chī de</a:t>
            </a:r>
            <a:r>
              <a:rPr lang="en-US" altLang="zh-CN" sz="2800"/>
              <a:t>.</a:t>
            </a:r>
            <a:endParaRPr lang="en-US" altLang="zh-CN" sz="2800"/>
          </a:p>
          <a:p>
            <a:r>
              <a:rPr lang="en-US" altLang="zh-CN" sz="2800"/>
              <a:t>        In the student cafeteria.</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2930" y="559435"/>
            <a:ext cx="6283960" cy="521970"/>
          </a:xfrm>
          <a:prstGeom prst="rect">
            <a:avLst/>
          </a:prstGeom>
          <a:noFill/>
        </p:spPr>
        <p:txBody>
          <a:bodyPr wrap="square" rtlCol="0">
            <a:spAutoFit/>
          </a:bodyPr>
          <a:p>
            <a:r>
              <a:rPr lang="en-US" altLang="zh-CN" sz="2800"/>
              <a:t>4.Sentences with </a:t>
            </a:r>
            <a:r>
              <a:rPr lang="zh-CN" altLang="en-US" sz="2800"/>
              <a:t>是</a:t>
            </a:r>
            <a:r>
              <a:rPr lang="en-US" altLang="zh-CN" sz="2800"/>
              <a:t>...</a:t>
            </a:r>
            <a:r>
              <a:rPr lang="zh-CN" altLang="en-US" sz="2800"/>
              <a:t>的</a:t>
            </a:r>
            <a:r>
              <a:rPr lang="en-US" altLang="zh-CN" sz="2800"/>
              <a:t>(shì ...de)</a:t>
            </a:r>
            <a:endParaRPr lang="en-US" altLang="zh-CN" sz="2800"/>
          </a:p>
        </p:txBody>
      </p:sp>
      <p:sp>
        <p:nvSpPr>
          <p:cNvPr id="5" name="文本框 4"/>
          <p:cNvSpPr txBox="1"/>
          <p:nvPr/>
        </p:nvSpPr>
        <p:spPr>
          <a:xfrm>
            <a:off x="607060" y="1659890"/>
            <a:ext cx="10977880" cy="3538220"/>
          </a:xfrm>
          <a:prstGeom prst="rect">
            <a:avLst/>
          </a:prstGeom>
          <a:noFill/>
        </p:spPr>
        <p:txBody>
          <a:bodyPr wrap="square" rtlCol="0">
            <a:spAutoFit/>
          </a:bodyPr>
          <a:p>
            <a:r>
              <a:rPr lang="zh-CN" altLang="en-US" sz="2800"/>
              <a:t>   </a:t>
            </a:r>
            <a:r>
              <a:rPr lang="en-US" altLang="zh-CN" sz="2800"/>
              <a:t>5. A: </a:t>
            </a:r>
            <a:r>
              <a:rPr lang="zh-CN" altLang="en-US" sz="2800"/>
              <a:t>你学过电脑吗？</a:t>
            </a:r>
            <a:r>
              <a:rPr lang="zh-CN" altLang="en-US" sz="2800"/>
              <a:t> </a:t>
            </a:r>
            <a:endParaRPr lang="zh-CN" altLang="en-US" sz="2800"/>
          </a:p>
          <a:p>
            <a:r>
              <a:rPr lang="zh-CN" altLang="en-US" sz="2800"/>
              <a:t>             nǐ xué gu</a:t>
            </a:r>
            <a:r>
              <a:rPr lang="en-US" altLang="zh-CN" sz="2800"/>
              <a:t>o</a:t>
            </a:r>
            <a:r>
              <a:rPr lang="zh-CN" altLang="en-US" sz="2800"/>
              <a:t> diàn nǎo ma ？   </a:t>
            </a:r>
            <a:endParaRPr lang="zh-CN" altLang="en-US" sz="2800"/>
          </a:p>
          <a:p>
            <a:r>
              <a:rPr lang="zh-CN" altLang="en-US" sz="2800"/>
              <a:t>             </a:t>
            </a:r>
            <a:r>
              <a:rPr lang="en-US" altLang="zh-CN" sz="2800"/>
              <a:t>Have you ever studied computers?</a:t>
            </a:r>
            <a:endParaRPr lang="en-US" altLang="zh-CN" sz="2800"/>
          </a:p>
          <a:p>
            <a:endParaRPr lang="zh-CN" altLang="en-US" sz="2800"/>
          </a:p>
          <a:p>
            <a:r>
              <a:rPr lang="zh-CN" altLang="en-US" sz="2800"/>
              <a:t>       </a:t>
            </a:r>
            <a:r>
              <a:rPr lang="en-US" altLang="zh-CN" sz="2800"/>
              <a:t>B: </a:t>
            </a:r>
            <a:r>
              <a:rPr lang="zh-CN" altLang="en-US" sz="2800"/>
              <a:t>学过。</a:t>
            </a:r>
            <a:endParaRPr lang="zh-CN" altLang="en-US" sz="2800"/>
          </a:p>
          <a:p>
            <a:r>
              <a:rPr lang="zh-CN" altLang="en-US" sz="2800"/>
              <a:t>            </a:t>
            </a:r>
            <a:r>
              <a:rPr lang="zh-CN" altLang="en-US" sz="2800">
                <a:sym typeface="+mn-ea"/>
              </a:rPr>
              <a:t>xué gu</a:t>
            </a:r>
            <a:r>
              <a:rPr lang="en-US" altLang="zh-CN" sz="2800">
                <a:sym typeface="+mn-ea"/>
              </a:rPr>
              <a:t>o.</a:t>
            </a:r>
            <a:r>
              <a:rPr lang="zh-CN" altLang="en-US" sz="2800">
                <a:sym typeface="+mn-ea"/>
              </a:rPr>
              <a:t> </a:t>
            </a:r>
            <a:endParaRPr lang="zh-CN" altLang="en-US" sz="2800">
              <a:sym typeface="+mn-ea"/>
            </a:endParaRPr>
          </a:p>
          <a:p>
            <a:r>
              <a:rPr lang="zh-CN" altLang="en-US" sz="2800">
                <a:sym typeface="+mn-ea"/>
              </a:rPr>
              <a:t>            </a:t>
            </a:r>
            <a:r>
              <a:rPr lang="en-US" altLang="zh-CN" sz="2800">
                <a:sym typeface="+mn-ea"/>
              </a:rPr>
              <a:t>Yes, I have.</a:t>
            </a:r>
            <a:r>
              <a:rPr lang="zh-CN" altLang="en-US" sz="2800"/>
              <a:t> </a:t>
            </a:r>
            <a:endParaRPr lang="zh-CN" altLang="en-US" sz="2800"/>
          </a:p>
          <a:p>
            <a:r>
              <a:rPr lang="zh-CN" altLang="en-US" sz="2800"/>
              <a:t>          </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2930" y="559435"/>
            <a:ext cx="6283960" cy="521970"/>
          </a:xfrm>
          <a:prstGeom prst="rect">
            <a:avLst/>
          </a:prstGeom>
          <a:noFill/>
        </p:spPr>
        <p:txBody>
          <a:bodyPr wrap="square" rtlCol="0">
            <a:spAutoFit/>
          </a:bodyPr>
          <a:p>
            <a:r>
              <a:rPr lang="en-US" altLang="zh-CN" sz="2800"/>
              <a:t>4.Sentences with </a:t>
            </a:r>
            <a:r>
              <a:rPr lang="zh-CN" altLang="en-US" sz="2800"/>
              <a:t>是</a:t>
            </a:r>
            <a:r>
              <a:rPr lang="en-US" altLang="zh-CN" sz="2800"/>
              <a:t>...</a:t>
            </a:r>
            <a:r>
              <a:rPr lang="zh-CN" altLang="en-US" sz="2800"/>
              <a:t>的</a:t>
            </a:r>
            <a:r>
              <a:rPr lang="en-US" altLang="zh-CN" sz="2800"/>
              <a:t>(shì ...de)</a:t>
            </a:r>
            <a:endParaRPr lang="en-US" altLang="zh-CN" sz="2800"/>
          </a:p>
        </p:txBody>
      </p:sp>
      <p:sp>
        <p:nvSpPr>
          <p:cNvPr id="5" name="文本框 4"/>
          <p:cNvSpPr txBox="1"/>
          <p:nvPr/>
        </p:nvSpPr>
        <p:spPr>
          <a:xfrm>
            <a:off x="607060" y="1659890"/>
            <a:ext cx="10977880" cy="3969385"/>
          </a:xfrm>
          <a:prstGeom prst="rect">
            <a:avLst/>
          </a:prstGeom>
          <a:noFill/>
        </p:spPr>
        <p:txBody>
          <a:bodyPr wrap="square" rtlCol="0">
            <a:spAutoFit/>
          </a:bodyPr>
          <a:p>
            <a:r>
              <a:rPr lang="zh-CN" altLang="en-US" sz="2800"/>
              <a:t>       </a:t>
            </a:r>
            <a:r>
              <a:rPr lang="en-US" altLang="zh-CN" sz="2800"/>
              <a:t>A: </a:t>
            </a:r>
            <a:r>
              <a:rPr lang="zh-CN" altLang="en-US" sz="2800"/>
              <a:t>是跟谁学的？</a:t>
            </a:r>
            <a:endParaRPr lang="zh-CN" altLang="en-US" sz="2800"/>
          </a:p>
          <a:p>
            <a:r>
              <a:rPr lang="zh-CN" altLang="en-US" sz="2800"/>
              <a:t>            shì gēn shéi xué de</a:t>
            </a:r>
            <a:r>
              <a:rPr lang="en-US" altLang="zh-CN" sz="2800"/>
              <a:t>?</a:t>
            </a:r>
            <a:endParaRPr lang="zh-CN" altLang="en-US" sz="2800"/>
          </a:p>
          <a:p>
            <a:r>
              <a:rPr lang="zh-CN" altLang="en-US" sz="2800"/>
              <a:t>            </a:t>
            </a:r>
            <a:r>
              <a:rPr lang="en-US" altLang="zh-CN" sz="2800"/>
              <a:t>With whom did you study?</a:t>
            </a:r>
            <a:endParaRPr lang="en-US" altLang="zh-CN" sz="2800"/>
          </a:p>
          <a:p>
            <a:endParaRPr lang="zh-CN" altLang="en-US" sz="2800"/>
          </a:p>
          <a:p>
            <a:r>
              <a:rPr lang="zh-CN" altLang="en-US" sz="2800"/>
              <a:t>       </a:t>
            </a:r>
            <a:r>
              <a:rPr lang="en-US" altLang="zh-CN" sz="2800"/>
              <a:t>B: </a:t>
            </a:r>
            <a:r>
              <a:rPr lang="zh-CN" altLang="en-US" sz="2800"/>
              <a:t>是跟王老师学的。</a:t>
            </a:r>
            <a:endParaRPr lang="zh-CN" altLang="en-US" sz="2800"/>
          </a:p>
          <a:p>
            <a:r>
              <a:rPr lang="zh-CN" altLang="en-US" sz="2800"/>
              <a:t>            </a:t>
            </a:r>
            <a:r>
              <a:rPr lang="zh-CN" altLang="en-US" sz="2800">
                <a:sym typeface="+mn-ea"/>
              </a:rPr>
              <a:t>shì gēn wáng lǎo shī xué de</a:t>
            </a:r>
            <a:r>
              <a:rPr lang="en-US" altLang="zh-CN" sz="2800">
                <a:sym typeface="+mn-ea"/>
              </a:rPr>
              <a:t>.</a:t>
            </a:r>
            <a:endParaRPr lang="zh-CN" altLang="en-US" sz="2800"/>
          </a:p>
          <a:p>
            <a:r>
              <a:rPr lang="zh-CN" altLang="en-US" sz="2800"/>
              <a:t>            </a:t>
            </a:r>
            <a:r>
              <a:rPr lang="en-US" altLang="zh-CN" sz="2800"/>
              <a:t>With Teacher Wang.</a:t>
            </a:r>
            <a:endParaRPr lang="zh-CN" altLang="en-US" sz="2800"/>
          </a:p>
          <a:p>
            <a:r>
              <a:rPr lang="zh-CN" altLang="en-US" sz="2800"/>
              <a:t>           </a:t>
            </a:r>
            <a:endParaRPr lang="en-US" altLang="zh-CN" sz="2800"/>
          </a:p>
          <a:p>
            <a:r>
              <a:rPr lang="zh-CN" altLang="en-US" sz="2800"/>
              <a:t>   </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2930" y="540385"/>
            <a:ext cx="6283960" cy="521970"/>
          </a:xfrm>
          <a:prstGeom prst="rect">
            <a:avLst/>
          </a:prstGeom>
          <a:noFill/>
        </p:spPr>
        <p:txBody>
          <a:bodyPr wrap="square" rtlCol="0">
            <a:spAutoFit/>
          </a:bodyPr>
          <a:p>
            <a:r>
              <a:rPr lang="en-US" altLang="zh-CN" sz="2800"/>
              <a:t>5. </a:t>
            </a:r>
            <a:r>
              <a:rPr lang="zh-CN" altLang="en-US" sz="2800"/>
              <a:t>还</a:t>
            </a:r>
            <a:r>
              <a:rPr lang="en-US" altLang="zh-CN" sz="2800"/>
              <a:t>(hái, still)</a:t>
            </a:r>
            <a:endParaRPr lang="en-US" altLang="zh-CN" sz="2800"/>
          </a:p>
        </p:txBody>
      </p:sp>
      <p:sp>
        <p:nvSpPr>
          <p:cNvPr id="3" name="文本框 2"/>
          <p:cNvSpPr txBox="1"/>
          <p:nvPr/>
        </p:nvSpPr>
        <p:spPr>
          <a:xfrm>
            <a:off x="582930" y="1184910"/>
            <a:ext cx="7084060" cy="521970"/>
          </a:xfrm>
          <a:prstGeom prst="rect">
            <a:avLst/>
          </a:prstGeom>
          <a:noFill/>
        </p:spPr>
        <p:txBody>
          <a:bodyPr wrap="square" rtlCol="0">
            <a:spAutoFit/>
          </a:bodyPr>
          <a:p>
            <a:r>
              <a:rPr lang="zh-CN" altLang="en-US" sz="2800"/>
              <a:t>还</a:t>
            </a:r>
            <a:r>
              <a:rPr lang="en-US" altLang="zh-CN" sz="2800"/>
              <a:t>(</a:t>
            </a:r>
            <a:r>
              <a:rPr lang="en-US" altLang="zh-CN" sz="2800">
                <a:sym typeface="+mn-ea"/>
              </a:rPr>
              <a:t>hái</a:t>
            </a:r>
            <a:r>
              <a:rPr lang="en-US" altLang="zh-CN" sz="2800"/>
              <a:t>), as an adverb, can mean “still.”</a:t>
            </a:r>
            <a:endParaRPr lang="en-US" altLang="zh-CN" sz="2800"/>
          </a:p>
        </p:txBody>
      </p:sp>
      <p:sp>
        <p:nvSpPr>
          <p:cNvPr id="5" name="文本框 4"/>
          <p:cNvSpPr txBox="1"/>
          <p:nvPr/>
        </p:nvSpPr>
        <p:spPr>
          <a:xfrm>
            <a:off x="582930" y="1767840"/>
            <a:ext cx="11025505" cy="4154170"/>
          </a:xfrm>
          <a:prstGeom prst="rect">
            <a:avLst/>
          </a:prstGeom>
          <a:noFill/>
        </p:spPr>
        <p:txBody>
          <a:bodyPr wrap="square" rtlCol="0">
            <a:spAutoFit/>
          </a:bodyPr>
          <a:p>
            <a:r>
              <a:rPr lang="en-US" altLang="zh-CN" sz="2400"/>
              <a:t>1.</a:t>
            </a:r>
            <a:r>
              <a:rPr lang="zh-CN" altLang="en-US" sz="2400"/>
              <a:t>上午十一点了，他还在睡觉。</a:t>
            </a:r>
            <a:endParaRPr lang="zh-CN" altLang="en-US" sz="2400"/>
          </a:p>
          <a:p>
            <a:r>
              <a:rPr lang="zh-CN" altLang="en-US" sz="2400"/>
              <a:t>     shàng wǔ shí yī diǎn le ，tā hái zài shuì jiào</a:t>
            </a:r>
            <a:r>
              <a:rPr lang="en-US" altLang="zh-CN" sz="2400"/>
              <a:t>.</a:t>
            </a:r>
            <a:endParaRPr lang="en-US" altLang="zh-CN" sz="2400"/>
          </a:p>
          <a:p>
            <a:r>
              <a:rPr lang="en-US" altLang="zh-CN" sz="2400"/>
              <a:t>     It`s 11 a.m., and he is still sleeping.</a:t>
            </a:r>
            <a:endParaRPr lang="en-US" altLang="zh-CN" sz="2400"/>
          </a:p>
          <a:p>
            <a:endParaRPr lang="zh-CN" altLang="en-US" sz="2400"/>
          </a:p>
          <a:p>
            <a:r>
              <a:rPr lang="en-US" altLang="zh-CN" sz="2400"/>
              <a:t>2.</a:t>
            </a:r>
            <a:r>
              <a:rPr lang="zh-CN" altLang="en-US" sz="2400"/>
              <a:t>今天的功课，我还没写完。</a:t>
            </a:r>
            <a:endParaRPr lang="zh-CN" altLang="en-US" sz="2400"/>
          </a:p>
          <a:p>
            <a:r>
              <a:rPr lang="zh-CN" altLang="en-US" sz="2400"/>
              <a:t>    jīn tiān de gōng kè ，wǒ hái méi xiě wán</a:t>
            </a:r>
            <a:r>
              <a:rPr lang="en-US" altLang="zh-CN" sz="2400"/>
              <a:t>.</a:t>
            </a:r>
            <a:endParaRPr lang="en-US" altLang="zh-CN" sz="2400"/>
          </a:p>
          <a:p>
            <a:r>
              <a:rPr lang="en-US" altLang="zh-CN" sz="2400"/>
              <a:t>    I`m still not done with today`s homework.</a:t>
            </a:r>
            <a:endParaRPr lang="en-US" altLang="zh-CN" sz="2400"/>
          </a:p>
          <a:p>
            <a:endParaRPr lang="zh-CN" altLang="en-US" sz="2400"/>
          </a:p>
          <a:p>
            <a:r>
              <a:rPr lang="en-US" altLang="zh-CN" sz="2400"/>
              <a:t>3.</a:t>
            </a:r>
            <a:r>
              <a:rPr lang="zh-CN" altLang="en-US" sz="2400"/>
              <a:t>这个语法老师教了，可是我还不懂。</a:t>
            </a:r>
            <a:endParaRPr lang="zh-CN" altLang="en-US" sz="2400"/>
          </a:p>
          <a:p>
            <a:r>
              <a:rPr lang="zh-CN" altLang="en-US" sz="2400"/>
              <a:t>    zhè g</a:t>
            </a:r>
            <a:r>
              <a:rPr lang="en-US" altLang="zh-CN" sz="2400"/>
              <a:t>e</a:t>
            </a:r>
            <a:r>
              <a:rPr lang="zh-CN" altLang="en-US" sz="2400"/>
              <a:t> yǔ fǎ lǎo shī jiāo le ，kě shì wǒ hái bù dǒng</a:t>
            </a:r>
            <a:r>
              <a:rPr lang="en-US" altLang="zh-CN" sz="2400"/>
              <a:t>.</a:t>
            </a:r>
            <a:endParaRPr lang="en-US" altLang="zh-CN" sz="2400"/>
          </a:p>
          <a:p>
            <a:r>
              <a:rPr lang="en-US" altLang="zh-CN" sz="2400"/>
              <a:t>    The teacher has gone over this grammar point, but I still don`t understand it.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895bbb28e"/>
          <p:cNvPicPr>
            <a:picLocks noChangeAspect="1"/>
          </p:cNvPicPr>
          <p:nvPr/>
        </p:nvPicPr>
        <p:blipFill>
          <a:blip r:embed="rId1" cstate="email"/>
          <a:stretch>
            <a:fillRect/>
          </a:stretch>
        </p:blipFill>
        <p:spPr>
          <a:xfrm rot="20495873">
            <a:off x="-249289" y="159153"/>
            <a:ext cx="3514773" cy="1565488"/>
          </a:xfrm>
          <a:prstGeom prst="rect">
            <a:avLst/>
          </a:prstGeom>
          <a:effectLst/>
        </p:spPr>
      </p:pic>
      <p:sp>
        <p:nvSpPr>
          <p:cNvPr id="2" name="文本框 1"/>
          <p:cNvSpPr txBox="1"/>
          <p:nvPr/>
        </p:nvSpPr>
        <p:spPr>
          <a:xfrm>
            <a:off x="2472690" y="2580005"/>
            <a:ext cx="2734945" cy="1568450"/>
          </a:xfrm>
          <a:prstGeom prst="rect">
            <a:avLst/>
          </a:prstGeom>
          <a:noFill/>
        </p:spPr>
        <p:txBody>
          <a:bodyPr wrap="square" rtlCol="0">
            <a:spAutoFit/>
          </a:bodyPr>
          <a:p>
            <a:r>
              <a:rPr lang="en-US" altLang="zh-CN" sz="9600"/>
              <a:t> </a:t>
            </a:r>
            <a:r>
              <a:rPr lang="zh-CN" altLang="en-US" sz="9600"/>
              <a:t>本</a:t>
            </a:r>
            <a:endParaRPr lang="zh-CN" altLang="en-US" sz="9600"/>
          </a:p>
        </p:txBody>
      </p:sp>
      <p:sp>
        <p:nvSpPr>
          <p:cNvPr id="3" name="文本框 2"/>
          <p:cNvSpPr txBox="1"/>
          <p:nvPr/>
        </p:nvSpPr>
        <p:spPr>
          <a:xfrm>
            <a:off x="2541905" y="2040890"/>
            <a:ext cx="2493010" cy="706755"/>
          </a:xfrm>
          <a:prstGeom prst="rect">
            <a:avLst/>
          </a:prstGeom>
          <a:noFill/>
        </p:spPr>
        <p:txBody>
          <a:bodyPr wrap="square" rtlCol="0">
            <a:spAutoFit/>
          </a:bodyPr>
          <a:p>
            <a:r>
              <a:rPr lang="en-US" altLang="zh-CN" sz="4000"/>
              <a:t>    běn     </a:t>
            </a:r>
            <a:endParaRPr lang="zh-CN" altLang="en-US"/>
          </a:p>
        </p:txBody>
      </p:sp>
      <p:sp>
        <p:nvSpPr>
          <p:cNvPr id="5" name="文本框 4"/>
          <p:cNvSpPr txBox="1"/>
          <p:nvPr/>
        </p:nvSpPr>
        <p:spPr>
          <a:xfrm>
            <a:off x="1338580" y="4074795"/>
            <a:ext cx="5747385" cy="645160"/>
          </a:xfrm>
          <a:prstGeom prst="rect">
            <a:avLst/>
          </a:prstGeom>
          <a:noFill/>
        </p:spPr>
        <p:txBody>
          <a:bodyPr wrap="square" rtlCol="0">
            <a:spAutoFit/>
          </a:bodyPr>
          <a:p>
            <a:r>
              <a:rPr lang="en-US" altLang="zh-CN" sz="3600"/>
              <a:t>(measure word for books)</a:t>
            </a:r>
            <a:endParaRPr lang="en-US" altLang="zh-CN" sz="3600"/>
          </a:p>
        </p:txBody>
      </p:sp>
      <p:pic>
        <p:nvPicPr>
          <p:cNvPr id="6" name="图片 5"/>
          <p:cNvPicPr>
            <a:picLocks noChangeAspect="1"/>
          </p:cNvPicPr>
          <p:nvPr/>
        </p:nvPicPr>
        <p:blipFill>
          <a:blip r:embed="rId2"/>
          <a:stretch>
            <a:fillRect/>
          </a:stretch>
        </p:blipFill>
        <p:spPr>
          <a:xfrm>
            <a:off x="6739890" y="1551305"/>
            <a:ext cx="3754755" cy="3754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6425" y="582930"/>
            <a:ext cx="6283960" cy="521970"/>
          </a:xfrm>
          <a:prstGeom prst="rect">
            <a:avLst/>
          </a:prstGeom>
          <a:noFill/>
        </p:spPr>
        <p:txBody>
          <a:bodyPr wrap="square" rtlCol="0">
            <a:spAutoFit/>
          </a:bodyPr>
          <a:p>
            <a:r>
              <a:rPr lang="en-US" altLang="zh-CN" sz="2800"/>
              <a:t>6. </a:t>
            </a:r>
            <a:r>
              <a:rPr lang="zh-CN" altLang="en-US" sz="2800"/>
              <a:t>又</a:t>
            </a:r>
            <a:r>
              <a:rPr lang="en-US" altLang="zh-CN" sz="2800"/>
              <a:t>...</a:t>
            </a:r>
            <a:r>
              <a:rPr lang="zh-CN" altLang="en-US" sz="2800"/>
              <a:t>又</a:t>
            </a:r>
            <a:r>
              <a:rPr lang="en-US" altLang="zh-CN" sz="2800"/>
              <a:t>...</a:t>
            </a:r>
            <a:r>
              <a:rPr lang="zh-CN" altLang="en-US" sz="2800"/>
              <a:t>（yòu ...yòu ...</a:t>
            </a:r>
            <a:r>
              <a:rPr lang="en-US" altLang="zh-CN" sz="2800"/>
              <a:t>, both...and...</a:t>
            </a:r>
            <a:r>
              <a:rPr lang="zh-CN" altLang="en-US" sz="2800"/>
              <a:t>）</a:t>
            </a:r>
            <a:endParaRPr lang="zh-CN" altLang="en-US" sz="2800"/>
          </a:p>
        </p:txBody>
      </p:sp>
      <p:sp>
        <p:nvSpPr>
          <p:cNvPr id="5" name="文本框 4"/>
          <p:cNvSpPr txBox="1"/>
          <p:nvPr/>
        </p:nvSpPr>
        <p:spPr>
          <a:xfrm>
            <a:off x="582930" y="1767840"/>
            <a:ext cx="11025505" cy="2553335"/>
          </a:xfrm>
          <a:prstGeom prst="rect">
            <a:avLst/>
          </a:prstGeom>
          <a:noFill/>
        </p:spPr>
        <p:txBody>
          <a:bodyPr wrap="square" rtlCol="0">
            <a:spAutoFit/>
          </a:bodyPr>
          <a:p>
            <a:r>
              <a:rPr lang="en-US" altLang="zh-CN" sz="3200"/>
              <a:t>The two adjectives used in this structure are either both positive or both negative in meaning, e.g., </a:t>
            </a:r>
            <a:r>
              <a:rPr lang="zh-CN" altLang="en-US" sz="3200"/>
              <a:t>又聪明又用功</a:t>
            </a:r>
            <a:r>
              <a:rPr lang="en-US" altLang="zh-CN" sz="3200"/>
              <a:t>(yòu cōng ming yòu yòng gōng, smart and hardworking)[both adjectives are positive in meaning], </a:t>
            </a:r>
            <a:r>
              <a:rPr lang="zh-CN" altLang="en-US" sz="3200"/>
              <a:t>又多又难</a:t>
            </a:r>
            <a:r>
              <a:rPr lang="en-US" altLang="zh-CN" sz="3200"/>
              <a:t>(</a:t>
            </a:r>
            <a:r>
              <a:rPr lang="en-US" altLang="zh-CN" sz="3200">
                <a:sym typeface="+mn-ea"/>
              </a:rPr>
              <a:t>yòu</a:t>
            </a:r>
            <a:r>
              <a:rPr lang="en-US" altLang="zh-CN" sz="3200"/>
              <a:t> duō </a:t>
            </a:r>
            <a:r>
              <a:rPr lang="en-US" altLang="zh-CN" sz="3200">
                <a:sym typeface="+mn-ea"/>
              </a:rPr>
              <a:t>yòu</a:t>
            </a:r>
            <a:r>
              <a:rPr lang="en-US" altLang="zh-CN" sz="3200"/>
              <a:t> nán, too much and difficult)[both adjectives are negative in meaning].</a:t>
            </a:r>
            <a:endParaRPr lang="en-US" altLang="zh-CN" sz="3200"/>
          </a:p>
        </p:txBody>
      </p:sp>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54860" y="2266950"/>
            <a:ext cx="8909050" cy="1568450"/>
          </a:xfrm>
          <a:prstGeom prst="rect">
            <a:avLst/>
          </a:prstGeom>
          <a:noFill/>
        </p:spPr>
        <p:txBody>
          <a:bodyPr wrap="square" rtlCol="0">
            <a:spAutoFit/>
          </a:bodyPr>
          <a:p>
            <a:r>
              <a:rPr lang="zh-CN" altLang="en-US" sz="3200"/>
              <a:t>你们来了</a:t>
            </a:r>
            <a:r>
              <a:rPr lang="en-US" altLang="zh-CN" sz="3200"/>
              <a:t>(nǐ men lái le, You`re here) not only acknowledges the visitors` arrival, but also serves as a casual greeting.</a:t>
            </a:r>
            <a:endParaRPr lang="en-US" altLang="zh-CN" sz="3200"/>
          </a:p>
        </p:txBody>
      </p:sp>
      <p:pic>
        <p:nvPicPr>
          <p:cNvPr id="3" name="图片 2" descr="31106062250_jNiPS"/>
          <p:cNvPicPr>
            <a:picLocks noChangeAspect="1"/>
          </p:cNvPicPr>
          <p:nvPr>
            <p:custDataLst>
              <p:tags r:id="rId1"/>
            </p:custDataLst>
          </p:nvPr>
        </p:nvPicPr>
        <p:blipFill>
          <a:blip r:embed="rId2" cstate="email"/>
          <a:stretch>
            <a:fillRect/>
          </a:stretch>
        </p:blipFill>
        <p:spPr>
          <a:xfrm>
            <a:off x="-353060" y="2830195"/>
            <a:ext cx="2347595" cy="4024630"/>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TABLE_BEAUTIFY" val="smartTable{e82377bd-4bac-44a1-b1c4-4968c8667ba3}"/>
  <p:tag name="TABLE_SKINIDX" val="0"/>
  <p:tag name="TABLE_COLORIDX" val="h"/>
  <p:tag name="TABLE_RECT" val="208.375*29.5616*543.25*324.05"/>
  <p:tag name="TABLE_ONEKEY_SKIN_IDX" val="0"/>
</p:tagLst>
</file>

<file path=ppt/tags/tag2.xml><?xml version="1.0" encoding="utf-8"?>
<p:tagLst xmlns:p="http://schemas.openxmlformats.org/presentationml/2006/main">
  <p:tag name="TIMING" val="|5.3"/>
</p:tagLst>
</file>

<file path=ppt/tags/tag3.xml><?xml version="1.0" encoding="utf-8"?>
<p:tagLst xmlns:p="http://schemas.openxmlformats.org/presentationml/2006/main">
  <p:tag name="REFSHAPE" val="673469292"/>
  <p:tag name="KSO_WM_UNIT_PLACING_PICTURE_USER_VIEWPORT" val="{&quot;height&quot;:3790,&quot;width&quot;:7480}"/>
</p:tagLst>
</file>

<file path=ppt/tags/tag4.xml><?xml version="1.0" encoding="utf-8"?>
<p:tagLst xmlns:p="http://schemas.openxmlformats.org/presentationml/2006/main">
  <p:tag name="REFSHAPE" val="500441916"/>
  <p:tag name="KSO_WM_UNIT_PLACING_PICTURE_USER_VIEWPORT" val="{&quot;height&quot;:6338,&quot;width&quot;:369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14812</Words>
  <Application>WPS 演示</Application>
  <PresentationFormat>宽屏</PresentationFormat>
  <Paragraphs>759</Paragraphs>
  <Slides>91</Slides>
  <Notes>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91</vt:i4>
      </vt:variant>
    </vt:vector>
  </HeadingPairs>
  <TitlesOfParts>
    <vt:vector size="99" baseType="lpstr">
      <vt:lpstr>Arial</vt:lpstr>
      <vt:lpstr>宋体</vt:lpstr>
      <vt:lpstr>Wingdings</vt:lpstr>
      <vt:lpstr>微软雅黑</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dc:creator>
  <cp:lastModifiedBy>花开盛雪</cp:lastModifiedBy>
  <cp:revision>80</cp:revision>
  <dcterms:created xsi:type="dcterms:W3CDTF">2017-02-25T02:40:00Z</dcterms:created>
  <dcterms:modified xsi:type="dcterms:W3CDTF">2020-03-31T07:45:10Z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