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2" r:id="rId5"/>
    <p:sldId id="286" r:id="rId6"/>
    <p:sldId id="287" r:id="rId7"/>
    <p:sldId id="288" r:id="rId8"/>
    <p:sldId id="289" r:id="rId9"/>
    <p:sldId id="290" r:id="rId10"/>
    <p:sldId id="292" r:id="rId11"/>
    <p:sldId id="291" r:id="rId12"/>
    <p:sldId id="293" r:id="rId13"/>
    <p:sldId id="294" r:id="rId14"/>
    <p:sldId id="295" r:id="rId15"/>
    <p:sldId id="296" r:id="rId16"/>
    <p:sldId id="297" r:id="rId17"/>
    <p:sldId id="298" r:id="rId18"/>
    <p:sldId id="302" r:id="rId19"/>
    <p:sldId id="299" r:id="rId20"/>
    <p:sldId id="300" r:id="rId21"/>
    <p:sldId id="301" r:id="rId22"/>
    <p:sldId id="339" r:id="rId23"/>
    <p:sldId id="340" r:id="rId24"/>
    <p:sldId id="341" r:id="rId25"/>
    <p:sldId id="379" r:id="rId26"/>
    <p:sldId id="380" r:id="rId27"/>
    <p:sldId id="381" r:id="rId28"/>
    <p:sldId id="336" r:id="rId29"/>
    <p:sldId id="337" r:id="rId30"/>
    <p:sldId id="338" r:id="rId31"/>
    <p:sldId id="329" r:id="rId32"/>
    <p:sldId id="330" r:id="rId33"/>
    <p:sldId id="383" r:id="rId34"/>
    <p:sldId id="384" r:id="rId35"/>
    <p:sldId id="385" r:id="rId36"/>
    <p:sldId id="382" r:id="rId37"/>
    <p:sldId id="428" r:id="rId38"/>
    <p:sldId id="389" r:id="rId39"/>
    <p:sldId id="390" r:id="rId40"/>
    <p:sldId id="386" r:id="rId41"/>
    <p:sldId id="387" r:id="rId42"/>
    <p:sldId id="388" r:id="rId43"/>
    <p:sldId id="303" r:id="rId44"/>
    <p:sldId id="328" r:id="rId45"/>
    <p:sldId id="304" r:id="rId46"/>
    <p:sldId id="305" r:id="rId47"/>
    <p:sldId id="306" r:id="rId48"/>
    <p:sldId id="307" r:id="rId49"/>
    <p:sldId id="308" r:id="rId50"/>
    <p:sldId id="309" r:id="rId51"/>
    <p:sldId id="311" r:id="rId52"/>
    <p:sldId id="310" r:id="rId53"/>
    <p:sldId id="312" r:id="rId54"/>
    <p:sldId id="313" r:id="rId55"/>
    <p:sldId id="314" r:id="rId56"/>
    <p:sldId id="315" r:id="rId57"/>
    <p:sldId id="318" r:id="rId58"/>
    <p:sldId id="466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265" r:id="rId69"/>
    <p:sldId id="331" r:id="rId70"/>
    <p:sldId id="332" r:id="rId71"/>
    <p:sldId id="333" r:id="rId72"/>
    <p:sldId id="334" r:id="rId73"/>
    <p:sldId id="335" r:id="rId74"/>
  </p:sldIdLst>
  <p:sldSz cx="12192000" cy="6858000"/>
  <p:notesSz cx="6858000" cy="9144000"/>
  <p:custDataLst>
    <p:tags r:id="rId7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D0B3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02" y="82"/>
      </p:cViewPr>
      <p:guideLst>
        <p:guide orient="horz" pos="2117"/>
        <p:guide pos="38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8" Type="http://schemas.openxmlformats.org/officeDocument/2006/relationships/tags" Target="tags/tag1.xml"/><Relationship Id="rId77" Type="http://schemas.openxmlformats.org/officeDocument/2006/relationships/tableStyles" Target="tableStyles.xml"/><Relationship Id="rId76" Type="http://schemas.openxmlformats.org/officeDocument/2006/relationships/viewProps" Target="viewProps.xml"/><Relationship Id="rId75" Type="http://schemas.openxmlformats.org/officeDocument/2006/relationships/presProps" Target="presProps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D0250-EFAC-40F7-AD25-96169952D3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774B-0A2F-4A49-8CA5-1DBAD0193F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6B88-95FE-4F14-BD96-3A269558A3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5C03-CC71-4C04-BF21-E4AFDCEA8C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6B88-95FE-4F14-BD96-3A269558A3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5C03-CC71-4C04-BF21-E4AFDCEA8C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6B88-95FE-4F14-BD96-3A269558A3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5C03-CC71-4C04-BF21-E4AFDCEA8C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6B88-95FE-4F14-BD96-3A269558A3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5C03-CC71-4C04-BF21-E4AFDCEA8C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6B88-95FE-4F14-BD96-3A269558A3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5C03-CC71-4C04-BF21-E4AFDCEA8C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6B88-95FE-4F14-BD96-3A269558A3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5C03-CC71-4C04-BF21-E4AFDCEA8C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6B88-95FE-4F14-BD96-3A269558A3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5C03-CC71-4C04-BF21-E4AFDCEA8C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6B88-95FE-4F14-BD96-3A269558A3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5C03-CC71-4C04-BF21-E4AFDCEA8C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6B88-95FE-4F14-BD96-3A269558A3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5C03-CC71-4C04-BF21-E4AFDCEA8C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6B88-95FE-4F14-BD96-3A269558A3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5C03-CC71-4C04-BF21-E4AFDCEA8C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6B88-95FE-4F14-BD96-3A269558A3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65C03-CC71-4C04-BF21-E4AFDCEA8C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E6B88-95FE-4F14-BD96-3A269558A3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65C03-CC71-4C04-BF21-E4AFDCEA8CC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1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6" r="32703" b="87223"/>
          <a:stretch>
            <a:fillRect/>
          </a:stretch>
        </p:blipFill>
        <p:spPr>
          <a:xfrm>
            <a:off x="0" y="0"/>
            <a:ext cx="8414646" cy="685800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7454900" y="1741158"/>
            <a:ext cx="1816100" cy="18161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032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930390" y="2346960"/>
            <a:ext cx="385381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effectLst>
                  <a:outerShdw blurRad="63500" dist="63500" dir="2700000" algn="tl" rotWithShape="0">
                    <a:prstClr val="black">
                      <a:alpha val="6000"/>
                    </a:prstClr>
                  </a:outerShdw>
                </a:effectLst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租房子</a:t>
            </a:r>
            <a:endParaRPr lang="zh-CN" altLang="en-US" sz="8000" dirty="0">
              <a:effectLst>
                <a:outerShdw blurRad="63500" dist="63500" dir="2700000" algn="tl" rotWithShape="0">
                  <a:prstClr val="black">
                    <a:alpha val="6000"/>
                  </a:prstClr>
                </a:outerShdw>
              </a:effectLst>
              <a:latin typeface="庞门正道标题体" panose="02010600030101010101" pitchFamily="2" charset="-122"/>
              <a:ea typeface="庞门正道标题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 rot="16200000">
            <a:off x="8936239" y="3914147"/>
            <a:ext cx="398145" cy="1441449"/>
            <a:chOff x="4109603" y="3994645"/>
            <a:chExt cx="398145" cy="1441449"/>
          </a:xfrm>
        </p:grpSpPr>
        <p:sp>
          <p:nvSpPr>
            <p:cNvPr id="11" name="圆角矩形 10"/>
            <p:cNvSpPr/>
            <p:nvPr/>
          </p:nvSpPr>
          <p:spPr>
            <a:xfrm>
              <a:off x="4112282" y="3994645"/>
              <a:ext cx="390822" cy="1441449"/>
            </a:xfrm>
            <a:prstGeom prst="roundRect">
              <a:avLst>
                <a:gd name="adj" fmla="val 3291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109603" y="4141354"/>
              <a:ext cx="398145" cy="114803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l"/>
              <a:r>
                <a:rPr lang="en-US" altLang="zh-CN" sz="1400" dirty="0">
                  <a:solidFill>
                    <a:schemeClr val="bg1"/>
                  </a:solidFill>
                  <a:latin typeface="庞门正道标题体" panose="02010600030101010101" pitchFamily="2" charset="-122"/>
                  <a:ea typeface="庞门正道标题体" panose="02010600030101010101" pitchFamily="2" charset="-122"/>
                </a:rPr>
                <a:t>LI Xin Yu</a:t>
              </a:r>
              <a:endParaRPr lang="en-US" altLang="zh-CN" sz="1400" dirty="0">
                <a:solidFill>
                  <a:schemeClr val="bg1"/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001767" y="922071"/>
            <a:ext cx="2899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>
                <a:gradFill>
                  <a:gsLst>
                    <a:gs pos="0">
                      <a:schemeClr val="tx1">
                        <a:alpha val="20000"/>
                      </a:schemeClr>
                    </a:gs>
                    <a:gs pos="99000">
                      <a:schemeClr val="tx1">
                        <a:alpha val="0"/>
                      </a:schemeClr>
                    </a:gs>
                  </a:gsLst>
                  <a:lin ang="2700000" scaled="0"/>
                </a:gradFill>
                <a:latin typeface="Impact" panose="020B0806030902050204" pitchFamily="34" charset="0"/>
              </a:rPr>
              <a:t>DESIGN</a:t>
            </a:r>
            <a:endParaRPr lang="zh-CN" altLang="en-US" sz="3200" dirty="0">
              <a:gradFill>
                <a:gsLst>
                  <a:gs pos="0">
                    <a:schemeClr val="tx1">
                      <a:alpha val="20000"/>
                    </a:schemeClr>
                  </a:gs>
                  <a:gs pos="99000">
                    <a:schemeClr val="tx1">
                      <a:alpha val="0"/>
                    </a:schemeClr>
                  </a:gs>
                </a:gsLst>
                <a:lin ang="2700000" scaled="0"/>
              </a:gradFill>
              <a:latin typeface="Impact" panose="020B0806030902050204" pitchFamily="34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10961681" y="4555403"/>
            <a:ext cx="577114" cy="577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8901257" y="3349540"/>
            <a:ext cx="2827929" cy="28279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10212381" y="453303"/>
            <a:ext cx="577114" cy="577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7197090" y="3557270"/>
            <a:ext cx="4341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Renting an Apartment</a:t>
            </a:r>
            <a:endParaRPr lang="en-US" altLang="zh-CN" sz="2800"/>
          </a:p>
        </p:txBody>
      </p:sp>
      <p:sp>
        <p:nvSpPr>
          <p:cNvPr id="8" name="文本框 7"/>
          <p:cNvSpPr txBox="1"/>
          <p:nvPr/>
        </p:nvSpPr>
        <p:spPr>
          <a:xfrm>
            <a:off x="7150100" y="1843405"/>
            <a:ext cx="3368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 </a:t>
            </a:r>
            <a:r>
              <a:rPr lang="zh-CN" altLang="en-US" sz="3200"/>
              <a:t>zū    fáng     z</a:t>
            </a:r>
            <a:r>
              <a:rPr lang="en-US" altLang="zh-CN" sz="3200"/>
              <a:t>i</a:t>
            </a:r>
            <a:endParaRPr lang="en-US" altLang="zh-CN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1" r="17338" b="96227"/>
          <a:stretch>
            <a:fillRect/>
          </a:stretch>
        </p:blipFill>
        <p:spPr>
          <a:xfrm>
            <a:off x="739140" y="0"/>
            <a:ext cx="784860" cy="11804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8340" y="2451100"/>
            <a:ext cx="28606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出租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023745" y="1871980"/>
            <a:ext cx="24790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chū    zū    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1958340" y="3952240"/>
            <a:ext cx="3132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 to rent out</a:t>
            </a:r>
            <a:endParaRPr lang="en-US" altLang="zh-CN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775" y="668655"/>
            <a:ext cx="3431540" cy="25704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19015" y="4535805"/>
            <a:ext cx="733742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学校附近有一套公寓</a:t>
            </a:r>
            <a:r>
              <a:rPr lang="zh-CN" altLang="en-US" sz="2800">
                <a:solidFill>
                  <a:srgbClr val="FF0000"/>
                </a:solidFill>
              </a:rPr>
              <a:t>出租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en-US" altLang="zh-CN" sz="2800"/>
              <a:t>x</a:t>
            </a:r>
            <a:r>
              <a:rPr lang="zh-CN" altLang="en-US" sz="2800"/>
              <a:t>ué xiào fù jìn yǒu yí tào gōng yù chū zū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There is an apartment for </a:t>
            </a:r>
            <a:r>
              <a:rPr lang="en-US" altLang="zh-CN" sz="2800">
                <a:solidFill>
                  <a:srgbClr val="FF0000"/>
                </a:solidFill>
              </a:rPr>
              <a:t>rent</a:t>
            </a:r>
            <a:r>
              <a:rPr lang="en-US" altLang="zh-CN" sz="2800"/>
              <a:t> near the school</a:t>
            </a:r>
            <a:endParaRPr lang="en-US" altLang="zh-CN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1" r="17338" b="96227"/>
          <a:stretch>
            <a:fillRect/>
          </a:stretch>
        </p:blipFill>
        <p:spPr>
          <a:xfrm>
            <a:off x="739140" y="0"/>
            <a:ext cx="784860" cy="11804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8340" y="2451100"/>
            <a:ext cx="28606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走路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023745" y="1871980"/>
            <a:ext cx="24790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zǒu    lù    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1958340" y="3942080"/>
            <a:ext cx="3132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   to walk</a:t>
            </a:r>
            <a:endParaRPr lang="en-US" altLang="zh-CN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535" y="1997710"/>
            <a:ext cx="3254375" cy="21856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85415" y="4863465"/>
            <a:ext cx="86360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离学校很近，</a:t>
            </a:r>
            <a:r>
              <a:rPr lang="zh-CN" altLang="en-US" sz="2800">
                <a:solidFill>
                  <a:srgbClr val="FF0000"/>
                </a:solidFill>
              </a:rPr>
              <a:t>走路</a:t>
            </a:r>
            <a:r>
              <a:rPr lang="zh-CN" altLang="en-US" sz="2800"/>
              <a:t>只要五分钟。</a:t>
            </a:r>
            <a:endParaRPr lang="zh-CN" altLang="en-US" sz="2800"/>
          </a:p>
          <a:p>
            <a:r>
              <a:rPr lang="en-US" altLang="zh-CN" sz="2800"/>
              <a:t>l</a:t>
            </a:r>
            <a:r>
              <a:rPr lang="zh-CN" altLang="en-US" sz="2800"/>
              <a:t>í xué xiào hěn jìn, zǒu lù zhǐ yào wǔ fēn zhōng.</a:t>
            </a:r>
            <a:endParaRPr lang="zh-CN" altLang="en-US" sz="2800"/>
          </a:p>
          <a:p>
            <a:r>
              <a:rPr lang="zh-CN" altLang="en-US" sz="2800"/>
              <a:t>It's very close to the school and only </a:t>
            </a:r>
            <a:r>
              <a:rPr lang="en-US" altLang="zh-CN" sz="2800"/>
              <a:t>a</a:t>
            </a:r>
            <a:r>
              <a:rPr lang="zh-CN" altLang="en-US" sz="2800"/>
              <a:t> five</a:t>
            </a:r>
            <a:r>
              <a:rPr lang="en-US" altLang="zh-CN" sz="2800"/>
              <a:t>-</a:t>
            </a:r>
            <a:r>
              <a:rPr lang="zh-CN" altLang="en-US" sz="2800"/>
              <a:t>minute </a:t>
            </a:r>
            <a:r>
              <a:rPr lang="zh-CN" altLang="en-US" sz="2800">
                <a:solidFill>
                  <a:srgbClr val="FF0000"/>
                </a:solidFill>
              </a:rPr>
              <a:t>walk</a:t>
            </a:r>
            <a:r>
              <a:rPr lang="zh-CN" altLang="en-US" sz="2800"/>
              <a:t>.</a:t>
            </a:r>
            <a:endParaRPr lang="zh-CN" altLang="en-US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1" r="17338" b="96227"/>
          <a:stretch>
            <a:fillRect/>
          </a:stretch>
        </p:blipFill>
        <p:spPr>
          <a:xfrm>
            <a:off x="739140" y="0"/>
            <a:ext cx="784860" cy="11804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8340" y="2451100"/>
            <a:ext cx="28606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分钟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023745" y="1871980"/>
            <a:ext cx="2795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fēn   zhōng    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1958340" y="3914140"/>
            <a:ext cx="3132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    minute</a:t>
            </a:r>
            <a:endParaRPr lang="en-US" altLang="zh-CN" sz="3200"/>
          </a:p>
        </p:txBody>
      </p:sp>
      <p:sp>
        <p:nvSpPr>
          <p:cNvPr id="5" name="文本框 4"/>
          <p:cNvSpPr txBox="1"/>
          <p:nvPr/>
        </p:nvSpPr>
        <p:spPr>
          <a:xfrm>
            <a:off x="5090795" y="1681480"/>
            <a:ext cx="700214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他做饭很快，只要</a:t>
            </a:r>
            <a:r>
              <a:rPr lang="en-US" altLang="zh-CN" sz="2800"/>
              <a:t>10</a:t>
            </a:r>
            <a:r>
              <a:rPr lang="zh-CN" altLang="en-US" sz="2800">
                <a:solidFill>
                  <a:srgbClr val="FF0000"/>
                </a:solidFill>
              </a:rPr>
              <a:t>分钟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en-US" altLang="zh-CN" sz="2800"/>
              <a:t>t</a:t>
            </a:r>
            <a:r>
              <a:rPr lang="zh-CN" altLang="en-US" sz="2800"/>
              <a:t>ā zuò fàn hěn kuài, zhǐ yào </a:t>
            </a:r>
            <a:r>
              <a:rPr lang="zh-CN" altLang="en-US" sz="2800">
                <a:sym typeface="+mn-ea"/>
              </a:rPr>
              <a:t>shí</a:t>
            </a:r>
            <a:r>
              <a:rPr lang="zh-CN" altLang="en-US" sz="2800"/>
              <a:t> fēn zhōng.</a:t>
            </a:r>
            <a:endParaRPr lang="zh-CN" altLang="en-US" sz="2800"/>
          </a:p>
          <a:p>
            <a:r>
              <a:rPr lang="zh-CN" altLang="en-US" sz="2800"/>
              <a:t>He cooks quickly, as long as 10 </a:t>
            </a:r>
            <a:r>
              <a:rPr lang="zh-CN" altLang="en-US" sz="2800">
                <a:solidFill>
                  <a:srgbClr val="FF0000"/>
                </a:solidFill>
              </a:rPr>
              <a:t>minutes</a:t>
            </a:r>
            <a:r>
              <a:rPr lang="zh-CN" altLang="en-US" sz="2800"/>
              <a:t>.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他迟到了</a:t>
            </a:r>
            <a:r>
              <a:rPr lang="en-US" altLang="zh-CN" sz="2800"/>
              <a:t>20</a:t>
            </a:r>
            <a:r>
              <a:rPr lang="zh-CN" altLang="en-US" sz="2800">
                <a:solidFill>
                  <a:srgbClr val="FF0000"/>
                </a:solidFill>
              </a:rPr>
              <a:t>分钟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en-US" altLang="zh-CN" sz="2800"/>
              <a:t>t</a:t>
            </a:r>
            <a:r>
              <a:rPr lang="zh-CN" altLang="en-US" sz="2800"/>
              <a:t>ā chí dào le èr shí fēn zhōng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He was late for 20 </a:t>
            </a:r>
            <a:r>
              <a:rPr lang="en-US" altLang="zh-CN" sz="2800">
                <a:solidFill>
                  <a:srgbClr val="FF0000"/>
                </a:solidFill>
              </a:rPr>
              <a:t>minutes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1" r="17338" b="96227"/>
          <a:stretch>
            <a:fillRect/>
          </a:stretch>
        </p:blipFill>
        <p:spPr>
          <a:xfrm>
            <a:off x="739140" y="0"/>
            <a:ext cx="784860" cy="11804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8340" y="2451100"/>
            <a:ext cx="28606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卧室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023745" y="1871980"/>
            <a:ext cx="2795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wò      shì     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1958340" y="3923665"/>
            <a:ext cx="3132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 bedroom</a:t>
            </a:r>
            <a:endParaRPr lang="en-US" altLang="zh-CN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170" y="1808480"/>
            <a:ext cx="3628390" cy="285369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1" r="17338" b="96227"/>
          <a:stretch>
            <a:fillRect/>
          </a:stretch>
        </p:blipFill>
        <p:spPr>
          <a:xfrm>
            <a:off x="739140" y="0"/>
            <a:ext cx="784860" cy="11804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8340" y="2451100"/>
            <a:ext cx="28606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厨房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023745" y="1871980"/>
            <a:ext cx="2795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chú    fáng   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1958340" y="3942080"/>
            <a:ext cx="3132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   kitchen</a:t>
            </a:r>
            <a:endParaRPr lang="en-US" altLang="zh-CN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590" y="1882775"/>
            <a:ext cx="4284345" cy="266065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1" r="17338" b="96227"/>
          <a:stretch>
            <a:fillRect/>
          </a:stretch>
        </p:blipFill>
        <p:spPr>
          <a:xfrm>
            <a:off x="739140" y="0"/>
            <a:ext cx="784860" cy="11804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8340" y="2451100"/>
            <a:ext cx="41116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卫生间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023745" y="1871980"/>
            <a:ext cx="3689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wèi   shēng  jiān  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1958340" y="3961130"/>
            <a:ext cx="36118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bathroom;restroom;</a:t>
            </a:r>
            <a:endParaRPr lang="en-US" altLang="zh-CN" sz="3200"/>
          </a:p>
          <a:p>
            <a:r>
              <a:rPr lang="en-US" altLang="zh-CN" sz="3200">
                <a:sym typeface="+mn-ea"/>
              </a:rPr>
              <a:t>toilet</a:t>
            </a:r>
            <a:endParaRPr lang="en-US" altLang="zh-CN" sz="32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975" y="2134235"/>
            <a:ext cx="4205605" cy="233362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44245" y="545465"/>
            <a:ext cx="1097724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/>
              <a:t>Taiwan</a:t>
            </a:r>
            <a:endParaRPr lang="zh-CN" altLang="en-US" sz="2800" b="1"/>
          </a:p>
          <a:p>
            <a:r>
              <a:rPr lang="zh-CN" altLang="en-US" sz="2800"/>
              <a:t>洗澡间</a:t>
            </a:r>
            <a:r>
              <a:rPr lang="en-US" altLang="zh-CN" sz="2800"/>
              <a:t>(xǐ zǎo jiān) : bathroom (with a toilet and shower or bathtub)</a:t>
            </a:r>
            <a:endParaRPr lang="en-US" altLang="zh-CN" sz="2800"/>
          </a:p>
          <a:p>
            <a:r>
              <a:rPr lang="zh-CN" altLang="en-US" sz="2800">
                <a:sym typeface="+mn-ea"/>
              </a:rPr>
              <a:t>化妆室</a:t>
            </a:r>
            <a:r>
              <a:rPr lang="en-US" altLang="zh-CN" sz="2800">
                <a:sym typeface="+mn-ea"/>
              </a:rPr>
              <a:t>(huà zhuāng shì) : </a:t>
            </a:r>
            <a:r>
              <a:rPr lang="en-US" altLang="zh-CN" sz="2800">
                <a:sym typeface="+mn-ea"/>
              </a:rPr>
              <a:t>restroom</a:t>
            </a:r>
            <a:endParaRPr lang="en-US" altLang="zh-CN" sz="2800"/>
          </a:p>
          <a:p>
            <a:endParaRPr lang="en-US" altLang="zh-CN" sz="2800" b="1">
              <a:sym typeface="+mn-ea"/>
            </a:endParaRPr>
          </a:p>
          <a:p>
            <a:r>
              <a:rPr lang="en-US" altLang="zh-CN" sz="2800" b="1">
                <a:sym typeface="+mn-ea"/>
              </a:rPr>
              <a:t>In mainland China.</a:t>
            </a:r>
            <a:endParaRPr lang="en-US" altLang="zh-CN" sz="2800" b="1"/>
          </a:p>
          <a:p>
            <a:r>
              <a:rPr lang="zh-CN" altLang="en-US" sz="2800"/>
              <a:t>卫生间</a:t>
            </a:r>
            <a:r>
              <a:rPr lang="en-US" altLang="zh-CN" sz="2800"/>
              <a:t>(wèi shēng jiān) : restroom</a:t>
            </a:r>
            <a:endParaRPr lang="en-US" altLang="zh-CN" sz="2800"/>
          </a:p>
          <a:p>
            <a:r>
              <a:rPr lang="zh-CN" altLang="en-US" sz="2800"/>
              <a:t>浴室</a:t>
            </a:r>
            <a:r>
              <a:rPr lang="en-US" altLang="zh-CN" sz="2800"/>
              <a:t>(yù shì), bathroom for bathing(usually without a toilet)</a:t>
            </a:r>
            <a:endParaRPr lang="en-US" altLang="zh-CN" sz="2800"/>
          </a:p>
          <a:p>
            <a:r>
              <a:rPr lang="zh-CN" altLang="en-US" sz="2800"/>
              <a:t>厕所</a:t>
            </a:r>
            <a:r>
              <a:rPr lang="en-US" altLang="zh-CN" sz="2800"/>
              <a:t>(cè suǒ), public restroom with no bathing facilities</a:t>
            </a:r>
            <a:endParaRPr lang="en-US" altLang="zh-CN" sz="2800"/>
          </a:p>
          <a:p>
            <a:r>
              <a:rPr lang="zh-CN" altLang="en-US" sz="2800"/>
              <a:t>洗手间</a:t>
            </a:r>
            <a:r>
              <a:rPr lang="en-US" altLang="zh-CN" sz="2800"/>
              <a:t>(xǐ shǒu jiān), restroom or bathroom</a:t>
            </a:r>
            <a:endParaRPr lang="en-US" altLang="zh-CN" sz="2800"/>
          </a:p>
          <a:p>
            <a:r>
              <a:rPr lang="en-US" altLang="zh-CN" sz="2800"/>
              <a:t> </a:t>
            </a:r>
            <a:endParaRPr lang="en-US" altLang="zh-CN" sz="2800"/>
          </a:p>
          <a:p>
            <a:r>
              <a:rPr lang="en-US" altLang="zh-CN" sz="2800"/>
              <a:t>Occasionally, some Chinese speakers refer to the restroom euphemistically as</a:t>
            </a:r>
            <a:r>
              <a:rPr lang="en-US" altLang="zh-CN" sz="2800" b="1">
                <a:solidFill>
                  <a:schemeClr val="tx1"/>
                </a:solidFill>
              </a:rPr>
              <a:t> </a:t>
            </a:r>
            <a:r>
              <a:rPr lang="zh-CN" altLang="en-US" sz="2800" b="1">
                <a:solidFill>
                  <a:schemeClr val="tx1"/>
                </a:solidFill>
              </a:rPr>
              <a:t>一号</a:t>
            </a:r>
            <a:r>
              <a:rPr lang="en-US" altLang="zh-CN" sz="2800" b="1">
                <a:solidFill>
                  <a:schemeClr val="tx1"/>
                </a:solidFill>
              </a:rPr>
              <a:t>(yī hào)</a:t>
            </a:r>
            <a:r>
              <a:rPr lang="en-US" altLang="zh-CN" sz="2800"/>
              <a:t>, literally, number one.</a:t>
            </a:r>
            <a:endParaRPr lang="en-US" altLang="zh-CN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1" r="17338" b="96227"/>
          <a:stretch>
            <a:fillRect/>
          </a:stretch>
        </p:blipFill>
        <p:spPr>
          <a:xfrm>
            <a:off x="739140" y="0"/>
            <a:ext cx="784860" cy="11804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8340" y="2451100"/>
            <a:ext cx="28606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客厅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023745" y="1871980"/>
            <a:ext cx="2795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kè     tīng  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1958340" y="3935095"/>
            <a:ext cx="3132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living room</a:t>
            </a:r>
            <a:endParaRPr lang="en-US" altLang="zh-CN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155" y="1871980"/>
            <a:ext cx="4150995" cy="279781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1" r="17338" b="96227"/>
          <a:stretch>
            <a:fillRect/>
          </a:stretch>
        </p:blipFill>
        <p:spPr>
          <a:xfrm>
            <a:off x="739140" y="0"/>
            <a:ext cx="784860" cy="11804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25320" y="1792605"/>
            <a:ext cx="28606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家具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1990725" y="1090930"/>
            <a:ext cx="2795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jiā       jù   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1925320" y="3361055"/>
            <a:ext cx="3132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  furniture</a:t>
            </a:r>
            <a:endParaRPr lang="en-US" altLang="zh-CN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040" y="736600"/>
            <a:ext cx="4082415" cy="29159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0170" y="4336415"/>
            <a:ext cx="1179576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公寓有一个卧室，一个厨房，一个卫生间，一个客厅，还带</a:t>
            </a:r>
            <a:r>
              <a:rPr lang="zh-CN" altLang="en-US" sz="2400">
                <a:solidFill>
                  <a:srgbClr val="FF0000"/>
                </a:solidFill>
              </a:rPr>
              <a:t>家具</a:t>
            </a:r>
            <a:r>
              <a:rPr lang="zh-CN" altLang="en-US" sz="2400"/>
              <a:t>。</a:t>
            </a:r>
            <a:endParaRPr lang="zh-CN" altLang="en-US" sz="2400"/>
          </a:p>
          <a:p>
            <a:r>
              <a:rPr lang="en-US" altLang="zh-CN" sz="2400"/>
              <a:t>g</a:t>
            </a:r>
            <a:r>
              <a:rPr lang="zh-CN" altLang="en-US" sz="2400"/>
              <a:t>ōng yù yǒu yí g</a:t>
            </a:r>
            <a:r>
              <a:rPr lang="en-US" altLang="zh-CN" sz="2400"/>
              <a:t>e</a:t>
            </a:r>
            <a:r>
              <a:rPr lang="zh-CN" altLang="en-US" sz="2400"/>
              <a:t> wò shì, yí gè chú fáng, yí gè wèi shēng jiān, yí gè kè tīng, hái dài jiā jù.</a:t>
            </a:r>
            <a:endParaRPr lang="zh-CN" altLang="en-US" sz="2400"/>
          </a:p>
          <a:p>
            <a:r>
              <a:rPr lang="zh-CN" altLang="en-US" sz="2400"/>
              <a:t>The apartment </a:t>
            </a:r>
            <a:r>
              <a:rPr lang="en-US" altLang="zh-CN" sz="2400"/>
              <a:t>includes</a:t>
            </a:r>
            <a:r>
              <a:rPr lang="zh-CN" altLang="en-US" sz="2400"/>
              <a:t> a bedroom, a kitchen, a bathroom, </a:t>
            </a:r>
            <a:r>
              <a:rPr lang="en-US" altLang="zh-CN" sz="2400"/>
              <a:t>and </a:t>
            </a:r>
            <a:r>
              <a:rPr lang="zh-CN" altLang="en-US" sz="2400"/>
              <a:t>a living room, </a:t>
            </a:r>
            <a:r>
              <a:rPr lang="en-US" altLang="zh-CN" sz="2400"/>
              <a:t>and it </a:t>
            </a:r>
            <a:r>
              <a:rPr lang="zh-CN" altLang="en-US" sz="2400"/>
              <a:t>is </a:t>
            </a:r>
            <a:r>
              <a:rPr lang="zh-CN" altLang="en-US" sz="2400">
                <a:solidFill>
                  <a:srgbClr val="FF0000"/>
                </a:solidFill>
              </a:rPr>
              <a:t>furnished</a:t>
            </a:r>
            <a:r>
              <a:rPr lang="zh-CN" altLang="en-US" sz="2400"/>
              <a:t>.</a:t>
            </a:r>
            <a:endParaRPr lang="zh-CN" altLang="en-US"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1" r="17338" b="96227"/>
          <a:stretch>
            <a:fillRect/>
          </a:stretch>
        </p:blipFill>
        <p:spPr>
          <a:xfrm>
            <a:off x="739140" y="0"/>
            <a:ext cx="784860" cy="11804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8340" y="2451100"/>
            <a:ext cx="28606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可能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023745" y="1871980"/>
            <a:ext cx="2795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kě    néng    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1958340" y="3935095"/>
            <a:ext cx="3132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maybe; possible</a:t>
            </a:r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5621020" y="1721485"/>
            <a:ext cx="645223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这个工作</a:t>
            </a:r>
            <a:r>
              <a:rPr lang="zh-CN" altLang="en-US" sz="2800">
                <a:solidFill>
                  <a:srgbClr val="FF0000"/>
                </a:solidFill>
              </a:rPr>
              <a:t>可能</a:t>
            </a:r>
            <a:r>
              <a:rPr lang="zh-CN" altLang="en-US" sz="2800"/>
              <a:t>很适合他。</a:t>
            </a:r>
            <a:endParaRPr lang="zh-CN" altLang="en-US" sz="2800"/>
          </a:p>
          <a:p>
            <a:r>
              <a:rPr lang="en-US" altLang="zh-CN" sz="2800"/>
              <a:t>z</a:t>
            </a:r>
            <a:r>
              <a:rPr lang="zh-CN" altLang="en-US" sz="2800"/>
              <a:t>hè ge gōng zuò kě néng hěn shì hé tā.</a:t>
            </a:r>
            <a:endParaRPr lang="zh-CN" altLang="en-US" sz="2800"/>
          </a:p>
          <a:p>
            <a:r>
              <a:rPr lang="zh-CN" altLang="en-US" sz="2800"/>
              <a:t>This job </a:t>
            </a:r>
            <a:r>
              <a:rPr lang="zh-CN" altLang="en-US" sz="2800">
                <a:solidFill>
                  <a:srgbClr val="FF0000"/>
                </a:solidFill>
              </a:rPr>
              <a:t>may be</a:t>
            </a:r>
            <a:r>
              <a:rPr lang="zh-CN" altLang="en-US" sz="2800"/>
              <a:t> suitable for him.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他</a:t>
            </a:r>
            <a:r>
              <a:rPr lang="zh-CN" altLang="en-US" sz="2800">
                <a:solidFill>
                  <a:srgbClr val="FF0000"/>
                </a:solidFill>
              </a:rPr>
              <a:t>可能</a:t>
            </a:r>
            <a:r>
              <a:rPr lang="zh-CN" altLang="en-US" sz="2800"/>
              <a:t>已经死了。</a:t>
            </a:r>
            <a:endParaRPr lang="zh-CN" altLang="en-US" sz="2800"/>
          </a:p>
          <a:p>
            <a:r>
              <a:rPr lang="en-US" altLang="zh-CN" sz="2800"/>
              <a:t>t</a:t>
            </a:r>
            <a:r>
              <a:rPr lang="zh-CN" altLang="en-US" sz="2800"/>
              <a:t>ā kě néng yǐ jīng sǐ le.</a:t>
            </a:r>
            <a:endParaRPr lang="zh-CN" altLang="en-US" sz="2800"/>
          </a:p>
          <a:p>
            <a:r>
              <a:rPr lang="zh-CN" altLang="en-US" sz="2800"/>
              <a:t>He </a:t>
            </a:r>
            <a:r>
              <a:rPr lang="zh-CN" altLang="en-US" sz="2800">
                <a:solidFill>
                  <a:srgbClr val="FF0000"/>
                </a:solidFill>
              </a:rPr>
              <a:t>may be</a:t>
            </a:r>
            <a:r>
              <a:rPr lang="zh-CN" altLang="en-US" sz="2800"/>
              <a:t> dead.</a:t>
            </a:r>
            <a:endParaRPr lang="zh-CN" altLang="en-US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1" r="17338" b="96227"/>
          <a:stretch>
            <a:fillRect/>
          </a:stretch>
        </p:blipFill>
        <p:spPr>
          <a:xfrm>
            <a:off x="739140" y="0"/>
            <a:ext cx="784860" cy="11804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49830" y="2460625"/>
            <a:ext cx="15627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吵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548890" y="1918970"/>
            <a:ext cx="1463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chǎo 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1743075" y="3885565"/>
            <a:ext cx="3075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to quarrel; noisy</a:t>
            </a:r>
            <a:endParaRPr lang="en-US" altLang="zh-CN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720" y="650240"/>
            <a:ext cx="4244975" cy="21837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620385" y="3734435"/>
            <a:ext cx="573786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王朋觉得宿舍太</a:t>
            </a:r>
            <a:r>
              <a:rPr lang="zh-CN" altLang="en-US" sz="2800">
                <a:solidFill>
                  <a:srgbClr val="FF0000"/>
                </a:solidFill>
              </a:rPr>
              <a:t>吵</a:t>
            </a:r>
            <a:r>
              <a:rPr lang="zh-CN" altLang="en-US" sz="2800"/>
              <a:t>，睡不好觉。</a:t>
            </a:r>
            <a:endParaRPr lang="zh-CN" altLang="en-US" sz="2800"/>
          </a:p>
          <a:p>
            <a:r>
              <a:rPr lang="zh-CN" altLang="en-US" sz="2800"/>
              <a:t>wáng péng j</a:t>
            </a:r>
            <a:r>
              <a:rPr lang="en-US" altLang="zh-CN" sz="2800"/>
              <a:t>ué </a:t>
            </a:r>
            <a:r>
              <a:rPr lang="zh-CN" altLang="en-US" sz="2800"/>
              <a:t>d</a:t>
            </a:r>
            <a:r>
              <a:rPr lang="en-US" altLang="zh-CN" sz="2800"/>
              <a:t>e</a:t>
            </a:r>
            <a:r>
              <a:rPr lang="zh-CN" altLang="en-US" sz="2800"/>
              <a:t> </a:t>
            </a:r>
            <a:r>
              <a:rPr lang="en-US" altLang="zh-CN" sz="2800"/>
              <a:t>sù</a:t>
            </a:r>
            <a:r>
              <a:rPr lang="zh-CN" altLang="en-US" sz="2800"/>
              <a:t> s</a:t>
            </a:r>
            <a:r>
              <a:rPr lang="en-US" altLang="zh-CN" sz="2800"/>
              <a:t>h</a:t>
            </a:r>
            <a:r>
              <a:rPr lang="zh-CN" altLang="en-US" sz="2800"/>
              <a:t>è tài chǎo</a:t>
            </a:r>
            <a:r>
              <a:rPr lang="en-US" altLang="zh-CN" sz="2800"/>
              <a:t>, </a:t>
            </a:r>
            <a:r>
              <a:rPr lang="zh-CN" altLang="en-US" sz="2800"/>
              <a:t>shuì b</a:t>
            </a:r>
            <a:r>
              <a:rPr lang="en-US" altLang="zh-CN" sz="2800"/>
              <a:t>u</a:t>
            </a:r>
            <a:r>
              <a:rPr lang="zh-CN" altLang="en-US" sz="2800"/>
              <a:t> hǎo jiào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Wang Peng thinks that the dorm is too </a:t>
            </a:r>
            <a:r>
              <a:rPr lang="en-US" altLang="zh-CN" sz="2800">
                <a:solidFill>
                  <a:srgbClr val="FF0000"/>
                </a:solidFill>
              </a:rPr>
              <a:t>noisy</a:t>
            </a:r>
            <a:r>
              <a:rPr lang="en-US" altLang="zh-CN" sz="2800"/>
              <a:t>, and he can`t sleep well.</a:t>
            </a:r>
            <a:endParaRPr lang="en-US" altLang="zh-CN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1810" y="573405"/>
            <a:ext cx="7008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 Verb+</a:t>
            </a:r>
            <a:r>
              <a:rPr lang="zh-CN" altLang="en-US" sz="2400"/>
              <a:t>了</a:t>
            </a:r>
            <a:r>
              <a:rPr lang="en-US" altLang="zh-CN" sz="2400"/>
              <a:t>+Number+Measure Word+Noun+</a:t>
            </a:r>
            <a:r>
              <a:rPr lang="zh-CN" altLang="en-US" sz="2400"/>
              <a:t>了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239395" y="1250315"/>
            <a:ext cx="108375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tx1"/>
                </a:solidFill>
              </a:rPr>
              <a:t> </a:t>
            </a:r>
            <a:r>
              <a:rPr lang="en-US" altLang="zh-CN" sz="2800">
                <a:solidFill>
                  <a:schemeClr val="tx1"/>
                </a:solidFill>
              </a:rPr>
              <a:t>On its own, the sentence usually implies that </a:t>
            </a:r>
            <a:r>
              <a:rPr lang="en-US" altLang="zh-CN" sz="2800">
                <a:solidFill>
                  <a:srgbClr val="FF0000"/>
                </a:solidFill>
              </a:rPr>
              <a:t>the action has been  </a:t>
            </a:r>
            <a:endParaRPr lang="en-US" altLang="zh-CN" sz="2800">
              <a:solidFill>
                <a:srgbClr val="FF0000"/>
              </a:solidFill>
            </a:endParaRPr>
          </a:p>
          <a:p>
            <a:r>
              <a:rPr lang="en-US" altLang="zh-CN" sz="2800">
                <a:solidFill>
                  <a:srgbClr val="FF0000"/>
                </a:solidFill>
              </a:rPr>
              <a:t> continuing for some time</a:t>
            </a:r>
            <a:r>
              <a:rPr lang="en-US" altLang="zh-CN" sz="2800">
                <a:solidFill>
                  <a:schemeClr val="tx1"/>
                </a:solidFill>
              </a:rPr>
              <a:t> and </a:t>
            </a:r>
            <a:r>
              <a:rPr lang="en-US" altLang="zh-CN" sz="2800">
                <a:solidFill>
                  <a:srgbClr val="FF0000"/>
                </a:solidFill>
              </a:rPr>
              <a:t>is expected to last into the future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9395" y="2737485"/>
            <a:ext cx="118808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ym typeface="+mn-ea"/>
              </a:rPr>
              <a:t>王朋在学校的宿舍住了两个学期了。</a:t>
            </a:r>
            <a:endParaRPr lang="zh-CN" altLang="en-US" sz="2800">
              <a:sym typeface="+mn-ea"/>
            </a:endParaRPr>
          </a:p>
          <a:p>
            <a:r>
              <a:rPr lang="en-US" altLang="zh-CN" sz="2800">
                <a:sym typeface="+mn-ea"/>
              </a:rPr>
              <a:t>Wáng péng zài xué 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xiào </a:t>
            </a:r>
            <a:r>
              <a:rPr lang="en-US" altLang="zh-CN" sz="2800">
                <a:sym typeface="+mn-ea"/>
              </a:rPr>
              <a:t>de sù shè zhù le liǎng ge xué qī le.</a:t>
            </a:r>
            <a:endParaRPr lang="en-US" altLang="zh-CN" sz="2800"/>
          </a:p>
          <a:p>
            <a:r>
              <a:rPr lang="en-US" altLang="zh-CN" sz="2800">
                <a:sym typeface="+mn-ea"/>
              </a:rPr>
              <a:t>Wang Peng 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has been living</a:t>
            </a:r>
            <a:r>
              <a:rPr lang="en-US" altLang="zh-CN" sz="2800">
                <a:sym typeface="+mn-ea"/>
              </a:rPr>
              <a:t> on campus for two semesters up to this moment</a:t>
            </a:r>
            <a:endParaRPr lang="en-US" altLang="zh-CN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1810" y="573405"/>
            <a:ext cx="7008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 Verb+</a:t>
            </a:r>
            <a:r>
              <a:rPr lang="zh-CN" altLang="en-US" sz="2400"/>
              <a:t>了</a:t>
            </a:r>
            <a:r>
              <a:rPr lang="en-US" altLang="zh-CN" sz="2400"/>
              <a:t>+Number+Measure Word+Noun+</a:t>
            </a:r>
            <a:r>
              <a:rPr lang="zh-CN" altLang="en-US" sz="2400"/>
              <a:t>了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297180" y="1144905"/>
            <a:ext cx="108375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tx1"/>
                </a:solidFill>
              </a:rPr>
              <a:t> </a:t>
            </a:r>
            <a:r>
              <a:rPr lang="en-US" altLang="zh-CN" sz="2800">
                <a:solidFill>
                  <a:schemeClr val="tx1"/>
                </a:solidFill>
              </a:rPr>
              <a:t>On its own, the sentence usually implies that </a:t>
            </a:r>
            <a:r>
              <a:rPr lang="en-US" altLang="zh-CN" sz="2800">
                <a:solidFill>
                  <a:srgbClr val="FF0000"/>
                </a:solidFill>
              </a:rPr>
              <a:t>the action has been  </a:t>
            </a:r>
            <a:endParaRPr lang="en-US" altLang="zh-CN" sz="2800">
              <a:solidFill>
                <a:srgbClr val="FF0000"/>
              </a:solidFill>
            </a:endParaRPr>
          </a:p>
          <a:p>
            <a:r>
              <a:rPr lang="en-US" altLang="zh-CN" sz="2800">
                <a:solidFill>
                  <a:srgbClr val="FF0000"/>
                </a:solidFill>
              </a:rPr>
              <a:t> continuing for some time</a:t>
            </a:r>
            <a:r>
              <a:rPr lang="en-US" altLang="zh-CN" sz="2800">
                <a:solidFill>
                  <a:schemeClr val="tx1"/>
                </a:solidFill>
              </a:rPr>
              <a:t> and </a:t>
            </a:r>
            <a:r>
              <a:rPr lang="en-US" altLang="zh-CN" sz="2800">
                <a:solidFill>
                  <a:srgbClr val="FF0000"/>
                </a:solidFill>
              </a:rPr>
              <a:t>is expected to last into the future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0505" y="2614930"/>
            <a:ext cx="1188085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1. A: </a:t>
            </a:r>
            <a:r>
              <a:rPr lang="zh-CN" altLang="en-US" sz="2800"/>
              <a:t>你开出租汽车开了几年了？</a:t>
            </a:r>
            <a:endParaRPr lang="zh-CN" altLang="en-US" sz="2800"/>
          </a:p>
          <a:p>
            <a:r>
              <a:rPr lang="zh-CN" altLang="en-US" sz="2800"/>
              <a:t>        nǐ kāi chū zū qì chē kāi le jǐ nián le？</a:t>
            </a:r>
            <a:endParaRPr lang="zh-CN" altLang="en-US" sz="2800"/>
          </a:p>
          <a:p>
            <a:r>
              <a:rPr lang="zh-CN" altLang="en-US" sz="2800"/>
              <a:t>        </a:t>
            </a:r>
            <a:r>
              <a:rPr lang="en-US" altLang="zh-CN" sz="2800"/>
              <a:t>How many years </a:t>
            </a:r>
            <a:r>
              <a:rPr lang="en-US" altLang="zh-CN" sz="2800">
                <a:solidFill>
                  <a:srgbClr val="FF0000"/>
                </a:solidFill>
              </a:rPr>
              <a:t>have you been driving</a:t>
            </a:r>
            <a:r>
              <a:rPr lang="en-US" altLang="zh-CN" sz="2800"/>
              <a:t> a cab ?</a:t>
            </a:r>
            <a:endParaRPr lang="en-US" altLang="zh-CN" sz="2800"/>
          </a:p>
          <a:p>
            <a:endParaRPr lang="zh-CN" altLang="en-US" sz="2800"/>
          </a:p>
          <a:p>
            <a:r>
              <a:rPr lang="zh-CN" altLang="en-US" sz="2800"/>
              <a:t>    </a:t>
            </a:r>
            <a:r>
              <a:rPr lang="en-US" altLang="zh-CN" sz="2800"/>
              <a:t>B: </a:t>
            </a:r>
            <a:r>
              <a:rPr lang="zh-CN" altLang="en-US" sz="2800"/>
              <a:t>一年半了。</a:t>
            </a:r>
            <a:endParaRPr lang="zh-CN" altLang="en-US" sz="2800"/>
          </a:p>
          <a:p>
            <a:r>
              <a:rPr lang="zh-CN" altLang="en-US" sz="2800"/>
              <a:t>        y</a:t>
            </a:r>
            <a:r>
              <a:rPr lang="zh-CN" altLang="en-US" sz="2800">
                <a:sym typeface="+mn-ea"/>
              </a:rPr>
              <a:t>ì</a:t>
            </a:r>
            <a:r>
              <a:rPr lang="zh-CN" altLang="en-US" sz="2800"/>
              <a:t> nián bàn le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    Fot a year and a half now.</a:t>
            </a:r>
            <a:endParaRPr lang="en-US" altLang="zh-CN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1810" y="573405"/>
            <a:ext cx="7008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 Verb+</a:t>
            </a:r>
            <a:r>
              <a:rPr lang="zh-CN" altLang="en-US" sz="2400"/>
              <a:t>了</a:t>
            </a:r>
            <a:r>
              <a:rPr lang="en-US" altLang="zh-CN" sz="2400"/>
              <a:t>+Number+Measure Word+Noun+</a:t>
            </a:r>
            <a:r>
              <a:rPr lang="zh-CN" altLang="en-US" sz="2400"/>
              <a:t>了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297180" y="1144905"/>
            <a:ext cx="108375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tx1"/>
                </a:solidFill>
              </a:rPr>
              <a:t> </a:t>
            </a:r>
            <a:r>
              <a:rPr lang="en-US" altLang="zh-CN" sz="2800">
                <a:solidFill>
                  <a:schemeClr val="tx1"/>
                </a:solidFill>
              </a:rPr>
              <a:t>On its own, the sentence usually implies that </a:t>
            </a:r>
            <a:r>
              <a:rPr lang="en-US" altLang="zh-CN" sz="2800">
                <a:solidFill>
                  <a:srgbClr val="FF0000"/>
                </a:solidFill>
              </a:rPr>
              <a:t>the action has been  </a:t>
            </a:r>
            <a:endParaRPr lang="en-US" altLang="zh-CN" sz="2800">
              <a:solidFill>
                <a:srgbClr val="FF0000"/>
              </a:solidFill>
            </a:endParaRPr>
          </a:p>
          <a:p>
            <a:r>
              <a:rPr lang="en-US" altLang="zh-CN" sz="2800">
                <a:solidFill>
                  <a:srgbClr val="FF0000"/>
                </a:solidFill>
              </a:rPr>
              <a:t> continuing for some time</a:t>
            </a:r>
            <a:r>
              <a:rPr lang="en-US" altLang="zh-CN" sz="2800">
                <a:solidFill>
                  <a:schemeClr val="tx1"/>
                </a:solidFill>
              </a:rPr>
              <a:t> and </a:t>
            </a:r>
            <a:r>
              <a:rPr lang="en-US" altLang="zh-CN" sz="2800">
                <a:solidFill>
                  <a:srgbClr val="FF0000"/>
                </a:solidFill>
              </a:rPr>
              <a:t>is expected to last into the future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0505" y="2802890"/>
            <a:ext cx="1188085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2.</a:t>
            </a:r>
            <a:r>
              <a:rPr lang="zh-CN" altLang="en-US" sz="2800"/>
              <a:t>弟弟写电子邮件写了半个钟头了，不知道还要写多长时间。</a:t>
            </a:r>
            <a:endParaRPr lang="zh-CN" altLang="en-US" sz="2800"/>
          </a:p>
          <a:p>
            <a:r>
              <a:rPr lang="zh-CN" altLang="en-US" sz="2800"/>
              <a:t>   dì d</a:t>
            </a:r>
            <a:r>
              <a:rPr lang="en-US" altLang="zh-CN" sz="2800"/>
              <a:t>i</a:t>
            </a:r>
            <a:r>
              <a:rPr lang="zh-CN" altLang="en-US" sz="2800"/>
              <a:t> xiě diàn zǐ yóu jiàn xiě le bàn g</a:t>
            </a:r>
            <a:r>
              <a:rPr lang="en-US" altLang="zh-CN" sz="2800"/>
              <a:t>e</a:t>
            </a:r>
            <a:r>
              <a:rPr lang="zh-CN" altLang="en-US" sz="2800"/>
              <a:t> zhōng tóu le</a:t>
            </a:r>
            <a:r>
              <a:rPr lang="en-US" altLang="zh-CN" sz="2800"/>
              <a:t>, </a:t>
            </a:r>
            <a:r>
              <a:rPr lang="zh-CN" altLang="en-US" sz="2800"/>
              <a:t>bù zhī dào hái yào xiě duō cháng shí jiān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My younger brother </a:t>
            </a:r>
            <a:r>
              <a:rPr lang="en-US" altLang="zh-CN" sz="2800">
                <a:solidFill>
                  <a:srgbClr val="FF0000"/>
                </a:solidFill>
              </a:rPr>
              <a:t>has been writing</a:t>
            </a:r>
            <a:r>
              <a:rPr lang="en-US" altLang="zh-CN" sz="2800"/>
              <a:t> e-mails for half an hour. Who knows how much longer he will be.</a:t>
            </a:r>
            <a:endParaRPr lang="en-US" altLang="zh-CN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1810" y="573405"/>
            <a:ext cx="7008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 Verb+</a:t>
            </a:r>
            <a:r>
              <a:rPr lang="zh-CN" altLang="en-US" sz="2400"/>
              <a:t>了</a:t>
            </a:r>
            <a:r>
              <a:rPr lang="en-US" altLang="zh-CN" sz="2400"/>
              <a:t>+Number+Measure Word+Noun+</a:t>
            </a:r>
            <a:r>
              <a:rPr lang="zh-CN" altLang="en-US" sz="2400"/>
              <a:t>了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297180" y="1144905"/>
            <a:ext cx="10837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tx1"/>
                </a:solidFill>
              </a:rPr>
              <a:t> The following two sentences are different in meaning: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7180" y="1875155"/>
            <a:ext cx="1166431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3. </a:t>
            </a:r>
            <a:r>
              <a:rPr lang="zh-CN" altLang="en-US" sz="2800"/>
              <a:t>他病了三天了。</a:t>
            </a:r>
            <a:endParaRPr lang="zh-CN" altLang="en-US" sz="2800"/>
          </a:p>
          <a:p>
            <a:r>
              <a:rPr lang="zh-CN" altLang="en-US" sz="2800"/>
              <a:t>    tā bìng le sān tiān le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He has been sick for three days.</a:t>
            </a:r>
            <a:endParaRPr lang="en-US" altLang="zh-CN" sz="2800"/>
          </a:p>
          <a:p>
            <a:r>
              <a:rPr lang="en-US" altLang="zh-CN" sz="2800"/>
              <a:t>    [The illness has </a:t>
            </a:r>
            <a:r>
              <a:rPr lang="en-US" altLang="zh-CN" sz="2800">
                <a:solidFill>
                  <a:srgbClr val="FF0000"/>
                </a:solidFill>
              </a:rPr>
              <a:t>continued for three days</a:t>
            </a:r>
            <a:r>
              <a:rPr lang="en-US" altLang="zh-CN" sz="2800"/>
              <a:t> and he </a:t>
            </a:r>
            <a:r>
              <a:rPr lang="en-US" altLang="zh-CN" sz="2800">
                <a:solidFill>
                  <a:srgbClr val="FF0000"/>
                </a:solidFill>
              </a:rPr>
              <a:t>currently remains sick.</a:t>
            </a:r>
            <a:r>
              <a:rPr lang="en-US" altLang="zh-CN" sz="2800"/>
              <a:t>]</a:t>
            </a:r>
            <a:endParaRPr lang="en-US" altLang="zh-CN" sz="2800"/>
          </a:p>
          <a:p>
            <a:r>
              <a:rPr lang="zh-CN" altLang="en-US" sz="2800"/>
              <a:t> </a:t>
            </a:r>
            <a:endParaRPr lang="zh-CN" altLang="en-US" sz="2800"/>
          </a:p>
          <a:p>
            <a:r>
              <a:rPr lang="en-US" altLang="zh-CN" sz="2800"/>
              <a:t>4. </a:t>
            </a:r>
            <a:r>
              <a:rPr lang="zh-CN" altLang="en-US" sz="2800"/>
              <a:t>他病了三天。</a:t>
            </a:r>
            <a:endParaRPr lang="zh-CN" altLang="en-US" sz="2800"/>
          </a:p>
          <a:p>
            <a:r>
              <a:rPr lang="zh-CN" altLang="en-US" sz="2800"/>
              <a:t>    tā bìng le sān tiān</a:t>
            </a:r>
            <a:r>
              <a:rPr lang="en-US" altLang="zh-CN" sz="2800"/>
              <a:t>.</a:t>
            </a:r>
            <a:r>
              <a:rPr lang="zh-CN" altLang="en-US" sz="2800"/>
              <a:t> </a:t>
            </a:r>
            <a:endParaRPr lang="zh-CN" altLang="en-US" sz="2800"/>
          </a:p>
          <a:p>
            <a:r>
              <a:rPr lang="zh-CN" altLang="en-US" sz="2800"/>
              <a:t>    </a:t>
            </a:r>
            <a:r>
              <a:rPr lang="en-US" altLang="zh-CN" sz="2800"/>
              <a:t>He was sick for three days.</a:t>
            </a:r>
            <a:endParaRPr lang="en-US" altLang="zh-CN" sz="2800"/>
          </a:p>
          <a:p>
            <a:r>
              <a:rPr lang="en-US" altLang="zh-CN" sz="2800"/>
              <a:t>    [He </a:t>
            </a:r>
            <a:r>
              <a:rPr lang="en-US" altLang="zh-CN" sz="2800">
                <a:solidFill>
                  <a:srgbClr val="FF0000"/>
                </a:solidFill>
              </a:rPr>
              <a:t>recovered from the illness on the fourth day.]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1810" y="573405"/>
            <a:ext cx="7008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 Verb+</a:t>
            </a:r>
            <a:r>
              <a:rPr lang="zh-CN" altLang="en-US" sz="2400"/>
              <a:t>了</a:t>
            </a:r>
            <a:r>
              <a:rPr lang="en-US" altLang="zh-CN" sz="2400"/>
              <a:t>+Number+Measure Word+Noun+</a:t>
            </a:r>
            <a:r>
              <a:rPr lang="zh-CN" altLang="en-US" sz="2400"/>
              <a:t>了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511810" y="1184910"/>
            <a:ext cx="108375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</a:rPr>
              <a:t>If, however, a clause in this pattern is followed </a:t>
            </a:r>
            <a:r>
              <a:rPr lang="en-US" altLang="zh-CN" sz="2800">
                <a:solidFill>
                  <a:srgbClr val="FF0000"/>
                </a:solidFill>
              </a:rPr>
              <a:t>by another clause</a:t>
            </a:r>
            <a:r>
              <a:rPr lang="en-US" altLang="zh-CN" sz="2800">
                <a:solidFill>
                  <a:schemeClr val="tx1"/>
                </a:solidFill>
              </a:rPr>
              <a:t>, it may suggest that the </a:t>
            </a:r>
            <a:r>
              <a:rPr lang="en-US" altLang="zh-CN" sz="2800">
                <a:solidFill>
                  <a:srgbClr val="FF0000"/>
                </a:solidFill>
              </a:rPr>
              <a:t>action may come to an end</a:t>
            </a:r>
            <a:r>
              <a:rPr lang="en-US" altLang="zh-CN" sz="2800">
                <a:solidFill>
                  <a:schemeClr val="tx1"/>
                </a:solidFill>
              </a:rPr>
              <a:t>.</a:t>
            </a:r>
            <a:endParaRPr lang="en-US" altLang="zh-CN" sz="28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4160" y="2618740"/>
            <a:ext cx="1166431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5. </a:t>
            </a:r>
            <a:r>
              <a:rPr lang="zh-CN" altLang="en-US" sz="2800"/>
              <a:t>我打扫房子打扫了一上午了，想休息一下。</a:t>
            </a:r>
            <a:endParaRPr lang="zh-CN" altLang="en-US" sz="2800"/>
          </a:p>
          <a:p>
            <a:r>
              <a:rPr lang="zh-CN" altLang="en-US" sz="2800"/>
              <a:t>    wǒ dǎ sǎo fáng z</a:t>
            </a:r>
            <a:r>
              <a:rPr lang="en-US" altLang="zh-CN" sz="2800"/>
              <a:t>i</a:t>
            </a:r>
            <a:r>
              <a:rPr lang="zh-CN" altLang="en-US" sz="2800"/>
              <a:t> dǎ sǎo le yí shàng wǔ le</a:t>
            </a:r>
            <a:r>
              <a:rPr lang="en-US" altLang="zh-CN" sz="2800"/>
              <a:t>, </a:t>
            </a:r>
            <a:r>
              <a:rPr lang="zh-CN" altLang="en-US" sz="2800"/>
              <a:t>xiǎng xiū x</a:t>
            </a:r>
            <a:r>
              <a:rPr lang="en-US" altLang="zh-CN" sz="2800"/>
              <a:t>i</a:t>
            </a:r>
            <a:r>
              <a:rPr lang="zh-CN" altLang="en-US" sz="2800"/>
              <a:t> </a:t>
            </a:r>
            <a:r>
              <a:rPr lang="zh-CN" altLang="en-US" sz="2800">
                <a:sym typeface="+mn-ea"/>
              </a:rPr>
              <a:t>yí</a:t>
            </a:r>
            <a:r>
              <a:rPr lang="zh-CN" altLang="en-US" sz="2800"/>
              <a:t> xià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I`ve been cleaning the house all morning. I`d like to take a break.</a:t>
            </a:r>
            <a:endParaRPr lang="en-US" altLang="zh-CN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1810" y="573405"/>
            <a:ext cx="7008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 Verb+</a:t>
            </a:r>
            <a:r>
              <a:rPr lang="zh-CN" altLang="en-US" sz="2400"/>
              <a:t>了</a:t>
            </a:r>
            <a:r>
              <a:rPr lang="en-US" altLang="zh-CN" sz="2400"/>
              <a:t>+Number+Measure Word+Noun+</a:t>
            </a:r>
            <a:r>
              <a:rPr lang="zh-CN" altLang="en-US" sz="2400"/>
              <a:t>了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511810" y="1144905"/>
            <a:ext cx="108375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tx1"/>
                </a:solidFill>
              </a:rPr>
              <a:t>This structure is </a:t>
            </a:r>
            <a:r>
              <a:rPr lang="en-US" altLang="zh-CN" sz="2800">
                <a:solidFill>
                  <a:srgbClr val="FF0000"/>
                </a:solidFill>
              </a:rPr>
              <a:t>not limited to temporal expressions</a:t>
            </a:r>
            <a:r>
              <a:rPr lang="en-US" altLang="zh-CN" sz="2800">
                <a:solidFill>
                  <a:schemeClr val="tx1"/>
                </a:solidFill>
              </a:rPr>
              <a:t>. It can also be used to indicate quantity:</a:t>
            </a:r>
            <a:endParaRPr lang="en-US" altLang="zh-CN" sz="280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7180" y="2289175"/>
            <a:ext cx="1166431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6. </a:t>
            </a:r>
            <a:r>
              <a:rPr lang="zh-CN" altLang="en-US" sz="2800"/>
              <a:t>衣服我已经买了三件了，够了。</a:t>
            </a:r>
            <a:endParaRPr lang="zh-CN" altLang="en-US" sz="2800"/>
          </a:p>
          <a:p>
            <a:r>
              <a:rPr lang="zh-CN" altLang="en-US" sz="2800"/>
              <a:t>    yī f</a:t>
            </a:r>
            <a:r>
              <a:rPr lang="en-US" altLang="zh-CN" sz="2800"/>
              <a:t>u</a:t>
            </a:r>
            <a:r>
              <a:rPr lang="zh-CN" altLang="en-US" sz="2800"/>
              <a:t> wǒ yǐ jīng mǎi le sān jiàn le</a:t>
            </a:r>
            <a:r>
              <a:rPr lang="en-US" altLang="zh-CN" sz="2800"/>
              <a:t>, </a:t>
            </a:r>
            <a:r>
              <a:rPr lang="zh-CN" altLang="en-US" sz="2800"/>
              <a:t>gòu le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I have already bought three pieces of clothing. That`s plenty.</a:t>
            </a:r>
            <a:endParaRPr lang="en-US" altLang="zh-CN" sz="2800"/>
          </a:p>
          <a:p>
            <a:endParaRPr lang="zh-CN" altLang="en-US" sz="2800"/>
          </a:p>
          <a:p>
            <a:r>
              <a:rPr lang="en-US" altLang="zh-CN" sz="2800"/>
              <a:t>7. </a:t>
            </a:r>
            <a:r>
              <a:rPr lang="zh-CN" altLang="en-US" sz="2800"/>
              <a:t>这封信我已经看了两遍了，不想再看了。</a:t>
            </a:r>
            <a:endParaRPr lang="zh-CN" altLang="en-US" sz="2800"/>
          </a:p>
          <a:p>
            <a:r>
              <a:rPr lang="zh-CN" altLang="en-US" sz="2800"/>
              <a:t>    zhè fēng xìn wǒ yǐ jīng kàn le liǎng biàn le</a:t>
            </a:r>
            <a:r>
              <a:rPr lang="en-US" altLang="zh-CN" sz="2800"/>
              <a:t>, </a:t>
            </a:r>
            <a:r>
              <a:rPr lang="zh-CN" altLang="en-US" sz="2800"/>
              <a:t>bù xiǎng zài kàn le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I`ve read this letter twice already and don`t want to read it again.</a:t>
            </a:r>
            <a:endParaRPr lang="en-US" altLang="zh-CN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1810" y="573405"/>
            <a:ext cx="7008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2. </a:t>
            </a:r>
            <a:r>
              <a:rPr lang="zh-CN" altLang="en-US" sz="2400"/>
              <a:t>连</a:t>
            </a:r>
            <a:r>
              <a:rPr lang="en-US" altLang="zh-CN" sz="2400"/>
              <a:t>...</a:t>
            </a:r>
            <a:r>
              <a:rPr lang="zh-CN" altLang="en-US" sz="2400"/>
              <a:t>都</a:t>
            </a:r>
            <a:r>
              <a:rPr lang="en-US" altLang="zh-CN" sz="2400"/>
              <a:t>/</a:t>
            </a:r>
            <a:r>
              <a:rPr lang="zh-CN" altLang="en-US" sz="2400"/>
              <a:t>也</a:t>
            </a:r>
            <a:r>
              <a:rPr lang="en-US" altLang="zh-CN" sz="2400"/>
              <a:t>(lián ...dōu /yě)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427355" y="1109980"/>
            <a:ext cx="10837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连</a:t>
            </a:r>
            <a:r>
              <a:rPr lang="en-US" altLang="zh-CN" sz="2400"/>
              <a:t>(</a:t>
            </a:r>
            <a:r>
              <a:rPr lang="en-US" altLang="zh-CN" sz="2400">
                <a:sym typeface="+mn-ea"/>
              </a:rPr>
              <a:t>lián</a:t>
            </a:r>
            <a:r>
              <a:rPr lang="en-US" altLang="zh-CN" sz="2400"/>
              <a:t>) is an intensifier which is always used in conjunction with </a:t>
            </a:r>
            <a:r>
              <a:rPr lang="zh-CN" altLang="en-US" sz="2400">
                <a:sym typeface="+mn-ea"/>
              </a:rPr>
              <a:t>都</a:t>
            </a:r>
            <a:r>
              <a:rPr lang="en-US" altLang="zh-CN" sz="2400">
                <a:sym typeface="+mn-ea"/>
              </a:rPr>
              <a:t>/</a:t>
            </a:r>
            <a:r>
              <a:rPr lang="zh-CN" altLang="en-US" sz="2400">
                <a:sym typeface="+mn-ea"/>
              </a:rPr>
              <a:t>也</a:t>
            </a:r>
            <a:r>
              <a:rPr lang="en-US" altLang="zh-CN" sz="2400">
                <a:sym typeface="+mn-ea"/>
              </a:rPr>
              <a:t>(dōu /yě).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577850" y="2229485"/>
            <a:ext cx="1103503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1. </a:t>
            </a:r>
            <a:r>
              <a:rPr lang="zh-CN" altLang="en-US" sz="2800"/>
              <a:t>我姐姐的孩子很聪明，</a:t>
            </a:r>
            <a:r>
              <a:rPr lang="zh-CN" altLang="en-US" sz="2800">
                <a:solidFill>
                  <a:srgbClr val="FF0000"/>
                </a:solidFill>
              </a:rPr>
              <a:t>连</a:t>
            </a:r>
            <a:r>
              <a:rPr lang="zh-CN" altLang="en-US" sz="2800"/>
              <a:t>日本话都会说。</a:t>
            </a:r>
            <a:endParaRPr lang="zh-CN" altLang="en-US" sz="2800"/>
          </a:p>
          <a:p>
            <a:r>
              <a:rPr lang="zh-CN" altLang="en-US" sz="2800"/>
              <a:t>    wǒ jiě ji</a:t>
            </a:r>
            <a:r>
              <a:rPr lang="en-US" altLang="zh-CN" sz="2800"/>
              <a:t>e</a:t>
            </a:r>
            <a:r>
              <a:rPr lang="zh-CN" altLang="en-US" sz="2800"/>
              <a:t> de hái z</a:t>
            </a:r>
            <a:r>
              <a:rPr lang="en-US" altLang="zh-CN" sz="2800"/>
              <a:t>i</a:t>
            </a:r>
            <a:r>
              <a:rPr lang="zh-CN" altLang="en-US" sz="2800"/>
              <a:t> hěn cōng m</a:t>
            </a:r>
            <a:r>
              <a:rPr lang="en-US" altLang="zh-CN" sz="2800"/>
              <a:t>i</a:t>
            </a:r>
            <a:r>
              <a:rPr lang="zh-CN" altLang="en-US" sz="2800"/>
              <a:t>ng</a:t>
            </a:r>
            <a:r>
              <a:rPr lang="en-US" altLang="zh-CN" sz="2800"/>
              <a:t>, </a:t>
            </a:r>
            <a:r>
              <a:rPr lang="zh-CN" altLang="en-US" sz="2800"/>
              <a:t>lián rì běn huà dōu huì shuō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zh-CN" altLang="en-US" sz="2800"/>
              <a:t>    </a:t>
            </a:r>
            <a:r>
              <a:rPr lang="en-US" altLang="zh-CN" sz="2800"/>
              <a:t>My sister`s child is really smart. She can </a:t>
            </a:r>
            <a:r>
              <a:rPr lang="en-US" altLang="zh-CN" sz="2800">
                <a:solidFill>
                  <a:srgbClr val="FF0000"/>
                </a:solidFill>
              </a:rPr>
              <a:t>even</a:t>
            </a:r>
            <a:r>
              <a:rPr lang="en-US" altLang="zh-CN" sz="2800"/>
              <a:t> speak Japanese.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521335" y="4185920"/>
            <a:ext cx="104895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What follows 连(</a:t>
            </a:r>
            <a:r>
              <a:rPr lang="en-US" altLang="zh-CN" sz="2400">
                <a:sym typeface="+mn-ea"/>
              </a:rPr>
              <a:t>lián</a:t>
            </a:r>
            <a:r>
              <a:rPr lang="zh-CN" altLang="en-US" sz="2400"/>
              <a:t>) usually represents an extreme case: the biggest or smallest, the best or worst, the most difficult or easiest, etc. (1), for instance, </a:t>
            </a:r>
            <a:r>
              <a:rPr lang="zh-CN" altLang="en-US" sz="2400">
                <a:solidFill>
                  <a:srgbClr val="FF0000"/>
                </a:solidFill>
              </a:rPr>
              <a:t>i</a:t>
            </a:r>
            <a:r>
              <a:rPr lang="zh-CN" altLang="en-US" sz="2400">
                <a:solidFill>
                  <a:srgbClr val="FF0000"/>
                </a:solidFill>
              </a:rPr>
              <a:t>mplies that Japanese is very difficult. If a child can speak such a difficult language as Japanese, then the child must be very intelligent.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1810" y="573405"/>
            <a:ext cx="7008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2. </a:t>
            </a:r>
            <a:r>
              <a:rPr lang="zh-CN" altLang="en-US" sz="2400"/>
              <a:t>连</a:t>
            </a:r>
            <a:r>
              <a:rPr lang="en-US" altLang="zh-CN" sz="2400"/>
              <a:t>...</a:t>
            </a:r>
            <a:r>
              <a:rPr lang="zh-CN" altLang="en-US" sz="2400"/>
              <a:t>都</a:t>
            </a:r>
            <a:r>
              <a:rPr lang="en-US" altLang="zh-CN" sz="2400"/>
              <a:t>/</a:t>
            </a:r>
            <a:r>
              <a:rPr lang="zh-CN" altLang="en-US" sz="2400"/>
              <a:t>也</a:t>
            </a:r>
            <a:r>
              <a:rPr lang="en-US" altLang="zh-CN" sz="2400"/>
              <a:t>(lián ...dōu /yě)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427355" y="1109980"/>
            <a:ext cx="10837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连</a:t>
            </a:r>
            <a:r>
              <a:rPr lang="en-US" altLang="zh-CN" sz="2400"/>
              <a:t>(</a:t>
            </a:r>
            <a:r>
              <a:rPr lang="en-US" altLang="zh-CN" sz="2400">
                <a:sym typeface="+mn-ea"/>
              </a:rPr>
              <a:t>lián</a:t>
            </a:r>
            <a:r>
              <a:rPr lang="en-US" altLang="zh-CN" sz="2400"/>
              <a:t>) is an intensifier which is always used in conjunction with </a:t>
            </a:r>
            <a:r>
              <a:rPr lang="zh-CN" altLang="en-US" sz="2400">
                <a:sym typeface="+mn-ea"/>
              </a:rPr>
              <a:t>都</a:t>
            </a:r>
            <a:r>
              <a:rPr lang="en-US" altLang="zh-CN" sz="2400">
                <a:sym typeface="+mn-ea"/>
              </a:rPr>
              <a:t>/</a:t>
            </a:r>
            <a:r>
              <a:rPr lang="zh-CN" altLang="en-US" sz="2400">
                <a:sym typeface="+mn-ea"/>
              </a:rPr>
              <a:t>也</a:t>
            </a:r>
            <a:r>
              <a:rPr lang="en-US" altLang="zh-CN" sz="2400">
                <a:sym typeface="+mn-ea"/>
              </a:rPr>
              <a:t>(dōu /yě).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577850" y="2229485"/>
            <a:ext cx="1103503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2.</a:t>
            </a:r>
            <a:r>
              <a:rPr lang="zh-CN" altLang="en-US" sz="2800"/>
              <a:t>我弟弟学中文学了一年了，可是</a:t>
            </a:r>
            <a:r>
              <a:rPr lang="zh-CN" altLang="en-US" sz="2800">
                <a:solidFill>
                  <a:srgbClr val="FF0000"/>
                </a:solidFill>
              </a:rPr>
              <a:t>连</a:t>
            </a:r>
            <a:r>
              <a:rPr lang="en-US" altLang="zh-CN" sz="2800"/>
              <a:t>“</a:t>
            </a:r>
            <a:r>
              <a:rPr lang="zh-CN" altLang="en-US" sz="2800"/>
              <a:t>天</a:t>
            </a:r>
            <a:r>
              <a:rPr lang="en-US" altLang="zh-CN" sz="2800"/>
              <a:t>”</a:t>
            </a:r>
            <a:r>
              <a:rPr lang="zh-CN" altLang="en-US" sz="2800"/>
              <a:t>字都不会写。</a:t>
            </a:r>
            <a:endParaRPr lang="zh-CN" altLang="en-US" sz="2800"/>
          </a:p>
          <a:p>
            <a:r>
              <a:rPr lang="zh-CN" altLang="en-US" sz="2800"/>
              <a:t>   wǒ dì d</a:t>
            </a:r>
            <a:r>
              <a:rPr lang="en-US" altLang="zh-CN" sz="2800"/>
              <a:t>i</a:t>
            </a:r>
            <a:r>
              <a:rPr lang="zh-CN" altLang="en-US" sz="2800"/>
              <a:t> xué zhōng wén xué le yì nián le</a:t>
            </a:r>
            <a:r>
              <a:rPr lang="en-US" altLang="zh-CN" sz="2800"/>
              <a:t>, </a:t>
            </a:r>
            <a:r>
              <a:rPr lang="zh-CN" altLang="en-US" sz="2800"/>
              <a:t>kě shì lián “tiān” zì dōu bú </a:t>
            </a:r>
            <a:endParaRPr lang="zh-CN" altLang="en-US" sz="2800"/>
          </a:p>
          <a:p>
            <a:r>
              <a:rPr lang="zh-CN" altLang="en-US" sz="2800"/>
              <a:t>   huì xiě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My younger brother has been studying Chinese for a year now, but </a:t>
            </a:r>
            <a:endParaRPr lang="en-US" altLang="zh-CN" sz="2800"/>
          </a:p>
          <a:p>
            <a:r>
              <a:rPr lang="en-US" altLang="zh-CN" sz="2800"/>
              <a:t>   can`t </a:t>
            </a:r>
            <a:r>
              <a:rPr lang="en-US" altLang="zh-CN" sz="2800">
                <a:solidFill>
                  <a:srgbClr val="FF0000"/>
                </a:solidFill>
              </a:rPr>
              <a:t>even</a:t>
            </a:r>
            <a:r>
              <a:rPr lang="en-US" altLang="zh-CN" sz="2800"/>
              <a:t> write the character </a:t>
            </a:r>
            <a:r>
              <a:rPr lang="zh-CN" altLang="en-US" sz="2800"/>
              <a:t>天</a:t>
            </a:r>
            <a:r>
              <a:rPr lang="en-US" altLang="zh-CN" sz="2800"/>
              <a:t>.</a:t>
            </a:r>
            <a:endParaRPr lang="en-US" altLang="zh-CN" sz="2800"/>
          </a:p>
        </p:txBody>
      </p:sp>
      <p:sp>
        <p:nvSpPr>
          <p:cNvPr id="3" name="文本框 2"/>
          <p:cNvSpPr txBox="1"/>
          <p:nvPr/>
        </p:nvSpPr>
        <p:spPr>
          <a:xfrm>
            <a:off x="822325" y="4778375"/>
            <a:ext cx="98310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Similarly, 天(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tiān</a:t>
            </a:r>
            <a:r>
              <a:rPr lang="en-US" altLang="zh-CN" sz="2400">
                <a:solidFill>
                  <a:srgbClr val="FF0000"/>
                </a:solidFill>
              </a:rPr>
              <a:t>) is considered one of the easiest Chinese characters. If the younger brother in (2) does not know how to write 天(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tiān</a:t>
            </a:r>
            <a:r>
              <a:rPr lang="en-US" altLang="zh-CN" sz="2400">
                <a:solidFill>
                  <a:srgbClr val="FF0000"/>
                </a:solidFill>
              </a:rPr>
              <a:t>), it goes without saying that he can`t write other more difficult characters</a:t>
            </a:r>
            <a:endParaRPr lang="en-US" altLang="zh-CN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1810" y="573405"/>
            <a:ext cx="7008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2. </a:t>
            </a:r>
            <a:r>
              <a:rPr lang="zh-CN" altLang="en-US" sz="2400"/>
              <a:t>连</a:t>
            </a:r>
            <a:r>
              <a:rPr lang="en-US" altLang="zh-CN" sz="2400"/>
              <a:t>...</a:t>
            </a:r>
            <a:r>
              <a:rPr lang="zh-CN" altLang="en-US" sz="2400"/>
              <a:t>都</a:t>
            </a:r>
            <a:r>
              <a:rPr lang="en-US" altLang="zh-CN" sz="2400"/>
              <a:t>/</a:t>
            </a:r>
            <a:r>
              <a:rPr lang="zh-CN" altLang="en-US" sz="2400"/>
              <a:t>也</a:t>
            </a:r>
            <a:r>
              <a:rPr lang="en-US" altLang="zh-CN" sz="2400"/>
              <a:t>(lián ...dōu /yě)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427355" y="1109980"/>
            <a:ext cx="10837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连</a:t>
            </a:r>
            <a:r>
              <a:rPr lang="en-US" altLang="zh-CN" sz="2400"/>
              <a:t>(</a:t>
            </a:r>
            <a:r>
              <a:rPr lang="en-US" altLang="zh-CN" sz="2400">
                <a:sym typeface="+mn-ea"/>
              </a:rPr>
              <a:t>lián</a:t>
            </a:r>
            <a:r>
              <a:rPr lang="en-US" altLang="zh-CN" sz="2400"/>
              <a:t>) is an intensifier which is always used in conjunction with </a:t>
            </a:r>
            <a:r>
              <a:rPr lang="zh-CN" altLang="en-US" sz="2400">
                <a:sym typeface="+mn-ea"/>
              </a:rPr>
              <a:t>都</a:t>
            </a:r>
            <a:r>
              <a:rPr lang="en-US" altLang="zh-CN" sz="2400">
                <a:sym typeface="+mn-ea"/>
              </a:rPr>
              <a:t>/</a:t>
            </a:r>
            <a:r>
              <a:rPr lang="zh-CN" altLang="en-US" sz="2400">
                <a:sym typeface="+mn-ea"/>
              </a:rPr>
              <a:t>也</a:t>
            </a:r>
            <a:r>
              <a:rPr lang="en-US" altLang="zh-CN" sz="2400">
                <a:sym typeface="+mn-ea"/>
              </a:rPr>
              <a:t>(dōu /yě).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577850" y="2229485"/>
            <a:ext cx="1103503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3. </a:t>
            </a:r>
            <a:r>
              <a:rPr lang="zh-CN" altLang="en-US" sz="2800"/>
              <a:t>你怎么</a:t>
            </a:r>
            <a:r>
              <a:rPr lang="zh-CN" altLang="en-US" sz="2800">
                <a:solidFill>
                  <a:srgbClr val="FF0000"/>
                </a:solidFill>
              </a:rPr>
              <a:t>连</a:t>
            </a:r>
            <a:r>
              <a:rPr lang="zh-CN" altLang="en-US" sz="2800"/>
              <a:t>药</a:t>
            </a:r>
            <a:r>
              <a:rPr lang="zh-CN" altLang="en-US" sz="2800">
                <a:solidFill>
                  <a:schemeClr val="tx1"/>
                </a:solidFill>
              </a:rPr>
              <a:t>都</a:t>
            </a:r>
            <a:r>
              <a:rPr lang="zh-CN" altLang="en-US" sz="2800"/>
              <a:t>忘了吃？</a:t>
            </a:r>
            <a:endParaRPr lang="zh-CN" altLang="en-US" sz="2800"/>
          </a:p>
          <a:p>
            <a:r>
              <a:rPr lang="zh-CN" altLang="en-US" sz="2800"/>
              <a:t>    nǐ zěn me lián yào dōu wàng le chī </a:t>
            </a:r>
            <a:r>
              <a:rPr lang="en-US" altLang="zh-CN" sz="2800"/>
              <a:t>?</a:t>
            </a:r>
            <a:endParaRPr lang="en-US" altLang="zh-CN" sz="2800"/>
          </a:p>
          <a:p>
            <a:r>
              <a:rPr lang="en-US" altLang="zh-CN" sz="2800"/>
              <a:t>    How could you forget </a:t>
            </a:r>
            <a:r>
              <a:rPr lang="en-US" altLang="zh-CN" sz="2800">
                <a:solidFill>
                  <a:srgbClr val="FF0000"/>
                </a:solidFill>
              </a:rPr>
              <a:t>even</a:t>
            </a:r>
            <a:r>
              <a:rPr lang="en-US" altLang="zh-CN" sz="2800"/>
              <a:t> to take your medicine ?</a:t>
            </a:r>
            <a:endParaRPr lang="zh-CN" altLang="en-US" sz="2800"/>
          </a:p>
          <a:p>
            <a:endParaRPr lang="en-US" altLang="zh-CN" sz="2800"/>
          </a:p>
          <a:p>
            <a:r>
              <a:rPr lang="en-US" altLang="zh-CN" sz="2800"/>
              <a:t>4. </a:t>
            </a:r>
            <a:r>
              <a:rPr lang="zh-CN" altLang="en-US" sz="2800"/>
              <a:t>昨天学的生词我</a:t>
            </a:r>
            <a:r>
              <a:rPr lang="zh-CN" altLang="en-US" sz="2800">
                <a:solidFill>
                  <a:srgbClr val="FF0000"/>
                </a:solidFill>
              </a:rPr>
              <a:t>连</a:t>
            </a:r>
            <a:r>
              <a:rPr lang="zh-CN" altLang="en-US" sz="2800"/>
              <a:t>一个也不记得了。</a:t>
            </a:r>
            <a:endParaRPr lang="zh-CN" altLang="en-US" sz="2800"/>
          </a:p>
          <a:p>
            <a:r>
              <a:rPr lang="zh-CN" altLang="en-US" sz="2800"/>
              <a:t>    zuó tiān xué de shēng cí wǒ lián yí g</a:t>
            </a:r>
            <a:r>
              <a:rPr lang="en-US" altLang="zh-CN" sz="2800"/>
              <a:t>e</a:t>
            </a:r>
            <a:r>
              <a:rPr lang="zh-CN" altLang="en-US" sz="2800"/>
              <a:t> yě bú jì d</a:t>
            </a:r>
            <a:r>
              <a:rPr lang="en-US" altLang="zh-CN" sz="2800"/>
              <a:t>e</a:t>
            </a:r>
            <a:r>
              <a:rPr lang="zh-CN" altLang="en-US" sz="2800"/>
              <a:t> le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I can`t recall </a:t>
            </a:r>
            <a:r>
              <a:rPr lang="en-US" altLang="zh-CN" sz="2800">
                <a:solidFill>
                  <a:srgbClr val="FF0000"/>
                </a:solidFill>
              </a:rPr>
              <a:t>even</a:t>
            </a:r>
            <a:r>
              <a:rPr lang="en-US" altLang="zh-CN" sz="2800"/>
              <a:t> a single word we learned yesterday.</a:t>
            </a:r>
            <a:endParaRPr lang="en-US" altLang="zh-CN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1810" y="573405"/>
            <a:ext cx="7008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3. Potential complements with Verb + </a:t>
            </a:r>
            <a:r>
              <a:rPr lang="zh-CN" altLang="en-US" sz="2400"/>
              <a:t>不下 </a:t>
            </a:r>
            <a:r>
              <a:rPr lang="en-US" altLang="zh-CN" sz="2400"/>
              <a:t>(bu xià)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427355" y="1109980"/>
            <a:ext cx="108375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The V+</a:t>
            </a:r>
            <a:r>
              <a:rPr lang="zh-CN" altLang="en-US" sz="2400"/>
              <a:t>不下</a:t>
            </a:r>
            <a:r>
              <a:rPr lang="en-US" altLang="zh-CN" sz="2400"/>
              <a:t>(</a:t>
            </a:r>
            <a:r>
              <a:rPr lang="en-US" altLang="zh-CN" sz="2400">
                <a:sym typeface="+mn-ea"/>
              </a:rPr>
              <a:t>bu xià</a:t>
            </a:r>
            <a:r>
              <a:rPr lang="en-US" altLang="zh-CN" sz="2400"/>
              <a:t>) structure suggests that a location or container in question </a:t>
            </a:r>
            <a:r>
              <a:rPr lang="en-US" altLang="zh-CN" sz="2400">
                <a:solidFill>
                  <a:srgbClr val="FF0000"/>
                </a:solidFill>
              </a:rPr>
              <a:t>does not have the capacity to hold something.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7850" y="2229485"/>
            <a:ext cx="1103503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1. </a:t>
            </a:r>
            <a:r>
              <a:rPr lang="zh-CN" altLang="en-US" sz="2800"/>
              <a:t>这个客厅大是大，不过</a:t>
            </a:r>
            <a:r>
              <a:rPr lang="zh-CN" altLang="en-US" sz="2800">
                <a:solidFill>
                  <a:srgbClr val="FF0000"/>
                </a:solidFill>
              </a:rPr>
              <a:t>坐不下</a:t>
            </a:r>
            <a:r>
              <a:rPr lang="zh-CN" altLang="en-US" sz="2800"/>
              <a:t>二十个人。</a:t>
            </a:r>
            <a:endParaRPr lang="zh-CN" altLang="en-US" sz="2800"/>
          </a:p>
          <a:p>
            <a:r>
              <a:rPr lang="zh-CN" altLang="en-US" sz="2800"/>
              <a:t>    zhè g</a:t>
            </a:r>
            <a:r>
              <a:rPr lang="en-US" altLang="zh-CN" sz="2800"/>
              <a:t>e</a:t>
            </a:r>
            <a:r>
              <a:rPr lang="zh-CN" altLang="en-US" sz="2800"/>
              <a:t> kè tīng dà shì dà</a:t>
            </a:r>
            <a:r>
              <a:rPr lang="en-US" altLang="zh-CN" sz="2800"/>
              <a:t>, </a:t>
            </a:r>
            <a:r>
              <a:rPr lang="zh-CN" altLang="en-US" sz="2800"/>
              <a:t>bú guò zuò b</a:t>
            </a:r>
            <a:r>
              <a:rPr lang="en-US" altLang="zh-CN" sz="2800"/>
              <a:t>u</a:t>
            </a:r>
            <a:r>
              <a:rPr lang="zh-CN" altLang="en-US" sz="2800"/>
              <a:t> xià èr shí g</a:t>
            </a:r>
            <a:r>
              <a:rPr lang="en-US" altLang="zh-CN" sz="2800"/>
              <a:t>e</a:t>
            </a:r>
            <a:r>
              <a:rPr lang="zh-CN" altLang="en-US" sz="2800"/>
              <a:t> rén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This living room is pretty spacious, but still </a:t>
            </a:r>
            <a:r>
              <a:rPr lang="en-US" altLang="zh-CN" sz="2800">
                <a:solidFill>
                  <a:srgbClr val="FF0000"/>
                </a:solidFill>
              </a:rPr>
              <a:t>not large enough to seat </a:t>
            </a:r>
            <a:r>
              <a:rPr lang="en-US" altLang="zh-CN" sz="2800"/>
              <a:t> </a:t>
            </a:r>
            <a:endParaRPr lang="en-US" altLang="zh-CN" sz="2800"/>
          </a:p>
          <a:p>
            <a:r>
              <a:rPr lang="en-US" altLang="zh-CN" sz="2800"/>
              <a:t>    twenty people.</a:t>
            </a:r>
            <a:endParaRPr lang="en-US" altLang="zh-CN" sz="2800"/>
          </a:p>
          <a:p>
            <a:endParaRPr lang="zh-CN" altLang="en-US" sz="2800"/>
          </a:p>
          <a:p>
            <a:endParaRPr lang="en-US" altLang="zh-CN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1" r="17338" b="96227"/>
          <a:stretch>
            <a:fillRect/>
          </a:stretch>
        </p:blipFill>
        <p:spPr>
          <a:xfrm>
            <a:off x="739140" y="0"/>
            <a:ext cx="784860" cy="11804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49830" y="2460625"/>
            <a:ext cx="15627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连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548890" y="1918970"/>
            <a:ext cx="1463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lián 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1743075" y="3885565"/>
            <a:ext cx="3075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      even</a:t>
            </a:r>
            <a:endParaRPr lang="en-US" altLang="zh-CN" sz="3200"/>
          </a:p>
        </p:txBody>
      </p:sp>
      <p:sp>
        <p:nvSpPr>
          <p:cNvPr id="5" name="文本框 4"/>
          <p:cNvSpPr txBox="1"/>
          <p:nvPr/>
        </p:nvSpPr>
        <p:spPr>
          <a:xfrm>
            <a:off x="4717415" y="1691005"/>
            <a:ext cx="738378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房间太小，</a:t>
            </a:r>
            <a:r>
              <a:rPr lang="zh-CN" altLang="en-US" sz="2800">
                <a:solidFill>
                  <a:srgbClr val="FF0000"/>
                </a:solidFill>
              </a:rPr>
              <a:t>连</a:t>
            </a:r>
            <a:r>
              <a:rPr lang="zh-CN" altLang="en-US" sz="2800"/>
              <a:t>电脑都放不下。</a:t>
            </a:r>
            <a:endParaRPr lang="zh-CN" altLang="en-US" sz="2800"/>
          </a:p>
          <a:p>
            <a:r>
              <a:rPr lang="zh-CN" altLang="en-US" sz="2800"/>
              <a:t>fáng jiān tài xiǎo</a:t>
            </a:r>
            <a:r>
              <a:rPr lang="en-US" altLang="zh-CN" sz="2800"/>
              <a:t>, </a:t>
            </a:r>
            <a:r>
              <a:rPr lang="zh-CN" altLang="en-US" sz="2800"/>
              <a:t>lián diàn nǎo dōu fàng b</a:t>
            </a:r>
            <a:r>
              <a:rPr lang="en-US" altLang="zh-CN" sz="2800"/>
              <a:t>u</a:t>
            </a:r>
            <a:r>
              <a:rPr lang="zh-CN" altLang="en-US" sz="2800"/>
              <a:t> xià</a:t>
            </a:r>
            <a:endParaRPr lang="zh-CN" altLang="en-US" sz="2800"/>
          </a:p>
          <a:p>
            <a:r>
              <a:rPr lang="zh-CN" altLang="en-US" sz="2800"/>
              <a:t>The room is too small to fit </a:t>
            </a:r>
            <a:r>
              <a:rPr lang="zh-CN" altLang="en-US" sz="2800">
                <a:solidFill>
                  <a:srgbClr val="FF0000"/>
                </a:solidFill>
              </a:rPr>
              <a:t>even</a:t>
            </a:r>
            <a:r>
              <a:rPr lang="zh-CN" altLang="en-US" sz="2800"/>
              <a:t> the computer.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我</a:t>
            </a:r>
            <a:r>
              <a:rPr lang="zh-CN" altLang="en-US" sz="2800">
                <a:solidFill>
                  <a:srgbClr val="FF0000"/>
                </a:solidFill>
              </a:rPr>
              <a:t>连</a:t>
            </a:r>
            <a:r>
              <a:rPr lang="zh-CN" altLang="en-US" sz="2800"/>
              <a:t>你是谁都不知道。</a:t>
            </a:r>
            <a:endParaRPr lang="zh-CN" altLang="en-US" sz="2800"/>
          </a:p>
          <a:p>
            <a:r>
              <a:rPr lang="zh-CN" altLang="en-US" sz="2800"/>
              <a:t>wǒ lián nǐ shì shéi dōu bù zhī dào</a:t>
            </a:r>
            <a:endParaRPr lang="zh-CN" altLang="en-US" sz="2800"/>
          </a:p>
          <a:p>
            <a:r>
              <a:rPr lang="zh-CN" altLang="en-US" sz="2800"/>
              <a:t>I don't </a:t>
            </a:r>
            <a:r>
              <a:rPr lang="zh-CN" altLang="en-US" sz="2800">
                <a:solidFill>
                  <a:srgbClr val="FF0000"/>
                </a:solidFill>
              </a:rPr>
              <a:t>even</a:t>
            </a:r>
            <a:r>
              <a:rPr lang="zh-CN" altLang="en-US" sz="2800"/>
              <a:t> know who you are.</a:t>
            </a:r>
            <a:endParaRPr lang="zh-CN" altLang="en-US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1810" y="573405"/>
            <a:ext cx="7008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3. Potential complements with Verb + </a:t>
            </a:r>
            <a:r>
              <a:rPr lang="zh-CN" altLang="en-US" sz="2400"/>
              <a:t>不下 </a:t>
            </a:r>
            <a:r>
              <a:rPr lang="en-US" altLang="zh-CN" sz="2400"/>
              <a:t>(bu xià)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427355" y="1109980"/>
            <a:ext cx="108375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The V+</a:t>
            </a:r>
            <a:r>
              <a:rPr lang="zh-CN" altLang="en-US" sz="2400"/>
              <a:t>不下</a:t>
            </a:r>
            <a:r>
              <a:rPr lang="en-US" altLang="zh-CN" sz="2400"/>
              <a:t>(</a:t>
            </a:r>
            <a:r>
              <a:rPr lang="en-US" altLang="zh-CN" sz="2400">
                <a:sym typeface="+mn-ea"/>
              </a:rPr>
              <a:t>bu xià</a:t>
            </a:r>
            <a:r>
              <a:rPr lang="en-US" altLang="zh-CN" sz="2400"/>
              <a:t>) structure suggests that a location or container in question </a:t>
            </a:r>
            <a:r>
              <a:rPr lang="en-US" altLang="zh-CN" sz="2400">
                <a:solidFill>
                  <a:srgbClr val="FF0000"/>
                </a:solidFill>
              </a:rPr>
              <a:t>does not have the capacity to hold something.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1810" y="2116455"/>
            <a:ext cx="1103503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2400"/>
          </a:p>
          <a:p>
            <a:r>
              <a:rPr lang="en-US" altLang="zh-CN" sz="2800"/>
              <a:t>2. </a:t>
            </a:r>
            <a:r>
              <a:rPr lang="zh-CN" altLang="en-US" sz="2800"/>
              <a:t>这张纸</a:t>
            </a:r>
            <a:r>
              <a:rPr lang="zh-CN" altLang="en-US" sz="2800">
                <a:solidFill>
                  <a:srgbClr val="FF0000"/>
                </a:solidFill>
              </a:rPr>
              <a:t>写不下</a:t>
            </a:r>
            <a:r>
              <a:rPr lang="zh-CN" altLang="en-US" sz="2800"/>
              <a:t>八百个字。</a:t>
            </a:r>
            <a:endParaRPr lang="zh-CN" altLang="en-US" sz="2800"/>
          </a:p>
          <a:p>
            <a:r>
              <a:rPr lang="zh-CN" altLang="en-US" sz="2800"/>
              <a:t>    zhè zhāng zhǐ xiě b</a:t>
            </a:r>
            <a:r>
              <a:rPr lang="en-US" altLang="zh-CN" sz="2800"/>
              <a:t>u</a:t>
            </a:r>
            <a:r>
              <a:rPr lang="zh-CN" altLang="en-US" sz="2800"/>
              <a:t> xià bā bǎi g</a:t>
            </a:r>
            <a:r>
              <a:rPr lang="en-US" altLang="zh-CN" sz="2800"/>
              <a:t>e</a:t>
            </a:r>
            <a:r>
              <a:rPr lang="zh-CN" altLang="en-US" sz="2800"/>
              <a:t> zì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This piece of paper</a:t>
            </a:r>
            <a:r>
              <a:rPr lang="en-US" altLang="zh-CN" sz="2800">
                <a:solidFill>
                  <a:srgbClr val="FF0000"/>
                </a:solidFill>
              </a:rPr>
              <a:t> isn`t big enough to write</a:t>
            </a:r>
            <a:r>
              <a:rPr lang="en-US" altLang="zh-CN" sz="2800"/>
              <a:t> 800 characters on.</a:t>
            </a:r>
            <a:endParaRPr lang="en-US" altLang="zh-CN" sz="2800"/>
          </a:p>
          <a:p>
            <a:endParaRPr lang="zh-CN" altLang="en-US" sz="2800"/>
          </a:p>
          <a:p>
            <a:r>
              <a:rPr lang="en-US" altLang="zh-CN" sz="2800"/>
              <a:t>3. </a:t>
            </a:r>
            <a:r>
              <a:rPr lang="zh-CN" altLang="en-US" sz="2800"/>
              <a:t>这个冰箱</a:t>
            </a:r>
            <a:r>
              <a:rPr lang="zh-CN" altLang="en-US" sz="2800">
                <a:solidFill>
                  <a:srgbClr val="FF0000"/>
                </a:solidFill>
              </a:rPr>
              <a:t>放不下</a:t>
            </a:r>
            <a:r>
              <a:rPr lang="zh-CN" altLang="en-US" sz="2800"/>
              <a:t>两个西瓜。</a:t>
            </a:r>
            <a:endParaRPr lang="zh-CN" altLang="en-US" sz="2800"/>
          </a:p>
          <a:p>
            <a:r>
              <a:rPr lang="zh-CN" altLang="en-US" sz="2800"/>
              <a:t>    zhè g</a:t>
            </a:r>
            <a:r>
              <a:rPr lang="en-US" altLang="zh-CN" sz="2800"/>
              <a:t>e</a:t>
            </a:r>
            <a:r>
              <a:rPr lang="zh-CN" altLang="en-US" sz="2800"/>
              <a:t> bīng xiāng fàng b</a:t>
            </a:r>
            <a:r>
              <a:rPr lang="en-US" altLang="zh-CN" sz="2800"/>
              <a:t>u</a:t>
            </a:r>
            <a:r>
              <a:rPr lang="zh-CN" altLang="en-US" sz="2800"/>
              <a:t> xià liǎng g</a:t>
            </a:r>
            <a:r>
              <a:rPr lang="en-US" altLang="zh-CN" sz="2800"/>
              <a:t>e</a:t>
            </a:r>
            <a:r>
              <a:rPr lang="zh-CN" altLang="en-US" sz="2800"/>
              <a:t> xī gu</a:t>
            </a:r>
            <a:r>
              <a:rPr lang="en-US" altLang="zh-CN" sz="2800"/>
              <a:t>a.</a:t>
            </a:r>
            <a:endParaRPr lang="en-US" altLang="zh-CN" sz="2800"/>
          </a:p>
          <a:p>
            <a:r>
              <a:rPr lang="en-US" altLang="zh-CN" sz="2800"/>
              <a:t>    This refrigerator</a:t>
            </a:r>
            <a:r>
              <a:rPr lang="en-US" altLang="zh-CN" sz="2800">
                <a:solidFill>
                  <a:srgbClr val="FF0000"/>
                </a:solidFill>
              </a:rPr>
              <a:t> won`t fit</a:t>
            </a:r>
            <a:r>
              <a:rPr lang="en-US" altLang="zh-CN" sz="2800"/>
              <a:t> two watermelons.</a:t>
            </a:r>
            <a:endParaRPr lang="en-US" altLang="zh-CN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1810" y="573405"/>
            <a:ext cx="7008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4. </a:t>
            </a:r>
            <a:r>
              <a:rPr lang="zh-CN" altLang="en-US" sz="2400"/>
              <a:t>多</a:t>
            </a:r>
            <a:r>
              <a:rPr lang="en-US" altLang="zh-CN" sz="2400"/>
              <a:t>(duō) indicating an Approximate Number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427355" y="1391920"/>
            <a:ext cx="1083754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多(duō)</a:t>
            </a:r>
            <a:r>
              <a:rPr lang="en-US" altLang="zh-CN" sz="2800"/>
              <a:t> can be placed </a:t>
            </a:r>
            <a:r>
              <a:rPr lang="en-US" altLang="zh-CN" sz="2800">
                <a:solidFill>
                  <a:srgbClr val="FF0000"/>
                </a:solidFill>
              </a:rPr>
              <a:t>after a number</a:t>
            </a:r>
            <a:r>
              <a:rPr lang="en-US" altLang="zh-CN" sz="2800"/>
              <a:t> to </a:t>
            </a:r>
            <a:r>
              <a:rPr lang="en-US" altLang="zh-CN" sz="2800">
                <a:solidFill>
                  <a:srgbClr val="FF0000"/>
                </a:solidFill>
              </a:rPr>
              <a:t>indicate an approximate number</a:t>
            </a:r>
            <a:r>
              <a:rPr lang="en-US" altLang="zh-CN" sz="2800"/>
              <a:t>. The combination indicates </a:t>
            </a:r>
            <a:r>
              <a:rPr lang="en-US" altLang="zh-CN" sz="2800">
                <a:solidFill>
                  <a:srgbClr val="FF0000"/>
                </a:solidFill>
              </a:rPr>
              <a:t>not an exact number but a general numeric range</a:t>
            </a:r>
            <a:r>
              <a:rPr lang="en-US" altLang="zh-CN" sz="2800"/>
              <a:t>, e.g., 十多个(duō)means</a:t>
            </a:r>
            <a:r>
              <a:rPr lang="en-US" altLang="zh-CN" sz="2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 </a:t>
            </a:r>
            <a:r>
              <a:rPr lang="en-US" altLang="zh-CN" sz="2800">
                <a:solidFill>
                  <a:schemeClr val="tx1"/>
                </a:solidFill>
              </a:rPr>
              <a:t>more than ten but fewer than twenty</a:t>
            </a:r>
            <a:r>
              <a:rPr lang="en-US" altLang="zh-CN" sz="2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</a:rPr>
              <a:t>; it c</a:t>
            </a:r>
            <a:r>
              <a:rPr lang="en-US" altLang="zh-CN" sz="2800"/>
              <a:t>ould be eleven, twelve, thirteen, etc.</a:t>
            </a:r>
            <a:endParaRPr lang="en-US" altLang="zh-CN" sz="2800"/>
          </a:p>
          <a:p>
            <a:endParaRPr lang="en-US" altLang="zh-CN" sz="2400"/>
          </a:p>
          <a:p>
            <a:endParaRPr lang="en-US" altLang="zh-CN" sz="2400"/>
          </a:p>
          <a:p>
            <a:r>
              <a:rPr lang="zh-CN" altLang="en-US" sz="3200">
                <a:solidFill>
                  <a:schemeClr val="tx1"/>
                </a:solidFill>
              </a:rPr>
              <a:t>十多个：</a:t>
            </a:r>
            <a:r>
              <a:rPr lang="en-US" altLang="zh-CN" sz="3200">
                <a:solidFill>
                  <a:schemeClr val="tx1"/>
                </a:solidFill>
                <a:sym typeface="+mn-ea"/>
              </a:rPr>
              <a:t>  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10&lt;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十多个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&lt;20             </a:t>
            </a:r>
            <a:r>
              <a:rPr lang="en-US" altLang="zh-CN" sz="32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but</a:t>
            </a:r>
            <a:r>
              <a:rPr lang="en-US" altLang="zh-CN" sz="3200">
                <a:solidFill>
                  <a:schemeClr val="tx1"/>
                </a:solidFill>
                <a:sym typeface="+mn-ea"/>
              </a:rPr>
              <a:t>   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十一多个（</a:t>
            </a:r>
            <a:r>
              <a:rPr lang="en-US" altLang="zh-CN" sz="3200">
                <a:solidFill>
                  <a:schemeClr val="tx1"/>
                </a:solidFill>
                <a:sym typeface="+mn-ea"/>
              </a:rPr>
              <a:t>X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）</a:t>
            </a:r>
            <a:endParaRPr lang="en-US" altLang="zh-CN" sz="3200">
              <a:solidFill>
                <a:schemeClr val="tx1"/>
              </a:solidFill>
              <a:sym typeface="+mn-ea"/>
            </a:endParaRPr>
          </a:p>
          <a:p>
            <a:r>
              <a:rPr lang="zh-CN" altLang="en-US" sz="3200">
                <a:solidFill>
                  <a:schemeClr val="tx1"/>
                </a:solidFill>
                <a:sym typeface="+mn-ea"/>
              </a:rPr>
              <a:t>二十多个</a:t>
            </a:r>
            <a:r>
              <a:rPr lang="en-US" altLang="zh-CN" sz="3200">
                <a:solidFill>
                  <a:schemeClr val="tx1"/>
                </a:solidFill>
                <a:sym typeface="+mn-ea"/>
              </a:rPr>
              <a:t>: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 20&lt;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二十多个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&lt;30              </a:t>
            </a:r>
            <a:r>
              <a:rPr lang="en-US" altLang="zh-CN" sz="32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    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二十二多个</a:t>
            </a:r>
            <a:r>
              <a:rPr lang="zh-CN" altLang="en-US" sz="32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 </a:t>
            </a:r>
            <a:r>
              <a:rPr lang="en-US" altLang="zh-CN" sz="32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(X)</a:t>
            </a:r>
            <a:endParaRPr lang="en-US" altLang="zh-CN" sz="320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sym typeface="+mn-e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1810" y="573405"/>
            <a:ext cx="7008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4. </a:t>
            </a:r>
            <a:r>
              <a:rPr lang="zh-CN" altLang="en-US" sz="2400"/>
              <a:t>多</a:t>
            </a:r>
            <a:r>
              <a:rPr lang="en-US" altLang="zh-CN" sz="2400"/>
              <a:t>(duō) indicating an Approximate Number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427355" y="1109980"/>
            <a:ext cx="10837545" cy="51390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If the </a:t>
            </a:r>
            <a:r>
              <a:rPr lang="en-US" altLang="zh-CN" sz="2800">
                <a:solidFill>
                  <a:srgbClr val="FF0000"/>
                </a:solidFill>
              </a:rPr>
              <a:t>concept</a:t>
            </a:r>
            <a:r>
              <a:rPr lang="en-US" altLang="zh-CN" sz="2800"/>
              <a:t> represented by the noun </a:t>
            </a:r>
            <a:r>
              <a:rPr lang="en-US" altLang="zh-CN" sz="2800">
                <a:solidFill>
                  <a:srgbClr val="FF0000"/>
                </a:solidFill>
              </a:rPr>
              <a:t>is not divisible into smaller units</a:t>
            </a:r>
            <a:r>
              <a:rPr lang="en-US" altLang="zh-CN" sz="2800"/>
              <a:t>, and the </a:t>
            </a:r>
            <a:r>
              <a:rPr lang="en-US" altLang="zh-CN" sz="2800">
                <a:solidFill>
                  <a:srgbClr val="FF0000"/>
                </a:solidFill>
              </a:rPr>
              <a:t>number is ten or a multiple of ten</a:t>
            </a:r>
            <a:r>
              <a:rPr lang="en-US" altLang="zh-CN" sz="2800"/>
              <a:t>, 多(</a:t>
            </a:r>
            <a:r>
              <a:rPr lang="en-US" altLang="zh-CN" sz="2800">
                <a:sym typeface="+mn-ea"/>
              </a:rPr>
              <a:t>duō</a:t>
            </a:r>
            <a:r>
              <a:rPr lang="en-US" altLang="zh-CN" sz="2800"/>
              <a:t>) precedes the measure word.</a:t>
            </a:r>
            <a:endParaRPr lang="en-US" altLang="zh-CN" sz="2800"/>
          </a:p>
          <a:p>
            <a:endParaRPr lang="en-US" altLang="zh-CN" sz="2400"/>
          </a:p>
          <a:p>
            <a:r>
              <a:rPr lang="zh-CN" altLang="en-US" sz="2800"/>
              <a:t>二十多个人                                                   </a:t>
            </a:r>
            <a:r>
              <a:rPr lang="zh-CN" altLang="en-US" sz="2800">
                <a:sym typeface="+mn-ea"/>
              </a:rPr>
              <a:t>三十多个学生</a:t>
            </a:r>
            <a:endParaRPr lang="zh-CN" altLang="en-US" sz="2800"/>
          </a:p>
          <a:p>
            <a:r>
              <a:rPr lang="en-US" altLang="zh-CN" sz="2800"/>
              <a:t>èr shí duō ge rén                                          </a:t>
            </a:r>
            <a:r>
              <a:rPr lang="en-US" altLang="zh-CN" sz="2800">
                <a:sym typeface="+mn-ea"/>
              </a:rPr>
              <a:t>sān shí duō ge xué sheng</a:t>
            </a:r>
            <a:endParaRPr lang="en-US" altLang="zh-CN" sz="2800"/>
          </a:p>
          <a:p>
            <a:r>
              <a:rPr lang="en-US" altLang="zh-CN" sz="2800"/>
              <a:t> more than twenty people                            </a:t>
            </a:r>
            <a:r>
              <a:rPr lang="en-US" altLang="zh-CN" sz="2800">
                <a:sym typeface="+mn-ea"/>
              </a:rPr>
              <a:t>more than thirty students</a:t>
            </a:r>
            <a:endParaRPr lang="en-US" altLang="zh-CN" sz="2800"/>
          </a:p>
          <a:p>
            <a:endParaRPr lang="zh-CN" altLang="en-US" sz="2800"/>
          </a:p>
          <a:p>
            <a:r>
              <a:rPr lang="zh-CN" altLang="en-US" sz="2800"/>
              <a:t>一百多张纸                             </a:t>
            </a:r>
            <a:r>
              <a:rPr lang="en-US" altLang="zh-CN" sz="2800">
                <a:solidFill>
                  <a:srgbClr val="FF0000"/>
                </a:solidFill>
              </a:rPr>
              <a:t>Number+</a:t>
            </a:r>
            <a:r>
              <a:rPr lang="zh-CN" altLang="en-US" sz="2800">
                <a:solidFill>
                  <a:srgbClr val="FF0000"/>
                </a:solidFill>
              </a:rPr>
              <a:t>多</a:t>
            </a:r>
            <a:r>
              <a:rPr lang="en-US" altLang="zh-CN" sz="2800">
                <a:solidFill>
                  <a:srgbClr val="FF0000"/>
                </a:solidFill>
              </a:rPr>
              <a:t>+Measure word+Object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en-US" altLang="zh-CN" sz="2800"/>
              <a:t>yì bǎi duō zhāng zhǐ</a:t>
            </a:r>
            <a:endParaRPr lang="en-US" altLang="zh-CN" sz="2800"/>
          </a:p>
          <a:p>
            <a:r>
              <a:rPr lang="en-US" altLang="zh-CN" sz="2800"/>
              <a:t>over one hundred sheets pf paper</a:t>
            </a:r>
            <a:endParaRPr lang="en-US" altLang="zh-CN" sz="2800"/>
          </a:p>
          <a:p>
            <a:endParaRPr lang="en-US" altLang="zh-CN" sz="24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1810" y="573405"/>
            <a:ext cx="7008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4. </a:t>
            </a:r>
            <a:r>
              <a:rPr lang="zh-CN" altLang="en-US" sz="2400"/>
              <a:t>多</a:t>
            </a:r>
            <a:r>
              <a:rPr lang="en-US" altLang="zh-CN" sz="2400"/>
              <a:t>(</a:t>
            </a:r>
            <a:r>
              <a:rPr lang="en-US" altLang="zh-CN" sz="2400">
                <a:sym typeface="+mn-ea"/>
              </a:rPr>
              <a:t>duō</a:t>
            </a:r>
            <a:r>
              <a:rPr lang="en-US" altLang="zh-CN" sz="2400"/>
              <a:t>) indicating an Approximate Number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399415" y="1033780"/>
            <a:ext cx="1083754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If the </a:t>
            </a:r>
            <a:r>
              <a:rPr lang="en-US" altLang="zh-CN" sz="2800">
                <a:solidFill>
                  <a:srgbClr val="FF0000"/>
                </a:solidFill>
              </a:rPr>
              <a:t>concept</a:t>
            </a:r>
            <a:r>
              <a:rPr lang="en-US" altLang="zh-CN" sz="2800"/>
              <a:t> represented by the noun </a:t>
            </a:r>
            <a:r>
              <a:rPr lang="en-US" altLang="zh-CN" sz="2800">
                <a:solidFill>
                  <a:srgbClr val="FF0000"/>
                </a:solidFill>
              </a:rPr>
              <a:t>can be divided into smaller units</a:t>
            </a:r>
            <a:r>
              <a:rPr lang="en-US" altLang="zh-CN" sz="2800"/>
              <a:t>, (</a:t>
            </a:r>
            <a:r>
              <a:rPr lang="zh-CN" altLang="en-US" sz="2800"/>
              <a:t>一块钱</a:t>
            </a:r>
            <a:r>
              <a:rPr lang="en-US" altLang="zh-CN" sz="2800"/>
              <a:t>=</a:t>
            </a:r>
            <a:r>
              <a:rPr lang="zh-CN" altLang="en-US" sz="2800"/>
              <a:t>十毛，一星期</a:t>
            </a:r>
            <a:r>
              <a:rPr lang="en-US" altLang="zh-CN" sz="2800"/>
              <a:t>=</a:t>
            </a:r>
            <a:r>
              <a:rPr lang="zh-CN" altLang="en-US" sz="2800"/>
              <a:t>七天</a:t>
            </a:r>
            <a:r>
              <a:rPr lang="en-US" altLang="zh-CN" sz="2800"/>
              <a:t>), there are </a:t>
            </a:r>
            <a:r>
              <a:rPr lang="en-US" altLang="zh-CN" sz="2800">
                <a:solidFill>
                  <a:srgbClr val="FF0000"/>
                </a:solidFill>
              </a:rPr>
              <a:t>two possibilities</a:t>
            </a:r>
            <a:r>
              <a:rPr lang="en-US" altLang="zh-CN" sz="2800"/>
              <a:t>. </a:t>
            </a:r>
            <a:endParaRPr lang="en-US" altLang="zh-CN" sz="2800"/>
          </a:p>
          <a:p>
            <a:r>
              <a:rPr lang="en-US" altLang="zh-CN" sz="2800"/>
              <a:t>If the number</a:t>
            </a:r>
            <a:r>
              <a:rPr lang="en-US" altLang="zh-CN" sz="2800">
                <a:solidFill>
                  <a:srgbClr val="FF0000"/>
                </a:solidFill>
              </a:rPr>
              <a:t> is not ten or a multiple of ten</a:t>
            </a:r>
            <a:r>
              <a:rPr lang="en-US" altLang="zh-CN" sz="2800"/>
              <a:t>, </a:t>
            </a:r>
            <a:r>
              <a:rPr lang="en-US" altLang="zh-CN" sz="2800">
                <a:solidFill>
                  <a:srgbClr val="FF0000"/>
                </a:solidFill>
              </a:rPr>
              <a:t>多(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duō</a:t>
            </a:r>
            <a:r>
              <a:rPr lang="en-US" altLang="zh-CN" sz="2800">
                <a:solidFill>
                  <a:srgbClr val="FF0000"/>
                </a:solidFill>
              </a:rPr>
              <a:t>)</a:t>
            </a:r>
            <a:r>
              <a:rPr lang="en-US" altLang="zh-CN" sz="2800"/>
              <a:t> should be used </a:t>
            </a:r>
            <a:r>
              <a:rPr lang="en-US" altLang="zh-CN" sz="2800">
                <a:solidFill>
                  <a:schemeClr val="tx1"/>
                </a:solidFill>
              </a:rPr>
              <a:t>after the measure word</a:t>
            </a:r>
            <a:r>
              <a:rPr lang="en-US" altLang="zh-CN" sz="2800">
                <a:solidFill>
                  <a:srgbClr val="FF0000"/>
                </a:solidFill>
              </a:rPr>
              <a:t>. </a:t>
            </a:r>
            <a:r>
              <a:rPr lang="en-US" altLang="zh-CN" sz="2800" b="1">
                <a:solidFill>
                  <a:srgbClr val="FF0000"/>
                </a:solidFill>
              </a:rPr>
              <a:t>Number+Measure word+</a:t>
            </a:r>
            <a:r>
              <a:rPr lang="zh-CN" altLang="en-US" sz="2800" b="1">
                <a:solidFill>
                  <a:srgbClr val="FF0000"/>
                </a:solidFill>
              </a:rPr>
              <a:t>多</a:t>
            </a:r>
            <a:r>
              <a:rPr lang="en-US" altLang="zh-CN" sz="2800" b="1">
                <a:solidFill>
                  <a:srgbClr val="FF0000"/>
                </a:solidFill>
              </a:rPr>
              <a:t>+Object</a:t>
            </a:r>
            <a:endParaRPr lang="en-US" altLang="zh-CN" sz="2800" b="1">
              <a:solidFill>
                <a:srgbClr val="FF0000"/>
              </a:solidFill>
            </a:endParaRPr>
          </a:p>
          <a:p>
            <a:endParaRPr lang="zh-CN" altLang="en-US" sz="2800">
              <a:solidFill>
                <a:schemeClr val="tx1"/>
              </a:solidFill>
            </a:endParaRPr>
          </a:p>
          <a:p>
            <a:r>
              <a:rPr lang="zh-CN" altLang="en-US" sz="2800">
                <a:solidFill>
                  <a:schemeClr val="tx1"/>
                </a:solidFill>
              </a:rPr>
              <a:t>七块多钱</a:t>
            </a:r>
            <a:endParaRPr lang="zh-CN" altLang="en-US" sz="2800">
              <a:solidFill>
                <a:schemeClr val="tx1"/>
              </a:solidFill>
            </a:endParaRPr>
          </a:p>
          <a:p>
            <a:r>
              <a:rPr lang="en-US" altLang="zh-CN" sz="2800">
                <a:solidFill>
                  <a:schemeClr val="tx1"/>
                </a:solidFill>
              </a:rPr>
              <a:t>qī kuài duō qián</a:t>
            </a:r>
            <a:endParaRPr lang="en-US" altLang="zh-CN" sz="2800">
              <a:solidFill>
                <a:schemeClr val="tx1"/>
              </a:solidFill>
            </a:endParaRPr>
          </a:p>
          <a:p>
            <a:r>
              <a:rPr lang="en-US" altLang="zh-CN" sz="2800">
                <a:solidFill>
                  <a:schemeClr val="tx1"/>
                </a:solidFill>
              </a:rPr>
              <a:t>more than seven dollars but less than eight.</a:t>
            </a:r>
            <a:endParaRPr lang="en-US" altLang="zh-CN" sz="2800">
              <a:solidFill>
                <a:schemeClr val="tx1"/>
              </a:solidFill>
            </a:endParaRPr>
          </a:p>
          <a:p>
            <a:endParaRPr lang="en-US" altLang="zh-CN" sz="2800">
              <a:solidFill>
                <a:schemeClr val="tx1"/>
              </a:solidFill>
            </a:endParaRPr>
          </a:p>
          <a:p>
            <a:r>
              <a:rPr lang="zh-CN" altLang="en-US" sz="2800">
                <a:solidFill>
                  <a:schemeClr val="tx1"/>
                </a:solidFill>
              </a:rPr>
              <a:t>一个多星期</a:t>
            </a:r>
            <a:endParaRPr lang="zh-CN" altLang="en-US" sz="2800">
              <a:solidFill>
                <a:schemeClr val="tx1"/>
              </a:solidFill>
            </a:endParaRPr>
          </a:p>
          <a:p>
            <a:r>
              <a:rPr lang="en-US" altLang="zh-CN" sz="2800">
                <a:solidFill>
                  <a:schemeClr val="tx1"/>
                </a:solidFill>
              </a:rPr>
              <a:t>yí ge duō xīng qī</a:t>
            </a:r>
            <a:endParaRPr lang="en-US" altLang="zh-CN" sz="2800">
              <a:solidFill>
                <a:schemeClr val="tx1"/>
              </a:solidFill>
            </a:endParaRPr>
          </a:p>
          <a:p>
            <a:r>
              <a:rPr lang="en-US" altLang="zh-CN" sz="2800">
                <a:solidFill>
                  <a:schemeClr val="tx1"/>
                </a:solidFill>
              </a:rPr>
              <a:t>more than one week but less than two</a:t>
            </a:r>
            <a:endParaRPr lang="en-US" altLang="zh-CN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1810" y="573405"/>
            <a:ext cx="7008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4. </a:t>
            </a:r>
            <a:r>
              <a:rPr lang="zh-CN" altLang="en-US" sz="2400"/>
              <a:t>多</a:t>
            </a:r>
            <a:r>
              <a:rPr lang="en-US" altLang="zh-CN" sz="2400"/>
              <a:t>(</a:t>
            </a:r>
            <a:r>
              <a:rPr lang="en-US" altLang="zh-CN" sz="2400">
                <a:sym typeface="+mn-ea"/>
              </a:rPr>
              <a:t>duō</a:t>
            </a:r>
            <a:r>
              <a:rPr lang="en-US" altLang="zh-CN" sz="2400"/>
              <a:t>) indicating an Approximate Number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427355" y="1109980"/>
            <a:ext cx="10837545" cy="5323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If the </a:t>
            </a:r>
            <a:r>
              <a:rPr lang="en-US" altLang="zh-CN" sz="2400">
                <a:solidFill>
                  <a:srgbClr val="FF0000"/>
                </a:solidFill>
              </a:rPr>
              <a:t>concept</a:t>
            </a:r>
            <a:r>
              <a:rPr lang="en-US" altLang="zh-CN" sz="2400"/>
              <a:t> represented by the noun </a:t>
            </a:r>
            <a:r>
              <a:rPr lang="en-US" altLang="zh-CN" sz="2400">
                <a:solidFill>
                  <a:srgbClr val="FF0000"/>
                </a:solidFill>
              </a:rPr>
              <a:t>can be divided into smaller units</a:t>
            </a:r>
            <a:r>
              <a:rPr lang="en-US" altLang="zh-CN" sz="2400"/>
              <a:t>, (</a:t>
            </a:r>
            <a:r>
              <a:rPr lang="zh-CN" altLang="en-US" sz="2400"/>
              <a:t>一块钱</a:t>
            </a:r>
            <a:r>
              <a:rPr lang="en-US" altLang="zh-CN" sz="2400"/>
              <a:t>=</a:t>
            </a:r>
            <a:r>
              <a:rPr lang="zh-CN" altLang="en-US" sz="2400"/>
              <a:t>十毛，一星期</a:t>
            </a:r>
            <a:r>
              <a:rPr lang="en-US" altLang="zh-CN" sz="2400"/>
              <a:t>=</a:t>
            </a:r>
            <a:r>
              <a:rPr lang="zh-CN" altLang="en-US" sz="2400"/>
              <a:t>七天</a:t>
            </a:r>
            <a:r>
              <a:rPr lang="en-US" altLang="zh-CN" sz="2400"/>
              <a:t>), there are </a:t>
            </a:r>
            <a:r>
              <a:rPr lang="en-US" altLang="zh-CN" sz="2400">
                <a:solidFill>
                  <a:srgbClr val="FF0000"/>
                </a:solidFill>
              </a:rPr>
              <a:t>two possibilities</a:t>
            </a:r>
            <a:r>
              <a:rPr lang="en-US" altLang="zh-CN" sz="2400"/>
              <a:t>. 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If the number</a:t>
            </a:r>
            <a:r>
              <a:rPr lang="en-US" altLang="zh-CN" sz="2400">
                <a:solidFill>
                  <a:srgbClr val="FF0000"/>
                </a:solidFill>
              </a:rPr>
              <a:t> is ten or a multiple of ten</a:t>
            </a:r>
            <a:r>
              <a:rPr lang="en-US" altLang="zh-CN" sz="2400"/>
              <a:t>, </a:t>
            </a:r>
            <a:r>
              <a:rPr lang="en-US" altLang="zh-CN" sz="2400">
                <a:solidFill>
                  <a:srgbClr val="FF0000"/>
                </a:solidFill>
              </a:rPr>
              <a:t>多(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duō</a:t>
            </a:r>
            <a:r>
              <a:rPr lang="en-US" altLang="zh-CN" sz="2400">
                <a:solidFill>
                  <a:srgbClr val="FF0000"/>
                </a:solidFill>
              </a:rPr>
              <a:t>) can be used either before the measure word</a:t>
            </a:r>
            <a:r>
              <a:rPr lang="en-US" altLang="zh-CN" sz="2400"/>
              <a:t>, but these two options represent </a:t>
            </a:r>
            <a:r>
              <a:rPr lang="en-US" altLang="zh-CN" sz="2400">
                <a:solidFill>
                  <a:srgbClr val="FF0000"/>
                </a:solidFill>
              </a:rPr>
              <a:t>different numeric ranges</a:t>
            </a:r>
            <a:r>
              <a:rPr lang="en-US" altLang="zh-CN" sz="2400"/>
              <a:t>.</a:t>
            </a:r>
            <a:endParaRPr lang="en-US" altLang="zh-CN" sz="2400"/>
          </a:p>
          <a:p>
            <a:endParaRPr lang="en-US" altLang="zh-CN" sz="2400"/>
          </a:p>
          <a:p>
            <a:r>
              <a:rPr lang="zh-CN" altLang="en-US" sz="2800"/>
              <a:t>十多块钱               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10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块钱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&lt;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十多块钱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&lt;20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块钱</a:t>
            </a:r>
            <a:endParaRPr lang="zh-CN" altLang="en-US" sz="2800"/>
          </a:p>
          <a:p>
            <a:r>
              <a:rPr lang="zh-CN" altLang="en-US" sz="2800"/>
              <a:t>shí duō kuài qián</a:t>
            </a:r>
            <a:endParaRPr lang="zh-CN" altLang="en-US" sz="2800"/>
          </a:p>
          <a:p>
            <a:r>
              <a:rPr lang="en-US" altLang="zh-CN" sz="2800"/>
              <a:t>more than ten dollars but less than twenty.</a:t>
            </a:r>
            <a:endParaRPr lang="en-US" altLang="zh-CN" sz="2800"/>
          </a:p>
          <a:p>
            <a:r>
              <a:rPr lang="zh-CN" altLang="en-US" sz="2800"/>
              <a:t> </a:t>
            </a:r>
            <a:endParaRPr lang="zh-CN" altLang="en-US" sz="2800"/>
          </a:p>
          <a:p>
            <a:r>
              <a:rPr lang="zh-CN" altLang="en-US" sz="2800"/>
              <a:t>十块多钱              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10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块钱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&lt;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十块多钱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&lt;11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块钱</a:t>
            </a:r>
            <a:endParaRPr lang="zh-CN" altLang="en-US" sz="2800"/>
          </a:p>
          <a:p>
            <a:r>
              <a:rPr lang="zh-CN" altLang="en-US" sz="2800"/>
              <a:t>shí kuài duō qián </a:t>
            </a:r>
            <a:endParaRPr lang="zh-CN" altLang="en-US" sz="2800"/>
          </a:p>
          <a:p>
            <a:r>
              <a:rPr lang="en-US" altLang="zh-CN" sz="2800"/>
              <a:t>more than ten dollars but less than eleven.</a:t>
            </a:r>
            <a:endParaRPr lang="en-US" altLang="zh-CN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1810" y="573405"/>
            <a:ext cx="7008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4. </a:t>
            </a:r>
            <a:r>
              <a:rPr lang="zh-CN" altLang="en-US" sz="2400">
                <a:sym typeface="+mn-ea"/>
              </a:rPr>
              <a:t>多</a:t>
            </a:r>
            <a:r>
              <a:rPr lang="en-US" altLang="zh-CN" sz="2400">
                <a:sym typeface="+mn-ea"/>
              </a:rPr>
              <a:t>(</a:t>
            </a:r>
            <a:r>
              <a:rPr lang="en-US" altLang="zh-CN" sz="2400">
                <a:sym typeface="+mn-ea"/>
              </a:rPr>
              <a:t>duō</a:t>
            </a:r>
            <a:r>
              <a:rPr lang="en-US" altLang="zh-CN" sz="2400">
                <a:sym typeface="+mn-ea"/>
              </a:rPr>
              <a:t>) indicating an Approximate Number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417830" y="1581150"/>
            <a:ext cx="11035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EXAMPLE:    10&lt;X&lt;20          </a:t>
            </a:r>
            <a:r>
              <a:rPr lang="zh-CN" altLang="en-US" sz="2800"/>
              <a:t>钱                  十多块钱</a:t>
            </a:r>
            <a:endParaRPr lang="zh-CN" altLang="en-US" sz="2800"/>
          </a:p>
        </p:txBody>
      </p:sp>
      <p:sp>
        <p:nvSpPr>
          <p:cNvPr id="3" name="右箭头 2"/>
          <p:cNvSpPr/>
          <p:nvPr/>
        </p:nvSpPr>
        <p:spPr>
          <a:xfrm>
            <a:off x="5704840" y="1739900"/>
            <a:ext cx="997585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74345" y="2454910"/>
            <a:ext cx="372554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1.  20&lt;X&lt;30     </a:t>
            </a:r>
            <a:r>
              <a:rPr lang="zh-CN" altLang="en-US" sz="2800"/>
              <a:t>钱</a:t>
            </a:r>
            <a:endParaRPr lang="zh-CN" altLang="en-US" sz="2800"/>
          </a:p>
          <a:p>
            <a:r>
              <a:rPr lang="en-US" altLang="zh-CN" sz="2800"/>
              <a:t>2.  4&lt;X&lt;5         </a:t>
            </a:r>
            <a:r>
              <a:rPr lang="zh-CN" altLang="en-US" sz="2800"/>
              <a:t>钱</a:t>
            </a:r>
            <a:endParaRPr lang="zh-CN" altLang="en-US" sz="2800"/>
          </a:p>
          <a:p>
            <a:r>
              <a:rPr lang="en-US" altLang="zh-CN" sz="2800"/>
              <a:t>3.  10&lt;X&lt;11     </a:t>
            </a:r>
            <a:r>
              <a:rPr lang="zh-CN" altLang="en-US" sz="2800"/>
              <a:t>年</a:t>
            </a:r>
            <a:endParaRPr lang="zh-CN" altLang="en-US" sz="2800"/>
          </a:p>
          <a:p>
            <a:r>
              <a:rPr lang="en-US" altLang="zh-CN" sz="2800"/>
              <a:t>4.  90&lt;X&lt;100   </a:t>
            </a:r>
            <a:r>
              <a:rPr lang="zh-CN" altLang="en-US" sz="2800"/>
              <a:t>年</a:t>
            </a:r>
            <a:endParaRPr lang="zh-CN" altLang="en-US" sz="2800"/>
          </a:p>
          <a:p>
            <a:r>
              <a:rPr lang="en-US" altLang="zh-CN" sz="2800"/>
              <a:t>5.  60&lt;X&lt;70     </a:t>
            </a:r>
            <a:r>
              <a:rPr lang="zh-CN" altLang="en-US" sz="2800"/>
              <a:t>苹果</a:t>
            </a:r>
            <a:endParaRPr lang="zh-CN" altLang="en-US" sz="2800"/>
          </a:p>
          <a:p>
            <a:r>
              <a:rPr lang="en-US" altLang="zh-CN" sz="2800"/>
              <a:t>6.  80&lt;X&lt;90     </a:t>
            </a:r>
            <a:r>
              <a:rPr lang="zh-CN" altLang="en-US" sz="2800"/>
              <a:t>天</a:t>
            </a:r>
            <a:endParaRPr lang="zh-CN" altLang="en-US" sz="2800"/>
          </a:p>
          <a:p>
            <a:r>
              <a:rPr lang="en-US" altLang="zh-CN" sz="2800"/>
              <a:t>7.  40&lt;X&lt;50     </a:t>
            </a:r>
            <a:r>
              <a:rPr lang="zh-CN" altLang="en-US" sz="2800"/>
              <a:t>衣服</a:t>
            </a:r>
            <a:r>
              <a:rPr lang="en-US" altLang="zh-CN" sz="2800"/>
              <a:t>    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4952365" y="2454910"/>
            <a:ext cx="279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20</a:t>
            </a:r>
            <a:r>
              <a:rPr lang="zh-CN" altLang="en-US" sz="2800"/>
              <a:t>多块钱</a:t>
            </a:r>
            <a:endParaRPr lang="zh-CN" altLang="en-US" sz="2800"/>
          </a:p>
        </p:txBody>
      </p:sp>
      <p:sp>
        <p:nvSpPr>
          <p:cNvPr id="7" name="文本框 6"/>
          <p:cNvSpPr txBox="1"/>
          <p:nvPr/>
        </p:nvSpPr>
        <p:spPr>
          <a:xfrm>
            <a:off x="5013325" y="2862580"/>
            <a:ext cx="279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4</a:t>
            </a:r>
            <a:r>
              <a:rPr lang="zh-CN" altLang="en-US" sz="2800"/>
              <a:t>块多钱</a:t>
            </a:r>
            <a:endParaRPr lang="zh-CN" altLang="en-US" sz="2800"/>
          </a:p>
        </p:txBody>
      </p:sp>
      <p:sp>
        <p:nvSpPr>
          <p:cNvPr id="8" name="文本框 7"/>
          <p:cNvSpPr txBox="1"/>
          <p:nvPr/>
        </p:nvSpPr>
        <p:spPr>
          <a:xfrm>
            <a:off x="4952365" y="3244850"/>
            <a:ext cx="1533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10</a:t>
            </a:r>
            <a:r>
              <a:rPr lang="zh-CN" altLang="en-US" sz="2800"/>
              <a:t>年多</a:t>
            </a:r>
            <a:endParaRPr lang="zh-CN" altLang="en-US" sz="2800"/>
          </a:p>
        </p:txBody>
      </p:sp>
      <p:sp>
        <p:nvSpPr>
          <p:cNvPr id="9" name="文本框 8"/>
          <p:cNvSpPr txBox="1"/>
          <p:nvPr/>
        </p:nvSpPr>
        <p:spPr>
          <a:xfrm>
            <a:off x="4952365" y="3672840"/>
            <a:ext cx="279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90</a:t>
            </a:r>
            <a:r>
              <a:rPr lang="zh-CN" altLang="en-US" sz="2800"/>
              <a:t>多年</a:t>
            </a:r>
            <a:endParaRPr lang="zh-CN" altLang="en-US" sz="2800"/>
          </a:p>
        </p:txBody>
      </p:sp>
      <p:sp>
        <p:nvSpPr>
          <p:cNvPr id="10" name="文本框 9"/>
          <p:cNvSpPr txBox="1"/>
          <p:nvPr/>
        </p:nvSpPr>
        <p:spPr>
          <a:xfrm>
            <a:off x="4952365" y="4144010"/>
            <a:ext cx="279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60</a:t>
            </a:r>
            <a:r>
              <a:rPr lang="zh-CN" altLang="en-US" sz="2800"/>
              <a:t>多个苹果</a:t>
            </a:r>
            <a:endParaRPr lang="zh-CN" altLang="en-US" sz="2800"/>
          </a:p>
        </p:txBody>
      </p:sp>
      <p:sp>
        <p:nvSpPr>
          <p:cNvPr id="11" name="文本框 10"/>
          <p:cNvSpPr txBox="1"/>
          <p:nvPr/>
        </p:nvSpPr>
        <p:spPr>
          <a:xfrm>
            <a:off x="4952365" y="4613910"/>
            <a:ext cx="279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80</a:t>
            </a:r>
            <a:r>
              <a:rPr lang="zh-CN" altLang="en-US" sz="2800"/>
              <a:t>多天</a:t>
            </a:r>
            <a:endParaRPr lang="zh-CN" altLang="en-US" sz="2800"/>
          </a:p>
        </p:txBody>
      </p:sp>
      <p:sp>
        <p:nvSpPr>
          <p:cNvPr id="12" name="文本框 11"/>
          <p:cNvSpPr txBox="1"/>
          <p:nvPr/>
        </p:nvSpPr>
        <p:spPr>
          <a:xfrm>
            <a:off x="4952365" y="5040630"/>
            <a:ext cx="279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40</a:t>
            </a:r>
            <a:r>
              <a:rPr lang="zh-CN" altLang="en-US" sz="2800"/>
              <a:t>多件衣服</a:t>
            </a:r>
            <a:endParaRPr lang="zh-CN" altLang="en-US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1810" y="573405"/>
            <a:ext cx="7008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4. </a:t>
            </a:r>
            <a:r>
              <a:rPr lang="zh-CN" altLang="en-US" sz="2400">
                <a:sym typeface="+mn-ea"/>
              </a:rPr>
              <a:t>多</a:t>
            </a:r>
            <a:r>
              <a:rPr lang="en-US" altLang="zh-CN" sz="2400">
                <a:sym typeface="+mn-ea"/>
              </a:rPr>
              <a:t>(</a:t>
            </a:r>
            <a:r>
              <a:rPr lang="en-US" altLang="zh-CN" sz="2400">
                <a:sym typeface="+mn-ea"/>
              </a:rPr>
              <a:t>duō</a:t>
            </a:r>
            <a:r>
              <a:rPr lang="en-US" altLang="zh-CN" sz="2400">
                <a:sym typeface="+mn-ea"/>
              </a:rPr>
              <a:t>) indicating an Approximate Number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417830" y="1581150"/>
            <a:ext cx="1103503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1. </a:t>
            </a:r>
            <a:r>
              <a:rPr lang="zh-CN" altLang="en-US" sz="2800"/>
              <a:t>这支笔一块多钱。</a:t>
            </a:r>
            <a:endParaRPr lang="zh-CN" altLang="en-US" sz="2800"/>
          </a:p>
          <a:p>
            <a:r>
              <a:rPr lang="zh-CN" altLang="en-US" sz="2800"/>
              <a:t>    zhè zhī bǐ yí kuài duō qián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This pen is over one dollar</a:t>
            </a:r>
            <a:endParaRPr lang="en-US" altLang="zh-CN" sz="2800"/>
          </a:p>
          <a:p>
            <a:r>
              <a:rPr lang="en-US" altLang="zh-CN" sz="2800"/>
              <a:t>    The price is </a:t>
            </a:r>
            <a:r>
              <a:rPr lang="en-US" altLang="zh-CN" sz="2800">
                <a:solidFill>
                  <a:srgbClr val="FF0000"/>
                </a:solidFill>
              </a:rPr>
              <a:t>more than one dollar but less than two</a:t>
            </a:r>
            <a:r>
              <a:rPr lang="en-US" altLang="zh-CN" sz="2800"/>
              <a:t>.</a:t>
            </a:r>
            <a:endParaRPr lang="en-US" altLang="zh-CN" sz="2800"/>
          </a:p>
          <a:p>
            <a:endParaRPr lang="zh-CN" altLang="en-US" sz="2800"/>
          </a:p>
          <a:p>
            <a:r>
              <a:rPr lang="en-US" altLang="zh-CN" sz="2800"/>
              <a:t>2. </a:t>
            </a:r>
            <a:r>
              <a:rPr lang="zh-CN" altLang="en-US" sz="2800"/>
              <a:t>我们班有二十多个学生。</a:t>
            </a:r>
            <a:endParaRPr lang="zh-CN" altLang="en-US" sz="2800"/>
          </a:p>
          <a:p>
            <a:r>
              <a:rPr lang="zh-CN" altLang="en-US" sz="2800"/>
              <a:t>    wǒ men bān yǒu èr shí duō g</a:t>
            </a:r>
            <a:r>
              <a:rPr lang="en-US" altLang="zh-CN" sz="2800"/>
              <a:t>e</a:t>
            </a:r>
            <a:r>
              <a:rPr lang="zh-CN" altLang="en-US" sz="2800"/>
              <a:t> xué sh</a:t>
            </a:r>
            <a:r>
              <a:rPr lang="en-US" altLang="zh-CN" sz="2800"/>
              <a:t>e</a:t>
            </a:r>
            <a:r>
              <a:rPr lang="zh-CN" altLang="en-US" sz="2800"/>
              <a:t>ng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There are over twenty students in our class.</a:t>
            </a:r>
            <a:endParaRPr lang="en-US" altLang="zh-CN" sz="2800"/>
          </a:p>
          <a:p>
            <a:r>
              <a:rPr lang="en-US" altLang="zh-CN" sz="2800"/>
              <a:t>    There are </a:t>
            </a:r>
            <a:r>
              <a:rPr lang="en-US" altLang="zh-CN" sz="2800">
                <a:solidFill>
                  <a:srgbClr val="FF0000"/>
                </a:solidFill>
              </a:rPr>
              <a:t>more than twenty students but fewer than thirty</a:t>
            </a:r>
            <a:r>
              <a:rPr lang="en-US" altLang="zh-CN" sz="2800"/>
              <a:t>.</a:t>
            </a:r>
            <a:endParaRPr lang="zh-CN" altLang="en-US" sz="2800"/>
          </a:p>
          <a:p>
            <a:endParaRPr lang="zh-CN" altLang="en-US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1810" y="573405"/>
            <a:ext cx="7008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4. </a:t>
            </a:r>
            <a:r>
              <a:rPr lang="zh-CN" altLang="en-US" sz="2400">
                <a:sym typeface="+mn-ea"/>
              </a:rPr>
              <a:t>多</a:t>
            </a:r>
            <a:r>
              <a:rPr lang="en-US" altLang="zh-CN" sz="2400">
                <a:sym typeface="+mn-ea"/>
              </a:rPr>
              <a:t>(</a:t>
            </a:r>
            <a:r>
              <a:rPr lang="en-US" altLang="zh-CN" sz="2400">
                <a:sym typeface="+mn-ea"/>
              </a:rPr>
              <a:t>duō</a:t>
            </a:r>
            <a:r>
              <a:rPr lang="en-US" altLang="zh-CN" sz="2400">
                <a:sym typeface="+mn-ea"/>
              </a:rPr>
              <a:t>) indicating an Approximate Number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408305" y="1336040"/>
            <a:ext cx="1103503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3. </a:t>
            </a:r>
            <a:r>
              <a:rPr lang="zh-CN" altLang="en-US" sz="2800"/>
              <a:t>妹妹感冒十多天了。</a:t>
            </a:r>
            <a:endParaRPr lang="zh-CN" altLang="en-US" sz="2800"/>
          </a:p>
          <a:p>
            <a:r>
              <a:rPr lang="zh-CN" altLang="en-US" sz="2800"/>
              <a:t>    mèi m</a:t>
            </a:r>
            <a:r>
              <a:rPr lang="en-US" altLang="zh-CN" sz="2800"/>
              <a:t>e</a:t>
            </a:r>
            <a:r>
              <a:rPr lang="zh-CN" altLang="en-US" sz="2800"/>
              <a:t>i gǎn mào shí duō tiān le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My younger sister has had a cold for more than ten days.</a:t>
            </a:r>
            <a:endParaRPr lang="en-US" altLang="zh-CN" sz="2800"/>
          </a:p>
          <a:p>
            <a:r>
              <a:rPr lang="en-US" altLang="zh-CN" sz="2800"/>
              <a:t>    The number of days is </a:t>
            </a:r>
            <a:r>
              <a:rPr lang="en-US" altLang="zh-CN" sz="2800">
                <a:solidFill>
                  <a:srgbClr val="FF0000"/>
                </a:solidFill>
              </a:rPr>
              <a:t>between ten and twenty.</a:t>
            </a:r>
            <a:r>
              <a:rPr lang="en-US" altLang="zh-CN" sz="2800"/>
              <a:t> </a:t>
            </a:r>
            <a:endParaRPr lang="zh-CN" altLang="en-US" sz="2800"/>
          </a:p>
          <a:p>
            <a:endParaRPr lang="en-US" altLang="zh-CN" sz="2800"/>
          </a:p>
          <a:p>
            <a:r>
              <a:rPr lang="en-US" altLang="zh-CN" sz="2800"/>
              <a:t>4. </a:t>
            </a:r>
            <a:r>
              <a:rPr lang="zh-CN" altLang="en-US" sz="2800"/>
              <a:t>他昨天买了四十多个梨</a:t>
            </a:r>
            <a:endParaRPr lang="zh-CN" altLang="en-US" sz="2800"/>
          </a:p>
          <a:p>
            <a:r>
              <a:rPr lang="zh-CN" altLang="en-US" sz="2800"/>
              <a:t>    tā zuó tiān mǎi le sì shí duō g</a:t>
            </a:r>
            <a:r>
              <a:rPr lang="en-US" altLang="zh-CN" sz="2800"/>
              <a:t>e</a:t>
            </a:r>
            <a:r>
              <a:rPr lang="zh-CN" altLang="en-US" sz="2800"/>
              <a:t> lí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He bought over forty pears yesterday.</a:t>
            </a:r>
            <a:endParaRPr lang="en-US" altLang="zh-CN" sz="2800"/>
          </a:p>
          <a:p>
            <a:r>
              <a:rPr lang="en-US" altLang="zh-CN" sz="2800"/>
              <a:t>    The number is </a:t>
            </a:r>
            <a:r>
              <a:rPr lang="en-US" altLang="zh-CN" sz="2800">
                <a:solidFill>
                  <a:srgbClr val="FF0000"/>
                </a:solidFill>
              </a:rPr>
              <a:t>between forty and fifty</a:t>
            </a:r>
            <a:r>
              <a:rPr lang="en-US" altLang="zh-CN" sz="2800"/>
              <a:t>.</a:t>
            </a:r>
            <a:r>
              <a:rPr lang="zh-CN" altLang="en-US" sz="2800"/>
              <a:t> </a:t>
            </a:r>
            <a:endParaRPr lang="zh-CN" altLang="en-US" sz="2800"/>
          </a:p>
          <a:p>
            <a:endParaRPr lang="zh-CN" altLang="en-US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1810" y="573405"/>
            <a:ext cx="7008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4. </a:t>
            </a:r>
            <a:r>
              <a:rPr lang="zh-CN" altLang="en-US" sz="2400">
                <a:sym typeface="+mn-ea"/>
              </a:rPr>
              <a:t>多</a:t>
            </a:r>
            <a:r>
              <a:rPr lang="en-US" altLang="zh-CN" sz="2400">
                <a:sym typeface="+mn-ea"/>
              </a:rPr>
              <a:t>(</a:t>
            </a:r>
            <a:r>
              <a:rPr lang="en-US" altLang="zh-CN" sz="2400">
                <a:sym typeface="+mn-ea"/>
              </a:rPr>
              <a:t>duō</a:t>
            </a:r>
            <a:r>
              <a:rPr lang="en-US" altLang="zh-CN" sz="2400">
                <a:sym typeface="+mn-ea"/>
              </a:rPr>
              <a:t>) indicating an Approximate Number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408305" y="1336040"/>
            <a:ext cx="1103503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5. </a:t>
            </a:r>
            <a:r>
              <a:rPr lang="zh-CN" altLang="en-US" sz="2800"/>
              <a:t>他昨天买礼物花了一百多块钱。 </a:t>
            </a:r>
            <a:endParaRPr lang="zh-CN" altLang="en-US" sz="2800"/>
          </a:p>
          <a:p>
            <a:r>
              <a:rPr lang="zh-CN" altLang="en-US" sz="2800"/>
              <a:t>    tā zuó tiān mǎi lǐ wù huā le yì bǎi duō kuài qián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He bought over one hundred dollars` worth of gifts yesterday.</a:t>
            </a:r>
            <a:endParaRPr lang="en-US" altLang="zh-CN" sz="2800"/>
          </a:p>
          <a:p>
            <a:r>
              <a:rPr lang="en-US" altLang="zh-CN" sz="2800"/>
              <a:t>    He spent more than one hundred dollars but less than two hundred.</a:t>
            </a:r>
            <a:endParaRPr lang="zh-CN" altLang="en-US" sz="2800"/>
          </a:p>
          <a:p>
            <a:endParaRPr lang="zh-CN" altLang="en-US" sz="28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9195" y="3752215"/>
            <a:ext cx="2099310" cy="20993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434840" y="4324985"/>
            <a:ext cx="62464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100&lt;</a:t>
            </a:r>
            <a:r>
              <a:rPr lang="zh-CN" altLang="en-US" sz="2800">
                <a:solidFill>
                  <a:srgbClr val="FF0000"/>
                </a:solidFill>
              </a:rPr>
              <a:t>礼物的价格（</a:t>
            </a:r>
            <a:r>
              <a:rPr lang="en-US" altLang="zh-CN" sz="2800">
                <a:solidFill>
                  <a:srgbClr val="FF0000"/>
                </a:solidFill>
              </a:rPr>
              <a:t>l</a:t>
            </a:r>
            <a:r>
              <a:rPr lang="zh-CN" altLang="en-US" sz="2800">
                <a:solidFill>
                  <a:srgbClr val="FF0000"/>
                </a:solidFill>
              </a:rPr>
              <a:t>ǐ wù de jià gé</a:t>
            </a:r>
            <a:r>
              <a:rPr lang="en-US" altLang="zh-CN" sz="2800">
                <a:solidFill>
                  <a:srgbClr val="FF0000"/>
                </a:solidFill>
              </a:rPr>
              <a:t>;The price of the gift</a:t>
            </a:r>
            <a:r>
              <a:rPr lang="zh-CN" altLang="en-US" sz="2800">
                <a:solidFill>
                  <a:srgbClr val="FF0000"/>
                </a:solidFill>
              </a:rPr>
              <a:t>）</a:t>
            </a:r>
            <a:r>
              <a:rPr lang="en-US" altLang="zh-CN" sz="2800">
                <a:solidFill>
                  <a:srgbClr val="FF0000"/>
                </a:solidFill>
              </a:rPr>
              <a:t>&lt;200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1810" y="573405"/>
            <a:ext cx="7008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4. </a:t>
            </a:r>
            <a:r>
              <a:rPr lang="zh-CN" altLang="en-US" sz="2400">
                <a:sym typeface="+mn-ea"/>
              </a:rPr>
              <a:t>多</a:t>
            </a:r>
            <a:r>
              <a:rPr lang="en-US" altLang="zh-CN" sz="2400">
                <a:sym typeface="+mn-ea"/>
              </a:rPr>
              <a:t>(</a:t>
            </a:r>
            <a:r>
              <a:rPr lang="en-US" altLang="zh-CN" sz="2400">
                <a:sym typeface="+mn-ea"/>
              </a:rPr>
              <a:t>duō</a:t>
            </a:r>
            <a:r>
              <a:rPr lang="en-US" altLang="zh-CN" sz="2400">
                <a:sym typeface="+mn-ea"/>
              </a:rPr>
              <a:t>) indicating an Approximate Number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126365" y="1336040"/>
            <a:ext cx="1200404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6. A: </a:t>
            </a:r>
            <a:r>
              <a:rPr lang="zh-CN" altLang="en-US" sz="2800"/>
              <a:t>这双黑鞋</a:t>
            </a:r>
            <a:r>
              <a:rPr lang="zh-CN" altLang="en-US" sz="2800">
                <a:solidFill>
                  <a:srgbClr val="FF0000"/>
                </a:solidFill>
              </a:rPr>
              <a:t>十多块钱</a:t>
            </a:r>
            <a:r>
              <a:rPr lang="zh-CN" altLang="en-US" sz="2800"/>
              <a:t>。</a:t>
            </a:r>
            <a:r>
              <a:rPr lang="en-US" altLang="zh-CN" sz="2800"/>
              <a:t>10&lt;</a:t>
            </a:r>
            <a:r>
              <a:rPr lang="zh-CN" altLang="en-US" sz="2800"/>
              <a:t>鞋的价格</a:t>
            </a:r>
            <a:r>
              <a:rPr lang="en-US" altLang="zh-CN" sz="2400">
                <a:solidFill>
                  <a:schemeClr val="tx1"/>
                </a:solidFill>
              </a:rPr>
              <a:t>(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xié de jià gé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; The price of shoes)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sz="2800">
                <a:solidFill>
                  <a:schemeClr val="tx1"/>
                </a:solidFill>
              </a:rPr>
              <a:t>&lt;20</a:t>
            </a:r>
            <a:endParaRPr lang="zh-CN" altLang="en-US" sz="2800">
              <a:solidFill>
                <a:schemeClr val="tx1"/>
              </a:solidFill>
            </a:endParaRPr>
          </a:p>
          <a:p>
            <a:r>
              <a:rPr lang="zh-CN" altLang="en-US" sz="2800"/>
              <a:t>        zhè shuāng hēi xié shí duō kuài qián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    This pair of black shoes is over ten dollars.</a:t>
            </a:r>
            <a:endParaRPr lang="en-US" altLang="zh-CN" sz="2800"/>
          </a:p>
          <a:p>
            <a:r>
              <a:rPr lang="en-US" altLang="zh-CN" sz="2800"/>
              <a:t>        The price is </a:t>
            </a:r>
            <a:r>
              <a:rPr lang="en-US" altLang="zh-CN" sz="2800">
                <a:solidFill>
                  <a:srgbClr val="FF0000"/>
                </a:solidFill>
              </a:rPr>
              <a:t>more than ten dollars but less than twenty</a:t>
            </a:r>
            <a:r>
              <a:rPr lang="en-US" altLang="zh-CN" sz="2800"/>
              <a:t>.</a:t>
            </a:r>
            <a:endParaRPr lang="en-US" altLang="zh-CN" sz="2800"/>
          </a:p>
          <a:p>
            <a:endParaRPr lang="zh-CN" altLang="en-US" sz="2800"/>
          </a:p>
          <a:p>
            <a:r>
              <a:rPr lang="zh-CN" altLang="en-US" sz="2800"/>
              <a:t>  </a:t>
            </a:r>
            <a:r>
              <a:rPr lang="en-US" altLang="zh-CN" sz="2800"/>
              <a:t>B: </a:t>
            </a:r>
            <a:r>
              <a:rPr lang="zh-CN" altLang="en-US" sz="2800"/>
              <a:t>这双咖啡色的鞋</a:t>
            </a:r>
            <a:r>
              <a:rPr lang="zh-CN" altLang="en-US" sz="2800">
                <a:solidFill>
                  <a:srgbClr val="FF0000"/>
                </a:solidFill>
              </a:rPr>
              <a:t>十块多钱。</a:t>
            </a:r>
            <a:r>
              <a:rPr lang="en-US" altLang="zh-CN" sz="2800"/>
              <a:t>10&lt;</a:t>
            </a:r>
            <a:r>
              <a:rPr lang="zh-CN" altLang="en-US" sz="2800"/>
              <a:t>鞋的价格</a:t>
            </a:r>
            <a:r>
              <a:rPr lang="en-US" altLang="zh-CN" sz="2800"/>
              <a:t>(</a:t>
            </a:r>
            <a:r>
              <a:rPr lang="zh-CN" altLang="en-US" sz="2400">
                <a:sym typeface="+mn-ea"/>
              </a:rPr>
              <a:t>xié de jià gé</a:t>
            </a:r>
            <a:r>
              <a:rPr lang="en-US" altLang="zh-CN" sz="2400">
                <a:sym typeface="+mn-ea"/>
              </a:rPr>
              <a:t>; The price of shoes</a:t>
            </a:r>
            <a:r>
              <a:rPr lang="en-US" altLang="zh-CN" sz="2800">
                <a:sym typeface="+mn-ea"/>
              </a:rPr>
              <a:t>)</a:t>
            </a:r>
            <a:r>
              <a:rPr lang="en-US" altLang="zh-CN" sz="2800"/>
              <a:t>&lt;11</a:t>
            </a:r>
            <a:endParaRPr lang="zh-CN" altLang="en-US" sz="2800"/>
          </a:p>
          <a:p>
            <a:r>
              <a:rPr lang="zh-CN" altLang="en-US" sz="2800"/>
              <a:t>        zhè shuāng kā fēi sè de xié shí kuài duō qián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    This pair of brown shoes is over ten dollars.</a:t>
            </a:r>
            <a:endParaRPr lang="en-US" altLang="zh-CN" sz="2800"/>
          </a:p>
          <a:p>
            <a:r>
              <a:rPr lang="en-US" altLang="zh-CN" sz="2800"/>
              <a:t>        </a:t>
            </a:r>
            <a:r>
              <a:rPr lang="en-US" altLang="zh-CN" sz="2800">
                <a:sym typeface="+mn-ea"/>
              </a:rPr>
              <a:t>The price is 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more than ten dollars but less than eleven.</a:t>
            </a:r>
            <a:endParaRPr lang="en-US" altLang="zh-CN" sz="2800">
              <a:solidFill>
                <a:srgbClr val="FF0000"/>
              </a:solidFill>
            </a:endParaRPr>
          </a:p>
          <a:p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1" r="17338" b="96227"/>
          <a:stretch>
            <a:fillRect/>
          </a:stretch>
        </p:blipFill>
        <p:spPr>
          <a:xfrm>
            <a:off x="739140" y="0"/>
            <a:ext cx="784860" cy="11804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8340" y="2451100"/>
            <a:ext cx="28606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做饭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145030" y="1918970"/>
            <a:ext cx="24790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zuò     fàn 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989965" y="3904615"/>
            <a:ext cx="50514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to cook; to prepare a meal</a:t>
            </a:r>
            <a:endParaRPr lang="en-US" altLang="zh-CN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595" y="551180"/>
            <a:ext cx="2811145" cy="28111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22365" y="3959860"/>
            <a:ext cx="494855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小白不会做饭。</a:t>
            </a:r>
            <a:endParaRPr lang="zh-CN" altLang="en-US" sz="2800"/>
          </a:p>
          <a:p>
            <a:r>
              <a:rPr lang="zh-CN" altLang="en-US" sz="2800"/>
              <a:t>xiǎo bái bú huì zuò fàn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Little bai can't cook.</a:t>
            </a:r>
            <a:endParaRPr lang="en-US" altLang="zh-CN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1810" y="573405"/>
            <a:ext cx="7008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ym typeface="+mn-ea"/>
              </a:rPr>
              <a:t>4. </a:t>
            </a:r>
            <a:r>
              <a:rPr lang="zh-CN" altLang="en-US" sz="2400">
                <a:sym typeface="+mn-ea"/>
              </a:rPr>
              <a:t>多</a:t>
            </a:r>
            <a:r>
              <a:rPr lang="en-US" altLang="zh-CN" sz="2400">
                <a:sym typeface="+mn-ea"/>
              </a:rPr>
              <a:t>(</a:t>
            </a:r>
            <a:r>
              <a:rPr lang="en-US" altLang="zh-CN" sz="2400">
                <a:sym typeface="+mn-ea"/>
              </a:rPr>
              <a:t>duō</a:t>
            </a:r>
            <a:r>
              <a:rPr lang="en-US" altLang="zh-CN" sz="2400">
                <a:sym typeface="+mn-ea"/>
              </a:rPr>
              <a:t>) indicating an Approximate Number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408305" y="1336040"/>
            <a:ext cx="1103503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7. A: </a:t>
            </a:r>
            <a:r>
              <a:rPr lang="zh-CN" altLang="en-US" sz="2800"/>
              <a:t>这家饭馆儿的师傅和服务员认识十年多了。</a:t>
            </a:r>
            <a:endParaRPr lang="zh-CN" altLang="en-US" sz="2800"/>
          </a:p>
          <a:p>
            <a:r>
              <a:rPr lang="zh-CN" altLang="en-US" sz="2800"/>
              <a:t>        zhè jiā fàn guǎnr de shī f</a:t>
            </a:r>
            <a:r>
              <a:rPr lang="en-US" altLang="zh-CN" sz="2800"/>
              <a:t>u</a:t>
            </a:r>
            <a:r>
              <a:rPr lang="zh-CN" altLang="en-US" sz="2800"/>
              <a:t> hé fú wù yuán rèn sh</a:t>
            </a:r>
            <a:r>
              <a:rPr lang="en-US" altLang="zh-CN" sz="2800"/>
              <a:t>i</a:t>
            </a:r>
            <a:r>
              <a:rPr lang="zh-CN" altLang="en-US" sz="2800"/>
              <a:t> shí nián duō le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    The chef and the waiter in this restaurant have known each other </a:t>
            </a:r>
            <a:endParaRPr lang="en-US" altLang="zh-CN" sz="2800"/>
          </a:p>
          <a:p>
            <a:r>
              <a:rPr lang="en-US" altLang="zh-CN" sz="2800"/>
              <a:t>        for ten years and some months. </a:t>
            </a:r>
            <a:endParaRPr lang="zh-CN" altLang="en-US" sz="2800"/>
          </a:p>
          <a:p>
            <a:r>
              <a:rPr lang="zh-CN" altLang="en-US" sz="2800"/>
              <a:t>       </a:t>
            </a:r>
            <a:r>
              <a:rPr lang="en-US" altLang="zh-CN" sz="2800"/>
              <a:t>The length of time is </a:t>
            </a:r>
            <a:r>
              <a:rPr lang="en-US" altLang="zh-CN" sz="2800">
                <a:solidFill>
                  <a:srgbClr val="FF0000"/>
                </a:solidFill>
              </a:rPr>
              <a:t>longer than ten years but shorter than eleven</a:t>
            </a:r>
            <a:r>
              <a:rPr lang="en-US" altLang="zh-CN" sz="2800"/>
              <a:t>.</a:t>
            </a:r>
            <a:endParaRPr lang="zh-CN" altLang="en-US" sz="2800"/>
          </a:p>
          <a:p>
            <a:r>
              <a:rPr lang="zh-CN" altLang="en-US" sz="2800"/>
              <a:t>   </a:t>
            </a:r>
            <a:endParaRPr lang="zh-CN" altLang="en-US" sz="2800"/>
          </a:p>
          <a:p>
            <a:r>
              <a:rPr lang="zh-CN" altLang="en-US" sz="2800"/>
              <a:t>    </a:t>
            </a:r>
            <a:r>
              <a:rPr lang="en-US" altLang="zh-CN" sz="2800"/>
              <a:t>B: </a:t>
            </a:r>
            <a:r>
              <a:rPr lang="zh-CN" altLang="en-US" sz="2800"/>
              <a:t>我以为他们认识十多年了</a:t>
            </a:r>
            <a:endParaRPr lang="zh-CN" altLang="en-US" sz="2800"/>
          </a:p>
          <a:p>
            <a:r>
              <a:rPr lang="zh-CN" altLang="en-US" sz="2800"/>
              <a:t>        wǒ yǐ wéi tā men rèn sh</a:t>
            </a:r>
            <a:r>
              <a:rPr lang="en-US" altLang="zh-CN" sz="2800"/>
              <a:t>i</a:t>
            </a:r>
            <a:r>
              <a:rPr lang="zh-CN" altLang="en-US" sz="2800"/>
              <a:t> shí duō nián le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    The length of time is </a:t>
            </a:r>
            <a:r>
              <a:rPr lang="en-US" altLang="zh-CN" sz="2800">
                <a:solidFill>
                  <a:srgbClr val="FF0000"/>
                </a:solidFill>
              </a:rPr>
              <a:t>between ten and twenty years</a:t>
            </a:r>
            <a:r>
              <a:rPr lang="en-US" altLang="zh-CN" sz="2800"/>
              <a:t>.</a:t>
            </a:r>
            <a:r>
              <a:rPr lang="zh-CN" altLang="en-US" sz="2800"/>
              <a:t> </a:t>
            </a:r>
            <a:endParaRPr lang="zh-CN" altLang="en-US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1" r="17338" b="96227"/>
          <a:stretch>
            <a:fillRect/>
          </a:stretch>
        </p:blipFill>
        <p:spPr>
          <a:xfrm>
            <a:off x="739140" y="0"/>
            <a:ext cx="784860" cy="11804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97885" y="2432050"/>
            <a:ext cx="51263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一房一厅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3698875" y="1731010"/>
            <a:ext cx="45250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</a:t>
            </a:r>
            <a:r>
              <a:rPr lang="en-US" altLang="zh-CN" sz="3600">
                <a:sym typeface="+mn-ea"/>
              </a:rPr>
              <a:t>yì     </a:t>
            </a:r>
            <a:r>
              <a:rPr lang="en-US" altLang="zh-CN" sz="3600">
                <a:sym typeface="+mn-ea"/>
              </a:rPr>
              <a:t>fáng     </a:t>
            </a:r>
            <a:r>
              <a:rPr lang="en-US" altLang="zh-CN" sz="3600">
                <a:sym typeface="+mn-ea"/>
              </a:rPr>
              <a:t>yì     </a:t>
            </a:r>
            <a:r>
              <a:rPr lang="en-US" altLang="zh-CN" sz="3600">
                <a:sym typeface="+mn-ea"/>
              </a:rPr>
              <a:t>tīng</a:t>
            </a:r>
            <a:r>
              <a:rPr lang="en-US" altLang="zh-CN" sz="3600"/>
              <a:t> 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2948940" y="4000500"/>
            <a:ext cx="65182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one bedroom and one living room</a:t>
            </a:r>
            <a:endParaRPr lang="en-US" altLang="zh-CN" sz="32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39" y="657835"/>
            <a:ext cx="3054350" cy="54051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88385" y="1288415"/>
            <a:ext cx="7197090" cy="46774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/>
          </a:p>
          <a:p>
            <a:r>
              <a:rPr lang="en-US" altLang="zh-CN" sz="2800">
                <a:sym typeface="+mn-ea"/>
              </a:rPr>
              <a:t>Instead of </a:t>
            </a:r>
            <a:r>
              <a:rPr lang="zh-CN" altLang="en-US" sz="2800">
                <a:sym typeface="+mn-ea"/>
              </a:rPr>
              <a:t>一房一厅</a:t>
            </a:r>
            <a:r>
              <a:rPr lang="en-US" altLang="zh-CN" sz="2800">
                <a:sym typeface="+mn-ea"/>
              </a:rPr>
              <a:t>(yì fáng yì tīng), one can also say </a:t>
            </a:r>
            <a:r>
              <a:rPr lang="zh-CN" altLang="en-US" sz="2800">
                <a:sym typeface="+mn-ea"/>
              </a:rPr>
              <a:t>一室一厅</a:t>
            </a:r>
            <a:r>
              <a:rPr lang="en-US" altLang="zh-CN" sz="2800">
                <a:sym typeface="+mn-ea"/>
              </a:rPr>
              <a:t>(yí shì yì tīng). Both expressions refer to an apartment with 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one bedroom and one living room</a:t>
            </a:r>
            <a:r>
              <a:rPr lang="en-US" altLang="zh-CN" sz="2800">
                <a:sym typeface="+mn-ea"/>
              </a:rPr>
              <a:t>. By the same token, one may refer to a 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two-bedroom apartment</a:t>
            </a:r>
            <a:r>
              <a:rPr lang="en-US" altLang="zh-CN" sz="2800">
                <a:sym typeface="+mn-ea"/>
              </a:rPr>
              <a:t> with a living room as </a:t>
            </a:r>
            <a:r>
              <a:rPr lang="zh-CN" altLang="en-US" sz="2800">
                <a:sym typeface="+mn-ea"/>
              </a:rPr>
              <a:t>两房一厅</a:t>
            </a:r>
            <a:r>
              <a:rPr lang="en-US" altLang="zh-CN" sz="2800">
                <a:sym typeface="+mn-ea"/>
              </a:rPr>
              <a:t>(liǎng fáng yì tīng) or </a:t>
            </a:r>
            <a:r>
              <a:rPr lang="zh-CN" altLang="en-US" sz="2800">
                <a:sym typeface="+mn-ea"/>
              </a:rPr>
              <a:t>两室一厅</a:t>
            </a:r>
            <a:r>
              <a:rPr lang="en-US" altLang="zh-CN" sz="2800">
                <a:sym typeface="+mn-ea"/>
              </a:rPr>
              <a:t>(liǎng shì yì tīng).</a:t>
            </a:r>
            <a:endParaRPr lang="en-US" altLang="zh-CN" sz="2800"/>
          </a:p>
          <a:p>
            <a:endParaRPr lang="en-US" altLang="zh-CN" sz="2800"/>
          </a:p>
          <a:p>
            <a:endParaRPr lang="en-US" altLang="zh-CN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1" r="17338" b="96227"/>
          <a:stretch>
            <a:fillRect/>
          </a:stretch>
        </p:blipFill>
        <p:spPr>
          <a:xfrm>
            <a:off x="739140" y="0"/>
            <a:ext cx="784860" cy="11804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8340" y="2451100"/>
            <a:ext cx="28606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干净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023745" y="1871980"/>
            <a:ext cx="2795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gān    jìng  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1958340" y="3935095"/>
            <a:ext cx="3132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     clean</a:t>
            </a:r>
            <a:endParaRPr lang="en-US" altLang="zh-CN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b="9127"/>
          <a:stretch>
            <a:fillRect/>
          </a:stretch>
        </p:blipFill>
        <p:spPr>
          <a:xfrm>
            <a:off x="5283200" y="678815"/>
            <a:ext cx="5397500" cy="215582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7821930" y="269875"/>
            <a:ext cx="3094990" cy="29730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535930" y="3358515"/>
            <a:ext cx="626554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这件衣服很</a:t>
            </a:r>
            <a:r>
              <a:rPr lang="zh-CN" altLang="en-US" sz="2800">
                <a:solidFill>
                  <a:srgbClr val="FF0000"/>
                </a:solidFill>
              </a:rPr>
              <a:t>干净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en-US" altLang="zh-CN" sz="2800"/>
              <a:t>z</a:t>
            </a:r>
            <a:r>
              <a:rPr lang="zh-CN" altLang="en-US" sz="2800"/>
              <a:t>hè jiàn yī f</a:t>
            </a:r>
            <a:r>
              <a:rPr lang="en-US" altLang="zh-CN" sz="2800"/>
              <a:t>u</a:t>
            </a:r>
            <a:r>
              <a:rPr lang="zh-CN" altLang="en-US" sz="2800"/>
              <a:t> hěn gān jìng.</a:t>
            </a:r>
            <a:endParaRPr lang="zh-CN" altLang="en-US" sz="2800"/>
          </a:p>
          <a:p>
            <a:r>
              <a:rPr lang="zh-CN" altLang="en-US" sz="2800"/>
              <a:t>This dress is very </a:t>
            </a:r>
            <a:r>
              <a:rPr lang="zh-CN" altLang="en-US" sz="2800">
                <a:solidFill>
                  <a:srgbClr val="FF0000"/>
                </a:solidFill>
              </a:rPr>
              <a:t>clean</a:t>
            </a:r>
            <a:r>
              <a:rPr lang="zh-CN" altLang="en-US" sz="2800"/>
              <a:t>.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这间房间非常</a:t>
            </a:r>
            <a:r>
              <a:rPr lang="zh-CN" altLang="en-US" sz="2800">
                <a:solidFill>
                  <a:srgbClr val="FF0000"/>
                </a:solidFill>
              </a:rPr>
              <a:t>干净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en-US" altLang="zh-CN" sz="2800"/>
              <a:t>z</a:t>
            </a:r>
            <a:r>
              <a:rPr lang="zh-CN" altLang="en-US" sz="2800"/>
              <a:t>hè jiān fáng jiān fēi cháng gān jìng</a:t>
            </a:r>
            <a:r>
              <a:rPr lang="en-US" altLang="zh-CN" sz="2800"/>
              <a:t>.</a:t>
            </a:r>
            <a:endParaRPr lang="zh-CN" altLang="en-US" sz="2800"/>
          </a:p>
          <a:p>
            <a:r>
              <a:rPr lang="zh-CN" altLang="en-US" sz="2800"/>
              <a:t>This room is very </a:t>
            </a:r>
            <a:r>
              <a:rPr lang="zh-CN" altLang="en-US" sz="2800">
                <a:solidFill>
                  <a:srgbClr val="FF0000"/>
                </a:solidFill>
              </a:rPr>
              <a:t>clean</a:t>
            </a:r>
            <a:r>
              <a:rPr lang="en-US" altLang="zh-CN" sz="2800"/>
              <a:t>.</a:t>
            </a:r>
            <a:endParaRPr lang="en-US" altLang="zh-CN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1" r="17338" b="96227"/>
          <a:stretch>
            <a:fillRect/>
          </a:stretch>
        </p:blipFill>
        <p:spPr>
          <a:xfrm>
            <a:off x="739140" y="0"/>
            <a:ext cx="784860" cy="11804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8340" y="2451100"/>
            <a:ext cx="28606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沙发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023745" y="1871980"/>
            <a:ext cx="2795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shā      fā  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1958340" y="3935095"/>
            <a:ext cx="3132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     sofa</a:t>
            </a:r>
            <a:endParaRPr lang="en-US" altLang="zh-CN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40843"/>
          <a:stretch>
            <a:fillRect/>
          </a:stretch>
        </p:blipFill>
        <p:spPr>
          <a:xfrm>
            <a:off x="5993765" y="2036445"/>
            <a:ext cx="4053205" cy="239776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1" r="17338" b="96227"/>
          <a:stretch>
            <a:fillRect/>
          </a:stretch>
        </p:blipFill>
        <p:spPr>
          <a:xfrm>
            <a:off x="739140" y="0"/>
            <a:ext cx="784860" cy="11804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8340" y="2451100"/>
            <a:ext cx="28606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饭桌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023745" y="1871980"/>
            <a:ext cx="2795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fàn   zhuō 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1958340" y="3935095"/>
            <a:ext cx="3132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dining table</a:t>
            </a:r>
            <a:endParaRPr lang="en-US" altLang="zh-CN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585" y="1462405"/>
            <a:ext cx="3545840" cy="354584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6533515" y="2213610"/>
            <a:ext cx="2126615" cy="1655445"/>
          </a:xfrm>
          <a:prstGeom prst="ellipse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1" r="17338" b="96227"/>
          <a:stretch>
            <a:fillRect/>
          </a:stretch>
        </p:blipFill>
        <p:spPr>
          <a:xfrm>
            <a:off x="739140" y="0"/>
            <a:ext cx="784860" cy="11804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8340" y="2451100"/>
            <a:ext cx="28606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椅子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023745" y="1871980"/>
            <a:ext cx="2795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yǐ        zi 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1958340" y="3935095"/>
            <a:ext cx="3132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     chair</a:t>
            </a:r>
            <a:endParaRPr lang="en-US" altLang="zh-CN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765" y="2139950"/>
            <a:ext cx="2190750" cy="219075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1" r="17338" b="96227"/>
          <a:stretch>
            <a:fillRect/>
          </a:stretch>
        </p:blipFill>
        <p:spPr>
          <a:xfrm>
            <a:off x="739140" y="0"/>
            <a:ext cx="784860" cy="11804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8340" y="2451100"/>
            <a:ext cx="28606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书桌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023745" y="1871980"/>
            <a:ext cx="2795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shū   zhuō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1958340" y="3935095"/>
            <a:ext cx="3132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      desk</a:t>
            </a:r>
            <a:endParaRPr lang="en-US" altLang="zh-CN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345" y="1287780"/>
            <a:ext cx="3510280" cy="351028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1" r="17338" b="96227"/>
          <a:stretch>
            <a:fillRect/>
          </a:stretch>
        </p:blipFill>
        <p:spPr>
          <a:xfrm>
            <a:off x="739140" y="0"/>
            <a:ext cx="784860" cy="11804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8340" y="2451100"/>
            <a:ext cx="28606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书架</a:t>
            </a:r>
            <a:endParaRPr lang="en-US" altLang="zh-CN" sz="9600"/>
          </a:p>
        </p:txBody>
      </p:sp>
      <p:sp>
        <p:nvSpPr>
          <p:cNvPr id="3" name="文本框 2"/>
          <p:cNvSpPr txBox="1"/>
          <p:nvPr/>
        </p:nvSpPr>
        <p:spPr>
          <a:xfrm>
            <a:off x="2023745" y="1871980"/>
            <a:ext cx="2795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shū     jià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1524000" y="3963035"/>
            <a:ext cx="4138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bookcase; bookshelf</a:t>
            </a:r>
            <a:endParaRPr lang="zh-CN" altLang="en-US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050" y="1736090"/>
            <a:ext cx="3385185" cy="338518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1" r="17338" b="96227"/>
          <a:stretch>
            <a:fillRect/>
          </a:stretch>
        </p:blipFill>
        <p:spPr>
          <a:xfrm>
            <a:off x="739140" y="0"/>
            <a:ext cx="784860" cy="11804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8340" y="2451100"/>
            <a:ext cx="28606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安静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023745" y="1871980"/>
            <a:ext cx="2795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ān     jìng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1524000" y="3963035"/>
            <a:ext cx="4138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         quiet</a:t>
            </a:r>
            <a:endParaRPr lang="zh-CN" altLang="en-US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465" y="743585"/>
            <a:ext cx="3406140" cy="26314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1275" y="607060"/>
            <a:ext cx="1422400" cy="14287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74385" y="3375025"/>
            <a:ext cx="484505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这里很</a:t>
            </a:r>
            <a:r>
              <a:rPr lang="zh-CN" altLang="en-US" sz="2800">
                <a:solidFill>
                  <a:srgbClr val="FF0000"/>
                </a:solidFill>
              </a:rPr>
              <a:t>安静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en-US" altLang="zh-CN" sz="2800"/>
              <a:t>z</a:t>
            </a:r>
            <a:r>
              <a:rPr lang="zh-CN" altLang="en-US" sz="2800"/>
              <a:t>hè lǐ hěn ān jìng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Here is very </a:t>
            </a:r>
            <a:r>
              <a:rPr lang="en-US" altLang="zh-CN" sz="2800">
                <a:solidFill>
                  <a:srgbClr val="FF0000"/>
                </a:solidFill>
              </a:rPr>
              <a:t>quiet</a:t>
            </a:r>
            <a:r>
              <a:rPr lang="en-US" altLang="zh-CN" sz="2800"/>
              <a:t>.</a:t>
            </a:r>
            <a:endParaRPr lang="en-US" altLang="zh-CN" sz="2800"/>
          </a:p>
          <a:p>
            <a:endParaRPr lang="en-US" altLang="zh-CN" sz="2800"/>
          </a:p>
          <a:p>
            <a:r>
              <a:rPr lang="zh-CN" altLang="en-US" sz="2800"/>
              <a:t>请</a:t>
            </a:r>
            <a:r>
              <a:rPr lang="zh-CN" altLang="en-US" sz="2800">
                <a:solidFill>
                  <a:srgbClr val="FF0000"/>
                </a:solidFill>
              </a:rPr>
              <a:t>安静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en-US" altLang="zh-CN" sz="2800"/>
              <a:t>q</a:t>
            </a:r>
            <a:r>
              <a:rPr lang="zh-CN" altLang="en-US" sz="2800"/>
              <a:t>ǐng ān jìng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Please be </a:t>
            </a:r>
            <a:r>
              <a:rPr lang="en-US" altLang="zh-CN" sz="2800">
                <a:solidFill>
                  <a:srgbClr val="FF0000"/>
                </a:solidFill>
              </a:rPr>
              <a:t>quiet</a:t>
            </a:r>
            <a:r>
              <a:rPr lang="en-US" altLang="zh-CN" sz="2800"/>
              <a:t>.</a:t>
            </a:r>
            <a:endParaRPr lang="en-US" altLang="zh-CN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1" r="17338" b="96227"/>
          <a:stretch>
            <a:fillRect/>
          </a:stretch>
        </p:blipFill>
        <p:spPr>
          <a:xfrm>
            <a:off x="739140" y="0"/>
            <a:ext cx="784860" cy="11804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8340" y="2451100"/>
            <a:ext cx="28606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报纸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145030" y="1918970"/>
            <a:ext cx="24790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bào     zhǐ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1958340" y="3942715"/>
            <a:ext cx="3132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newspaper</a:t>
            </a:r>
            <a:endParaRPr lang="en-US" altLang="zh-CN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885" y="1887220"/>
            <a:ext cx="4051300" cy="269621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1" r="17338" b="96227"/>
          <a:stretch>
            <a:fillRect/>
          </a:stretch>
        </p:blipFill>
        <p:spPr>
          <a:xfrm>
            <a:off x="739140" y="0"/>
            <a:ext cx="784860" cy="11804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8340" y="2451100"/>
            <a:ext cx="28606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那里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023745" y="1871980"/>
            <a:ext cx="2795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nà       li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1524000" y="3963035"/>
            <a:ext cx="4138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         there</a:t>
            </a:r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5662295" y="1711960"/>
            <a:ext cx="488251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你们</a:t>
            </a:r>
            <a:r>
              <a:rPr lang="zh-CN" altLang="en-US" sz="2800">
                <a:solidFill>
                  <a:srgbClr val="FF0000"/>
                </a:solidFill>
              </a:rPr>
              <a:t>那里</a:t>
            </a:r>
            <a:r>
              <a:rPr lang="zh-CN" altLang="en-US" sz="2800"/>
              <a:t>安静不安静？</a:t>
            </a:r>
            <a:endParaRPr lang="zh-CN" altLang="en-US" sz="2800"/>
          </a:p>
          <a:p>
            <a:r>
              <a:rPr lang="en-US" altLang="zh-CN" sz="2800"/>
              <a:t>n</a:t>
            </a:r>
            <a:r>
              <a:rPr lang="zh-CN" altLang="en-US" sz="2800"/>
              <a:t>ǐ men nà l</a:t>
            </a:r>
            <a:r>
              <a:rPr lang="en-US" altLang="zh-CN" sz="2800"/>
              <a:t>i</a:t>
            </a:r>
            <a:r>
              <a:rPr lang="zh-CN" altLang="en-US" sz="2800"/>
              <a:t> ān jìng bù ān jìng?</a:t>
            </a:r>
            <a:endParaRPr lang="zh-CN" altLang="en-US" sz="2800"/>
          </a:p>
          <a:p>
            <a:r>
              <a:rPr lang="en-US" altLang="zh-CN" sz="2800"/>
              <a:t>Is it</a:t>
            </a:r>
            <a:r>
              <a:rPr lang="zh-CN" altLang="en-US" sz="2800"/>
              <a:t> quiet </a:t>
            </a:r>
            <a:r>
              <a:rPr lang="en-US" altLang="zh-CN" sz="2800"/>
              <a:t>over</a:t>
            </a:r>
            <a:r>
              <a:rPr lang="zh-CN" altLang="en-US" sz="2800"/>
              <a:t> </a:t>
            </a:r>
            <a:r>
              <a:rPr lang="zh-CN" altLang="en-US" sz="2800">
                <a:solidFill>
                  <a:srgbClr val="FF0000"/>
                </a:solidFill>
              </a:rPr>
              <a:t>there</a:t>
            </a:r>
            <a:r>
              <a:rPr lang="zh-CN" altLang="en-US" sz="2800"/>
              <a:t>?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你们</a:t>
            </a:r>
            <a:r>
              <a:rPr lang="zh-CN" altLang="en-US" sz="2800">
                <a:solidFill>
                  <a:srgbClr val="FF0000"/>
                </a:solidFill>
              </a:rPr>
              <a:t>那里</a:t>
            </a:r>
            <a:r>
              <a:rPr lang="zh-CN" altLang="en-US" sz="2800"/>
              <a:t>有狗吗？</a:t>
            </a:r>
            <a:endParaRPr lang="zh-CN" altLang="en-US" sz="2800"/>
          </a:p>
          <a:p>
            <a:r>
              <a:rPr lang="en-US" altLang="zh-CN" sz="2800"/>
              <a:t>n</a:t>
            </a:r>
            <a:r>
              <a:rPr lang="zh-CN" altLang="en-US" sz="2800"/>
              <a:t>ǐ men nà li yǒu gǒu ma?</a:t>
            </a:r>
            <a:endParaRPr lang="zh-CN" altLang="en-US" sz="2800"/>
          </a:p>
          <a:p>
            <a:r>
              <a:rPr lang="zh-CN" altLang="en-US" sz="2800"/>
              <a:t>Do you have dogs </a:t>
            </a:r>
            <a:r>
              <a:rPr lang="zh-CN" altLang="en-US" sz="2800">
                <a:solidFill>
                  <a:srgbClr val="FF0000"/>
                </a:solidFill>
              </a:rPr>
              <a:t>there</a:t>
            </a:r>
            <a:r>
              <a:rPr lang="zh-CN" altLang="en-US" sz="2800"/>
              <a:t>?</a:t>
            </a:r>
            <a:endParaRPr lang="zh-CN" altLang="en-US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1" r="17338" b="96227"/>
          <a:stretch>
            <a:fillRect/>
          </a:stretch>
        </p:blipFill>
        <p:spPr>
          <a:xfrm>
            <a:off x="739140" y="0"/>
            <a:ext cx="784860" cy="11804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8340" y="2451100"/>
            <a:ext cx="28606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房租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023745" y="1871980"/>
            <a:ext cx="2795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fáng    zū 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1524000" y="3963035"/>
            <a:ext cx="4138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         rent</a:t>
            </a:r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5055870" y="1561465"/>
            <a:ext cx="674497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每个月</a:t>
            </a:r>
            <a:r>
              <a:rPr lang="zh-CN" altLang="en-US" sz="2800">
                <a:solidFill>
                  <a:srgbClr val="FF0000"/>
                </a:solidFill>
              </a:rPr>
              <a:t>房租</a:t>
            </a:r>
            <a:r>
              <a:rPr lang="zh-CN" altLang="en-US" sz="2800"/>
              <a:t>多少钱？</a:t>
            </a:r>
            <a:endParaRPr lang="zh-CN" altLang="en-US" sz="2800"/>
          </a:p>
          <a:p>
            <a:r>
              <a:rPr lang="en-US" altLang="zh-CN" sz="2800"/>
              <a:t>m</a:t>
            </a:r>
            <a:r>
              <a:rPr lang="zh-CN" altLang="en-US" sz="2800"/>
              <a:t>ěi g</a:t>
            </a:r>
            <a:r>
              <a:rPr lang="en-US" altLang="zh-CN" sz="2800"/>
              <a:t>e</a:t>
            </a:r>
            <a:r>
              <a:rPr lang="zh-CN" altLang="en-US" sz="2800"/>
              <a:t> yuè fáng zū duō shǎo qián?</a:t>
            </a:r>
            <a:endParaRPr lang="zh-CN" altLang="en-US" sz="2800"/>
          </a:p>
          <a:p>
            <a:r>
              <a:rPr lang="en-US" altLang="zh-CN" sz="2800"/>
              <a:t>How much is the monthly </a:t>
            </a:r>
            <a:r>
              <a:rPr lang="en-US" altLang="zh-CN" sz="2800">
                <a:solidFill>
                  <a:srgbClr val="FF0000"/>
                </a:solidFill>
              </a:rPr>
              <a:t>rent</a:t>
            </a:r>
            <a:r>
              <a:rPr lang="en-US" altLang="zh-CN" sz="2800"/>
              <a:t>?</a:t>
            </a:r>
            <a:endParaRPr lang="en-US" altLang="zh-CN" sz="2800"/>
          </a:p>
          <a:p>
            <a:endParaRPr lang="zh-CN" altLang="en-US" sz="2800"/>
          </a:p>
          <a:p>
            <a:r>
              <a:rPr lang="zh-CN" altLang="en-US" sz="2800"/>
              <a:t>这间房子的</a:t>
            </a:r>
            <a:r>
              <a:rPr lang="zh-CN" altLang="en-US" sz="2800">
                <a:solidFill>
                  <a:srgbClr val="FF0000"/>
                </a:solidFill>
              </a:rPr>
              <a:t>房租</a:t>
            </a:r>
            <a:r>
              <a:rPr lang="zh-CN" altLang="en-US" sz="2800"/>
              <a:t>很贵。</a:t>
            </a:r>
            <a:endParaRPr lang="zh-CN" altLang="en-US" sz="2800"/>
          </a:p>
          <a:p>
            <a:r>
              <a:rPr lang="en-US" altLang="zh-CN" sz="2800"/>
              <a:t>z</a:t>
            </a:r>
            <a:r>
              <a:rPr lang="zh-CN" altLang="en-US" sz="2800"/>
              <a:t>hè jiān fáng zi de fáng zū hěn guì.</a:t>
            </a:r>
            <a:endParaRPr lang="zh-CN" altLang="en-US" sz="2800"/>
          </a:p>
          <a:p>
            <a:r>
              <a:rPr lang="zh-CN" altLang="en-US" sz="2800"/>
              <a:t>The </a:t>
            </a:r>
            <a:r>
              <a:rPr lang="zh-CN" altLang="en-US" sz="2800">
                <a:solidFill>
                  <a:srgbClr val="FF0000"/>
                </a:solidFill>
              </a:rPr>
              <a:t>rent</a:t>
            </a:r>
            <a:r>
              <a:rPr lang="zh-CN" altLang="en-US" sz="2800"/>
              <a:t> f</a:t>
            </a:r>
            <a:r>
              <a:rPr lang="en-US" altLang="zh-CN" sz="2800"/>
              <a:t>or</a:t>
            </a:r>
            <a:r>
              <a:rPr lang="zh-CN" altLang="en-US" sz="2800"/>
              <a:t> this house is very expensive.</a:t>
            </a:r>
            <a:endParaRPr lang="zh-CN" altLang="en-US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1" r="17338" b="96227"/>
          <a:stretch>
            <a:fillRect/>
          </a:stretch>
        </p:blipFill>
        <p:spPr>
          <a:xfrm>
            <a:off x="739140" y="0"/>
            <a:ext cx="784860" cy="11804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49830" y="2460625"/>
            <a:ext cx="15627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元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548890" y="1918970"/>
            <a:ext cx="1463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yuán  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1077595" y="3848100"/>
            <a:ext cx="49002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(measure word for the basic Chinese monetary unit) ; yuan</a:t>
            </a:r>
            <a:endParaRPr lang="en-US" altLang="zh-CN" sz="3200"/>
          </a:p>
        </p:txBody>
      </p:sp>
      <p:sp>
        <p:nvSpPr>
          <p:cNvPr id="5" name="文本框 4"/>
          <p:cNvSpPr txBox="1"/>
          <p:nvPr/>
        </p:nvSpPr>
        <p:spPr>
          <a:xfrm>
            <a:off x="5874385" y="1927860"/>
            <a:ext cx="576643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A: </a:t>
            </a:r>
            <a:r>
              <a:rPr lang="zh-CN" altLang="en-US" sz="2800"/>
              <a:t>这条裤子多少钱？</a:t>
            </a:r>
            <a:endParaRPr lang="zh-CN" altLang="en-US" sz="2800"/>
          </a:p>
          <a:p>
            <a:r>
              <a:rPr lang="zh-CN" altLang="en-US" sz="2800"/>
              <a:t>    </a:t>
            </a:r>
            <a:r>
              <a:rPr lang="en-US" altLang="zh-CN" sz="2800"/>
              <a:t>z</a:t>
            </a:r>
            <a:r>
              <a:rPr lang="zh-CN" altLang="en-US" sz="2800"/>
              <a:t>hè tiáo kù zi duō shǎo qián?</a:t>
            </a:r>
            <a:endParaRPr lang="zh-CN" altLang="en-US" sz="2800"/>
          </a:p>
          <a:p>
            <a:r>
              <a:rPr lang="zh-CN" altLang="en-US" sz="2800"/>
              <a:t>    How much are these pants?</a:t>
            </a:r>
            <a:endParaRPr lang="zh-CN" altLang="en-US" sz="2800"/>
          </a:p>
          <a:p>
            <a:endParaRPr lang="zh-CN" altLang="en-US" sz="2800"/>
          </a:p>
          <a:p>
            <a:r>
              <a:rPr lang="en-US" altLang="zh-CN" sz="2800"/>
              <a:t>B: </a:t>
            </a:r>
            <a:r>
              <a:rPr lang="zh-CN" altLang="en-US" sz="2800"/>
              <a:t>八百五十</a:t>
            </a:r>
            <a:r>
              <a:rPr lang="zh-CN" altLang="en-US" sz="2800">
                <a:solidFill>
                  <a:srgbClr val="FF0000"/>
                </a:solidFill>
              </a:rPr>
              <a:t>元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zh-CN" altLang="en-US" sz="2800"/>
              <a:t>    </a:t>
            </a:r>
            <a:r>
              <a:rPr lang="en-US" altLang="zh-CN" sz="2800"/>
              <a:t>b</a:t>
            </a:r>
            <a:r>
              <a:rPr lang="zh-CN" altLang="en-US" sz="2800"/>
              <a:t>ā bǎi wǔ shí yuán.</a:t>
            </a:r>
            <a:endParaRPr lang="zh-CN" altLang="en-US" sz="2800"/>
          </a:p>
          <a:p>
            <a:r>
              <a:rPr lang="zh-CN" altLang="en-US" sz="2800"/>
              <a:t>    Eight hundred and fifty </a:t>
            </a:r>
            <a:r>
              <a:rPr lang="zh-CN" altLang="en-US" sz="2800">
                <a:solidFill>
                  <a:srgbClr val="FF0000"/>
                </a:solidFill>
              </a:rPr>
              <a:t>yuan</a:t>
            </a:r>
            <a:r>
              <a:rPr lang="zh-CN" altLang="en-US" sz="2800"/>
              <a:t>.</a:t>
            </a:r>
            <a:endParaRPr lang="zh-CN" altLang="en-US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1" r="17338" b="96227"/>
          <a:stretch>
            <a:fillRect/>
          </a:stretch>
        </p:blipFill>
        <p:spPr>
          <a:xfrm>
            <a:off x="739140" y="0"/>
            <a:ext cx="784860" cy="11804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8340" y="2451100"/>
            <a:ext cx="28606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美元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023745" y="1871980"/>
            <a:ext cx="2795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měi    yuán 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1524000" y="3963035"/>
            <a:ext cx="4138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   U.S. currency</a:t>
            </a:r>
            <a:endParaRPr lang="zh-CN" altLang="en-US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705" y="2042160"/>
            <a:ext cx="4457700" cy="250444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1" r="17338" b="96227"/>
          <a:stretch>
            <a:fillRect/>
          </a:stretch>
        </p:blipFill>
        <p:spPr>
          <a:xfrm>
            <a:off x="739140" y="0"/>
            <a:ext cx="784860" cy="11804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8340" y="2451100"/>
            <a:ext cx="41116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人民币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023745" y="1871980"/>
            <a:ext cx="3689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wèi   shēng  jiān  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1064895" y="3961130"/>
            <a:ext cx="6273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renminbi (RMB, Chinese currency)</a:t>
            </a:r>
            <a:endParaRPr lang="en-US" altLang="zh-CN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695" y="2119630"/>
            <a:ext cx="3891280" cy="2425065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1" r="17338" b="96227"/>
          <a:stretch>
            <a:fillRect/>
          </a:stretch>
        </p:blipFill>
        <p:spPr>
          <a:xfrm>
            <a:off x="739140" y="0"/>
            <a:ext cx="784860" cy="11804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811905" y="2460625"/>
            <a:ext cx="41116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差不多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3919220" y="1881505"/>
            <a:ext cx="3689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chà     bu    duō  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2731135" y="3961130"/>
            <a:ext cx="6273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       almost; nearly; similar</a:t>
            </a:r>
            <a:endParaRPr lang="en-US" altLang="zh-CN" sz="32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1" r="17338" b="96227"/>
          <a:stretch>
            <a:fillRect/>
          </a:stretch>
        </p:blipFill>
        <p:spPr>
          <a:xfrm>
            <a:off x="739140" y="0"/>
            <a:ext cx="784860" cy="11804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04240" y="1816100"/>
            <a:ext cx="1060513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ym typeface="+mn-ea"/>
              </a:rPr>
              <a:t>八百五十美元，人民币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差不多</a:t>
            </a:r>
            <a:r>
              <a:rPr lang="en-US" altLang="zh-CN" sz="2800">
                <a:sym typeface="+mn-ea"/>
              </a:rPr>
              <a:t>是六千多块</a:t>
            </a:r>
            <a:r>
              <a:rPr lang="zh-CN" altLang="en-US" sz="2800">
                <a:sym typeface="+mn-ea"/>
              </a:rPr>
              <a:t>。</a:t>
            </a:r>
            <a:endParaRPr lang="en-US" altLang="zh-CN" sz="2800"/>
          </a:p>
          <a:p>
            <a:r>
              <a:rPr lang="en-US" altLang="zh-CN" sz="2800"/>
              <a:t>bā bǎi wǔ shí měi yuán, rén mín bì chà bu duō shì liù qiān duō kuài.</a:t>
            </a:r>
            <a:endParaRPr lang="en-US" altLang="zh-CN" sz="2800"/>
          </a:p>
          <a:p>
            <a:r>
              <a:rPr lang="en-US" altLang="zh-CN" sz="2800"/>
              <a:t>Eight hundred and fifty dollars, the renminbi is </a:t>
            </a:r>
            <a:r>
              <a:rPr lang="en-US" altLang="zh-CN" sz="2800">
                <a:solidFill>
                  <a:srgbClr val="FF0000"/>
                </a:solidFill>
              </a:rPr>
              <a:t>almost</a:t>
            </a:r>
            <a:r>
              <a:rPr lang="en-US" altLang="zh-CN" sz="2800"/>
              <a:t> more than six thousand yuan</a:t>
            </a:r>
            <a:endParaRPr lang="en-US" altLang="zh-CN" sz="2800"/>
          </a:p>
          <a:p>
            <a:endParaRPr lang="en-US" altLang="zh-CN" sz="2800"/>
          </a:p>
          <a:p>
            <a:r>
              <a:rPr lang="en-US" altLang="zh-CN" sz="2800"/>
              <a:t>李友和白英爱</a:t>
            </a:r>
            <a:r>
              <a:rPr lang="en-US" altLang="zh-CN" sz="2800">
                <a:solidFill>
                  <a:srgbClr val="FF0000"/>
                </a:solidFill>
              </a:rPr>
              <a:t>差不多</a:t>
            </a:r>
            <a:r>
              <a:rPr lang="en-US" altLang="zh-CN" sz="2800"/>
              <a:t>高</a:t>
            </a:r>
            <a:r>
              <a:rPr lang="zh-CN" altLang="en-US" sz="2800"/>
              <a:t>。</a:t>
            </a:r>
            <a:endParaRPr lang="en-US" altLang="zh-CN" sz="2800"/>
          </a:p>
          <a:p>
            <a:r>
              <a:rPr lang="en-US" altLang="zh-CN" sz="2800"/>
              <a:t>Lǐ yǒuhé bái yīng ài chàbùduō gāo.</a:t>
            </a:r>
            <a:endParaRPr lang="en-US" altLang="zh-CN" sz="2800"/>
          </a:p>
          <a:p>
            <a:r>
              <a:rPr lang="en-US" altLang="zh-CN" sz="2800"/>
              <a:t>Li You and Bai Yingai are </a:t>
            </a:r>
            <a:r>
              <a:rPr lang="en-US" altLang="zh-CN" sz="2800">
                <a:solidFill>
                  <a:srgbClr val="FF0000"/>
                </a:solidFill>
              </a:rPr>
              <a:t>about the same</a:t>
            </a:r>
            <a:r>
              <a:rPr lang="en-US" altLang="zh-CN" sz="2800"/>
              <a:t> height</a:t>
            </a:r>
            <a:endParaRPr lang="en-US" altLang="zh-CN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1" r="17338" b="96227"/>
          <a:stretch>
            <a:fillRect/>
          </a:stretch>
        </p:blipFill>
        <p:spPr>
          <a:xfrm>
            <a:off x="739140" y="0"/>
            <a:ext cx="784860" cy="11804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186305" y="2441575"/>
            <a:ext cx="15627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费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285365" y="1918970"/>
            <a:ext cx="1463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fèi 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1560195" y="3857625"/>
            <a:ext cx="2914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fee; expenses</a:t>
            </a:r>
            <a:endParaRPr lang="en-US" altLang="zh-CN" sz="3200"/>
          </a:p>
        </p:txBody>
      </p:sp>
      <p:sp>
        <p:nvSpPr>
          <p:cNvPr id="5" name="文本框 4"/>
          <p:cNvSpPr txBox="1"/>
          <p:nvPr/>
        </p:nvSpPr>
        <p:spPr>
          <a:xfrm>
            <a:off x="4397375" y="1731010"/>
            <a:ext cx="757237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你不用付水电</a:t>
            </a:r>
            <a:r>
              <a:rPr lang="zh-CN" altLang="en-US" sz="2800">
                <a:solidFill>
                  <a:srgbClr val="FF0000"/>
                </a:solidFill>
              </a:rPr>
              <a:t>费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en-US" altLang="zh-CN" sz="2800"/>
              <a:t>n</a:t>
            </a:r>
            <a:r>
              <a:rPr lang="zh-CN" altLang="en-US" sz="2800"/>
              <a:t>ǐ bú yòng fù shuǐ diàn fèi.</a:t>
            </a:r>
            <a:endParaRPr lang="zh-CN" altLang="en-US" sz="2800"/>
          </a:p>
          <a:p>
            <a:r>
              <a:rPr lang="zh-CN" altLang="en-US" sz="2800"/>
              <a:t>You don't have to pay </a:t>
            </a:r>
            <a:r>
              <a:rPr lang="en-US" altLang="zh-CN" sz="2800"/>
              <a:t>for the </a:t>
            </a:r>
            <a:r>
              <a:rPr lang="zh-CN" altLang="en-US" sz="2800"/>
              <a:t>utilit</a:t>
            </a:r>
            <a:r>
              <a:rPr lang="en-US" altLang="zh-CN" sz="2800"/>
              <a:t>ies</a:t>
            </a:r>
            <a:r>
              <a:rPr lang="zh-CN" altLang="en-US" sz="2800"/>
              <a:t>.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我每个月要付700块的电话</a:t>
            </a:r>
            <a:r>
              <a:rPr lang="zh-CN" altLang="en-US" sz="2800">
                <a:solidFill>
                  <a:srgbClr val="FF0000"/>
                </a:solidFill>
              </a:rPr>
              <a:t>费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en-US" altLang="zh-CN" sz="2800">
                <a:sym typeface="+mn-ea"/>
              </a:rPr>
              <a:t>w</a:t>
            </a:r>
            <a:r>
              <a:rPr lang="zh-CN" altLang="en-US" sz="2800">
                <a:sym typeface="+mn-ea"/>
              </a:rPr>
              <a:t>ǒ měi g</a:t>
            </a:r>
            <a:r>
              <a:rPr lang="en-US" altLang="zh-CN" sz="2800">
                <a:sym typeface="+mn-ea"/>
              </a:rPr>
              <a:t>e</a:t>
            </a:r>
            <a:r>
              <a:rPr lang="zh-CN" altLang="en-US" sz="2800">
                <a:sym typeface="+mn-ea"/>
              </a:rPr>
              <a:t> yuè yào fù qī bǎi kuài de diàn huà fèi.</a:t>
            </a:r>
            <a:endParaRPr lang="zh-CN" altLang="en-US" sz="2800"/>
          </a:p>
          <a:p>
            <a:r>
              <a:rPr lang="zh-CN" altLang="en-US" sz="2800">
                <a:sym typeface="+mn-ea"/>
              </a:rPr>
              <a:t>I have to pay 700 for the phone per month..</a:t>
            </a:r>
            <a:endParaRPr lang="zh-CN" altLang="en-US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1" r="17338" b="96227"/>
          <a:stretch>
            <a:fillRect/>
          </a:stretch>
        </p:blipFill>
        <p:spPr>
          <a:xfrm>
            <a:off x="739140" y="0"/>
            <a:ext cx="784860" cy="11804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8340" y="2451100"/>
            <a:ext cx="28606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押金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023745" y="1871980"/>
            <a:ext cx="2795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yā     jīn 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1524000" y="3963035"/>
            <a:ext cx="4138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 security deposit</a:t>
            </a:r>
            <a:endParaRPr lang="en-US" altLang="zh-CN" sz="3200"/>
          </a:p>
        </p:txBody>
      </p:sp>
      <p:sp>
        <p:nvSpPr>
          <p:cNvPr id="5" name="文本框 4"/>
          <p:cNvSpPr txBox="1"/>
          <p:nvPr/>
        </p:nvSpPr>
        <p:spPr>
          <a:xfrm>
            <a:off x="5309870" y="1796415"/>
            <a:ext cx="625538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入住时需要先交</a:t>
            </a:r>
            <a:r>
              <a:rPr lang="zh-CN" altLang="en-US" sz="2800">
                <a:solidFill>
                  <a:srgbClr val="FF0000"/>
                </a:solidFill>
              </a:rPr>
              <a:t>押金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en-US" altLang="zh-CN" sz="2800"/>
              <a:t>r</a:t>
            </a:r>
            <a:r>
              <a:rPr lang="zh-CN" altLang="en-US" sz="2800"/>
              <a:t>ù zhù shí xū yào xiān jiāo yā jīn.</a:t>
            </a:r>
            <a:endParaRPr lang="zh-CN" altLang="en-US" sz="2800"/>
          </a:p>
          <a:p>
            <a:r>
              <a:rPr lang="zh-CN" altLang="en-US" sz="2800"/>
              <a:t>A </a:t>
            </a:r>
            <a:r>
              <a:rPr lang="zh-CN" altLang="en-US" sz="2800">
                <a:solidFill>
                  <a:srgbClr val="FF0000"/>
                </a:solidFill>
              </a:rPr>
              <a:t>deposit</a:t>
            </a:r>
            <a:r>
              <a:rPr lang="zh-CN" altLang="en-US" sz="2800"/>
              <a:t> is required when checking in.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这是你的</a:t>
            </a:r>
            <a:r>
              <a:rPr lang="zh-CN" altLang="en-US" sz="2800">
                <a:solidFill>
                  <a:srgbClr val="FF0000"/>
                </a:solidFill>
              </a:rPr>
              <a:t>押金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en-US" altLang="zh-CN" sz="2800"/>
              <a:t>z</a:t>
            </a:r>
            <a:r>
              <a:rPr lang="zh-CN" altLang="en-US" sz="2800"/>
              <a:t>hè shì nǐ de yā jīn.</a:t>
            </a:r>
            <a:endParaRPr lang="zh-CN" altLang="en-US" sz="2800"/>
          </a:p>
          <a:p>
            <a:r>
              <a:rPr lang="zh-CN" altLang="en-US" sz="2800"/>
              <a:t>This is your </a:t>
            </a:r>
            <a:r>
              <a:rPr lang="zh-CN" altLang="en-US" sz="2800">
                <a:solidFill>
                  <a:srgbClr val="FF0000"/>
                </a:solidFill>
              </a:rPr>
              <a:t>deposit</a:t>
            </a:r>
            <a:r>
              <a:rPr lang="zh-CN" altLang="en-US" sz="2800"/>
              <a:t>.</a:t>
            </a:r>
            <a:endParaRPr lang="zh-CN" altLang="en-US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1" r="17338" b="96227"/>
          <a:stretch>
            <a:fillRect/>
          </a:stretch>
        </p:blipFill>
        <p:spPr>
          <a:xfrm>
            <a:off x="739140" y="0"/>
            <a:ext cx="784860" cy="11804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064385" y="2432685"/>
            <a:ext cx="15627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当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163445" y="1957070"/>
            <a:ext cx="1463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dāng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1292860" y="3857625"/>
            <a:ext cx="3205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to serve as; to be</a:t>
            </a:r>
            <a:endParaRPr lang="en-US" altLang="zh-CN" sz="3200"/>
          </a:p>
        </p:txBody>
      </p:sp>
      <p:sp>
        <p:nvSpPr>
          <p:cNvPr id="5" name="文本框 4"/>
          <p:cNvSpPr txBox="1"/>
          <p:nvPr/>
        </p:nvSpPr>
        <p:spPr>
          <a:xfrm>
            <a:off x="4707890" y="1514475"/>
            <a:ext cx="747839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A: </a:t>
            </a:r>
            <a:r>
              <a:rPr lang="zh-CN" altLang="en-US" sz="2800"/>
              <a:t>要不要付押金？</a:t>
            </a:r>
            <a:endParaRPr lang="zh-CN" altLang="en-US" sz="2800"/>
          </a:p>
          <a:p>
            <a:r>
              <a:rPr lang="en-US" altLang="zh-CN" sz="2800"/>
              <a:t>     y</a:t>
            </a:r>
            <a:r>
              <a:rPr lang="zh-CN" altLang="en-US" sz="2800"/>
              <a:t>ào bú yào fù yā jīn?</a:t>
            </a:r>
            <a:endParaRPr lang="zh-CN" altLang="en-US" sz="2800"/>
          </a:p>
          <a:p>
            <a:r>
              <a:rPr lang="zh-CN" altLang="en-US" sz="2800"/>
              <a:t>     </a:t>
            </a:r>
            <a:r>
              <a:rPr lang="en-US" altLang="zh-CN" sz="2800"/>
              <a:t>Do I have to pay a deposit ?</a:t>
            </a:r>
            <a:endParaRPr lang="en-US" altLang="zh-CN" sz="2800"/>
          </a:p>
          <a:p>
            <a:endParaRPr lang="zh-CN" altLang="en-US" sz="2800"/>
          </a:p>
          <a:p>
            <a:r>
              <a:rPr lang="en-US" altLang="zh-CN" sz="2800"/>
              <a:t>B: </a:t>
            </a:r>
            <a:r>
              <a:rPr lang="zh-CN" altLang="en-US" sz="2800"/>
              <a:t>要多付一个月的房租</a:t>
            </a:r>
            <a:r>
              <a:rPr lang="zh-CN" altLang="en-US" sz="2800">
                <a:solidFill>
                  <a:srgbClr val="FF0000"/>
                </a:solidFill>
              </a:rPr>
              <a:t>当</a:t>
            </a:r>
            <a:r>
              <a:rPr lang="zh-CN" altLang="en-US" sz="2800"/>
              <a:t>押金。</a:t>
            </a:r>
            <a:endParaRPr lang="zh-CN" altLang="en-US" sz="2800"/>
          </a:p>
          <a:p>
            <a:r>
              <a:rPr lang="en-US" altLang="zh-CN" sz="2800">
                <a:sym typeface="+mn-ea"/>
              </a:rPr>
              <a:t>    y</a:t>
            </a:r>
            <a:r>
              <a:rPr lang="zh-CN" altLang="en-US" sz="2800">
                <a:sym typeface="+mn-ea"/>
              </a:rPr>
              <a:t>ào duō fù yí g</a:t>
            </a:r>
            <a:r>
              <a:rPr lang="en-US" altLang="zh-CN" sz="2800">
                <a:sym typeface="+mn-ea"/>
              </a:rPr>
              <a:t>e</a:t>
            </a:r>
            <a:r>
              <a:rPr lang="zh-CN" altLang="en-US" sz="2800">
                <a:sym typeface="+mn-ea"/>
              </a:rPr>
              <a:t> yuè de fáng zū dāng yā jīn</a:t>
            </a:r>
            <a:r>
              <a:rPr lang="en-US" altLang="zh-CN" sz="2800">
                <a:sym typeface="+mn-ea"/>
              </a:rPr>
              <a:t>.</a:t>
            </a:r>
            <a:endParaRPr lang="en-US" altLang="zh-CN" sz="2800">
              <a:sym typeface="+mn-ea"/>
            </a:endParaRPr>
          </a:p>
          <a:p>
            <a:r>
              <a:rPr lang="en-US" altLang="zh-CN" sz="2800">
                <a:sym typeface="+mn-ea"/>
              </a:rPr>
              <a:t>    An extra month`s rent 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as</a:t>
            </a:r>
            <a:r>
              <a:rPr lang="en-US" altLang="zh-CN" sz="2800">
                <a:sym typeface="+mn-ea"/>
              </a:rPr>
              <a:t> a security deposit.</a:t>
            </a:r>
            <a:endParaRPr lang="en-US" altLang="zh-CN" sz="2800">
              <a:sym typeface="+mn-ea"/>
            </a:endParaRPr>
          </a:p>
          <a:p>
            <a:r>
              <a:rPr lang="en-US" altLang="zh-CN" sz="2800">
                <a:sym typeface="+mn-ea"/>
              </a:rPr>
              <a:t>    </a:t>
            </a:r>
            <a:endParaRPr lang="zh-CN" altLang="en-US" sz="2800"/>
          </a:p>
          <a:p>
            <a:endParaRPr lang="en-US" altLang="zh-CN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1" r="17338" b="96227"/>
          <a:stretch>
            <a:fillRect/>
          </a:stretch>
        </p:blipFill>
        <p:spPr>
          <a:xfrm>
            <a:off x="739140" y="0"/>
            <a:ext cx="784860" cy="11804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8340" y="2451100"/>
            <a:ext cx="28606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广告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1958340" y="1918970"/>
            <a:ext cx="24790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guǎng  gào 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1958340" y="3923665"/>
            <a:ext cx="3132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advertisement</a:t>
            </a:r>
            <a:endParaRPr lang="en-US" altLang="zh-CN" sz="3200"/>
          </a:p>
        </p:txBody>
      </p:sp>
      <p:sp>
        <p:nvSpPr>
          <p:cNvPr id="5" name="文本框 4"/>
          <p:cNvSpPr txBox="1"/>
          <p:nvPr/>
        </p:nvSpPr>
        <p:spPr>
          <a:xfrm>
            <a:off x="5310505" y="2112645"/>
            <a:ext cx="552196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刚才他在报纸上看到了一个</a:t>
            </a:r>
            <a:r>
              <a:rPr lang="zh-CN" altLang="en-US" sz="2800">
                <a:solidFill>
                  <a:srgbClr val="FF0000"/>
                </a:solidFill>
              </a:rPr>
              <a:t>广告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en-US" altLang="zh-CN" sz="2800"/>
              <a:t>g</a:t>
            </a:r>
            <a:r>
              <a:rPr lang="zh-CN" altLang="en-US" sz="2800"/>
              <a:t>āng cái tā zài bào zhǐ sh</a:t>
            </a:r>
            <a:r>
              <a:rPr lang="en-US" altLang="zh-CN" sz="2800"/>
              <a:t>a</a:t>
            </a:r>
            <a:r>
              <a:rPr lang="zh-CN" altLang="en-US" sz="2800"/>
              <a:t>ng kàn dào le yí g</a:t>
            </a:r>
            <a:r>
              <a:rPr lang="en-US" altLang="zh-CN" sz="2800"/>
              <a:t>e</a:t>
            </a:r>
            <a:r>
              <a:rPr lang="zh-CN" altLang="en-US" sz="2800"/>
              <a:t> guǎng gào.</a:t>
            </a:r>
            <a:endParaRPr lang="zh-CN" altLang="en-US" sz="2800"/>
          </a:p>
          <a:p>
            <a:r>
              <a:rPr lang="zh-CN" altLang="en-US" sz="2800"/>
              <a:t>He saw an </a:t>
            </a:r>
            <a:r>
              <a:rPr lang="zh-CN" altLang="en-US" sz="2800">
                <a:solidFill>
                  <a:srgbClr val="FF0000"/>
                </a:solidFill>
              </a:rPr>
              <a:t>advertisement</a:t>
            </a:r>
            <a:r>
              <a:rPr lang="zh-CN" altLang="en-US" sz="2800"/>
              <a:t> in the newspaper just now.</a:t>
            </a:r>
            <a:endParaRPr lang="zh-CN" altLang="en-US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1" r="17338" b="96227"/>
          <a:stretch>
            <a:fillRect/>
          </a:stretch>
        </p:blipFill>
        <p:spPr>
          <a:xfrm>
            <a:off x="739140" y="0"/>
            <a:ext cx="784860" cy="11804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49830" y="2460625"/>
            <a:ext cx="15627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还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548890" y="1918970"/>
            <a:ext cx="1463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huán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1377315" y="3857625"/>
            <a:ext cx="38068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to return (something)</a:t>
            </a:r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5488940" y="1646555"/>
            <a:ext cx="632142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你搬出去的时候，我会把押金</a:t>
            </a:r>
            <a:r>
              <a:rPr lang="zh-CN" altLang="en-US" sz="2800">
                <a:solidFill>
                  <a:srgbClr val="FF0000"/>
                </a:solidFill>
              </a:rPr>
              <a:t>还</a:t>
            </a:r>
            <a:r>
              <a:rPr lang="zh-CN" altLang="en-US" sz="2800"/>
              <a:t>给你。</a:t>
            </a:r>
            <a:endParaRPr lang="zh-CN" altLang="en-US" sz="2800"/>
          </a:p>
          <a:p>
            <a:r>
              <a:rPr lang="en-US" altLang="zh-CN" sz="2800"/>
              <a:t>n</a:t>
            </a:r>
            <a:r>
              <a:rPr lang="zh-CN" altLang="en-US" sz="2800"/>
              <a:t>ǐ bān chū q</a:t>
            </a:r>
            <a:r>
              <a:rPr lang="en-US" altLang="zh-CN" sz="2800"/>
              <a:t>u</a:t>
            </a:r>
            <a:r>
              <a:rPr lang="zh-CN" altLang="en-US" sz="2800"/>
              <a:t> de shí h</a:t>
            </a:r>
            <a:r>
              <a:rPr lang="en-US" altLang="zh-CN" sz="2800"/>
              <a:t>o</a:t>
            </a:r>
            <a:r>
              <a:rPr lang="zh-CN" altLang="en-US" sz="2800"/>
              <a:t>u, wǒ huì bǎ yā jīn </a:t>
            </a:r>
            <a:r>
              <a:rPr lang="en-US" altLang="zh-CN" sz="2800">
                <a:sym typeface="+mn-ea"/>
              </a:rPr>
              <a:t>huán</a:t>
            </a:r>
            <a:r>
              <a:rPr lang="zh-CN" altLang="en-US" sz="2800"/>
              <a:t> gěi nǐ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zh-CN" altLang="en-US" sz="2800"/>
              <a:t>I will </a:t>
            </a:r>
            <a:r>
              <a:rPr lang="zh-CN" altLang="en-US" sz="2800">
                <a:solidFill>
                  <a:srgbClr val="FF0000"/>
                </a:solidFill>
              </a:rPr>
              <a:t>return</a:t>
            </a:r>
            <a:r>
              <a:rPr lang="zh-CN" altLang="en-US" sz="2800"/>
              <a:t> the deposit to you when you move out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你把那支笔</a:t>
            </a:r>
            <a:r>
              <a:rPr lang="zh-CN" altLang="en-US" sz="2800">
                <a:solidFill>
                  <a:srgbClr val="FF0000"/>
                </a:solidFill>
              </a:rPr>
              <a:t>还</a:t>
            </a:r>
            <a:r>
              <a:rPr lang="zh-CN" altLang="en-US" sz="2800"/>
              <a:t>给我。</a:t>
            </a:r>
            <a:endParaRPr lang="zh-CN" altLang="en-US" sz="2800"/>
          </a:p>
          <a:p>
            <a:r>
              <a:rPr lang="en-US" altLang="zh-CN" sz="2800"/>
              <a:t>n</a:t>
            </a:r>
            <a:r>
              <a:rPr lang="zh-CN" altLang="en-US" sz="2800"/>
              <a:t>ǐ bǎ nà zhī bǐ </a:t>
            </a:r>
            <a:r>
              <a:rPr lang="en-US" altLang="zh-CN" sz="2800">
                <a:sym typeface="+mn-ea"/>
              </a:rPr>
              <a:t>huán</a:t>
            </a:r>
            <a:r>
              <a:rPr lang="zh-CN" altLang="en-US" sz="2800"/>
              <a:t> gěi wǒ.</a:t>
            </a:r>
            <a:endParaRPr lang="zh-CN" altLang="en-US" sz="2800"/>
          </a:p>
          <a:p>
            <a:r>
              <a:rPr lang="zh-CN" altLang="en-US" sz="2800"/>
              <a:t>You </a:t>
            </a:r>
            <a:r>
              <a:rPr lang="zh-CN" altLang="en-US" sz="2800">
                <a:solidFill>
                  <a:srgbClr val="FF0000"/>
                </a:solidFill>
              </a:rPr>
              <a:t>return</a:t>
            </a:r>
            <a:r>
              <a:rPr lang="zh-CN" altLang="en-US" sz="2800"/>
              <a:t> me that pen.</a:t>
            </a:r>
            <a:endParaRPr lang="zh-CN" altLang="en-US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1" r="17338" b="96227"/>
          <a:stretch>
            <a:fillRect/>
          </a:stretch>
        </p:blipFill>
        <p:spPr>
          <a:xfrm>
            <a:off x="739140" y="0"/>
            <a:ext cx="784860" cy="11804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8340" y="2451100"/>
            <a:ext cx="28606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另外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023745" y="1871980"/>
            <a:ext cx="2795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lìng   wài  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1177925" y="3953510"/>
            <a:ext cx="4486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furthermore; in addition</a:t>
            </a:r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5574030" y="1777365"/>
            <a:ext cx="653669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这间公寓要多付一个月的房租当押金，</a:t>
            </a:r>
            <a:r>
              <a:rPr lang="zh-CN" altLang="en-US" sz="2800">
                <a:solidFill>
                  <a:srgbClr val="FF0000"/>
                </a:solidFill>
              </a:rPr>
              <a:t>另外</a:t>
            </a:r>
            <a:r>
              <a:rPr lang="zh-CN" altLang="en-US" sz="2800"/>
              <a:t>，还不准养宠物。</a:t>
            </a:r>
            <a:endParaRPr lang="zh-CN" altLang="en-US" sz="2800"/>
          </a:p>
          <a:p>
            <a:r>
              <a:rPr lang="en-US" altLang="zh-CN" sz="2800"/>
              <a:t>z</a:t>
            </a:r>
            <a:r>
              <a:rPr lang="zh-CN" altLang="en-US" sz="2800"/>
              <a:t>hè jiān gōng yù yào duō fù yí g</a:t>
            </a:r>
            <a:r>
              <a:rPr lang="en-US" altLang="zh-CN" sz="2800"/>
              <a:t>e</a:t>
            </a:r>
            <a:r>
              <a:rPr lang="zh-CN" altLang="en-US" sz="2800"/>
              <a:t> yuè de fáng zū dāng yā jīn, lìng wài, hái bù zhǔn yǎng chǒng wù.</a:t>
            </a:r>
            <a:endParaRPr lang="zh-CN" altLang="en-US" sz="2800"/>
          </a:p>
          <a:p>
            <a:r>
              <a:rPr lang="zh-CN" altLang="en-US" sz="2800"/>
              <a:t>This apartment requires an extra month's rent as a deposit. </a:t>
            </a:r>
            <a:r>
              <a:rPr lang="zh-CN" altLang="en-US" sz="2800">
                <a:solidFill>
                  <a:srgbClr val="FF0000"/>
                </a:solidFill>
              </a:rPr>
              <a:t>In addition</a:t>
            </a:r>
            <a:r>
              <a:rPr lang="zh-CN" altLang="en-US" sz="2800"/>
              <a:t>, pets are not allowed.</a:t>
            </a:r>
            <a:endParaRPr lang="zh-CN" altLang="en-US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1" r="17338" b="96227"/>
          <a:stretch>
            <a:fillRect/>
          </a:stretch>
        </p:blipFill>
        <p:spPr>
          <a:xfrm>
            <a:off x="739140" y="0"/>
            <a:ext cx="784860" cy="11804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111375" y="2434590"/>
            <a:ext cx="15627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准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210435" y="1891030"/>
            <a:ext cx="1463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zhǔn 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935355" y="3848100"/>
            <a:ext cx="43897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to allow; to be allowed</a:t>
            </a:r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5498465" y="1875155"/>
            <a:ext cx="656463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上课的时候，不</a:t>
            </a:r>
            <a:r>
              <a:rPr lang="zh-CN" altLang="en-US" sz="2800">
                <a:solidFill>
                  <a:srgbClr val="FF0000"/>
                </a:solidFill>
              </a:rPr>
              <a:t>准</a:t>
            </a:r>
            <a:r>
              <a:rPr lang="zh-CN" altLang="en-US" sz="2800"/>
              <a:t>睡觉。</a:t>
            </a:r>
            <a:endParaRPr lang="zh-CN" altLang="en-US" sz="2800"/>
          </a:p>
          <a:p>
            <a:r>
              <a:rPr lang="en-US" altLang="zh-CN" sz="2800"/>
              <a:t>s</a:t>
            </a:r>
            <a:r>
              <a:rPr lang="zh-CN" altLang="en-US" sz="2800"/>
              <a:t>hàng kè de shí hòu, bù zhǔn shuì jiào.</a:t>
            </a:r>
            <a:endParaRPr lang="zh-CN" altLang="en-US" sz="2800"/>
          </a:p>
          <a:p>
            <a:r>
              <a:rPr lang="zh-CN" altLang="en-US" sz="2800"/>
              <a:t>During class, sleeping is not </a:t>
            </a:r>
            <a:r>
              <a:rPr lang="zh-CN" altLang="en-US" sz="2800">
                <a:solidFill>
                  <a:srgbClr val="FF0000"/>
                </a:solidFill>
              </a:rPr>
              <a:t>allowed</a:t>
            </a:r>
            <a:r>
              <a:rPr lang="zh-CN" altLang="en-US" sz="2800"/>
              <a:t>.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>
                <a:sym typeface="+mn-ea"/>
              </a:rPr>
              <a:t>考试的时候，不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准</a:t>
            </a:r>
            <a:r>
              <a:rPr lang="zh-CN" altLang="en-US" sz="2800">
                <a:sym typeface="+mn-ea"/>
              </a:rPr>
              <a:t>作弊。</a:t>
            </a:r>
            <a:endParaRPr lang="zh-CN" altLang="en-US" sz="2800">
              <a:sym typeface="+mn-ea"/>
            </a:endParaRPr>
          </a:p>
          <a:p>
            <a:r>
              <a:rPr lang="en-US" altLang="zh-CN" sz="2800"/>
              <a:t>k</a:t>
            </a:r>
            <a:r>
              <a:rPr lang="zh-CN" altLang="en-US" sz="2800"/>
              <a:t>ǎo shì de shí hòu, bù zhǔn zuò bì.</a:t>
            </a:r>
            <a:endParaRPr lang="zh-CN" altLang="en-US" sz="2800"/>
          </a:p>
          <a:p>
            <a:r>
              <a:rPr lang="zh-CN" altLang="en-US" sz="2800"/>
              <a:t>During the exam, cheating is not </a:t>
            </a:r>
            <a:r>
              <a:rPr lang="zh-CN" altLang="en-US" sz="2800">
                <a:solidFill>
                  <a:srgbClr val="FF0000"/>
                </a:solidFill>
              </a:rPr>
              <a:t>allowed</a:t>
            </a:r>
            <a:r>
              <a:rPr lang="zh-CN" altLang="en-US" sz="2800"/>
              <a:t>.</a:t>
            </a:r>
            <a:endParaRPr lang="zh-CN" altLang="en-US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1" r="17338" b="96227"/>
          <a:stretch>
            <a:fillRect/>
          </a:stretch>
        </p:blipFill>
        <p:spPr>
          <a:xfrm>
            <a:off x="739140" y="0"/>
            <a:ext cx="784860" cy="11804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49830" y="2460625"/>
            <a:ext cx="15627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养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548890" y="1918970"/>
            <a:ext cx="1463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yǎng  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1283335" y="3857625"/>
            <a:ext cx="43897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        to raise</a:t>
            </a:r>
            <a:endParaRPr lang="en-US" altLang="zh-CN" sz="3200"/>
          </a:p>
        </p:txBody>
      </p:sp>
      <p:sp>
        <p:nvSpPr>
          <p:cNvPr id="5" name="文本框 4"/>
          <p:cNvSpPr txBox="1"/>
          <p:nvPr/>
        </p:nvSpPr>
        <p:spPr>
          <a:xfrm>
            <a:off x="4765040" y="1777365"/>
            <a:ext cx="644334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我家养了一只猫、两只狗。</a:t>
            </a:r>
            <a:endParaRPr lang="zh-CN" altLang="en-US" sz="2800"/>
          </a:p>
          <a:p>
            <a:r>
              <a:rPr lang="en-US" altLang="zh-CN" sz="2800"/>
              <a:t>w</a:t>
            </a:r>
            <a:r>
              <a:rPr lang="zh-CN" altLang="en-US" sz="2800"/>
              <a:t>ǒ jiā yǎng le yì </a:t>
            </a:r>
            <a:r>
              <a:rPr lang="zh-CN" altLang="en-US" sz="2800">
                <a:sym typeface="+mn-ea"/>
              </a:rPr>
              <a:t>zhī</a:t>
            </a:r>
            <a:r>
              <a:rPr lang="zh-CN" altLang="en-US" sz="2800"/>
              <a:t> māo, liǎng zhī gǒu.</a:t>
            </a:r>
            <a:endParaRPr lang="zh-CN" altLang="en-US" sz="2800"/>
          </a:p>
          <a:p>
            <a:r>
              <a:rPr lang="zh-CN" altLang="en-US" sz="2800"/>
              <a:t>My family has a cat and two dogs.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我爸爸很喜欢养花。</a:t>
            </a:r>
            <a:endParaRPr lang="zh-CN" altLang="en-US" sz="2800"/>
          </a:p>
          <a:p>
            <a:r>
              <a:rPr lang="en-US" altLang="zh-CN" sz="2800"/>
              <a:t>w</a:t>
            </a:r>
            <a:r>
              <a:rPr lang="zh-CN" altLang="en-US" sz="2800"/>
              <a:t>ǒ bà ba hěn xǐ huān yǎng huā.</a:t>
            </a:r>
            <a:endParaRPr lang="zh-CN" altLang="en-US" sz="2800"/>
          </a:p>
          <a:p>
            <a:r>
              <a:rPr lang="zh-CN" altLang="en-US" sz="2800"/>
              <a:t>My dad likes to grow flowers.</a:t>
            </a:r>
            <a:endParaRPr lang="zh-CN" altLang="en-US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1" r="17338" b="96227"/>
          <a:stretch>
            <a:fillRect/>
          </a:stretch>
        </p:blipFill>
        <p:spPr>
          <a:xfrm>
            <a:off x="739140" y="0"/>
            <a:ext cx="784860" cy="11804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8340" y="2451100"/>
            <a:ext cx="28606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宠物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023745" y="1871980"/>
            <a:ext cx="2795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chǒng  wù   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1177925" y="3953510"/>
            <a:ext cx="4486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             pet</a:t>
            </a:r>
            <a:endParaRPr lang="en-US" altLang="zh-CN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495" y="662305"/>
            <a:ext cx="4083050" cy="24053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179060" y="4119880"/>
            <a:ext cx="65189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我对养</a:t>
            </a:r>
            <a:r>
              <a:rPr lang="zh-CN" altLang="en-US" sz="2800">
                <a:solidFill>
                  <a:srgbClr val="FF0000"/>
                </a:solidFill>
              </a:rPr>
              <a:t>宠物</a:t>
            </a:r>
            <a:r>
              <a:rPr lang="zh-CN" altLang="en-US" sz="2800"/>
              <a:t>没有兴趣。</a:t>
            </a:r>
            <a:endParaRPr lang="zh-CN" altLang="en-US" sz="2800"/>
          </a:p>
          <a:p>
            <a:r>
              <a:rPr lang="en-US" altLang="zh-CN" sz="2800"/>
              <a:t>w</a:t>
            </a:r>
            <a:r>
              <a:rPr lang="zh-CN" altLang="en-US" sz="2800"/>
              <a:t>ǒ duì yǎng chǒng wù méi yǒu xìng qù.</a:t>
            </a:r>
            <a:endParaRPr lang="zh-CN" altLang="en-US" sz="2800"/>
          </a:p>
          <a:p>
            <a:r>
              <a:rPr lang="en-US" altLang="zh-CN" sz="2800"/>
              <a:t>I`m not interested in keeping </a:t>
            </a:r>
            <a:r>
              <a:rPr lang="en-US" altLang="zh-CN" sz="2800">
                <a:solidFill>
                  <a:srgbClr val="FF0000"/>
                </a:solidFill>
              </a:rPr>
              <a:t>pets</a:t>
            </a:r>
            <a:r>
              <a:rPr lang="en-US" altLang="zh-CN" sz="2800"/>
              <a:t>.</a:t>
            </a:r>
            <a:endParaRPr lang="en-US" altLang="zh-CN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1" r="17338" b="96227"/>
          <a:stretch>
            <a:fillRect/>
          </a:stretch>
        </p:blipFill>
        <p:spPr>
          <a:xfrm>
            <a:off x="739140" y="0"/>
            <a:ext cx="784860" cy="11804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8340" y="2451100"/>
            <a:ext cx="28606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兴趣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023745" y="1871980"/>
            <a:ext cx="2795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xìng    qù   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1177925" y="3953510"/>
            <a:ext cx="4486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         interest</a:t>
            </a:r>
            <a:endParaRPr lang="en-US" altLang="zh-CN" sz="3200"/>
          </a:p>
        </p:txBody>
      </p:sp>
      <p:sp>
        <p:nvSpPr>
          <p:cNvPr id="5" name="文本框 4"/>
          <p:cNvSpPr txBox="1"/>
          <p:nvPr/>
        </p:nvSpPr>
        <p:spPr>
          <a:xfrm>
            <a:off x="5226050" y="1681480"/>
            <a:ext cx="632079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我对养宠物很有</a:t>
            </a:r>
            <a:r>
              <a:rPr lang="zh-CN" altLang="en-US" sz="2800">
                <a:solidFill>
                  <a:srgbClr val="FF0000"/>
                </a:solidFill>
              </a:rPr>
              <a:t>兴趣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en-US" altLang="zh-CN" sz="2800"/>
              <a:t>w</a:t>
            </a:r>
            <a:r>
              <a:rPr lang="zh-CN" altLang="en-US" sz="2800"/>
              <a:t>ǒ duì yǎng chǒng wù hěn yǒu xìng qù.</a:t>
            </a:r>
            <a:endParaRPr lang="zh-CN" altLang="en-US" sz="2800"/>
          </a:p>
          <a:p>
            <a:r>
              <a:rPr lang="zh-CN" altLang="en-US" sz="2800"/>
              <a:t>I am very </a:t>
            </a:r>
            <a:r>
              <a:rPr lang="zh-CN" altLang="en-US" sz="2800">
                <a:solidFill>
                  <a:srgbClr val="FF0000"/>
                </a:solidFill>
              </a:rPr>
              <a:t>interested</a:t>
            </a:r>
            <a:r>
              <a:rPr lang="zh-CN" altLang="en-US" sz="2800"/>
              <a:t> in keeping pets.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我对做饭很有</a:t>
            </a:r>
            <a:r>
              <a:rPr lang="zh-CN" altLang="en-US" sz="2800">
                <a:solidFill>
                  <a:srgbClr val="FF0000"/>
                </a:solidFill>
              </a:rPr>
              <a:t>兴趣</a:t>
            </a:r>
            <a:r>
              <a:rPr lang="zh-CN" altLang="en-US" sz="2800"/>
              <a:t>。</a:t>
            </a:r>
            <a:endParaRPr lang="zh-CN" altLang="en-US" sz="2800"/>
          </a:p>
          <a:p>
            <a:r>
              <a:rPr lang="en-US" altLang="zh-CN" sz="2800"/>
              <a:t>w</a:t>
            </a:r>
            <a:r>
              <a:rPr lang="zh-CN" altLang="en-US" sz="2800"/>
              <a:t>ǒ duì zuò fàn hěn yǒu xìng qù.</a:t>
            </a:r>
            <a:endParaRPr lang="zh-CN" altLang="en-US" sz="2800"/>
          </a:p>
          <a:p>
            <a:r>
              <a:rPr lang="zh-CN" altLang="en-US" sz="2800"/>
              <a:t>I am very </a:t>
            </a:r>
            <a:r>
              <a:rPr lang="zh-CN" altLang="en-US" sz="2800">
                <a:solidFill>
                  <a:srgbClr val="FF0000"/>
                </a:solidFill>
              </a:rPr>
              <a:t>interested</a:t>
            </a:r>
            <a:r>
              <a:rPr lang="zh-CN" altLang="en-US" sz="2800"/>
              <a:t> in cooking.</a:t>
            </a:r>
            <a:endParaRPr lang="zh-CN" altLang="en-US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39" y="657835"/>
            <a:ext cx="3054350" cy="54051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72840" y="1730375"/>
            <a:ext cx="7197090" cy="2953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/>
          </a:p>
          <a:p>
            <a:r>
              <a:rPr lang="en-US" altLang="zh-CN" sz="2800"/>
              <a:t>One should not mix up </a:t>
            </a:r>
            <a:r>
              <a:rPr lang="zh-CN" altLang="en-US" sz="2800"/>
              <a:t>有兴趣</a:t>
            </a:r>
            <a:r>
              <a:rPr lang="en-US" altLang="zh-CN" sz="2800"/>
              <a:t>(yǒu xìng qù) with </a:t>
            </a:r>
            <a:r>
              <a:rPr lang="zh-CN" altLang="en-US" sz="2800"/>
              <a:t>有意思</a:t>
            </a:r>
            <a:r>
              <a:rPr lang="en-US" altLang="zh-CN" sz="2800"/>
              <a:t>(yǒu yì si). </a:t>
            </a:r>
            <a:endParaRPr lang="en-US" altLang="zh-CN" sz="2800"/>
          </a:p>
          <a:p>
            <a:r>
              <a:rPr lang="zh-CN" altLang="en-US" sz="2800"/>
              <a:t>有兴趣</a:t>
            </a:r>
            <a:r>
              <a:rPr lang="en-US" altLang="zh-CN" sz="2800"/>
              <a:t>(</a:t>
            </a:r>
            <a:r>
              <a:rPr lang="en-US" altLang="zh-CN" sz="2800">
                <a:sym typeface="+mn-ea"/>
              </a:rPr>
              <a:t>yǒu xìng qù</a:t>
            </a:r>
            <a:r>
              <a:rPr lang="en-US" altLang="zh-CN" sz="2800"/>
              <a:t>) is a </a:t>
            </a:r>
            <a:r>
              <a:rPr lang="en-US" altLang="zh-CN" sz="2800">
                <a:solidFill>
                  <a:srgbClr val="FF0000"/>
                </a:solidFill>
              </a:rPr>
              <a:t>verb</a:t>
            </a:r>
            <a:r>
              <a:rPr lang="en-US" altLang="zh-CN" sz="2800"/>
              <a:t> that pertains to a person who is interested (in something), </a:t>
            </a:r>
            <a:endParaRPr lang="en-US" altLang="zh-CN" sz="2800"/>
          </a:p>
          <a:p>
            <a:r>
              <a:rPr lang="zh-CN" altLang="en-US" sz="2800"/>
              <a:t>有意思</a:t>
            </a:r>
            <a:r>
              <a:rPr lang="en-US" altLang="zh-CN" sz="2800"/>
              <a:t>(yǒu yì si) is an</a:t>
            </a:r>
            <a:r>
              <a:rPr lang="en-US" altLang="zh-CN" sz="2800">
                <a:solidFill>
                  <a:srgbClr val="FF0000"/>
                </a:solidFill>
              </a:rPr>
              <a:t> adjective </a:t>
            </a:r>
            <a:r>
              <a:rPr lang="en-US" altLang="zh-CN" sz="2800"/>
              <a:t>describing someone or something that is interesting.</a:t>
            </a:r>
            <a:endParaRPr lang="en-US" altLang="zh-CN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1810" y="573405"/>
            <a:ext cx="7008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5. Question Pronouns with </a:t>
            </a:r>
            <a:r>
              <a:rPr lang="zh-CN" altLang="en-US" sz="2400"/>
              <a:t>都</a:t>
            </a:r>
            <a:r>
              <a:rPr lang="en-US" altLang="zh-CN" sz="2400"/>
              <a:t>/</a:t>
            </a:r>
            <a:r>
              <a:rPr lang="zh-CN" altLang="en-US" sz="2400"/>
              <a:t>也</a:t>
            </a:r>
            <a:r>
              <a:rPr lang="en-US" altLang="zh-CN" sz="2400"/>
              <a:t>(dōu /yě)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427355" y="1109980"/>
            <a:ext cx="108375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A question pronoun can appear in sentences other than questions. When a </a:t>
            </a:r>
            <a:r>
              <a:rPr lang="en-US" altLang="zh-CN" sz="2400">
                <a:solidFill>
                  <a:srgbClr val="FF0000"/>
                </a:solidFill>
              </a:rPr>
              <a:t>question pronoun is used in a statement with 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都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/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也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(dōu /yě) appearing after it</a:t>
            </a:r>
            <a:r>
              <a:rPr lang="en-US" altLang="zh-CN" sz="2400">
                <a:sym typeface="+mn-ea"/>
              </a:rPr>
              <a:t>, it simply means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 “all” or “none”</a:t>
            </a:r>
            <a:r>
              <a:rPr lang="en-US" altLang="zh-CN" sz="2400">
                <a:sym typeface="+mn-ea"/>
              </a:rPr>
              <a:t> in the sense of being all-inclusive or all-exclusive.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511810" y="2586990"/>
            <a:ext cx="1103503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1. A: </a:t>
            </a:r>
            <a:r>
              <a:rPr lang="zh-CN" altLang="en-US" sz="2800"/>
              <a:t>你想喝点儿什么饮料？</a:t>
            </a:r>
            <a:endParaRPr lang="zh-CN" altLang="en-US" sz="2800"/>
          </a:p>
          <a:p>
            <a:r>
              <a:rPr lang="zh-CN" altLang="en-US" sz="2800"/>
              <a:t>        nǐ xiǎng hē diǎnr shén me yǐn liào</a:t>
            </a:r>
            <a:r>
              <a:rPr lang="en-US" altLang="zh-CN" sz="2800"/>
              <a:t>?</a:t>
            </a:r>
            <a:endParaRPr lang="en-US" altLang="zh-CN" sz="2800"/>
          </a:p>
          <a:p>
            <a:r>
              <a:rPr lang="en-US" altLang="zh-CN" sz="2800"/>
              <a:t>        What beverage would you like to drink?</a:t>
            </a:r>
            <a:endParaRPr lang="en-US" altLang="zh-CN" sz="2800"/>
          </a:p>
          <a:p>
            <a:endParaRPr lang="zh-CN" altLang="en-US" sz="2800"/>
          </a:p>
          <a:p>
            <a:r>
              <a:rPr lang="zh-CN" altLang="en-US" sz="2800"/>
              <a:t>    </a:t>
            </a:r>
            <a:r>
              <a:rPr lang="en-US" altLang="zh-CN" sz="2800"/>
              <a:t>B: </a:t>
            </a:r>
            <a:r>
              <a:rPr lang="zh-CN" altLang="en-US" sz="2800"/>
              <a:t>谢谢，我不渴，什么</a:t>
            </a:r>
            <a:r>
              <a:rPr lang="zh-CN" altLang="en-US" sz="2800">
                <a:solidFill>
                  <a:srgbClr val="FF0000"/>
                </a:solidFill>
              </a:rPr>
              <a:t>都</a:t>
            </a:r>
            <a:r>
              <a:rPr lang="zh-CN" altLang="en-US" sz="2800"/>
              <a:t>不想喝。</a:t>
            </a:r>
            <a:endParaRPr lang="zh-CN" altLang="en-US" sz="2800"/>
          </a:p>
          <a:p>
            <a:r>
              <a:rPr lang="zh-CN" altLang="en-US" sz="2800"/>
              <a:t>        xiè xi</a:t>
            </a:r>
            <a:r>
              <a:rPr lang="en-US" altLang="zh-CN" sz="2800"/>
              <a:t>e, </a:t>
            </a:r>
            <a:r>
              <a:rPr lang="zh-CN" altLang="en-US" sz="2800"/>
              <a:t>wǒ bù kě</a:t>
            </a:r>
            <a:r>
              <a:rPr lang="en-US" altLang="zh-CN" sz="2800"/>
              <a:t>, shén</a:t>
            </a:r>
            <a:r>
              <a:rPr lang="zh-CN" altLang="en-US" sz="2800"/>
              <a:t> me dōu bù xiǎng hē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    No, thanks. I am not thirsty. I </a:t>
            </a:r>
            <a:r>
              <a:rPr lang="en-US" altLang="zh-CN" sz="2800">
                <a:solidFill>
                  <a:schemeClr val="tx1"/>
                </a:solidFill>
              </a:rPr>
              <a:t>don`t feel like</a:t>
            </a:r>
            <a:r>
              <a:rPr lang="en-US" altLang="zh-CN" sz="2800"/>
              <a:t> drinking </a:t>
            </a:r>
            <a:r>
              <a:rPr lang="en-US" altLang="zh-CN" sz="2800">
                <a:solidFill>
                  <a:schemeClr val="tx1"/>
                </a:solidFill>
              </a:rPr>
              <a:t>anything</a:t>
            </a:r>
            <a:r>
              <a:rPr lang="en-US" altLang="zh-CN" sz="2800"/>
              <a:t>.</a:t>
            </a:r>
            <a:endParaRPr lang="en-US" altLang="zh-CN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1810" y="573405"/>
            <a:ext cx="7008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5. Question Pronouns with </a:t>
            </a:r>
            <a:r>
              <a:rPr lang="zh-CN" altLang="en-US" sz="2400"/>
              <a:t>都</a:t>
            </a:r>
            <a:r>
              <a:rPr lang="en-US" altLang="zh-CN" sz="2400"/>
              <a:t>/</a:t>
            </a:r>
            <a:r>
              <a:rPr lang="zh-CN" altLang="en-US" sz="2400"/>
              <a:t>也</a:t>
            </a:r>
            <a:r>
              <a:rPr lang="en-US" altLang="zh-CN" sz="2400"/>
              <a:t>(dōu /yě)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427355" y="1109980"/>
            <a:ext cx="108375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A question pronoun can appear in sentences other than questions. When a </a:t>
            </a:r>
            <a:r>
              <a:rPr lang="en-US" altLang="zh-CN" sz="2400">
                <a:solidFill>
                  <a:srgbClr val="FF0000"/>
                </a:solidFill>
              </a:rPr>
              <a:t>question pronoun is used in a statement with 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都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/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也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(dōu /yě) appearing after it</a:t>
            </a:r>
            <a:r>
              <a:rPr lang="en-US" altLang="zh-CN" sz="2400">
                <a:sym typeface="+mn-ea"/>
              </a:rPr>
              <a:t>, it simply means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 “all” or “none”</a:t>
            </a:r>
            <a:r>
              <a:rPr lang="en-US" altLang="zh-CN" sz="2400">
                <a:sym typeface="+mn-ea"/>
              </a:rPr>
              <a:t> in the sense of being all-inclusive or all-exclusive.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511810" y="2586990"/>
            <a:ext cx="1103503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2. </a:t>
            </a:r>
            <a:r>
              <a:rPr lang="zh-CN" altLang="en-US" sz="2800"/>
              <a:t>这些公寓我哪套</a:t>
            </a:r>
            <a:r>
              <a:rPr lang="zh-CN" altLang="en-US" sz="2800">
                <a:solidFill>
                  <a:srgbClr val="FF0000"/>
                </a:solidFill>
              </a:rPr>
              <a:t>都</a:t>
            </a:r>
            <a:r>
              <a:rPr lang="zh-CN" altLang="en-US" sz="2800"/>
              <a:t>不租。</a:t>
            </a:r>
            <a:endParaRPr lang="zh-CN" altLang="en-US" sz="2800"/>
          </a:p>
          <a:p>
            <a:r>
              <a:rPr lang="zh-CN" altLang="en-US" sz="2800"/>
              <a:t>    zhè xiē gōng yù wǒ nǎ tào dōu bù zū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I am </a:t>
            </a:r>
            <a:r>
              <a:rPr lang="en-US" altLang="zh-CN" sz="2800">
                <a:solidFill>
                  <a:schemeClr val="tx1"/>
                </a:solidFill>
              </a:rPr>
              <a:t>not r</a:t>
            </a:r>
            <a:r>
              <a:rPr lang="en-US" altLang="zh-CN" sz="2800"/>
              <a:t>entin</a:t>
            </a:r>
            <a:r>
              <a:rPr lang="en-US" altLang="zh-CN" sz="2800">
                <a:solidFill>
                  <a:schemeClr val="tx1"/>
                </a:solidFill>
              </a:rPr>
              <a:t>g any of</a:t>
            </a:r>
            <a:r>
              <a:rPr lang="en-US" altLang="zh-CN" sz="2800"/>
              <a:t> these apartments.</a:t>
            </a:r>
            <a:endParaRPr lang="en-US" altLang="zh-CN" sz="2800"/>
          </a:p>
          <a:p>
            <a:endParaRPr lang="zh-CN" altLang="en-US" sz="2800"/>
          </a:p>
          <a:p>
            <a:r>
              <a:rPr lang="en-US" altLang="zh-CN" sz="2800"/>
              <a:t>3. </a:t>
            </a:r>
            <a:r>
              <a:rPr lang="zh-CN" altLang="en-US" sz="2800"/>
              <a:t>中国我什么地方</a:t>
            </a:r>
            <a:r>
              <a:rPr lang="zh-CN" altLang="en-US" sz="2800">
                <a:solidFill>
                  <a:srgbClr val="FF0000"/>
                </a:solidFill>
              </a:rPr>
              <a:t>都</a:t>
            </a:r>
            <a:r>
              <a:rPr lang="zh-CN" altLang="en-US" sz="2800"/>
              <a:t>没去过。</a:t>
            </a:r>
            <a:endParaRPr lang="zh-CN" altLang="en-US" sz="2800"/>
          </a:p>
          <a:p>
            <a:r>
              <a:rPr lang="zh-CN" altLang="en-US" sz="2800"/>
              <a:t>    zhōng guó wǒ shén me dì f</a:t>
            </a:r>
            <a:r>
              <a:rPr lang="en-US" altLang="zh-CN" sz="2800"/>
              <a:t>a</a:t>
            </a:r>
            <a:r>
              <a:rPr lang="zh-CN" altLang="en-US" sz="2800"/>
              <a:t>ng dōu méi qù gu</a:t>
            </a:r>
            <a:r>
              <a:rPr lang="en-US" altLang="zh-CN" sz="2800"/>
              <a:t>o.</a:t>
            </a:r>
            <a:endParaRPr lang="en-US" altLang="zh-CN" sz="2800"/>
          </a:p>
          <a:p>
            <a:r>
              <a:rPr lang="en-US" altLang="zh-CN" sz="2800"/>
              <a:t>    I </a:t>
            </a:r>
            <a:r>
              <a:rPr lang="en-US" altLang="zh-CN" sz="2800">
                <a:solidFill>
                  <a:schemeClr val="tx1"/>
                </a:solidFill>
              </a:rPr>
              <a:t>haven`t </a:t>
            </a:r>
            <a:r>
              <a:rPr lang="en-US" altLang="zh-CN" sz="2800"/>
              <a:t>been to</a:t>
            </a:r>
            <a:r>
              <a:rPr lang="en-US" altLang="zh-CN" sz="2800">
                <a:solidFill>
                  <a:schemeClr val="tx1"/>
                </a:solidFill>
              </a:rPr>
              <a:t> any place</a:t>
            </a:r>
            <a:r>
              <a:rPr lang="en-US" altLang="zh-CN" sz="2800"/>
              <a:t> in China.</a:t>
            </a:r>
            <a:endParaRPr lang="en-US" altLang="zh-CN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1810" y="573405"/>
            <a:ext cx="7008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5. Question Pronouns with </a:t>
            </a:r>
            <a:r>
              <a:rPr lang="zh-CN" altLang="en-US" sz="2400"/>
              <a:t>都</a:t>
            </a:r>
            <a:r>
              <a:rPr lang="en-US" altLang="zh-CN" sz="2400"/>
              <a:t>/</a:t>
            </a:r>
            <a:r>
              <a:rPr lang="zh-CN" altLang="en-US" sz="2400"/>
              <a:t>也</a:t>
            </a:r>
            <a:r>
              <a:rPr lang="en-US" altLang="zh-CN" sz="2400"/>
              <a:t>(dōu /yě)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427355" y="1109980"/>
            <a:ext cx="108375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A question pronoun can appear in sentences other than questions. When a </a:t>
            </a:r>
            <a:r>
              <a:rPr lang="en-US" altLang="zh-CN" sz="2400">
                <a:solidFill>
                  <a:srgbClr val="FF0000"/>
                </a:solidFill>
              </a:rPr>
              <a:t>question pronoun is used in a statement with 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都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/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也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(dōu /yě) appearing after it</a:t>
            </a:r>
            <a:r>
              <a:rPr lang="en-US" altLang="zh-CN" sz="2400">
                <a:sym typeface="+mn-ea"/>
              </a:rPr>
              <a:t>, it simply means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 “all” or “none”</a:t>
            </a:r>
            <a:r>
              <a:rPr lang="en-US" altLang="zh-CN" sz="2400">
                <a:sym typeface="+mn-ea"/>
              </a:rPr>
              <a:t> in the sense of being all-inclusive or all-exclusive.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511810" y="2586990"/>
            <a:ext cx="1103503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4. </a:t>
            </a:r>
            <a:r>
              <a:rPr lang="zh-CN" altLang="en-US" sz="2800"/>
              <a:t>我什么宠物</a:t>
            </a:r>
            <a:r>
              <a:rPr lang="zh-CN" altLang="en-US" sz="2800">
                <a:solidFill>
                  <a:srgbClr val="FF0000"/>
                </a:solidFill>
              </a:rPr>
              <a:t>都</a:t>
            </a:r>
            <a:r>
              <a:rPr lang="zh-CN" altLang="en-US" sz="2800"/>
              <a:t>不养。养宠物太麻烦了！</a:t>
            </a:r>
            <a:endParaRPr lang="zh-CN" altLang="en-US" sz="2800"/>
          </a:p>
          <a:p>
            <a:r>
              <a:rPr lang="zh-CN" altLang="en-US" sz="2800"/>
              <a:t>    wǒ </a:t>
            </a:r>
            <a:r>
              <a:rPr lang="zh-CN" altLang="en-US" sz="2800">
                <a:sym typeface="+mn-ea"/>
              </a:rPr>
              <a:t>shén</a:t>
            </a:r>
            <a:r>
              <a:rPr lang="zh-CN" altLang="en-US" sz="2800"/>
              <a:t> me chǒng wù dōu bù yǎng</a:t>
            </a:r>
            <a:r>
              <a:rPr lang="en-US" altLang="zh-CN" sz="2800"/>
              <a:t>. </a:t>
            </a:r>
            <a:r>
              <a:rPr lang="zh-CN" altLang="en-US" sz="2800"/>
              <a:t>yǎng chǒng wù tài má f</a:t>
            </a:r>
            <a:r>
              <a:rPr lang="en-US" altLang="zh-CN" sz="2800"/>
              <a:t>a</a:t>
            </a:r>
            <a:r>
              <a:rPr lang="zh-CN" altLang="en-US" sz="2800"/>
              <a:t>n le！</a:t>
            </a:r>
            <a:endParaRPr lang="zh-CN" altLang="en-US" sz="2800"/>
          </a:p>
          <a:p>
            <a:r>
              <a:rPr lang="zh-CN" altLang="en-US" sz="2800"/>
              <a:t>    </a:t>
            </a:r>
            <a:r>
              <a:rPr lang="en-US" altLang="zh-CN" sz="2800"/>
              <a:t>I </a:t>
            </a:r>
            <a:r>
              <a:rPr lang="en-US" altLang="zh-CN" sz="2800">
                <a:solidFill>
                  <a:schemeClr val="tx1"/>
                </a:solidFill>
              </a:rPr>
              <a:t>don`t</a:t>
            </a:r>
            <a:r>
              <a:rPr lang="en-US" altLang="zh-CN" sz="2800"/>
              <a:t> ke</a:t>
            </a:r>
            <a:r>
              <a:rPr lang="en-US" altLang="zh-CN" sz="2800">
                <a:solidFill>
                  <a:schemeClr val="tx1"/>
                </a:solidFill>
              </a:rPr>
              <a:t>ep any pet</a:t>
            </a:r>
            <a:r>
              <a:rPr lang="en-US" altLang="zh-CN" sz="2800"/>
              <a:t>s. Keeping pets is too much trouble!</a:t>
            </a:r>
            <a:endParaRPr lang="en-US" altLang="zh-CN" sz="2800"/>
          </a:p>
          <a:p>
            <a:endParaRPr lang="zh-CN" altLang="en-US" sz="2800"/>
          </a:p>
          <a:p>
            <a:r>
              <a:rPr lang="en-US" altLang="zh-CN" sz="2800"/>
              <a:t>5. </a:t>
            </a:r>
            <a:r>
              <a:rPr lang="zh-CN" altLang="en-US" sz="2800"/>
              <a:t>在这个城市，哪儿</a:t>
            </a:r>
            <a:r>
              <a:rPr lang="zh-CN" altLang="en-US" sz="2800">
                <a:solidFill>
                  <a:srgbClr val="FF0000"/>
                </a:solidFill>
              </a:rPr>
              <a:t>也</a:t>
            </a:r>
            <a:r>
              <a:rPr lang="zh-CN" altLang="en-US" sz="2800"/>
              <a:t>吃不到糖醋鱼。</a:t>
            </a:r>
            <a:endParaRPr lang="zh-CN" altLang="en-US" sz="2800"/>
          </a:p>
          <a:p>
            <a:r>
              <a:rPr lang="zh-CN" altLang="en-US" sz="2800"/>
              <a:t>    zài zhè g</a:t>
            </a:r>
            <a:r>
              <a:rPr lang="en-US" altLang="zh-CN" sz="2800"/>
              <a:t>e</a:t>
            </a:r>
            <a:r>
              <a:rPr lang="zh-CN" altLang="en-US" sz="2800"/>
              <a:t> chéng shì</a:t>
            </a:r>
            <a:r>
              <a:rPr lang="en-US" altLang="zh-CN" sz="2800"/>
              <a:t>, </a:t>
            </a:r>
            <a:r>
              <a:rPr lang="zh-CN" altLang="en-US" sz="2800"/>
              <a:t>nǎr yě chī b</a:t>
            </a:r>
            <a:r>
              <a:rPr lang="en-US" altLang="zh-CN" sz="2800"/>
              <a:t>u</a:t>
            </a:r>
            <a:r>
              <a:rPr lang="zh-CN" altLang="en-US" sz="2800"/>
              <a:t> dào táng cù yú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You </a:t>
            </a:r>
            <a:r>
              <a:rPr lang="en-US" altLang="zh-CN" sz="2800">
                <a:solidFill>
                  <a:schemeClr val="tx1"/>
                </a:solidFill>
              </a:rPr>
              <a:t>can`t</a:t>
            </a:r>
            <a:r>
              <a:rPr lang="en-US" altLang="zh-CN" sz="2800"/>
              <a:t> find sweet and sour fish</a:t>
            </a:r>
            <a:r>
              <a:rPr lang="en-US" altLang="zh-CN" sz="2800">
                <a:solidFill>
                  <a:schemeClr val="tx1"/>
                </a:solidFill>
              </a:rPr>
              <a:t> </a:t>
            </a:r>
            <a:r>
              <a:rPr lang="en-US" altLang="zh-CN" sz="2800">
                <a:solidFill>
                  <a:schemeClr val="tx1"/>
                </a:solidFill>
                <a:effectLst/>
              </a:rPr>
              <a:t>anywhere</a:t>
            </a:r>
            <a:r>
              <a:rPr lang="en-US" altLang="zh-CN" sz="2800">
                <a:solidFill>
                  <a:schemeClr val="tx1"/>
                </a:solidFill>
              </a:rPr>
              <a:t> in t</a:t>
            </a:r>
            <a:r>
              <a:rPr lang="en-US" altLang="zh-CN" sz="2800"/>
              <a:t>his city.</a:t>
            </a:r>
            <a:endParaRPr lang="en-US" altLang="zh-CN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1" r="17338" b="96227"/>
          <a:stretch>
            <a:fillRect/>
          </a:stretch>
        </p:blipFill>
        <p:spPr>
          <a:xfrm>
            <a:off x="739140" y="0"/>
            <a:ext cx="784860" cy="11804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8340" y="2451100"/>
            <a:ext cx="28606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附近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1958340" y="1918970"/>
            <a:ext cx="24790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  fù       jìn  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1958340" y="3867150"/>
            <a:ext cx="31324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vicinity; neighborhood; nearby area</a:t>
            </a:r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5476875" y="2914015"/>
            <a:ext cx="598360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学校附近有一个公园。</a:t>
            </a:r>
            <a:endParaRPr lang="zh-CN" altLang="en-US" sz="2800"/>
          </a:p>
          <a:p>
            <a:r>
              <a:rPr lang="en-US" altLang="zh-CN" sz="2800"/>
              <a:t>xué xiào fù jìn yǒu yí ge gōng yuán.</a:t>
            </a:r>
            <a:endParaRPr lang="en-US" altLang="zh-CN" sz="2800"/>
          </a:p>
          <a:p>
            <a:r>
              <a:rPr lang="en-US" altLang="zh-CN" sz="2800"/>
              <a:t>There is a park near the school.</a:t>
            </a:r>
            <a:endParaRPr lang="en-US" altLang="zh-CN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1810" y="573405"/>
            <a:ext cx="7008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5. Question Pronouns with </a:t>
            </a:r>
            <a:r>
              <a:rPr lang="zh-CN" altLang="en-US" sz="2400"/>
              <a:t>都</a:t>
            </a:r>
            <a:r>
              <a:rPr lang="en-US" altLang="zh-CN" sz="2400"/>
              <a:t>/</a:t>
            </a:r>
            <a:r>
              <a:rPr lang="zh-CN" altLang="en-US" sz="2400"/>
              <a:t>也</a:t>
            </a:r>
            <a:r>
              <a:rPr lang="en-US" altLang="zh-CN" sz="2400"/>
              <a:t>(dōu /yě)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427355" y="1109980"/>
            <a:ext cx="108375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A question pronoun can appear in sentences other than questions. When a </a:t>
            </a:r>
            <a:r>
              <a:rPr lang="en-US" altLang="zh-CN" sz="2400">
                <a:solidFill>
                  <a:srgbClr val="FF0000"/>
                </a:solidFill>
              </a:rPr>
              <a:t>question pronoun is used in a statement with 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都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/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也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(dōu /yě) appearing after it</a:t>
            </a:r>
            <a:r>
              <a:rPr lang="en-US" altLang="zh-CN" sz="2400">
                <a:sym typeface="+mn-ea"/>
              </a:rPr>
              <a:t>, it simply means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 “all” or “none”</a:t>
            </a:r>
            <a:r>
              <a:rPr lang="en-US" altLang="zh-CN" sz="2400">
                <a:sym typeface="+mn-ea"/>
              </a:rPr>
              <a:t> in the sense of being all-inclusive or all-exclusive.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511810" y="2586990"/>
            <a:ext cx="1103503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6. A: </a:t>
            </a:r>
            <a:r>
              <a:rPr lang="zh-CN" altLang="en-US" sz="2800"/>
              <a:t>在舞会上你认识了谁？</a:t>
            </a:r>
            <a:endParaRPr lang="zh-CN" altLang="en-US" sz="2800"/>
          </a:p>
          <a:p>
            <a:r>
              <a:rPr lang="zh-CN" altLang="en-US" sz="2800"/>
              <a:t>        zài wǔ huì sh</a:t>
            </a:r>
            <a:r>
              <a:rPr lang="en-US" altLang="zh-CN" sz="2800"/>
              <a:t>a</a:t>
            </a:r>
            <a:r>
              <a:rPr lang="zh-CN" altLang="en-US" sz="2800"/>
              <a:t>ng nǐ rèn sh</a:t>
            </a:r>
            <a:r>
              <a:rPr lang="en-US" altLang="zh-CN" sz="2800"/>
              <a:t>i</a:t>
            </a:r>
            <a:r>
              <a:rPr lang="zh-CN" altLang="en-US" sz="2800"/>
              <a:t> le shéi </a:t>
            </a:r>
            <a:r>
              <a:rPr lang="en-US" altLang="zh-CN" sz="2800"/>
              <a:t>?</a:t>
            </a:r>
            <a:endParaRPr lang="en-US" altLang="zh-CN" sz="2800"/>
          </a:p>
          <a:p>
            <a:r>
              <a:rPr lang="en-US" altLang="zh-CN" sz="2800"/>
              <a:t>        Who did you get to know at the dance party ?</a:t>
            </a:r>
            <a:endParaRPr lang="en-US" altLang="zh-CN" sz="2800"/>
          </a:p>
          <a:p>
            <a:endParaRPr lang="zh-CN" altLang="en-US" sz="2800"/>
          </a:p>
          <a:p>
            <a:r>
              <a:rPr lang="zh-CN" altLang="en-US" sz="2800"/>
              <a:t>    </a:t>
            </a:r>
            <a:r>
              <a:rPr lang="en-US" altLang="zh-CN" sz="2800"/>
              <a:t>B: </a:t>
            </a:r>
            <a:r>
              <a:rPr lang="zh-CN" altLang="en-US" sz="2800"/>
              <a:t>我谁</a:t>
            </a:r>
            <a:r>
              <a:rPr lang="zh-CN" altLang="en-US" sz="2800">
                <a:solidFill>
                  <a:srgbClr val="FF0000"/>
                </a:solidFill>
              </a:rPr>
              <a:t>都</a:t>
            </a:r>
            <a:r>
              <a:rPr lang="zh-CN" altLang="en-US" sz="2800"/>
              <a:t>没认识。</a:t>
            </a:r>
            <a:endParaRPr lang="zh-CN" altLang="en-US" sz="2800"/>
          </a:p>
          <a:p>
            <a:r>
              <a:rPr lang="zh-CN" altLang="en-US" sz="2800"/>
              <a:t>        wǒ shéi dōu méi rèn sh</a:t>
            </a:r>
            <a:r>
              <a:rPr lang="en-US" altLang="zh-CN" sz="2800"/>
              <a:t>i.</a:t>
            </a:r>
            <a:endParaRPr lang="en-US" altLang="zh-CN" sz="2800"/>
          </a:p>
          <a:p>
            <a:r>
              <a:rPr lang="en-US" altLang="zh-CN" sz="2800"/>
              <a:t>        I didn`t get to know</a:t>
            </a:r>
            <a:r>
              <a:rPr lang="en-US" altLang="zh-CN" sz="2800">
                <a:solidFill>
                  <a:schemeClr val="tx1"/>
                </a:solidFill>
              </a:rPr>
              <a:t> anybody.</a:t>
            </a:r>
            <a:endParaRPr lang="en-US" altLang="zh-CN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1810" y="573405"/>
            <a:ext cx="7008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5. Question Pronouns with </a:t>
            </a:r>
            <a:r>
              <a:rPr lang="zh-CN" altLang="en-US" sz="2400"/>
              <a:t>都</a:t>
            </a:r>
            <a:r>
              <a:rPr lang="en-US" altLang="zh-CN" sz="2400"/>
              <a:t>/</a:t>
            </a:r>
            <a:r>
              <a:rPr lang="zh-CN" altLang="en-US" sz="2400"/>
              <a:t>也</a:t>
            </a:r>
            <a:r>
              <a:rPr lang="en-US" altLang="zh-CN" sz="2400"/>
              <a:t>(dōu /yě)</a:t>
            </a:r>
            <a:endParaRPr lang="en-US" altLang="zh-CN" sz="2400"/>
          </a:p>
        </p:txBody>
      </p:sp>
      <p:sp>
        <p:nvSpPr>
          <p:cNvPr id="6" name="文本框 5"/>
          <p:cNvSpPr txBox="1"/>
          <p:nvPr/>
        </p:nvSpPr>
        <p:spPr>
          <a:xfrm>
            <a:off x="380365" y="1659890"/>
            <a:ext cx="1103503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7. </a:t>
            </a:r>
            <a:r>
              <a:rPr lang="zh-CN" altLang="en-US" sz="2800"/>
              <a:t>你明天几点跟我见面</a:t>
            </a:r>
            <a:r>
              <a:rPr lang="zh-CN" altLang="en-US" sz="2800">
                <a:solidFill>
                  <a:srgbClr val="FF0000"/>
                </a:solidFill>
              </a:rPr>
              <a:t>都</a:t>
            </a:r>
            <a:r>
              <a:rPr lang="zh-CN" altLang="en-US" sz="2800"/>
              <a:t>行。</a:t>
            </a:r>
            <a:endParaRPr lang="zh-CN" altLang="en-US" sz="2800"/>
          </a:p>
          <a:p>
            <a:r>
              <a:rPr lang="zh-CN" altLang="en-US" sz="2800"/>
              <a:t>    nǐ míng tiān jǐ diǎn gēn wǒ jiàn miàn dōu </a:t>
            </a:r>
            <a:r>
              <a:rPr lang="en-US" altLang="zh-CN" sz="2800"/>
              <a:t>x</a:t>
            </a:r>
            <a:r>
              <a:rPr lang="zh-CN" altLang="en-US" sz="2800">
                <a:sym typeface="+mn-ea"/>
              </a:rPr>
              <a:t>í</a:t>
            </a:r>
            <a:r>
              <a:rPr lang="zh-CN" altLang="en-US" sz="2800"/>
              <a:t>ng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You can meet with </a:t>
            </a:r>
            <a:r>
              <a:rPr lang="en-US" altLang="zh-CN" sz="2800">
                <a:solidFill>
                  <a:schemeClr val="tx1"/>
                </a:solidFill>
              </a:rPr>
              <a:t>me any time tom</a:t>
            </a:r>
            <a:r>
              <a:rPr lang="en-US" altLang="zh-CN" sz="2800"/>
              <a:t>orrow.</a:t>
            </a:r>
            <a:endParaRPr lang="en-US" altLang="zh-CN" sz="2800"/>
          </a:p>
          <a:p>
            <a:r>
              <a:rPr lang="en-US" altLang="zh-CN" sz="2800"/>
              <a:t> </a:t>
            </a:r>
            <a:endParaRPr lang="zh-CN" altLang="en-US" sz="2800"/>
          </a:p>
          <a:p>
            <a:r>
              <a:rPr lang="en-US" altLang="zh-CN" sz="2800"/>
              <a:t>8. </a:t>
            </a:r>
            <a:r>
              <a:rPr lang="zh-CN" altLang="en-US" sz="2800"/>
              <a:t>这些药我哪种</a:t>
            </a:r>
            <a:r>
              <a:rPr lang="zh-CN" altLang="en-US" sz="2800">
                <a:solidFill>
                  <a:srgbClr val="FF0000"/>
                </a:solidFill>
              </a:rPr>
              <a:t>都</a:t>
            </a:r>
            <a:r>
              <a:rPr lang="zh-CN" altLang="en-US" sz="2800"/>
              <a:t>试过，对我的过敏</a:t>
            </a:r>
            <a:r>
              <a:rPr lang="zh-CN" altLang="en-US" sz="2800">
                <a:solidFill>
                  <a:srgbClr val="FF0000"/>
                </a:solidFill>
              </a:rPr>
              <a:t>都</a:t>
            </a:r>
            <a:r>
              <a:rPr lang="zh-CN" altLang="en-US" sz="2800"/>
              <a:t>没有用。</a:t>
            </a:r>
            <a:endParaRPr lang="zh-CN" altLang="en-US" sz="2800"/>
          </a:p>
          <a:p>
            <a:r>
              <a:rPr lang="zh-CN" altLang="en-US" sz="2800"/>
              <a:t>    zhè xiē yào wǒ nǎ zhǒng dōu shì gu</a:t>
            </a:r>
            <a:r>
              <a:rPr lang="en-US" altLang="zh-CN" sz="2800"/>
              <a:t>o, </a:t>
            </a:r>
            <a:r>
              <a:rPr lang="zh-CN" altLang="en-US" sz="2800"/>
              <a:t>duì wǒ de guò mǐn dōu méi </a:t>
            </a:r>
            <a:endParaRPr lang="zh-CN" altLang="en-US" sz="2800"/>
          </a:p>
          <a:p>
            <a:r>
              <a:rPr lang="zh-CN" altLang="en-US" sz="2800"/>
              <a:t>    yǒu yòng</a:t>
            </a:r>
            <a:r>
              <a:rPr lang="en-US" altLang="zh-CN" sz="2800"/>
              <a:t>.</a:t>
            </a:r>
            <a:endParaRPr lang="en-US" altLang="zh-CN" sz="2800"/>
          </a:p>
          <a:p>
            <a:r>
              <a:rPr lang="en-US" altLang="zh-CN" sz="2800"/>
              <a:t>    I have tried </a:t>
            </a:r>
            <a:r>
              <a:rPr lang="en-US" altLang="zh-CN" sz="2800">
                <a:solidFill>
                  <a:srgbClr val="FF0000"/>
                </a:solidFill>
              </a:rPr>
              <a:t>all</a:t>
            </a:r>
            <a:r>
              <a:rPr lang="en-US" altLang="zh-CN" sz="2800"/>
              <a:t> these medicines; </a:t>
            </a:r>
            <a:r>
              <a:rPr lang="en-US" altLang="zh-CN" sz="2800">
                <a:solidFill>
                  <a:srgbClr val="FF0000"/>
                </a:solidFill>
              </a:rPr>
              <a:t>none </a:t>
            </a:r>
            <a:r>
              <a:rPr lang="en-US" altLang="zh-CN" sz="2800"/>
              <a:t>of them is effective for my </a:t>
            </a:r>
            <a:endParaRPr lang="en-US" altLang="zh-CN" sz="2800"/>
          </a:p>
          <a:p>
            <a:r>
              <a:rPr lang="en-US" altLang="zh-CN" sz="2800"/>
              <a:t>    allergies</a:t>
            </a:r>
            <a:endParaRPr lang="en-US" altLang="zh-CN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1" r="17338" b="96227"/>
          <a:stretch>
            <a:fillRect/>
          </a:stretch>
        </p:blipFill>
        <p:spPr>
          <a:xfrm>
            <a:off x="739140" y="0"/>
            <a:ext cx="784860" cy="11804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8340" y="2451100"/>
            <a:ext cx="28606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公寓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2023745" y="1871980"/>
            <a:ext cx="24790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gōng    yù   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1958340" y="3942080"/>
            <a:ext cx="3132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 apartment</a:t>
            </a:r>
            <a:endParaRPr lang="en-US" altLang="zh-CN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815" y="1778000"/>
            <a:ext cx="3985260" cy="265176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1" r="17338" b="96227"/>
          <a:stretch>
            <a:fillRect/>
          </a:stretch>
        </p:blipFill>
        <p:spPr>
          <a:xfrm>
            <a:off x="739140" y="0"/>
            <a:ext cx="784860" cy="11804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04010" y="2413635"/>
            <a:ext cx="15627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/>
              <a:t>套</a:t>
            </a:r>
            <a:endParaRPr lang="zh-CN" altLang="en-US" sz="9600"/>
          </a:p>
        </p:txBody>
      </p:sp>
      <p:sp>
        <p:nvSpPr>
          <p:cNvPr id="3" name="文本框 2"/>
          <p:cNvSpPr txBox="1"/>
          <p:nvPr/>
        </p:nvSpPr>
        <p:spPr>
          <a:xfrm>
            <a:off x="1778635" y="1900555"/>
            <a:ext cx="1463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ym typeface="+mn-ea"/>
              </a:rPr>
              <a:t> </a:t>
            </a:r>
            <a:r>
              <a:rPr lang="zh-CN" altLang="en-US" sz="3600">
                <a:sym typeface="+mn-ea"/>
              </a:rPr>
              <a:t>tào</a:t>
            </a:r>
            <a:r>
              <a:rPr lang="en-US" altLang="zh-CN" sz="3600"/>
              <a:t> </a:t>
            </a:r>
            <a:endParaRPr lang="en-US" altLang="zh-CN" sz="3600"/>
          </a:p>
        </p:txBody>
      </p:sp>
      <p:sp>
        <p:nvSpPr>
          <p:cNvPr id="4" name="文本框 3"/>
          <p:cNvSpPr txBox="1"/>
          <p:nvPr/>
        </p:nvSpPr>
        <p:spPr>
          <a:xfrm>
            <a:off x="847725" y="3800475"/>
            <a:ext cx="30759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(measure word for suite or set)</a:t>
            </a:r>
            <a:endParaRPr lang="en-US" altLang="zh-CN" sz="3200"/>
          </a:p>
        </p:txBody>
      </p:sp>
      <p:sp>
        <p:nvSpPr>
          <p:cNvPr id="5" name="文本框 4"/>
          <p:cNvSpPr txBox="1"/>
          <p:nvPr/>
        </p:nvSpPr>
        <p:spPr>
          <a:xfrm>
            <a:off x="4044950" y="1900555"/>
            <a:ext cx="810133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王朋觉得这</a:t>
            </a:r>
            <a:r>
              <a:rPr lang="zh-CN" altLang="en-US" sz="2800">
                <a:solidFill>
                  <a:srgbClr val="FF0000"/>
                </a:solidFill>
              </a:rPr>
              <a:t>套</a:t>
            </a:r>
            <a:r>
              <a:rPr lang="zh-CN" altLang="en-US" sz="2800"/>
              <a:t>公寓很适合他。</a:t>
            </a:r>
            <a:endParaRPr lang="zh-CN" altLang="en-US" sz="2800"/>
          </a:p>
          <a:p>
            <a:r>
              <a:rPr lang="zh-CN" altLang="en-US" sz="2800"/>
              <a:t>Wáng péng jué d</a:t>
            </a:r>
            <a:r>
              <a:rPr lang="en-US" altLang="zh-CN" sz="2800"/>
              <a:t>e</a:t>
            </a:r>
            <a:r>
              <a:rPr lang="zh-CN" altLang="en-US" sz="2800"/>
              <a:t> zhè tào gōng yù hěn shì hé tā.</a:t>
            </a:r>
            <a:endParaRPr lang="zh-CN" altLang="en-US" sz="2800"/>
          </a:p>
          <a:p>
            <a:r>
              <a:rPr lang="zh-CN" altLang="en-US" sz="2800"/>
              <a:t>Wang Peng thinks this apartment is suitable for him.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我有三</a:t>
            </a:r>
            <a:r>
              <a:rPr lang="zh-CN" altLang="en-US" sz="2800">
                <a:solidFill>
                  <a:srgbClr val="FF0000"/>
                </a:solidFill>
              </a:rPr>
              <a:t>套</a:t>
            </a:r>
            <a:r>
              <a:rPr lang="zh-CN" altLang="en-US" sz="2800"/>
              <a:t>衣服。</a:t>
            </a:r>
            <a:endParaRPr lang="zh-CN" altLang="en-US" sz="2800"/>
          </a:p>
          <a:p>
            <a:r>
              <a:rPr lang="zh-CN" altLang="en-US" sz="2800"/>
              <a:t>Wǒ yǒu sān tào yī f</a:t>
            </a:r>
            <a:r>
              <a:rPr lang="en-US" altLang="zh-CN" sz="2800"/>
              <a:t>u</a:t>
            </a:r>
            <a:r>
              <a:rPr lang="zh-CN" altLang="en-US" sz="2800"/>
              <a:t>.</a:t>
            </a:r>
            <a:endParaRPr lang="zh-CN" altLang="en-US" sz="2800"/>
          </a:p>
          <a:p>
            <a:r>
              <a:rPr lang="zh-CN" altLang="en-US" sz="2800"/>
              <a:t>I have three </a:t>
            </a:r>
            <a:r>
              <a:rPr lang="zh-CN" altLang="en-US" sz="2800">
                <a:solidFill>
                  <a:srgbClr val="FF0000"/>
                </a:solidFill>
              </a:rPr>
              <a:t>sets</a:t>
            </a:r>
            <a:r>
              <a:rPr lang="zh-CN" altLang="en-US" sz="2800"/>
              <a:t> of clothes.</a:t>
            </a:r>
            <a:endParaRPr lang="zh-CN" altLang="en-US"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</p:bldLst>
  </p:timing>
</p:sld>
</file>

<file path=ppt/tags/tag1.xml><?xml version="1.0" encoding="utf-8"?>
<p:tagLst xmlns:p="http://schemas.openxmlformats.org/presentationml/2006/main">
  <p:tag name="ISPRING_ULTRA_SCORM_COURSE_ID" val="C460CC7C-B7F5-4D97-8992-A0ED9AC2C0F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OqbRUss20W9RjIAAElGAAAXAAAAdW5pdmVyc2FsL3VuaXZlcnNhbC5wbmftfHlYk9e6L63bbeuA2xZrkakVFQEBCyozqa0amSuIyJiKYEQmAQFDSGJt1QoIZUrKlFQZojJE5jGJLWUMEiFCgJBEhBAhCQFCEpKQcL/gsHfv7nPvOeePe8+9T/8AnrW+9b3rXe/8W2t93PnGA7xt8+7NGhoa25xPHffS0Ngg0dB4H/XB34GeoWenFoA/78V7gb/SqB7QnQUaf4Mecz+moVGTuWX1/Eag/eGVU37xGhofXVX/vMe6aHBNQ+MEy/n4sTPXggXMKEIlNMgJGfyxxfVdXw4ZqfYcdboKNvhHnbObm/fnN7xoH31/wjtk9MvNp120dh/8weXePZPfokMMa79+dCog8sA3zm0RwqNl9f1rqMp54fxYHfdIxIiyKMIJvNRb0DIPHemvtK3mFfgJzx2RiQkoYrKggX6WvMqxkLYv9ZlWQFZf7gIYfKKdLONgYq6KT6EIEwckBLKqdc92oP/jUyjPTE9JKqKA5KVui05leuLYphICST53ZQ/Q8S2cuDzkWpFUysw8+T7QZgj1ZLXtgx+oHymIU75k+fCVvwGNx0othVkOKmBBEIOC22SIngr1NTRstnYiKQeS2ijrjfQLxhJjwyRmAn2blAUXsh4bYa+F2DhSPEomlKtcEATBtWfD0sD6sFAxak2K6piFJnH68u4apCWwQ7GDKzlXd5MVE9thGRkjddETSEtPrLQk9nZeWCPBtKqkuiK45OQUwNPRbi++6KSCKURK71ozkyZiu+d+u7kF3uEkyqdu5Z7n1/cxu0GqRZ0ylSlE1jdXh1Py53Jwq9NzZBWPfEtU1Bh5oTHi8PwvXi/j7MFTyS3b9a+9+O5u0t908bQVJlQmTOHa+wphVDjrqDmVkU6JbzZowvXncFcvTZxv6CQFe87JT6ch0BhOetd7Gk8iM6pGM1nPfX8V3q7jH05DgBxOyO/d1k9mLNT9tAcZCL5ubSZxlVLCbZ+G4LInhO2nxghLE5rs34cinsTaznNMASMsMjLy58dPW+27T1SppGRUzPglVzc9s/4FN+8yQxBbSpIyfzaauowNjGEXNTGyKPmEmafGI7bEVvTHY1i3woTp/hu7WdWGolL+8S4937HAOHQnyYyWcBxE5x1WTuwyXtNG4zwdxc9Z9doYnu14caxg4LsJYT6oo2Re5A+upjcXEBotLB06aqvTCeGM+6yYiG0WguWWwKbPa1WRF9oGesRbhXgBBlHkUTfKlY1g3XMYhSG47muO+DgFz1ZcnUSMENp+Y3C65/F4LIZ7TjFBSfE765hZyy/j+pKLdrMiMOy+Wkywwchdiri1WEackYQVWimd1zQ1NF40F/c8XNkXgxaVO9JKP+UksyK5ycR8jw97mvtxky1Ya+YRCHFsYKEVG8aNU8w4xNl2zMVtdkMXW8/5xYz40nx/7Y2rm/eH1PN6mg8aYuqeHvF0h08MPBrFF3Gvrpo80cYxisPj4fGMeGI0PI8fONDcw0mP8ZylWjLur8moKJUZ71TsgF2tqt+3syY12Ryan9/YFTZuwm4oSgywqsyLjaqhHh22iyc2OnbUVhZYMAoElKsJRHT8R4As6JoVu7Evgzht+gpZPjeYSW0J5tjQOLIz1Kp0yuOJNZiq3n7biCNZznl+mOiPBKUweR2tsQn2dQMTBg3zkdBySpiGxs+dNTsV7bbUQk678YAOp/1e9Z5PWrCLsA0QS8/NX/b5mOO/beg8KJLG1EYEtQTGDDBixTPkYvPaDKRfg94YK53Ag8VDROW5pf31TZy9xRdrhA37jtIZJWxjpvGrfOs4VGiBXTZ2KIDzIDSwvLf+CKT8aa2l09Q4zKugwqap04mRBbusnRU7xvIfeHUK0VsfVRNDgZlVmEP9WoqiqFGPZveIhhtxP9AOSlqKuhMdq0XtvQIhzrtKIsvDwTyappZWUxNVB1FMUQVkIDuRuY8SnIw4Z22O4SXOiPczMPR7E6rEZPUy7xSl4qyHYRuCwF8ZTnnvXarzKTMBiU46xNRaBc24f9hzuCH9UppzVxjzSDUzA1ko55WhMbHEdGohEHUmsG4YimDg9lTiWTAfjpgdEGsxV7H+CXZIl5iMH6CtW6mIM7xZ7p1Bu9p0E6bMj+Zzbx5zGvr+MmU2bNw/Gm5rCbk1zDlYYcDyCJjy/C18l8IB7V0rauuLN+9YaiZwz2C7tbHdyFt0URPOPM6W4u5MFTVjDRWO5KW6oIHsQZE1RX8bRQ4YMCeR2FI8Np9OiYqiHtXQuK5dNArle/eL9rds9mXZNOGnTrK+8X2vctayMuOVT80lbm9cxDn0GPpGor08qq9QrPog+FYYDPY1Gy0OHGiNtw375RZnyZm8yB4JwYUwUReQdz1bCIZKbfRXRYqGjFE6YK7j2s8IhjfbXJKQZ2sGBldUr2BIA7E9D0OLoKTAbS/DeXFMi7Eu/oMHs3uayAaJRR5to/R440xucnTjzaau4XZB/KPi6MPVaAx3sFXtj/sES5RW+m1lsP1loqDx+YXPGW3zi0B4Z8wcJzsQMlicONYhrnsC8Vdq4WzudCBhKCim3Cpq5imn3xvHe1qfX5365UyFeKS5lRXjDfgh3+dlrSp5Ay6hfmM58/yzXTK3gBMv9kZG1HgaP/Jml5ixtLGL4ranHLsjTieaHd2daGdrgn35Ff34b6Et+Y2JH4RyvywuAPl7WDD8KFEW4JkKIMAJlNmA6fVyKq0YtAH4BLAisD674WMzesUCMG+MnOtrH1RPbUqOHo7yk67OYepKg5AR687VwErWe8SO19/QgqVoaBxKA9IRTMQ2uJvZHj6g8yqZVmQ9BOswQBwbWD1iHlNZsfdiQfvnhFhB8tzT5Ke06O5LhbV6+dXFTh30KsOp2qoj1am/OtvejcPcCGxCOHf5ZmVoMXKXtNg9K3I9DhQInJJXyegs3pFq5R4iUq+FwPviNKWy+ENbf6wlLmwa2lb3C8TDglfJacQYioaPcuLQwxkB45KcK+okJ2n8jLsYaD+4J1PZun2pDmsB05xOdmd4+NIaqYVasoKjvMBkpJjiN2RBrgyQlPOeNo4I0pOJ72tc99N1reGuFJ1suWAvY27Q0Lh9bzRGmxOd9OeNfN9gWJiYKETE/EvGBn5r7C8fBYY8+V0LDjR+/jlkvVTw5r8HJNiQVEeg4cbXo1cHBQQRk3eqRzyzV0lRa0lipRBloG7/9CdvuNVsAnzijjGQ1DQOffEfmibyO7AB4qr49489Nexf1XTr65DMI10AMtetlvutqJXBcEFD3o89rhbEqw+yCQCpJ9qwuYf4anLxrh0wQ4A/hv330OWCmuPrr/xkPb9nT8m0G3aQ1/WRevqBL518TfdYunj0GhCjD54Gpn2x9YBkT62W+uH+X0bTerzUjP18PcRij6v68bfvpxJ/PHhCTe3Dvwb+bwbGA7WbKXy+TUgadpRO1Pnopyz8SoyCry52E2Kq+vXfEKFm5c4UxpBgCTR3a/dJoFLbrLL9UW0HH3/DbwJhLCD6aG4URm+HJ0i5LA743OrkG+oMXNouC8000VbzoNaryrO6By1IKy/FrnHoN4woJdAzP0NjeVVNweSdhUYG9j1QCYdforaRv2kpBNQHh6h7oDq6e43F+Z417IwDgFEeeq8TqaBhONkWDyg7FiWFs54BHg3UowcRNexjGaO+DzMPBgw4qa3S7csatqr+REuDO+5riPwG2T0NETD39R+ofMLKNpxm5K5GtA0mRnvxFV4GqcrE4+94Jy2jowDp+N5iNENqDPLkwFoN31FOT42J9Nb05mNcEMDYHW8EFYM62WndaLzJTML7035jieLP6Bw1kxTm/lm/saQQ/Sf9ElPJJmMxEBrAb3RLVmrvZI+WVwL9Zn/Sf3CnQq0+mxTQHxZ4evFuVJ9XDehgJ9L+/j+FvtJ19EQNCPcvOkq5UHh/FEd9JzkrE1KN+2k+Ffpv02zZZa47t2UZoPNP+yh5qcPILQvBoZKkK1OZBs0Tpv8mGF4qIu5ZHOHfGOf78nO+z4X/G39hOSG4SP/5nf82DaDlWucW33/XlBc/R9lHDCHr/XFZcc9CcIGkFJiN579r67axpPf77U42RX+wvfW120bWeJ7kBP/RJlnZlkQz5x0GUVP7O51mKX+YDG/WXpUiC0wVHf00ChI6UR7+Pz/uq7M9VeP56I+yMQ9sXmj8zSHNXtgukleNOhhL/6C/3KnT4dhjLvLzSy/TLILJe6Ha797EIuWzRCotE5iw7driS3HAZ3VvnTJ+L/s6yLvF8yFV88N8+zdiwpkarzDmF7sNyKQGS/j/Q1ENlQKTz+J9pRPx1G3bnVZezAEeS+/GCqcTZ45a7JOeeI6ozw1qpV58ayeZFsal1syrtLmXnWkVATFE8a2tAb4XqSbGY0ksGFccAXZF5zFgsiUO72tWf5oFqdm62gVuDlCiH2X5tu1+M78B5FG9BFzkfcnKgZNUmC1wy3KqDvUr0dvYorRmp4iCf2VbAJp6y3c3BrD+0BWElNmUZMs5Qit9Ur68P4HooFqZgnfkaL3UmulpRsr8Tj7FJNTb/6O2ejeKEdVUBcTMemsHCjV/o/FEVAukSa9EEO29keQ5EnATRImgY3gN1f242JZAvyZH5+iI6PgucVNQhv47Br2+AneSbvlqD3AAn+TnjeYO5g5vrVgq2FN0I3DfEdrFc11lP0PHd2Nk3s8iWIEZLgCouIz/0hyK5R98AIuASxkZyDZw73LULLU9n7AZxtzl3Pg5jS6vvdugCiULehFZgl5qOjWx4Q+TPqovDywPRecO2oUUhxZI6l7l7y9rcEefFoXKE6HHzPETZ7+Idk28FSZPNPoqoL5Cw8jPI8jj6FjGIPQVozS0ifKgeFNe46ivX4z3CRCwLqXm96XzmRJJ3+Bb959yzRvRoubShjCTJo15gQTDyX0bj4ByDhrSSqdn4vRqqsUNohO3wlr3YqyC9nVEtABpIcbeEkk+M+nR6+H1O+M+8xNFq2NUbXUiA9OID/IoTETaJr8zpYe1Y5/MnpZ/VcCzrS2W+QsGX2nNmHAaMi5ZND1alTLqIDWAGrTJzrX9ubLIr1Ov5a3upVRw0l2u2UcyJfWUcCv/ct23yQdEOjPWT02Y3RKecVkadhhc553hHcJYKp5Ov/6ANs8Ql7lB5Y3pTVP0nYoERlZ66vKBfBLaB7/oO+fkYkkCDTvZv39ZZyTKkylJ5IK3MYRT79fC/sno0Lia0RtFewrOJ1y14xzZ2JTRyr26vJXS7FYY6xMsype06ht3nJ5tMjrRYibRxoXtVUSByUxetuy+Gcu5ysp5B/XwWPlWqsf19ApLMlsS2hYfYBXUJf2jCdl4u1RcMy8DbS4u/bn8CnhzZMCP8bZl1lNLVrRG58UqGO8UsoyN7Q8Av8hJzyyAMhPTG+HGxoyxaqcEA59xBvo+Nioiht0qcB5nYGUMhjk4840Xngg1fiOmXVllb0Jo8HH0Gy3Dd/il/jXwv8vA77r14Xx5wLUdWU0zMi7OgPSmCk8PbEsUyBlAv7VoOsdTE2KFVo+/cjLuuaqBHtymOht8PLShNVk8tyAO0Vsv5Z+VZDq1ymc9Ua19irhvm8Kg7FcJIaD/MvD4s5can1zIdGxMfnnH6Kynk2zaRDgI6/D2dGxIIv++Hbnw/SQi6dx20OrC3K+bDAIRk1sg5xDz8Tj7JHUFTGTsaqkqUVwXHVtHIrl71uYqCNWhdasvd5FHTRWZTvJXC6oJKnlNQRbmsbanvNhQERDdEoafiO3Wq1AIyahr5EPW6+s85ULUNbcgLg8tOAUZgauTap5Jay9cuLp2yGL98Y+GYjBli0X7oXYI2GsOvC/Jlwnkhg7FHVv1Qq78fSk/2Tb56KyVrZKVJW+K91fJ7q3Dph7Mr72DIjmPIFTAFCm2rAej860gJQ2kx4L0g9d5fiESd2NwSj60Q9G82glZ7Xw8GkdhgbVOSrXjX0MnGyB69CbtTJ+f6iHDdHb6sxbueKaEXCN/sWudNSC4tPcqbVtxom0LJV9RdJaYG2SaNwYR3Q5qJdhsMPLh44DSYhgoiyXIxvDb5JWXaXAMRp3K6Fx/HDIo34Jet3pUudDqVDvbqnAA8nKHwhZnaLBzPMFJUpMp0OtVvdgEah5cUD5Pca1tX82UDTZb+s/HtghJiltSPdE361zqlo/irwNZ2j1GDQ6qzSGkFETq8BwWPj+mg8VFjU8aPxNYJvtd9KJjhgimIo68OInVkkT06qhjSeSnqhSHZsnHLdhyJ5NaxcPiLZkOSz1XrgXUe/eglnJw/G0EwHKjxFUxCF6X5nVl4tlQGHuly7oaooMfkY5RkYkxsqha1ffzkZc4R+ulOqLXgtOtH4W0Xg0nrAS3X4slnAJva5MBmCi3mxTpOz5p+xsWl/URdnIXULF9cRDyAB167eA+WiPv8hZ43krow1Eos2HAi+fkhk2ee9g00X3bcYj5yWKiNqLG8/Pq7OI9uDh9n+WI7ifsNSWb/WmSeG5YZ+ryOXQOznnkdEdAA2kvhTDZ4C7zY8A+lZnfkJAumKvNv+i777UUulmeOzy+I9BYpj7zvAOwvthqLrSwbDJhGXm11KHjgrHSkhGC0/tHXlkIG7021QNY3QJasfJ4rY1kJjEeVC6YSHxeeM9FFFzagjJvmpKH5eYul7qs9mDIqxxiuFwclg82k8gw1wWI7sDXFgBgmCZmIiN4x7xnrKfXshWQHvxMFlw7PO+Pcl+hkCODUqDYyfwk9FzFWorqmDd+CjpW8n7bHRN2wlVH8ARj0pgjm0gpsxBmGS45912zTyGH4GSW1T4UauLesfCfZmv5keC2oo4lkIBbvm70NqdqCHsmMEsuXSdqz7zA3MK7QVdiP1FoyfmXftQSl4WAvGi6RxPsVEFJzCMHHxc+WCreU/yRnmwrPKCvxNK/a2jHijJVeUBgGVdP8hzQ/VQQaPMAJcOgYIypXNv1ePX3gfgaqiUvTbV0+ruyENRHYH68HVKFYDxojn5kxhbMCvGn+XS9GosW7GxdpV3FZ/YG4+GaU0DA0Hc6O4Z8pwi5rvJBCn4rNBBRjnj4hG7pUTFqNFYeSPAWRVwDMWO5FRDl3GOApAVb7Cc3GdTGGq7kFUTXp6ekKS9dA1GHMq6fRXwIAcVEsU97UpLsVO3vxC22lV8iH3ECN1U4+LZEky8RMpBcKKTa1MiPHzFWdgt3tQbim2E9iBGuRnp38OKXjUcE5MII0Bb2mk5riZbCbhuIV3HeDym4YpNBZdjroTze8bz3JmlzXGrsGT/PlhjP854PY/BVs0t11P2dyL1jhFGjhPIv7dvLdbSjuo/lKJLO+FsfMWELoIyIay4J8MMg0XC7M2I2OIIcQs51y/FeqKv7rDe5rtJEHDUG2oyfojqvR6QrAMAq7fFxtjAeQHgt8dZomEDhmk9wdli5WyY6Z9I1mx/Zw7FL+4zSI26cuBhwGbs7mHY3vXHq0GxmrsFxBJbk+D6WE3YO1F4ek1NLvLqcUs/v8bjurzrljpHFEd0HdM/5s4/ZvltUhxZ8zAElTUJZH6zmC1UKoYHTxbHg9WfvdapCcxTXzviPQZz2PwMFj0W/7Z6Oz6UtJo1tclr4bvICWlC2bnff8IH8YbBc8rJPpU4Ok1NoQem7B91i98W2V9Vt87udosc83tK5GqcQNG1PM1XAVyZv384Malwvd6BALVicouRBDNBnJdIWKiJ6ZTRM8dr0tBQ0ZxV+9UF9LWiNhtR/S2h5qSYTEXkucAy3Fg7a9DYwJ8tGmkhHDlbxqWv1uO/XSb94iMe2BttzSkXjEYQqfdRqrOZsGSb45Q+Oa6uiiqsi/oIOMZj/OjcsgNZEIHoE/seeQls3sO/rbLATchy9tJ69rdFvWAKKARePp3/cbMtNmUcut77ZovsP47THkBqUoIEuYU2QF37bUlHhS3if+ySe6tgkbSclCsbFULnNeq3xbVANSimm+4LWZFSpi5JiQW6XcyxQHxZtILQv9QWHoyRjUCnS/DX5SlOJsYZtq9EerpXCsXunmo0nrSG4kmTbMN/jA9BghHiYWCJ5w1XGaBo/Wlf9XjxQ0Iwx15eoCXDYprMuVaAICk1a32+yBVbVXwzFwi6KewwzJ65w+vKIqNMtzuteuMmjdRT/7eq0EajlPO232I965aiF7w0Cyfstk5YgpqSlPEIlgNYOLxcLU7jyXMq63HRtekNwhrfVwDRY9mOgqh/qVJf0w+LBpScbtkeeSTx+sefr7Y71vi9EE/LBTOTVC1y/xGBOCzpWIejxevf+b4O70opMVjstkIvyBpp7n0fi0R/7sVoyLWkZ12sgvdej/lwSOl1tCtwnzp8oclNJo/jQ0gnfOLvY8ofUTdJ9e0+0d53Y7L4PzI7/obZrXz45KLjLyM8z9ZsZQth80mHv0ICcr3DdotYhLBdc7peETn1HSyvVRGo8gvCqtXICS3gASEUXNHb5OhO85abGZrZEJ/xe6Hg/pmTJL8Ydt+iMxs1aRXWFyZWpWT2N+zOZkpZDLo4zdHf8umyvDEGwmI+K4/SNh6N+9bxDfXzU+PN8o94ssd1L7JnTzku2ysBoEAEX5pPlWVttJyY1lrjPxGAsLF3V0n9xK8dc4rw5MaML/+1z6I34UocyQ7pV+/Md8r1ljmHEruHZbmc0Hb2yV2S+U+wWQKk6ILGMmEs7QN9n37D0aZKJE+BT8Uan+d493r8rSl/gL5Xm0gd/X+WHtR407Cwrdx83XGqZ+ERsd4Ocq3XP3yObwivfNTYzXYPrjiHXPXIXfBBhIEW8MYNHo5mbT+iVUbkMXpxCWyo5kJIKh5d+EUZ2LMANZc+a+jwHYCctVD5+71kGZWFwYFOWthf1tkO1yCHcgAFTcWC5sVncIa831ObOrNpVkUg95nHPHcLasinGnxlzbKNsaPSB67lZrfp+wS4ud6kcrZ+PNpDccjgXZcYOQA5ihMIacj57aEGLwOQvNpTcyw4flx0fMIFVztjmdU8j0X3ENyrcqdCa03qh9SrbkC/I6gz02EFt1nql0pljxBp/IQ5Lzo8+U807FTbjnPUwIQwreYXMljHEYQXIfEG3RrZ/DLl4DzTPoUt0LsY1pQ8JOqje7VK70YvDJAfP4x6gsS+GMYpEsM/9t85TxK7nkEAR+14bPwAkBpKWduRJ2gzH/9dOx49+LQ0teBbz7jrrQFSpbXtN5pwvHwKEBh8Wniyfq6Df/rEH1qcOIMmTN3dVQ+CvN6rU7q+u6AgTG7jUOqpTW9OGmNcg5lsyEKBez/p/c7/qsXMNGYBBc2mQ1Zdz3jj587kOA9XCnFKIAh16qI7KbLg5SsFgBwepEVVdiu7b6LnGkpKaWq8t7rmiiZg2NPAjri5R6DhBzGsYPUoYRb362mD3J++/SLkGZBwCiMF+Dd4fV4+urXSD9D9578XqChC1YErtNclrMJfQqVIDmNsnNGxAqjmCak5upRK8Yd2Rf3T99aSfQ9Z0yIs6RfElbHtujnqyHPvImrVXYFBrMhCLbW+ro90qMd5JjVcO2XZisSHkgHVJFIV4etawzdal71GDx48KP1kniR+lefOT0tZJefNnjSVt60LqNZYsaymY60Y0rQVPTlVGr/MSl+ro2IlsOvAX+f9z5MHGEgP5s9tnmybiKFcCTWml30guqzJTpg07ZBmubRmrgeMzkbRLK/vR0eDoC8sdVJfoqbfW7yl83Om0T8LBQFgPtkIL3Aq7z/Fi1iQx0i4zRwk6FNtvv9t6qNoQhGm01d4GGYoGt2UkriilbDJ+xjZirPHthgSWdT5VaQSS9RLvI38KQT1bIg0coyyV8zxPdmAORoHtU8IL6t6xe9tYogbyrB0Kh4sZ/nxGrAwmJEpZK/l6H1AdRP1z6vtDLDurqAA38E0ZnK1g3a3bcDmFnBFI5bRuayCVonPEw82B1ZNl7Ax/MKg9FFuUjRNE0McspKUNDDr4jQsvZyxpK0xqS2Kr3Gi41LVnX29nfuqbSVx1A5JY7otcudwhxeXKUxqac9YDRQi3hKAxSyxCSWPLSB7FL9iL0ntVPLaSXsFpHBdcog9qxlhANx1rK3LDFe9KUB4Otce83X9JxvvwvYcqprte1c3K/Dp4yRlXoOcUN5Oi/KLD/Ma++ylWsGtMzOsR50p2f+KH9KKFEhuwWku76ZebSoLA9u3EotJR+mM3dnRHeE+i+dvwswxAEAtH0niscsmrsULDyOenik/pV6t036M277X/2OsFmPdplLcXrbSfnoweoWvGYIAfC6MEYr29pcfXjfFv94HwTVWdTjcdOpsynnM/SMmm+KTGt+RlT2DHg8FMzEhWieJI1IgvBQAPW5LKDXYuJNqPJ9R3MCgNJZ9jDCmVUbZmfux/2olNGqLa905UQ1kSsxkJk21NMasjXTXviHfc12LBMBY7583KR1RlCaVPoHoN7Xs76j6+p3z1JdpKfjDlqe9GRD2iIX0rVewP8eilxjEyPy26Fcn9J+0DnU4bm83KW1j6Web55cp+xRAwRUtgpw0E6zu1ZLUxob7fbifo0RNCADhPuJUwG4FF2hJfsxuPqpc63xqOA0uHnSmJZu8kmOHFz8/8K6r8/0deneIKybLCCvW5qBhIs5j4V0kAbrxNThowejtie5HB+ovRQTWe0S0c9HltjYHbt/WTX8nrlG9ypmKnQr3zd+7v12Vh3UwAuaQox1RvUq0yFREHhCRN1/cOEXLltw2QK//M7c41nljYTD6RCtQsHftf0yr8BL5jjPif3Jzt0FKgFE2oACUNpPyY+5xDwRDWysPor8/QNb353iqkuAJShUWpYAP3CAggwqFotbzXE942W79BOjcGxXF05XO+5GSltVnb2/1/QP5l7+JTKvHMWz/zrMG85QdQi9fb2sGxM9jkbcTAj7q+cyEt+MO34R0bYrHzL+KviQOqiWkTNA5XNbGSO9IsSNcQ/XHqyxfD7tbMqx1lrpjqTNu2UHvN7AKVetfTymU+09S3OpB81PddvPulU0VSzAcEtV+LFS/TPIVBZNGAvbTStdzdODpJIxRbFpfibxtZQxU8ZLDV+UzDI3f9LScwi/EyWbbEIRqu8LKL31NvWiIFd9ePIykuXitW7nofxmBwsUccHn0DVRUYgSLwx9Bj5qb0iMC2yn7yGT7vaFhrYHXCyLLfxSi4F4/yuHGUC60iMLui7r6VgJ7YSmL8xJis2AeWeSd7X1EYjhuTfH40pJVfM/JDejCoC6v9VxP+/uU26uGEkS/RCaKn1sI8vv/ZvAUT3hHqg1F8CtToePmdwIGjRkcQeeK9U7WVboXn8/dj6ooS7S2jyVY6A3ZvxZqUG0LuDV/J02LmTrjhanV9mhnv6+bvD7MVlf7c1LuSO5tI9Fmus/psY6tyFZm3gPQ74onbjS3emY9/+mAUmi+42uD9GWN0vvLH8X9dQPmorzOr/jm+X7LPttNmn43zpPuH0cODK4HztE94LuisWUVsAqK+0mQOUZvzOe1iSuKhZfzLJt4rTJbssn2cIo6o3kbSAN8fpdm71XiORWWmCjFuDE/cfUiZDZjPeIlbKrQsxil3KHKnygwlsjH0fGk1VNZg+Hk4nb2fcuoLz1pVJX7kiInE7+LOtb2MQlndXUHUgPxyC+PtITTN/lKN5z33HYQ4nQQXRGpkUHTOy8L3i2oL43TGbP/hPOMKG1goeh/HoWcJtDjp1OZK004S2hcvhLL8z0Z5lxFZ5qa0zFREV9i1xhJ00EbEGb6VOeWRgHK4JZAxao5vjA0oeWvnm8wkxlyfSNc8mcl4yfSPCX1RqbDN0eQNvzjl6Aswi2EkN9xkPoieo7VW4CQaWagkM29Jktu2JdifDG8qC4K6swkl5Z69VMEjwxWZ7bjkX8TMoYimU/4zLgfUfWLOFdn7bfKuldDw5v4d/yINatOv3ABWjpZMnqhIvAb3m7nzbp76US67cXjtp5g0hH27hcT2Bu58jWBtKQrzbo1A/Rv1HWQ3lqcdvCZSvexM61OiT74rBOJMVPsx3nPxxGwqC2p0PRLyzg1L05SAzy4fPeLRaPrOJHd3Bs/8+C+2xI1fEt+8FpVvsI0saGSclTKT2CxOSqMTfgZCSoEJWyP/1a2d2D/ghrC/sVRkedmksUj7LH5SsSZh6PzLSjEinb8i6X8v4k/OpymtybKnwxu2OzyxXRYTUEp5jH+i4zrZF4eAjJ5o+NeB8l8D/xr4/8LAa/ya7mryzV07YBFA7SybfHsbuachgl5Nvgv0W6nvFywcubCeY6B7wQIIXNDAi+GcOH5WfdShCbEYeX2A4ih/VVKBUy3jK9otNiUGJEruBhtJSv7zVxv+/D4EvBvg6KwvIVj9hdv+5QyIcs733fdkP/yX6GsG8XHw+ZZh9QGFvBu12j0MWRNDYorbhCR4DMMcQnKYQKo/nCiFl9FTZl0huxNx2qGMChxHkh7NzTZQvgLDRSeTWZdkjGp5eDTl1VH94XupCKS2weqLTb7q7SWtaLJS8nHbBoAdD5fk/uIkli3fts7uFIii+d2g5UX0DVBrFTj2RQiOaGqVJ88m7i1hxJ8Bql8/hILB1s/gIWascH6Oi79/HKMtEeHWUmJUZ+2xOT5SGDJTsLCKvRyIBAuaR1pnL18j8/epvy67sjIUN54gzawYQTbt65gnSllN20AeIMUYVRL8JOOCRbxAsDqfRLYPpNutyXBrLdZCLmhNNlm7fQ/Fhh9M5+s+be+u6baVhg9g+xAO/rs0DhHaqT/XwKP22JuebGrJk8JLYNTv2zG6zJkOuys1VJ2hwVtPXzSzV8ovEXlBQn9mAj2oY5G4ZZd5e9S5zcNtbOU8Mew4uqm6NDZF/emaDpksJQoRcHrEBJwlwhLPa1vLiXllsyNm8L0cO5q4g25mZP9+rcpfOjR1kRnVm2yFZEY5PMqZoBSAPigs6ssL97oBpthoFpIOcTPjJd9komN1l+QO/hYah3CiwDkKctOpuH+EHmbDYos4qicAAsg/qXPke90qHWZ5x4OvgjsvH3Y33ajekF5j3IJqCwaHTL4VHC5K15qxu1GMkwVNxw1UXsrEcuOUGV5YXo+sdRaNJu4VhcGUC2WcUJ2l0YpZrxXeYsPs0ZkPkHnyHBMJbOAuNq3b2F7zJC+6uIs3sh/6j6LpgZtxz6iV72kwZg+zrIsalPJ8xbfxqcrPy3TLviz7IcbrdyvEzkcJXgNH8zNKnJ3nKZHV+H/gV8uXRxYCq0tmBaeFaoG06Y30CYmgl6RoW1j6cmYb/289VPfGGnOon2yMwG0OtZh+1XKtKO5vKfXzI876+ywUgtin2l+XyDIKSyQah8g0G5vabRL7Q3EsUsC3oTmZeyO/qgHdd09TPmgWe42MlzwuKjqd/1S8G4vjld8tmz1Jk9IkJymQpqLBqXn18V5ANZjMGrQEd2RQwgVhelVtRwq4zZzGjJEgD972q8ElYN4mjZlDvKQCvS6kMnJXxiiYZBF+VbH9zSzITmPKqYcEWrWtH88lXhloHXXQ3bqAhGv0gX64DGgZXIOqGGwNKIFlMM6nKrudJDXDU5kgp9xY5XLhN/z3vo1u87r4dQ3q68Rp3Zkt+QGpyh1RXnxMakDvqvFZF+Vsr7AUZL+HbuWAf9QE8cJQEuTJEeGtCZTo23kpmqQgD7+mIlWdCMZ//nClyj2a4rdL0f6TUsleU87psFe6WNTBwwrt10sCalbUy49x5+7GjSo+B6LIz74ZExkqEs43VVl4VOn1ah/0LJ8sroox0y/2t54/MPBoFLr6oPnELXylsRhvcaK5LxF59gsPwPtjzOm7GGKIW9Nh5lAtWH6f6e/vYc5NW56LpUVTyhnnBmpHUTIKZP3sI7k4SODIBtMEUEB5l7DK0qvSjrkP4CCHjIpRg7Lnt4EwFt+3gzHIlojcAEGVpLiq8tWf3kXTSHeCX3NhkVdu11fg/SBAYZY5lSU83KPEsT2RZyefCvfZB7gE/CJqe8jmqu3Xsbb6DCHAg9T0Oa8y1mfGmtkVdxZwjFeK5TJb6D6HpR5DBenv6SPM3U/rPKICQO2p19bZ4EokNL0fAEZEvVnjHcjTgQPIfnjqObvPCiaPuKeX9yqqEwvOjpymvAKtQXig/l9Hcw5IGooFj8e7JroC2cuNI8tlxO3jsGQl4uo/biv3hHaqtM5Mhiimk3JCGGsZXkgrB/meCX9rQFYB+VCyhU9gU5G/tDUsMjnA47ehtNgMF9/qYGLriq4QTxEPbuFcYlYh5fv8EhVy7w7RHqzVndpiwcLI6TRENIRzQH1kd12mywF92CA0Gp92dN9JI0F8kEs5uImfL159VpadME38JtvKnCHmJmcvChbci47XEBjj2I1+0tPRF6qFSQHqCDkfNKCo8z/J2t7YMbKP8kCmaSIEbxfB4J36Nl+U7JpqPzc8K5WNCT+MQqwp2OzCaveZh7s4lv5JFcWNGHrhEPLgZw/Dl3bnLsrGNGP0ykbpmmmrsVW6jROmgDtiVilNg+xl92HFnfakHniqFt/u22/2tct9yu9q0QvKN1/JY/Z70/LaPR+GFEpNBXKe0rWrqcM6NrvTScirZWqjGT8tdyJnGy8WJBv4i54L+g839D/Q09FmW0w91hRZLGjBX/yeHpzO67ToNchDplRQh8JlJQlN8tkAXvaizysedJtQr3G0CZ7DiMPhbstKfhnd8CRQnZwm15nKkTwBsyB7jfEtwcpHXWC9vIHmQEKtfTLBZw7hovdzL3VvhyJ8nZuHdR/IFZdyGAXS8wD2Tmj8iomr8k9kZnZzfsFPm0qe3NEmfkoXtTk2hJeqRuu13XcBXJwU5SY8XIRt60ukb0kip9u41Rj0GmTxn9jwscFAPp6J1YX87Cv0HA+BdDZYSPIbp5UnvaAfjji0YClV/tF6v/RSB8Xf2/WGQEC8+EVnJnrVbYQ5comd2QjVqL885gcBzR+YJynmJxG1x2sgU7dBq5NzQ2WucPh9f210bAnsunWVqURBXBlOi1DcaF32P+SfFHHY0w+zGye+COfdbIOc1PWtAZm85kS4fU7ZeyAhOYVNMDFW+ZwVkSKMG6pVHyBQf1v7xaN2lA7eNC694jNh3VJV5vTI1s7foIGvZDH0nyOFZvBU5ZcucP2iXRbBgevHmEoORMUJWB3DKcfmgKwnZHGgOERi89YXlzpJ9ahKdPAWIGvcnTHmeU3VsSJjolwB4TwMwYEaZSVj2Fp2Bu82ULUcylTfc4xRBCC/Eav2Cn3mnpyqFxbOKX1vDZ+WND4H5zETSVkmogZWB/aWgZEfP74l2ru4+CeeYEEZHeHuq+0OkXaUC6OsE56hEPjRJK/nawvb164Q2rmnJrM9UXJaBUheAho3lZZwNKZ2TcnTvSxNyonu5Qbq8IivdO3iio2WWs9YTCgtX5amIhSbylSfnpB8lSnRXbfrjlz6WSIonG20PF6rI9ZebcwFoGBE95drGxG3Y4c6nS7b57RmHm2pSvgdJMqcJ3hJUSOMTPtU99YI1xrh9CnEZsWDfqnXfPwZEH4mE72xLXo5JNAC6Yy415vtYMBbxidYoF9bUKTnLAQ+Hm5Z3UgsJhedqckcpxRNx6meTSO1mUZApde/b60DmfO9niugv2OpCPvKgc2VtfbyCdjIaVFYAEM3jOFZMkpX5kw3hp5D7ndtOtL0MPGD51EEzsUC/8S21UFFbYddv8K2k5S19jHWmw/eh+zFO4kfDscoR2KqVJMGqvNig7VFA7fpLZCV31gZ2l1LN9AvHZOrIy/PdjYjMiwEHPeHBG9idgJhwzrDB3vTEspucUin8qt3zSfK4wDfGVfct5RvAArwJykZS073WLjlm3U+QuL4+YTjdpu2LJEqENuf4yGJA7vd0E5JpIe0A5LTjICmC2SGPzS9fIVuGWewLwE1vNC6BhZSNC+QpbmuWoqTHhVU6BzjpcoaJbKGd07hgLLOd01OWGuVzwAgHb24OLkddU1shFoy6ljqSVRfhM3tVr1qqX1YtmvK7mVgb1oU1hVWDR5hZMRAzoDX7dHPiPGTOPOWkXLBZjYEV7wF0WKgfA8o8b/16B6uuxj3USfyIoyMEQZ9ytylsK0LgYDJLtG/75/KCCFvGhCuqYTCKoKZQF2es8/+3dtuPHzpukLAVgma3LslOnl+rKtenU5LDgZ6N+dpws/119MwFFRCL95KiTgOcvBoHZXaf63GIAMY9edAUSgG1apTVUVSMIWawtvuRX41oC0KxyvqT4bQv+ljLCDIAO3+LAWydU26pmIzyi8o7vYdjAHChYFxX8LlM7hclQOgDvH6ymyjAQcBlzkBi3mR0js4PmX3wHZDp8p9k5IsduwkfWEiKbF8MIozKLGkFAKMYOw+CvYKBdPM3tQKxVdrYoS4BKn6pkA85TRDJVTAykbJkxJGDFvxUecg4rExYD+oeIw1Jeq85x0h5QWdJGlocsvZNCFcHRC2R9k1sh/0L5WXfKLgw3Qdd2V6J24GMq/dXUe2QhCmHMxEHi4SNjsuP/u6Q7xBQ7QyhCEdXrVHsQ5IYkaFyNEfQtg9GK54jewEwWIsBir22MiX2lfhDhCsNf50PsddfYP1AEVdFTqtyajb6cy+wyWwTO9oHpA8+Xf1nsKLNBU3TTWeSGzmyE8Kb4agUqAB+s2j3EvPLn1/8SfDiyWMM6ttbcxs1IUvTOrajSGB1snVur87oz7s339CUgoioH9z8o8RlnpWMUKNNmkcuk2zYwgPCqRO84c1B4rKSpDVpAQAytij6k8zomnWLNvLOMOFko/YimU8iOiLjDuDqj/44q7jgNHi/SK9v2+SzTxbjXW4QyTBjrFi8OdNGSkT4Pk62h7p4mlQ4UaNSAzNRrFYGTlEHRAJqPCxqRRh4osQAyvkzAXa+wv8Omq1aiVz7Zp4E2phE7wTcebV1JTB2gprUOmKMd+GAeDdlTNWuC+IA+VKvoNqy5OJ8inVyjSAzqbrNKxS5g3hNzTjzhBKH+ObUcslBgjXe55jVO4CSihFUjFnALhmNL93YMXedJMAapQg4frZPqw7uD2In3TMKR7VrZfEV+q0n72lXLgN0h0AptLAO/8JyJRk0IPhUTbqf1Myisx4jThZNfI10VwFQRO8/t9LeDIuDlUyuiank4OJS32mHXeA3usC0cs0i2okUCySTvNzchWDP6ghbmJvljxXPn2yhvD8b29QcKObHZz0wdrdyrNrBoFPaz/3GT3WAHRrOJ/wOF791bc3/gdQSwMEFAACAAgA6ptFS3yF9/FeAAAAagAAABsAAAB1bml2ZXJzYWwvdW5pdmVyc2FsLnBuZy54bWwtjFsKgCAQAP+D7iB7gE1xzYTMyyQp9KLE7PZFNH8zH9O7ssws++OM22pBIAc31FW/Hz5Hf7HyNoGGfwC7LZDAVv16xTEFC1oQEjdGagMs+DiFZEFJhR3XpCRB8y4fUEsBAgAAFAACAAgARJRXRyO0Tvv7AgAAsAgAABQAAAAAAAAAAQAAAAAAAAAAAHVuaXZlcnNhbC9wbGF5ZXIueG1sUEsBAgAAFAACAAgA6ptFSyzbRb1GMgAASUYAABcAAAAAAAAAAAAAAAAALQMAAHVuaXZlcnNhbC91bml2ZXJzYWwucG5nUEsBAgAAFAACAAgA6ptFS3yF9/FeAAAAagAAABsAAAAAAAAAAQAAAAAAqDUAAHVuaXZlcnNhbC91bml2ZXJzYWwucG5nLnhtbFBLBQYAAAAAAwADANAAAAA/NgAAAAA="/>
  <p:tag name="ISPRING_PRESENTATION_TITLE" val="极简家具装修演示报告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16876</Words>
  <Application>WPS 演示</Application>
  <PresentationFormat>宽屏</PresentationFormat>
  <Paragraphs>762</Paragraphs>
  <Slides>71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71</vt:i4>
      </vt:variant>
    </vt:vector>
  </HeadingPairs>
  <TitlesOfParts>
    <vt:vector size="81" baseType="lpstr">
      <vt:lpstr>Arial</vt:lpstr>
      <vt:lpstr>宋体</vt:lpstr>
      <vt:lpstr>Wingdings</vt:lpstr>
      <vt:lpstr>庞门正道标题体</vt:lpstr>
      <vt:lpstr>Impact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极简家具装修演示报告</dc:title>
  <dc:creator>Administrator</dc:creator>
  <cp:lastModifiedBy>花开盛雪</cp:lastModifiedBy>
  <cp:revision>34</cp:revision>
  <dcterms:created xsi:type="dcterms:W3CDTF">2018-06-10T05:13:00Z</dcterms:created>
  <dcterms:modified xsi:type="dcterms:W3CDTF">2020-04-21T07:30:15Z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