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sldIdLst>
    <p:sldId id="402" r:id="rId4"/>
    <p:sldId id="413" r:id="rId5"/>
    <p:sldId id="414" r:id="rId6"/>
    <p:sldId id="426" r:id="rId7"/>
    <p:sldId id="415" r:id="rId8"/>
    <p:sldId id="416" r:id="rId9"/>
    <p:sldId id="418" r:id="rId10"/>
    <p:sldId id="493" r:id="rId11"/>
    <p:sldId id="420" r:id="rId12"/>
    <p:sldId id="417" r:id="rId13"/>
    <p:sldId id="421" r:id="rId14"/>
    <p:sldId id="419" r:id="rId15"/>
    <p:sldId id="422" r:id="rId16"/>
    <p:sldId id="424" r:id="rId17"/>
    <p:sldId id="423" r:id="rId18"/>
    <p:sldId id="425" r:id="rId19"/>
    <p:sldId id="432" r:id="rId20"/>
    <p:sldId id="495" r:id="rId21"/>
    <p:sldId id="496" r:id="rId22"/>
    <p:sldId id="434" r:id="rId23"/>
    <p:sldId id="427" r:id="rId24"/>
    <p:sldId id="428" r:id="rId25"/>
    <p:sldId id="429" r:id="rId26"/>
    <p:sldId id="430" r:id="rId27"/>
    <p:sldId id="431" r:id="rId28"/>
    <p:sldId id="433" r:id="rId29"/>
    <p:sldId id="389" r:id="rId30"/>
    <p:sldId id="435" r:id="rId31"/>
    <p:sldId id="390" r:id="rId32"/>
    <p:sldId id="441" r:id="rId33"/>
    <p:sldId id="558" r:id="rId34"/>
    <p:sldId id="440" r:id="rId35"/>
    <p:sldId id="442" r:id="rId36"/>
    <p:sldId id="443" r:id="rId37"/>
    <p:sldId id="444" r:id="rId38"/>
    <p:sldId id="445" r:id="rId39"/>
    <p:sldId id="556" r:id="rId40"/>
    <p:sldId id="446" r:id="rId41"/>
    <p:sldId id="447" r:id="rId42"/>
    <p:sldId id="449" r:id="rId43"/>
    <p:sldId id="448" r:id="rId44"/>
    <p:sldId id="559" r:id="rId45"/>
    <p:sldId id="599" r:id="rId46"/>
    <p:sldId id="451" r:id="rId47"/>
    <p:sldId id="450" r:id="rId48"/>
    <p:sldId id="452" r:id="rId49"/>
    <p:sldId id="453" r:id="rId50"/>
    <p:sldId id="454" r:id="rId51"/>
    <p:sldId id="456" r:id="rId52"/>
    <p:sldId id="455" r:id="rId53"/>
    <p:sldId id="457" r:id="rId54"/>
    <p:sldId id="557" r:id="rId55"/>
    <p:sldId id="458" r:id="rId56"/>
    <p:sldId id="469" r:id="rId57"/>
    <p:sldId id="473" r:id="rId58"/>
    <p:sldId id="474" r:id="rId59"/>
    <p:sldId id="470" r:id="rId60"/>
    <p:sldId id="471" r:id="rId61"/>
    <p:sldId id="472" r:id="rId62"/>
    <p:sldId id="475" r:id="rId63"/>
    <p:sldId id="476" r:id="rId64"/>
    <p:sldId id="477" r:id="rId65"/>
    <p:sldId id="478" r:id="rId66"/>
    <p:sldId id="479" r:id="rId67"/>
    <p:sldId id="480" r:id="rId68"/>
    <p:sldId id="555" r:id="rId69"/>
    <p:sldId id="459" r:id="rId70"/>
    <p:sldId id="460" r:id="rId71"/>
    <p:sldId id="461" r:id="rId72"/>
    <p:sldId id="462" r:id="rId73"/>
    <p:sldId id="437" r:id="rId74"/>
    <p:sldId id="438" r:id="rId7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E0EA"/>
    <a:srgbClr val="2AB8B9"/>
    <a:srgbClr val="0BD7E0"/>
    <a:srgbClr val="E2AC00"/>
    <a:srgbClr val="8F0F10"/>
    <a:srgbClr val="156769"/>
    <a:srgbClr val="1E9699"/>
    <a:srgbClr val="FDCB69"/>
    <a:srgbClr val="FBA96A"/>
    <a:srgbClr val="CAD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588" y="3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bg>
      <p:bgPr>
        <a:solidFill>
          <a:srgbClr val="1F2945"/>
        </a:solidFill>
        <a:effectLst/>
      </p:bgPr>
    </p:bg>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10" name="矩形 9"/>
          <p:cNvSpPr/>
          <p:nvPr userDrawn="1"/>
        </p:nvSpPr>
        <p:spPr>
          <a:xfrm>
            <a:off x="1" y="633046"/>
            <a:ext cx="12192000" cy="581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比较">
    <p:bg>
      <p:bgPr>
        <a:solidFill>
          <a:srgbClr val="1F2945"/>
        </a:solidFill>
        <a:effectLst/>
      </p:bgPr>
    </p:bg>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10" name="矩形 9"/>
          <p:cNvSpPr/>
          <p:nvPr userDrawn="1"/>
        </p:nvSpPr>
        <p:spPr>
          <a:xfrm>
            <a:off x="1" y="633046"/>
            <a:ext cx="12192000" cy="581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ED307B2-9096-4E24-B9A9-29D1C5D1628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473DD5-CDEE-4CF2-8BD4-365E56F2257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7" Type="http://schemas.openxmlformats.org/officeDocument/2006/relationships/theme" Target="../theme/theme2.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307B2-9096-4E24-B9A9-29D1C5D1628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73DD5-CDEE-4CF2-8BD4-365E56F2257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307B2-9096-4E24-B9A9-29D1C5D1628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73DD5-CDEE-4CF2-8BD4-365E56F2257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5217" b="5903"/>
          <a:stretch>
            <a:fillRect/>
          </a:stretch>
        </p:blipFill>
        <p:spPr>
          <a:xfrm>
            <a:off x="0" y="0"/>
            <a:ext cx="7528113" cy="6858000"/>
          </a:xfrm>
          <a:prstGeom prst="rect">
            <a:avLst/>
          </a:prstGeom>
        </p:spPr>
      </p:pic>
      <p:sp>
        <p:nvSpPr>
          <p:cNvPr id="47" name="任意多边形: 形状 46"/>
          <p:cNvSpPr/>
          <p:nvPr/>
        </p:nvSpPr>
        <p:spPr>
          <a:xfrm>
            <a:off x="3655419" y="0"/>
            <a:ext cx="8536581" cy="6858000"/>
          </a:xfrm>
          <a:custGeom>
            <a:avLst/>
            <a:gdLst>
              <a:gd name="connsiteX0" fmla="*/ 276909 w 8536581"/>
              <a:gd name="connsiteY0" fmla="*/ 0 h 6858000"/>
              <a:gd name="connsiteX1" fmla="*/ 8536581 w 8536581"/>
              <a:gd name="connsiteY1" fmla="*/ 0 h 6858000"/>
              <a:gd name="connsiteX2" fmla="*/ 8536581 w 8536581"/>
              <a:gd name="connsiteY2" fmla="*/ 6858000 h 6858000"/>
              <a:gd name="connsiteX3" fmla="*/ 5401494 w 8536581"/>
              <a:gd name="connsiteY3" fmla="*/ 6858000 h 6858000"/>
              <a:gd name="connsiteX4" fmla="*/ 5399431 w 8536581"/>
              <a:gd name="connsiteY4" fmla="*/ 6854310 h 6858000"/>
              <a:gd name="connsiteX5" fmla="*/ 5310631 w 8536581"/>
              <a:gd name="connsiteY5" fmla="*/ 6664094 h 6858000"/>
              <a:gd name="connsiteX6" fmla="*/ 5258065 w 8536581"/>
              <a:gd name="connsiteY6" fmla="*/ 6520476 h 6858000"/>
              <a:gd name="connsiteX7" fmla="*/ 5219949 w 8536581"/>
              <a:gd name="connsiteY7" fmla="*/ 6520476 h 6858000"/>
              <a:gd name="connsiteX8" fmla="*/ 5182477 w 8536581"/>
              <a:gd name="connsiteY8" fmla="*/ 6589512 h 6858000"/>
              <a:gd name="connsiteX9" fmla="*/ 5014790 w 8536581"/>
              <a:gd name="connsiteY9" fmla="*/ 6783148 h 6858000"/>
              <a:gd name="connsiteX10" fmla="*/ 4921839 w 8536581"/>
              <a:gd name="connsiteY10" fmla="*/ 6858000 h 6858000"/>
              <a:gd name="connsiteX11" fmla="*/ 3670975 w 8536581"/>
              <a:gd name="connsiteY11" fmla="*/ 6858000 h 6858000"/>
              <a:gd name="connsiteX12" fmla="*/ 3615814 w 8536581"/>
              <a:gd name="connsiteY12" fmla="*/ 6816752 h 6858000"/>
              <a:gd name="connsiteX13" fmla="*/ 3226736 w 8536581"/>
              <a:gd name="connsiteY13" fmla="*/ 5991729 h 6858000"/>
              <a:gd name="connsiteX14" fmla="*/ 3539887 w 8536581"/>
              <a:gd name="connsiteY14" fmla="*/ 5235713 h 6858000"/>
              <a:gd name="connsiteX15" fmla="*/ 3686668 w 8536581"/>
              <a:gd name="connsiteY15" fmla="*/ 5114608 h 6858000"/>
              <a:gd name="connsiteX16" fmla="*/ 3686668 w 8536581"/>
              <a:gd name="connsiteY16" fmla="*/ 5060200 h 6858000"/>
              <a:gd name="connsiteX17" fmla="*/ 3647082 w 8536581"/>
              <a:gd name="connsiteY17" fmla="*/ 5041130 h 6858000"/>
              <a:gd name="connsiteX18" fmla="*/ 2886792 w 8536581"/>
              <a:gd name="connsiteY18" fmla="*/ 3763707 h 6858000"/>
              <a:gd name="connsiteX19" fmla="*/ 2952105 w 8536581"/>
              <a:gd name="connsiteY19" fmla="*/ 3331700 h 6858000"/>
              <a:gd name="connsiteX20" fmla="*/ 2961844 w 8536581"/>
              <a:gd name="connsiteY20" fmla="*/ 3305093 h 6858000"/>
              <a:gd name="connsiteX21" fmla="*/ 2825598 w 8536581"/>
              <a:gd name="connsiteY21" fmla="*/ 3341949 h 6858000"/>
              <a:gd name="connsiteX22" fmla="*/ 2305036 w 8536581"/>
              <a:gd name="connsiteY22" fmla="*/ 3400975 h 6858000"/>
              <a:gd name="connsiteX23" fmla="*/ 0 w 8536581"/>
              <a:gd name="connsiteY23" fmla="*/ 1095938 h 6858000"/>
              <a:gd name="connsiteX24" fmla="*/ 159885 w 8536581"/>
              <a:gd name="connsiteY24" fmla="*/ 2507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6581" h="6858000">
                <a:moveTo>
                  <a:pt x="276909" y="0"/>
                </a:moveTo>
                <a:lnTo>
                  <a:pt x="8536581" y="0"/>
                </a:lnTo>
                <a:lnTo>
                  <a:pt x="8536581" y="6858000"/>
                </a:lnTo>
                <a:lnTo>
                  <a:pt x="5401494" y="6858000"/>
                </a:lnTo>
                <a:lnTo>
                  <a:pt x="5399431" y="6854310"/>
                </a:lnTo>
                <a:cubicBezTo>
                  <a:pt x="5367607" y="6792178"/>
                  <a:pt x="5337973" y="6728738"/>
                  <a:pt x="5310631" y="6664094"/>
                </a:cubicBezTo>
                <a:lnTo>
                  <a:pt x="5258065" y="6520476"/>
                </a:lnTo>
                <a:lnTo>
                  <a:pt x="5219949" y="6520476"/>
                </a:lnTo>
                <a:lnTo>
                  <a:pt x="5182477" y="6589512"/>
                </a:lnTo>
                <a:cubicBezTo>
                  <a:pt x="5134442" y="6660612"/>
                  <a:pt x="5078080" y="6725624"/>
                  <a:pt x="5014790" y="6783148"/>
                </a:cubicBezTo>
                <a:lnTo>
                  <a:pt x="4921839" y="6858000"/>
                </a:lnTo>
                <a:lnTo>
                  <a:pt x="3670975" y="6858000"/>
                </a:lnTo>
                <a:lnTo>
                  <a:pt x="3615814" y="6816752"/>
                </a:lnTo>
                <a:cubicBezTo>
                  <a:pt x="3378194" y="6620650"/>
                  <a:pt x="3226736" y="6323877"/>
                  <a:pt x="3226736" y="5991729"/>
                </a:cubicBezTo>
                <a:cubicBezTo>
                  <a:pt x="3226736" y="5696487"/>
                  <a:pt x="3346406" y="5429194"/>
                  <a:pt x="3539887" y="5235713"/>
                </a:cubicBezTo>
                <a:lnTo>
                  <a:pt x="3686668" y="5114608"/>
                </a:lnTo>
                <a:lnTo>
                  <a:pt x="3686668" y="5060200"/>
                </a:lnTo>
                <a:lnTo>
                  <a:pt x="3647082" y="5041130"/>
                </a:lnTo>
                <a:cubicBezTo>
                  <a:pt x="3194219" y="4795120"/>
                  <a:pt x="2886792" y="4315316"/>
                  <a:pt x="2886792" y="3763707"/>
                </a:cubicBezTo>
                <a:cubicBezTo>
                  <a:pt x="2886792" y="3613268"/>
                  <a:pt x="2909659" y="3468171"/>
                  <a:pt x="2952105" y="3331700"/>
                </a:cubicBezTo>
                <a:lnTo>
                  <a:pt x="2961844" y="3305093"/>
                </a:lnTo>
                <a:lnTo>
                  <a:pt x="2825598" y="3341949"/>
                </a:lnTo>
                <a:cubicBezTo>
                  <a:pt x="2658312" y="3380566"/>
                  <a:pt x="2484056" y="3400975"/>
                  <a:pt x="2305036" y="3400975"/>
                </a:cubicBezTo>
                <a:cubicBezTo>
                  <a:pt x="1032000" y="3400975"/>
                  <a:pt x="0" y="2368974"/>
                  <a:pt x="0" y="1095938"/>
                </a:cubicBezTo>
                <a:cubicBezTo>
                  <a:pt x="0" y="797570"/>
                  <a:pt x="56690" y="512443"/>
                  <a:pt x="159885" y="2507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a:off x="4186327" y="0"/>
            <a:ext cx="8005673" cy="6858000"/>
          </a:xfrm>
          <a:custGeom>
            <a:avLst/>
            <a:gdLst>
              <a:gd name="connsiteX0" fmla="*/ 314725 w 8005673"/>
              <a:gd name="connsiteY0" fmla="*/ 0 h 6858000"/>
              <a:gd name="connsiteX1" fmla="*/ 3962550 w 8005673"/>
              <a:gd name="connsiteY1" fmla="*/ 0 h 6858000"/>
              <a:gd name="connsiteX2" fmla="*/ 8005673 w 8005673"/>
              <a:gd name="connsiteY2" fmla="*/ 0 h 6858000"/>
              <a:gd name="connsiteX3" fmla="*/ 8005673 w 8005673"/>
              <a:gd name="connsiteY3" fmla="*/ 6858000 h 6858000"/>
              <a:gd name="connsiteX4" fmla="*/ 5265772 w 8005673"/>
              <a:gd name="connsiteY4" fmla="*/ 6858000 h 6858000"/>
              <a:gd name="connsiteX5" fmla="*/ 5210437 w 8005673"/>
              <a:gd name="connsiteY5" fmla="*/ 6785822 h 6858000"/>
              <a:gd name="connsiteX6" fmla="*/ 4927261 w 8005673"/>
              <a:gd name="connsiteY6" fmla="*/ 6278767 h 6858000"/>
              <a:gd name="connsiteX7" fmla="*/ 4878491 w 8005673"/>
              <a:gd name="connsiteY7" fmla="*/ 6145517 h 6858000"/>
              <a:gd name="connsiteX8" fmla="*/ 4843125 w 8005673"/>
              <a:gd name="connsiteY8" fmla="*/ 6145517 h 6858000"/>
              <a:gd name="connsiteX9" fmla="*/ 4808359 w 8005673"/>
              <a:gd name="connsiteY9" fmla="*/ 6209569 h 6858000"/>
              <a:gd name="connsiteX10" fmla="*/ 3985787 w 8005673"/>
              <a:gd name="connsiteY10" fmla="*/ 6646926 h 6858000"/>
              <a:gd name="connsiteX11" fmla="*/ 2993800 w 8005673"/>
              <a:gd name="connsiteY11" fmla="*/ 5654940 h 6858000"/>
              <a:gd name="connsiteX12" fmla="*/ 3284347 w 8005673"/>
              <a:gd name="connsiteY12" fmla="*/ 4953500 h 6858000"/>
              <a:gd name="connsiteX13" fmla="*/ 3420530 w 8005673"/>
              <a:gd name="connsiteY13" fmla="*/ 4841138 h 6858000"/>
              <a:gd name="connsiteX14" fmla="*/ 3420530 w 8005673"/>
              <a:gd name="connsiteY14" fmla="*/ 4790657 h 6858000"/>
              <a:gd name="connsiteX15" fmla="*/ 3383802 w 8005673"/>
              <a:gd name="connsiteY15" fmla="*/ 4772963 h 6858000"/>
              <a:gd name="connsiteX16" fmla="*/ 2678397 w 8005673"/>
              <a:gd name="connsiteY16" fmla="*/ 3587757 h 6858000"/>
              <a:gd name="connsiteX17" fmla="*/ 2738995 w 8005673"/>
              <a:gd name="connsiteY17" fmla="*/ 3186935 h 6858000"/>
              <a:gd name="connsiteX18" fmla="*/ 2748031 w 8005673"/>
              <a:gd name="connsiteY18" fmla="*/ 3162249 h 6858000"/>
              <a:gd name="connsiteX19" fmla="*/ 2621620 w 8005673"/>
              <a:gd name="connsiteY19" fmla="*/ 3196445 h 6858000"/>
              <a:gd name="connsiteX20" fmla="*/ 2138638 w 8005673"/>
              <a:gd name="connsiteY20" fmla="*/ 3251210 h 6858000"/>
              <a:gd name="connsiteX21" fmla="*/ 0 w 8005673"/>
              <a:gd name="connsiteY21" fmla="*/ 1112571 h 6858000"/>
              <a:gd name="connsiteX22" fmla="*/ 258122 w 8005673"/>
              <a:gd name="connsiteY22" fmla="*/ 931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05673" h="6858000">
                <a:moveTo>
                  <a:pt x="314725" y="0"/>
                </a:moveTo>
                <a:lnTo>
                  <a:pt x="3962550" y="0"/>
                </a:lnTo>
                <a:lnTo>
                  <a:pt x="8005673" y="0"/>
                </a:lnTo>
                <a:lnTo>
                  <a:pt x="8005673" y="6858000"/>
                </a:lnTo>
                <a:lnTo>
                  <a:pt x="5265772" y="6858000"/>
                </a:lnTo>
                <a:lnTo>
                  <a:pt x="5210437" y="6785822"/>
                </a:lnTo>
                <a:cubicBezTo>
                  <a:pt x="5098609" y="6628570"/>
                  <a:pt x="5003366" y="6458701"/>
                  <a:pt x="4927261" y="6278767"/>
                </a:cubicBezTo>
                <a:lnTo>
                  <a:pt x="4878491" y="6145517"/>
                </a:lnTo>
                <a:lnTo>
                  <a:pt x="4843125" y="6145517"/>
                </a:lnTo>
                <a:lnTo>
                  <a:pt x="4808359" y="6209569"/>
                </a:lnTo>
                <a:cubicBezTo>
                  <a:pt x="4630091" y="6473439"/>
                  <a:pt x="4328199" y="6646926"/>
                  <a:pt x="3985787" y="6646926"/>
                </a:cubicBezTo>
                <a:cubicBezTo>
                  <a:pt x="3437928" y="6646926"/>
                  <a:pt x="2993800" y="6202798"/>
                  <a:pt x="2993800" y="5654940"/>
                </a:cubicBezTo>
                <a:cubicBezTo>
                  <a:pt x="2993800" y="5381011"/>
                  <a:pt x="3104832" y="5133014"/>
                  <a:pt x="3284347" y="4953500"/>
                </a:cubicBezTo>
                <a:lnTo>
                  <a:pt x="3420530" y="4841138"/>
                </a:lnTo>
                <a:lnTo>
                  <a:pt x="3420530" y="4790657"/>
                </a:lnTo>
                <a:lnTo>
                  <a:pt x="3383802" y="4772963"/>
                </a:lnTo>
                <a:cubicBezTo>
                  <a:pt x="2963631" y="4544712"/>
                  <a:pt x="2678397" y="4099545"/>
                  <a:pt x="2678397" y="3587757"/>
                </a:cubicBezTo>
                <a:cubicBezTo>
                  <a:pt x="2678397" y="3448178"/>
                  <a:pt x="2699613" y="3313555"/>
                  <a:pt x="2738995" y="3186935"/>
                </a:cubicBezTo>
                <a:lnTo>
                  <a:pt x="2748031" y="3162249"/>
                </a:lnTo>
                <a:lnTo>
                  <a:pt x="2621620" y="3196445"/>
                </a:lnTo>
                <a:cubicBezTo>
                  <a:pt x="2466410" y="3232274"/>
                  <a:pt x="2304735" y="3251210"/>
                  <a:pt x="2138638" y="3251210"/>
                </a:cubicBezTo>
                <a:cubicBezTo>
                  <a:pt x="957501" y="3251210"/>
                  <a:pt x="0" y="2293708"/>
                  <a:pt x="0" y="1112571"/>
                </a:cubicBezTo>
                <a:cubicBezTo>
                  <a:pt x="0" y="743466"/>
                  <a:pt x="93507" y="396201"/>
                  <a:pt x="258122" y="93170"/>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5141076" y="1080814"/>
            <a:ext cx="879427" cy="1482768"/>
            <a:chOff x="11044388" y="-51229"/>
            <a:chExt cx="994267" cy="1676395"/>
          </a:xfrm>
        </p:grpSpPr>
        <p:cxnSp>
          <p:nvCxnSpPr>
            <p:cNvPr id="43" name="直接连接符 42"/>
            <p:cNvCxnSpPr/>
            <p:nvPr/>
          </p:nvCxnSpPr>
          <p:spPr>
            <a:xfrm flipH="1">
              <a:off x="11303843" y="-51229"/>
              <a:ext cx="734812" cy="10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1044388" y="609166"/>
              <a:ext cx="734812" cy="10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215900" y="186810"/>
            <a:ext cx="11760200" cy="6484381"/>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132232" y="5097452"/>
            <a:ext cx="2167587" cy="503480"/>
          </a:xfrm>
          <a:prstGeom prst="rect">
            <a:avLst/>
          </a:prstGeom>
          <a:solidFill>
            <a:srgbClr val="1E9699"/>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文本框 20"/>
          <p:cNvSpPr txBox="1"/>
          <p:nvPr/>
        </p:nvSpPr>
        <p:spPr>
          <a:xfrm>
            <a:off x="9236133" y="5164526"/>
            <a:ext cx="1960053" cy="36893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mn-ea"/>
              </a:rPr>
              <a:t>Li Xin Yu</a:t>
            </a:r>
            <a:endParaRPr kumimoji="0" lang="en-US" sz="2400" b="1" i="0" u="none" strike="noStrike" kern="120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mn-ea"/>
            </a:endParaRPr>
          </a:p>
        </p:txBody>
      </p:sp>
      <p:sp>
        <p:nvSpPr>
          <p:cNvPr id="48" name="矩形 47"/>
          <p:cNvSpPr/>
          <p:nvPr/>
        </p:nvSpPr>
        <p:spPr>
          <a:xfrm>
            <a:off x="215900" y="311276"/>
            <a:ext cx="400110" cy="2013766"/>
          </a:xfrm>
          <a:prstGeom prst="rect">
            <a:avLst/>
          </a:prstGeom>
        </p:spPr>
        <p:txBody>
          <a:bodyPr vert="eaVert" wrap="square">
            <a:spAutoFit/>
          </a:bodyPr>
          <a:lstStyle/>
          <a:p>
            <a:pPr algn="dist"/>
            <a:r>
              <a:rPr lang="zh-CN" altLang="en-US" sz="1400">
                <a:solidFill>
                  <a:schemeClr val="bg1"/>
                </a:solidFill>
                <a:latin typeface="微软雅黑 Light" panose="020B0502040204020203" pitchFamily="34" charset="-122"/>
                <a:ea typeface="微软雅黑 Light" panose="020B0502040204020203" pitchFamily="34" charset="-122"/>
              </a:rPr>
              <a:t>青</a:t>
            </a:r>
            <a:r>
              <a:rPr lang="en-US" altLang="zh-CN" sz="1400">
                <a:solidFill>
                  <a:schemeClr val="bg1"/>
                </a:solidFill>
                <a:latin typeface="微软雅黑 Light" panose="020B0502040204020203" pitchFamily="34" charset="-122"/>
                <a:ea typeface="微软雅黑 Light" panose="020B0502040204020203" pitchFamily="34" charset="-122"/>
              </a:rPr>
              <a:t>/</a:t>
            </a:r>
            <a:r>
              <a:rPr lang="zh-CN" altLang="en-US" sz="1400">
                <a:solidFill>
                  <a:schemeClr val="bg1"/>
                </a:solidFill>
                <a:latin typeface="微软雅黑 Light" panose="020B0502040204020203" pitchFamily="34" charset="-122"/>
                <a:ea typeface="微软雅黑 Light" panose="020B0502040204020203" pitchFamily="34" charset="-122"/>
              </a:rPr>
              <a:t>春</a:t>
            </a:r>
            <a:r>
              <a:rPr lang="en-US" altLang="zh-CN" sz="1400">
                <a:solidFill>
                  <a:schemeClr val="bg1"/>
                </a:solidFill>
                <a:latin typeface="微软雅黑 Light" panose="020B0502040204020203" pitchFamily="34" charset="-122"/>
                <a:ea typeface="微软雅黑 Light" panose="020B0502040204020203" pitchFamily="34" charset="-122"/>
              </a:rPr>
              <a:t>/</a:t>
            </a:r>
            <a:r>
              <a:rPr lang="zh-CN" altLang="en-US" sz="1400">
                <a:solidFill>
                  <a:schemeClr val="bg1"/>
                </a:solidFill>
                <a:latin typeface="微软雅黑 Light" panose="020B0502040204020203" pitchFamily="34" charset="-122"/>
                <a:ea typeface="微软雅黑 Light" panose="020B0502040204020203" pitchFamily="34" charset="-122"/>
              </a:rPr>
              <a:t>就</a:t>
            </a:r>
            <a:r>
              <a:rPr lang="en-US" altLang="zh-CN" sz="1400">
                <a:solidFill>
                  <a:schemeClr val="bg1"/>
                </a:solidFill>
                <a:latin typeface="微软雅黑 Light" panose="020B0502040204020203" pitchFamily="34" charset="-122"/>
                <a:ea typeface="微软雅黑 Light" panose="020B0502040204020203" pitchFamily="34" charset="-122"/>
              </a:rPr>
              <a:t>/</a:t>
            </a:r>
            <a:r>
              <a:rPr lang="zh-CN" altLang="en-US" sz="1400">
                <a:solidFill>
                  <a:schemeClr val="bg1"/>
                </a:solidFill>
                <a:latin typeface="微软雅黑 Light" panose="020B0502040204020203" pitchFamily="34" charset="-122"/>
                <a:ea typeface="微软雅黑 Light" panose="020B0502040204020203" pitchFamily="34" charset="-122"/>
              </a:rPr>
              <a:t>是</a:t>
            </a:r>
            <a:r>
              <a:rPr lang="en-US" altLang="zh-CN" sz="1400">
                <a:solidFill>
                  <a:schemeClr val="bg1"/>
                </a:solidFill>
                <a:latin typeface="微软雅黑 Light" panose="020B0502040204020203" pitchFamily="34" charset="-122"/>
                <a:ea typeface="微软雅黑 Light" panose="020B0502040204020203" pitchFamily="34" charset="-122"/>
              </a:rPr>
              <a:t>/</a:t>
            </a:r>
            <a:r>
              <a:rPr lang="zh-CN" altLang="en-US" sz="1400">
                <a:solidFill>
                  <a:schemeClr val="bg1"/>
                </a:solidFill>
                <a:latin typeface="微软雅黑 Light" panose="020B0502040204020203" pitchFamily="34" charset="-122"/>
                <a:ea typeface="微软雅黑 Light" panose="020B0502040204020203" pitchFamily="34" charset="-122"/>
              </a:rPr>
              <a:t>一</a:t>
            </a:r>
            <a:r>
              <a:rPr lang="en-US" altLang="zh-CN" sz="1400">
                <a:solidFill>
                  <a:schemeClr val="bg1"/>
                </a:solidFill>
                <a:latin typeface="微软雅黑 Light" panose="020B0502040204020203" pitchFamily="34" charset="-122"/>
                <a:ea typeface="微软雅黑 Light" panose="020B0502040204020203" pitchFamily="34" charset="-122"/>
              </a:rPr>
              <a:t>/</a:t>
            </a:r>
            <a:r>
              <a:rPr lang="zh-CN" altLang="en-US" sz="1400">
                <a:solidFill>
                  <a:schemeClr val="bg1"/>
                </a:solidFill>
                <a:latin typeface="微软雅黑 Light" panose="020B0502040204020203" pitchFamily="34" charset="-122"/>
                <a:ea typeface="微软雅黑 Light" panose="020B0502040204020203" pitchFamily="34" charset="-122"/>
              </a:rPr>
              <a:t>场</a:t>
            </a:r>
            <a:r>
              <a:rPr lang="en-US" altLang="zh-CN" sz="1400">
                <a:solidFill>
                  <a:schemeClr val="bg1"/>
                </a:solidFill>
                <a:latin typeface="微软雅黑 Light" panose="020B0502040204020203" pitchFamily="34" charset="-122"/>
                <a:ea typeface="微软雅黑 Light" panose="020B0502040204020203" pitchFamily="34" charset="-122"/>
              </a:rPr>
              <a:t>/</a:t>
            </a:r>
            <a:r>
              <a:rPr lang="zh-CN" altLang="en-US" sz="1400">
                <a:solidFill>
                  <a:schemeClr val="bg1"/>
                </a:solidFill>
                <a:latin typeface="微软雅黑 Light" panose="020B0502040204020203" pitchFamily="34" charset="-122"/>
                <a:ea typeface="微软雅黑 Light" panose="020B0502040204020203" pitchFamily="34" charset="-122"/>
              </a:rPr>
              <a:t>旅</a:t>
            </a:r>
            <a:r>
              <a:rPr lang="en-US" altLang="zh-CN" sz="1400">
                <a:solidFill>
                  <a:schemeClr val="bg1"/>
                </a:solidFill>
                <a:latin typeface="微软雅黑 Light" panose="020B0502040204020203" pitchFamily="34" charset="-122"/>
                <a:ea typeface="微软雅黑 Light" panose="020B0502040204020203" pitchFamily="34" charset="-122"/>
              </a:rPr>
              <a:t>/</a:t>
            </a:r>
            <a:r>
              <a:rPr lang="zh-CN" altLang="en-US" sz="1400">
                <a:solidFill>
                  <a:schemeClr val="bg1"/>
                </a:solidFill>
                <a:latin typeface="微软雅黑 Light" panose="020B0502040204020203" pitchFamily="34" charset="-122"/>
                <a:ea typeface="微软雅黑 Light" panose="020B0502040204020203" pitchFamily="34" charset="-122"/>
              </a:rPr>
              <a:t>行</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
        <p:nvSpPr>
          <p:cNvPr id="2" name="文本框 1"/>
          <p:cNvSpPr txBox="1"/>
          <p:nvPr/>
        </p:nvSpPr>
        <p:spPr>
          <a:xfrm>
            <a:off x="7341235" y="2035175"/>
            <a:ext cx="3283585" cy="1445260"/>
          </a:xfrm>
          <a:prstGeom prst="rect">
            <a:avLst/>
          </a:prstGeom>
          <a:noFill/>
        </p:spPr>
        <p:txBody>
          <a:bodyPr wrap="square" rtlCol="0">
            <a:spAutoFit/>
          </a:bodyPr>
          <a:p>
            <a:pPr algn="ctr"/>
            <a:r>
              <a:rPr lang="zh-CN" altLang="en-US" sz="8800"/>
              <a:t>旅 行</a:t>
            </a:r>
            <a:endParaRPr lang="zh-CN" altLang="en-US" sz="8800"/>
          </a:p>
        </p:txBody>
      </p:sp>
      <p:sp>
        <p:nvSpPr>
          <p:cNvPr id="3" name="文本框 2"/>
          <p:cNvSpPr txBox="1"/>
          <p:nvPr/>
        </p:nvSpPr>
        <p:spPr>
          <a:xfrm>
            <a:off x="7727315" y="1390015"/>
            <a:ext cx="3198495" cy="645160"/>
          </a:xfrm>
          <a:prstGeom prst="rect">
            <a:avLst/>
          </a:prstGeom>
          <a:noFill/>
        </p:spPr>
        <p:txBody>
          <a:bodyPr wrap="square" rtlCol="0">
            <a:spAutoFit/>
          </a:bodyPr>
          <a:p>
            <a:r>
              <a:rPr lang="en-US" altLang="zh-CN" sz="3600"/>
              <a:t>  lǚ       xíng </a:t>
            </a:r>
            <a:endParaRPr lang="en-US" altLang="zh-CN" sz="3600"/>
          </a:p>
        </p:txBody>
      </p:sp>
      <p:sp>
        <p:nvSpPr>
          <p:cNvPr id="5" name="文本框 4"/>
          <p:cNvSpPr txBox="1"/>
          <p:nvPr/>
        </p:nvSpPr>
        <p:spPr>
          <a:xfrm>
            <a:off x="7727315" y="3480435"/>
            <a:ext cx="3452495" cy="768350"/>
          </a:xfrm>
          <a:prstGeom prst="rect">
            <a:avLst/>
          </a:prstGeom>
          <a:noFill/>
        </p:spPr>
        <p:txBody>
          <a:bodyPr wrap="square" rtlCol="0">
            <a:spAutoFit/>
          </a:bodyPr>
          <a:p>
            <a:r>
              <a:rPr lang="en-US" altLang="zh-CN" sz="4400"/>
              <a:t>   Travel</a:t>
            </a:r>
            <a:endParaRPr lang="en-US" altLang="zh-CN" sz="4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打工</a:t>
            </a:r>
            <a:endParaRPr lang="zh-CN" altLang="en-US" sz="9600"/>
          </a:p>
        </p:txBody>
      </p:sp>
      <p:sp>
        <p:nvSpPr>
          <p:cNvPr id="3" name="文本框 2"/>
          <p:cNvSpPr txBox="1"/>
          <p:nvPr/>
        </p:nvSpPr>
        <p:spPr>
          <a:xfrm>
            <a:off x="1574800" y="1585595"/>
            <a:ext cx="2793365" cy="645160"/>
          </a:xfrm>
          <a:prstGeom prst="rect">
            <a:avLst/>
          </a:prstGeom>
          <a:noFill/>
        </p:spPr>
        <p:txBody>
          <a:bodyPr wrap="square" rtlCol="0">
            <a:spAutoFit/>
          </a:bodyPr>
          <a:p>
            <a:r>
              <a:rPr lang="en-US" altLang="zh-CN" sz="3600"/>
              <a:t>  dǎ    gōng  </a:t>
            </a:r>
            <a:endParaRPr lang="en-US" altLang="zh-CN" sz="3600"/>
          </a:p>
        </p:txBody>
      </p:sp>
      <p:sp>
        <p:nvSpPr>
          <p:cNvPr id="5" name="文本框 4"/>
          <p:cNvSpPr txBox="1"/>
          <p:nvPr/>
        </p:nvSpPr>
        <p:spPr>
          <a:xfrm>
            <a:off x="1499870" y="3799205"/>
            <a:ext cx="3423920" cy="1753235"/>
          </a:xfrm>
          <a:prstGeom prst="rect">
            <a:avLst/>
          </a:prstGeom>
          <a:noFill/>
        </p:spPr>
        <p:txBody>
          <a:bodyPr wrap="square" rtlCol="0">
            <a:spAutoFit/>
          </a:bodyPr>
          <a:p>
            <a:r>
              <a:rPr lang="en-US" altLang="zh-CN" sz="3600"/>
              <a:t>to work at a temporary job</a:t>
            </a:r>
            <a:endParaRPr lang="en-US" altLang="zh-CN" sz="3600"/>
          </a:p>
          <a:p>
            <a:r>
              <a:rPr lang="en-US" altLang="zh-CN" sz="3600"/>
              <a:t>(often part time)</a:t>
            </a:r>
            <a:endParaRPr lang="zh-CN" altLang="en-US" sz="3600"/>
          </a:p>
        </p:txBody>
      </p:sp>
      <p:sp>
        <p:nvSpPr>
          <p:cNvPr id="6" name="文本框 5"/>
          <p:cNvSpPr txBox="1"/>
          <p:nvPr/>
        </p:nvSpPr>
        <p:spPr>
          <a:xfrm>
            <a:off x="5209540" y="2230755"/>
            <a:ext cx="6567170" cy="3107690"/>
          </a:xfrm>
          <a:prstGeom prst="rect">
            <a:avLst/>
          </a:prstGeom>
          <a:noFill/>
        </p:spPr>
        <p:txBody>
          <a:bodyPr wrap="square" rtlCol="0">
            <a:spAutoFit/>
          </a:bodyPr>
          <a:p>
            <a:r>
              <a:rPr lang="en-US" altLang="zh-CN" sz="2800"/>
              <a:t>A: </a:t>
            </a:r>
            <a:r>
              <a:rPr lang="zh-CN" altLang="en-US" sz="2800"/>
              <a:t>假期你要做什么？</a:t>
            </a:r>
            <a:endParaRPr lang="zh-CN" altLang="en-US" sz="2800"/>
          </a:p>
          <a:p>
            <a:r>
              <a:rPr lang="zh-CN" altLang="en-US" sz="2800"/>
              <a:t>    </a:t>
            </a:r>
            <a:r>
              <a:rPr lang="en-US" altLang="zh-CN" sz="2800"/>
              <a:t>j</a:t>
            </a:r>
            <a:r>
              <a:rPr lang="zh-CN" altLang="en-US" sz="2800"/>
              <a:t>ià qī nǐ yào zuò shén me ?</a:t>
            </a:r>
            <a:endParaRPr lang="zh-CN" altLang="en-US" sz="2800"/>
          </a:p>
          <a:p>
            <a:r>
              <a:rPr lang="zh-CN" altLang="en-US" sz="2800"/>
              <a:t>    What are you going to do on vacation?</a:t>
            </a:r>
            <a:endParaRPr lang="zh-CN" altLang="en-US" sz="2800"/>
          </a:p>
          <a:p>
            <a:endParaRPr lang="en-US" altLang="zh-CN" sz="2800"/>
          </a:p>
          <a:p>
            <a:r>
              <a:rPr lang="en-US" altLang="zh-CN" sz="2800"/>
              <a:t>B: </a:t>
            </a:r>
            <a:r>
              <a:rPr lang="zh-CN" altLang="en-US" sz="2800"/>
              <a:t>我要回家</a:t>
            </a:r>
            <a:r>
              <a:rPr lang="zh-CN" altLang="en-US" sz="2800">
                <a:solidFill>
                  <a:srgbClr val="FF0000"/>
                </a:solidFill>
              </a:rPr>
              <a:t>打工</a:t>
            </a:r>
            <a:r>
              <a:rPr lang="zh-CN" altLang="en-US" sz="2800"/>
              <a:t>。</a:t>
            </a:r>
            <a:endParaRPr lang="zh-CN" altLang="en-US" sz="2800"/>
          </a:p>
          <a:p>
            <a:r>
              <a:rPr lang="zh-CN" altLang="en-US" sz="2800"/>
              <a:t>    </a:t>
            </a:r>
            <a:r>
              <a:rPr lang="en-US" altLang="zh-CN" sz="2800"/>
              <a:t>w</a:t>
            </a:r>
            <a:r>
              <a:rPr lang="zh-CN" altLang="en-US" sz="2800"/>
              <a:t>ǒ yào huí jiā dǎ gōng.</a:t>
            </a:r>
            <a:endParaRPr lang="zh-CN" altLang="en-US" sz="2800"/>
          </a:p>
          <a:p>
            <a:r>
              <a:rPr lang="zh-CN" altLang="en-US" sz="2800"/>
              <a:t>    I'm going home </a:t>
            </a:r>
            <a:r>
              <a:rPr lang="zh-CN" altLang="en-US" sz="2800">
                <a:solidFill>
                  <a:srgbClr val="FF0000"/>
                </a:solidFill>
              </a:rPr>
              <a:t>to </a:t>
            </a:r>
            <a:r>
              <a:rPr lang="zh-CN" altLang="en-US" sz="2800">
                <a:solidFill>
                  <a:srgbClr val="FF0000"/>
                </a:solidFill>
              </a:rPr>
              <a:t>work</a:t>
            </a:r>
            <a:r>
              <a:rPr lang="zh-CN" altLang="en-US" sz="2800"/>
              <a:t>.</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父母</a:t>
            </a:r>
            <a:endParaRPr lang="zh-CN" altLang="en-US" sz="9600"/>
          </a:p>
        </p:txBody>
      </p:sp>
      <p:sp>
        <p:nvSpPr>
          <p:cNvPr id="3" name="文本框 2"/>
          <p:cNvSpPr txBox="1"/>
          <p:nvPr/>
        </p:nvSpPr>
        <p:spPr>
          <a:xfrm>
            <a:off x="1649730" y="1585595"/>
            <a:ext cx="2793365" cy="645160"/>
          </a:xfrm>
          <a:prstGeom prst="rect">
            <a:avLst/>
          </a:prstGeom>
          <a:noFill/>
        </p:spPr>
        <p:txBody>
          <a:bodyPr wrap="square" rtlCol="0">
            <a:spAutoFit/>
          </a:bodyPr>
          <a:p>
            <a:r>
              <a:rPr lang="en-US" altLang="zh-CN" sz="3600"/>
              <a:t>  fù      mǔ     </a:t>
            </a:r>
            <a:endParaRPr lang="en-US" altLang="zh-CN" sz="3600"/>
          </a:p>
        </p:txBody>
      </p:sp>
      <p:sp>
        <p:nvSpPr>
          <p:cNvPr id="5" name="文本框 4"/>
          <p:cNvSpPr txBox="1"/>
          <p:nvPr/>
        </p:nvSpPr>
        <p:spPr>
          <a:xfrm>
            <a:off x="1574800" y="3799205"/>
            <a:ext cx="3602990" cy="1198880"/>
          </a:xfrm>
          <a:prstGeom prst="rect">
            <a:avLst/>
          </a:prstGeom>
          <a:noFill/>
        </p:spPr>
        <p:txBody>
          <a:bodyPr wrap="square" rtlCol="0">
            <a:spAutoFit/>
          </a:bodyPr>
          <a:p>
            <a:r>
              <a:rPr lang="en-US" altLang="zh-CN" sz="3600"/>
              <a:t>parents; father and mother</a:t>
            </a:r>
            <a:endParaRPr lang="en-US" altLang="zh-CN" sz="3600"/>
          </a:p>
        </p:txBody>
      </p:sp>
      <p:sp>
        <p:nvSpPr>
          <p:cNvPr id="6" name="文本框 5"/>
          <p:cNvSpPr txBox="1"/>
          <p:nvPr/>
        </p:nvSpPr>
        <p:spPr>
          <a:xfrm>
            <a:off x="5290820" y="1721485"/>
            <a:ext cx="5635625" cy="1814830"/>
          </a:xfrm>
          <a:prstGeom prst="rect">
            <a:avLst/>
          </a:prstGeom>
          <a:noFill/>
        </p:spPr>
        <p:txBody>
          <a:bodyPr wrap="square" rtlCol="0">
            <a:spAutoFit/>
          </a:bodyPr>
          <a:p>
            <a:r>
              <a:rPr lang="zh-CN" altLang="en-US" sz="2800"/>
              <a:t>王先生对</a:t>
            </a:r>
            <a:r>
              <a:rPr lang="zh-CN" altLang="en-US" sz="2800">
                <a:solidFill>
                  <a:srgbClr val="FF0000"/>
                </a:solidFill>
              </a:rPr>
              <a:t>父母</a:t>
            </a:r>
            <a:r>
              <a:rPr lang="zh-CN" altLang="en-US" sz="2800"/>
              <a:t>很孝顺。</a:t>
            </a:r>
            <a:endParaRPr lang="zh-CN" altLang="en-US" sz="2800"/>
          </a:p>
          <a:p>
            <a:r>
              <a:rPr lang="en-US" altLang="zh-CN" sz="2800"/>
              <a:t>w</a:t>
            </a:r>
            <a:r>
              <a:rPr lang="zh-CN" altLang="en-US" sz="2800"/>
              <a:t>áng xiān sh</a:t>
            </a:r>
            <a:r>
              <a:rPr lang="en-US" altLang="zh-CN" sz="2800"/>
              <a:t>e</a:t>
            </a:r>
            <a:r>
              <a:rPr lang="zh-CN" altLang="en-US" sz="2800"/>
              <a:t>ng duì fù mǔ hěn xiào sh</a:t>
            </a:r>
            <a:r>
              <a:rPr lang="en-US" altLang="zh-CN" sz="2800"/>
              <a:t>u</a:t>
            </a:r>
            <a:r>
              <a:rPr lang="zh-CN" altLang="en-US" sz="2800"/>
              <a:t>n.</a:t>
            </a:r>
            <a:endParaRPr lang="zh-CN" altLang="en-US" sz="2800"/>
          </a:p>
          <a:p>
            <a:r>
              <a:rPr lang="zh-CN" altLang="en-US" sz="2800"/>
              <a:t>Mr. Wang is very filial to his </a:t>
            </a:r>
            <a:r>
              <a:rPr lang="zh-CN" altLang="en-US" sz="2800">
                <a:solidFill>
                  <a:srgbClr val="FF0000"/>
                </a:solidFill>
              </a:rPr>
              <a:t>parents</a:t>
            </a:r>
            <a:r>
              <a:rPr lang="zh-CN" altLang="en-US" sz="2800"/>
              <a:t>.</a:t>
            </a:r>
            <a:endParaRPr lang="zh-CN" altLang="en-US" sz="2800"/>
          </a:p>
        </p:txBody>
      </p:sp>
      <p:pic>
        <p:nvPicPr>
          <p:cNvPr id="7" name="图片 6"/>
          <p:cNvPicPr>
            <a:picLocks noChangeAspect="1"/>
          </p:cNvPicPr>
          <p:nvPr/>
        </p:nvPicPr>
        <p:blipFill>
          <a:blip r:embed="rId1"/>
          <a:stretch>
            <a:fillRect/>
          </a:stretch>
        </p:blipFill>
        <p:spPr>
          <a:xfrm>
            <a:off x="6693535" y="3714115"/>
            <a:ext cx="2183130" cy="2667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暑假</a:t>
            </a:r>
            <a:endParaRPr lang="zh-CN" altLang="en-US" sz="9600"/>
          </a:p>
        </p:txBody>
      </p:sp>
      <p:sp>
        <p:nvSpPr>
          <p:cNvPr id="3" name="文本框 2"/>
          <p:cNvSpPr txBox="1"/>
          <p:nvPr/>
        </p:nvSpPr>
        <p:spPr>
          <a:xfrm>
            <a:off x="1574800" y="1585595"/>
            <a:ext cx="2793365" cy="645160"/>
          </a:xfrm>
          <a:prstGeom prst="rect">
            <a:avLst/>
          </a:prstGeom>
          <a:noFill/>
        </p:spPr>
        <p:txBody>
          <a:bodyPr wrap="square" rtlCol="0">
            <a:spAutoFit/>
          </a:bodyPr>
          <a:p>
            <a:r>
              <a:rPr lang="en-US" altLang="zh-CN" sz="3600"/>
              <a:t>  shǔ     jià    </a:t>
            </a:r>
            <a:endParaRPr lang="en-US" altLang="zh-CN" sz="3600"/>
          </a:p>
        </p:txBody>
      </p:sp>
      <p:sp>
        <p:nvSpPr>
          <p:cNvPr id="5" name="文本框 4"/>
          <p:cNvSpPr txBox="1"/>
          <p:nvPr/>
        </p:nvSpPr>
        <p:spPr>
          <a:xfrm>
            <a:off x="1377950" y="3790315"/>
            <a:ext cx="3602990" cy="645160"/>
          </a:xfrm>
          <a:prstGeom prst="rect">
            <a:avLst/>
          </a:prstGeom>
          <a:noFill/>
        </p:spPr>
        <p:txBody>
          <a:bodyPr wrap="square" rtlCol="0">
            <a:spAutoFit/>
          </a:bodyPr>
          <a:p>
            <a:r>
              <a:rPr lang="en-US" altLang="zh-CN" sz="3600"/>
              <a:t>summer vacation</a:t>
            </a:r>
            <a:endParaRPr lang="en-US" altLang="zh-CN" sz="3600"/>
          </a:p>
        </p:txBody>
      </p:sp>
      <p:sp>
        <p:nvSpPr>
          <p:cNvPr id="6" name="文本框 5"/>
          <p:cNvSpPr txBox="1"/>
          <p:nvPr/>
        </p:nvSpPr>
        <p:spPr>
          <a:xfrm>
            <a:off x="5332730" y="1685290"/>
            <a:ext cx="6499860" cy="4399915"/>
          </a:xfrm>
          <a:prstGeom prst="rect">
            <a:avLst/>
          </a:prstGeom>
          <a:noFill/>
        </p:spPr>
        <p:txBody>
          <a:bodyPr wrap="square" rtlCol="0">
            <a:spAutoFit/>
          </a:bodyPr>
          <a:p>
            <a:r>
              <a:rPr lang="zh-CN" altLang="en-US" sz="2800"/>
              <a:t>我</a:t>
            </a:r>
            <a:r>
              <a:rPr lang="zh-CN" altLang="en-US" sz="2800">
                <a:solidFill>
                  <a:srgbClr val="FF0000"/>
                </a:solidFill>
              </a:rPr>
              <a:t>暑假</a:t>
            </a:r>
            <a:r>
              <a:rPr lang="zh-CN" altLang="en-US" sz="2800"/>
              <a:t>打算回北京去看父母。</a:t>
            </a:r>
            <a:endParaRPr lang="zh-CN" altLang="en-US" sz="2800"/>
          </a:p>
          <a:p>
            <a:r>
              <a:rPr lang="en-US" altLang="zh-CN" sz="2800"/>
              <a:t>w</a:t>
            </a:r>
            <a:r>
              <a:rPr lang="zh-CN" altLang="en-US" sz="2800"/>
              <a:t>ǒ shǔ jià dǎ suàn huí běi jīng qù kàn fù mǔ.</a:t>
            </a:r>
            <a:endParaRPr lang="zh-CN" altLang="en-US" sz="2800"/>
          </a:p>
          <a:p>
            <a:r>
              <a:rPr lang="zh-CN" altLang="en-US" sz="2800"/>
              <a:t>I plan to </a:t>
            </a:r>
            <a:r>
              <a:rPr lang="en-US" altLang="zh-CN" sz="2800"/>
              <a:t>go back to</a:t>
            </a:r>
            <a:r>
              <a:rPr lang="zh-CN" altLang="en-US" sz="2800"/>
              <a:t> Beijing to see my parents during the </a:t>
            </a:r>
            <a:r>
              <a:rPr lang="zh-CN" altLang="en-US" sz="2800">
                <a:solidFill>
                  <a:srgbClr val="FF0000"/>
                </a:solidFill>
              </a:rPr>
              <a:t>summer vacation</a:t>
            </a:r>
            <a:r>
              <a:rPr lang="zh-CN" altLang="en-US" sz="2800"/>
              <a:t>.</a:t>
            </a:r>
            <a:endParaRPr lang="zh-CN" altLang="en-US" sz="2800"/>
          </a:p>
          <a:p>
            <a:endParaRPr lang="zh-CN" altLang="en-US" sz="2800"/>
          </a:p>
          <a:p>
            <a:r>
              <a:rPr lang="zh-CN" altLang="en-US" sz="2800"/>
              <a:t>下个</a:t>
            </a:r>
            <a:r>
              <a:rPr lang="zh-CN" altLang="en-US" sz="2800">
                <a:solidFill>
                  <a:srgbClr val="FF0000"/>
                </a:solidFill>
              </a:rPr>
              <a:t>暑假</a:t>
            </a:r>
            <a:r>
              <a:rPr lang="zh-CN" altLang="en-US" sz="2800"/>
              <a:t>我们一起去旅行吧。</a:t>
            </a:r>
            <a:endParaRPr lang="zh-CN" altLang="en-US" sz="2800"/>
          </a:p>
          <a:p>
            <a:r>
              <a:rPr lang="en-US" altLang="zh-CN" sz="2800"/>
              <a:t>x</a:t>
            </a:r>
            <a:r>
              <a:rPr lang="zh-CN" altLang="en-US" sz="2800"/>
              <a:t>ià gè shǔ jià wǒ men yì qǐ qù lǚ xíng ba.</a:t>
            </a:r>
            <a:endParaRPr lang="zh-CN" altLang="en-US" sz="2800"/>
          </a:p>
          <a:p>
            <a:r>
              <a:rPr lang="zh-CN" altLang="en-US" sz="2800"/>
              <a:t>Let's travel together next </a:t>
            </a:r>
            <a:r>
              <a:rPr lang="zh-CN" altLang="en-US" sz="2800">
                <a:solidFill>
                  <a:srgbClr val="FF0000"/>
                </a:solidFill>
              </a:rPr>
              <a:t>summer vacation</a:t>
            </a:r>
            <a:r>
              <a:rPr lang="zh-CN" altLang="en-US" sz="2800"/>
              <a:t>.</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首都</a:t>
            </a:r>
            <a:endParaRPr lang="zh-CN" altLang="en-US" sz="9600"/>
          </a:p>
        </p:txBody>
      </p:sp>
      <p:sp>
        <p:nvSpPr>
          <p:cNvPr id="3" name="文本框 2"/>
          <p:cNvSpPr txBox="1"/>
          <p:nvPr/>
        </p:nvSpPr>
        <p:spPr>
          <a:xfrm>
            <a:off x="1725295" y="1585595"/>
            <a:ext cx="2793365" cy="645160"/>
          </a:xfrm>
          <a:prstGeom prst="rect">
            <a:avLst/>
          </a:prstGeom>
          <a:noFill/>
        </p:spPr>
        <p:txBody>
          <a:bodyPr wrap="square" rtlCol="0">
            <a:spAutoFit/>
          </a:bodyPr>
          <a:p>
            <a:r>
              <a:rPr lang="en-US" altLang="zh-CN" sz="3600"/>
              <a:t>shǒu   dōu    </a:t>
            </a:r>
            <a:endParaRPr lang="en-US" altLang="zh-CN" sz="3600"/>
          </a:p>
        </p:txBody>
      </p:sp>
      <p:sp>
        <p:nvSpPr>
          <p:cNvPr id="5" name="文本框 4"/>
          <p:cNvSpPr txBox="1"/>
          <p:nvPr/>
        </p:nvSpPr>
        <p:spPr>
          <a:xfrm>
            <a:off x="1574800" y="3799205"/>
            <a:ext cx="3602990" cy="645160"/>
          </a:xfrm>
          <a:prstGeom prst="rect">
            <a:avLst/>
          </a:prstGeom>
          <a:noFill/>
        </p:spPr>
        <p:txBody>
          <a:bodyPr wrap="square" rtlCol="0">
            <a:spAutoFit/>
          </a:bodyPr>
          <a:p>
            <a:r>
              <a:rPr lang="en-US" altLang="zh-CN" sz="3600"/>
              <a:t>  capital city</a:t>
            </a:r>
            <a:endParaRPr lang="en-US" altLang="zh-CN" sz="3600"/>
          </a:p>
        </p:txBody>
      </p:sp>
      <p:sp>
        <p:nvSpPr>
          <p:cNvPr id="6" name="文本框 5"/>
          <p:cNvSpPr txBox="1"/>
          <p:nvPr/>
        </p:nvSpPr>
        <p:spPr>
          <a:xfrm>
            <a:off x="4924425" y="1730375"/>
            <a:ext cx="6094730" cy="3538220"/>
          </a:xfrm>
          <a:prstGeom prst="rect">
            <a:avLst/>
          </a:prstGeom>
          <a:noFill/>
        </p:spPr>
        <p:txBody>
          <a:bodyPr wrap="square" rtlCol="0">
            <a:spAutoFit/>
          </a:bodyPr>
          <a:p>
            <a:r>
              <a:rPr lang="zh-CN" altLang="en-US" sz="2800"/>
              <a:t>北京是中国的</a:t>
            </a:r>
            <a:r>
              <a:rPr lang="zh-CN" altLang="en-US" sz="2800">
                <a:solidFill>
                  <a:srgbClr val="FF0000"/>
                </a:solidFill>
              </a:rPr>
              <a:t>首都</a:t>
            </a:r>
            <a:r>
              <a:rPr lang="zh-CN" altLang="en-US" sz="2800"/>
              <a:t>。</a:t>
            </a:r>
            <a:endParaRPr lang="zh-CN" altLang="en-US" sz="2800"/>
          </a:p>
          <a:p>
            <a:r>
              <a:rPr lang="zh-CN" altLang="en-US" sz="2800"/>
              <a:t>Běi jīng shì zhōng guó de shǒu dū.</a:t>
            </a:r>
            <a:endParaRPr lang="zh-CN" altLang="en-US" sz="2800"/>
          </a:p>
          <a:p>
            <a:r>
              <a:rPr lang="zh-CN" altLang="en-US" sz="2800"/>
              <a:t>Beijing is the </a:t>
            </a:r>
            <a:r>
              <a:rPr lang="zh-CN" altLang="en-US" sz="2800">
                <a:solidFill>
                  <a:srgbClr val="FF0000"/>
                </a:solidFill>
              </a:rPr>
              <a:t>capital</a:t>
            </a:r>
            <a:r>
              <a:rPr lang="zh-CN" altLang="en-US" sz="2800"/>
              <a:t> of China.</a:t>
            </a:r>
            <a:endParaRPr lang="zh-CN" altLang="en-US" sz="2800"/>
          </a:p>
          <a:p>
            <a:endParaRPr lang="zh-CN" altLang="en-US" sz="2800"/>
          </a:p>
          <a:p>
            <a:r>
              <a:rPr lang="zh-CN" altLang="en-US" sz="2800"/>
              <a:t>布拉格是捷克的</a:t>
            </a:r>
            <a:r>
              <a:rPr lang="zh-CN" altLang="en-US" sz="2800">
                <a:solidFill>
                  <a:srgbClr val="FF0000"/>
                </a:solidFill>
              </a:rPr>
              <a:t>首都</a:t>
            </a:r>
            <a:r>
              <a:rPr lang="zh-CN" altLang="en-US" sz="2800"/>
              <a:t>。</a:t>
            </a:r>
            <a:endParaRPr lang="zh-CN" altLang="en-US" sz="2800"/>
          </a:p>
          <a:p>
            <a:r>
              <a:rPr lang="zh-CN" altLang="en-US" sz="2800"/>
              <a:t>Bù lā gé shì jié kè de shǒu dū.</a:t>
            </a:r>
            <a:endParaRPr lang="zh-CN" altLang="en-US" sz="2800"/>
          </a:p>
          <a:p>
            <a:r>
              <a:rPr lang="zh-CN" altLang="en-US" sz="2800"/>
              <a:t>Prague is the </a:t>
            </a:r>
            <a:r>
              <a:rPr lang="zh-CN" altLang="en-US" sz="2800">
                <a:solidFill>
                  <a:srgbClr val="FF0000"/>
                </a:solidFill>
              </a:rPr>
              <a:t>capital</a:t>
            </a:r>
            <a:r>
              <a:rPr lang="zh-CN" altLang="en-US" sz="2800"/>
              <a:t> of the Czech Republic.</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文化</a:t>
            </a:r>
            <a:endParaRPr lang="zh-CN" altLang="en-US" sz="9600"/>
          </a:p>
        </p:txBody>
      </p:sp>
      <p:sp>
        <p:nvSpPr>
          <p:cNvPr id="3" name="文本框 2"/>
          <p:cNvSpPr txBox="1"/>
          <p:nvPr/>
        </p:nvSpPr>
        <p:spPr>
          <a:xfrm>
            <a:off x="1649730" y="1585595"/>
            <a:ext cx="2793365" cy="645160"/>
          </a:xfrm>
          <a:prstGeom prst="rect">
            <a:avLst/>
          </a:prstGeom>
          <a:noFill/>
        </p:spPr>
        <p:txBody>
          <a:bodyPr wrap="square" rtlCol="0">
            <a:spAutoFit/>
          </a:bodyPr>
          <a:p>
            <a:r>
              <a:rPr lang="en-US" altLang="zh-CN" sz="3600"/>
              <a:t> wén    huà      </a:t>
            </a:r>
            <a:endParaRPr lang="en-US" altLang="zh-CN" sz="3600"/>
          </a:p>
        </p:txBody>
      </p:sp>
      <p:sp>
        <p:nvSpPr>
          <p:cNvPr id="5" name="文本框 4"/>
          <p:cNvSpPr txBox="1"/>
          <p:nvPr/>
        </p:nvSpPr>
        <p:spPr>
          <a:xfrm>
            <a:off x="1574800" y="3799205"/>
            <a:ext cx="2332990" cy="645160"/>
          </a:xfrm>
          <a:prstGeom prst="rect">
            <a:avLst/>
          </a:prstGeom>
          <a:noFill/>
        </p:spPr>
        <p:txBody>
          <a:bodyPr wrap="square" rtlCol="0">
            <a:spAutoFit/>
          </a:bodyPr>
          <a:p>
            <a:r>
              <a:rPr lang="en-US" altLang="zh-CN" sz="3600"/>
              <a:t>    culture</a:t>
            </a:r>
            <a:endParaRPr lang="en-US" altLang="zh-CN" sz="3600"/>
          </a:p>
        </p:txBody>
      </p:sp>
      <p:sp>
        <p:nvSpPr>
          <p:cNvPr id="6" name="文本框 5"/>
          <p:cNvSpPr txBox="1"/>
          <p:nvPr/>
        </p:nvSpPr>
        <p:spPr>
          <a:xfrm>
            <a:off x="4970780" y="1401445"/>
            <a:ext cx="5767070" cy="3538220"/>
          </a:xfrm>
          <a:prstGeom prst="rect">
            <a:avLst/>
          </a:prstGeom>
          <a:noFill/>
        </p:spPr>
        <p:txBody>
          <a:bodyPr wrap="square" rtlCol="0">
            <a:spAutoFit/>
          </a:bodyPr>
          <a:p>
            <a:r>
              <a:rPr lang="zh-CN" altLang="en-US" sz="2800"/>
              <a:t>他很喜欢中国</a:t>
            </a:r>
            <a:r>
              <a:rPr lang="zh-CN" altLang="en-US" sz="2800">
                <a:solidFill>
                  <a:srgbClr val="FF0000"/>
                </a:solidFill>
              </a:rPr>
              <a:t>文化</a:t>
            </a:r>
            <a:r>
              <a:rPr lang="zh-CN" altLang="en-US" sz="2800"/>
              <a:t>。</a:t>
            </a:r>
            <a:endParaRPr lang="zh-CN" altLang="en-US" sz="2800"/>
          </a:p>
          <a:p>
            <a:r>
              <a:rPr lang="en-US" altLang="zh-CN" sz="2800"/>
              <a:t>t</a:t>
            </a:r>
            <a:r>
              <a:rPr lang="zh-CN" altLang="en-US" sz="2800"/>
              <a:t>ā hěn xǐ hu</a:t>
            </a:r>
            <a:r>
              <a:rPr lang="en-US" altLang="zh-CN" sz="2800"/>
              <a:t>a</a:t>
            </a:r>
            <a:r>
              <a:rPr lang="zh-CN" altLang="en-US" sz="2800"/>
              <a:t>n zhōng guó wén huà</a:t>
            </a:r>
            <a:r>
              <a:rPr lang="en-US" altLang="zh-CN" sz="2800"/>
              <a:t>.</a:t>
            </a:r>
            <a:endParaRPr lang="en-US" altLang="zh-CN" sz="2800"/>
          </a:p>
          <a:p>
            <a:r>
              <a:rPr lang="en-US" altLang="zh-CN" sz="2800"/>
              <a:t>He likes Chinese </a:t>
            </a:r>
            <a:r>
              <a:rPr lang="en-US" altLang="zh-CN" sz="2800">
                <a:solidFill>
                  <a:srgbClr val="FF0000"/>
                </a:solidFill>
              </a:rPr>
              <a:t>culture</a:t>
            </a:r>
            <a:r>
              <a:rPr lang="en-US" altLang="zh-CN" sz="2800"/>
              <a:t> very much.</a:t>
            </a:r>
            <a:endParaRPr lang="en-US" altLang="zh-CN" sz="2800"/>
          </a:p>
          <a:p>
            <a:endParaRPr lang="en-US" altLang="zh-CN" sz="2800"/>
          </a:p>
          <a:p>
            <a:r>
              <a:rPr lang="zh-CN" altLang="en-US" sz="2800"/>
              <a:t>北京是中国的</a:t>
            </a:r>
            <a:r>
              <a:rPr lang="zh-CN" altLang="en-US" sz="2800">
                <a:solidFill>
                  <a:srgbClr val="FF0000"/>
                </a:solidFill>
              </a:rPr>
              <a:t>文化</a:t>
            </a:r>
            <a:r>
              <a:rPr lang="zh-CN" altLang="en-US" sz="2800"/>
              <a:t>中心。</a:t>
            </a:r>
            <a:endParaRPr lang="zh-CN" altLang="en-US" sz="2800"/>
          </a:p>
          <a:p>
            <a:r>
              <a:rPr lang="zh-CN" altLang="en-US" sz="2800"/>
              <a:t>Běi jīng shì zhōng guó de wén huà zhōng xīn.</a:t>
            </a:r>
            <a:endParaRPr lang="zh-CN" altLang="en-US" sz="2800"/>
          </a:p>
          <a:p>
            <a:r>
              <a:rPr lang="zh-CN" altLang="en-US" sz="2800"/>
              <a:t>Beijing is the </a:t>
            </a:r>
            <a:r>
              <a:rPr lang="zh-CN" altLang="en-US" sz="2800">
                <a:solidFill>
                  <a:srgbClr val="FF0000"/>
                </a:solidFill>
              </a:rPr>
              <a:t>cultural</a:t>
            </a:r>
            <a:r>
              <a:rPr lang="zh-CN" altLang="en-US" sz="2800"/>
              <a:t> center of China.</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政治</a:t>
            </a:r>
            <a:endParaRPr lang="zh-CN" altLang="en-US" sz="9600"/>
          </a:p>
        </p:txBody>
      </p:sp>
      <p:sp>
        <p:nvSpPr>
          <p:cNvPr id="3" name="文本框 2"/>
          <p:cNvSpPr txBox="1"/>
          <p:nvPr/>
        </p:nvSpPr>
        <p:spPr>
          <a:xfrm>
            <a:off x="1649730" y="1585595"/>
            <a:ext cx="2793365" cy="645160"/>
          </a:xfrm>
          <a:prstGeom prst="rect">
            <a:avLst/>
          </a:prstGeom>
          <a:noFill/>
        </p:spPr>
        <p:txBody>
          <a:bodyPr wrap="square" rtlCol="0">
            <a:spAutoFit/>
          </a:bodyPr>
          <a:p>
            <a:r>
              <a:rPr lang="en-US" altLang="zh-CN" sz="3600"/>
              <a:t>zhèng  zhì     </a:t>
            </a:r>
            <a:endParaRPr lang="en-US" altLang="zh-CN" sz="3600"/>
          </a:p>
        </p:txBody>
      </p:sp>
      <p:sp>
        <p:nvSpPr>
          <p:cNvPr id="5" name="文本框 4"/>
          <p:cNvSpPr txBox="1"/>
          <p:nvPr/>
        </p:nvSpPr>
        <p:spPr>
          <a:xfrm>
            <a:off x="1574800" y="3799205"/>
            <a:ext cx="2332990" cy="645160"/>
          </a:xfrm>
          <a:prstGeom prst="rect">
            <a:avLst/>
          </a:prstGeom>
          <a:noFill/>
        </p:spPr>
        <p:txBody>
          <a:bodyPr wrap="square" rtlCol="0">
            <a:spAutoFit/>
          </a:bodyPr>
          <a:p>
            <a:r>
              <a:rPr lang="en-US" altLang="zh-CN" sz="3600"/>
              <a:t>   politics</a:t>
            </a:r>
            <a:endParaRPr lang="en-US" altLang="zh-CN" sz="3600"/>
          </a:p>
        </p:txBody>
      </p:sp>
      <p:sp>
        <p:nvSpPr>
          <p:cNvPr id="6" name="文本框 5"/>
          <p:cNvSpPr txBox="1"/>
          <p:nvPr/>
        </p:nvSpPr>
        <p:spPr>
          <a:xfrm>
            <a:off x="5074285" y="1974850"/>
            <a:ext cx="5371465" cy="2245360"/>
          </a:xfrm>
          <a:prstGeom prst="rect">
            <a:avLst/>
          </a:prstGeom>
          <a:noFill/>
        </p:spPr>
        <p:txBody>
          <a:bodyPr wrap="square" rtlCol="0">
            <a:spAutoFit/>
          </a:bodyPr>
          <a:p>
            <a:r>
              <a:rPr lang="zh-CN" altLang="en-US" sz="2800"/>
              <a:t>华盛顿是美国的</a:t>
            </a:r>
            <a:r>
              <a:rPr lang="zh-CN" altLang="en-US" sz="2800">
                <a:solidFill>
                  <a:srgbClr val="FF0000"/>
                </a:solidFill>
              </a:rPr>
              <a:t>政治</a:t>
            </a:r>
            <a:r>
              <a:rPr lang="zh-CN" altLang="en-US" sz="2800"/>
              <a:t>中心。</a:t>
            </a:r>
            <a:endParaRPr lang="zh-CN" altLang="en-US" sz="2800"/>
          </a:p>
          <a:p>
            <a:r>
              <a:rPr lang="en-US" altLang="zh-CN" sz="2800"/>
              <a:t>h</a:t>
            </a:r>
            <a:r>
              <a:rPr lang="zh-CN" altLang="en-US" sz="2800"/>
              <a:t>uá shèng dùn shì měi guó de zhèng zhì zhōng xīn.</a:t>
            </a:r>
            <a:endParaRPr lang="zh-CN" altLang="en-US" sz="2800"/>
          </a:p>
          <a:p>
            <a:r>
              <a:rPr lang="zh-CN" altLang="en-US" sz="2800"/>
              <a:t>Washington is the </a:t>
            </a:r>
            <a:r>
              <a:rPr lang="zh-CN" altLang="en-US" sz="2800">
                <a:solidFill>
                  <a:srgbClr val="FF0000"/>
                </a:solidFill>
              </a:rPr>
              <a:t>political </a:t>
            </a:r>
            <a:r>
              <a:rPr lang="zh-CN" altLang="en-US" sz="2800"/>
              <a:t>center of the United States.</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5173345" cy="1568450"/>
          </a:xfrm>
          <a:prstGeom prst="rect">
            <a:avLst/>
          </a:prstGeom>
          <a:noFill/>
        </p:spPr>
        <p:txBody>
          <a:bodyPr wrap="square" rtlCol="0">
            <a:spAutoFit/>
          </a:bodyPr>
          <a:p>
            <a:r>
              <a:rPr lang="zh-CN" altLang="en-US" sz="9600"/>
              <a:t>名胜古迹</a:t>
            </a:r>
            <a:endParaRPr lang="zh-CN" altLang="en-US" sz="9600"/>
          </a:p>
        </p:txBody>
      </p:sp>
      <p:sp>
        <p:nvSpPr>
          <p:cNvPr id="3" name="文本框 2"/>
          <p:cNvSpPr txBox="1"/>
          <p:nvPr/>
        </p:nvSpPr>
        <p:spPr>
          <a:xfrm>
            <a:off x="1649730" y="1585595"/>
            <a:ext cx="4796155" cy="645160"/>
          </a:xfrm>
          <a:prstGeom prst="rect">
            <a:avLst/>
          </a:prstGeom>
          <a:noFill/>
        </p:spPr>
        <p:txBody>
          <a:bodyPr wrap="square" rtlCol="0">
            <a:spAutoFit/>
          </a:bodyPr>
          <a:p>
            <a:r>
              <a:rPr lang="en-US" altLang="zh-CN" sz="3600"/>
              <a:t> míng shèng  gǔ      jì       </a:t>
            </a:r>
            <a:endParaRPr lang="en-US" altLang="zh-CN" sz="3600"/>
          </a:p>
        </p:txBody>
      </p:sp>
      <p:sp>
        <p:nvSpPr>
          <p:cNvPr id="5" name="文本框 4"/>
          <p:cNvSpPr txBox="1"/>
          <p:nvPr/>
        </p:nvSpPr>
        <p:spPr>
          <a:xfrm>
            <a:off x="1574800" y="3799205"/>
            <a:ext cx="5371465" cy="1198880"/>
          </a:xfrm>
          <a:prstGeom prst="rect">
            <a:avLst/>
          </a:prstGeom>
          <a:noFill/>
        </p:spPr>
        <p:txBody>
          <a:bodyPr wrap="square" rtlCol="0">
            <a:spAutoFit/>
          </a:bodyPr>
          <a:p>
            <a:r>
              <a:rPr lang="en-US" altLang="zh-CN" sz="3600"/>
              <a:t>famous scenic spots and historic sites</a:t>
            </a:r>
            <a:endParaRPr lang="en-US" altLang="zh-CN" sz="3600"/>
          </a:p>
        </p:txBody>
      </p:sp>
      <p:pic>
        <p:nvPicPr>
          <p:cNvPr id="6" name="图片 5"/>
          <p:cNvPicPr>
            <a:picLocks noChangeAspect="1"/>
          </p:cNvPicPr>
          <p:nvPr/>
        </p:nvPicPr>
        <p:blipFill>
          <a:blip r:embed="rId1"/>
          <a:stretch>
            <a:fillRect/>
          </a:stretch>
        </p:blipFill>
        <p:spPr>
          <a:xfrm>
            <a:off x="7250430" y="1495425"/>
            <a:ext cx="3391535" cy="1899285"/>
          </a:xfrm>
          <a:prstGeom prst="rect">
            <a:avLst/>
          </a:prstGeom>
        </p:spPr>
      </p:pic>
      <p:pic>
        <p:nvPicPr>
          <p:cNvPr id="7" name="图片 6"/>
          <p:cNvPicPr>
            <a:picLocks noChangeAspect="1"/>
          </p:cNvPicPr>
          <p:nvPr/>
        </p:nvPicPr>
        <p:blipFill>
          <a:blip r:embed="rId2"/>
          <a:stretch>
            <a:fillRect/>
          </a:stretch>
        </p:blipFill>
        <p:spPr>
          <a:xfrm>
            <a:off x="8204200" y="3738880"/>
            <a:ext cx="2865755" cy="1796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长城</a:t>
            </a:r>
            <a:endParaRPr lang="zh-CN" altLang="en-US" sz="9600"/>
          </a:p>
        </p:txBody>
      </p:sp>
      <p:sp>
        <p:nvSpPr>
          <p:cNvPr id="3" name="文本框 2"/>
          <p:cNvSpPr txBox="1"/>
          <p:nvPr/>
        </p:nvSpPr>
        <p:spPr>
          <a:xfrm>
            <a:off x="1574800" y="1585595"/>
            <a:ext cx="3254375" cy="645160"/>
          </a:xfrm>
          <a:prstGeom prst="rect">
            <a:avLst/>
          </a:prstGeom>
          <a:noFill/>
        </p:spPr>
        <p:txBody>
          <a:bodyPr wrap="square" rtlCol="0">
            <a:spAutoFit/>
          </a:bodyPr>
          <a:p>
            <a:r>
              <a:rPr lang="en-US" altLang="zh-CN" sz="3600"/>
              <a:t> cháng chéng       </a:t>
            </a:r>
            <a:endParaRPr lang="en-US" altLang="zh-CN" sz="3600"/>
          </a:p>
        </p:txBody>
      </p:sp>
      <p:sp>
        <p:nvSpPr>
          <p:cNvPr id="5" name="文本框 4"/>
          <p:cNvSpPr txBox="1"/>
          <p:nvPr/>
        </p:nvSpPr>
        <p:spPr>
          <a:xfrm>
            <a:off x="869315" y="3790315"/>
            <a:ext cx="4580255" cy="645160"/>
          </a:xfrm>
          <a:prstGeom prst="rect">
            <a:avLst/>
          </a:prstGeom>
          <a:noFill/>
        </p:spPr>
        <p:txBody>
          <a:bodyPr wrap="square" rtlCol="0">
            <a:spAutoFit/>
          </a:bodyPr>
          <a:p>
            <a:r>
              <a:rPr lang="en-US" altLang="zh-CN" sz="3600"/>
              <a:t>      the Great Wall</a:t>
            </a:r>
            <a:endParaRPr lang="en-US" altLang="zh-CN" sz="3600"/>
          </a:p>
        </p:txBody>
      </p:sp>
      <p:pic>
        <p:nvPicPr>
          <p:cNvPr id="6" name="图片 5"/>
          <p:cNvPicPr>
            <a:picLocks noChangeAspect="1"/>
          </p:cNvPicPr>
          <p:nvPr/>
        </p:nvPicPr>
        <p:blipFill>
          <a:blip r:embed="rId1"/>
          <a:stretch>
            <a:fillRect/>
          </a:stretch>
        </p:blipFill>
        <p:spPr>
          <a:xfrm>
            <a:off x="5600065" y="1515110"/>
            <a:ext cx="4415790" cy="3295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991870" y="657860"/>
            <a:ext cx="9171940" cy="1383665"/>
          </a:xfrm>
          <a:prstGeom prst="rect">
            <a:avLst/>
          </a:prstGeom>
          <a:noFill/>
        </p:spPr>
        <p:txBody>
          <a:bodyPr wrap="square" rtlCol="0">
            <a:spAutoFit/>
          </a:bodyPr>
          <a:p>
            <a:r>
              <a:rPr lang="zh-CN" altLang="en-US" sz="2800"/>
              <a:t>北京有很多名胜古迹。</a:t>
            </a:r>
            <a:endParaRPr lang="zh-CN" altLang="en-US" sz="2800"/>
          </a:p>
          <a:p>
            <a:r>
              <a:rPr lang="zh-CN" altLang="en-US" sz="2800"/>
              <a:t>Běi jīng yǒu hěn duō míng shèng gǔ </a:t>
            </a:r>
            <a:r>
              <a:rPr lang="en-US" altLang="zh-CN" sz="2800">
                <a:sym typeface="+mn-ea"/>
              </a:rPr>
              <a:t>jì</a:t>
            </a:r>
            <a:r>
              <a:rPr lang="en-US" altLang="zh-CN" sz="2800"/>
              <a:t>.</a:t>
            </a:r>
            <a:endParaRPr lang="en-US" altLang="zh-CN" sz="2800"/>
          </a:p>
          <a:p>
            <a:r>
              <a:rPr lang="en-US" altLang="zh-CN" sz="2800"/>
              <a:t>There are many places of famous historic sites in Beijing.</a:t>
            </a:r>
            <a:endParaRPr lang="en-US" altLang="zh-CN" sz="2800"/>
          </a:p>
        </p:txBody>
      </p:sp>
      <p:pic>
        <p:nvPicPr>
          <p:cNvPr id="7" name="图片 6"/>
          <p:cNvPicPr>
            <a:picLocks noChangeAspect="1"/>
          </p:cNvPicPr>
          <p:nvPr/>
        </p:nvPicPr>
        <p:blipFill>
          <a:blip r:embed="rId1"/>
          <a:stretch>
            <a:fillRect/>
          </a:stretch>
        </p:blipFill>
        <p:spPr>
          <a:xfrm>
            <a:off x="1252220" y="2453005"/>
            <a:ext cx="2865755" cy="1796415"/>
          </a:xfrm>
          <a:prstGeom prst="rect">
            <a:avLst/>
          </a:prstGeom>
        </p:spPr>
      </p:pic>
      <p:sp>
        <p:nvSpPr>
          <p:cNvPr id="5" name="文本框 4"/>
          <p:cNvSpPr txBox="1"/>
          <p:nvPr/>
        </p:nvSpPr>
        <p:spPr>
          <a:xfrm>
            <a:off x="1104900" y="4515485"/>
            <a:ext cx="4017010" cy="2061210"/>
          </a:xfrm>
          <a:prstGeom prst="rect">
            <a:avLst/>
          </a:prstGeom>
          <a:noFill/>
        </p:spPr>
        <p:txBody>
          <a:bodyPr wrap="square" rtlCol="0">
            <a:spAutoFit/>
          </a:bodyPr>
          <a:p>
            <a:r>
              <a:rPr lang="zh-CN" altLang="en-US" sz="3200"/>
              <a:t>故宫 </a:t>
            </a:r>
            <a:r>
              <a:rPr lang="en-US" altLang="zh-CN" sz="3200"/>
              <a:t>g</a:t>
            </a:r>
            <a:r>
              <a:rPr lang="zh-CN" altLang="en-US" sz="3200"/>
              <a:t>ù gōng</a:t>
            </a:r>
            <a:endParaRPr lang="zh-CN" altLang="en-US" sz="3200"/>
          </a:p>
          <a:p>
            <a:r>
              <a:rPr lang="zh-CN" altLang="en-US" sz="3200"/>
              <a:t>紫禁城 </a:t>
            </a:r>
            <a:r>
              <a:rPr lang="en-US" altLang="zh-CN" sz="3200"/>
              <a:t>z</a:t>
            </a:r>
            <a:r>
              <a:rPr lang="zh-CN" altLang="en-US" sz="3200"/>
              <a:t>ǐ jìn chéng</a:t>
            </a:r>
            <a:endParaRPr lang="zh-CN" altLang="en-US" sz="3200"/>
          </a:p>
          <a:p>
            <a:r>
              <a:rPr lang="zh-CN" altLang="en-US" sz="3200"/>
              <a:t>Imperial Palace</a:t>
            </a:r>
            <a:endParaRPr lang="zh-CN" altLang="en-US" sz="3200"/>
          </a:p>
          <a:p>
            <a:r>
              <a:rPr lang="zh-CN" altLang="en-US" sz="3200"/>
              <a:t>Forbidden City</a:t>
            </a:r>
            <a:endParaRPr lang="zh-CN" altLang="en-US" sz="3200"/>
          </a:p>
        </p:txBody>
      </p:sp>
      <p:sp>
        <p:nvSpPr>
          <p:cNvPr id="6" name="文本框 5"/>
          <p:cNvSpPr txBox="1"/>
          <p:nvPr/>
        </p:nvSpPr>
        <p:spPr>
          <a:xfrm>
            <a:off x="5243195" y="2230755"/>
            <a:ext cx="5550535" cy="3969385"/>
          </a:xfrm>
          <a:prstGeom prst="rect">
            <a:avLst/>
          </a:prstGeom>
          <a:noFill/>
        </p:spPr>
        <p:txBody>
          <a:bodyPr wrap="square" rtlCol="0">
            <a:spAutoFit/>
          </a:bodyPr>
          <a:p>
            <a:r>
              <a:rPr lang="zh-CN" altLang="en-US" sz="2800"/>
              <a:t>There are four Imperial Palace（故宫） in China. The most commonly mentioned is the Beijing Imperial Palace（北京故宫）, also known as the Forbidden City（紫禁城）. The other three, one in Shenyang（沈阳 Shěnyáng）, one in Nanjing（南京nánjīng）, and one in Taipei（台北）.</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文本框 4"/>
          <p:cNvSpPr txBox="1"/>
          <p:nvPr/>
        </p:nvSpPr>
        <p:spPr>
          <a:xfrm>
            <a:off x="1104900" y="4515485"/>
            <a:ext cx="4430395" cy="1076325"/>
          </a:xfrm>
          <a:prstGeom prst="rect">
            <a:avLst/>
          </a:prstGeom>
          <a:noFill/>
        </p:spPr>
        <p:txBody>
          <a:bodyPr wrap="square" rtlCol="0">
            <a:spAutoFit/>
          </a:bodyPr>
          <a:p>
            <a:r>
              <a:rPr lang="zh-CN" altLang="en-US" sz="3200"/>
              <a:t>天坛 </a:t>
            </a:r>
            <a:r>
              <a:rPr lang="en-US" altLang="zh-CN" sz="3200"/>
              <a:t>t</a:t>
            </a:r>
            <a:r>
              <a:rPr lang="zh-CN" altLang="en-US" sz="3200"/>
              <a:t>iān tán</a:t>
            </a:r>
            <a:endParaRPr lang="zh-CN" altLang="en-US" sz="3200"/>
          </a:p>
          <a:p>
            <a:r>
              <a:rPr lang="zh-CN" altLang="en-US" sz="3200"/>
              <a:t>the Temple of Heaven</a:t>
            </a:r>
            <a:endParaRPr lang="zh-CN" altLang="en-US" sz="3200"/>
          </a:p>
        </p:txBody>
      </p:sp>
      <p:pic>
        <p:nvPicPr>
          <p:cNvPr id="3" name="图片 2"/>
          <p:cNvPicPr>
            <a:picLocks noChangeAspect="1"/>
          </p:cNvPicPr>
          <p:nvPr/>
        </p:nvPicPr>
        <p:blipFill>
          <a:blip r:embed="rId1"/>
          <a:stretch>
            <a:fillRect/>
          </a:stretch>
        </p:blipFill>
        <p:spPr>
          <a:xfrm>
            <a:off x="1104900" y="1836420"/>
            <a:ext cx="4171315" cy="2228850"/>
          </a:xfrm>
          <a:prstGeom prst="rect">
            <a:avLst/>
          </a:prstGeom>
        </p:spPr>
      </p:pic>
      <p:pic>
        <p:nvPicPr>
          <p:cNvPr id="8" name="图片 7"/>
          <p:cNvPicPr>
            <a:picLocks noChangeAspect="1"/>
          </p:cNvPicPr>
          <p:nvPr/>
        </p:nvPicPr>
        <p:blipFill>
          <a:blip r:embed="rId2"/>
          <a:stretch>
            <a:fillRect/>
          </a:stretch>
        </p:blipFill>
        <p:spPr>
          <a:xfrm>
            <a:off x="7948930" y="454025"/>
            <a:ext cx="3207385" cy="1998980"/>
          </a:xfrm>
          <a:prstGeom prst="rect">
            <a:avLst/>
          </a:prstGeom>
        </p:spPr>
      </p:pic>
      <p:pic>
        <p:nvPicPr>
          <p:cNvPr id="9" name="图片 8"/>
          <p:cNvPicPr>
            <a:picLocks noChangeAspect="1"/>
          </p:cNvPicPr>
          <p:nvPr/>
        </p:nvPicPr>
        <p:blipFill>
          <a:blip r:embed="rId3"/>
          <a:stretch>
            <a:fillRect/>
          </a:stretch>
        </p:blipFill>
        <p:spPr>
          <a:xfrm>
            <a:off x="9036685" y="3279775"/>
            <a:ext cx="2504440" cy="1666875"/>
          </a:xfrm>
          <a:prstGeom prst="rect">
            <a:avLst/>
          </a:prstGeom>
        </p:spPr>
      </p:pic>
      <p:pic>
        <p:nvPicPr>
          <p:cNvPr id="10" name="图片 9"/>
          <p:cNvPicPr>
            <a:picLocks noChangeAspect="1"/>
          </p:cNvPicPr>
          <p:nvPr/>
        </p:nvPicPr>
        <p:blipFill>
          <a:blip r:embed="rId4"/>
          <a:stretch>
            <a:fillRect/>
          </a:stretch>
        </p:blipFill>
        <p:spPr>
          <a:xfrm>
            <a:off x="6304915" y="2453005"/>
            <a:ext cx="2731770" cy="1811655"/>
          </a:xfrm>
          <a:prstGeom prst="rect">
            <a:avLst/>
          </a:prstGeom>
        </p:spPr>
      </p:pic>
      <p:sp>
        <p:nvSpPr>
          <p:cNvPr id="11" name="文本框 10"/>
          <p:cNvSpPr txBox="1"/>
          <p:nvPr/>
        </p:nvSpPr>
        <p:spPr>
          <a:xfrm>
            <a:off x="6468745" y="5404485"/>
            <a:ext cx="4430395" cy="1076325"/>
          </a:xfrm>
          <a:prstGeom prst="rect">
            <a:avLst/>
          </a:prstGeom>
          <a:noFill/>
        </p:spPr>
        <p:txBody>
          <a:bodyPr wrap="square" rtlCol="0">
            <a:spAutoFit/>
          </a:bodyPr>
          <a:p>
            <a:r>
              <a:rPr lang="zh-CN" altLang="en-US" sz="3200"/>
              <a:t>颐和园 </a:t>
            </a:r>
            <a:r>
              <a:rPr lang="en-US" altLang="zh-CN" sz="3200"/>
              <a:t>y</a:t>
            </a:r>
            <a:r>
              <a:rPr lang="zh-CN" altLang="en-US" sz="3200"/>
              <a:t>í hé yuán</a:t>
            </a:r>
            <a:endParaRPr lang="zh-CN" altLang="en-US" sz="3200"/>
          </a:p>
          <a:p>
            <a:r>
              <a:rPr lang="zh-CN" altLang="en-US" sz="3200"/>
              <a:t>Summer Palace</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马上</a:t>
            </a:r>
            <a:endParaRPr lang="zh-CN" altLang="en-US" sz="9600"/>
          </a:p>
        </p:txBody>
      </p:sp>
      <p:sp>
        <p:nvSpPr>
          <p:cNvPr id="3" name="文本框 2"/>
          <p:cNvSpPr txBox="1"/>
          <p:nvPr/>
        </p:nvSpPr>
        <p:spPr>
          <a:xfrm>
            <a:off x="1650365" y="1585595"/>
            <a:ext cx="2793365" cy="645160"/>
          </a:xfrm>
          <a:prstGeom prst="rect">
            <a:avLst/>
          </a:prstGeom>
          <a:noFill/>
        </p:spPr>
        <p:txBody>
          <a:bodyPr wrap="square" rtlCol="0">
            <a:spAutoFit/>
          </a:bodyPr>
          <a:p>
            <a:r>
              <a:rPr lang="en-US" altLang="zh-CN" sz="3600"/>
              <a:t> mǎ   shàng</a:t>
            </a:r>
            <a:endParaRPr lang="en-US" altLang="zh-CN" sz="3600"/>
          </a:p>
        </p:txBody>
      </p:sp>
      <p:sp>
        <p:nvSpPr>
          <p:cNvPr id="5" name="文本框 4"/>
          <p:cNvSpPr txBox="1"/>
          <p:nvPr/>
        </p:nvSpPr>
        <p:spPr>
          <a:xfrm>
            <a:off x="1725295" y="3799205"/>
            <a:ext cx="3010535" cy="1198880"/>
          </a:xfrm>
          <a:prstGeom prst="rect">
            <a:avLst/>
          </a:prstGeom>
          <a:noFill/>
        </p:spPr>
        <p:txBody>
          <a:bodyPr wrap="square" rtlCol="0">
            <a:spAutoFit/>
          </a:bodyPr>
          <a:p>
            <a:r>
              <a:rPr lang="en-US" altLang="zh-CN" sz="3600"/>
              <a:t>immediately</a:t>
            </a:r>
            <a:r>
              <a:rPr lang="zh-CN" altLang="en-US" sz="3600"/>
              <a:t>；</a:t>
            </a:r>
            <a:r>
              <a:rPr lang="en-US" altLang="zh-CN" sz="3600"/>
              <a:t>right away</a:t>
            </a:r>
            <a:endParaRPr lang="en-US" altLang="zh-CN" sz="3600"/>
          </a:p>
        </p:txBody>
      </p:sp>
      <p:sp>
        <p:nvSpPr>
          <p:cNvPr id="6" name="文本框 5"/>
          <p:cNvSpPr txBox="1"/>
          <p:nvPr/>
        </p:nvSpPr>
        <p:spPr>
          <a:xfrm>
            <a:off x="5328285" y="1875155"/>
            <a:ext cx="6001385" cy="3107690"/>
          </a:xfrm>
          <a:prstGeom prst="rect">
            <a:avLst/>
          </a:prstGeom>
          <a:noFill/>
        </p:spPr>
        <p:txBody>
          <a:bodyPr wrap="square" rtlCol="0">
            <a:spAutoFit/>
          </a:bodyPr>
          <a:p>
            <a:r>
              <a:rPr lang="zh-CN" altLang="en-US" sz="2800"/>
              <a:t>我</a:t>
            </a:r>
            <a:r>
              <a:rPr lang="zh-CN" altLang="en-US" sz="2800">
                <a:solidFill>
                  <a:srgbClr val="FF0000"/>
                </a:solidFill>
              </a:rPr>
              <a:t>马上</a:t>
            </a:r>
            <a:r>
              <a:rPr lang="zh-CN" altLang="en-US" sz="2800"/>
              <a:t>整理我的房间。</a:t>
            </a:r>
            <a:endParaRPr lang="zh-CN" altLang="en-US" sz="2800"/>
          </a:p>
          <a:p>
            <a:r>
              <a:rPr lang="en-US" altLang="zh-CN" sz="2800"/>
              <a:t>w</a:t>
            </a:r>
            <a:r>
              <a:rPr lang="zh-CN" altLang="en-US" sz="2800"/>
              <a:t>ǒ mǎ shàng zhěng lǐ wǒ de fáng jiān</a:t>
            </a:r>
            <a:r>
              <a:rPr lang="en-US" altLang="zh-CN" sz="2800"/>
              <a:t>.</a:t>
            </a:r>
            <a:endParaRPr lang="zh-CN" altLang="en-US" sz="2800"/>
          </a:p>
          <a:p>
            <a:r>
              <a:rPr lang="zh-CN" altLang="en-US" sz="2800"/>
              <a:t>I will clean up my room </a:t>
            </a:r>
            <a:r>
              <a:rPr lang="zh-CN" altLang="en-US" sz="2800">
                <a:solidFill>
                  <a:srgbClr val="FF0000"/>
                </a:solidFill>
              </a:rPr>
              <a:t>right away</a:t>
            </a:r>
            <a:endParaRPr lang="zh-CN" altLang="en-US" sz="2800"/>
          </a:p>
          <a:p>
            <a:endParaRPr lang="zh-CN" altLang="en-US" sz="2800"/>
          </a:p>
          <a:p>
            <a:r>
              <a:rPr lang="zh-CN" altLang="en-US" sz="2800"/>
              <a:t>我</a:t>
            </a:r>
            <a:r>
              <a:rPr lang="zh-CN" altLang="en-US" sz="2800">
                <a:solidFill>
                  <a:srgbClr val="FF0000"/>
                </a:solidFill>
              </a:rPr>
              <a:t>马上</a:t>
            </a:r>
            <a:r>
              <a:rPr lang="zh-CN" altLang="en-US" sz="2800"/>
              <a:t>去写功课。</a:t>
            </a:r>
            <a:endParaRPr lang="zh-CN" altLang="en-US" sz="2800"/>
          </a:p>
          <a:p>
            <a:r>
              <a:rPr lang="en-US" altLang="zh-CN" sz="2800"/>
              <a:t>w</a:t>
            </a:r>
            <a:r>
              <a:rPr lang="zh-CN" altLang="en-US" sz="2800"/>
              <a:t>ǒ mǎ shàng qù xiě gōng kè.</a:t>
            </a:r>
            <a:endParaRPr lang="zh-CN" altLang="en-US" sz="2800"/>
          </a:p>
          <a:p>
            <a:r>
              <a:rPr lang="zh-CN" altLang="en-US" sz="2800"/>
              <a:t>I will write my homework </a:t>
            </a:r>
            <a:r>
              <a:rPr lang="zh-CN" altLang="en-US" sz="2800">
                <a:solidFill>
                  <a:srgbClr val="FF0000"/>
                </a:solidFill>
              </a:rPr>
              <a:t>right away</a:t>
            </a:r>
            <a:r>
              <a:rPr lang="zh-CN" altLang="en-US" sz="2800"/>
              <a:t>.</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台北</a:t>
            </a:r>
            <a:endParaRPr lang="zh-CN" altLang="en-US" sz="9600"/>
          </a:p>
        </p:txBody>
      </p:sp>
      <p:sp>
        <p:nvSpPr>
          <p:cNvPr id="3" name="文本框 2"/>
          <p:cNvSpPr txBox="1"/>
          <p:nvPr/>
        </p:nvSpPr>
        <p:spPr>
          <a:xfrm>
            <a:off x="1574800" y="1585595"/>
            <a:ext cx="3254375" cy="645160"/>
          </a:xfrm>
          <a:prstGeom prst="rect">
            <a:avLst/>
          </a:prstGeom>
          <a:noFill/>
        </p:spPr>
        <p:txBody>
          <a:bodyPr wrap="square" rtlCol="0">
            <a:spAutoFit/>
          </a:bodyPr>
          <a:p>
            <a:r>
              <a:rPr lang="en-US" altLang="zh-CN" sz="3600"/>
              <a:t>   tái     běi        </a:t>
            </a:r>
            <a:endParaRPr lang="en-US" altLang="zh-CN" sz="3600"/>
          </a:p>
        </p:txBody>
      </p:sp>
      <p:sp>
        <p:nvSpPr>
          <p:cNvPr id="5" name="文本框 4"/>
          <p:cNvSpPr txBox="1"/>
          <p:nvPr/>
        </p:nvSpPr>
        <p:spPr>
          <a:xfrm>
            <a:off x="869315" y="3790315"/>
            <a:ext cx="4580255" cy="645160"/>
          </a:xfrm>
          <a:prstGeom prst="rect">
            <a:avLst/>
          </a:prstGeom>
          <a:noFill/>
        </p:spPr>
        <p:txBody>
          <a:bodyPr wrap="square" rtlCol="0">
            <a:spAutoFit/>
          </a:bodyPr>
          <a:p>
            <a:r>
              <a:rPr lang="en-US" altLang="zh-CN" sz="3600"/>
              <a:t>          Taipei</a:t>
            </a:r>
            <a:endParaRPr lang="en-US" altLang="zh-CN" sz="3600"/>
          </a:p>
        </p:txBody>
      </p:sp>
      <p:pic>
        <p:nvPicPr>
          <p:cNvPr id="6" name="图片 5"/>
          <p:cNvPicPr>
            <a:picLocks noChangeAspect="1"/>
          </p:cNvPicPr>
          <p:nvPr/>
        </p:nvPicPr>
        <p:blipFill>
          <a:blip r:embed="rId1"/>
          <a:stretch>
            <a:fillRect/>
          </a:stretch>
        </p:blipFill>
        <p:spPr>
          <a:xfrm>
            <a:off x="5054600" y="1283970"/>
            <a:ext cx="3259455" cy="2160905"/>
          </a:xfrm>
          <a:prstGeom prst="rect">
            <a:avLst/>
          </a:prstGeom>
        </p:spPr>
      </p:pic>
      <p:pic>
        <p:nvPicPr>
          <p:cNvPr id="7" name="图片 6"/>
          <p:cNvPicPr>
            <a:picLocks noChangeAspect="1"/>
          </p:cNvPicPr>
          <p:nvPr/>
        </p:nvPicPr>
        <p:blipFill>
          <a:blip r:embed="rId2"/>
          <a:stretch>
            <a:fillRect/>
          </a:stretch>
        </p:blipFill>
        <p:spPr>
          <a:xfrm>
            <a:off x="8931275" y="3044825"/>
            <a:ext cx="1612900" cy="2696210"/>
          </a:xfrm>
          <a:prstGeom prst="rect">
            <a:avLst/>
          </a:prstGeom>
        </p:spPr>
      </p:pic>
      <p:sp>
        <p:nvSpPr>
          <p:cNvPr id="8" name="文本框 7"/>
          <p:cNvSpPr txBox="1"/>
          <p:nvPr/>
        </p:nvSpPr>
        <p:spPr>
          <a:xfrm>
            <a:off x="5996305" y="4665980"/>
            <a:ext cx="2596515" cy="1383665"/>
          </a:xfrm>
          <a:prstGeom prst="rect">
            <a:avLst/>
          </a:prstGeom>
          <a:noFill/>
        </p:spPr>
        <p:txBody>
          <a:bodyPr wrap="square" rtlCol="0">
            <a:spAutoFit/>
          </a:bodyPr>
          <a:p>
            <a:r>
              <a:rPr lang="zh-CN" altLang="en-US" sz="2800"/>
              <a:t>台北</a:t>
            </a:r>
            <a:r>
              <a:rPr lang="en-US" altLang="zh-CN" sz="2800"/>
              <a:t>101</a:t>
            </a:r>
            <a:endParaRPr lang="en-US" altLang="zh-CN" sz="2800"/>
          </a:p>
          <a:p>
            <a:r>
              <a:rPr lang="en-US" altLang="zh-CN" sz="2800"/>
              <a:t>Tái běi yī líng yī</a:t>
            </a:r>
            <a:endParaRPr lang="en-US" altLang="zh-CN" sz="2800"/>
          </a:p>
          <a:p>
            <a:r>
              <a:rPr lang="en-US" altLang="zh-CN" sz="2800">
                <a:sym typeface="+mn-ea"/>
              </a:rPr>
              <a:t>Taipei 101</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导游</a:t>
            </a:r>
            <a:endParaRPr lang="zh-CN" altLang="en-US" sz="9600"/>
          </a:p>
        </p:txBody>
      </p:sp>
      <p:sp>
        <p:nvSpPr>
          <p:cNvPr id="3" name="文本框 2"/>
          <p:cNvSpPr txBox="1"/>
          <p:nvPr/>
        </p:nvSpPr>
        <p:spPr>
          <a:xfrm>
            <a:off x="1649730" y="1585595"/>
            <a:ext cx="2793365" cy="645160"/>
          </a:xfrm>
          <a:prstGeom prst="rect">
            <a:avLst/>
          </a:prstGeom>
          <a:noFill/>
        </p:spPr>
        <p:txBody>
          <a:bodyPr wrap="square" rtlCol="0">
            <a:spAutoFit/>
          </a:bodyPr>
          <a:p>
            <a:r>
              <a:rPr lang="en-US" altLang="zh-CN" sz="3600"/>
              <a:t> dǎo    yóu       </a:t>
            </a:r>
            <a:endParaRPr lang="en-US" altLang="zh-CN" sz="3600"/>
          </a:p>
        </p:txBody>
      </p:sp>
      <p:sp>
        <p:nvSpPr>
          <p:cNvPr id="5" name="文本框 4"/>
          <p:cNvSpPr txBox="1"/>
          <p:nvPr/>
        </p:nvSpPr>
        <p:spPr>
          <a:xfrm>
            <a:off x="869315" y="3790315"/>
            <a:ext cx="4580255" cy="645160"/>
          </a:xfrm>
          <a:prstGeom prst="rect">
            <a:avLst/>
          </a:prstGeom>
          <a:noFill/>
        </p:spPr>
        <p:txBody>
          <a:bodyPr wrap="square" rtlCol="0">
            <a:spAutoFit/>
          </a:bodyPr>
          <a:p>
            <a:r>
              <a:rPr lang="en-US" altLang="zh-CN" sz="3600"/>
              <a:t>       tour guide</a:t>
            </a:r>
            <a:endParaRPr lang="en-US" altLang="zh-CN" sz="3600"/>
          </a:p>
        </p:txBody>
      </p:sp>
      <p:sp>
        <p:nvSpPr>
          <p:cNvPr id="6" name="文本框 5"/>
          <p:cNvSpPr txBox="1"/>
          <p:nvPr/>
        </p:nvSpPr>
        <p:spPr>
          <a:xfrm>
            <a:off x="5076190" y="1892300"/>
            <a:ext cx="6199505" cy="2245360"/>
          </a:xfrm>
          <a:prstGeom prst="rect">
            <a:avLst/>
          </a:prstGeom>
          <a:noFill/>
        </p:spPr>
        <p:txBody>
          <a:bodyPr wrap="square" rtlCol="0">
            <a:spAutoFit/>
          </a:bodyPr>
          <a:p>
            <a:r>
              <a:rPr lang="zh-CN" altLang="en-US" sz="2800"/>
              <a:t>那你跟我一起回去吧，我给你当</a:t>
            </a:r>
            <a:r>
              <a:rPr lang="zh-CN" altLang="en-US" sz="2800">
                <a:solidFill>
                  <a:srgbClr val="FF0000"/>
                </a:solidFill>
              </a:rPr>
              <a:t>导游</a:t>
            </a:r>
            <a:r>
              <a:rPr lang="zh-CN" altLang="en-US" sz="2800"/>
              <a:t>。</a:t>
            </a:r>
            <a:endParaRPr lang="zh-CN" altLang="en-US" sz="2800"/>
          </a:p>
          <a:p>
            <a:r>
              <a:rPr lang="en-US" altLang="zh-CN" sz="2800"/>
              <a:t>n</a:t>
            </a:r>
            <a:r>
              <a:rPr lang="zh-CN" altLang="en-US" sz="2800"/>
              <a:t>à nǐ gēn wǒ yì qǐ huí qù ba, wǒ gěi nǐ dāng dǎo yóu.</a:t>
            </a:r>
            <a:endParaRPr lang="zh-CN" altLang="en-US" sz="2800"/>
          </a:p>
          <a:p>
            <a:r>
              <a:rPr lang="zh-CN" altLang="en-US" sz="2800"/>
              <a:t>Why don`t you go with me, I could be your </a:t>
            </a:r>
            <a:r>
              <a:rPr lang="zh-CN" altLang="en-US" sz="2800">
                <a:solidFill>
                  <a:srgbClr val="FF0000"/>
                </a:solidFill>
              </a:rPr>
              <a:t>guide</a:t>
            </a:r>
            <a:r>
              <a:rPr lang="zh-CN" altLang="en-US" sz="2800"/>
              <a:t>.</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护照</a:t>
            </a:r>
            <a:endParaRPr lang="zh-CN" altLang="en-US" sz="9600"/>
          </a:p>
        </p:txBody>
      </p:sp>
      <p:sp>
        <p:nvSpPr>
          <p:cNvPr id="3" name="文本框 2"/>
          <p:cNvSpPr txBox="1"/>
          <p:nvPr/>
        </p:nvSpPr>
        <p:spPr>
          <a:xfrm>
            <a:off x="1649730" y="1585595"/>
            <a:ext cx="2793365" cy="645160"/>
          </a:xfrm>
          <a:prstGeom prst="rect">
            <a:avLst/>
          </a:prstGeom>
          <a:noFill/>
        </p:spPr>
        <p:txBody>
          <a:bodyPr wrap="square" rtlCol="0">
            <a:spAutoFit/>
          </a:bodyPr>
          <a:p>
            <a:r>
              <a:rPr lang="en-US" altLang="zh-CN" sz="3600"/>
              <a:t>  hù    zhào      </a:t>
            </a:r>
            <a:endParaRPr lang="en-US" altLang="zh-CN" sz="3600"/>
          </a:p>
        </p:txBody>
      </p:sp>
      <p:sp>
        <p:nvSpPr>
          <p:cNvPr id="5" name="文本框 4"/>
          <p:cNvSpPr txBox="1"/>
          <p:nvPr/>
        </p:nvSpPr>
        <p:spPr>
          <a:xfrm>
            <a:off x="869315" y="3790315"/>
            <a:ext cx="4580255" cy="645160"/>
          </a:xfrm>
          <a:prstGeom prst="rect">
            <a:avLst/>
          </a:prstGeom>
          <a:noFill/>
        </p:spPr>
        <p:txBody>
          <a:bodyPr wrap="square" rtlCol="0">
            <a:spAutoFit/>
          </a:bodyPr>
          <a:p>
            <a:r>
              <a:rPr lang="en-US" altLang="zh-CN" sz="3600"/>
              <a:t>        passport</a:t>
            </a:r>
            <a:endParaRPr lang="en-US" altLang="zh-CN" sz="3600"/>
          </a:p>
        </p:txBody>
      </p:sp>
      <p:sp>
        <p:nvSpPr>
          <p:cNvPr id="6" name="文本框 5"/>
          <p:cNvSpPr txBox="1"/>
          <p:nvPr/>
        </p:nvSpPr>
        <p:spPr>
          <a:xfrm>
            <a:off x="4961890" y="1655445"/>
            <a:ext cx="5154930" cy="3107690"/>
          </a:xfrm>
          <a:prstGeom prst="rect">
            <a:avLst/>
          </a:prstGeom>
          <a:noFill/>
        </p:spPr>
        <p:txBody>
          <a:bodyPr wrap="square" rtlCol="0">
            <a:spAutoFit/>
          </a:bodyPr>
          <a:p>
            <a:r>
              <a:rPr lang="zh-CN" altLang="en-US" sz="2800"/>
              <a:t>请出示你的</a:t>
            </a:r>
            <a:r>
              <a:rPr lang="zh-CN" altLang="en-US" sz="2800">
                <a:solidFill>
                  <a:srgbClr val="FF0000"/>
                </a:solidFill>
              </a:rPr>
              <a:t>护照</a:t>
            </a:r>
            <a:r>
              <a:rPr lang="zh-CN" altLang="en-US" sz="2800"/>
              <a:t>。</a:t>
            </a:r>
            <a:endParaRPr lang="zh-CN" altLang="en-US" sz="2800"/>
          </a:p>
          <a:p>
            <a:r>
              <a:rPr lang="en-US" altLang="zh-CN" sz="2800"/>
              <a:t>q</a:t>
            </a:r>
            <a:r>
              <a:rPr lang="zh-CN" altLang="en-US" sz="2800"/>
              <a:t>ǐng chū shì nǐ de hù zhào</a:t>
            </a:r>
            <a:r>
              <a:rPr lang="en-US" altLang="zh-CN" sz="2800"/>
              <a:t>.</a:t>
            </a:r>
            <a:endParaRPr lang="en-US" altLang="zh-CN" sz="2800"/>
          </a:p>
          <a:p>
            <a:r>
              <a:rPr lang="zh-CN" altLang="en-US" sz="2800"/>
              <a:t>Your </a:t>
            </a:r>
            <a:r>
              <a:rPr lang="zh-CN" altLang="en-US" sz="2800">
                <a:solidFill>
                  <a:srgbClr val="FF0000"/>
                </a:solidFill>
              </a:rPr>
              <a:t>passport</a:t>
            </a:r>
            <a:r>
              <a:rPr lang="zh-CN" altLang="en-US" sz="2800"/>
              <a:t> please</a:t>
            </a:r>
            <a:r>
              <a:rPr lang="en-US" altLang="zh-CN" sz="2800"/>
              <a:t>.</a:t>
            </a:r>
            <a:endParaRPr lang="en-US" altLang="zh-CN" sz="2800"/>
          </a:p>
          <a:p>
            <a:endParaRPr lang="en-US" altLang="zh-CN" sz="2800"/>
          </a:p>
          <a:p>
            <a:r>
              <a:rPr lang="zh-CN" altLang="en-US" sz="2800"/>
              <a:t>请拿好你的</a:t>
            </a:r>
            <a:r>
              <a:rPr lang="zh-CN" altLang="en-US" sz="2800">
                <a:solidFill>
                  <a:srgbClr val="FF0000"/>
                </a:solidFill>
              </a:rPr>
              <a:t>护照</a:t>
            </a:r>
            <a:r>
              <a:rPr lang="zh-CN" altLang="en-US" sz="2800"/>
              <a:t>。</a:t>
            </a:r>
            <a:endParaRPr lang="zh-CN" altLang="en-US" sz="2800"/>
          </a:p>
          <a:p>
            <a:r>
              <a:rPr lang="en-US" altLang="zh-CN" sz="2800"/>
              <a:t>q</a:t>
            </a:r>
            <a:r>
              <a:rPr lang="zh-CN" altLang="en-US" sz="2800"/>
              <a:t>ǐng ná hǎo nǐ de hù zhào</a:t>
            </a:r>
            <a:r>
              <a:rPr lang="en-US" altLang="zh-CN" sz="2800"/>
              <a:t>.</a:t>
            </a:r>
            <a:endParaRPr lang="zh-CN" altLang="en-US" sz="2800"/>
          </a:p>
          <a:p>
            <a:r>
              <a:rPr lang="zh-CN" altLang="en-US" sz="2800"/>
              <a:t>Please take your </a:t>
            </a:r>
            <a:r>
              <a:rPr lang="zh-CN" altLang="en-US" sz="2800">
                <a:solidFill>
                  <a:srgbClr val="FF0000"/>
                </a:solidFill>
              </a:rPr>
              <a:t>passport</a:t>
            </a:r>
            <a:r>
              <a:rPr lang="en-US" altLang="zh-CN" sz="2800"/>
              <a:t>.</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2064385" y="2230755"/>
            <a:ext cx="1796415" cy="1568450"/>
          </a:xfrm>
          <a:prstGeom prst="rect">
            <a:avLst/>
          </a:prstGeom>
          <a:noFill/>
        </p:spPr>
        <p:txBody>
          <a:bodyPr wrap="square" rtlCol="0">
            <a:spAutoFit/>
          </a:bodyPr>
          <a:p>
            <a:r>
              <a:rPr lang="zh-CN" altLang="en-US" sz="9600"/>
              <a:t>订</a:t>
            </a:r>
            <a:endParaRPr lang="zh-CN" altLang="en-US" sz="9600"/>
          </a:p>
        </p:txBody>
      </p:sp>
      <p:sp>
        <p:nvSpPr>
          <p:cNvPr id="3" name="文本框 2"/>
          <p:cNvSpPr txBox="1"/>
          <p:nvPr/>
        </p:nvSpPr>
        <p:spPr>
          <a:xfrm>
            <a:off x="2064385" y="1585595"/>
            <a:ext cx="1494155" cy="645160"/>
          </a:xfrm>
          <a:prstGeom prst="rect">
            <a:avLst/>
          </a:prstGeom>
          <a:noFill/>
        </p:spPr>
        <p:txBody>
          <a:bodyPr wrap="square" rtlCol="0">
            <a:spAutoFit/>
          </a:bodyPr>
          <a:p>
            <a:r>
              <a:rPr lang="en-US" altLang="zh-CN" sz="3600"/>
              <a:t> dìng      </a:t>
            </a:r>
            <a:endParaRPr lang="en-US" altLang="zh-CN" sz="3600"/>
          </a:p>
        </p:txBody>
      </p:sp>
      <p:sp>
        <p:nvSpPr>
          <p:cNvPr id="5" name="文本框 4"/>
          <p:cNvSpPr txBox="1"/>
          <p:nvPr/>
        </p:nvSpPr>
        <p:spPr>
          <a:xfrm>
            <a:off x="869315" y="3790315"/>
            <a:ext cx="4833620" cy="1198880"/>
          </a:xfrm>
          <a:prstGeom prst="rect">
            <a:avLst/>
          </a:prstGeom>
          <a:noFill/>
        </p:spPr>
        <p:txBody>
          <a:bodyPr wrap="square" rtlCol="0">
            <a:spAutoFit/>
          </a:bodyPr>
          <a:p>
            <a:r>
              <a:rPr lang="en-US" altLang="zh-CN" sz="3600"/>
              <a:t>to reserve; to book (a ticket, a hotel room, ect)</a:t>
            </a:r>
            <a:endParaRPr lang="en-US" altLang="zh-CN" sz="3600"/>
          </a:p>
        </p:txBody>
      </p:sp>
      <p:sp>
        <p:nvSpPr>
          <p:cNvPr id="6" name="文本框 5"/>
          <p:cNvSpPr txBox="1"/>
          <p:nvPr/>
        </p:nvSpPr>
        <p:spPr>
          <a:xfrm>
            <a:off x="6118225" y="1740535"/>
            <a:ext cx="5023485" cy="4092575"/>
          </a:xfrm>
          <a:prstGeom prst="rect">
            <a:avLst/>
          </a:prstGeom>
          <a:noFill/>
        </p:spPr>
        <p:txBody>
          <a:bodyPr wrap="square" rtlCol="0">
            <a:spAutoFit/>
          </a:bodyPr>
          <a:p>
            <a:r>
              <a:rPr lang="zh-CN" altLang="en-US" sz="2800"/>
              <a:t>我想</a:t>
            </a:r>
            <a:r>
              <a:rPr lang="zh-CN" altLang="en-US" sz="2800">
                <a:solidFill>
                  <a:srgbClr val="FF0000"/>
                </a:solidFill>
              </a:rPr>
              <a:t>订</a:t>
            </a:r>
            <a:r>
              <a:rPr lang="zh-CN" altLang="en-US" sz="2800"/>
              <a:t>一张去台北的票。</a:t>
            </a:r>
            <a:endParaRPr lang="zh-CN" altLang="en-US" sz="2800"/>
          </a:p>
          <a:p>
            <a:r>
              <a:rPr lang="en-US" altLang="zh-CN" sz="2800"/>
              <a:t>wǒ xiǎng dìng yì zhāng qù tái běi de piào.</a:t>
            </a:r>
            <a:endParaRPr lang="en-US" altLang="zh-CN" sz="2800"/>
          </a:p>
          <a:p>
            <a:r>
              <a:rPr lang="en-US" altLang="zh-CN" sz="2800"/>
              <a:t>I want to </a:t>
            </a:r>
            <a:r>
              <a:rPr lang="en-US" altLang="zh-CN" sz="2800">
                <a:solidFill>
                  <a:srgbClr val="FF0000"/>
                </a:solidFill>
              </a:rPr>
              <a:t>book </a:t>
            </a:r>
            <a:r>
              <a:rPr lang="en-US" altLang="zh-CN" sz="2800"/>
              <a:t>a ticket to Taipei</a:t>
            </a:r>
            <a:endParaRPr lang="en-US" altLang="zh-CN" sz="2800"/>
          </a:p>
          <a:p>
            <a:endParaRPr lang="en-US" altLang="zh-CN" sz="2800"/>
          </a:p>
          <a:p>
            <a:r>
              <a:rPr lang="en-US" altLang="zh-CN" sz="2800"/>
              <a:t>我想</a:t>
            </a:r>
            <a:r>
              <a:rPr lang="en-US" altLang="zh-CN" sz="2800">
                <a:solidFill>
                  <a:srgbClr val="FF0000"/>
                </a:solidFill>
              </a:rPr>
              <a:t>订</a:t>
            </a:r>
            <a:r>
              <a:rPr lang="en-US" altLang="zh-CN" sz="2800"/>
              <a:t>间旅馆</a:t>
            </a:r>
            <a:r>
              <a:rPr lang="zh-CN" altLang="en-US" sz="2800"/>
              <a:t>。</a:t>
            </a:r>
            <a:endParaRPr lang="zh-CN" altLang="en-US" sz="2800"/>
          </a:p>
          <a:p>
            <a:r>
              <a:rPr lang="en-US" altLang="zh-CN" sz="2800"/>
              <a:t>wǒ xiǎng dìng jiān lǚ guǎn.</a:t>
            </a:r>
            <a:endParaRPr lang="en-US" altLang="zh-CN" sz="2800"/>
          </a:p>
          <a:p>
            <a:r>
              <a:rPr lang="en-US" altLang="zh-CN" sz="2800"/>
              <a:t>I want to </a:t>
            </a:r>
            <a:r>
              <a:rPr lang="en-US" altLang="zh-CN" sz="2800">
                <a:solidFill>
                  <a:srgbClr val="FF0000"/>
                </a:solidFill>
              </a:rPr>
              <a:t>book</a:t>
            </a:r>
            <a:r>
              <a:rPr lang="en-US" altLang="zh-CN" sz="2800"/>
              <a:t> a hotel.</a:t>
            </a:r>
            <a:endParaRPr lang="en-US" altLang="zh-CN" sz="2800"/>
          </a:p>
          <a:p>
            <a:endParaRPr lang="en-US" altLang="zh-CN"/>
          </a:p>
          <a:p>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签证</a:t>
            </a:r>
            <a:endParaRPr lang="zh-CN" altLang="en-US" sz="9600"/>
          </a:p>
        </p:txBody>
      </p:sp>
      <p:sp>
        <p:nvSpPr>
          <p:cNvPr id="3" name="文本框 2"/>
          <p:cNvSpPr txBox="1"/>
          <p:nvPr/>
        </p:nvSpPr>
        <p:spPr>
          <a:xfrm>
            <a:off x="1574800" y="1585595"/>
            <a:ext cx="2793365" cy="645160"/>
          </a:xfrm>
          <a:prstGeom prst="rect">
            <a:avLst/>
          </a:prstGeom>
          <a:noFill/>
        </p:spPr>
        <p:txBody>
          <a:bodyPr wrap="square" rtlCol="0">
            <a:spAutoFit/>
          </a:bodyPr>
          <a:p>
            <a:r>
              <a:rPr lang="en-US" altLang="zh-CN" sz="3600"/>
              <a:t> qiān  zhèng      </a:t>
            </a:r>
            <a:endParaRPr lang="en-US" altLang="zh-CN" sz="3600"/>
          </a:p>
        </p:txBody>
      </p:sp>
      <p:sp>
        <p:nvSpPr>
          <p:cNvPr id="5" name="文本框 4"/>
          <p:cNvSpPr txBox="1"/>
          <p:nvPr/>
        </p:nvSpPr>
        <p:spPr>
          <a:xfrm>
            <a:off x="869315" y="3790315"/>
            <a:ext cx="4580255" cy="645160"/>
          </a:xfrm>
          <a:prstGeom prst="rect">
            <a:avLst/>
          </a:prstGeom>
          <a:noFill/>
        </p:spPr>
        <p:txBody>
          <a:bodyPr wrap="square" rtlCol="0">
            <a:spAutoFit/>
          </a:bodyPr>
          <a:p>
            <a:r>
              <a:rPr lang="en-US" altLang="zh-CN" sz="3600"/>
              <a:t>            visa</a:t>
            </a:r>
            <a:endParaRPr lang="en-US" altLang="zh-CN" sz="3600"/>
          </a:p>
        </p:txBody>
      </p:sp>
      <p:sp>
        <p:nvSpPr>
          <p:cNvPr id="6" name="文本框 5"/>
          <p:cNvSpPr txBox="1"/>
          <p:nvPr/>
        </p:nvSpPr>
        <p:spPr>
          <a:xfrm>
            <a:off x="5112385" y="2012950"/>
            <a:ext cx="5842000" cy="2245360"/>
          </a:xfrm>
          <a:prstGeom prst="rect">
            <a:avLst/>
          </a:prstGeom>
          <a:noFill/>
        </p:spPr>
        <p:txBody>
          <a:bodyPr wrap="square" rtlCol="0">
            <a:spAutoFit/>
          </a:bodyPr>
          <a:p>
            <a:r>
              <a:rPr lang="zh-CN" altLang="en-US" sz="2800"/>
              <a:t>护照我已经有了，我得赶快办</a:t>
            </a:r>
            <a:r>
              <a:rPr lang="zh-CN" altLang="en-US" sz="2800">
                <a:solidFill>
                  <a:srgbClr val="FF0000"/>
                </a:solidFill>
              </a:rPr>
              <a:t>签证</a:t>
            </a:r>
            <a:r>
              <a:rPr lang="zh-CN" altLang="en-US" sz="2800"/>
              <a:t>。</a:t>
            </a:r>
            <a:endParaRPr lang="zh-CN" altLang="en-US" sz="2800"/>
          </a:p>
          <a:p>
            <a:r>
              <a:rPr lang="en-US" altLang="zh-CN" sz="2800"/>
              <a:t>h</a:t>
            </a:r>
            <a:r>
              <a:rPr lang="zh-CN" altLang="en-US" sz="2800"/>
              <a:t>ù zhào wǒ yǐ jīng yǒu le, wǒ děi gǎn kuài bàn qiān zhèng.</a:t>
            </a:r>
            <a:endParaRPr lang="zh-CN" altLang="en-US" sz="2800"/>
          </a:p>
          <a:p>
            <a:r>
              <a:rPr lang="zh-CN" altLang="en-US" sz="2800"/>
              <a:t>I already have a passport, I will have to apply for a </a:t>
            </a:r>
            <a:r>
              <a:rPr lang="zh-CN" altLang="en-US" sz="2800">
                <a:solidFill>
                  <a:srgbClr val="FF0000"/>
                </a:solidFill>
              </a:rPr>
              <a:t>visa</a:t>
            </a:r>
            <a:r>
              <a:rPr lang="zh-CN" altLang="en-US" sz="2800"/>
              <a:t> at once.</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3874135" cy="1568450"/>
          </a:xfrm>
          <a:prstGeom prst="rect">
            <a:avLst/>
          </a:prstGeom>
          <a:noFill/>
        </p:spPr>
        <p:txBody>
          <a:bodyPr wrap="square" rtlCol="0">
            <a:spAutoFit/>
          </a:bodyPr>
          <a:p>
            <a:r>
              <a:rPr lang="zh-CN" altLang="en-US" sz="9600"/>
              <a:t>旅行社</a:t>
            </a:r>
            <a:endParaRPr lang="zh-CN" altLang="en-US" sz="9600"/>
          </a:p>
        </p:txBody>
      </p:sp>
      <p:sp>
        <p:nvSpPr>
          <p:cNvPr id="3" name="文本框 2"/>
          <p:cNvSpPr txBox="1"/>
          <p:nvPr/>
        </p:nvSpPr>
        <p:spPr>
          <a:xfrm>
            <a:off x="1574800" y="1585595"/>
            <a:ext cx="4015740" cy="645160"/>
          </a:xfrm>
          <a:prstGeom prst="rect">
            <a:avLst/>
          </a:prstGeom>
          <a:noFill/>
        </p:spPr>
        <p:txBody>
          <a:bodyPr wrap="square" rtlCol="0">
            <a:spAutoFit/>
          </a:bodyPr>
          <a:p>
            <a:r>
              <a:rPr lang="en-US" altLang="zh-CN" sz="3600"/>
              <a:t>   lǚ      xíng   shè       </a:t>
            </a:r>
            <a:endParaRPr lang="en-US" altLang="zh-CN" sz="3600"/>
          </a:p>
        </p:txBody>
      </p:sp>
      <p:sp>
        <p:nvSpPr>
          <p:cNvPr id="5" name="文本框 4"/>
          <p:cNvSpPr txBox="1"/>
          <p:nvPr/>
        </p:nvSpPr>
        <p:spPr>
          <a:xfrm>
            <a:off x="869315" y="3790315"/>
            <a:ext cx="4580255" cy="645160"/>
          </a:xfrm>
          <a:prstGeom prst="rect">
            <a:avLst/>
          </a:prstGeom>
          <a:noFill/>
        </p:spPr>
        <p:txBody>
          <a:bodyPr wrap="square" rtlCol="0">
            <a:spAutoFit/>
          </a:bodyPr>
          <a:p>
            <a:r>
              <a:rPr lang="en-US" altLang="zh-CN" sz="3600"/>
              <a:t>        travel agency</a:t>
            </a:r>
            <a:endParaRPr lang="en-US" altLang="zh-CN" sz="3600"/>
          </a:p>
        </p:txBody>
      </p:sp>
      <p:sp>
        <p:nvSpPr>
          <p:cNvPr id="6" name="文本框 5"/>
          <p:cNvSpPr txBox="1"/>
          <p:nvPr/>
        </p:nvSpPr>
        <p:spPr>
          <a:xfrm>
            <a:off x="5939155" y="2091055"/>
            <a:ext cx="5544820" cy="2676525"/>
          </a:xfrm>
          <a:prstGeom prst="rect">
            <a:avLst/>
          </a:prstGeom>
          <a:noFill/>
        </p:spPr>
        <p:txBody>
          <a:bodyPr wrap="square" rtlCol="0">
            <a:spAutoFit/>
          </a:bodyPr>
          <a:p>
            <a:r>
              <a:rPr lang="zh-CN" altLang="en-US" sz="2800"/>
              <a:t>我马上给</a:t>
            </a:r>
            <a:r>
              <a:rPr lang="zh-CN" altLang="en-US" sz="2800">
                <a:solidFill>
                  <a:srgbClr val="FF0000"/>
                </a:solidFill>
              </a:rPr>
              <a:t>旅行社</a:t>
            </a:r>
            <a:r>
              <a:rPr lang="zh-CN" altLang="en-US" sz="2800"/>
              <a:t>打电话订飞机票。</a:t>
            </a:r>
            <a:endParaRPr lang="zh-CN" altLang="en-US" sz="2800"/>
          </a:p>
          <a:p>
            <a:r>
              <a:rPr lang="en-US" altLang="zh-CN" sz="2800"/>
              <a:t>w</a:t>
            </a:r>
            <a:r>
              <a:rPr lang="zh-CN" altLang="en-US" sz="2800"/>
              <a:t>ǒ mǎ shàng gěi lǚ xíng shè dǎ diàn huà dìng fēi jī piào.</a:t>
            </a:r>
            <a:endParaRPr lang="zh-CN" altLang="en-US" sz="2800"/>
          </a:p>
          <a:p>
            <a:r>
              <a:rPr lang="en-US" altLang="zh-CN" sz="2800"/>
              <a:t>I`ll give the </a:t>
            </a:r>
            <a:r>
              <a:rPr lang="en-US" altLang="zh-CN" sz="2800">
                <a:solidFill>
                  <a:srgbClr val="FF0000"/>
                </a:solidFill>
              </a:rPr>
              <a:t>travel agency </a:t>
            </a:r>
            <a:r>
              <a:rPr lang="en-US" altLang="zh-CN" sz="2800"/>
              <a:t>a cell right away and get the plane tickets.</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香港</a:t>
            </a:r>
            <a:endParaRPr lang="zh-CN" altLang="en-US" sz="9600"/>
          </a:p>
        </p:txBody>
      </p:sp>
      <p:sp>
        <p:nvSpPr>
          <p:cNvPr id="3" name="文本框 2"/>
          <p:cNvSpPr txBox="1"/>
          <p:nvPr/>
        </p:nvSpPr>
        <p:spPr>
          <a:xfrm>
            <a:off x="1574800" y="1585595"/>
            <a:ext cx="3254375" cy="645160"/>
          </a:xfrm>
          <a:prstGeom prst="rect">
            <a:avLst/>
          </a:prstGeom>
          <a:noFill/>
        </p:spPr>
        <p:txBody>
          <a:bodyPr wrap="square" rtlCol="0">
            <a:spAutoFit/>
          </a:bodyPr>
          <a:p>
            <a:r>
              <a:rPr lang="en-US" altLang="zh-CN" sz="3600"/>
              <a:t> xiāng gǎng       </a:t>
            </a:r>
            <a:endParaRPr lang="en-US" altLang="zh-CN" sz="3600"/>
          </a:p>
        </p:txBody>
      </p:sp>
      <p:sp>
        <p:nvSpPr>
          <p:cNvPr id="5" name="文本框 4"/>
          <p:cNvSpPr txBox="1"/>
          <p:nvPr/>
        </p:nvSpPr>
        <p:spPr>
          <a:xfrm>
            <a:off x="869315" y="3790315"/>
            <a:ext cx="4580255" cy="645160"/>
          </a:xfrm>
          <a:prstGeom prst="rect">
            <a:avLst/>
          </a:prstGeom>
          <a:noFill/>
        </p:spPr>
        <p:txBody>
          <a:bodyPr wrap="square" rtlCol="0">
            <a:spAutoFit/>
          </a:bodyPr>
          <a:p>
            <a:r>
              <a:rPr lang="en-US" altLang="zh-CN" sz="3600"/>
              <a:t>       Hong Kong</a:t>
            </a:r>
            <a:endParaRPr lang="en-US" altLang="zh-CN" sz="3600"/>
          </a:p>
        </p:txBody>
      </p:sp>
      <p:pic>
        <p:nvPicPr>
          <p:cNvPr id="6" name="图片 5"/>
          <p:cNvPicPr>
            <a:picLocks noChangeAspect="1"/>
          </p:cNvPicPr>
          <p:nvPr/>
        </p:nvPicPr>
        <p:blipFill>
          <a:blip r:embed="rId1"/>
          <a:stretch>
            <a:fillRect/>
          </a:stretch>
        </p:blipFill>
        <p:spPr>
          <a:xfrm>
            <a:off x="5256530" y="1585595"/>
            <a:ext cx="4558030" cy="2609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4533900"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1. </a:t>
            </a:r>
            <a:r>
              <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不得了</a:t>
            </a: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(bù dé liǎo, extremely)</a:t>
            </a:r>
            <a:endPar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1295400"/>
            <a:ext cx="10244455" cy="4399915"/>
          </a:xfrm>
          <a:prstGeom prst="rect">
            <a:avLst/>
          </a:prstGeom>
          <a:noFill/>
        </p:spPr>
        <p:txBody>
          <a:bodyPr wrap="square" rtlCol="0">
            <a:spAutoFit/>
          </a:bodyPr>
          <a:p>
            <a:r>
              <a:rPr lang="en-US" altLang="zh-CN" sz="2800">
                <a:solidFill>
                  <a:schemeClr val="tx1"/>
                </a:solidFill>
              </a:rPr>
              <a:t>The expression </a:t>
            </a:r>
            <a:r>
              <a:rPr lang="zh-CN" altLang="en-US" sz="2800" noProof="0">
                <a:ln>
                  <a:noFill/>
                </a:ln>
                <a:solidFill>
                  <a:schemeClr val="tx1"/>
                </a:solidFill>
                <a:effectLst/>
                <a:uLnTx/>
                <a:uFillTx/>
                <a:latin typeface="等线 Light" panose="02010600030101010101" charset="-122"/>
                <a:ea typeface="等线 Light" panose="02010600030101010101" charset="-122"/>
                <a:sym typeface="+mn-ea"/>
              </a:rPr>
              <a:t>不得了</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(bù dé liǎo, extremely), which often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follows </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the structure</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 “adjective+</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得</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(de),” </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indicates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a high degree</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 in the speaker`s judgment, of the attribute signified by the adjective, </a:t>
            </a:r>
            <a:endParaRPr lang="en-US" altLang="zh-CN" sz="2800" noProof="0">
              <a:ln>
                <a:noFill/>
              </a:ln>
              <a:solidFill>
                <a:schemeClr val="tx1"/>
              </a:solidFill>
              <a:effectLst/>
              <a:uLnTx/>
              <a:uFillTx/>
              <a:latin typeface="等线 Light" panose="02010600030101010101" charset="-122"/>
              <a:ea typeface="等线 Light" panose="02010600030101010101" charset="-122"/>
              <a:sym typeface="+mn-ea"/>
            </a:endParaRPr>
          </a:p>
          <a:p>
            <a:endParaRPr lang="en-US" altLang="zh-CN" sz="2800" noProof="0">
              <a:ln>
                <a:noFill/>
              </a:ln>
              <a:solidFill>
                <a:schemeClr val="tx1"/>
              </a:solidFill>
              <a:effectLst/>
              <a:uLnTx/>
              <a:uFillTx/>
              <a:latin typeface="等线 Light" panose="02010600030101010101" charset="-122"/>
              <a:ea typeface="等线 Light" panose="02010600030101010101" charset="-122"/>
              <a:sym typeface="+mn-ea"/>
            </a:endParaRPr>
          </a:p>
          <a:p>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For example, if one cannot stand the summer heat in a certain place, one can comment on it by saying:</a:t>
            </a:r>
            <a:endParaRPr lang="en-US" altLang="zh-CN" sz="2800" noProof="0">
              <a:ln>
                <a:noFill/>
              </a:ln>
              <a:solidFill>
                <a:schemeClr val="tx1"/>
              </a:solidFill>
              <a:effectLst/>
              <a:uLnTx/>
              <a:uFillTx/>
              <a:latin typeface="等线 Light" panose="02010600030101010101" charset="-122"/>
              <a:ea typeface="等线 Light" panose="02010600030101010101" charset="-122"/>
              <a:sym typeface="+mn-ea"/>
            </a:endParaRPr>
          </a:p>
          <a:p>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那个地方夏天</a:t>
            </a:r>
            <a:r>
              <a:rPr kumimoji="0" lang="zh-CN" altLang="en-US"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热得不得了</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a:t>
            </a:r>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nà g</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e</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dì f</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a</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ng xià tiān rè d</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e</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bù dé </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liǎo.</a:t>
            </a:r>
            <a:endParaRPr lang="en-US" altLang="zh-CN" sz="2800" noProof="0">
              <a:ln>
                <a:noFill/>
              </a:ln>
              <a:solidFill>
                <a:schemeClr val="tx1"/>
              </a:solidFill>
              <a:effectLst/>
              <a:uLnTx/>
              <a:uFillTx/>
              <a:latin typeface="等线 Light" panose="02010600030101010101" charset="-122"/>
              <a:ea typeface="等线 Light" panose="02010600030101010101" charset="-122"/>
              <a:sym typeface="+mn-ea"/>
            </a:endParaRPr>
          </a:p>
          <a:p>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Summer is unbearably hot in that place.</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4533900"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1. </a:t>
            </a:r>
            <a:r>
              <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不得了</a:t>
            </a: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(bù dé liǎo, extremely)</a:t>
            </a:r>
            <a:endPar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1295400"/>
            <a:ext cx="10244455" cy="4831080"/>
          </a:xfrm>
          <a:prstGeom prst="rect">
            <a:avLst/>
          </a:prstGeom>
          <a:noFill/>
        </p:spPr>
        <p:txBody>
          <a:bodyPr wrap="square" rtlCol="0">
            <a:spAutoFit/>
          </a:bodyPr>
          <a:p>
            <a:r>
              <a:rPr lang="en-US" altLang="zh-CN" sz="2800">
                <a:solidFill>
                  <a:schemeClr val="tx1"/>
                </a:solidFill>
              </a:rPr>
              <a:t>The expression </a:t>
            </a:r>
            <a:r>
              <a:rPr lang="zh-CN" altLang="en-US" sz="2800" noProof="0">
                <a:ln>
                  <a:noFill/>
                </a:ln>
                <a:solidFill>
                  <a:schemeClr val="tx1"/>
                </a:solidFill>
                <a:effectLst/>
                <a:uLnTx/>
                <a:uFillTx/>
                <a:latin typeface="等线 Light" panose="02010600030101010101" charset="-122"/>
                <a:ea typeface="等线 Light" panose="02010600030101010101" charset="-122"/>
                <a:sym typeface="+mn-ea"/>
              </a:rPr>
              <a:t>不得了</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(bù dé liǎo, extremely), which often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follows </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the structure</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 “adjective+</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得</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(de),” </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indicates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a high degree</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 in the speaker`s judgment, of the attribute signified by the adjective.</a:t>
            </a:r>
            <a:endParaRPr lang="en-US" altLang="zh-CN" sz="2800" noProof="0">
              <a:ln>
                <a:noFill/>
              </a:ln>
              <a:solidFill>
                <a:schemeClr val="tx1"/>
              </a:solidFill>
              <a:effectLst/>
              <a:uLnTx/>
              <a:uFillTx/>
              <a:latin typeface="等线 Light" panose="02010600030101010101" charset="-122"/>
              <a:ea typeface="等线 Light" panose="02010600030101010101" charset="-122"/>
              <a:sym typeface="+mn-ea"/>
            </a:endParaRPr>
          </a:p>
          <a:p>
            <a:endParaRPr lang="en-US" altLang="zh-CN" sz="2800" noProof="0">
              <a:ln>
                <a:noFill/>
              </a:ln>
              <a:solidFill>
                <a:schemeClr val="tx1"/>
              </a:solidFill>
              <a:effectLst/>
              <a:uLnTx/>
              <a:uFillTx/>
              <a:latin typeface="等线 Light" panose="02010600030101010101" charset="-122"/>
              <a:ea typeface="等线 Light" panose="02010600030101010101" charset="-122"/>
              <a:sym typeface="+mn-ea"/>
            </a:endParaRPr>
          </a:p>
          <a:p>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If the Great Wall is extremely crowded, one can describe the scene by saying:</a:t>
            </a:r>
            <a:endParaRPr lang="en-US" altLang="zh-CN" sz="2800" noProof="0">
              <a:ln>
                <a:noFill/>
              </a:ln>
              <a:solidFill>
                <a:schemeClr val="tx1"/>
              </a:solidFill>
              <a:effectLst/>
              <a:uLnTx/>
              <a:uFillTx/>
              <a:latin typeface="等线 Light" panose="02010600030101010101" charset="-122"/>
              <a:ea typeface="等线 Light" panose="02010600030101010101" charset="-122"/>
              <a:sym typeface="+mn-ea"/>
            </a:endParaRPr>
          </a:p>
          <a:p>
            <a:endParaRPr lang="en-US" altLang="zh-CN" sz="2800" noProof="0">
              <a:ln>
                <a:noFill/>
              </a:ln>
              <a:solidFill>
                <a:schemeClr val="tx1"/>
              </a:solidFill>
              <a:effectLst/>
              <a:uLnTx/>
              <a:uFillTx/>
              <a:latin typeface="等线 Light" panose="02010600030101010101" charset="-122"/>
              <a:ea typeface="等线 Light" panose="02010600030101010101" charset="-122"/>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长城上的人</a:t>
            </a:r>
            <a:r>
              <a:rPr kumimoji="0" lang="zh-CN" altLang="en-US"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多得不得了</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a:t>
            </a:r>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cháng chéng shàng de rén duō d</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e</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bù dé </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liǎo.</a:t>
            </a:r>
            <a:endParaRPr lang="en-US" altLang="zh-CN" sz="2800" noProof="0">
              <a:ln>
                <a:noFill/>
              </a:ln>
              <a:solidFill>
                <a:schemeClr val="tx1"/>
              </a:solidFill>
              <a:effectLst/>
              <a:uLnTx/>
              <a:uFillTx/>
              <a:latin typeface="等线 Light" panose="02010600030101010101" charset="-122"/>
              <a:ea typeface="等线 Light" panose="02010600030101010101" charset="-122"/>
              <a:sym typeface="+mn-ea"/>
            </a:endParaRPr>
          </a:p>
          <a:p>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There was an incredible number of people on the Great Wall.</a:t>
            </a:r>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095375" y="1325880"/>
            <a:ext cx="9171940" cy="3107690"/>
          </a:xfrm>
          <a:prstGeom prst="rect">
            <a:avLst/>
          </a:prstGeom>
          <a:noFill/>
        </p:spPr>
        <p:txBody>
          <a:bodyPr wrap="square" rtlCol="0">
            <a:spAutoFit/>
          </a:bodyPr>
          <a:p>
            <a:r>
              <a:rPr lang="en-US" altLang="zh-CN" sz="2800">
                <a:solidFill>
                  <a:srgbClr val="FF0000"/>
                </a:solidFill>
              </a:rPr>
              <a:t>To apply for a certificate or official documentation, one usually uses the verb </a:t>
            </a:r>
            <a:r>
              <a:rPr lang="zh-CN" altLang="en-US" sz="2800">
                <a:gradFill>
                  <a:gsLst>
                    <a:gs pos="0">
                      <a:srgbClr val="007BD3"/>
                    </a:gs>
                    <a:gs pos="100000">
                      <a:srgbClr val="034373"/>
                    </a:gs>
                  </a:gsLst>
                  <a:lin scaled="0"/>
                </a:gradFill>
              </a:rPr>
              <a:t>办</a:t>
            </a:r>
            <a:r>
              <a:rPr lang="en-US" altLang="zh-CN" sz="2800">
                <a:gradFill>
                  <a:gsLst>
                    <a:gs pos="0">
                      <a:srgbClr val="007BD3"/>
                    </a:gs>
                    <a:gs pos="100000">
                      <a:srgbClr val="034373"/>
                    </a:gs>
                  </a:gsLst>
                  <a:lin scaled="0"/>
                </a:gradFill>
              </a:rPr>
              <a:t>(</a:t>
            </a:r>
            <a:r>
              <a:rPr lang="en-US" altLang="zh-CN" sz="2800">
                <a:gradFill>
                  <a:gsLst>
                    <a:gs pos="0">
                      <a:srgbClr val="007BD3"/>
                    </a:gs>
                    <a:gs pos="100000">
                      <a:srgbClr val="034373"/>
                    </a:gs>
                  </a:gsLst>
                  <a:lin scaled="0"/>
                </a:gradFill>
                <a:sym typeface="+mn-ea"/>
              </a:rPr>
              <a:t>bàn</a:t>
            </a:r>
            <a:r>
              <a:rPr lang="en-US" altLang="zh-CN" sz="2800">
                <a:gradFill>
                  <a:gsLst>
                    <a:gs pos="0">
                      <a:srgbClr val="007BD3"/>
                    </a:gs>
                    <a:gs pos="100000">
                      <a:srgbClr val="034373"/>
                    </a:gs>
                  </a:gsLst>
                  <a:lin scaled="0"/>
                </a:gradFill>
              </a:rPr>
              <a:t>), </a:t>
            </a:r>
            <a:r>
              <a:rPr lang="en-US" altLang="zh-CN" sz="2800"/>
              <a:t>especially in </a:t>
            </a:r>
            <a:r>
              <a:rPr lang="en-US" altLang="zh-CN" sz="2800">
                <a:solidFill>
                  <a:srgbClr val="FF0000"/>
                </a:solidFill>
              </a:rPr>
              <a:t>spoken Chinese</a:t>
            </a:r>
            <a:r>
              <a:rPr lang="en-US" altLang="zh-CN" sz="2800"/>
              <a:t>, as in </a:t>
            </a:r>
            <a:r>
              <a:rPr lang="zh-CN" altLang="en-US" sz="2800"/>
              <a:t>办护照</a:t>
            </a:r>
            <a:r>
              <a:rPr lang="en-US" altLang="zh-CN" sz="2800"/>
              <a:t>(bàn hù zhào, to apply for a passport) and </a:t>
            </a:r>
            <a:r>
              <a:rPr lang="zh-CN" altLang="en-US" sz="2800"/>
              <a:t>办签证</a:t>
            </a:r>
            <a:r>
              <a:rPr lang="en-US" altLang="zh-CN" sz="2800"/>
              <a:t>(bàn qiān zhèng, to apply for a visa). More examples: </a:t>
            </a:r>
            <a:r>
              <a:rPr lang="zh-CN" altLang="en-US" sz="2800"/>
              <a:t>办学生证</a:t>
            </a:r>
            <a:r>
              <a:rPr lang="en-US" altLang="zh-CN" sz="2800"/>
              <a:t>(bàn xué shēng zhèng, to apply for a student ID), </a:t>
            </a:r>
            <a:r>
              <a:rPr lang="zh-CN" altLang="en-US" sz="2800"/>
              <a:t>办手续</a:t>
            </a:r>
            <a:r>
              <a:rPr lang="en-US" altLang="zh-CN" sz="2800"/>
              <a:t>(bàn shǒu xù, to do the paperwork), and </a:t>
            </a:r>
            <a:r>
              <a:rPr lang="zh-CN" altLang="en-US" sz="2800"/>
              <a:t>办结婚证</a:t>
            </a:r>
            <a:r>
              <a:rPr lang="en-US" altLang="zh-CN" sz="2800"/>
              <a:t>(bàn jié hūn zhèng, to apply for a marriage license.)</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放假</a:t>
            </a:r>
            <a:endParaRPr lang="zh-CN" altLang="en-US" sz="9600"/>
          </a:p>
        </p:txBody>
      </p:sp>
      <p:sp>
        <p:nvSpPr>
          <p:cNvPr id="3" name="文本框 2"/>
          <p:cNvSpPr txBox="1"/>
          <p:nvPr/>
        </p:nvSpPr>
        <p:spPr>
          <a:xfrm>
            <a:off x="1650365" y="1585595"/>
            <a:ext cx="2793365" cy="645160"/>
          </a:xfrm>
          <a:prstGeom prst="rect">
            <a:avLst/>
          </a:prstGeom>
          <a:noFill/>
        </p:spPr>
        <p:txBody>
          <a:bodyPr wrap="square" rtlCol="0">
            <a:spAutoFit/>
          </a:bodyPr>
          <a:p>
            <a:r>
              <a:rPr lang="en-US" altLang="zh-CN" sz="3600"/>
              <a:t> fàng    jià </a:t>
            </a:r>
            <a:endParaRPr lang="en-US" altLang="zh-CN" sz="3600"/>
          </a:p>
        </p:txBody>
      </p:sp>
      <p:sp>
        <p:nvSpPr>
          <p:cNvPr id="5" name="文本框 4"/>
          <p:cNvSpPr txBox="1"/>
          <p:nvPr/>
        </p:nvSpPr>
        <p:spPr>
          <a:xfrm>
            <a:off x="1499870" y="3799205"/>
            <a:ext cx="3423920" cy="1198880"/>
          </a:xfrm>
          <a:prstGeom prst="rect">
            <a:avLst/>
          </a:prstGeom>
          <a:noFill/>
        </p:spPr>
        <p:txBody>
          <a:bodyPr wrap="square" rtlCol="0">
            <a:spAutoFit/>
          </a:bodyPr>
          <a:p>
            <a:r>
              <a:rPr lang="en-US" altLang="zh-CN" sz="3600"/>
              <a:t>go on vacation;</a:t>
            </a:r>
            <a:endParaRPr lang="en-US" altLang="zh-CN" sz="3600"/>
          </a:p>
          <a:p>
            <a:r>
              <a:rPr lang="en-US" altLang="zh-CN" sz="3600"/>
              <a:t>have time off</a:t>
            </a:r>
            <a:endParaRPr lang="en-US" altLang="zh-CN" sz="3600"/>
          </a:p>
        </p:txBody>
      </p:sp>
      <p:sp>
        <p:nvSpPr>
          <p:cNvPr id="6" name="文本框 5"/>
          <p:cNvSpPr txBox="1"/>
          <p:nvPr/>
        </p:nvSpPr>
        <p:spPr>
          <a:xfrm>
            <a:off x="5112385" y="2230755"/>
            <a:ext cx="6240780" cy="2245360"/>
          </a:xfrm>
          <a:prstGeom prst="rect">
            <a:avLst/>
          </a:prstGeom>
          <a:noFill/>
        </p:spPr>
        <p:txBody>
          <a:bodyPr wrap="square" rtlCol="0">
            <a:spAutoFit/>
          </a:bodyPr>
          <a:p>
            <a:r>
              <a:rPr lang="zh-CN" altLang="en-US" sz="2800"/>
              <a:t>马上就要</a:t>
            </a:r>
            <a:r>
              <a:rPr lang="zh-CN" altLang="en-US" sz="2800">
                <a:solidFill>
                  <a:srgbClr val="FF0000"/>
                </a:solidFill>
              </a:rPr>
              <a:t>放假</a:t>
            </a:r>
            <a:r>
              <a:rPr lang="zh-CN" altLang="en-US" sz="2800"/>
              <a:t>了，你想去哪儿旅行。</a:t>
            </a:r>
            <a:endParaRPr lang="zh-CN" altLang="en-US" sz="2800"/>
          </a:p>
          <a:p>
            <a:r>
              <a:rPr lang="en-US" altLang="zh-CN" sz="2800"/>
              <a:t>m</a:t>
            </a:r>
            <a:r>
              <a:rPr lang="zh-CN" altLang="en-US" sz="2800"/>
              <a:t>ǎ shàng jiù yào fàng jià le, nǐ xiǎng qù nǎr lǚ xíng.</a:t>
            </a:r>
            <a:endParaRPr lang="zh-CN" altLang="en-US" sz="2800"/>
          </a:p>
          <a:p>
            <a:r>
              <a:rPr lang="zh-CN" altLang="en-US" sz="2800"/>
              <a:t>It's </a:t>
            </a:r>
            <a:r>
              <a:rPr lang="zh-CN" altLang="en-US" sz="2800">
                <a:solidFill>
                  <a:srgbClr val="FF0000"/>
                </a:solidFill>
              </a:rPr>
              <a:t>vacation </a:t>
            </a:r>
            <a:r>
              <a:rPr lang="zh-CN" altLang="en-US" sz="2800"/>
              <a:t>soon, where do you want to travel.</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2064385" y="2230755"/>
            <a:ext cx="1796415" cy="1568450"/>
          </a:xfrm>
          <a:prstGeom prst="rect">
            <a:avLst/>
          </a:prstGeom>
          <a:noFill/>
        </p:spPr>
        <p:txBody>
          <a:bodyPr wrap="square" rtlCol="0">
            <a:spAutoFit/>
          </a:bodyPr>
          <a:p>
            <a:r>
              <a:rPr lang="zh-CN" altLang="en-US" sz="9600"/>
              <a:t>初</a:t>
            </a:r>
            <a:endParaRPr lang="zh-CN" altLang="en-US" sz="9600"/>
          </a:p>
        </p:txBody>
      </p:sp>
      <p:sp>
        <p:nvSpPr>
          <p:cNvPr id="3" name="文本框 2"/>
          <p:cNvSpPr txBox="1"/>
          <p:nvPr/>
        </p:nvSpPr>
        <p:spPr>
          <a:xfrm>
            <a:off x="2064385" y="1585595"/>
            <a:ext cx="1494155" cy="645160"/>
          </a:xfrm>
          <a:prstGeom prst="rect">
            <a:avLst/>
          </a:prstGeom>
          <a:noFill/>
        </p:spPr>
        <p:txBody>
          <a:bodyPr wrap="square" rtlCol="0">
            <a:spAutoFit/>
          </a:bodyPr>
          <a:p>
            <a:r>
              <a:rPr lang="en-US" altLang="zh-CN" sz="3600"/>
              <a:t>  chū      </a:t>
            </a:r>
            <a:endParaRPr lang="en-US" altLang="zh-CN" sz="3600"/>
          </a:p>
        </p:txBody>
      </p:sp>
      <p:sp>
        <p:nvSpPr>
          <p:cNvPr id="5" name="文本框 4"/>
          <p:cNvSpPr txBox="1"/>
          <p:nvPr/>
        </p:nvSpPr>
        <p:spPr>
          <a:xfrm>
            <a:off x="869315" y="3790315"/>
            <a:ext cx="4833620" cy="645160"/>
          </a:xfrm>
          <a:prstGeom prst="rect">
            <a:avLst/>
          </a:prstGeom>
          <a:noFill/>
        </p:spPr>
        <p:txBody>
          <a:bodyPr wrap="square" rtlCol="0">
            <a:spAutoFit/>
          </a:bodyPr>
          <a:p>
            <a:r>
              <a:rPr lang="en-US" altLang="zh-CN" sz="3600"/>
              <a:t>       beginning</a:t>
            </a:r>
            <a:endParaRPr lang="en-US" altLang="zh-CN" sz="3600"/>
          </a:p>
        </p:txBody>
      </p:sp>
      <p:sp>
        <p:nvSpPr>
          <p:cNvPr id="6" name="文本框 5"/>
          <p:cNvSpPr txBox="1"/>
          <p:nvPr/>
        </p:nvSpPr>
        <p:spPr>
          <a:xfrm>
            <a:off x="4660265" y="2021840"/>
            <a:ext cx="6773545" cy="2245360"/>
          </a:xfrm>
          <a:prstGeom prst="rect">
            <a:avLst/>
          </a:prstGeom>
          <a:noFill/>
        </p:spPr>
        <p:txBody>
          <a:bodyPr wrap="square" rtlCol="0">
            <a:spAutoFit/>
          </a:bodyPr>
          <a:p>
            <a:r>
              <a:rPr lang="zh-CN" altLang="en-US" sz="2800"/>
              <a:t>请问六月</a:t>
            </a:r>
            <a:r>
              <a:rPr lang="zh-CN" altLang="en-US" sz="2800">
                <a:solidFill>
                  <a:srgbClr val="FF0000"/>
                </a:solidFill>
              </a:rPr>
              <a:t>初</a:t>
            </a:r>
            <a:r>
              <a:rPr lang="zh-CN" altLang="en-US" sz="2800"/>
              <a:t>到北京的机票多少钱？</a:t>
            </a:r>
            <a:endParaRPr lang="zh-CN" altLang="en-US" sz="2800"/>
          </a:p>
          <a:p>
            <a:r>
              <a:rPr lang="en-US" altLang="zh-CN" sz="2800"/>
              <a:t>q</a:t>
            </a:r>
            <a:r>
              <a:rPr lang="zh-CN" altLang="en-US" sz="2800"/>
              <a:t>ǐng wèn liù yuè chū dào běi jīng de jī piào duō shǎo qián</a:t>
            </a:r>
            <a:r>
              <a:rPr lang="en-US" altLang="zh-CN" sz="2800"/>
              <a:t>?</a:t>
            </a:r>
            <a:endParaRPr lang="en-US" altLang="zh-CN" sz="2800"/>
          </a:p>
          <a:p>
            <a:r>
              <a:rPr lang="en-US" altLang="zh-CN" sz="2800"/>
              <a:t>How much is a ticket to Beijing for the </a:t>
            </a:r>
            <a:r>
              <a:rPr lang="en-US" altLang="zh-CN" sz="2800">
                <a:solidFill>
                  <a:srgbClr val="FF0000"/>
                </a:solidFill>
              </a:rPr>
              <a:t>beginning </a:t>
            </a:r>
            <a:r>
              <a:rPr lang="en-US" altLang="zh-CN" sz="2800"/>
              <a:t>of June?</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65810" y="1118870"/>
            <a:ext cx="9839325" cy="4831080"/>
          </a:xfrm>
          <a:prstGeom prst="rect">
            <a:avLst/>
          </a:prstGeom>
          <a:noFill/>
        </p:spPr>
        <p:txBody>
          <a:bodyPr wrap="square" rtlCol="0">
            <a:spAutoFit/>
          </a:bodyPr>
          <a:p>
            <a:r>
              <a:rPr lang="en-US" altLang="zh-CN" sz="2800"/>
              <a:t>1.</a:t>
            </a:r>
            <a:r>
              <a:rPr lang="zh-CN" altLang="en-US" sz="2800"/>
              <a:t>月初</a:t>
            </a:r>
            <a:r>
              <a:rPr lang="en-US" altLang="zh-CN" sz="2800"/>
              <a:t>(yuè chū) refers to the first few days of the month, typically from the 1st to the 5th or 6th. </a:t>
            </a:r>
            <a:endParaRPr lang="en-US" altLang="zh-CN" sz="2800"/>
          </a:p>
          <a:p>
            <a:r>
              <a:rPr lang="zh-CN" altLang="en-US" sz="2800"/>
              <a:t>月中</a:t>
            </a:r>
            <a:r>
              <a:rPr lang="en-US" altLang="zh-CN" sz="2800"/>
              <a:t>(yuè zhōng) is for the middle of the month, roughly from the 14th to 16th or 17th. </a:t>
            </a:r>
            <a:endParaRPr lang="en-US" altLang="zh-CN" sz="2800"/>
          </a:p>
          <a:p>
            <a:r>
              <a:rPr lang="zh-CN" altLang="en-US" sz="2800"/>
              <a:t>月底</a:t>
            </a:r>
            <a:r>
              <a:rPr lang="en-US" altLang="zh-CN" sz="2800">
                <a:sym typeface="+mn-ea"/>
              </a:rPr>
              <a:t>(yuè dǐ) means the final days of the month, usually from the 27th or 28th. </a:t>
            </a:r>
            <a:endParaRPr lang="en-US" altLang="zh-CN" sz="2800">
              <a:sym typeface="+mn-ea"/>
            </a:endParaRPr>
          </a:p>
          <a:p>
            <a:r>
              <a:rPr lang="en-US" altLang="zh-CN" sz="2800"/>
              <a:t>One can also say </a:t>
            </a:r>
            <a:r>
              <a:rPr lang="zh-CN" altLang="en-US" sz="2800"/>
              <a:t>年初</a:t>
            </a:r>
            <a:r>
              <a:rPr lang="en-US" altLang="zh-CN" sz="2800"/>
              <a:t>(nián chū,beginning of the year)</a:t>
            </a:r>
            <a:r>
              <a:rPr lang="zh-CN" altLang="en-US" sz="2800"/>
              <a:t>、年中</a:t>
            </a:r>
            <a:r>
              <a:rPr lang="en-US" altLang="zh-CN" sz="2800"/>
              <a:t>(nián zhōng, middle of the year)</a:t>
            </a:r>
            <a:r>
              <a:rPr lang="zh-CN" altLang="en-US" sz="2800"/>
              <a:t>、</a:t>
            </a:r>
            <a:r>
              <a:rPr lang="en-US" altLang="zh-CN" sz="2800"/>
              <a:t>and </a:t>
            </a:r>
            <a:r>
              <a:rPr lang="zh-CN" altLang="en-US" sz="2800"/>
              <a:t>年底</a:t>
            </a:r>
            <a:r>
              <a:rPr lang="en-US" altLang="zh-CN" sz="2800"/>
              <a:t>(nián dǐ, end of the year). The words </a:t>
            </a:r>
            <a:r>
              <a:rPr lang="zh-CN" altLang="en-US" sz="2800"/>
              <a:t>初</a:t>
            </a:r>
            <a:r>
              <a:rPr lang="en-US" altLang="zh-CN" sz="2800"/>
              <a:t>(chū, beginning), </a:t>
            </a:r>
            <a:r>
              <a:rPr lang="zh-CN" altLang="en-US" sz="2800"/>
              <a:t>中</a:t>
            </a:r>
            <a:r>
              <a:rPr lang="en-US" altLang="zh-CN" sz="2800"/>
              <a:t>(zhōng, middle), and </a:t>
            </a:r>
            <a:r>
              <a:rPr lang="zh-CN" altLang="en-US" sz="2800"/>
              <a:t>底</a:t>
            </a:r>
            <a:r>
              <a:rPr lang="en-US" altLang="zh-CN" sz="2800"/>
              <a:t>(dǐ,end; bottom) usually compound with either </a:t>
            </a:r>
            <a:r>
              <a:rPr lang="zh-CN" altLang="en-US" sz="2800"/>
              <a:t>月</a:t>
            </a:r>
            <a:r>
              <a:rPr lang="en-US" altLang="zh-CN" sz="2800"/>
              <a:t>(yuè)</a:t>
            </a:r>
            <a:r>
              <a:rPr lang="zh-CN" altLang="en-US" sz="2800"/>
              <a:t> </a:t>
            </a:r>
            <a:r>
              <a:rPr lang="en-US" altLang="zh-CN" sz="2800"/>
              <a:t>or </a:t>
            </a:r>
            <a:r>
              <a:rPr lang="zh-CN" altLang="en-US" sz="2800"/>
              <a:t>年</a:t>
            </a:r>
            <a:r>
              <a:rPr lang="en-US" altLang="zh-CN" sz="2800"/>
              <a:t>(nián) and are</a:t>
            </a:r>
            <a:r>
              <a:rPr lang="en-US" altLang="zh-CN" sz="2800">
                <a:solidFill>
                  <a:srgbClr val="FF0000"/>
                </a:solidFill>
              </a:rPr>
              <a:t> never used</a:t>
            </a:r>
            <a:r>
              <a:rPr lang="en-US" altLang="zh-CN" sz="2800"/>
              <a:t> with </a:t>
            </a:r>
            <a:r>
              <a:rPr lang="zh-CN" altLang="en-US" sz="2800"/>
              <a:t>星期</a:t>
            </a:r>
            <a:r>
              <a:rPr lang="en-US" altLang="zh-CN" sz="2800"/>
              <a:t>(xīng qī)</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单程</a:t>
            </a:r>
            <a:endParaRPr lang="zh-CN" altLang="en-US" sz="9600"/>
          </a:p>
        </p:txBody>
      </p:sp>
      <p:sp>
        <p:nvSpPr>
          <p:cNvPr id="3" name="文本框 2"/>
          <p:cNvSpPr txBox="1"/>
          <p:nvPr/>
        </p:nvSpPr>
        <p:spPr>
          <a:xfrm>
            <a:off x="1574800" y="1585595"/>
            <a:ext cx="3254375" cy="645160"/>
          </a:xfrm>
          <a:prstGeom prst="rect">
            <a:avLst/>
          </a:prstGeom>
          <a:noFill/>
        </p:spPr>
        <p:txBody>
          <a:bodyPr wrap="square" rtlCol="0">
            <a:spAutoFit/>
          </a:bodyPr>
          <a:p>
            <a:r>
              <a:rPr lang="en-US" altLang="zh-CN" sz="3600"/>
              <a:t>  dān  chéng        </a:t>
            </a:r>
            <a:endParaRPr lang="en-US" altLang="zh-CN" sz="3600"/>
          </a:p>
        </p:txBody>
      </p:sp>
      <p:sp>
        <p:nvSpPr>
          <p:cNvPr id="5" name="文本框 4"/>
          <p:cNvSpPr txBox="1"/>
          <p:nvPr/>
        </p:nvSpPr>
        <p:spPr>
          <a:xfrm>
            <a:off x="869315" y="3790315"/>
            <a:ext cx="4580255" cy="645160"/>
          </a:xfrm>
          <a:prstGeom prst="rect">
            <a:avLst/>
          </a:prstGeom>
          <a:noFill/>
        </p:spPr>
        <p:txBody>
          <a:bodyPr wrap="square" rtlCol="0">
            <a:spAutoFit/>
          </a:bodyPr>
          <a:p>
            <a:r>
              <a:rPr lang="en-US" altLang="zh-CN" sz="3600"/>
              <a:t>      one-way trip</a:t>
            </a:r>
            <a:endParaRPr lang="zh-CN" altLang="en-US" sz="3600"/>
          </a:p>
        </p:txBody>
      </p:sp>
      <p:sp>
        <p:nvSpPr>
          <p:cNvPr id="6" name="文本框 5"/>
          <p:cNvSpPr txBox="1"/>
          <p:nvPr/>
        </p:nvSpPr>
        <p:spPr>
          <a:xfrm>
            <a:off x="5356860" y="2406650"/>
            <a:ext cx="5146040" cy="1383665"/>
          </a:xfrm>
          <a:prstGeom prst="rect">
            <a:avLst/>
          </a:prstGeom>
          <a:noFill/>
        </p:spPr>
        <p:txBody>
          <a:bodyPr wrap="square" rtlCol="0">
            <a:spAutoFit/>
          </a:bodyPr>
          <a:p>
            <a:r>
              <a:rPr lang="zh-CN" altLang="en-US" sz="2800"/>
              <a:t>我买的是</a:t>
            </a:r>
            <a:r>
              <a:rPr lang="zh-CN" altLang="en-US" sz="2800">
                <a:solidFill>
                  <a:srgbClr val="FF0000"/>
                </a:solidFill>
              </a:rPr>
              <a:t>单程</a:t>
            </a:r>
            <a:r>
              <a:rPr lang="zh-CN" altLang="en-US" sz="2800"/>
              <a:t>票。</a:t>
            </a:r>
            <a:endParaRPr lang="zh-CN" altLang="en-US" sz="2800"/>
          </a:p>
          <a:p>
            <a:r>
              <a:rPr lang="en-US" altLang="zh-CN" sz="2800"/>
              <a:t>w</a:t>
            </a:r>
            <a:r>
              <a:rPr lang="zh-CN" altLang="en-US" sz="2800"/>
              <a:t>ǒ mǎi de shì dān chéng piào.</a:t>
            </a:r>
            <a:endParaRPr lang="zh-CN" altLang="en-US" sz="2800"/>
          </a:p>
          <a:p>
            <a:r>
              <a:rPr lang="zh-CN" altLang="en-US" sz="2800"/>
              <a:t>I bought a </a:t>
            </a:r>
            <a:r>
              <a:rPr lang="zh-CN" altLang="en-US" sz="2800">
                <a:solidFill>
                  <a:srgbClr val="FF0000"/>
                </a:solidFill>
              </a:rPr>
              <a:t>one-way</a:t>
            </a:r>
            <a:r>
              <a:rPr lang="zh-CN" altLang="en-US" sz="2800"/>
              <a:t> ticket.</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往返</a:t>
            </a:r>
            <a:endParaRPr lang="zh-CN" altLang="en-US" sz="9600"/>
          </a:p>
        </p:txBody>
      </p:sp>
      <p:sp>
        <p:nvSpPr>
          <p:cNvPr id="3" name="文本框 2"/>
          <p:cNvSpPr txBox="1"/>
          <p:nvPr/>
        </p:nvSpPr>
        <p:spPr>
          <a:xfrm>
            <a:off x="1419860" y="1585595"/>
            <a:ext cx="3254375" cy="645160"/>
          </a:xfrm>
          <a:prstGeom prst="rect">
            <a:avLst/>
          </a:prstGeom>
          <a:noFill/>
        </p:spPr>
        <p:txBody>
          <a:bodyPr wrap="square" rtlCol="0">
            <a:spAutoFit/>
          </a:bodyPr>
          <a:p>
            <a:r>
              <a:rPr lang="en-US" altLang="zh-CN" sz="3600"/>
              <a:t>  wǎng   fǎn       </a:t>
            </a:r>
            <a:endParaRPr lang="en-US" altLang="zh-CN" sz="3600"/>
          </a:p>
        </p:txBody>
      </p:sp>
      <p:sp>
        <p:nvSpPr>
          <p:cNvPr id="5" name="文本框 4"/>
          <p:cNvSpPr txBox="1"/>
          <p:nvPr/>
        </p:nvSpPr>
        <p:spPr>
          <a:xfrm>
            <a:off x="1189355" y="3743325"/>
            <a:ext cx="4580255" cy="1198880"/>
          </a:xfrm>
          <a:prstGeom prst="rect">
            <a:avLst/>
          </a:prstGeom>
          <a:noFill/>
        </p:spPr>
        <p:txBody>
          <a:bodyPr wrap="square" rtlCol="0">
            <a:spAutoFit/>
          </a:bodyPr>
          <a:p>
            <a:r>
              <a:rPr lang="en-US" altLang="zh-CN" sz="3600"/>
              <a:t>make a round trip;</a:t>
            </a:r>
            <a:endParaRPr lang="en-US" altLang="zh-CN" sz="3600"/>
          </a:p>
          <a:p>
            <a:r>
              <a:rPr lang="en-US" altLang="zh-CN" sz="3600"/>
              <a:t>go there and back</a:t>
            </a:r>
            <a:endParaRPr lang="zh-CN" altLang="en-US" sz="3600"/>
          </a:p>
        </p:txBody>
      </p:sp>
      <p:sp>
        <p:nvSpPr>
          <p:cNvPr id="6" name="文本框 5"/>
          <p:cNvSpPr txBox="1"/>
          <p:nvPr/>
        </p:nvSpPr>
        <p:spPr>
          <a:xfrm>
            <a:off x="5187950" y="1750060"/>
            <a:ext cx="6708140" cy="3538220"/>
          </a:xfrm>
          <a:prstGeom prst="rect">
            <a:avLst/>
          </a:prstGeom>
          <a:noFill/>
        </p:spPr>
        <p:txBody>
          <a:bodyPr wrap="square" rtlCol="0">
            <a:spAutoFit/>
          </a:bodyPr>
          <a:p>
            <a:r>
              <a:rPr lang="en-US" altLang="zh-CN" sz="2800"/>
              <a:t>A: </a:t>
            </a:r>
            <a:r>
              <a:rPr lang="zh-CN" altLang="en-US" sz="2800"/>
              <a:t>您要买单程票还是</a:t>
            </a:r>
            <a:r>
              <a:rPr lang="zh-CN" altLang="en-US" sz="2800">
                <a:solidFill>
                  <a:srgbClr val="FF0000"/>
                </a:solidFill>
              </a:rPr>
              <a:t>往返</a:t>
            </a:r>
            <a:r>
              <a:rPr lang="zh-CN" altLang="en-US" sz="2800"/>
              <a:t>票？</a:t>
            </a:r>
            <a:endParaRPr lang="zh-CN" altLang="en-US" sz="2800"/>
          </a:p>
          <a:p>
            <a:r>
              <a:rPr lang="zh-CN" altLang="en-US" sz="2800"/>
              <a:t>    </a:t>
            </a:r>
            <a:r>
              <a:rPr lang="en-US" altLang="zh-CN" sz="2800"/>
              <a:t>n</a:t>
            </a:r>
            <a:r>
              <a:rPr lang="zh-CN" altLang="en-US" sz="2800"/>
              <a:t>ín yào mǎi dān chéng piào hái shì  </a:t>
            </a:r>
            <a:endParaRPr lang="zh-CN" altLang="en-US" sz="2800"/>
          </a:p>
          <a:p>
            <a:r>
              <a:rPr lang="zh-CN" altLang="en-US" sz="2800"/>
              <a:t>    wǎng fǎn piào?</a:t>
            </a:r>
            <a:endParaRPr lang="zh-CN" altLang="en-US" sz="2800"/>
          </a:p>
          <a:p>
            <a:r>
              <a:rPr lang="zh-CN" altLang="en-US" sz="2800"/>
              <a:t>    </a:t>
            </a:r>
            <a:r>
              <a:rPr lang="en-US" altLang="zh-CN" sz="2800"/>
              <a:t>One way or </a:t>
            </a:r>
            <a:r>
              <a:rPr lang="en-US" altLang="zh-CN" sz="2800">
                <a:solidFill>
                  <a:srgbClr val="FF0000"/>
                </a:solidFill>
              </a:rPr>
              <a:t>round trip</a:t>
            </a:r>
            <a:r>
              <a:rPr lang="en-US" altLang="zh-CN" sz="2800"/>
              <a:t>?</a:t>
            </a:r>
            <a:endParaRPr lang="zh-CN" altLang="en-US" sz="2800"/>
          </a:p>
          <a:p>
            <a:endParaRPr lang="en-US" altLang="zh-CN" sz="2800"/>
          </a:p>
          <a:p>
            <a:r>
              <a:rPr lang="en-US" altLang="zh-CN" sz="2800"/>
              <a:t>B: </a:t>
            </a:r>
            <a:r>
              <a:rPr lang="zh-CN" altLang="en-US" sz="2800"/>
              <a:t>我要买两张</a:t>
            </a:r>
            <a:r>
              <a:rPr lang="zh-CN" altLang="en-US" sz="2800">
                <a:solidFill>
                  <a:srgbClr val="FF0000"/>
                </a:solidFill>
              </a:rPr>
              <a:t>往返</a:t>
            </a:r>
            <a:r>
              <a:rPr lang="zh-CN" altLang="en-US" sz="2800"/>
              <a:t>票。</a:t>
            </a:r>
            <a:endParaRPr lang="zh-CN" altLang="en-US" sz="2800"/>
          </a:p>
          <a:p>
            <a:r>
              <a:rPr lang="zh-CN" altLang="en-US" sz="2800"/>
              <a:t>    </a:t>
            </a:r>
            <a:r>
              <a:rPr lang="en-US" altLang="zh-CN" sz="2800"/>
              <a:t>w</a:t>
            </a:r>
            <a:r>
              <a:rPr lang="zh-CN" altLang="en-US" sz="2800"/>
              <a:t>ǒ yào mǎi liǎng zhāng wǎng fǎn piào.</a:t>
            </a:r>
            <a:endParaRPr lang="zh-CN" altLang="en-US" sz="2800"/>
          </a:p>
          <a:p>
            <a:r>
              <a:rPr lang="zh-CN" altLang="en-US" sz="2800"/>
              <a:t>    </a:t>
            </a:r>
            <a:r>
              <a:rPr lang="en-US" altLang="zh-CN" sz="2800"/>
              <a:t>Two </a:t>
            </a:r>
            <a:r>
              <a:rPr lang="en-US" altLang="zh-CN" sz="2800">
                <a:solidFill>
                  <a:srgbClr val="FF0000"/>
                </a:solidFill>
              </a:rPr>
              <a:t>round trip</a:t>
            </a:r>
            <a:r>
              <a:rPr lang="en-US" altLang="zh-CN" sz="2800"/>
              <a:t> tickets.</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航空</a:t>
            </a:r>
            <a:endParaRPr lang="zh-CN" altLang="en-US" sz="9600"/>
          </a:p>
        </p:txBody>
      </p:sp>
      <p:sp>
        <p:nvSpPr>
          <p:cNvPr id="3" name="文本框 2"/>
          <p:cNvSpPr txBox="1"/>
          <p:nvPr/>
        </p:nvSpPr>
        <p:spPr>
          <a:xfrm>
            <a:off x="1419860" y="1585595"/>
            <a:ext cx="3254375" cy="645160"/>
          </a:xfrm>
          <a:prstGeom prst="rect">
            <a:avLst/>
          </a:prstGeom>
          <a:noFill/>
        </p:spPr>
        <p:txBody>
          <a:bodyPr wrap="square" rtlCol="0">
            <a:spAutoFit/>
          </a:bodyPr>
          <a:p>
            <a:r>
              <a:rPr lang="en-US" altLang="zh-CN" sz="3600"/>
              <a:t>  háng  kōng     </a:t>
            </a:r>
            <a:endParaRPr lang="en-US" altLang="zh-CN" sz="3600"/>
          </a:p>
        </p:txBody>
      </p:sp>
      <p:sp>
        <p:nvSpPr>
          <p:cNvPr id="5" name="文本框 4"/>
          <p:cNvSpPr txBox="1"/>
          <p:nvPr/>
        </p:nvSpPr>
        <p:spPr>
          <a:xfrm>
            <a:off x="1189355" y="3743325"/>
            <a:ext cx="4580255" cy="645160"/>
          </a:xfrm>
          <a:prstGeom prst="rect">
            <a:avLst/>
          </a:prstGeom>
          <a:noFill/>
        </p:spPr>
        <p:txBody>
          <a:bodyPr wrap="square" rtlCol="0">
            <a:spAutoFit/>
          </a:bodyPr>
          <a:p>
            <a:r>
              <a:rPr lang="en-US" altLang="zh-CN" sz="3600"/>
              <a:t>      aviation</a:t>
            </a:r>
            <a:endParaRPr lang="en-US" altLang="zh-CN" sz="3600"/>
          </a:p>
        </p:txBody>
      </p:sp>
      <p:sp>
        <p:nvSpPr>
          <p:cNvPr id="6" name="文本框 5"/>
          <p:cNvSpPr txBox="1"/>
          <p:nvPr/>
        </p:nvSpPr>
        <p:spPr>
          <a:xfrm>
            <a:off x="5461000" y="1928495"/>
            <a:ext cx="5428615" cy="1814830"/>
          </a:xfrm>
          <a:prstGeom prst="rect">
            <a:avLst/>
          </a:prstGeom>
          <a:noFill/>
        </p:spPr>
        <p:txBody>
          <a:bodyPr wrap="square" rtlCol="0">
            <a:spAutoFit/>
          </a:bodyPr>
          <a:p>
            <a:r>
              <a:rPr lang="zh-CN" altLang="en-US" sz="2800"/>
              <a:t>你想买哪家</a:t>
            </a:r>
            <a:r>
              <a:rPr lang="zh-CN" altLang="en-US" sz="2800">
                <a:solidFill>
                  <a:srgbClr val="FF0000"/>
                </a:solidFill>
              </a:rPr>
              <a:t>航空</a:t>
            </a:r>
            <a:r>
              <a:rPr lang="zh-CN" altLang="en-US" sz="2800"/>
              <a:t>公司的票？</a:t>
            </a:r>
            <a:endParaRPr lang="zh-CN" altLang="en-US" sz="2800"/>
          </a:p>
          <a:p>
            <a:r>
              <a:rPr lang="en-US" altLang="zh-CN" sz="2800"/>
              <a:t>n</a:t>
            </a:r>
            <a:r>
              <a:rPr lang="zh-CN" altLang="en-US" sz="2800"/>
              <a:t>ǐ xiǎng mǎi nǎ jiā háng kōng gōng sī de piào？</a:t>
            </a:r>
            <a:endParaRPr lang="en-US" altLang="zh-CN" sz="2800"/>
          </a:p>
          <a:p>
            <a:r>
              <a:rPr lang="en-US" altLang="zh-CN" sz="2800"/>
              <a:t>Which airline ?</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2064385" y="2230755"/>
            <a:ext cx="1796415" cy="1568450"/>
          </a:xfrm>
          <a:prstGeom prst="rect">
            <a:avLst/>
          </a:prstGeom>
          <a:noFill/>
        </p:spPr>
        <p:txBody>
          <a:bodyPr wrap="square" rtlCol="0">
            <a:spAutoFit/>
          </a:bodyPr>
          <a:p>
            <a:r>
              <a:rPr lang="zh-CN" altLang="en-US" sz="9600"/>
              <a:t>查</a:t>
            </a:r>
            <a:endParaRPr lang="zh-CN" altLang="en-US" sz="9600"/>
          </a:p>
        </p:txBody>
      </p:sp>
      <p:sp>
        <p:nvSpPr>
          <p:cNvPr id="3" name="文本框 2"/>
          <p:cNvSpPr txBox="1"/>
          <p:nvPr/>
        </p:nvSpPr>
        <p:spPr>
          <a:xfrm>
            <a:off x="2064385" y="1585595"/>
            <a:ext cx="1494155" cy="645160"/>
          </a:xfrm>
          <a:prstGeom prst="rect">
            <a:avLst/>
          </a:prstGeom>
          <a:noFill/>
        </p:spPr>
        <p:txBody>
          <a:bodyPr wrap="square" rtlCol="0">
            <a:spAutoFit/>
          </a:bodyPr>
          <a:p>
            <a:r>
              <a:rPr lang="en-US" altLang="zh-CN" sz="3600"/>
              <a:t>  chá      </a:t>
            </a:r>
            <a:endParaRPr lang="en-US" altLang="zh-CN" sz="3600"/>
          </a:p>
        </p:txBody>
      </p:sp>
      <p:sp>
        <p:nvSpPr>
          <p:cNvPr id="5" name="文本框 4"/>
          <p:cNvSpPr txBox="1"/>
          <p:nvPr/>
        </p:nvSpPr>
        <p:spPr>
          <a:xfrm>
            <a:off x="869315" y="3790315"/>
            <a:ext cx="4833620" cy="645160"/>
          </a:xfrm>
          <a:prstGeom prst="rect">
            <a:avLst/>
          </a:prstGeom>
          <a:noFill/>
        </p:spPr>
        <p:txBody>
          <a:bodyPr wrap="square" rtlCol="0">
            <a:spAutoFit/>
          </a:bodyPr>
          <a:p>
            <a:r>
              <a:rPr lang="en-US" altLang="zh-CN" sz="3600"/>
              <a:t> to check; to look into</a:t>
            </a:r>
            <a:endParaRPr lang="en-US" altLang="zh-CN" sz="3600"/>
          </a:p>
        </p:txBody>
      </p:sp>
      <p:sp>
        <p:nvSpPr>
          <p:cNvPr id="6" name="文本框 5"/>
          <p:cNvSpPr txBox="1"/>
          <p:nvPr/>
        </p:nvSpPr>
        <p:spPr>
          <a:xfrm>
            <a:off x="5516245" y="1875155"/>
            <a:ext cx="5873115" cy="3107690"/>
          </a:xfrm>
          <a:prstGeom prst="rect">
            <a:avLst/>
          </a:prstGeom>
          <a:noFill/>
        </p:spPr>
        <p:txBody>
          <a:bodyPr wrap="square" rtlCol="0">
            <a:spAutoFit/>
          </a:bodyPr>
          <a:p>
            <a:r>
              <a:rPr lang="zh-CN" altLang="en-US" sz="2800"/>
              <a:t>请等等，我</a:t>
            </a:r>
            <a:r>
              <a:rPr lang="zh-CN" altLang="en-US" sz="2800">
                <a:solidFill>
                  <a:srgbClr val="FF0000"/>
                </a:solidFill>
              </a:rPr>
              <a:t>查</a:t>
            </a:r>
            <a:r>
              <a:rPr lang="zh-CN" altLang="en-US" sz="2800"/>
              <a:t>一下。</a:t>
            </a:r>
            <a:endParaRPr lang="zh-CN" altLang="en-US" sz="2800"/>
          </a:p>
          <a:p>
            <a:r>
              <a:rPr lang="en-US" altLang="zh-CN" sz="2800"/>
              <a:t>q</a:t>
            </a:r>
            <a:r>
              <a:rPr lang="zh-CN" altLang="en-US" sz="2800"/>
              <a:t>ǐng děng děng, wǒ chá yí xi</a:t>
            </a:r>
            <a:r>
              <a:rPr lang="en-US" altLang="zh-CN" sz="2800"/>
              <a:t>a</a:t>
            </a:r>
            <a:r>
              <a:rPr lang="zh-CN" altLang="en-US" sz="2800"/>
              <a:t>.</a:t>
            </a:r>
            <a:endParaRPr lang="zh-CN" altLang="en-US" sz="2800"/>
          </a:p>
          <a:p>
            <a:r>
              <a:rPr lang="en-US" altLang="zh-CN" sz="2800"/>
              <a:t>Please wait a moment. Let me </a:t>
            </a:r>
            <a:r>
              <a:rPr lang="en-US" altLang="zh-CN" sz="2800">
                <a:solidFill>
                  <a:srgbClr val="FF0000"/>
                </a:solidFill>
              </a:rPr>
              <a:t>check</a:t>
            </a:r>
            <a:r>
              <a:rPr lang="en-US" altLang="zh-CN" sz="2800"/>
              <a:t>.</a:t>
            </a:r>
            <a:endParaRPr lang="en-US" altLang="zh-CN" sz="2800"/>
          </a:p>
          <a:p>
            <a:endParaRPr lang="en-US" altLang="zh-CN" sz="2800"/>
          </a:p>
          <a:p>
            <a:r>
              <a:rPr lang="en-US" altLang="zh-CN" sz="2800"/>
              <a:t>你能帮我</a:t>
            </a:r>
            <a:r>
              <a:rPr lang="en-US" altLang="zh-CN" sz="2800">
                <a:solidFill>
                  <a:srgbClr val="FF0000"/>
                </a:solidFill>
              </a:rPr>
              <a:t>查</a:t>
            </a:r>
            <a:r>
              <a:rPr lang="en-US" altLang="zh-CN" sz="2800"/>
              <a:t>一下吗？</a:t>
            </a:r>
            <a:endParaRPr lang="en-US" altLang="zh-CN" sz="2800"/>
          </a:p>
          <a:p>
            <a:r>
              <a:rPr lang="en-US" altLang="zh-CN" sz="2800"/>
              <a:t>nǐ néng bāng wǒ chá yí xià ma?</a:t>
            </a:r>
            <a:endParaRPr lang="en-US" altLang="zh-CN" sz="2800"/>
          </a:p>
          <a:p>
            <a:r>
              <a:rPr lang="en-US" altLang="zh-CN" sz="2800"/>
              <a:t>Can you </a:t>
            </a:r>
            <a:r>
              <a:rPr lang="en-US" altLang="zh-CN" sz="2800">
                <a:solidFill>
                  <a:srgbClr val="FF0000"/>
                </a:solidFill>
              </a:rPr>
              <a:t>check</a:t>
            </a:r>
            <a:r>
              <a:rPr lang="en-US" altLang="zh-CN" sz="2800"/>
              <a:t> it for me?</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航班</a:t>
            </a:r>
            <a:endParaRPr lang="en-US" altLang="zh-CN" sz="9600"/>
          </a:p>
        </p:txBody>
      </p:sp>
      <p:sp>
        <p:nvSpPr>
          <p:cNvPr id="3" name="文本框 2"/>
          <p:cNvSpPr txBox="1"/>
          <p:nvPr/>
        </p:nvSpPr>
        <p:spPr>
          <a:xfrm>
            <a:off x="1419860" y="1585595"/>
            <a:ext cx="3254375" cy="645160"/>
          </a:xfrm>
          <a:prstGeom prst="rect">
            <a:avLst/>
          </a:prstGeom>
          <a:noFill/>
        </p:spPr>
        <p:txBody>
          <a:bodyPr wrap="square" rtlCol="0">
            <a:spAutoFit/>
          </a:bodyPr>
          <a:p>
            <a:r>
              <a:rPr lang="en-US" altLang="zh-CN" sz="3600"/>
              <a:t>  háng   bān     </a:t>
            </a:r>
            <a:endParaRPr lang="en-US" altLang="zh-CN" sz="3600"/>
          </a:p>
        </p:txBody>
      </p:sp>
      <p:sp>
        <p:nvSpPr>
          <p:cNvPr id="5" name="文本框 4"/>
          <p:cNvSpPr txBox="1"/>
          <p:nvPr/>
        </p:nvSpPr>
        <p:spPr>
          <a:xfrm>
            <a:off x="1189355" y="3743325"/>
            <a:ext cx="4580255" cy="645160"/>
          </a:xfrm>
          <a:prstGeom prst="rect">
            <a:avLst/>
          </a:prstGeom>
          <a:noFill/>
        </p:spPr>
        <p:txBody>
          <a:bodyPr wrap="square" rtlCol="0">
            <a:spAutoFit/>
          </a:bodyPr>
          <a:p>
            <a:r>
              <a:rPr lang="en-US" altLang="zh-CN" sz="3600"/>
              <a:t>  scheduled flight</a:t>
            </a:r>
            <a:endParaRPr lang="en-US" altLang="zh-CN" sz="3600"/>
          </a:p>
        </p:txBody>
      </p:sp>
      <p:sp>
        <p:nvSpPr>
          <p:cNvPr id="6" name="文本框 5"/>
          <p:cNvSpPr txBox="1"/>
          <p:nvPr/>
        </p:nvSpPr>
        <p:spPr>
          <a:xfrm>
            <a:off x="5155565" y="1228725"/>
            <a:ext cx="5945505" cy="4399915"/>
          </a:xfrm>
          <a:prstGeom prst="rect">
            <a:avLst/>
          </a:prstGeom>
          <a:noFill/>
        </p:spPr>
        <p:txBody>
          <a:bodyPr wrap="square" rtlCol="0">
            <a:spAutoFit/>
          </a:bodyPr>
          <a:p>
            <a:r>
              <a:rPr lang="zh-CN" altLang="en-US" sz="2800"/>
              <a:t>好几家航空公司都有</a:t>
            </a:r>
            <a:r>
              <a:rPr lang="zh-CN" altLang="en-US" sz="2800">
                <a:solidFill>
                  <a:srgbClr val="FF0000"/>
                </a:solidFill>
              </a:rPr>
              <a:t>航班</a:t>
            </a:r>
            <a:r>
              <a:rPr lang="zh-CN" altLang="en-US" sz="2800"/>
              <a:t>。</a:t>
            </a:r>
            <a:endParaRPr lang="zh-CN" altLang="en-US" sz="2800"/>
          </a:p>
          <a:p>
            <a:r>
              <a:rPr lang="en-US" altLang="zh-CN" sz="2800"/>
              <a:t>h</a:t>
            </a:r>
            <a:r>
              <a:rPr lang="zh-CN" altLang="en-US" sz="2800"/>
              <a:t>ǎo jǐ jiā háng kōng gōng sī dōu yǒu háng bān.</a:t>
            </a:r>
            <a:endParaRPr lang="zh-CN" altLang="en-US" sz="2800"/>
          </a:p>
          <a:p>
            <a:r>
              <a:rPr lang="en-US" altLang="zh-CN" sz="2800"/>
              <a:t>Quite a few airlines fly there.</a:t>
            </a:r>
            <a:endParaRPr lang="en-US" altLang="zh-CN" sz="2800"/>
          </a:p>
          <a:p>
            <a:endParaRPr lang="zh-CN" altLang="en-US" sz="2800"/>
          </a:p>
          <a:p>
            <a:r>
              <a:rPr lang="zh-CN" altLang="en-US" sz="2800"/>
              <a:t>今天天气不好，好几个</a:t>
            </a:r>
            <a:r>
              <a:rPr lang="zh-CN" altLang="en-US" sz="2800">
                <a:solidFill>
                  <a:srgbClr val="FF0000"/>
                </a:solidFill>
              </a:rPr>
              <a:t>航班</a:t>
            </a:r>
            <a:r>
              <a:rPr lang="zh-CN" altLang="en-US" sz="2800"/>
              <a:t>都延误了。</a:t>
            </a:r>
            <a:endParaRPr lang="zh-CN" altLang="en-US" sz="2800"/>
          </a:p>
          <a:p>
            <a:r>
              <a:rPr lang="en-US" altLang="zh-CN" sz="2800"/>
              <a:t>j</a:t>
            </a:r>
            <a:r>
              <a:rPr lang="zh-CN" altLang="en-US" sz="2800"/>
              <a:t>īn tiān tiān qì bù hǎo, hǎo jǐ g</a:t>
            </a:r>
            <a:r>
              <a:rPr lang="en-US" altLang="zh-CN" sz="2800"/>
              <a:t>e</a:t>
            </a:r>
            <a:r>
              <a:rPr lang="zh-CN" altLang="en-US" sz="2800"/>
              <a:t> háng bān dōu yán wù le</a:t>
            </a:r>
            <a:r>
              <a:rPr lang="en-US" altLang="zh-CN" sz="2800"/>
              <a:t>.</a:t>
            </a:r>
            <a:endParaRPr lang="en-US" altLang="zh-CN" sz="2800"/>
          </a:p>
          <a:p>
            <a:r>
              <a:rPr lang="en-US" altLang="zh-CN" sz="2800"/>
              <a:t>The weather is bad today, and several </a:t>
            </a:r>
            <a:r>
              <a:rPr lang="en-US" altLang="zh-CN" sz="2800">
                <a:solidFill>
                  <a:srgbClr val="FF0000"/>
                </a:solidFill>
              </a:rPr>
              <a:t>flights</a:t>
            </a:r>
            <a:r>
              <a:rPr lang="en-US" altLang="zh-CN" sz="2800"/>
              <a:t> have been delayed</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019810" y="2531745"/>
            <a:ext cx="9839325" cy="521970"/>
          </a:xfrm>
          <a:prstGeom prst="rect">
            <a:avLst/>
          </a:prstGeom>
          <a:noFill/>
        </p:spPr>
        <p:txBody>
          <a:bodyPr wrap="square" rtlCol="0">
            <a:spAutoFit/>
          </a:bodyPr>
          <a:p>
            <a:r>
              <a:rPr lang="en-US" altLang="zh-CN" sz="2800"/>
              <a:t>In Taiwan, people say </a:t>
            </a:r>
            <a:r>
              <a:rPr lang="zh-CN" altLang="en-US" sz="2800"/>
              <a:t>班机</a:t>
            </a:r>
            <a:r>
              <a:rPr lang="en-US" altLang="zh-CN" sz="2800"/>
              <a:t>(bān jī) instead of </a:t>
            </a:r>
            <a:r>
              <a:rPr lang="zh-CN" altLang="en-US" sz="2800"/>
              <a:t>航班</a:t>
            </a:r>
            <a:r>
              <a:rPr lang="en-US" altLang="zh-CN" sz="2800"/>
              <a:t>(háng bān)</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2064385" y="2230755"/>
            <a:ext cx="1796415" cy="1568450"/>
          </a:xfrm>
          <a:prstGeom prst="rect">
            <a:avLst/>
          </a:prstGeom>
          <a:noFill/>
        </p:spPr>
        <p:txBody>
          <a:bodyPr wrap="square" rtlCol="0">
            <a:spAutoFit/>
          </a:bodyPr>
          <a:p>
            <a:r>
              <a:rPr lang="zh-CN" altLang="en-US" sz="9600"/>
              <a:t>千</a:t>
            </a:r>
            <a:endParaRPr lang="zh-CN" altLang="en-US" sz="9600"/>
          </a:p>
        </p:txBody>
      </p:sp>
      <p:sp>
        <p:nvSpPr>
          <p:cNvPr id="3" name="文本框 2"/>
          <p:cNvSpPr txBox="1"/>
          <p:nvPr/>
        </p:nvSpPr>
        <p:spPr>
          <a:xfrm>
            <a:off x="2064385" y="1585595"/>
            <a:ext cx="1494155" cy="645160"/>
          </a:xfrm>
          <a:prstGeom prst="rect">
            <a:avLst/>
          </a:prstGeom>
          <a:noFill/>
        </p:spPr>
        <p:txBody>
          <a:bodyPr wrap="square" rtlCol="0">
            <a:spAutoFit/>
          </a:bodyPr>
          <a:p>
            <a:r>
              <a:rPr lang="en-US" altLang="zh-CN" sz="3600"/>
              <a:t>  qiān      </a:t>
            </a:r>
            <a:endParaRPr lang="en-US" altLang="zh-CN" sz="3600"/>
          </a:p>
        </p:txBody>
      </p:sp>
      <p:sp>
        <p:nvSpPr>
          <p:cNvPr id="5" name="文本框 4"/>
          <p:cNvSpPr txBox="1"/>
          <p:nvPr/>
        </p:nvSpPr>
        <p:spPr>
          <a:xfrm>
            <a:off x="869315" y="3790315"/>
            <a:ext cx="4833620" cy="645160"/>
          </a:xfrm>
          <a:prstGeom prst="rect">
            <a:avLst/>
          </a:prstGeom>
          <a:noFill/>
        </p:spPr>
        <p:txBody>
          <a:bodyPr wrap="square" rtlCol="0">
            <a:spAutoFit/>
          </a:bodyPr>
          <a:p>
            <a:r>
              <a:rPr lang="en-US" altLang="zh-CN" sz="3600"/>
              <a:t>        thousand</a:t>
            </a:r>
            <a:endParaRPr lang="en-US" altLang="zh-CN" sz="3600"/>
          </a:p>
        </p:txBody>
      </p:sp>
      <p:sp>
        <p:nvSpPr>
          <p:cNvPr id="6" name="文本框 5"/>
          <p:cNvSpPr txBox="1"/>
          <p:nvPr/>
        </p:nvSpPr>
        <p:spPr>
          <a:xfrm>
            <a:off x="4779645" y="1524000"/>
            <a:ext cx="6557645" cy="3107690"/>
          </a:xfrm>
          <a:prstGeom prst="rect">
            <a:avLst/>
          </a:prstGeom>
          <a:noFill/>
        </p:spPr>
        <p:txBody>
          <a:bodyPr wrap="square" rtlCol="0">
            <a:spAutoFit/>
          </a:bodyPr>
          <a:p>
            <a:r>
              <a:rPr lang="zh-CN" altLang="en-US" sz="2800"/>
              <a:t>这件衣服要一</a:t>
            </a:r>
            <a:r>
              <a:rPr lang="zh-CN" altLang="en-US" sz="2800">
                <a:solidFill>
                  <a:srgbClr val="FF0000"/>
                </a:solidFill>
              </a:rPr>
              <a:t>千</a:t>
            </a:r>
            <a:r>
              <a:rPr lang="zh-CN" altLang="en-US" sz="2800"/>
              <a:t>三百块。</a:t>
            </a:r>
            <a:endParaRPr lang="zh-CN" altLang="en-US" sz="2800"/>
          </a:p>
          <a:p>
            <a:r>
              <a:rPr lang="en-US" altLang="zh-CN" sz="2800"/>
              <a:t>z</a:t>
            </a:r>
            <a:r>
              <a:rPr lang="zh-CN" altLang="en-US" sz="2800"/>
              <a:t>hè jiàn yī f</a:t>
            </a:r>
            <a:r>
              <a:rPr lang="en-US" altLang="zh-CN" sz="2800"/>
              <a:t>u</a:t>
            </a:r>
            <a:r>
              <a:rPr lang="zh-CN" altLang="en-US" sz="2800"/>
              <a:t> yào yì qiān sān bǎi kuài.</a:t>
            </a:r>
            <a:endParaRPr lang="zh-CN" altLang="en-US" sz="2800"/>
          </a:p>
          <a:p>
            <a:r>
              <a:rPr lang="zh-CN" altLang="en-US" sz="2800"/>
              <a:t>This </a:t>
            </a:r>
            <a:r>
              <a:rPr lang="en-US" altLang="zh-CN" sz="2800"/>
              <a:t>dress</a:t>
            </a:r>
            <a:r>
              <a:rPr lang="zh-CN" altLang="en-US" sz="2800"/>
              <a:t> costs 1,300 </a:t>
            </a:r>
            <a:r>
              <a:rPr lang="en-US" altLang="zh-CN" sz="2800"/>
              <a:t>yuan</a:t>
            </a:r>
            <a:r>
              <a:rPr lang="zh-CN" altLang="en-US" sz="2800"/>
              <a:t>.</a:t>
            </a:r>
            <a:endParaRPr lang="zh-CN" altLang="en-US" sz="2800"/>
          </a:p>
          <a:p>
            <a:endParaRPr lang="zh-CN" altLang="en-US" sz="2800"/>
          </a:p>
          <a:p>
            <a:r>
              <a:rPr lang="zh-CN" altLang="en-US" sz="2800"/>
              <a:t>这张机票只要两</a:t>
            </a:r>
            <a:r>
              <a:rPr lang="zh-CN" altLang="en-US" sz="2800">
                <a:solidFill>
                  <a:srgbClr val="FF0000"/>
                </a:solidFill>
              </a:rPr>
              <a:t>千</a:t>
            </a:r>
            <a:r>
              <a:rPr lang="zh-CN" altLang="en-US" sz="2800"/>
              <a:t>块。</a:t>
            </a:r>
            <a:endParaRPr lang="zh-CN" altLang="en-US" sz="2800"/>
          </a:p>
          <a:p>
            <a:r>
              <a:rPr lang="en-US" altLang="zh-CN" sz="2800"/>
              <a:t>z</a:t>
            </a:r>
            <a:r>
              <a:rPr lang="zh-CN" altLang="en-US" sz="2800"/>
              <a:t>hè zhāng jī piào zhǐ yào </a:t>
            </a:r>
            <a:r>
              <a:rPr lang="en-US" altLang="zh-CN" sz="2800"/>
              <a:t>l</a:t>
            </a:r>
            <a:r>
              <a:rPr lang="zh-CN" altLang="en-US" sz="2800"/>
              <a:t>iǎng qiān kuài.</a:t>
            </a:r>
            <a:endParaRPr lang="zh-CN" altLang="en-US" sz="2800"/>
          </a:p>
          <a:p>
            <a:r>
              <a:rPr lang="zh-CN" altLang="en-US" sz="2800"/>
              <a:t>This ticket costs only </a:t>
            </a:r>
            <a:r>
              <a:rPr lang="en-US" altLang="zh-CN" sz="2800"/>
              <a:t>two </a:t>
            </a:r>
            <a:r>
              <a:rPr lang="en-US" altLang="zh-CN" sz="2800">
                <a:solidFill>
                  <a:srgbClr val="FF0000"/>
                </a:solidFill>
              </a:rPr>
              <a:t>thousand</a:t>
            </a:r>
            <a:r>
              <a:rPr lang="zh-CN" altLang="en-US" sz="2800"/>
              <a:t> yuan.</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直飞</a:t>
            </a:r>
            <a:endParaRPr lang="zh-CN" altLang="en-US" sz="9600"/>
          </a:p>
        </p:txBody>
      </p:sp>
      <p:sp>
        <p:nvSpPr>
          <p:cNvPr id="3" name="文本框 2"/>
          <p:cNvSpPr txBox="1"/>
          <p:nvPr/>
        </p:nvSpPr>
        <p:spPr>
          <a:xfrm>
            <a:off x="1419860" y="1585595"/>
            <a:ext cx="3254375" cy="645160"/>
          </a:xfrm>
          <a:prstGeom prst="rect">
            <a:avLst/>
          </a:prstGeom>
          <a:noFill/>
        </p:spPr>
        <p:txBody>
          <a:bodyPr wrap="square" rtlCol="0">
            <a:spAutoFit/>
          </a:bodyPr>
          <a:p>
            <a:r>
              <a:rPr lang="en-US" altLang="zh-CN" sz="3600"/>
              <a:t>    zhí    fēi  </a:t>
            </a:r>
            <a:endParaRPr lang="en-US" altLang="zh-CN" sz="3600"/>
          </a:p>
        </p:txBody>
      </p:sp>
      <p:sp>
        <p:nvSpPr>
          <p:cNvPr id="5" name="文本框 4"/>
          <p:cNvSpPr txBox="1"/>
          <p:nvPr/>
        </p:nvSpPr>
        <p:spPr>
          <a:xfrm>
            <a:off x="1189355" y="3743325"/>
            <a:ext cx="3677285" cy="645160"/>
          </a:xfrm>
          <a:prstGeom prst="rect">
            <a:avLst/>
          </a:prstGeom>
          <a:noFill/>
        </p:spPr>
        <p:txBody>
          <a:bodyPr wrap="square" rtlCol="0">
            <a:spAutoFit/>
          </a:bodyPr>
          <a:p>
            <a:r>
              <a:rPr lang="en-US" altLang="zh-CN" sz="3600"/>
              <a:t>     fly directly</a:t>
            </a:r>
            <a:endParaRPr lang="en-US" altLang="zh-CN" sz="3600"/>
          </a:p>
        </p:txBody>
      </p:sp>
      <p:sp>
        <p:nvSpPr>
          <p:cNvPr id="6" name="文本框 5"/>
          <p:cNvSpPr txBox="1"/>
          <p:nvPr/>
        </p:nvSpPr>
        <p:spPr>
          <a:xfrm>
            <a:off x="4787265" y="1585595"/>
            <a:ext cx="7145655" cy="3969385"/>
          </a:xfrm>
          <a:prstGeom prst="rect">
            <a:avLst/>
          </a:prstGeom>
          <a:noFill/>
        </p:spPr>
        <p:txBody>
          <a:bodyPr wrap="square" rtlCol="0">
            <a:spAutoFit/>
          </a:bodyPr>
          <a:p>
            <a:r>
              <a:rPr lang="en-US" altLang="zh-CN" sz="2800"/>
              <a:t>你们有没有</a:t>
            </a:r>
            <a:r>
              <a:rPr lang="en-US" altLang="zh-CN" sz="2800">
                <a:solidFill>
                  <a:srgbClr val="FF0000"/>
                </a:solidFill>
              </a:rPr>
              <a:t>直飞</a:t>
            </a:r>
            <a:r>
              <a:rPr lang="en-US" altLang="zh-CN" sz="2800"/>
              <a:t>新加坡的航班？</a:t>
            </a:r>
            <a:endParaRPr lang="en-US" altLang="zh-CN" sz="2800"/>
          </a:p>
          <a:p>
            <a:r>
              <a:rPr lang="en-US" altLang="zh-CN" sz="2800"/>
              <a:t>nǐ men yǒu méi yǒu zhí fēi xīn jiā pō de háng bān?</a:t>
            </a:r>
            <a:endParaRPr lang="en-US" altLang="zh-CN" sz="2800"/>
          </a:p>
          <a:p>
            <a:r>
              <a:rPr lang="en-US" altLang="zh-CN" sz="2800"/>
              <a:t>Do you have </a:t>
            </a:r>
            <a:r>
              <a:rPr lang="en-US" altLang="zh-CN" sz="2800">
                <a:solidFill>
                  <a:srgbClr val="FF0000"/>
                </a:solidFill>
              </a:rPr>
              <a:t>direct flights</a:t>
            </a:r>
            <a:r>
              <a:rPr lang="en-US" altLang="zh-CN" sz="2800"/>
              <a:t> to Singapore?</a:t>
            </a:r>
            <a:endParaRPr lang="en-US" altLang="zh-CN" sz="2800"/>
          </a:p>
          <a:p>
            <a:endParaRPr lang="en-US" altLang="zh-CN" sz="2800"/>
          </a:p>
          <a:p>
            <a:r>
              <a:rPr lang="zh-CN" altLang="en-US" sz="2800"/>
              <a:t>我将为你预订</a:t>
            </a:r>
            <a:r>
              <a:rPr lang="zh-CN" altLang="en-US" sz="2800">
                <a:solidFill>
                  <a:srgbClr val="FF0000"/>
                </a:solidFill>
              </a:rPr>
              <a:t>直飞</a:t>
            </a:r>
            <a:r>
              <a:rPr lang="zh-CN" altLang="en-US" sz="2800"/>
              <a:t>伦敦的航班。</a:t>
            </a:r>
            <a:endParaRPr lang="zh-CN" altLang="en-US" sz="2800"/>
          </a:p>
          <a:p>
            <a:r>
              <a:rPr lang="en-US" altLang="zh-CN" sz="2800"/>
              <a:t>w</a:t>
            </a:r>
            <a:r>
              <a:rPr lang="zh-CN" altLang="en-US" sz="2800"/>
              <a:t>ǒ jiāng wèi nǐ yù dìng zhí fēi lún dūn de háng bān.</a:t>
            </a:r>
            <a:endParaRPr lang="zh-CN" altLang="en-US" sz="2800"/>
          </a:p>
          <a:p>
            <a:r>
              <a:rPr lang="zh-CN" altLang="en-US" sz="2800"/>
              <a:t>I will book a </a:t>
            </a:r>
            <a:r>
              <a:rPr lang="zh-CN" altLang="en-US" sz="2800">
                <a:solidFill>
                  <a:srgbClr val="FF0000"/>
                </a:solidFill>
              </a:rPr>
              <a:t>direct flight</a:t>
            </a:r>
            <a:r>
              <a:rPr lang="zh-CN" altLang="en-US" sz="2800"/>
              <a:t> to London for you.</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有名</a:t>
            </a:r>
            <a:endParaRPr lang="zh-CN" altLang="en-US" sz="9600"/>
          </a:p>
        </p:txBody>
      </p:sp>
      <p:sp>
        <p:nvSpPr>
          <p:cNvPr id="3" name="文本框 2"/>
          <p:cNvSpPr txBox="1"/>
          <p:nvPr/>
        </p:nvSpPr>
        <p:spPr>
          <a:xfrm>
            <a:off x="1649730" y="1585595"/>
            <a:ext cx="2793365" cy="645160"/>
          </a:xfrm>
          <a:prstGeom prst="rect">
            <a:avLst/>
          </a:prstGeom>
          <a:noFill/>
        </p:spPr>
        <p:txBody>
          <a:bodyPr wrap="square" rtlCol="0">
            <a:spAutoFit/>
          </a:bodyPr>
          <a:p>
            <a:r>
              <a:rPr lang="en-US" altLang="zh-CN" sz="3600"/>
              <a:t> yǒu   míng      </a:t>
            </a:r>
            <a:endParaRPr lang="en-US" altLang="zh-CN" sz="3600"/>
          </a:p>
        </p:txBody>
      </p:sp>
      <p:sp>
        <p:nvSpPr>
          <p:cNvPr id="5" name="文本框 4"/>
          <p:cNvSpPr txBox="1"/>
          <p:nvPr/>
        </p:nvSpPr>
        <p:spPr>
          <a:xfrm>
            <a:off x="869315" y="3790315"/>
            <a:ext cx="4580255" cy="645160"/>
          </a:xfrm>
          <a:prstGeom prst="rect">
            <a:avLst/>
          </a:prstGeom>
          <a:noFill/>
        </p:spPr>
        <p:txBody>
          <a:bodyPr wrap="square" rtlCol="0">
            <a:spAutoFit/>
          </a:bodyPr>
          <a:p>
            <a:r>
              <a:rPr lang="en-US" altLang="zh-CN" sz="3600"/>
              <a:t> famous; well-known</a:t>
            </a:r>
            <a:endParaRPr lang="en-US" altLang="zh-CN" sz="3600"/>
          </a:p>
        </p:txBody>
      </p:sp>
      <p:sp>
        <p:nvSpPr>
          <p:cNvPr id="6" name="文本框 5"/>
          <p:cNvSpPr txBox="1"/>
          <p:nvPr/>
        </p:nvSpPr>
        <p:spPr>
          <a:xfrm>
            <a:off x="5488305" y="1673860"/>
            <a:ext cx="4910455" cy="3969385"/>
          </a:xfrm>
          <a:prstGeom prst="rect">
            <a:avLst/>
          </a:prstGeom>
          <a:noFill/>
        </p:spPr>
        <p:txBody>
          <a:bodyPr wrap="square" rtlCol="0">
            <a:spAutoFit/>
          </a:bodyPr>
          <a:p>
            <a:r>
              <a:rPr lang="en-US" altLang="zh-CN" sz="2800"/>
              <a:t>这家餐厅的糖醋鱼很</a:t>
            </a:r>
            <a:r>
              <a:rPr lang="en-US" altLang="zh-CN" sz="2800">
                <a:solidFill>
                  <a:srgbClr val="FF0000"/>
                </a:solidFill>
              </a:rPr>
              <a:t>有名</a:t>
            </a:r>
            <a:r>
              <a:rPr lang="zh-CN" altLang="en-US" sz="2800"/>
              <a:t>。</a:t>
            </a:r>
            <a:endParaRPr lang="zh-CN" altLang="en-US" sz="2800"/>
          </a:p>
          <a:p>
            <a:r>
              <a:rPr lang="zh-CN" altLang="en-US" sz="2800"/>
              <a:t>Zhè jiā cāntīng de táng cù yú hěn yǒumíng</a:t>
            </a:r>
            <a:endParaRPr lang="zh-CN" altLang="en-US" sz="2800"/>
          </a:p>
          <a:p>
            <a:r>
              <a:rPr lang="zh-CN" altLang="en-US" sz="2800"/>
              <a:t>The sweet and sour fish in this restaurant is </a:t>
            </a:r>
            <a:r>
              <a:rPr lang="zh-CN" altLang="en-US" sz="2800">
                <a:solidFill>
                  <a:srgbClr val="FF0000"/>
                </a:solidFill>
              </a:rPr>
              <a:t>famous</a:t>
            </a:r>
            <a:r>
              <a:rPr lang="en-US" altLang="zh-CN" sz="2800">
                <a:solidFill>
                  <a:srgbClr val="FF0000"/>
                </a:solidFill>
              </a:rPr>
              <a:t>.</a:t>
            </a:r>
            <a:endParaRPr lang="zh-CN" altLang="en-US" sz="2800">
              <a:solidFill>
                <a:srgbClr val="FF0000"/>
              </a:solidFill>
            </a:endParaRPr>
          </a:p>
          <a:p>
            <a:endParaRPr lang="zh-CN" altLang="en-US" sz="2800">
              <a:solidFill>
                <a:srgbClr val="FF0000"/>
              </a:solidFill>
            </a:endParaRPr>
          </a:p>
          <a:p>
            <a:r>
              <a:rPr lang="zh-CN" altLang="en-US" sz="2800">
                <a:solidFill>
                  <a:schemeClr val="tx1"/>
                </a:solidFill>
              </a:rPr>
              <a:t>爱因斯坦很</a:t>
            </a:r>
            <a:r>
              <a:rPr lang="zh-CN" altLang="en-US" sz="2800">
                <a:solidFill>
                  <a:srgbClr val="FF0000"/>
                </a:solidFill>
              </a:rPr>
              <a:t>有名</a:t>
            </a:r>
            <a:endParaRPr lang="zh-CN" altLang="en-US" sz="2800">
              <a:solidFill>
                <a:schemeClr val="tx1"/>
              </a:solidFill>
            </a:endParaRPr>
          </a:p>
          <a:p>
            <a:r>
              <a:rPr lang="zh-CN" altLang="en-US" sz="2800">
                <a:solidFill>
                  <a:schemeClr val="tx1"/>
                </a:solidFill>
              </a:rPr>
              <a:t>ài yīn sī tǎn hěn yǒu míng</a:t>
            </a:r>
            <a:r>
              <a:rPr lang="en-US" altLang="zh-CN" sz="2800">
                <a:solidFill>
                  <a:schemeClr val="tx1"/>
                </a:solidFill>
              </a:rPr>
              <a:t>.</a:t>
            </a:r>
            <a:endParaRPr lang="zh-CN" altLang="en-US" sz="2800">
              <a:solidFill>
                <a:schemeClr val="tx1"/>
              </a:solidFill>
            </a:endParaRPr>
          </a:p>
          <a:p>
            <a:r>
              <a:rPr lang="zh-CN" altLang="en-US" sz="2800">
                <a:solidFill>
                  <a:schemeClr val="tx1"/>
                </a:solidFill>
              </a:rPr>
              <a:t>Einstein is </a:t>
            </a:r>
            <a:r>
              <a:rPr lang="zh-CN" altLang="en-US" sz="2800">
                <a:solidFill>
                  <a:srgbClr val="FF0000"/>
                </a:solidFill>
              </a:rPr>
              <a:t>famous</a:t>
            </a:r>
            <a:r>
              <a:rPr lang="en-US" altLang="zh-CN" sz="2800">
                <a:solidFill>
                  <a:srgbClr val="FF0000"/>
                </a:solidFill>
              </a:rPr>
              <a:t>.</a:t>
            </a:r>
            <a:endParaRPr lang="en-US" altLang="zh-CN" sz="2800">
              <a:solidFill>
                <a:srgbClr val="FF0000"/>
              </a:solidFill>
            </a:endParaRPr>
          </a:p>
        </p:txBody>
      </p:sp>
      <p:pic>
        <p:nvPicPr>
          <p:cNvPr id="7" name="图片 6"/>
          <p:cNvPicPr>
            <a:picLocks noChangeAspect="1"/>
          </p:cNvPicPr>
          <p:nvPr/>
        </p:nvPicPr>
        <p:blipFill>
          <a:blip r:embed="rId1"/>
          <a:stretch>
            <a:fillRect/>
          </a:stretch>
        </p:blipFill>
        <p:spPr>
          <a:xfrm>
            <a:off x="3427730" y="4746625"/>
            <a:ext cx="1460500" cy="1390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转机</a:t>
            </a:r>
            <a:endParaRPr lang="zh-CN" altLang="en-US" sz="9600"/>
          </a:p>
        </p:txBody>
      </p:sp>
      <p:sp>
        <p:nvSpPr>
          <p:cNvPr id="3" name="文本框 2"/>
          <p:cNvSpPr txBox="1"/>
          <p:nvPr/>
        </p:nvSpPr>
        <p:spPr>
          <a:xfrm>
            <a:off x="1419860" y="1585595"/>
            <a:ext cx="3254375" cy="645160"/>
          </a:xfrm>
          <a:prstGeom prst="rect">
            <a:avLst/>
          </a:prstGeom>
          <a:noFill/>
        </p:spPr>
        <p:txBody>
          <a:bodyPr wrap="square" rtlCol="0">
            <a:spAutoFit/>
          </a:bodyPr>
          <a:p>
            <a:r>
              <a:rPr lang="en-US" altLang="zh-CN" sz="3600"/>
              <a:t>  zhuǎn    jī</a:t>
            </a:r>
            <a:endParaRPr lang="en-US" altLang="zh-CN" sz="3600"/>
          </a:p>
        </p:txBody>
      </p:sp>
      <p:sp>
        <p:nvSpPr>
          <p:cNvPr id="5" name="文本框 4"/>
          <p:cNvSpPr txBox="1"/>
          <p:nvPr/>
        </p:nvSpPr>
        <p:spPr>
          <a:xfrm>
            <a:off x="1189355" y="3743325"/>
            <a:ext cx="4278630" cy="645160"/>
          </a:xfrm>
          <a:prstGeom prst="rect">
            <a:avLst/>
          </a:prstGeom>
          <a:noFill/>
        </p:spPr>
        <p:txBody>
          <a:bodyPr wrap="square" rtlCol="0">
            <a:spAutoFit/>
          </a:bodyPr>
          <a:p>
            <a:r>
              <a:rPr lang="en-US" altLang="zh-CN" sz="3600"/>
              <a:t>  change planes</a:t>
            </a:r>
            <a:endParaRPr lang="en-US" altLang="zh-CN" sz="3600"/>
          </a:p>
        </p:txBody>
      </p:sp>
      <p:sp>
        <p:nvSpPr>
          <p:cNvPr id="6" name="文本框 5"/>
          <p:cNvSpPr txBox="1"/>
          <p:nvPr/>
        </p:nvSpPr>
        <p:spPr>
          <a:xfrm>
            <a:off x="5130800" y="1758950"/>
            <a:ext cx="6021070" cy="3107690"/>
          </a:xfrm>
          <a:prstGeom prst="rect">
            <a:avLst/>
          </a:prstGeom>
          <a:noFill/>
        </p:spPr>
        <p:txBody>
          <a:bodyPr wrap="square" rtlCol="0">
            <a:spAutoFit/>
          </a:bodyPr>
          <a:p>
            <a:r>
              <a:rPr lang="zh-CN" altLang="en-US" sz="2800"/>
              <a:t>我要从这里</a:t>
            </a:r>
            <a:r>
              <a:rPr lang="zh-CN" altLang="en-US" sz="2800">
                <a:solidFill>
                  <a:srgbClr val="FF0000"/>
                </a:solidFill>
              </a:rPr>
              <a:t>转机</a:t>
            </a:r>
            <a:r>
              <a:rPr lang="zh-CN" altLang="en-US" sz="2800"/>
              <a:t>去俄罗斯。</a:t>
            </a:r>
            <a:endParaRPr lang="zh-CN" altLang="en-US" sz="2800"/>
          </a:p>
          <a:p>
            <a:r>
              <a:rPr lang="en-US" altLang="zh-CN" sz="2800"/>
              <a:t>w</a:t>
            </a:r>
            <a:r>
              <a:rPr lang="zh-CN" altLang="en-US" sz="2800"/>
              <a:t>ǒ yào cóng zhè lǐ zhuǎn jī qù é luó sī.</a:t>
            </a:r>
            <a:endParaRPr lang="zh-CN" altLang="en-US" sz="2800"/>
          </a:p>
          <a:p>
            <a:r>
              <a:rPr lang="zh-CN" altLang="en-US" sz="2800"/>
              <a:t>I am here to </a:t>
            </a:r>
            <a:r>
              <a:rPr lang="zh-CN" altLang="en-US" sz="2800">
                <a:solidFill>
                  <a:srgbClr val="FF0000"/>
                </a:solidFill>
              </a:rPr>
              <a:t>transfer</a:t>
            </a:r>
            <a:r>
              <a:rPr lang="zh-CN" altLang="en-US" sz="2800"/>
              <a:t> to Russia</a:t>
            </a:r>
            <a:r>
              <a:rPr lang="en-US" altLang="zh-CN" sz="2800"/>
              <a:t>.</a:t>
            </a:r>
            <a:endParaRPr lang="zh-CN" altLang="en-US" sz="2800"/>
          </a:p>
          <a:p>
            <a:endParaRPr lang="zh-CN" altLang="en-US" sz="2800"/>
          </a:p>
          <a:p>
            <a:r>
              <a:rPr lang="zh-CN" altLang="en-US" sz="2800"/>
              <a:t>我不想买</a:t>
            </a:r>
            <a:r>
              <a:rPr lang="zh-CN" altLang="en-US" sz="2800">
                <a:solidFill>
                  <a:srgbClr val="FF0000"/>
                </a:solidFill>
              </a:rPr>
              <a:t>转机</a:t>
            </a:r>
            <a:r>
              <a:rPr lang="zh-CN" altLang="en-US" sz="2800"/>
              <a:t>的票。</a:t>
            </a:r>
            <a:endParaRPr lang="zh-CN" altLang="en-US" sz="2800"/>
          </a:p>
          <a:p>
            <a:r>
              <a:rPr lang="en-US" altLang="zh-CN" sz="2800"/>
              <a:t>w</a:t>
            </a:r>
            <a:r>
              <a:rPr lang="zh-CN" altLang="en-US" sz="2800"/>
              <a:t>ǒ bù xiǎng mǎi zhuǎn jī de piào.</a:t>
            </a:r>
            <a:endParaRPr lang="zh-CN" altLang="en-US" sz="2800"/>
          </a:p>
          <a:p>
            <a:r>
              <a:rPr lang="zh-CN" altLang="en-US" sz="2800"/>
              <a:t>I don't want to buy a </a:t>
            </a:r>
            <a:r>
              <a:rPr lang="zh-CN" altLang="en-US" sz="2800">
                <a:solidFill>
                  <a:srgbClr val="FF0000"/>
                </a:solidFill>
              </a:rPr>
              <a:t>transfer</a:t>
            </a:r>
            <a:r>
              <a:rPr lang="zh-CN" altLang="en-US" sz="2800"/>
              <a:t> ticket.</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打折</a:t>
            </a:r>
            <a:endParaRPr lang="zh-CN" altLang="en-US" sz="9600"/>
          </a:p>
        </p:txBody>
      </p:sp>
      <p:sp>
        <p:nvSpPr>
          <p:cNvPr id="3" name="文本框 2"/>
          <p:cNvSpPr txBox="1"/>
          <p:nvPr/>
        </p:nvSpPr>
        <p:spPr>
          <a:xfrm>
            <a:off x="1419860" y="1585595"/>
            <a:ext cx="3254375" cy="645160"/>
          </a:xfrm>
          <a:prstGeom prst="rect">
            <a:avLst/>
          </a:prstGeom>
          <a:noFill/>
        </p:spPr>
        <p:txBody>
          <a:bodyPr wrap="square" rtlCol="0">
            <a:spAutoFit/>
          </a:bodyPr>
          <a:p>
            <a:r>
              <a:rPr lang="en-US" altLang="zh-CN" sz="3600"/>
              <a:t>    dǎ     zhé</a:t>
            </a:r>
            <a:endParaRPr lang="en-US" altLang="zh-CN" sz="3600"/>
          </a:p>
        </p:txBody>
      </p:sp>
      <p:sp>
        <p:nvSpPr>
          <p:cNvPr id="5" name="文本框 4"/>
          <p:cNvSpPr txBox="1"/>
          <p:nvPr/>
        </p:nvSpPr>
        <p:spPr>
          <a:xfrm>
            <a:off x="1189355" y="3743325"/>
            <a:ext cx="4278630" cy="1198880"/>
          </a:xfrm>
          <a:prstGeom prst="rect">
            <a:avLst/>
          </a:prstGeom>
          <a:noFill/>
        </p:spPr>
        <p:txBody>
          <a:bodyPr wrap="square" rtlCol="0">
            <a:spAutoFit/>
          </a:bodyPr>
          <a:p>
            <a:r>
              <a:rPr lang="en-US" altLang="zh-CN" sz="3600"/>
              <a:t>to sell at a discount; to give a discount</a:t>
            </a:r>
            <a:endParaRPr lang="en-US" altLang="zh-CN" sz="3600"/>
          </a:p>
        </p:txBody>
      </p:sp>
      <p:sp>
        <p:nvSpPr>
          <p:cNvPr id="6" name="文本框 5"/>
          <p:cNvSpPr txBox="1"/>
          <p:nvPr/>
        </p:nvSpPr>
        <p:spPr>
          <a:xfrm>
            <a:off x="5497830" y="1721485"/>
            <a:ext cx="5371465" cy="4399915"/>
          </a:xfrm>
          <a:prstGeom prst="rect">
            <a:avLst/>
          </a:prstGeom>
          <a:noFill/>
        </p:spPr>
        <p:txBody>
          <a:bodyPr wrap="square" rtlCol="0">
            <a:spAutoFit/>
          </a:bodyPr>
          <a:p>
            <a:r>
              <a:rPr lang="zh-CN" altLang="en-US" sz="2800"/>
              <a:t>这家航空公司正在</a:t>
            </a:r>
            <a:r>
              <a:rPr lang="zh-CN" altLang="en-US" sz="2800">
                <a:solidFill>
                  <a:srgbClr val="FF0000"/>
                </a:solidFill>
              </a:rPr>
              <a:t>打折</a:t>
            </a:r>
            <a:r>
              <a:rPr lang="zh-CN" altLang="en-US" sz="2800"/>
              <a:t>，差不多一千四百六十，可是要转机。</a:t>
            </a:r>
            <a:endParaRPr lang="zh-CN" altLang="en-US" sz="2800"/>
          </a:p>
          <a:p>
            <a:endParaRPr lang="en-US" altLang="zh-CN" sz="2800"/>
          </a:p>
          <a:p>
            <a:r>
              <a:rPr lang="en-US" altLang="zh-CN" sz="2800"/>
              <a:t>z</a:t>
            </a:r>
            <a:r>
              <a:rPr lang="zh-CN" altLang="en-US" sz="2800"/>
              <a:t>hè jiā háng kōng gōng sī zhèng zài dǎ zhé, chà bù duō yì qiān sì bǎi liù shí, kě shì yào zhuǎn jī.</a:t>
            </a:r>
            <a:endParaRPr lang="zh-CN" altLang="en-US" sz="2800"/>
          </a:p>
          <a:p>
            <a:endParaRPr lang="en-US" altLang="zh-CN" sz="2800"/>
          </a:p>
          <a:p>
            <a:r>
              <a:rPr lang="en-US" altLang="zh-CN" sz="2800"/>
              <a:t>This airline is having a </a:t>
            </a:r>
            <a:r>
              <a:rPr lang="en-US" altLang="zh-CN" sz="2800">
                <a:solidFill>
                  <a:srgbClr val="FF0000"/>
                </a:solidFill>
              </a:rPr>
              <a:t>sale</a:t>
            </a:r>
            <a:r>
              <a:rPr lang="en-US" altLang="zh-CN" sz="2800"/>
              <a:t>. About $1,460, but you have to change planes.</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65810" y="1118870"/>
            <a:ext cx="9839325" cy="3969385"/>
          </a:xfrm>
          <a:prstGeom prst="rect">
            <a:avLst/>
          </a:prstGeom>
          <a:noFill/>
        </p:spPr>
        <p:txBody>
          <a:bodyPr wrap="square" rtlCol="0">
            <a:spAutoFit/>
          </a:bodyPr>
          <a:p>
            <a:r>
              <a:rPr lang="en-US" altLang="zh-CN" sz="2800"/>
              <a:t>The approach to describing a discount in Chinese is different from that in English. </a:t>
            </a:r>
            <a:endParaRPr lang="en-US" altLang="zh-CN" sz="2800"/>
          </a:p>
          <a:p>
            <a:r>
              <a:rPr lang="en-US" altLang="zh-CN" sz="2800"/>
              <a:t>In English the emphasis is </a:t>
            </a:r>
            <a:r>
              <a:rPr lang="en-US" altLang="zh-CN" sz="2800">
                <a:solidFill>
                  <a:srgbClr val="FF0000"/>
                </a:solidFill>
              </a:rPr>
              <a:t>on the amount that is given as a discount</a:t>
            </a:r>
            <a:r>
              <a:rPr lang="en-US" altLang="zh-CN" sz="2800"/>
              <a:t>, e.g., 10% off, 20% off, ect. </a:t>
            </a:r>
            <a:endParaRPr lang="en-US" altLang="zh-CN" sz="2800"/>
          </a:p>
          <a:p>
            <a:r>
              <a:rPr lang="en-US" altLang="zh-CN" sz="2800"/>
              <a:t>In Chinese, however, the emphasis is </a:t>
            </a:r>
            <a:r>
              <a:rPr lang="en-US" altLang="zh-CN" sz="2800">
                <a:solidFill>
                  <a:srgbClr val="FF0000"/>
                </a:solidFill>
              </a:rPr>
              <a:t>on the proportion of the original price that is actually paid</a:t>
            </a:r>
            <a:r>
              <a:rPr lang="en-US" altLang="zh-CN" sz="2800"/>
              <a:t>. Therefore, </a:t>
            </a:r>
            <a:r>
              <a:rPr lang="zh-CN" altLang="en-US" sz="2800"/>
              <a:t>九折</a:t>
            </a:r>
            <a:r>
              <a:rPr lang="en-US" altLang="zh-CN" sz="2800"/>
              <a:t>(jiǔ zhé) means that the price is 90% of the original price; or 10% off; </a:t>
            </a:r>
            <a:r>
              <a:rPr lang="zh-CN" altLang="en-US" sz="2800"/>
              <a:t>七五折</a:t>
            </a:r>
            <a:r>
              <a:rPr lang="en-US" altLang="zh-CN" sz="2800"/>
              <a:t>(qī wǔ zhé) means 75% of the original price; or 25% off;and </a:t>
            </a:r>
            <a:r>
              <a:rPr lang="zh-CN" altLang="en-US" sz="2800"/>
              <a:t>对折</a:t>
            </a:r>
            <a:r>
              <a:rPr lang="en-US" altLang="zh-CN" sz="2800"/>
              <a:t>(duì zhé) 50% of the original price.</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65810" y="1118870"/>
            <a:ext cx="9839325" cy="2245360"/>
          </a:xfrm>
          <a:prstGeom prst="rect">
            <a:avLst/>
          </a:prstGeom>
          <a:noFill/>
        </p:spPr>
        <p:txBody>
          <a:bodyPr wrap="square" rtlCol="0">
            <a:spAutoFit/>
          </a:bodyPr>
          <a:p>
            <a:r>
              <a:rPr lang="zh-CN" altLang="en-US" sz="2800"/>
              <a:t>Original price：</a:t>
            </a:r>
            <a:r>
              <a:rPr lang="en-US" altLang="zh-CN" sz="2800"/>
              <a:t>$</a:t>
            </a:r>
            <a:r>
              <a:rPr lang="en-US" altLang="zh-CN" sz="2800"/>
              <a:t>300</a:t>
            </a:r>
            <a:endParaRPr lang="en-US" altLang="zh-CN" sz="2800"/>
          </a:p>
          <a:p>
            <a:r>
              <a:rPr lang="en-US" altLang="zh-CN" sz="2800"/>
              <a:t>current price:    $225</a:t>
            </a:r>
            <a:endParaRPr lang="en-US" altLang="zh-CN" sz="2800"/>
          </a:p>
          <a:p>
            <a:endParaRPr lang="en-US" altLang="zh-CN" sz="2800"/>
          </a:p>
          <a:p>
            <a:r>
              <a:rPr lang="zh-CN" altLang="en-US" sz="2800"/>
              <a:t>这件衣服打几折？</a:t>
            </a:r>
            <a:endParaRPr lang="zh-CN" altLang="en-US" sz="2800"/>
          </a:p>
          <a:p>
            <a:r>
              <a:rPr lang="zh-CN" altLang="en-US" sz="2800"/>
              <a:t>这件衣服打</a:t>
            </a:r>
            <a:r>
              <a:rPr lang="en-US" altLang="zh-CN" sz="2800"/>
              <a:t>___</a:t>
            </a:r>
            <a:r>
              <a:rPr lang="zh-CN" altLang="en-US" sz="2800"/>
              <a:t>折</a:t>
            </a:r>
            <a:endParaRPr lang="zh-CN" altLang="en-US" sz="2800"/>
          </a:p>
        </p:txBody>
      </p:sp>
      <p:pic>
        <p:nvPicPr>
          <p:cNvPr id="3" name="图片 2"/>
          <p:cNvPicPr>
            <a:picLocks noChangeAspect="1"/>
          </p:cNvPicPr>
          <p:nvPr/>
        </p:nvPicPr>
        <p:blipFill>
          <a:blip r:embed="rId1"/>
          <a:stretch>
            <a:fillRect/>
          </a:stretch>
        </p:blipFill>
        <p:spPr>
          <a:xfrm>
            <a:off x="5779770" y="1485900"/>
            <a:ext cx="1403350" cy="1447800"/>
          </a:xfrm>
          <a:prstGeom prst="rect">
            <a:avLst/>
          </a:prstGeom>
        </p:spPr>
      </p:pic>
      <p:sp>
        <p:nvSpPr>
          <p:cNvPr id="5" name="文本框 4"/>
          <p:cNvSpPr txBox="1"/>
          <p:nvPr/>
        </p:nvSpPr>
        <p:spPr>
          <a:xfrm>
            <a:off x="869315" y="4262120"/>
            <a:ext cx="9011920" cy="2061210"/>
          </a:xfrm>
          <a:prstGeom prst="rect">
            <a:avLst/>
          </a:prstGeom>
          <a:noFill/>
        </p:spPr>
        <p:txBody>
          <a:bodyPr wrap="square" rtlCol="0">
            <a:spAutoFit/>
          </a:bodyPr>
          <a:p>
            <a:r>
              <a:rPr lang="en-US" altLang="zh-CN" sz="3200"/>
              <a:t>225     300 =0.75</a:t>
            </a:r>
            <a:endParaRPr lang="en-US" altLang="zh-CN" sz="3200"/>
          </a:p>
          <a:p>
            <a:r>
              <a:rPr lang="en-US" altLang="zh-CN" sz="3200"/>
              <a:t>                  =75% (</a:t>
            </a:r>
            <a:r>
              <a:rPr lang="zh-CN" altLang="en-US" sz="3200"/>
              <a:t>七五折）</a:t>
            </a:r>
            <a:endParaRPr lang="en-US" altLang="zh-CN" sz="3200"/>
          </a:p>
          <a:p>
            <a:r>
              <a:rPr lang="en-US" altLang="zh-CN" sz="3200"/>
              <a:t>                  </a:t>
            </a:r>
            <a:r>
              <a:rPr lang="en-US" altLang="zh-CN" sz="3200">
                <a:sym typeface="+mn-ea"/>
              </a:rPr>
              <a:t>=25% off ·</a:t>
            </a:r>
            <a:endParaRPr lang="en-US" altLang="zh-CN" sz="3200"/>
          </a:p>
          <a:p>
            <a:endParaRPr lang="en-US" altLang="zh-CN" sz="3200"/>
          </a:p>
        </p:txBody>
      </p:sp>
      <p:sp>
        <p:nvSpPr>
          <p:cNvPr id="6" name="除号 5"/>
          <p:cNvSpPr/>
          <p:nvPr/>
        </p:nvSpPr>
        <p:spPr>
          <a:xfrm>
            <a:off x="1622425" y="4403725"/>
            <a:ext cx="385445" cy="299720"/>
          </a:xfrm>
          <a:prstGeom prst="mathDivid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窗户</a:t>
            </a:r>
            <a:endParaRPr lang="zh-CN" altLang="en-US" sz="9600"/>
          </a:p>
        </p:txBody>
      </p:sp>
      <p:sp>
        <p:nvSpPr>
          <p:cNvPr id="3" name="文本框 2"/>
          <p:cNvSpPr txBox="1"/>
          <p:nvPr/>
        </p:nvSpPr>
        <p:spPr>
          <a:xfrm>
            <a:off x="1419860" y="1585595"/>
            <a:ext cx="3254375" cy="645160"/>
          </a:xfrm>
          <a:prstGeom prst="rect">
            <a:avLst/>
          </a:prstGeom>
          <a:noFill/>
        </p:spPr>
        <p:txBody>
          <a:bodyPr wrap="square" rtlCol="0">
            <a:spAutoFit/>
          </a:bodyPr>
          <a:p>
            <a:r>
              <a:rPr lang="en-US" altLang="zh-CN" sz="3600"/>
              <a:t> chuāng  hu</a:t>
            </a:r>
            <a:endParaRPr lang="en-US" altLang="zh-CN" sz="3600"/>
          </a:p>
        </p:txBody>
      </p:sp>
      <p:sp>
        <p:nvSpPr>
          <p:cNvPr id="5" name="文本框 4"/>
          <p:cNvSpPr txBox="1"/>
          <p:nvPr/>
        </p:nvSpPr>
        <p:spPr>
          <a:xfrm>
            <a:off x="1189355" y="3743325"/>
            <a:ext cx="4278630" cy="645160"/>
          </a:xfrm>
          <a:prstGeom prst="rect">
            <a:avLst/>
          </a:prstGeom>
          <a:noFill/>
        </p:spPr>
        <p:txBody>
          <a:bodyPr wrap="square" rtlCol="0">
            <a:spAutoFit/>
          </a:bodyPr>
          <a:p>
            <a:r>
              <a:rPr lang="en-US" altLang="zh-CN" sz="3600"/>
              <a:t>       window</a:t>
            </a:r>
            <a:endParaRPr lang="en-US" altLang="zh-CN" sz="3600"/>
          </a:p>
        </p:txBody>
      </p:sp>
      <p:sp>
        <p:nvSpPr>
          <p:cNvPr id="6" name="文本框 5"/>
          <p:cNvSpPr txBox="1"/>
          <p:nvPr/>
        </p:nvSpPr>
        <p:spPr>
          <a:xfrm>
            <a:off x="5055235" y="1461135"/>
            <a:ext cx="6133465" cy="3107690"/>
          </a:xfrm>
          <a:prstGeom prst="rect">
            <a:avLst/>
          </a:prstGeom>
          <a:noFill/>
        </p:spPr>
        <p:txBody>
          <a:bodyPr wrap="square" rtlCol="0">
            <a:spAutoFit/>
          </a:bodyPr>
          <a:p>
            <a:r>
              <a:rPr lang="zh-CN" altLang="en-US" sz="2800"/>
              <a:t>我们家的</a:t>
            </a:r>
            <a:r>
              <a:rPr lang="zh-CN" altLang="en-US" sz="2800">
                <a:solidFill>
                  <a:srgbClr val="FF0000"/>
                </a:solidFill>
              </a:rPr>
              <a:t>窗户</a:t>
            </a:r>
            <a:r>
              <a:rPr lang="zh-CN" altLang="en-US" sz="2800"/>
              <a:t>很大。</a:t>
            </a:r>
            <a:endParaRPr lang="zh-CN" altLang="en-US" sz="2800"/>
          </a:p>
          <a:p>
            <a:r>
              <a:rPr lang="en-US" altLang="zh-CN" sz="2800"/>
              <a:t>w</a:t>
            </a:r>
            <a:r>
              <a:rPr lang="zh-CN" altLang="en-US" sz="2800"/>
              <a:t>ǒ men jiā de chuāng h</a:t>
            </a:r>
            <a:r>
              <a:rPr lang="en-US" altLang="zh-CN" sz="2800"/>
              <a:t>u</a:t>
            </a:r>
            <a:r>
              <a:rPr lang="zh-CN" altLang="en-US" sz="2800"/>
              <a:t> hěn dà.</a:t>
            </a:r>
            <a:endParaRPr lang="zh-CN" altLang="en-US" sz="2800"/>
          </a:p>
          <a:p>
            <a:r>
              <a:rPr lang="zh-CN" altLang="en-US" sz="2800"/>
              <a:t>The </a:t>
            </a:r>
            <a:r>
              <a:rPr lang="zh-CN" altLang="en-US" sz="2800">
                <a:solidFill>
                  <a:srgbClr val="FF0000"/>
                </a:solidFill>
              </a:rPr>
              <a:t>windows</a:t>
            </a:r>
            <a:r>
              <a:rPr lang="zh-CN" altLang="en-US" sz="2800"/>
              <a:t> in our house are large.</a:t>
            </a:r>
            <a:endParaRPr lang="zh-CN" altLang="en-US" sz="2800"/>
          </a:p>
          <a:p>
            <a:endParaRPr lang="zh-CN" altLang="en-US" sz="2800"/>
          </a:p>
          <a:p>
            <a:r>
              <a:rPr lang="zh-CN" altLang="en-US" sz="2800"/>
              <a:t>请把</a:t>
            </a:r>
            <a:r>
              <a:rPr lang="zh-CN" altLang="en-US" sz="2800">
                <a:solidFill>
                  <a:srgbClr val="FF0000"/>
                </a:solidFill>
              </a:rPr>
              <a:t>窗户</a:t>
            </a:r>
            <a:r>
              <a:rPr lang="zh-CN" altLang="en-US" sz="2800"/>
              <a:t>打开。</a:t>
            </a:r>
            <a:endParaRPr lang="zh-CN" altLang="en-US" sz="2800"/>
          </a:p>
          <a:p>
            <a:r>
              <a:rPr lang="en-US" altLang="zh-CN" sz="2800"/>
              <a:t>q</a:t>
            </a:r>
            <a:r>
              <a:rPr lang="zh-CN" altLang="en-US" sz="2800"/>
              <a:t>ǐng bǎ chuāng h</a:t>
            </a:r>
            <a:r>
              <a:rPr lang="en-US" altLang="zh-CN" sz="2800"/>
              <a:t>u</a:t>
            </a:r>
            <a:r>
              <a:rPr lang="zh-CN" altLang="en-US" sz="2800"/>
              <a:t> dǎ kāi.</a:t>
            </a:r>
            <a:endParaRPr lang="zh-CN" altLang="en-US" sz="2800"/>
          </a:p>
          <a:p>
            <a:r>
              <a:rPr lang="zh-CN" altLang="en-US" sz="2800">
                <a:sym typeface="+mn-ea"/>
              </a:rPr>
              <a:t>Please open the </a:t>
            </a:r>
            <a:r>
              <a:rPr lang="zh-CN" altLang="en-US" sz="2800">
                <a:solidFill>
                  <a:srgbClr val="FF0000"/>
                </a:solidFill>
                <a:sym typeface="+mn-ea"/>
              </a:rPr>
              <a:t>window</a:t>
            </a:r>
            <a:r>
              <a:rPr lang="zh-CN" altLang="en-US" sz="2800">
                <a:sym typeface="+mn-ea"/>
              </a:rPr>
              <a:t>.</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2064385" y="2230755"/>
            <a:ext cx="1796415" cy="1568450"/>
          </a:xfrm>
          <a:prstGeom prst="rect">
            <a:avLst/>
          </a:prstGeom>
          <a:noFill/>
        </p:spPr>
        <p:txBody>
          <a:bodyPr wrap="square" rtlCol="0">
            <a:spAutoFit/>
          </a:bodyPr>
          <a:p>
            <a:r>
              <a:rPr lang="zh-CN" altLang="en-US" sz="9600"/>
              <a:t>靠</a:t>
            </a:r>
            <a:endParaRPr lang="zh-CN" altLang="en-US" sz="9600"/>
          </a:p>
        </p:txBody>
      </p:sp>
      <p:sp>
        <p:nvSpPr>
          <p:cNvPr id="3" name="文本框 2"/>
          <p:cNvSpPr txBox="1"/>
          <p:nvPr/>
        </p:nvSpPr>
        <p:spPr>
          <a:xfrm>
            <a:off x="2064385" y="1585595"/>
            <a:ext cx="1494155" cy="645160"/>
          </a:xfrm>
          <a:prstGeom prst="rect">
            <a:avLst/>
          </a:prstGeom>
          <a:noFill/>
        </p:spPr>
        <p:txBody>
          <a:bodyPr wrap="square" rtlCol="0">
            <a:spAutoFit/>
          </a:bodyPr>
          <a:p>
            <a:r>
              <a:rPr lang="en-US" altLang="zh-CN" sz="3600"/>
              <a:t>  kào     </a:t>
            </a:r>
            <a:endParaRPr lang="en-US" altLang="zh-CN" sz="3600"/>
          </a:p>
        </p:txBody>
      </p:sp>
      <p:sp>
        <p:nvSpPr>
          <p:cNvPr id="5" name="文本框 4"/>
          <p:cNvSpPr txBox="1"/>
          <p:nvPr/>
        </p:nvSpPr>
        <p:spPr>
          <a:xfrm>
            <a:off x="869315" y="3790315"/>
            <a:ext cx="4833620" cy="1198880"/>
          </a:xfrm>
          <a:prstGeom prst="rect">
            <a:avLst/>
          </a:prstGeom>
          <a:noFill/>
        </p:spPr>
        <p:txBody>
          <a:bodyPr wrap="square" rtlCol="0">
            <a:spAutoFit/>
          </a:bodyPr>
          <a:p>
            <a:r>
              <a:rPr lang="en-US" altLang="zh-CN" sz="3600"/>
              <a:t>to lean on; to lean against; to be next to</a:t>
            </a:r>
            <a:endParaRPr lang="en-US" altLang="zh-CN" sz="3600"/>
          </a:p>
        </p:txBody>
      </p:sp>
      <p:sp>
        <p:nvSpPr>
          <p:cNvPr id="6" name="文本框 5"/>
          <p:cNvSpPr txBox="1"/>
          <p:nvPr/>
        </p:nvSpPr>
        <p:spPr>
          <a:xfrm>
            <a:off x="5507355" y="2012950"/>
            <a:ext cx="5070475" cy="3107690"/>
          </a:xfrm>
          <a:prstGeom prst="rect">
            <a:avLst/>
          </a:prstGeom>
          <a:noFill/>
        </p:spPr>
        <p:txBody>
          <a:bodyPr wrap="square" rtlCol="0">
            <a:spAutoFit/>
          </a:bodyPr>
          <a:p>
            <a:r>
              <a:rPr lang="zh-CN" altLang="en-US" sz="2800"/>
              <a:t>他</a:t>
            </a:r>
            <a:r>
              <a:rPr lang="zh-CN" altLang="en-US" sz="2800">
                <a:solidFill>
                  <a:srgbClr val="FF0000"/>
                </a:solidFill>
              </a:rPr>
              <a:t>靠</a:t>
            </a:r>
            <a:r>
              <a:rPr lang="zh-CN" altLang="en-US" sz="2800"/>
              <a:t>在椅子上。</a:t>
            </a:r>
            <a:endParaRPr lang="zh-CN" altLang="en-US" sz="2800"/>
          </a:p>
          <a:p>
            <a:r>
              <a:rPr lang="en-US" altLang="zh-CN" sz="2800"/>
              <a:t>t</a:t>
            </a:r>
            <a:r>
              <a:rPr lang="zh-CN" altLang="en-US" sz="2800"/>
              <a:t>ā kào zài yǐ zi sh</a:t>
            </a:r>
            <a:r>
              <a:rPr lang="en-US" altLang="zh-CN" sz="2800"/>
              <a:t>a</a:t>
            </a:r>
            <a:r>
              <a:rPr lang="zh-CN" altLang="en-US" sz="2800"/>
              <a:t>ng</a:t>
            </a:r>
            <a:r>
              <a:rPr lang="en-US" altLang="zh-CN" sz="2800"/>
              <a:t>.</a:t>
            </a:r>
            <a:endParaRPr lang="zh-CN" altLang="en-US" sz="2800"/>
          </a:p>
          <a:p>
            <a:r>
              <a:rPr lang="en-US" altLang="zh-CN" sz="2800"/>
              <a:t>He </a:t>
            </a:r>
            <a:r>
              <a:rPr lang="en-US" altLang="zh-CN" sz="2800">
                <a:solidFill>
                  <a:srgbClr val="FF0000"/>
                </a:solidFill>
              </a:rPr>
              <a:t>leaned on</a:t>
            </a:r>
            <a:r>
              <a:rPr lang="en-US" altLang="zh-CN" sz="2800"/>
              <a:t> the chair.</a:t>
            </a:r>
            <a:endParaRPr lang="en-US" altLang="zh-CN" sz="2800"/>
          </a:p>
          <a:p>
            <a:endParaRPr lang="en-US" altLang="zh-CN" sz="2800"/>
          </a:p>
          <a:p>
            <a:r>
              <a:rPr lang="en-US" altLang="zh-CN" sz="2800"/>
              <a:t>他</a:t>
            </a:r>
            <a:r>
              <a:rPr lang="en-US" altLang="zh-CN" sz="2800">
                <a:solidFill>
                  <a:srgbClr val="FF0000"/>
                </a:solidFill>
              </a:rPr>
              <a:t>靠</a:t>
            </a:r>
            <a:r>
              <a:rPr lang="en-US" altLang="zh-CN" sz="2800"/>
              <a:t>着窗户</a:t>
            </a:r>
            <a:r>
              <a:rPr lang="zh-CN" altLang="en-US" sz="2800"/>
              <a:t>。</a:t>
            </a:r>
            <a:endParaRPr lang="zh-CN" altLang="en-US" sz="2800"/>
          </a:p>
          <a:p>
            <a:r>
              <a:rPr lang="en-US" altLang="zh-CN" sz="2800"/>
              <a:t>t</a:t>
            </a:r>
            <a:r>
              <a:rPr lang="zh-CN" altLang="en-US" sz="2800"/>
              <a:t>ā kào zhe chuāng h</a:t>
            </a:r>
            <a:r>
              <a:rPr lang="en-US" altLang="zh-CN" sz="2800"/>
              <a:t>u.</a:t>
            </a:r>
            <a:endParaRPr lang="en-US" altLang="zh-CN" sz="2800"/>
          </a:p>
          <a:p>
            <a:r>
              <a:rPr lang="en-US" altLang="zh-CN" sz="2800"/>
              <a:t>He </a:t>
            </a:r>
            <a:r>
              <a:rPr lang="en-US" altLang="zh-CN" sz="2800">
                <a:solidFill>
                  <a:srgbClr val="FF0000"/>
                </a:solidFill>
              </a:rPr>
              <a:t>leaned against</a:t>
            </a:r>
            <a:r>
              <a:rPr lang="en-US" altLang="zh-CN" sz="2800"/>
              <a:t> the window.</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走道</a:t>
            </a:r>
            <a:endParaRPr lang="zh-CN" altLang="en-US" sz="9600"/>
          </a:p>
        </p:txBody>
      </p:sp>
      <p:sp>
        <p:nvSpPr>
          <p:cNvPr id="3" name="文本框 2"/>
          <p:cNvSpPr txBox="1"/>
          <p:nvPr/>
        </p:nvSpPr>
        <p:spPr>
          <a:xfrm>
            <a:off x="1419860" y="1585595"/>
            <a:ext cx="3254375" cy="645160"/>
          </a:xfrm>
          <a:prstGeom prst="rect">
            <a:avLst/>
          </a:prstGeom>
          <a:noFill/>
        </p:spPr>
        <p:txBody>
          <a:bodyPr wrap="square" rtlCol="0">
            <a:spAutoFit/>
          </a:bodyPr>
          <a:p>
            <a:r>
              <a:rPr lang="en-US" altLang="zh-CN" sz="3600"/>
              <a:t>   zǒu    dào</a:t>
            </a:r>
            <a:endParaRPr lang="en-US" altLang="zh-CN" sz="3600"/>
          </a:p>
        </p:txBody>
      </p:sp>
      <p:sp>
        <p:nvSpPr>
          <p:cNvPr id="5" name="文本框 4"/>
          <p:cNvSpPr txBox="1"/>
          <p:nvPr/>
        </p:nvSpPr>
        <p:spPr>
          <a:xfrm>
            <a:off x="1189355" y="3743325"/>
            <a:ext cx="4278630" cy="645160"/>
          </a:xfrm>
          <a:prstGeom prst="rect">
            <a:avLst/>
          </a:prstGeom>
          <a:noFill/>
        </p:spPr>
        <p:txBody>
          <a:bodyPr wrap="square" rtlCol="0">
            <a:spAutoFit/>
          </a:bodyPr>
          <a:p>
            <a:r>
              <a:rPr lang="en-US" altLang="zh-CN" sz="3600"/>
              <a:t>         aisle</a:t>
            </a:r>
            <a:endParaRPr lang="en-US" altLang="zh-CN" sz="3600"/>
          </a:p>
        </p:txBody>
      </p:sp>
      <p:sp>
        <p:nvSpPr>
          <p:cNvPr id="6" name="文本框 5"/>
          <p:cNvSpPr txBox="1"/>
          <p:nvPr/>
        </p:nvSpPr>
        <p:spPr>
          <a:xfrm>
            <a:off x="5178425" y="2172970"/>
            <a:ext cx="5751195" cy="1814830"/>
          </a:xfrm>
          <a:prstGeom prst="rect">
            <a:avLst/>
          </a:prstGeom>
          <a:noFill/>
        </p:spPr>
        <p:txBody>
          <a:bodyPr wrap="square" rtlCol="0">
            <a:spAutoFit/>
          </a:bodyPr>
          <a:p>
            <a:r>
              <a:rPr lang="zh-CN" altLang="en-US" sz="2800"/>
              <a:t>你们喜欢靠窗户的还是靠</a:t>
            </a:r>
            <a:r>
              <a:rPr lang="zh-CN" altLang="en-US" sz="2800">
                <a:solidFill>
                  <a:srgbClr val="FF0000"/>
                </a:solidFill>
              </a:rPr>
              <a:t>走道</a:t>
            </a:r>
            <a:r>
              <a:rPr lang="zh-CN" altLang="en-US" sz="2800"/>
              <a:t>的？</a:t>
            </a:r>
            <a:endParaRPr lang="zh-CN" altLang="en-US" sz="2800"/>
          </a:p>
          <a:p>
            <a:r>
              <a:rPr lang="en-US" altLang="zh-CN" sz="2800"/>
              <a:t>n</a:t>
            </a:r>
            <a:r>
              <a:rPr lang="zh-CN" altLang="en-US" sz="2800"/>
              <a:t>ǐ men xǐ hu</a:t>
            </a:r>
            <a:r>
              <a:rPr lang="en-US" altLang="zh-CN" sz="2800"/>
              <a:t>a</a:t>
            </a:r>
            <a:r>
              <a:rPr lang="zh-CN" altLang="en-US" sz="2800"/>
              <a:t>n kào chuāng h</a:t>
            </a:r>
            <a:r>
              <a:rPr lang="en-US" altLang="zh-CN" sz="2800"/>
              <a:t>u</a:t>
            </a:r>
            <a:r>
              <a:rPr lang="zh-CN" altLang="en-US" sz="2800"/>
              <a:t> de hái shì kào zǒu dào de?</a:t>
            </a:r>
            <a:endParaRPr lang="zh-CN" altLang="en-US" sz="2800"/>
          </a:p>
          <a:p>
            <a:r>
              <a:rPr lang="en-US" altLang="zh-CN" sz="2800"/>
              <a:t>Do you prefer window or </a:t>
            </a:r>
            <a:r>
              <a:rPr lang="en-US" altLang="zh-CN" sz="2800">
                <a:solidFill>
                  <a:srgbClr val="FF0000"/>
                </a:solidFill>
              </a:rPr>
              <a:t>aisle</a:t>
            </a:r>
            <a:r>
              <a:rPr lang="en-US" altLang="zh-CN" sz="2800"/>
              <a:t> seats ?</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2064385" y="2230755"/>
            <a:ext cx="1796415" cy="1568450"/>
          </a:xfrm>
          <a:prstGeom prst="rect">
            <a:avLst/>
          </a:prstGeom>
          <a:noFill/>
        </p:spPr>
        <p:txBody>
          <a:bodyPr wrap="square" rtlCol="0">
            <a:spAutoFit/>
          </a:bodyPr>
          <a:p>
            <a:r>
              <a:rPr lang="zh-CN" altLang="en-US" sz="9600"/>
              <a:t>份</a:t>
            </a:r>
            <a:endParaRPr lang="zh-CN" altLang="en-US" sz="9600"/>
          </a:p>
        </p:txBody>
      </p:sp>
      <p:sp>
        <p:nvSpPr>
          <p:cNvPr id="3" name="文本框 2"/>
          <p:cNvSpPr txBox="1"/>
          <p:nvPr/>
        </p:nvSpPr>
        <p:spPr>
          <a:xfrm>
            <a:off x="2064385" y="1585595"/>
            <a:ext cx="1494155" cy="645160"/>
          </a:xfrm>
          <a:prstGeom prst="rect">
            <a:avLst/>
          </a:prstGeom>
          <a:noFill/>
        </p:spPr>
        <p:txBody>
          <a:bodyPr wrap="square" rtlCol="0">
            <a:spAutoFit/>
          </a:bodyPr>
          <a:p>
            <a:r>
              <a:rPr lang="en-US" altLang="zh-CN" sz="3600"/>
              <a:t>  fèn     </a:t>
            </a:r>
            <a:endParaRPr lang="en-US" altLang="zh-CN" sz="3600"/>
          </a:p>
        </p:txBody>
      </p:sp>
      <p:sp>
        <p:nvSpPr>
          <p:cNvPr id="5" name="文本框 4"/>
          <p:cNvSpPr txBox="1"/>
          <p:nvPr/>
        </p:nvSpPr>
        <p:spPr>
          <a:xfrm>
            <a:off x="1028700" y="3799205"/>
            <a:ext cx="4231640" cy="1198880"/>
          </a:xfrm>
          <a:prstGeom prst="rect">
            <a:avLst/>
          </a:prstGeom>
          <a:noFill/>
        </p:spPr>
        <p:txBody>
          <a:bodyPr wrap="square" rtlCol="0">
            <a:spAutoFit/>
          </a:bodyPr>
          <a:p>
            <a:r>
              <a:rPr lang="en-US" altLang="zh-CN" sz="3600"/>
              <a:t>(measure word for meal order, job)</a:t>
            </a:r>
            <a:endParaRPr lang="en-US" altLang="zh-CN" sz="3600"/>
          </a:p>
        </p:txBody>
      </p:sp>
      <p:sp>
        <p:nvSpPr>
          <p:cNvPr id="6" name="文本框 5"/>
          <p:cNvSpPr txBox="1"/>
          <p:nvPr/>
        </p:nvSpPr>
        <p:spPr>
          <a:xfrm>
            <a:off x="5347335" y="1721485"/>
            <a:ext cx="5127625" cy="3107690"/>
          </a:xfrm>
          <a:prstGeom prst="rect">
            <a:avLst/>
          </a:prstGeom>
          <a:noFill/>
        </p:spPr>
        <p:txBody>
          <a:bodyPr wrap="square" rtlCol="0">
            <a:spAutoFit/>
          </a:bodyPr>
          <a:p>
            <a:r>
              <a:rPr lang="zh-CN" altLang="en-US" sz="2800"/>
              <a:t>来一</a:t>
            </a:r>
            <a:r>
              <a:rPr lang="zh-CN" altLang="en-US" sz="2800">
                <a:solidFill>
                  <a:srgbClr val="FF0000"/>
                </a:solidFill>
              </a:rPr>
              <a:t>份</a:t>
            </a:r>
            <a:r>
              <a:rPr lang="zh-CN" altLang="en-US" sz="2800"/>
              <a:t>牛肉面。</a:t>
            </a:r>
            <a:endParaRPr lang="zh-CN" altLang="en-US" sz="2800"/>
          </a:p>
          <a:p>
            <a:r>
              <a:rPr lang="en-US" altLang="zh-CN" sz="2800"/>
              <a:t>l</a:t>
            </a:r>
            <a:r>
              <a:rPr lang="zh-CN" altLang="en-US" sz="2800"/>
              <a:t>ái yí fèn niú ròu miàn.</a:t>
            </a:r>
            <a:endParaRPr lang="zh-CN" altLang="en-US" sz="2800"/>
          </a:p>
          <a:p>
            <a:r>
              <a:rPr lang="zh-CN" altLang="en-US" sz="2800"/>
              <a:t>Give me a beef noodle.</a:t>
            </a:r>
            <a:endParaRPr lang="zh-CN" altLang="en-US" sz="2800"/>
          </a:p>
          <a:p>
            <a:endParaRPr lang="zh-CN" altLang="en-US" sz="2800"/>
          </a:p>
          <a:p>
            <a:r>
              <a:rPr lang="zh-CN" altLang="en-US" sz="2800"/>
              <a:t>请给我一</a:t>
            </a:r>
            <a:r>
              <a:rPr lang="zh-CN" altLang="en-US" sz="2800">
                <a:solidFill>
                  <a:srgbClr val="FF0000"/>
                </a:solidFill>
              </a:rPr>
              <a:t>份</a:t>
            </a:r>
            <a:r>
              <a:rPr lang="zh-CN" altLang="en-US" sz="2800"/>
              <a:t>鸭肉饭。</a:t>
            </a:r>
            <a:endParaRPr lang="zh-CN" altLang="en-US" sz="2800"/>
          </a:p>
          <a:p>
            <a:r>
              <a:rPr lang="en-US" altLang="zh-CN" sz="2800"/>
              <a:t>q</a:t>
            </a:r>
            <a:r>
              <a:rPr lang="zh-CN" altLang="en-US" sz="2800"/>
              <a:t>ǐng gěi wǒ yí fèn yā ròu fàn.</a:t>
            </a:r>
            <a:endParaRPr lang="zh-CN" altLang="en-US" sz="2800"/>
          </a:p>
          <a:p>
            <a:r>
              <a:rPr lang="zh-CN" altLang="en-US" sz="2800"/>
              <a:t>Please give me a duck rice.</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素餐</a:t>
            </a:r>
            <a:endParaRPr lang="zh-CN" altLang="en-US" sz="9600"/>
          </a:p>
        </p:txBody>
      </p:sp>
      <p:sp>
        <p:nvSpPr>
          <p:cNvPr id="3" name="文本框 2"/>
          <p:cNvSpPr txBox="1"/>
          <p:nvPr/>
        </p:nvSpPr>
        <p:spPr>
          <a:xfrm>
            <a:off x="1419860" y="1585595"/>
            <a:ext cx="3254375" cy="645160"/>
          </a:xfrm>
          <a:prstGeom prst="rect">
            <a:avLst/>
          </a:prstGeom>
          <a:noFill/>
        </p:spPr>
        <p:txBody>
          <a:bodyPr wrap="square" rtlCol="0">
            <a:spAutoFit/>
          </a:bodyPr>
          <a:p>
            <a:r>
              <a:rPr lang="en-US" altLang="zh-CN" sz="3600"/>
              <a:t>    sù     cān</a:t>
            </a:r>
            <a:endParaRPr lang="en-US" altLang="zh-CN" sz="3600"/>
          </a:p>
        </p:txBody>
      </p:sp>
      <p:sp>
        <p:nvSpPr>
          <p:cNvPr id="5" name="文本框 4"/>
          <p:cNvSpPr txBox="1"/>
          <p:nvPr/>
        </p:nvSpPr>
        <p:spPr>
          <a:xfrm>
            <a:off x="1189355" y="3743325"/>
            <a:ext cx="4278630" cy="645160"/>
          </a:xfrm>
          <a:prstGeom prst="rect">
            <a:avLst/>
          </a:prstGeom>
          <a:noFill/>
        </p:spPr>
        <p:txBody>
          <a:bodyPr wrap="square" rtlCol="0">
            <a:spAutoFit/>
          </a:bodyPr>
          <a:p>
            <a:r>
              <a:rPr lang="en-US" altLang="zh-CN" sz="3600"/>
              <a:t>  vegetarian meal</a:t>
            </a:r>
            <a:endParaRPr lang="en-US" altLang="zh-CN" sz="3600"/>
          </a:p>
        </p:txBody>
      </p:sp>
      <p:sp>
        <p:nvSpPr>
          <p:cNvPr id="6" name="文本框 5"/>
          <p:cNvSpPr txBox="1"/>
          <p:nvPr/>
        </p:nvSpPr>
        <p:spPr>
          <a:xfrm>
            <a:off x="5210175" y="1585595"/>
            <a:ext cx="6086475" cy="3969385"/>
          </a:xfrm>
          <a:prstGeom prst="rect">
            <a:avLst/>
          </a:prstGeom>
          <a:noFill/>
        </p:spPr>
        <p:txBody>
          <a:bodyPr wrap="square" rtlCol="0">
            <a:spAutoFit/>
          </a:bodyPr>
          <a:p>
            <a:r>
              <a:rPr lang="zh-CN" altLang="en-US" sz="2800"/>
              <a:t>我朋友吃素，麻烦帮她订一份</a:t>
            </a:r>
            <a:r>
              <a:rPr lang="zh-CN" altLang="en-US" sz="2800">
                <a:solidFill>
                  <a:srgbClr val="FF0000"/>
                </a:solidFill>
              </a:rPr>
              <a:t>素餐</a:t>
            </a:r>
            <a:r>
              <a:rPr lang="zh-CN" altLang="en-US" sz="2800"/>
              <a:t>。</a:t>
            </a:r>
            <a:endParaRPr lang="zh-CN" altLang="en-US" sz="2800"/>
          </a:p>
          <a:p>
            <a:r>
              <a:rPr lang="en-US" altLang="zh-CN" sz="2800"/>
              <a:t>w</a:t>
            </a:r>
            <a:r>
              <a:rPr lang="zh-CN" altLang="en-US" sz="2800"/>
              <a:t>ǒ péng y</a:t>
            </a:r>
            <a:r>
              <a:rPr lang="en-US" altLang="zh-CN" sz="2800"/>
              <a:t>o</a:t>
            </a:r>
            <a:r>
              <a:rPr lang="zh-CN" altLang="en-US" sz="2800"/>
              <a:t>u chī sù, má fan bāng tā dìng yí fèn sù cān.</a:t>
            </a:r>
            <a:endParaRPr lang="zh-CN" altLang="en-US" sz="2800"/>
          </a:p>
          <a:p>
            <a:r>
              <a:rPr lang="zh-CN" altLang="en-US" sz="2800"/>
              <a:t>My friend is a vegetarian, </a:t>
            </a:r>
            <a:r>
              <a:rPr lang="en-US" altLang="zh-CN" sz="2800"/>
              <a:t>Could you</a:t>
            </a:r>
            <a:r>
              <a:rPr lang="zh-CN" altLang="en-US" sz="2800"/>
              <a:t> please order </a:t>
            </a:r>
            <a:r>
              <a:rPr lang="zh-CN" altLang="en-US" sz="2800">
                <a:solidFill>
                  <a:srgbClr val="FF0000"/>
                </a:solidFill>
              </a:rPr>
              <a:t>vegetarian meal</a:t>
            </a:r>
            <a:r>
              <a:rPr lang="en-US" altLang="zh-CN" sz="2800">
                <a:solidFill>
                  <a:srgbClr val="FF0000"/>
                </a:solidFill>
              </a:rPr>
              <a:t>s </a:t>
            </a:r>
            <a:r>
              <a:rPr lang="en-US" altLang="zh-CN" sz="2800"/>
              <a:t>for her</a:t>
            </a:r>
            <a:r>
              <a:rPr lang="zh-CN" altLang="en-US" sz="2800"/>
              <a:t>.</a:t>
            </a:r>
            <a:endParaRPr lang="zh-CN" altLang="en-US" sz="2800"/>
          </a:p>
          <a:p>
            <a:endParaRPr lang="zh-CN" altLang="en-US" sz="2800"/>
          </a:p>
          <a:p>
            <a:r>
              <a:rPr lang="zh-CN" altLang="en-US" sz="2800"/>
              <a:t>你们这儿有</a:t>
            </a:r>
            <a:r>
              <a:rPr lang="zh-CN" altLang="en-US" sz="2800">
                <a:solidFill>
                  <a:srgbClr val="FF0000"/>
                </a:solidFill>
              </a:rPr>
              <a:t>素餐</a:t>
            </a:r>
            <a:r>
              <a:rPr lang="zh-CN" altLang="en-US" sz="2800"/>
              <a:t>吗？</a:t>
            </a:r>
            <a:endParaRPr lang="zh-CN" altLang="en-US" sz="2800"/>
          </a:p>
          <a:p>
            <a:r>
              <a:rPr lang="en-US" altLang="zh-CN" sz="2800"/>
              <a:t>n</a:t>
            </a:r>
            <a:r>
              <a:rPr lang="zh-CN" altLang="en-US" sz="2800"/>
              <a:t>ǐ men zhèr yǒu sù cān ma?</a:t>
            </a:r>
            <a:endParaRPr lang="zh-CN" altLang="en-US" sz="2800"/>
          </a:p>
          <a:p>
            <a:r>
              <a:rPr lang="zh-CN" altLang="en-US" sz="2800"/>
              <a:t>Do you have </a:t>
            </a:r>
            <a:r>
              <a:rPr lang="zh-CN" altLang="en-US" sz="2800">
                <a:solidFill>
                  <a:srgbClr val="FF0000"/>
                </a:solidFill>
              </a:rPr>
              <a:t>vegetarian meals</a:t>
            </a:r>
            <a:r>
              <a:rPr lang="zh-CN" altLang="en-US" sz="2800"/>
              <a:t> here?</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2064385" y="2230755"/>
            <a:ext cx="1796415" cy="1568450"/>
          </a:xfrm>
          <a:prstGeom prst="rect">
            <a:avLst/>
          </a:prstGeom>
          <a:noFill/>
        </p:spPr>
        <p:txBody>
          <a:bodyPr wrap="square" rtlCol="0">
            <a:spAutoFit/>
          </a:bodyPr>
          <a:p>
            <a:r>
              <a:rPr lang="zh-CN" altLang="en-US" sz="9600"/>
              <a:t>租</a:t>
            </a:r>
            <a:endParaRPr lang="zh-CN" altLang="en-US" sz="9600"/>
          </a:p>
        </p:txBody>
      </p:sp>
      <p:sp>
        <p:nvSpPr>
          <p:cNvPr id="3" name="文本框 2"/>
          <p:cNvSpPr txBox="1"/>
          <p:nvPr/>
        </p:nvSpPr>
        <p:spPr>
          <a:xfrm>
            <a:off x="2064385" y="1585595"/>
            <a:ext cx="1494155" cy="645160"/>
          </a:xfrm>
          <a:prstGeom prst="rect">
            <a:avLst/>
          </a:prstGeom>
          <a:noFill/>
        </p:spPr>
        <p:txBody>
          <a:bodyPr wrap="square" rtlCol="0">
            <a:spAutoFit/>
          </a:bodyPr>
          <a:p>
            <a:r>
              <a:rPr lang="en-US" altLang="zh-CN" sz="3600"/>
              <a:t>   zū     </a:t>
            </a:r>
            <a:endParaRPr lang="en-US" altLang="zh-CN" sz="3600"/>
          </a:p>
        </p:txBody>
      </p:sp>
      <p:sp>
        <p:nvSpPr>
          <p:cNvPr id="5" name="文本框 4"/>
          <p:cNvSpPr txBox="1"/>
          <p:nvPr/>
        </p:nvSpPr>
        <p:spPr>
          <a:xfrm>
            <a:off x="1028700" y="3799205"/>
            <a:ext cx="2697480" cy="645160"/>
          </a:xfrm>
          <a:prstGeom prst="rect">
            <a:avLst/>
          </a:prstGeom>
          <a:noFill/>
        </p:spPr>
        <p:txBody>
          <a:bodyPr wrap="square" rtlCol="0">
            <a:spAutoFit/>
          </a:bodyPr>
          <a:p>
            <a:r>
              <a:rPr lang="en-US" altLang="zh-CN" sz="3600"/>
              <a:t>        to rent</a:t>
            </a:r>
            <a:endParaRPr lang="en-US" altLang="zh-CN" sz="3600"/>
          </a:p>
        </p:txBody>
      </p:sp>
      <p:sp>
        <p:nvSpPr>
          <p:cNvPr id="6" name="文本框 5"/>
          <p:cNvSpPr txBox="1"/>
          <p:nvPr/>
        </p:nvSpPr>
        <p:spPr>
          <a:xfrm>
            <a:off x="4754245" y="1585595"/>
            <a:ext cx="5691505" cy="3107690"/>
          </a:xfrm>
          <a:prstGeom prst="rect">
            <a:avLst/>
          </a:prstGeom>
          <a:noFill/>
        </p:spPr>
        <p:txBody>
          <a:bodyPr wrap="square" rtlCol="0">
            <a:spAutoFit/>
          </a:bodyPr>
          <a:p>
            <a:r>
              <a:rPr lang="zh-CN" altLang="en-US" sz="2800"/>
              <a:t>你要</a:t>
            </a:r>
            <a:r>
              <a:rPr lang="zh-CN" altLang="en-US" sz="2800">
                <a:solidFill>
                  <a:srgbClr val="FF0000"/>
                </a:solidFill>
              </a:rPr>
              <a:t>租</a:t>
            </a:r>
            <a:r>
              <a:rPr lang="zh-CN" altLang="en-US" sz="2800"/>
              <a:t>车吗？</a:t>
            </a:r>
            <a:endParaRPr lang="zh-CN" altLang="en-US" sz="2800"/>
          </a:p>
          <a:p>
            <a:r>
              <a:rPr lang="en-US" altLang="zh-CN" sz="2800"/>
              <a:t>n</a:t>
            </a:r>
            <a:r>
              <a:rPr lang="zh-CN" altLang="en-US" sz="2800"/>
              <a:t>ǐ yào zū chē ma?</a:t>
            </a:r>
            <a:endParaRPr lang="zh-CN" altLang="en-US" sz="2800"/>
          </a:p>
          <a:p>
            <a:r>
              <a:rPr lang="zh-CN" altLang="en-US" sz="2800"/>
              <a:t>Do you want to </a:t>
            </a:r>
            <a:r>
              <a:rPr lang="zh-CN" altLang="en-US" sz="2800">
                <a:solidFill>
                  <a:srgbClr val="FF0000"/>
                </a:solidFill>
              </a:rPr>
              <a:t>rent</a:t>
            </a:r>
            <a:r>
              <a:rPr lang="zh-CN" altLang="en-US" sz="2800"/>
              <a:t> a car?</a:t>
            </a:r>
            <a:endParaRPr lang="zh-CN" altLang="en-US" sz="2800"/>
          </a:p>
          <a:p>
            <a:endParaRPr lang="zh-CN" altLang="en-US" sz="2800"/>
          </a:p>
          <a:p>
            <a:r>
              <a:rPr lang="zh-CN" altLang="en-US" sz="2800"/>
              <a:t>我想</a:t>
            </a:r>
            <a:r>
              <a:rPr lang="zh-CN" altLang="en-US" sz="2800">
                <a:solidFill>
                  <a:srgbClr val="FF0000"/>
                </a:solidFill>
              </a:rPr>
              <a:t>租</a:t>
            </a:r>
            <a:r>
              <a:rPr lang="zh-CN" altLang="en-US" sz="2800"/>
              <a:t>一辆自行车。</a:t>
            </a:r>
            <a:endParaRPr lang="zh-CN" altLang="en-US" sz="2800"/>
          </a:p>
          <a:p>
            <a:r>
              <a:rPr lang="en-US" altLang="zh-CN" sz="2800"/>
              <a:t>w</a:t>
            </a:r>
            <a:r>
              <a:rPr lang="zh-CN" altLang="en-US" sz="2800"/>
              <a:t>ǒ xiǎng zū yí liàng zì xíng chē.</a:t>
            </a:r>
            <a:endParaRPr lang="zh-CN" altLang="en-US" sz="2800"/>
          </a:p>
          <a:p>
            <a:r>
              <a:rPr lang="zh-CN" altLang="en-US" sz="2800"/>
              <a:t>I want to</a:t>
            </a:r>
            <a:r>
              <a:rPr lang="zh-CN" altLang="en-US" sz="2800">
                <a:solidFill>
                  <a:srgbClr val="FF0000"/>
                </a:solidFill>
              </a:rPr>
              <a:t> rent</a:t>
            </a:r>
            <a:r>
              <a:rPr lang="zh-CN" altLang="en-US" sz="2800"/>
              <a:t> a bicycle.</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公司</a:t>
            </a:r>
            <a:endParaRPr lang="zh-CN" altLang="en-US" sz="9600"/>
          </a:p>
        </p:txBody>
      </p:sp>
      <p:sp>
        <p:nvSpPr>
          <p:cNvPr id="3" name="文本框 2"/>
          <p:cNvSpPr txBox="1"/>
          <p:nvPr/>
        </p:nvSpPr>
        <p:spPr>
          <a:xfrm>
            <a:off x="1650365" y="1585595"/>
            <a:ext cx="2793365" cy="645160"/>
          </a:xfrm>
          <a:prstGeom prst="rect">
            <a:avLst/>
          </a:prstGeom>
          <a:noFill/>
        </p:spPr>
        <p:txBody>
          <a:bodyPr wrap="square" rtlCol="0">
            <a:spAutoFit/>
          </a:bodyPr>
          <a:p>
            <a:r>
              <a:rPr lang="en-US" altLang="zh-CN" sz="3600"/>
              <a:t>gōng     sī  </a:t>
            </a:r>
            <a:endParaRPr lang="en-US" altLang="zh-CN" sz="3600"/>
          </a:p>
        </p:txBody>
      </p:sp>
      <p:sp>
        <p:nvSpPr>
          <p:cNvPr id="5" name="文本框 4"/>
          <p:cNvSpPr txBox="1"/>
          <p:nvPr/>
        </p:nvSpPr>
        <p:spPr>
          <a:xfrm>
            <a:off x="1499870" y="3799205"/>
            <a:ext cx="3423920" cy="645160"/>
          </a:xfrm>
          <a:prstGeom prst="rect">
            <a:avLst/>
          </a:prstGeom>
          <a:noFill/>
        </p:spPr>
        <p:txBody>
          <a:bodyPr wrap="square" rtlCol="0">
            <a:spAutoFit/>
          </a:bodyPr>
          <a:p>
            <a:r>
              <a:rPr lang="en-US" altLang="zh-CN" sz="3600"/>
              <a:t>   company</a:t>
            </a:r>
            <a:endParaRPr lang="en-US" altLang="zh-CN" sz="3600"/>
          </a:p>
        </p:txBody>
      </p:sp>
      <p:sp>
        <p:nvSpPr>
          <p:cNvPr id="6" name="文本框 5"/>
          <p:cNvSpPr txBox="1"/>
          <p:nvPr/>
        </p:nvSpPr>
        <p:spPr>
          <a:xfrm>
            <a:off x="5272405" y="1585595"/>
            <a:ext cx="5541010" cy="3969385"/>
          </a:xfrm>
          <a:prstGeom prst="rect">
            <a:avLst/>
          </a:prstGeom>
          <a:noFill/>
        </p:spPr>
        <p:txBody>
          <a:bodyPr wrap="square" rtlCol="0">
            <a:spAutoFit/>
          </a:bodyPr>
          <a:p>
            <a:r>
              <a:rPr lang="zh-CN" altLang="en-US" sz="2800"/>
              <a:t>明天我要去</a:t>
            </a:r>
            <a:r>
              <a:rPr lang="zh-CN" altLang="en-US" sz="2800">
                <a:solidFill>
                  <a:srgbClr val="FF0000"/>
                </a:solidFill>
              </a:rPr>
              <a:t>公司</a:t>
            </a:r>
            <a:r>
              <a:rPr lang="zh-CN" altLang="en-US" sz="2800"/>
              <a:t>上班。</a:t>
            </a:r>
            <a:endParaRPr lang="zh-CN" altLang="en-US" sz="2800"/>
          </a:p>
          <a:p>
            <a:r>
              <a:rPr lang="en-US" altLang="zh-CN" sz="2800"/>
              <a:t>m</a:t>
            </a:r>
            <a:r>
              <a:rPr lang="zh-CN" altLang="en-US" sz="2800"/>
              <a:t>íng tiān wǒ yào qù gōng sī shàng bān</a:t>
            </a:r>
            <a:r>
              <a:rPr lang="en-US" altLang="zh-CN" sz="2800"/>
              <a:t>..</a:t>
            </a:r>
            <a:endParaRPr lang="en-US" altLang="zh-CN" sz="2800"/>
          </a:p>
          <a:p>
            <a:r>
              <a:rPr lang="en-US" altLang="zh-CN" sz="2800"/>
              <a:t>I'm going to work at the </a:t>
            </a:r>
            <a:r>
              <a:rPr lang="en-US" altLang="zh-CN" sz="2800">
                <a:solidFill>
                  <a:srgbClr val="FF0000"/>
                </a:solidFill>
              </a:rPr>
              <a:t>company</a:t>
            </a:r>
            <a:r>
              <a:rPr lang="en-US" altLang="zh-CN" sz="2800"/>
              <a:t> tomorrow.</a:t>
            </a:r>
            <a:endParaRPr lang="en-US" altLang="zh-CN" sz="2800"/>
          </a:p>
          <a:p>
            <a:endParaRPr lang="en-US" altLang="zh-CN" sz="2800"/>
          </a:p>
          <a:p>
            <a:r>
              <a:rPr lang="zh-CN" altLang="en-US" sz="2800"/>
              <a:t>这家</a:t>
            </a:r>
            <a:r>
              <a:rPr lang="zh-CN" altLang="en-US" sz="2800">
                <a:solidFill>
                  <a:srgbClr val="FF0000"/>
                </a:solidFill>
              </a:rPr>
              <a:t>公司</a:t>
            </a:r>
            <a:r>
              <a:rPr lang="zh-CN" altLang="en-US" sz="2800"/>
              <a:t>很有名。</a:t>
            </a:r>
            <a:endParaRPr lang="zh-CN" altLang="en-US" sz="2800"/>
          </a:p>
          <a:p>
            <a:r>
              <a:rPr lang="en-US" altLang="zh-CN" sz="2800"/>
              <a:t>z</a:t>
            </a:r>
            <a:r>
              <a:rPr lang="zh-CN" altLang="en-US" sz="2800"/>
              <a:t>hè jiā gōng sī hěn yǒu míng</a:t>
            </a:r>
            <a:r>
              <a:rPr lang="en-US" altLang="zh-CN" sz="2800"/>
              <a:t>.</a:t>
            </a:r>
            <a:endParaRPr lang="zh-CN" altLang="en-US" sz="2800"/>
          </a:p>
          <a:p>
            <a:r>
              <a:rPr lang="zh-CN" altLang="en-US" sz="2800"/>
              <a:t>This </a:t>
            </a:r>
            <a:r>
              <a:rPr lang="zh-CN" altLang="en-US" sz="2800">
                <a:solidFill>
                  <a:srgbClr val="FF0000"/>
                </a:solidFill>
              </a:rPr>
              <a:t>company</a:t>
            </a:r>
            <a:r>
              <a:rPr lang="zh-CN" altLang="en-US" sz="2800"/>
              <a:t> is very famous</a:t>
            </a:r>
            <a:r>
              <a:rPr lang="en-US" altLang="zh-CN" sz="2800"/>
              <a:t>.</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旅馆</a:t>
            </a:r>
            <a:endParaRPr lang="zh-CN" altLang="en-US" sz="9600"/>
          </a:p>
        </p:txBody>
      </p:sp>
      <p:sp>
        <p:nvSpPr>
          <p:cNvPr id="3" name="文本框 2"/>
          <p:cNvSpPr txBox="1"/>
          <p:nvPr/>
        </p:nvSpPr>
        <p:spPr>
          <a:xfrm>
            <a:off x="1419860" y="1585595"/>
            <a:ext cx="3254375" cy="645160"/>
          </a:xfrm>
          <a:prstGeom prst="rect">
            <a:avLst/>
          </a:prstGeom>
          <a:noFill/>
        </p:spPr>
        <p:txBody>
          <a:bodyPr wrap="square" rtlCol="0">
            <a:spAutoFit/>
          </a:bodyPr>
          <a:p>
            <a:r>
              <a:rPr lang="en-US" altLang="zh-CN" sz="3600"/>
              <a:t>    lǚ     guǎn</a:t>
            </a:r>
            <a:endParaRPr lang="en-US" altLang="zh-CN" sz="3600"/>
          </a:p>
        </p:txBody>
      </p:sp>
      <p:sp>
        <p:nvSpPr>
          <p:cNvPr id="5" name="文本框 4"/>
          <p:cNvSpPr txBox="1"/>
          <p:nvPr/>
        </p:nvSpPr>
        <p:spPr>
          <a:xfrm>
            <a:off x="1189355" y="3743325"/>
            <a:ext cx="4278630" cy="645160"/>
          </a:xfrm>
          <a:prstGeom prst="rect">
            <a:avLst/>
          </a:prstGeom>
          <a:noFill/>
        </p:spPr>
        <p:txBody>
          <a:bodyPr wrap="square" rtlCol="0">
            <a:spAutoFit/>
          </a:bodyPr>
          <a:p>
            <a:r>
              <a:rPr lang="en-US" altLang="zh-CN" sz="3600"/>
              <a:t>         hotel</a:t>
            </a:r>
            <a:endParaRPr lang="en-US" altLang="zh-CN" sz="3600"/>
          </a:p>
        </p:txBody>
      </p:sp>
      <p:sp>
        <p:nvSpPr>
          <p:cNvPr id="6" name="文本框 5"/>
          <p:cNvSpPr txBox="1"/>
          <p:nvPr/>
        </p:nvSpPr>
        <p:spPr>
          <a:xfrm>
            <a:off x="4363720" y="1504950"/>
            <a:ext cx="7360920" cy="3538220"/>
          </a:xfrm>
          <a:prstGeom prst="rect">
            <a:avLst/>
          </a:prstGeom>
          <a:noFill/>
        </p:spPr>
        <p:txBody>
          <a:bodyPr wrap="square" rtlCol="0">
            <a:spAutoFit/>
          </a:bodyPr>
          <a:p>
            <a:r>
              <a:rPr lang="en-US" altLang="zh-CN" sz="2800"/>
              <a:t>A: </a:t>
            </a:r>
            <a:r>
              <a:rPr lang="zh-CN" altLang="en-US" sz="2800"/>
              <a:t>您在北京要订</a:t>
            </a:r>
            <a:r>
              <a:rPr lang="zh-CN" altLang="en-US" sz="2800">
                <a:solidFill>
                  <a:srgbClr val="FF0000"/>
                </a:solidFill>
              </a:rPr>
              <a:t>旅馆</a:t>
            </a:r>
            <a:r>
              <a:rPr lang="zh-CN" altLang="en-US" sz="2800"/>
              <a:t>、租车吗？</a:t>
            </a:r>
            <a:endParaRPr lang="zh-CN" altLang="en-US" sz="2800"/>
          </a:p>
          <a:p>
            <a:r>
              <a:rPr lang="zh-CN" altLang="en-US" sz="2800"/>
              <a:t>    </a:t>
            </a:r>
            <a:r>
              <a:rPr lang="en-US" altLang="zh-CN" sz="2800"/>
              <a:t>n</a:t>
            </a:r>
            <a:r>
              <a:rPr lang="zh-CN" altLang="en-US" sz="2800"/>
              <a:t>ín zài běi jīng yào dìng lǚ guǎn, zū chē ma?</a:t>
            </a:r>
            <a:endParaRPr lang="zh-CN" altLang="en-US" sz="2800"/>
          </a:p>
          <a:p>
            <a:r>
              <a:rPr lang="zh-CN" altLang="en-US" sz="2800"/>
              <a:t>    </a:t>
            </a:r>
            <a:r>
              <a:rPr lang="en-US" altLang="zh-CN" sz="2800"/>
              <a:t>While in Beijing, do you need to make </a:t>
            </a:r>
            <a:endParaRPr lang="en-US" altLang="zh-CN" sz="2800"/>
          </a:p>
          <a:p>
            <a:r>
              <a:rPr lang="en-US" altLang="zh-CN" sz="2800"/>
              <a:t>    reservations for a </a:t>
            </a:r>
            <a:r>
              <a:rPr lang="en-US" altLang="zh-CN" sz="2800">
                <a:solidFill>
                  <a:srgbClr val="FF0000"/>
                </a:solidFill>
              </a:rPr>
              <a:t>hotel</a:t>
            </a:r>
            <a:r>
              <a:rPr lang="en-US" altLang="zh-CN" sz="2800"/>
              <a:t> or car rental?</a:t>
            </a:r>
            <a:endParaRPr lang="zh-CN" altLang="en-US" sz="2800"/>
          </a:p>
          <a:p>
            <a:endParaRPr lang="en-US" altLang="zh-CN" sz="2800"/>
          </a:p>
          <a:p>
            <a:r>
              <a:rPr lang="en-US" altLang="zh-CN" sz="2800"/>
              <a:t>B: </a:t>
            </a:r>
            <a:r>
              <a:rPr lang="zh-CN" altLang="en-US" sz="2800"/>
              <a:t>不用，谢谢。</a:t>
            </a:r>
            <a:endParaRPr lang="zh-CN" altLang="en-US" sz="2800"/>
          </a:p>
          <a:p>
            <a:r>
              <a:rPr lang="zh-CN" altLang="en-US" sz="2800"/>
              <a:t>    </a:t>
            </a:r>
            <a:r>
              <a:rPr lang="en-US" altLang="zh-CN" sz="2800"/>
              <a:t>bú </a:t>
            </a:r>
            <a:r>
              <a:rPr lang="zh-CN" altLang="en-US" sz="2800"/>
              <a:t>yòng, xiè xiè.</a:t>
            </a:r>
            <a:endParaRPr lang="zh-CN" altLang="en-US" sz="2800"/>
          </a:p>
          <a:p>
            <a:r>
              <a:rPr lang="zh-CN" altLang="en-US" sz="2800"/>
              <a:t>    </a:t>
            </a:r>
            <a:r>
              <a:rPr lang="en-US" altLang="zh-CN" sz="2800"/>
              <a:t>No, thank you.</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857375" y="2829560"/>
            <a:ext cx="8070215" cy="1198880"/>
          </a:xfrm>
          <a:prstGeom prst="rect">
            <a:avLst/>
          </a:prstGeom>
          <a:noFill/>
        </p:spPr>
        <p:txBody>
          <a:bodyPr wrap="square" rtlCol="0">
            <a:spAutoFit/>
          </a:bodyPr>
          <a:p>
            <a:r>
              <a:rPr lang="zh-CN" altLang="en-US" sz="7200"/>
              <a:t>中国国际航空公司</a:t>
            </a:r>
            <a:endParaRPr lang="zh-CN" altLang="en-US" sz="7200"/>
          </a:p>
        </p:txBody>
      </p:sp>
      <p:sp>
        <p:nvSpPr>
          <p:cNvPr id="3" name="文本框 2"/>
          <p:cNvSpPr txBox="1"/>
          <p:nvPr/>
        </p:nvSpPr>
        <p:spPr>
          <a:xfrm>
            <a:off x="1416050" y="1995805"/>
            <a:ext cx="8455025" cy="645160"/>
          </a:xfrm>
          <a:prstGeom prst="rect">
            <a:avLst/>
          </a:prstGeom>
          <a:noFill/>
        </p:spPr>
        <p:txBody>
          <a:bodyPr wrap="square" rtlCol="0">
            <a:spAutoFit/>
          </a:bodyPr>
          <a:p>
            <a:r>
              <a:rPr lang="en-US" altLang="zh-CN" sz="3600"/>
              <a:t>   Zhōng guó guó jì háng kōng gōng sī</a:t>
            </a:r>
            <a:endParaRPr lang="en-US" altLang="zh-CN" sz="3600"/>
          </a:p>
        </p:txBody>
      </p:sp>
      <p:sp>
        <p:nvSpPr>
          <p:cNvPr id="5" name="文本框 4"/>
          <p:cNvSpPr txBox="1"/>
          <p:nvPr/>
        </p:nvSpPr>
        <p:spPr>
          <a:xfrm>
            <a:off x="3183890" y="4323080"/>
            <a:ext cx="4278630" cy="645160"/>
          </a:xfrm>
          <a:prstGeom prst="rect">
            <a:avLst/>
          </a:prstGeom>
          <a:noFill/>
        </p:spPr>
        <p:txBody>
          <a:bodyPr wrap="square" rtlCol="0">
            <a:spAutoFit/>
          </a:bodyPr>
          <a:p>
            <a:r>
              <a:rPr lang="en-US" altLang="zh-CN" sz="3600"/>
              <a:t>         Air China</a:t>
            </a:r>
            <a:endParaRPr lang="en-US" altLang="zh-CN"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47395" y="1368425"/>
            <a:ext cx="9839325" cy="2676525"/>
          </a:xfrm>
          <a:prstGeom prst="rect">
            <a:avLst/>
          </a:prstGeom>
          <a:noFill/>
        </p:spPr>
        <p:txBody>
          <a:bodyPr wrap="square" rtlCol="0">
            <a:spAutoFit/>
          </a:bodyPr>
          <a:p>
            <a:endParaRPr lang="en-US" altLang="zh-CN" sz="2800"/>
          </a:p>
          <a:p>
            <a:r>
              <a:rPr lang="zh-CN" altLang="en-US" sz="2800"/>
              <a:t>中国国际航空公司</a:t>
            </a:r>
            <a:r>
              <a:rPr lang="en-US" altLang="zh-CN" sz="2800"/>
              <a:t>(zhōng guó guó jì háng kōng gōng sī, literally,“China International Airlines”) is often shortened to </a:t>
            </a:r>
            <a:r>
              <a:rPr lang="zh-CN" altLang="en-US" sz="2800">
                <a:solidFill>
                  <a:srgbClr val="FF0000"/>
                </a:solidFill>
              </a:rPr>
              <a:t>国航</a:t>
            </a:r>
            <a:r>
              <a:rPr lang="en-US" altLang="zh-CN" sz="2800">
                <a:solidFill>
                  <a:srgbClr val="FF0000"/>
                </a:solidFill>
              </a:rPr>
              <a:t>(</a:t>
            </a:r>
            <a:r>
              <a:rPr lang="en-US" altLang="zh-CN" sz="2800">
                <a:solidFill>
                  <a:srgbClr val="FF0000"/>
                </a:solidFill>
                <a:sym typeface="+mn-ea"/>
              </a:rPr>
              <a:t>guó háng</a:t>
            </a:r>
            <a:r>
              <a:rPr lang="en-US" altLang="zh-CN" sz="2800">
                <a:solidFill>
                  <a:srgbClr val="FF0000"/>
                </a:solidFill>
              </a:rPr>
              <a:t>)</a:t>
            </a:r>
            <a:r>
              <a:rPr lang="en-US" altLang="zh-CN" sz="2800"/>
              <a:t> it`s known in English as Air China.</a:t>
            </a:r>
            <a:endParaRPr lang="en-US" altLang="zh-CN" sz="2800"/>
          </a:p>
          <a:p>
            <a:endParaRPr lang="en-US" altLang="zh-CN" sz="2800"/>
          </a:p>
          <a:p>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1898650" y="2762250"/>
            <a:ext cx="8070215" cy="1198880"/>
          </a:xfrm>
          <a:prstGeom prst="rect">
            <a:avLst/>
          </a:prstGeom>
          <a:noFill/>
        </p:spPr>
        <p:txBody>
          <a:bodyPr wrap="square" rtlCol="0">
            <a:spAutoFit/>
          </a:bodyPr>
          <a:p>
            <a:r>
              <a:rPr lang="en-US" altLang="zh-CN" sz="7200"/>
              <a:t>   </a:t>
            </a:r>
            <a:r>
              <a:rPr lang="zh-CN" altLang="en-US" sz="7200"/>
              <a:t>西北航空公司</a:t>
            </a:r>
            <a:endParaRPr lang="zh-CN" altLang="en-US" sz="7200"/>
          </a:p>
        </p:txBody>
      </p:sp>
      <p:sp>
        <p:nvSpPr>
          <p:cNvPr id="7" name="文本框 6"/>
          <p:cNvSpPr txBox="1"/>
          <p:nvPr/>
        </p:nvSpPr>
        <p:spPr>
          <a:xfrm>
            <a:off x="1382395" y="1966595"/>
            <a:ext cx="8455025" cy="645160"/>
          </a:xfrm>
          <a:prstGeom prst="rect">
            <a:avLst/>
          </a:prstGeom>
          <a:noFill/>
        </p:spPr>
        <p:txBody>
          <a:bodyPr wrap="square" rtlCol="0">
            <a:spAutoFit/>
          </a:bodyPr>
          <a:p>
            <a:r>
              <a:rPr lang="en-US" altLang="zh-CN" sz="3600"/>
              <a:t>           xī  běi háng kōng gōng sī</a:t>
            </a:r>
            <a:endParaRPr lang="en-US" altLang="zh-CN" sz="3600"/>
          </a:p>
        </p:txBody>
      </p:sp>
      <p:sp>
        <p:nvSpPr>
          <p:cNvPr id="8" name="文本框 7"/>
          <p:cNvSpPr txBox="1"/>
          <p:nvPr/>
        </p:nvSpPr>
        <p:spPr>
          <a:xfrm>
            <a:off x="3391535" y="3961130"/>
            <a:ext cx="4278630" cy="645160"/>
          </a:xfrm>
          <a:prstGeom prst="rect">
            <a:avLst/>
          </a:prstGeom>
          <a:noFill/>
        </p:spPr>
        <p:txBody>
          <a:bodyPr wrap="square" rtlCol="0">
            <a:spAutoFit/>
          </a:bodyPr>
          <a:p>
            <a:r>
              <a:rPr lang="en-US" altLang="zh-CN" sz="3600"/>
              <a:t>Northwest Airlines</a:t>
            </a:r>
            <a:endParaRPr lang="en-US" altLang="zh-CN"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971613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2. Question Pronouns as Indefinite References (Whoever, Whatever,ect.)</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1295400"/>
            <a:ext cx="11043920" cy="2245360"/>
          </a:xfrm>
          <a:prstGeom prst="rect">
            <a:avLst/>
          </a:prstGeom>
          <a:noFill/>
        </p:spPr>
        <p:txBody>
          <a:bodyPr wrap="square" rtlCol="0">
            <a:spAutoFit/>
          </a:bodyPr>
          <a:p>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A </a:t>
            </a:r>
            <a:r>
              <a:rPr kumimoji="0" lang="en-US" altLang="zh-CN" sz="2800" b="1"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question pronoun </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repeated</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in two separate</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but related clauses of the same sentence forms the equivalent of the</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 “question pronoun+-ever”</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expression </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in English</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Its </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first</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occurrence refers to an </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indefinite person, object, time,place,ect</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Its </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second</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a:t>
            </a:r>
            <a:r>
              <a:rPr lang="en-US" altLang="zh-CN" sz="2800" noProof="0">
                <a:ln>
                  <a:noFill/>
                </a:ln>
                <a:effectLst/>
                <a:uLnTx/>
                <a:uFillTx/>
                <a:latin typeface="等线 Light" panose="02010600030101010101" charset="-122"/>
                <a:ea typeface="等线 Light" panose="02010600030101010101" charset="-122"/>
                <a:sym typeface="+mn-ea"/>
              </a:rPr>
              <a:t>occurrence then refers to that</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 same person, object, time, place,ect</a:t>
            </a:r>
            <a:r>
              <a:rPr lang="en-US" altLang="zh-CN" sz="2800" noProof="0">
                <a:ln>
                  <a:noFill/>
                </a:ln>
                <a:effectLst/>
                <a:uLnTx/>
                <a:uFillTx/>
                <a:latin typeface="等线 Light" panose="02010600030101010101" charset="-122"/>
                <a:ea typeface="等线 Light" panose="02010600030101010101" charset="-122"/>
                <a:sym typeface="+mn-ea"/>
              </a:rPr>
              <a:t>.</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
        <p:nvSpPr>
          <p:cNvPr id="4" name="文本框 3"/>
          <p:cNvSpPr txBox="1"/>
          <p:nvPr/>
        </p:nvSpPr>
        <p:spPr>
          <a:xfrm>
            <a:off x="596900" y="3837940"/>
            <a:ext cx="10414000" cy="1383665"/>
          </a:xfrm>
          <a:prstGeom prst="rect">
            <a:avLst/>
          </a:prstGeom>
          <a:noFill/>
        </p:spPr>
        <p:txBody>
          <a:bodyPr wrap="square" rtlCol="0">
            <a:spAutoFit/>
          </a:bodyPr>
          <a:p>
            <a:r>
              <a:rPr lang="en-US" altLang="zh-CN" sz="2800"/>
              <a:t>1. </a:t>
            </a:r>
            <a:r>
              <a:rPr lang="zh-CN" altLang="en-US" sz="2800"/>
              <a:t>谁想去，谁就去。</a:t>
            </a:r>
            <a:endParaRPr lang="zh-CN" altLang="en-US" sz="2800"/>
          </a:p>
          <a:p>
            <a:r>
              <a:rPr lang="zh-CN" altLang="en-US" sz="2800"/>
              <a:t>    </a:t>
            </a:r>
            <a:r>
              <a:rPr lang="en-US" altLang="zh-CN" sz="2800"/>
              <a:t>s</a:t>
            </a:r>
            <a:r>
              <a:rPr lang="zh-CN" altLang="en-US" sz="2800"/>
              <a:t>héi xiǎng qù, shéi jiù qù.</a:t>
            </a:r>
            <a:endParaRPr lang="zh-CN" altLang="en-US" sz="2800"/>
          </a:p>
          <a:p>
            <a:r>
              <a:rPr lang="zh-CN" altLang="en-US" sz="2800"/>
              <a:t>    </a:t>
            </a:r>
            <a:r>
              <a:rPr lang="en-US" altLang="zh-CN" sz="2800">
                <a:solidFill>
                  <a:srgbClr val="FF0000"/>
                </a:solidFill>
              </a:rPr>
              <a:t>Whoever</a:t>
            </a:r>
            <a:r>
              <a:rPr lang="en-US" altLang="zh-CN" sz="2800"/>
              <a:t> wants to go can go.</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971613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2. Question Pronouns as Indefinite References (Whoever, Whatever,ect.)</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4" name="文本框 3"/>
          <p:cNvSpPr txBox="1"/>
          <p:nvPr/>
        </p:nvSpPr>
        <p:spPr>
          <a:xfrm>
            <a:off x="596900" y="1730375"/>
            <a:ext cx="10414000" cy="1383665"/>
          </a:xfrm>
          <a:prstGeom prst="rect">
            <a:avLst/>
          </a:prstGeom>
          <a:noFill/>
        </p:spPr>
        <p:txBody>
          <a:bodyPr wrap="square" rtlCol="0">
            <a:spAutoFit/>
          </a:bodyPr>
          <a:p>
            <a:r>
              <a:rPr lang="en-US" altLang="zh-CN" sz="2800"/>
              <a:t>1. </a:t>
            </a:r>
            <a:r>
              <a:rPr lang="zh-CN" altLang="en-US" sz="2800">
                <a:solidFill>
                  <a:srgbClr val="FF0000"/>
                </a:solidFill>
              </a:rPr>
              <a:t>谁</a:t>
            </a:r>
            <a:r>
              <a:rPr lang="zh-CN" altLang="en-US" sz="2800"/>
              <a:t>想去，</a:t>
            </a:r>
            <a:r>
              <a:rPr lang="zh-CN" altLang="en-US" sz="2800">
                <a:solidFill>
                  <a:srgbClr val="FF0000"/>
                </a:solidFill>
              </a:rPr>
              <a:t>谁</a:t>
            </a:r>
            <a:r>
              <a:rPr lang="zh-CN" altLang="en-US" sz="2800"/>
              <a:t>就去。</a:t>
            </a:r>
            <a:endParaRPr lang="zh-CN" altLang="en-US" sz="2800"/>
          </a:p>
          <a:p>
            <a:r>
              <a:rPr lang="zh-CN" altLang="en-US" sz="2800"/>
              <a:t>    </a:t>
            </a:r>
            <a:r>
              <a:rPr lang="en-US" altLang="zh-CN" sz="2800"/>
              <a:t>s</a:t>
            </a:r>
            <a:r>
              <a:rPr lang="zh-CN" altLang="en-US" sz="2800"/>
              <a:t>héi xiǎng qù, shéi jiù qù.</a:t>
            </a:r>
            <a:endParaRPr lang="zh-CN" altLang="en-US" sz="2800"/>
          </a:p>
          <a:p>
            <a:r>
              <a:rPr lang="zh-CN" altLang="en-US" sz="2800"/>
              <a:t>   </a:t>
            </a:r>
            <a:r>
              <a:rPr lang="zh-CN" altLang="en-US" sz="2800">
                <a:solidFill>
                  <a:srgbClr val="FF0000"/>
                </a:solidFill>
              </a:rPr>
              <a:t> </a:t>
            </a:r>
            <a:r>
              <a:rPr lang="en-US" altLang="zh-CN" sz="2800">
                <a:solidFill>
                  <a:srgbClr val="FF0000"/>
                </a:solidFill>
              </a:rPr>
              <a:t>Whoever</a:t>
            </a:r>
            <a:r>
              <a:rPr lang="en-US" altLang="zh-CN" sz="2800"/>
              <a:t> wants to go can go.</a:t>
            </a:r>
            <a:endParaRPr lang="en-US" altLang="zh-CN" sz="2800"/>
          </a:p>
        </p:txBody>
      </p:sp>
      <p:sp>
        <p:nvSpPr>
          <p:cNvPr id="3" name="文本框 2"/>
          <p:cNvSpPr txBox="1"/>
          <p:nvPr/>
        </p:nvSpPr>
        <p:spPr>
          <a:xfrm>
            <a:off x="672465" y="3574415"/>
            <a:ext cx="9802495" cy="1383665"/>
          </a:xfrm>
          <a:prstGeom prst="rect">
            <a:avLst/>
          </a:prstGeom>
          <a:noFill/>
        </p:spPr>
        <p:txBody>
          <a:bodyPr wrap="square" rtlCol="0">
            <a:spAutoFit/>
          </a:bodyPr>
          <a:p>
            <a:r>
              <a:rPr lang="en-US" altLang="zh-CN" sz="2800" noProof="0">
                <a:ln>
                  <a:noFill/>
                </a:ln>
                <a:effectLst/>
                <a:uLnTx/>
                <a:uFillTx/>
                <a:latin typeface="等线 Light" panose="02010600030101010101" charset="-122"/>
                <a:ea typeface="等线 Light" panose="02010600030101010101" charset="-122"/>
                <a:sym typeface="+mn-ea"/>
              </a:rPr>
              <a:t>In the kind of sentence, sometimes the</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 two occurrences of the question pronoun play the</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 same grammatical role</a:t>
            </a:r>
            <a:r>
              <a:rPr lang="en-US" altLang="zh-CN" sz="2800" noProof="0">
                <a:ln>
                  <a:noFill/>
                </a:ln>
                <a:effectLst/>
                <a:uLnTx/>
                <a:uFillTx/>
                <a:latin typeface="等线 Light" panose="02010600030101010101" charset="-122"/>
                <a:ea typeface="等线 Light" panose="02010600030101010101" charset="-122"/>
                <a:sym typeface="+mn-ea"/>
              </a:rPr>
              <a:t>, i.e, both are subjects, as in (1); </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812165"/>
            <a:ext cx="971613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2. Question Pronouns as Indefinite References (Whoever, Whatever,ect.)</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2094865"/>
            <a:ext cx="11043920" cy="1383665"/>
          </a:xfrm>
          <a:prstGeom prst="rect">
            <a:avLst/>
          </a:prstGeom>
          <a:noFill/>
        </p:spPr>
        <p:txBody>
          <a:bodyPr wrap="square" rtlCol="0">
            <a:spAutoFit/>
          </a:bodyPr>
          <a:p>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2. </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你吃</a:t>
            </a:r>
            <a:r>
              <a:rPr kumimoji="0" lang="zh-CN" altLang="en-US"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什么</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，我就吃</a:t>
            </a:r>
            <a:r>
              <a:rPr kumimoji="0" lang="zh-CN" altLang="en-US"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什么</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a:t>
            </a:r>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n</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ǐ chī shén me, wǒ jiù chī shén me.</a:t>
            </a:r>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I`ll have</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 whatever </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you`re having.</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
        <p:nvSpPr>
          <p:cNvPr id="3" name="文本框 2"/>
          <p:cNvSpPr txBox="1"/>
          <p:nvPr/>
        </p:nvSpPr>
        <p:spPr>
          <a:xfrm>
            <a:off x="672465" y="3931920"/>
            <a:ext cx="9802495" cy="1383665"/>
          </a:xfrm>
          <a:prstGeom prst="rect">
            <a:avLst/>
          </a:prstGeom>
          <a:noFill/>
        </p:spPr>
        <p:txBody>
          <a:bodyPr wrap="square" rtlCol="0">
            <a:spAutoFit/>
          </a:bodyPr>
          <a:p>
            <a:r>
              <a:rPr lang="en-US" altLang="zh-CN" sz="2800" noProof="0">
                <a:ln>
                  <a:noFill/>
                </a:ln>
                <a:effectLst/>
                <a:uLnTx/>
                <a:uFillTx/>
                <a:latin typeface="等线 Light" panose="02010600030101010101" charset="-122"/>
                <a:ea typeface="等线 Light" panose="02010600030101010101" charset="-122"/>
                <a:sym typeface="+mn-ea"/>
              </a:rPr>
              <a:t>In the kind of sentence, sometimes the</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 </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two occurrences of the question pronoun play the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same grammatical role</a:t>
            </a:r>
            <a:r>
              <a:rPr lang="en-US" altLang="zh-CN" sz="2800" noProof="0">
                <a:ln>
                  <a:noFill/>
                </a:ln>
                <a:effectLst/>
                <a:uLnTx/>
                <a:uFillTx/>
                <a:latin typeface="等线 Light" panose="02010600030101010101" charset="-122"/>
                <a:ea typeface="等线 Light" panose="02010600030101010101" charset="-122"/>
                <a:sym typeface="+mn-ea"/>
              </a:rPr>
              <a:t>,</a:t>
            </a:r>
            <a:r>
              <a:rPr lang="en-US" altLang="zh-CN" sz="2800" noProof="0">
                <a:ln>
                  <a:noFill/>
                </a:ln>
                <a:effectLst/>
                <a:uLnTx/>
                <a:uFillTx/>
                <a:latin typeface="等线 Light" panose="02010600030101010101" charset="-122"/>
                <a:ea typeface="等线 Light" panose="02010600030101010101" charset="-122"/>
                <a:sym typeface="+mn-ea"/>
              </a:rPr>
              <a:t> both are objects, as in (2)</a:t>
            </a: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812165"/>
            <a:ext cx="971613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2. Question Pronouns as Indefinite References (Whoever, Whatever,ect.)</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2094865"/>
            <a:ext cx="11043920" cy="1383665"/>
          </a:xfrm>
          <a:prstGeom prst="rect">
            <a:avLst/>
          </a:prstGeom>
          <a:noFill/>
        </p:spPr>
        <p:txBody>
          <a:bodyPr wrap="square" rtlCol="0">
            <a:spAutoFit/>
          </a:bodyPr>
          <a:p>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3. </a:t>
            </a:r>
            <a:r>
              <a:rPr kumimoji="0" lang="zh-CN" altLang="en-US"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哪双</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鞋便宜，就买</a:t>
            </a:r>
            <a:r>
              <a:rPr kumimoji="0" lang="zh-CN" altLang="en-US"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哪双</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a:t>
            </a:r>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lang="zh-CN" altLang="en-US" sz="2800" noProof="0">
                <a:ln>
                  <a:noFill/>
                </a:ln>
                <a:effectLst/>
                <a:uLnTx/>
                <a:uFillTx/>
                <a:latin typeface="等线 Light" panose="02010600030101010101" charset="-122"/>
                <a:ea typeface="等线 Light" panose="02010600030101010101" charset="-122"/>
                <a:sym typeface="+mn-ea"/>
              </a:rPr>
              <a:t>    </a:t>
            </a:r>
            <a:r>
              <a:rPr lang="en-US" altLang="zh-CN" sz="2800" noProof="0">
                <a:ln>
                  <a:noFill/>
                </a:ln>
                <a:effectLst/>
                <a:uLnTx/>
                <a:uFillTx/>
                <a:latin typeface="等线 Light" panose="02010600030101010101" charset="-122"/>
                <a:ea typeface="等线 Light" panose="02010600030101010101" charset="-122"/>
                <a:sym typeface="+mn-ea"/>
              </a:rPr>
              <a:t>n</a:t>
            </a:r>
            <a:r>
              <a:rPr lang="zh-CN" altLang="en-US" sz="2800" noProof="0">
                <a:ln>
                  <a:noFill/>
                </a:ln>
                <a:effectLst/>
                <a:uLnTx/>
                <a:uFillTx/>
                <a:latin typeface="等线 Light" panose="02010600030101010101" charset="-122"/>
                <a:ea typeface="等线 Light" panose="02010600030101010101" charset="-122"/>
                <a:sym typeface="+mn-ea"/>
              </a:rPr>
              <a:t>ǎ shuāng xié pián yí, jiù mǎi nǎ shuāng.</a:t>
            </a:r>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Buy </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whichever</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pair of shoes is the cheapest.</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
        <p:nvSpPr>
          <p:cNvPr id="3" name="文本框 2"/>
          <p:cNvSpPr txBox="1"/>
          <p:nvPr/>
        </p:nvSpPr>
        <p:spPr>
          <a:xfrm>
            <a:off x="691515" y="3837940"/>
            <a:ext cx="9802495" cy="2245360"/>
          </a:xfrm>
          <a:prstGeom prst="rect">
            <a:avLst/>
          </a:prstGeom>
          <a:noFill/>
        </p:spPr>
        <p:txBody>
          <a:bodyPr wrap="square" rtlCol="0">
            <a:spAutoFit/>
          </a:bodyPr>
          <a:p>
            <a:r>
              <a:rPr lang="en-US" sz="2800"/>
              <a:t>Sometimes the two occurrences of the question pronoun perform </a:t>
            </a:r>
            <a:r>
              <a:rPr lang="en-US" sz="2800">
                <a:solidFill>
                  <a:srgbClr val="FF0000"/>
                </a:solidFill>
              </a:rPr>
              <a:t>different grammatical functions</a:t>
            </a:r>
            <a:r>
              <a:rPr lang="en-US" sz="2800"/>
              <a:t>. In (3), for example, the </a:t>
            </a:r>
            <a:r>
              <a:rPr lang="en-US" sz="2800">
                <a:gradFill>
                  <a:gsLst>
                    <a:gs pos="0">
                      <a:srgbClr val="012D86"/>
                    </a:gs>
                    <a:gs pos="100000">
                      <a:srgbClr val="0E2557"/>
                    </a:gs>
                  </a:gsLst>
                  <a:lin scaled="0"/>
                </a:gradFill>
              </a:rPr>
              <a:t>first 哪双(</a:t>
            </a:r>
            <a:r>
              <a:rPr lang="en-US" altLang="zh-CN" sz="2800" noProof="0">
                <a:ln>
                  <a:noFill/>
                </a:ln>
                <a:gradFill>
                  <a:gsLst>
                    <a:gs pos="0">
                      <a:srgbClr val="012D86"/>
                    </a:gs>
                    <a:gs pos="100000">
                      <a:srgbClr val="0E2557"/>
                    </a:gs>
                  </a:gsLst>
                  <a:lin scaled="0"/>
                </a:gradFill>
                <a:effectLst/>
                <a:uLnTx/>
                <a:uFillTx/>
                <a:latin typeface="等线 Light" panose="02010600030101010101" charset="-122"/>
                <a:ea typeface="等线 Light" panose="02010600030101010101" charset="-122"/>
                <a:sym typeface="+mn-ea"/>
              </a:rPr>
              <a:t>n</a:t>
            </a:r>
            <a:r>
              <a:rPr lang="zh-CN" altLang="en-US" sz="2800" noProof="0">
                <a:ln>
                  <a:noFill/>
                </a:ln>
                <a:gradFill>
                  <a:gsLst>
                    <a:gs pos="0">
                      <a:srgbClr val="012D86"/>
                    </a:gs>
                    <a:gs pos="100000">
                      <a:srgbClr val="0E2557"/>
                    </a:gs>
                  </a:gsLst>
                  <a:lin scaled="0"/>
                </a:gradFill>
                <a:effectLst/>
                <a:uLnTx/>
                <a:uFillTx/>
                <a:latin typeface="等线 Light" panose="02010600030101010101" charset="-122"/>
                <a:ea typeface="等线 Light" panose="02010600030101010101" charset="-122"/>
                <a:sym typeface="+mn-ea"/>
              </a:rPr>
              <a:t>ǎ shuāng</a:t>
            </a:r>
            <a:r>
              <a:rPr lang="en-US" sz="2800">
                <a:gradFill>
                  <a:gsLst>
                    <a:gs pos="0">
                      <a:srgbClr val="012D86"/>
                    </a:gs>
                    <a:gs pos="100000">
                      <a:srgbClr val="0E2557"/>
                    </a:gs>
                  </a:gsLst>
                  <a:lin scaled="0"/>
                </a:gradFill>
              </a:rPr>
              <a:t>) is the subject </a:t>
            </a:r>
            <a:r>
              <a:rPr lang="en-US" sz="2800"/>
              <a:t>whereas the </a:t>
            </a:r>
            <a:r>
              <a:rPr lang="en-US" sz="2800">
                <a:gradFill>
                  <a:gsLst>
                    <a:gs pos="0">
                      <a:srgbClr val="14CD68"/>
                    </a:gs>
                    <a:gs pos="100000">
                      <a:srgbClr val="035C7D"/>
                    </a:gs>
                  </a:gsLst>
                  <a:lin scaled="0"/>
                </a:gradFill>
              </a:rPr>
              <a:t>second 哪双(</a:t>
            </a:r>
            <a:r>
              <a:rPr lang="en-US" altLang="zh-CN" sz="2800" noProof="0">
                <a:ln>
                  <a:noFill/>
                </a:ln>
                <a:gradFill>
                  <a:gsLst>
                    <a:gs pos="0">
                      <a:srgbClr val="14CD68"/>
                    </a:gs>
                    <a:gs pos="100000">
                      <a:srgbClr val="035C7D"/>
                    </a:gs>
                  </a:gsLst>
                  <a:lin scaled="0"/>
                </a:gradFill>
                <a:effectLst/>
                <a:uLnTx/>
                <a:uFillTx/>
                <a:latin typeface="等线 Light" panose="02010600030101010101" charset="-122"/>
                <a:ea typeface="等线 Light" panose="02010600030101010101" charset="-122"/>
                <a:sym typeface="+mn-ea"/>
              </a:rPr>
              <a:t>n</a:t>
            </a:r>
            <a:r>
              <a:rPr lang="zh-CN" altLang="en-US" sz="2800" noProof="0">
                <a:ln>
                  <a:noFill/>
                </a:ln>
                <a:gradFill>
                  <a:gsLst>
                    <a:gs pos="0">
                      <a:srgbClr val="14CD68"/>
                    </a:gs>
                    <a:gs pos="100000">
                      <a:srgbClr val="035C7D"/>
                    </a:gs>
                  </a:gsLst>
                  <a:lin scaled="0"/>
                </a:gradFill>
                <a:effectLst/>
                <a:uLnTx/>
                <a:uFillTx/>
                <a:latin typeface="等线 Light" panose="02010600030101010101" charset="-122"/>
                <a:ea typeface="等线 Light" panose="02010600030101010101" charset="-122"/>
                <a:sym typeface="+mn-ea"/>
              </a:rPr>
              <a:t>ǎ shuāng</a:t>
            </a:r>
            <a:r>
              <a:rPr lang="en-US" sz="2800">
                <a:gradFill>
                  <a:gsLst>
                    <a:gs pos="0">
                      <a:srgbClr val="14CD68"/>
                    </a:gs>
                    <a:gs pos="100000">
                      <a:srgbClr val="035C7D"/>
                    </a:gs>
                  </a:gsLst>
                  <a:lin scaled="0"/>
                </a:gradFill>
              </a:rPr>
              <a:t>) is the object</a:t>
            </a:r>
            <a:r>
              <a:rPr lang="en-US" sz="2800"/>
              <a:t>. The adverb 就 often precedes the verb in the second clause,</a:t>
            </a: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812165"/>
            <a:ext cx="971613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2. Question Pronouns as Indefinite References (Whoever, Whatever,ect.)</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2094865"/>
            <a:ext cx="11043920" cy="3107690"/>
          </a:xfrm>
          <a:prstGeom prst="rect">
            <a:avLst/>
          </a:prstGeom>
          <a:noFill/>
        </p:spPr>
        <p:txBody>
          <a:bodyPr wrap="square" rtlCol="0">
            <a:spAutoFit/>
          </a:bodyPr>
          <a:p>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4. Taxi Driver: </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您想怎么走？</a:t>
            </a:r>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n</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ín xiǎng zěn me zǒu?</a:t>
            </a:r>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Which way do you want to take?</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Passenger: </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怎么近，怎么走。</a:t>
            </a:r>
            <a:endPar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z</a:t>
            </a:r>
            <a:r>
              <a:rPr kumimoji="0" lang="zh-CN" altLang="en-US"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ěn me jìn, zěn me zǒu</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a:p>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I`ll take whichever is the shortest distance.</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971613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2. Question Pronouns as Indefinite References (Whoever, Whatever,ect.)</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1295400"/>
            <a:ext cx="11043920" cy="953135"/>
          </a:xfrm>
          <a:prstGeom prst="rect">
            <a:avLst/>
          </a:prstGeom>
          <a:noFill/>
        </p:spPr>
        <p:txBody>
          <a:bodyPr wrap="square" rtlCol="0">
            <a:spAutoFit/>
          </a:bodyPr>
          <a:p>
            <a:r>
              <a:rPr lang="en-US" altLang="zh-CN" sz="2800" noProof="0">
                <a:ln>
                  <a:noFill/>
                </a:ln>
                <a:effectLst/>
                <a:uLnTx/>
                <a:uFillTx/>
                <a:latin typeface="等线 Light" panose="02010600030101010101" charset="-122"/>
                <a:ea typeface="等线 Light" panose="02010600030101010101" charset="-122"/>
                <a:sym typeface="+mn-ea"/>
              </a:rPr>
              <a:t>The adverb </a:t>
            </a:r>
            <a:r>
              <a:rPr lang="zh-CN" altLang="en-US" sz="2800" noProof="0">
                <a:ln>
                  <a:noFill/>
                </a:ln>
                <a:effectLst/>
                <a:uLnTx/>
                <a:uFillTx/>
                <a:latin typeface="等线 Light" panose="02010600030101010101" charset="-122"/>
                <a:ea typeface="等线 Light" panose="02010600030101010101" charset="-122"/>
                <a:sym typeface="+mn-ea"/>
              </a:rPr>
              <a:t>就 </a:t>
            </a:r>
            <a:r>
              <a:rPr lang="en-US" altLang="zh-CN" sz="2800" noProof="0">
                <a:ln>
                  <a:noFill/>
                </a:ln>
                <a:effectLst/>
                <a:uLnTx/>
                <a:uFillTx/>
                <a:latin typeface="等线 Light" panose="02010600030101010101" charset="-122"/>
                <a:ea typeface="等线 Light" panose="02010600030101010101" charset="-122"/>
                <a:sym typeface="+mn-ea"/>
              </a:rPr>
              <a:t>often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precedes the verb in the second clause</a:t>
            </a:r>
            <a:r>
              <a:rPr lang="en-US" altLang="zh-CN" sz="2800" noProof="0">
                <a:ln>
                  <a:noFill/>
                </a:ln>
                <a:effectLst/>
                <a:uLnTx/>
                <a:uFillTx/>
                <a:latin typeface="等线 Light" panose="02010600030101010101" charset="-122"/>
                <a:ea typeface="等线 Light" panose="02010600030101010101" charset="-122"/>
                <a:sym typeface="+mn-ea"/>
              </a:rPr>
              <a:t>, but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not always</a:t>
            </a:r>
            <a:r>
              <a:rPr lang="en-US" altLang="zh-CN" sz="2800" noProof="0">
                <a:ln>
                  <a:noFill/>
                </a:ln>
                <a:effectLst/>
                <a:uLnTx/>
                <a:uFillTx/>
                <a:latin typeface="等线 Light" panose="02010600030101010101" charset="-122"/>
                <a:ea typeface="等线 Light" panose="02010600030101010101" charset="-122"/>
                <a:sym typeface="+mn-ea"/>
              </a:rPr>
              <a:t>, as shown in (5) and (6) below.</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
        <p:nvSpPr>
          <p:cNvPr id="4" name="文本框 3"/>
          <p:cNvSpPr txBox="1"/>
          <p:nvPr/>
        </p:nvSpPr>
        <p:spPr>
          <a:xfrm>
            <a:off x="596900" y="2643505"/>
            <a:ext cx="10414000" cy="1383665"/>
          </a:xfrm>
          <a:prstGeom prst="rect">
            <a:avLst/>
          </a:prstGeom>
          <a:noFill/>
        </p:spPr>
        <p:txBody>
          <a:bodyPr wrap="square" rtlCol="0">
            <a:spAutoFit/>
          </a:bodyPr>
          <a:p>
            <a:r>
              <a:rPr lang="en-US" altLang="zh-CN" sz="2800"/>
              <a:t>5. </a:t>
            </a:r>
            <a:r>
              <a:rPr lang="zh-CN" altLang="en-US" sz="2800">
                <a:solidFill>
                  <a:srgbClr val="FF0000"/>
                </a:solidFill>
              </a:rPr>
              <a:t>哪儿</a:t>
            </a:r>
            <a:r>
              <a:rPr lang="zh-CN" altLang="en-US" sz="2800"/>
              <a:t>安静，我住</a:t>
            </a:r>
            <a:r>
              <a:rPr lang="zh-CN" altLang="en-US" sz="2800">
                <a:solidFill>
                  <a:srgbClr val="FF0000"/>
                </a:solidFill>
              </a:rPr>
              <a:t>哪儿</a:t>
            </a:r>
            <a:r>
              <a:rPr lang="zh-CN" altLang="en-US" sz="2800"/>
              <a:t>。</a:t>
            </a:r>
            <a:endParaRPr lang="zh-CN" altLang="en-US" sz="2800"/>
          </a:p>
          <a:p>
            <a:r>
              <a:rPr lang="zh-CN" altLang="en-US" sz="2800"/>
              <a:t>    </a:t>
            </a:r>
            <a:r>
              <a:rPr lang="en-US" altLang="zh-CN" sz="2800"/>
              <a:t>n</a:t>
            </a:r>
            <a:r>
              <a:rPr lang="zh-CN" altLang="en-US" sz="2800">
                <a:sym typeface="+mn-ea"/>
              </a:rPr>
              <a:t>ǎr ān jìng, wǒ zhù nǎr.</a:t>
            </a:r>
            <a:endParaRPr lang="zh-CN" altLang="en-US" sz="2800">
              <a:sym typeface="+mn-ea"/>
            </a:endParaRPr>
          </a:p>
          <a:p>
            <a:r>
              <a:rPr lang="zh-CN" altLang="en-US" sz="2800"/>
              <a:t>    </a:t>
            </a:r>
            <a:r>
              <a:rPr lang="en-US" altLang="zh-CN" sz="2800"/>
              <a:t>I`ll live </a:t>
            </a:r>
            <a:r>
              <a:rPr lang="en-US" altLang="zh-CN" sz="2800">
                <a:solidFill>
                  <a:srgbClr val="FF0000"/>
                </a:solidFill>
              </a:rPr>
              <a:t>wherever</a:t>
            </a:r>
            <a:r>
              <a:rPr lang="en-US" altLang="zh-CN" sz="2800"/>
              <a:t> it`s quiet.</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实习</a:t>
            </a:r>
            <a:endParaRPr lang="zh-CN" altLang="en-US" sz="9600"/>
          </a:p>
        </p:txBody>
      </p:sp>
      <p:sp>
        <p:nvSpPr>
          <p:cNvPr id="3" name="文本框 2"/>
          <p:cNvSpPr txBox="1"/>
          <p:nvPr/>
        </p:nvSpPr>
        <p:spPr>
          <a:xfrm>
            <a:off x="1650365" y="1585595"/>
            <a:ext cx="2793365" cy="645160"/>
          </a:xfrm>
          <a:prstGeom prst="rect">
            <a:avLst/>
          </a:prstGeom>
          <a:noFill/>
        </p:spPr>
        <p:txBody>
          <a:bodyPr wrap="square" rtlCol="0">
            <a:spAutoFit/>
          </a:bodyPr>
          <a:p>
            <a:r>
              <a:rPr lang="en-US" altLang="zh-CN" sz="3600"/>
              <a:t>  shí      xí  </a:t>
            </a:r>
            <a:endParaRPr lang="en-US" altLang="zh-CN" sz="3600"/>
          </a:p>
        </p:txBody>
      </p:sp>
      <p:sp>
        <p:nvSpPr>
          <p:cNvPr id="5" name="文本框 4"/>
          <p:cNvSpPr txBox="1"/>
          <p:nvPr/>
        </p:nvSpPr>
        <p:spPr>
          <a:xfrm>
            <a:off x="1499870" y="3799205"/>
            <a:ext cx="3423920" cy="645160"/>
          </a:xfrm>
          <a:prstGeom prst="rect">
            <a:avLst/>
          </a:prstGeom>
          <a:noFill/>
        </p:spPr>
        <p:txBody>
          <a:bodyPr wrap="square" rtlCol="0">
            <a:spAutoFit/>
          </a:bodyPr>
          <a:p>
            <a:r>
              <a:rPr lang="en-US" altLang="zh-CN" sz="3600"/>
              <a:t>    to intern</a:t>
            </a:r>
            <a:endParaRPr lang="en-US" altLang="zh-CN" sz="3600"/>
          </a:p>
        </p:txBody>
      </p:sp>
      <p:sp>
        <p:nvSpPr>
          <p:cNvPr id="6" name="文本框 5"/>
          <p:cNvSpPr txBox="1"/>
          <p:nvPr/>
        </p:nvSpPr>
        <p:spPr>
          <a:xfrm>
            <a:off x="4810760" y="1659890"/>
            <a:ext cx="5964555" cy="3538220"/>
          </a:xfrm>
          <a:prstGeom prst="rect">
            <a:avLst/>
          </a:prstGeom>
          <a:noFill/>
        </p:spPr>
        <p:txBody>
          <a:bodyPr wrap="square" rtlCol="0">
            <a:spAutoFit/>
          </a:bodyPr>
          <a:p>
            <a:r>
              <a:rPr lang="zh-CN" altLang="en-US" sz="2800"/>
              <a:t>他明天要去公司</a:t>
            </a:r>
            <a:r>
              <a:rPr lang="zh-CN" altLang="en-US" sz="2800">
                <a:solidFill>
                  <a:srgbClr val="FF0000"/>
                </a:solidFill>
              </a:rPr>
              <a:t>实习</a:t>
            </a:r>
            <a:r>
              <a:rPr lang="zh-CN" altLang="en-US" sz="2800"/>
              <a:t>。</a:t>
            </a:r>
            <a:endParaRPr lang="zh-CN" altLang="en-US" sz="2800"/>
          </a:p>
          <a:p>
            <a:r>
              <a:rPr lang="en-US" altLang="zh-CN" sz="2800"/>
              <a:t>t</a:t>
            </a:r>
            <a:r>
              <a:rPr lang="zh-CN" altLang="en-US" sz="2800"/>
              <a:t>ā míng tiān yào qù gōng sī sh íxí.</a:t>
            </a:r>
            <a:endParaRPr lang="zh-CN" altLang="en-US" sz="2800"/>
          </a:p>
          <a:p>
            <a:r>
              <a:rPr lang="zh-CN" altLang="en-US" sz="2800"/>
              <a:t>He is going to </a:t>
            </a:r>
            <a:r>
              <a:rPr lang="zh-CN" altLang="en-US" sz="2800">
                <a:solidFill>
                  <a:srgbClr val="FF0000"/>
                </a:solidFill>
              </a:rPr>
              <a:t>intern</a:t>
            </a:r>
            <a:r>
              <a:rPr lang="zh-CN" altLang="en-US" sz="2800"/>
              <a:t> in the company tomorrow.</a:t>
            </a:r>
            <a:endParaRPr lang="zh-CN" altLang="en-US" sz="2800"/>
          </a:p>
          <a:p>
            <a:endParaRPr lang="zh-CN" altLang="en-US" sz="2800"/>
          </a:p>
          <a:p>
            <a:r>
              <a:rPr lang="zh-CN" altLang="en-US" sz="2800"/>
              <a:t>你在哪里</a:t>
            </a:r>
            <a:r>
              <a:rPr lang="zh-CN" altLang="en-US" sz="2800">
                <a:solidFill>
                  <a:srgbClr val="FF0000"/>
                </a:solidFill>
              </a:rPr>
              <a:t>实习</a:t>
            </a:r>
            <a:r>
              <a:rPr lang="zh-CN" altLang="en-US" sz="2800"/>
              <a:t>？</a:t>
            </a:r>
            <a:endParaRPr lang="zh-CN" altLang="en-US" sz="2800"/>
          </a:p>
          <a:p>
            <a:r>
              <a:rPr lang="en-US" altLang="zh-CN" sz="2800"/>
              <a:t>n</a:t>
            </a:r>
            <a:r>
              <a:rPr lang="zh-CN" altLang="en-US" sz="2800"/>
              <a:t>ǐ zài nǎ</a:t>
            </a:r>
            <a:r>
              <a:rPr lang="en-US" altLang="zh-CN" sz="2800"/>
              <a:t>r</a:t>
            </a:r>
            <a:r>
              <a:rPr lang="zh-CN" altLang="en-US" sz="2800"/>
              <a:t> shí xí</a:t>
            </a:r>
            <a:r>
              <a:rPr lang="en-US" altLang="zh-CN" sz="2800"/>
              <a:t>.</a:t>
            </a:r>
            <a:endParaRPr lang="zh-CN" altLang="en-US" sz="2800"/>
          </a:p>
          <a:p>
            <a:r>
              <a:rPr lang="zh-CN" altLang="en-US" sz="2800"/>
              <a:t>Where do you </a:t>
            </a:r>
            <a:r>
              <a:rPr lang="zh-CN" altLang="en-US" sz="2800">
                <a:solidFill>
                  <a:srgbClr val="FF0000"/>
                </a:solidFill>
              </a:rPr>
              <a:t>intern</a:t>
            </a:r>
            <a:r>
              <a:rPr lang="en-US" altLang="zh-CN" sz="2800"/>
              <a:t>.</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971613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2. Question Pronouns as Indefinite References (Whoever, Whatever,ect.)</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1295400"/>
            <a:ext cx="11043920" cy="953135"/>
          </a:xfrm>
          <a:prstGeom prst="rect">
            <a:avLst/>
          </a:prstGeom>
          <a:noFill/>
        </p:spPr>
        <p:txBody>
          <a:bodyPr wrap="square" rtlCol="0">
            <a:spAutoFit/>
          </a:bodyPr>
          <a:p>
            <a:r>
              <a:rPr lang="en-US" altLang="zh-CN" sz="2800" noProof="0">
                <a:ln>
                  <a:noFill/>
                </a:ln>
                <a:effectLst/>
                <a:uLnTx/>
                <a:uFillTx/>
                <a:latin typeface="等线 Light" panose="02010600030101010101" charset="-122"/>
                <a:ea typeface="等线 Light" panose="02010600030101010101" charset="-122"/>
                <a:sym typeface="+mn-ea"/>
              </a:rPr>
              <a:t>The adverb </a:t>
            </a:r>
            <a:r>
              <a:rPr lang="zh-CN" altLang="en-US" sz="2800" noProof="0">
                <a:ln>
                  <a:noFill/>
                </a:ln>
                <a:effectLst/>
                <a:uLnTx/>
                <a:uFillTx/>
                <a:latin typeface="等线 Light" panose="02010600030101010101" charset="-122"/>
                <a:ea typeface="等线 Light" panose="02010600030101010101" charset="-122"/>
                <a:sym typeface="+mn-ea"/>
              </a:rPr>
              <a:t>就 </a:t>
            </a:r>
            <a:r>
              <a:rPr lang="en-US" altLang="zh-CN" sz="2800" noProof="0">
                <a:ln>
                  <a:noFill/>
                </a:ln>
                <a:effectLst/>
                <a:uLnTx/>
                <a:uFillTx/>
                <a:latin typeface="等线 Light" panose="02010600030101010101" charset="-122"/>
                <a:ea typeface="等线 Light" panose="02010600030101010101" charset="-122"/>
                <a:sym typeface="+mn-ea"/>
              </a:rPr>
              <a:t>often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precedes the verb in the second clause</a:t>
            </a:r>
            <a:r>
              <a:rPr lang="en-US" altLang="zh-CN" sz="2800" noProof="0">
                <a:ln>
                  <a:noFill/>
                </a:ln>
                <a:effectLst/>
                <a:uLnTx/>
                <a:uFillTx/>
                <a:latin typeface="等线 Light" panose="02010600030101010101" charset="-122"/>
                <a:ea typeface="等线 Light" panose="02010600030101010101" charset="-122"/>
                <a:sym typeface="+mn-ea"/>
              </a:rPr>
              <a:t>, but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not always</a:t>
            </a:r>
            <a:r>
              <a:rPr lang="en-US" altLang="zh-CN" sz="2800" noProof="0">
                <a:ln>
                  <a:noFill/>
                </a:ln>
                <a:effectLst/>
                <a:uLnTx/>
                <a:uFillTx/>
                <a:latin typeface="等线 Light" panose="02010600030101010101" charset="-122"/>
                <a:ea typeface="等线 Light" panose="02010600030101010101" charset="-122"/>
                <a:sym typeface="+mn-ea"/>
              </a:rPr>
              <a:t>, as shown in (5) and (6) below.</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
        <p:nvSpPr>
          <p:cNvPr id="4" name="文本框 3"/>
          <p:cNvSpPr txBox="1"/>
          <p:nvPr/>
        </p:nvSpPr>
        <p:spPr>
          <a:xfrm>
            <a:off x="596900" y="2643505"/>
            <a:ext cx="10414000" cy="3107690"/>
          </a:xfrm>
          <a:prstGeom prst="rect">
            <a:avLst/>
          </a:prstGeom>
          <a:noFill/>
        </p:spPr>
        <p:txBody>
          <a:bodyPr wrap="square" rtlCol="0">
            <a:spAutoFit/>
          </a:bodyPr>
          <a:p>
            <a:r>
              <a:rPr lang="en-US" altLang="zh-CN" sz="2800"/>
              <a:t>6. A: </a:t>
            </a:r>
            <a:r>
              <a:rPr lang="zh-CN" altLang="en-US" sz="2800"/>
              <a:t>他找谁帮他搬家具？</a:t>
            </a:r>
            <a:endParaRPr lang="zh-CN" altLang="en-US" sz="2800"/>
          </a:p>
          <a:p>
            <a:r>
              <a:rPr lang="zh-CN" altLang="en-US" sz="2800"/>
              <a:t>        </a:t>
            </a:r>
            <a:r>
              <a:rPr lang="en-US" altLang="zh-CN" sz="2800"/>
              <a:t>t</a:t>
            </a:r>
            <a:r>
              <a:rPr lang="zh-CN" altLang="en-US" sz="2800"/>
              <a:t>ā zhǎo shéi bāng tā bān jiā jù?</a:t>
            </a:r>
            <a:endParaRPr lang="zh-CN" altLang="en-US" sz="2800"/>
          </a:p>
          <a:p>
            <a:r>
              <a:rPr lang="zh-CN" altLang="en-US" sz="2800"/>
              <a:t>        </a:t>
            </a:r>
            <a:r>
              <a:rPr lang="en-US" altLang="zh-CN" sz="2800"/>
              <a:t>Who is he going to ask to help him move his furniture?</a:t>
            </a:r>
            <a:endParaRPr lang="en-US" altLang="zh-CN" sz="2800"/>
          </a:p>
          <a:p>
            <a:endParaRPr lang="zh-CN" altLang="en-US" sz="2800"/>
          </a:p>
          <a:p>
            <a:r>
              <a:rPr lang="zh-CN" altLang="en-US" sz="2800"/>
              <a:t>    </a:t>
            </a:r>
            <a:r>
              <a:rPr lang="en-US" altLang="zh-CN" sz="2800"/>
              <a:t>B: </a:t>
            </a:r>
            <a:r>
              <a:rPr lang="zh-CN" altLang="en-US" sz="2800">
                <a:solidFill>
                  <a:srgbClr val="FF0000"/>
                </a:solidFill>
              </a:rPr>
              <a:t>谁</a:t>
            </a:r>
            <a:r>
              <a:rPr lang="zh-CN" altLang="en-US" sz="2800"/>
              <a:t>身体棒，他找</a:t>
            </a:r>
            <a:r>
              <a:rPr lang="zh-CN" altLang="en-US" sz="2800">
                <a:solidFill>
                  <a:srgbClr val="FF0000"/>
                </a:solidFill>
              </a:rPr>
              <a:t>谁</a:t>
            </a:r>
            <a:r>
              <a:rPr lang="zh-CN" altLang="en-US" sz="2800"/>
              <a:t>。</a:t>
            </a:r>
            <a:endParaRPr lang="zh-CN" altLang="en-US" sz="2800"/>
          </a:p>
          <a:p>
            <a:r>
              <a:rPr lang="zh-CN" altLang="en-US" sz="2800"/>
              <a:t>        </a:t>
            </a:r>
            <a:r>
              <a:rPr lang="en-US" altLang="zh-CN" sz="2800"/>
              <a:t>s</a:t>
            </a:r>
            <a:r>
              <a:rPr lang="zh-CN" altLang="en-US" sz="2800">
                <a:sym typeface="+mn-ea"/>
              </a:rPr>
              <a:t>héi shēn tǐ bàng, tā zhǎo shéi.</a:t>
            </a:r>
            <a:endParaRPr lang="zh-CN" altLang="en-US" sz="2800">
              <a:sym typeface="+mn-ea"/>
            </a:endParaRPr>
          </a:p>
          <a:p>
            <a:r>
              <a:rPr lang="zh-CN" altLang="en-US" sz="2800"/>
              <a:t>        </a:t>
            </a:r>
            <a:r>
              <a:rPr lang="en-US" altLang="zh-CN" sz="2800"/>
              <a:t>He`ll ask </a:t>
            </a:r>
            <a:r>
              <a:rPr lang="en-US" altLang="zh-CN" sz="2800">
                <a:solidFill>
                  <a:srgbClr val="FF0000"/>
                </a:solidFill>
              </a:rPr>
              <a:t>whoever</a:t>
            </a:r>
            <a:r>
              <a:rPr lang="en-US" altLang="zh-CN" sz="2800"/>
              <a:t> is strong.</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4513580"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3. Numbers over One Thousand</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1229360"/>
            <a:ext cx="11043920" cy="521970"/>
          </a:xfrm>
          <a:prstGeom prst="rect">
            <a:avLst/>
          </a:prstGeom>
          <a:noFill/>
        </p:spPr>
        <p:txBody>
          <a:bodyPr wrap="square" rtlCol="0">
            <a:spAutoFit/>
          </a:bodyPr>
          <a:p>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You have already learned how to count in Chinese up to a thousand.</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graphicFrame>
        <p:nvGraphicFramePr>
          <p:cNvPr id="3" name="表格 2"/>
          <p:cNvGraphicFramePr/>
          <p:nvPr>
            <p:custDataLst>
              <p:tags r:id="rId1"/>
            </p:custDataLst>
          </p:nvPr>
        </p:nvGraphicFramePr>
        <p:xfrm>
          <a:off x="1182370" y="1817370"/>
          <a:ext cx="8544560" cy="3330575"/>
        </p:xfrm>
        <a:graphic>
          <a:graphicData uri="http://schemas.openxmlformats.org/drawingml/2006/table">
            <a:tbl>
              <a:tblPr firstRow="1" bandRow="1">
                <a:tableStyleId>{5C22544A-7EE6-4342-B048-85BDC9FD1C3A}</a:tableStyleId>
              </a:tblPr>
              <a:tblGrid>
                <a:gridCol w="2136140"/>
                <a:gridCol w="2136140"/>
                <a:gridCol w="2136140"/>
                <a:gridCol w="2136140"/>
              </a:tblGrid>
              <a:tr h="666115">
                <a:tc>
                  <a:txBody>
                    <a:bodyPr/>
                    <a:p>
                      <a:pPr algn="ctr">
                        <a:buNone/>
                      </a:pPr>
                      <a:r>
                        <a:rPr lang="en-US" altLang="zh-CN" sz="2800"/>
                        <a:t>Number</a:t>
                      </a:r>
                      <a:endParaRPr lang="en-US" altLang="zh-CN" sz="2800"/>
                    </a:p>
                  </a:txBody>
                  <a:tcPr>
                    <a:solidFill>
                      <a:srgbClr val="2AB8B9"/>
                    </a:solidFill>
                  </a:tcPr>
                </a:tc>
                <a:tc>
                  <a:txBody>
                    <a:bodyPr/>
                    <a:p>
                      <a:pPr algn="ctr">
                        <a:buNone/>
                      </a:pPr>
                      <a:r>
                        <a:rPr lang="en-US" altLang="zh-CN" sz="2800"/>
                        <a:t>Chinese</a:t>
                      </a:r>
                      <a:endParaRPr lang="en-US" altLang="zh-CN" sz="2800"/>
                    </a:p>
                  </a:txBody>
                  <a:tcPr>
                    <a:solidFill>
                      <a:srgbClr val="2AB8B9"/>
                    </a:solidFill>
                  </a:tcPr>
                </a:tc>
                <a:tc>
                  <a:txBody>
                    <a:bodyPr/>
                    <a:p>
                      <a:pPr algn="ctr">
                        <a:buNone/>
                      </a:pPr>
                      <a:r>
                        <a:rPr lang="en-US" altLang="zh-CN" sz="2800"/>
                        <a:t>Pinyin</a:t>
                      </a:r>
                      <a:endParaRPr lang="en-US" altLang="zh-CN" sz="2800"/>
                    </a:p>
                  </a:txBody>
                  <a:tcPr>
                    <a:solidFill>
                      <a:srgbClr val="2AB8B9"/>
                    </a:solidFill>
                  </a:tcPr>
                </a:tc>
                <a:tc>
                  <a:txBody>
                    <a:bodyPr/>
                    <a:p>
                      <a:pPr algn="ctr">
                        <a:buNone/>
                      </a:pPr>
                      <a:r>
                        <a:rPr lang="en-US" altLang="zh-CN" sz="2800"/>
                        <a:t>English</a:t>
                      </a:r>
                      <a:endParaRPr lang="en-US" altLang="zh-CN" sz="2800"/>
                    </a:p>
                  </a:txBody>
                  <a:tcPr>
                    <a:solidFill>
                      <a:srgbClr val="2AB8B9"/>
                    </a:solidFill>
                  </a:tcPr>
                </a:tc>
              </a:tr>
              <a:tr h="666115">
                <a:tc>
                  <a:txBody>
                    <a:bodyPr/>
                    <a:p>
                      <a:pPr algn="ctr">
                        <a:buNone/>
                      </a:pPr>
                      <a:r>
                        <a:rPr lang="en-US" altLang="zh-CN" sz="2800"/>
                        <a:t>1</a:t>
                      </a:r>
                      <a:endParaRPr lang="en-US" altLang="zh-CN" sz="2800"/>
                    </a:p>
                  </a:txBody>
                  <a:tcPr>
                    <a:gradFill>
                      <a:gsLst>
                        <a:gs pos="50000">
                          <a:srgbClr val="B9E5ED"/>
                        </a:gs>
                        <a:gs pos="0">
                          <a:srgbClr val="CFECF1"/>
                        </a:gs>
                        <a:gs pos="100000">
                          <a:srgbClr val="A3DDE8"/>
                        </a:gs>
                      </a:gsLst>
                      <a:lin ang="-60000" scaled="0"/>
                    </a:gradFill>
                  </a:tcPr>
                </a:tc>
                <a:tc>
                  <a:txBody>
                    <a:bodyPr/>
                    <a:p>
                      <a:pPr algn="ctr">
                        <a:buNone/>
                      </a:pPr>
                      <a:r>
                        <a:rPr lang="zh-CN" altLang="en-US" sz="2800"/>
                        <a:t>一</a:t>
                      </a:r>
                      <a:endParaRPr lang="zh-CN" altLang="en-US" sz="2800"/>
                    </a:p>
                  </a:txBody>
                  <a:tcPr>
                    <a:solidFill>
                      <a:srgbClr val="ABE0EA"/>
                    </a:solidFill>
                  </a:tcPr>
                </a:tc>
                <a:tc>
                  <a:txBody>
                    <a:bodyPr/>
                    <a:p>
                      <a:pPr algn="ctr">
                        <a:buNone/>
                      </a:pPr>
                      <a:r>
                        <a:rPr lang="en-US" altLang="zh-CN" sz="2800"/>
                        <a:t>y</a:t>
                      </a:r>
                      <a:r>
                        <a:rPr lang="zh-CN" altLang="en-US" sz="2800"/>
                        <a:t>ī</a:t>
                      </a:r>
                      <a:endParaRPr lang="zh-CN" altLang="en-US" sz="2800"/>
                    </a:p>
                    <a:p>
                      <a:pPr algn="ctr">
                        <a:buNone/>
                      </a:pPr>
                      <a:endParaRPr lang="zh-CN" altLang="en-US" sz="2800"/>
                    </a:p>
                  </a:txBody>
                  <a:tcPr>
                    <a:gradFill>
                      <a:gsLst>
                        <a:gs pos="50000">
                          <a:srgbClr val="B9E5ED"/>
                        </a:gs>
                        <a:gs pos="0">
                          <a:srgbClr val="CFECF1"/>
                        </a:gs>
                        <a:gs pos="100000">
                          <a:srgbClr val="A3DDE8"/>
                        </a:gs>
                      </a:gsLst>
                      <a:lin scaled="1"/>
                    </a:gradFill>
                  </a:tcPr>
                </a:tc>
                <a:tc>
                  <a:txBody>
                    <a:bodyPr/>
                    <a:p>
                      <a:pPr algn="ctr">
                        <a:buNone/>
                      </a:pPr>
                      <a:r>
                        <a:rPr lang="en-US" altLang="zh-CN" sz="2800"/>
                        <a:t>one</a:t>
                      </a:r>
                      <a:endParaRPr lang="en-US" altLang="zh-CN" sz="2800"/>
                    </a:p>
                  </a:txBody>
                  <a:tcPr>
                    <a:gradFill>
                      <a:gsLst>
                        <a:gs pos="50000">
                          <a:srgbClr val="B9E5ED"/>
                        </a:gs>
                        <a:gs pos="0">
                          <a:srgbClr val="CFECF1"/>
                        </a:gs>
                        <a:gs pos="100000">
                          <a:srgbClr val="A3DDE8"/>
                        </a:gs>
                      </a:gsLst>
                      <a:lin scaled="1"/>
                    </a:gradFill>
                  </a:tcPr>
                </a:tc>
              </a:tr>
              <a:tr h="666115">
                <a:tc>
                  <a:txBody>
                    <a:bodyPr/>
                    <a:p>
                      <a:pPr algn="ctr">
                        <a:buNone/>
                      </a:pPr>
                      <a:r>
                        <a:rPr lang="en-US" altLang="zh-CN" sz="2800"/>
                        <a:t>10</a:t>
                      </a:r>
                      <a:endParaRPr lang="en-US" altLang="zh-CN" sz="2800"/>
                    </a:p>
                  </a:txBody>
                  <a:tcPr/>
                </a:tc>
                <a:tc>
                  <a:txBody>
                    <a:bodyPr/>
                    <a:p>
                      <a:pPr algn="ctr">
                        <a:buNone/>
                      </a:pPr>
                      <a:r>
                        <a:rPr lang="zh-CN" altLang="en-US" sz="2800"/>
                        <a:t>十</a:t>
                      </a:r>
                      <a:endParaRPr lang="zh-CN" altLang="en-US" sz="2800"/>
                    </a:p>
                  </a:txBody>
                  <a:tcPr/>
                </a:tc>
                <a:tc>
                  <a:txBody>
                    <a:bodyPr/>
                    <a:p>
                      <a:pPr algn="ctr">
                        <a:buNone/>
                      </a:pPr>
                      <a:r>
                        <a:rPr lang="zh-CN" altLang="en-US" sz="2800">
                          <a:sym typeface="+mn-ea"/>
                        </a:rPr>
                        <a:t>shí</a:t>
                      </a:r>
                      <a:endParaRPr lang="zh-CN" altLang="en-US" sz="2800">
                        <a:sym typeface="+mn-ea"/>
                      </a:endParaRPr>
                    </a:p>
                    <a:p>
                      <a:pPr algn="ctr">
                        <a:buNone/>
                      </a:pPr>
                      <a:endParaRPr lang="zh-CN" altLang="en-US" sz="2800">
                        <a:sym typeface="+mn-ea"/>
                      </a:endParaRPr>
                    </a:p>
                  </a:txBody>
                  <a:tcPr/>
                </a:tc>
                <a:tc>
                  <a:txBody>
                    <a:bodyPr/>
                    <a:p>
                      <a:pPr algn="ctr">
                        <a:buNone/>
                      </a:pPr>
                      <a:r>
                        <a:rPr lang="en-US" altLang="zh-CN" sz="2800"/>
                        <a:t>ten</a:t>
                      </a:r>
                      <a:endParaRPr lang="en-US" altLang="zh-CN" sz="2800"/>
                    </a:p>
                  </a:txBody>
                  <a:tcPr>
                    <a:solidFill>
                      <a:schemeClr val="accent1">
                        <a:tint val="20000"/>
                      </a:schemeClr>
                    </a:solidFill>
                  </a:tcPr>
                </a:tc>
              </a:tr>
              <a:tr h="666115">
                <a:tc>
                  <a:txBody>
                    <a:bodyPr/>
                    <a:p>
                      <a:pPr algn="ctr">
                        <a:buNone/>
                      </a:pPr>
                      <a:r>
                        <a:rPr lang="en-US" altLang="zh-CN" sz="2800"/>
                        <a:t>100</a:t>
                      </a:r>
                      <a:endParaRPr lang="en-US" altLang="zh-CN" sz="2800"/>
                    </a:p>
                  </a:txBody>
                  <a:tcPr>
                    <a:gradFill>
                      <a:gsLst>
                        <a:gs pos="50000">
                          <a:srgbClr val="B9E5ED"/>
                        </a:gs>
                        <a:gs pos="0">
                          <a:srgbClr val="CFECF1"/>
                        </a:gs>
                        <a:gs pos="100000">
                          <a:srgbClr val="A3DDE8"/>
                        </a:gs>
                      </a:gsLst>
                      <a:lin ang="-60000" scaled="0"/>
                    </a:gradFill>
                  </a:tcPr>
                </a:tc>
                <a:tc>
                  <a:txBody>
                    <a:bodyPr/>
                    <a:p>
                      <a:pPr algn="ctr">
                        <a:buNone/>
                      </a:pPr>
                      <a:r>
                        <a:rPr lang="zh-CN" altLang="en-US" sz="2800"/>
                        <a:t>百</a:t>
                      </a:r>
                      <a:endParaRPr lang="zh-CN" altLang="en-US" sz="2800"/>
                    </a:p>
                  </a:txBody>
                  <a:tcPr>
                    <a:gradFill>
                      <a:gsLst>
                        <a:gs pos="50000">
                          <a:srgbClr val="B9E5ED"/>
                        </a:gs>
                        <a:gs pos="0">
                          <a:srgbClr val="CFECF1"/>
                        </a:gs>
                        <a:gs pos="100000">
                          <a:srgbClr val="A3DDE8"/>
                        </a:gs>
                      </a:gsLst>
                      <a:lin ang="-60000" scaled="0"/>
                    </a:gradFill>
                  </a:tcPr>
                </a:tc>
                <a:tc>
                  <a:txBody>
                    <a:bodyPr/>
                    <a:p>
                      <a:pPr algn="ctr">
                        <a:buNone/>
                      </a:pPr>
                      <a:r>
                        <a:rPr lang="zh-CN" altLang="en-US" sz="2800">
                          <a:sym typeface="+mn-ea"/>
                        </a:rPr>
                        <a:t>bǎi</a:t>
                      </a:r>
                      <a:endParaRPr lang="zh-CN" altLang="en-US" sz="2800">
                        <a:sym typeface="+mn-ea"/>
                      </a:endParaRPr>
                    </a:p>
                    <a:p>
                      <a:pPr algn="ctr">
                        <a:buNone/>
                      </a:pPr>
                      <a:endParaRPr lang="zh-CN" altLang="en-US" sz="2800">
                        <a:sym typeface="+mn-ea"/>
                      </a:endParaRPr>
                    </a:p>
                  </a:txBody>
                  <a:tcPr>
                    <a:gradFill>
                      <a:gsLst>
                        <a:gs pos="50000">
                          <a:srgbClr val="B9E5ED"/>
                        </a:gs>
                        <a:gs pos="0">
                          <a:srgbClr val="CFECF1"/>
                        </a:gs>
                        <a:gs pos="100000">
                          <a:srgbClr val="A3DDE8"/>
                        </a:gs>
                      </a:gsLst>
                      <a:lin ang="-60000" scaled="0"/>
                    </a:gradFill>
                  </a:tcPr>
                </a:tc>
                <a:tc>
                  <a:txBody>
                    <a:bodyPr/>
                    <a:p>
                      <a:pPr algn="ctr">
                        <a:buNone/>
                      </a:pPr>
                      <a:r>
                        <a:rPr lang="en-US" altLang="zh-CN" sz="2800"/>
                        <a:t>hundred</a:t>
                      </a:r>
                      <a:endParaRPr lang="en-US" altLang="zh-CN" sz="2800"/>
                    </a:p>
                  </a:txBody>
                  <a:tcPr>
                    <a:gradFill>
                      <a:gsLst>
                        <a:gs pos="50000">
                          <a:srgbClr val="B9E5ED"/>
                        </a:gs>
                        <a:gs pos="0">
                          <a:srgbClr val="CFECF1"/>
                        </a:gs>
                        <a:gs pos="100000">
                          <a:srgbClr val="A3DDE8"/>
                        </a:gs>
                      </a:gsLst>
                      <a:lin ang="-60000" scaled="0"/>
                    </a:gradFill>
                  </a:tcPr>
                </a:tc>
              </a:tr>
              <a:tr h="666115">
                <a:tc>
                  <a:txBody>
                    <a:bodyPr/>
                    <a:p>
                      <a:pPr algn="ctr">
                        <a:buNone/>
                      </a:pPr>
                      <a:r>
                        <a:rPr lang="en-US" altLang="zh-CN" sz="2800"/>
                        <a:t>1000</a:t>
                      </a:r>
                      <a:endParaRPr lang="en-US" altLang="zh-CN" sz="2800"/>
                    </a:p>
                  </a:txBody>
                  <a:tcPr/>
                </a:tc>
                <a:tc>
                  <a:txBody>
                    <a:bodyPr/>
                    <a:p>
                      <a:pPr algn="ctr">
                        <a:buNone/>
                      </a:pPr>
                      <a:r>
                        <a:rPr lang="zh-CN" altLang="en-US" sz="2800"/>
                        <a:t>千</a:t>
                      </a:r>
                      <a:endParaRPr lang="zh-CN" altLang="en-US" sz="2800"/>
                    </a:p>
                  </a:txBody>
                  <a:tcPr/>
                </a:tc>
                <a:tc>
                  <a:txBody>
                    <a:bodyPr/>
                    <a:p>
                      <a:pPr algn="ctr">
                        <a:buNone/>
                      </a:pPr>
                      <a:r>
                        <a:rPr lang="zh-CN" altLang="en-US" sz="2800">
                          <a:sym typeface="+mn-ea"/>
                        </a:rPr>
                        <a:t>qiān</a:t>
                      </a:r>
                      <a:endParaRPr lang="zh-CN" altLang="en-US" sz="2800">
                        <a:sym typeface="+mn-ea"/>
                      </a:endParaRPr>
                    </a:p>
                    <a:p>
                      <a:pPr algn="ctr">
                        <a:buNone/>
                      </a:pPr>
                      <a:endParaRPr lang="zh-CN" altLang="en-US" sz="2800">
                        <a:sym typeface="+mn-ea"/>
                      </a:endParaRPr>
                    </a:p>
                  </a:txBody>
                  <a:tcPr/>
                </a:tc>
                <a:tc>
                  <a:txBody>
                    <a:bodyPr/>
                    <a:p>
                      <a:pPr algn="ctr">
                        <a:buNone/>
                      </a:pPr>
                      <a:r>
                        <a:rPr lang="en-US" altLang="zh-CN" sz="2800"/>
                        <a:t>thousand</a:t>
                      </a:r>
                      <a:endParaRPr lang="en-US" altLang="zh-CN" sz="280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74040" y="1511300"/>
            <a:ext cx="11043920" cy="2676525"/>
          </a:xfrm>
          <a:prstGeom prst="rect">
            <a:avLst/>
          </a:prstGeom>
          <a:noFill/>
        </p:spPr>
        <p:txBody>
          <a:bodyPr wrap="square" rtlCol="0">
            <a:spAutoFit/>
          </a:bodyPr>
          <a:p>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However, in Chinese the</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 next larger unit after a thousand</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is not called </a:t>
            </a:r>
            <a:r>
              <a:rPr kumimoji="0" lang="en-US" altLang="zh-CN" sz="2800" b="0" i="0" u="none" strike="noStrike" kern="1200" cap="none" spc="0" normalizeH="0" baseline="0" noProof="0">
                <a:ln>
                  <a:noFill/>
                </a:ln>
                <a:gradFill>
                  <a:gsLst>
                    <a:gs pos="0">
                      <a:srgbClr val="007BD3"/>
                    </a:gs>
                    <a:gs pos="100000">
                      <a:srgbClr val="034373"/>
                    </a:gs>
                  </a:gsLst>
                  <a:lin scaled="0"/>
                </a:gradFill>
                <a:effectLst/>
                <a:uLnTx/>
                <a:uFillTx/>
                <a:latin typeface="等线 Light" panose="02010600030101010101" charset="-122"/>
                <a:ea typeface="等线 Light" panose="02010600030101010101" charset="-122"/>
                <a:cs typeface="+mn-cs"/>
                <a:sym typeface="+mn-ea"/>
              </a:rPr>
              <a:t>“</a:t>
            </a:r>
            <a:r>
              <a:rPr kumimoji="0" lang="zh-CN" altLang="en-US" sz="2800" b="0" i="0" u="none" strike="noStrike" kern="1200" cap="none" spc="0" normalizeH="0" baseline="0" noProof="0">
                <a:ln>
                  <a:noFill/>
                </a:ln>
                <a:gradFill>
                  <a:gsLst>
                    <a:gs pos="0">
                      <a:srgbClr val="007BD3"/>
                    </a:gs>
                    <a:gs pos="100000">
                      <a:srgbClr val="034373"/>
                    </a:gs>
                  </a:gsLst>
                  <a:lin scaled="0"/>
                </a:gradFill>
                <a:effectLst/>
                <a:uLnTx/>
                <a:uFillTx/>
                <a:latin typeface="等线 Light" panose="02010600030101010101" charset="-122"/>
                <a:ea typeface="等线 Light" panose="02010600030101010101" charset="-122"/>
                <a:cs typeface="+mn-cs"/>
                <a:sym typeface="+mn-ea"/>
              </a:rPr>
              <a:t>十千</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but </a:t>
            </a:r>
            <a:r>
              <a:rPr kumimoji="0" lang="zh-CN" altLang="en-US" sz="2800" b="1"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万</a:t>
            </a:r>
            <a:r>
              <a:rPr kumimoji="0" lang="en-US" altLang="zh-CN" sz="2800" b="1"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(wàn)</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Even though the Chinese share the international practice of segmenting a long Arabic number into three-digit sets in writing or in print, </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they mentally divide the number into four-digit sets instand when they read it</a:t>
            </a:r>
            <a:r>
              <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rPr>
              <a:t>, Starting at the fifth digit </a:t>
            </a:r>
            <a:r>
              <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rPr>
              <a:t>from the right is the four-digit set of </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万</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(wàn)</a:t>
            </a:r>
            <a:r>
              <a:rPr lang="en-US" altLang="zh-CN" sz="2800" noProof="0">
                <a:ln>
                  <a:noFill/>
                </a:ln>
                <a:effectLst/>
                <a:uLnTx/>
                <a:uFillTx/>
                <a:latin typeface="等线 Light" panose="02010600030101010101" charset="-122"/>
                <a:ea typeface="等线 Light" panose="02010600030101010101" charset="-122"/>
                <a:sym typeface="+mn-ea"/>
              </a:rPr>
              <a:t>, and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the next four-digit set is that of </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亿</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(yì)</a:t>
            </a:r>
            <a:r>
              <a:rPr lang="en-US" altLang="zh-CN" sz="2800" noProof="0">
                <a:ln>
                  <a:noFill/>
                </a:ln>
                <a:effectLst/>
                <a:uLnTx/>
                <a:uFillTx/>
                <a:latin typeface="等线 Light" panose="02010600030101010101" charset="-122"/>
                <a:ea typeface="等线 Light" panose="02010600030101010101" charset="-122"/>
                <a:sym typeface="+mn-ea"/>
              </a:rPr>
              <a:t>. </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
        <p:nvSpPr>
          <p:cNvPr id="5" name="文本框 2000"/>
          <p:cNvSpPr txBox="1"/>
          <p:nvPr/>
        </p:nvSpPr>
        <p:spPr>
          <a:xfrm>
            <a:off x="596900" y="595630"/>
            <a:ext cx="4513580"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3. Numbers over One Thousand</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4513580"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3. Numbers over One Thousand</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graphicFrame>
        <p:nvGraphicFramePr>
          <p:cNvPr id="3" name="表格 2"/>
          <p:cNvGraphicFramePr/>
          <p:nvPr>
            <p:custDataLst>
              <p:tags r:id="rId1"/>
            </p:custDataLst>
          </p:nvPr>
        </p:nvGraphicFramePr>
        <p:xfrm>
          <a:off x="1128395" y="1252220"/>
          <a:ext cx="10105644" cy="5151120"/>
        </p:xfrm>
        <a:graphic>
          <a:graphicData uri="http://schemas.openxmlformats.org/drawingml/2006/table">
            <a:tbl>
              <a:tblPr firstRow="1" bandRow="1">
                <a:tableStyleId>{5C22544A-7EE6-4342-B048-85BDC9FD1C3A}</a:tableStyleId>
              </a:tblPr>
              <a:tblGrid>
                <a:gridCol w="2160270"/>
                <a:gridCol w="1953387"/>
                <a:gridCol w="2338705"/>
                <a:gridCol w="1887855"/>
                <a:gridCol w="1765427"/>
              </a:tblGrid>
              <a:tr h="666115">
                <a:tc>
                  <a:txBody>
                    <a:bodyPr/>
                    <a:p>
                      <a:pPr algn="ctr">
                        <a:buNone/>
                      </a:pPr>
                      <a:r>
                        <a:rPr lang="en-US" altLang="zh-CN" sz="2400"/>
                        <a:t>English</a:t>
                      </a:r>
                      <a:endParaRPr lang="en-US" altLang="zh-CN" sz="2400"/>
                    </a:p>
                  </a:txBody>
                  <a:tcPr>
                    <a:solidFill>
                      <a:srgbClr val="2AB8B9"/>
                    </a:solidFill>
                  </a:tcPr>
                </a:tc>
                <a:tc>
                  <a:txBody>
                    <a:bodyPr/>
                    <a:p>
                      <a:pPr algn="ctr">
                        <a:buNone/>
                      </a:pPr>
                      <a:r>
                        <a:rPr lang="en-US" altLang="zh-CN" sz="2400"/>
                        <a:t>Arabic</a:t>
                      </a:r>
                      <a:endParaRPr lang="en-US" altLang="zh-CN" sz="2400"/>
                    </a:p>
                    <a:p>
                      <a:pPr algn="ctr">
                        <a:buNone/>
                      </a:pPr>
                      <a:r>
                        <a:rPr lang="en-US" altLang="zh-CN" sz="2400"/>
                        <a:t>Number</a:t>
                      </a:r>
                      <a:endParaRPr lang="en-US" altLang="zh-CN" sz="2400"/>
                    </a:p>
                  </a:txBody>
                  <a:tcPr>
                    <a:solidFill>
                      <a:srgbClr val="2AB8B9"/>
                    </a:solidFill>
                  </a:tcPr>
                </a:tc>
                <a:tc>
                  <a:txBody>
                    <a:bodyPr/>
                    <a:p>
                      <a:pPr algn="ctr">
                        <a:buNone/>
                      </a:pPr>
                      <a:r>
                        <a:rPr lang="en-US" altLang="zh-CN" sz="2400"/>
                        <a:t>Chinese</a:t>
                      </a:r>
                      <a:endParaRPr lang="en-US" altLang="zh-CN" sz="2400"/>
                    </a:p>
                    <a:p>
                      <a:pPr algn="ctr">
                        <a:buNone/>
                      </a:pPr>
                      <a:r>
                        <a:rPr lang="en-US" altLang="zh-CN" sz="2400"/>
                        <a:t>Mental</a:t>
                      </a:r>
                      <a:endParaRPr lang="en-US" altLang="zh-CN" sz="2400"/>
                    </a:p>
                    <a:p>
                      <a:pPr algn="ctr">
                        <a:buNone/>
                      </a:pPr>
                      <a:r>
                        <a:rPr lang="en-US" altLang="zh-CN" sz="2400"/>
                        <a:t>Division</a:t>
                      </a:r>
                      <a:endParaRPr lang="en-US" altLang="zh-CN" sz="2400"/>
                    </a:p>
                  </a:txBody>
                  <a:tcPr>
                    <a:solidFill>
                      <a:srgbClr val="2AB8B9"/>
                    </a:solidFill>
                  </a:tcPr>
                </a:tc>
                <a:tc>
                  <a:txBody>
                    <a:bodyPr/>
                    <a:p>
                      <a:pPr algn="ctr">
                        <a:buNone/>
                      </a:pPr>
                      <a:r>
                        <a:rPr lang="en-US" altLang="zh-CN" sz="2400"/>
                        <a:t>Chinese</a:t>
                      </a:r>
                      <a:endParaRPr lang="en-US" altLang="zh-CN" sz="2400"/>
                    </a:p>
                  </a:txBody>
                  <a:tcPr>
                    <a:solidFill>
                      <a:srgbClr val="2AB8B9"/>
                    </a:solidFill>
                  </a:tcPr>
                </a:tc>
                <a:tc>
                  <a:txBody>
                    <a:bodyPr/>
                    <a:p>
                      <a:pPr algn="ctr">
                        <a:buNone/>
                      </a:pPr>
                      <a:r>
                        <a:rPr lang="en-US" altLang="zh-CN" sz="2400"/>
                        <a:t>Pinyin</a:t>
                      </a:r>
                      <a:endParaRPr lang="en-US" altLang="zh-CN" sz="2400"/>
                    </a:p>
                  </a:txBody>
                  <a:tcPr>
                    <a:solidFill>
                      <a:srgbClr val="2AB8B9"/>
                    </a:solidFill>
                  </a:tcPr>
                </a:tc>
              </a:tr>
              <a:tr h="666115">
                <a:tc>
                  <a:txBody>
                    <a:bodyPr/>
                    <a:p>
                      <a:pPr algn="ctr">
                        <a:buNone/>
                      </a:pPr>
                      <a:r>
                        <a:rPr lang="en-US" altLang="zh-CN" sz="2800"/>
                        <a:t>thousand</a:t>
                      </a:r>
                      <a:endParaRPr lang="en-US" altLang="zh-CN" sz="2800"/>
                    </a:p>
                  </a:txBody>
                  <a:tcPr>
                    <a:gradFill>
                      <a:gsLst>
                        <a:gs pos="50000">
                          <a:srgbClr val="B9E5ED"/>
                        </a:gs>
                        <a:gs pos="0">
                          <a:srgbClr val="CFECF1"/>
                        </a:gs>
                        <a:gs pos="100000">
                          <a:srgbClr val="A3DDE8"/>
                        </a:gs>
                      </a:gsLst>
                      <a:lin ang="-60000" scaled="0"/>
                    </a:gradFill>
                  </a:tcPr>
                </a:tc>
                <a:tc>
                  <a:txBody>
                    <a:bodyPr/>
                    <a:p>
                      <a:pPr algn="ctr">
                        <a:buNone/>
                      </a:pPr>
                      <a:r>
                        <a:rPr lang="en-US" altLang="zh-CN" sz="2800"/>
                        <a:t>1000</a:t>
                      </a:r>
                      <a:endParaRPr lang="en-US" altLang="zh-CN" sz="2800"/>
                    </a:p>
                  </a:txBody>
                  <a:tcPr>
                    <a:solidFill>
                      <a:srgbClr val="ABE0EA"/>
                    </a:solidFill>
                  </a:tcPr>
                </a:tc>
                <a:tc>
                  <a:txBody>
                    <a:bodyPr/>
                    <a:p>
                      <a:pPr algn="ctr">
                        <a:buNone/>
                      </a:pPr>
                      <a:r>
                        <a:rPr lang="en-US" altLang="zh-CN" sz="2800"/>
                        <a:t>1000</a:t>
                      </a:r>
                      <a:endParaRPr lang="zh-CN" altLang="en-US" sz="2800"/>
                    </a:p>
                    <a:p>
                      <a:pPr algn="ctr">
                        <a:buNone/>
                      </a:pPr>
                      <a:endParaRPr lang="zh-CN" altLang="en-US" sz="2800"/>
                    </a:p>
                  </a:txBody>
                  <a:tcPr>
                    <a:gradFill>
                      <a:gsLst>
                        <a:gs pos="50000">
                          <a:srgbClr val="B9E5ED"/>
                        </a:gs>
                        <a:gs pos="0">
                          <a:srgbClr val="CFECF1"/>
                        </a:gs>
                        <a:gs pos="100000">
                          <a:srgbClr val="A3DDE8"/>
                        </a:gs>
                      </a:gsLst>
                      <a:lin scaled="1"/>
                    </a:gradFill>
                  </a:tcPr>
                </a:tc>
                <a:tc>
                  <a:txBody>
                    <a:bodyPr/>
                    <a:p>
                      <a:pPr algn="ctr">
                        <a:buNone/>
                      </a:pPr>
                      <a:r>
                        <a:rPr lang="en-US" altLang="zh-CN" sz="2800"/>
                        <a:t>(</a:t>
                      </a:r>
                      <a:r>
                        <a:rPr lang="zh-CN" altLang="en-US" sz="2800"/>
                        <a:t>一</a:t>
                      </a:r>
                      <a:r>
                        <a:rPr lang="en-US" altLang="zh-CN" sz="2800"/>
                        <a:t>)</a:t>
                      </a:r>
                      <a:r>
                        <a:rPr lang="zh-CN" altLang="en-US" sz="2800"/>
                        <a:t>千</a:t>
                      </a:r>
                      <a:endParaRPr lang="zh-CN" altLang="en-US" sz="2800"/>
                    </a:p>
                  </a:txBody>
                  <a:tcPr>
                    <a:gradFill>
                      <a:gsLst>
                        <a:gs pos="50000">
                          <a:srgbClr val="B9E5ED"/>
                        </a:gs>
                        <a:gs pos="0">
                          <a:srgbClr val="CFECF1"/>
                        </a:gs>
                        <a:gs pos="100000">
                          <a:srgbClr val="A3DDE8"/>
                        </a:gs>
                      </a:gsLst>
                      <a:lin scaled="1"/>
                    </a:gradFill>
                  </a:tcPr>
                </a:tc>
                <a:tc>
                  <a:txBody>
                    <a:bodyPr/>
                    <a:p>
                      <a:pPr algn="ctr">
                        <a:buNone/>
                      </a:pPr>
                      <a:r>
                        <a:rPr lang="en-US" altLang="zh-CN" sz="2800"/>
                        <a:t>(yì) qiān</a:t>
                      </a:r>
                      <a:endParaRPr lang="en-US" altLang="zh-CN" sz="2800"/>
                    </a:p>
                  </a:txBody>
                  <a:tcPr>
                    <a:gradFill>
                      <a:gsLst>
                        <a:gs pos="50000">
                          <a:srgbClr val="B9E5ED"/>
                        </a:gs>
                        <a:gs pos="0">
                          <a:srgbClr val="CFECF1"/>
                        </a:gs>
                        <a:gs pos="100000">
                          <a:srgbClr val="A3DDE8"/>
                        </a:gs>
                      </a:gsLst>
                      <a:lin scaled="1"/>
                    </a:gradFill>
                  </a:tcPr>
                </a:tc>
              </a:tr>
              <a:tr h="666115">
                <a:tc>
                  <a:txBody>
                    <a:bodyPr/>
                    <a:p>
                      <a:pPr algn="ctr">
                        <a:buNone/>
                      </a:pPr>
                      <a:r>
                        <a:rPr lang="en-US" altLang="zh-CN" sz="2800"/>
                        <a:t>ten thousand</a:t>
                      </a:r>
                      <a:endParaRPr lang="en-US" altLang="zh-CN" sz="2800"/>
                    </a:p>
                  </a:txBody>
                  <a:tcPr/>
                </a:tc>
                <a:tc>
                  <a:txBody>
                    <a:bodyPr/>
                    <a:p>
                      <a:pPr algn="ctr">
                        <a:buNone/>
                      </a:pPr>
                      <a:r>
                        <a:rPr lang="en-US" altLang="zh-CN" sz="2800"/>
                        <a:t>10,000</a:t>
                      </a:r>
                      <a:endParaRPr lang="en-US" altLang="zh-CN" sz="2800"/>
                    </a:p>
                  </a:txBody>
                  <a:tcPr/>
                </a:tc>
                <a:tc>
                  <a:txBody>
                    <a:bodyPr/>
                    <a:p>
                      <a:pPr algn="ctr">
                        <a:buNone/>
                      </a:pPr>
                      <a:r>
                        <a:rPr lang="en-US" altLang="zh-CN" sz="2800">
                          <a:sym typeface="+mn-ea"/>
                        </a:rPr>
                        <a:t>1`0000</a:t>
                      </a:r>
                      <a:endParaRPr lang="zh-CN" altLang="en-US" sz="2800">
                        <a:sym typeface="+mn-ea"/>
                      </a:endParaRPr>
                    </a:p>
                    <a:p>
                      <a:pPr algn="ctr">
                        <a:buNone/>
                      </a:pPr>
                      <a:endParaRPr lang="zh-CN" altLang="en-US" sz="2800">
                        <a:sym typeface="+mn-ea"/>
                      </a:endParaRPr>
                    </a:p>
                  </a:txBody>
                  <a:tcPr/>
                </a:tc>
                <a:tc>
                  <a:txBody>
                    <a:bodyPr/>
                    <a:p>
                      <a:pPr algn="ctr">
                        <a:buNone/>
                      </a:pPr>
                      <a:r>
                        <a:rPr lang="en-US" altLang="zh-CN" sz="2800">
                          <a:sym typeface="+mn-ea"/>
                        </a:rPr>
                        <a:t>(</a:t>
                      </a:r>
                      <a:r>
                        <a:rPr lang="zh-CN" altLang="en-US" sz="2800">
                          <a:sym typeface="+mn-ea"/>
                        </a:rPr>
                        <a:t>一</a:t>
                      </a:r>
                      <a:r>
                        <a:rPr lang="en-US" altLang="zh-CN" sz="2800">
                          <a:sym typeface="+mn-ea"/>
                        </a:rPr>
                        <a:t>)</a:t>
                      </a:r>
                      <a:r>
                        <a:rPr lang="zh-CN" altLang="en-US" sz="2800">
                          <a:sym typeface="+mn-ea"/>
                        </a:rPr>
                        <a:t>万</a:t>
                      </a:r>
                      <a:endParaRPr lang="zh-CN" altLang="en-US" sz="2800">
                        <a:sym typeface="+mn-ea"/>
                      </a:endParaRPr>
                    </a:p>
                  </a:txBody>
                  <a:tcPr>
                    <a:solidFill>
                      <a:schemeClr val="accent1">
                        <a:tint val="20000"/>
                      </a:schemeClr>
                    </a:solidFill>
                  </a:tcPr>
                </a:tc>
                <a:tc>
                  <a:txBody>
                    <a:bodyPr/>
                    <a:p>
                      <a:pPr algn="ctr">
                        <a:buNone/>
                      </a:pPr>
                      <a:r>
                        <a:rPr lang="en-US" altLang="zh-CN" sz="2800"/>
                        <a:t>(yí) wàn</a:t>
                      </a:r>
                      <a:endParaRPr lang="en-US" altLang="zh-CN" sz="2800"/>
                    </a:p>
                  </a:txBody>
                  <a:tcPr>
                    <a:solidFill>
                      <a:schemeClr val="accent1">
                        <a:tint val="20000"/>
                      </a:schemeClr>
                    </a:solidFill>
                  </a:tcPr>
                </a:tc>
              </a:tr>
              <a:tr h="666115">
                <a:tc>
                  <a:txBody>
                    <a:bodyPr/>
                    <a:p>
                      <a:pPr algn="ctr">
                        <a:buNone/>
                      </a:pPr>
                      <a:r>
                        <a:rPr lang="en-US" altLang="zh-CN" sz="2800"/>
                        <a:t>hundred thousand</a:t>
                      </a:r>
                      <a:endParaRPr lang="en-US" altLang="zh-CN" sz="2800"/>
                    </a:p>
                  </a:txBody>
                  <a:tcPr>
                    <a:gradFill>
                      <a:gsLst>
                        <a:gs pos="50000">
                          <a:srgbClr val="B9E5ED"/>
                        </a:gs>
                        <a:gs pos="0">
                          <a:srgbClr val="CFECF1"/>
                        </a:gs>
                        <a:gs pos="100000">
                          <a:srgbClr val="A3DDE8"/>
                        </a:gs>
                      </a:gsLst>
                      <a:lin ang="-60000" scaled="0"/>
                    </a:gradFill>
                  </a:tcPr>
                </a:tc>
                <a:tc>
                  <a:txBody>
                    <a:bodyPr/>
                    <a:p>
                      <a:pPr algn="ctr">
                        <a:buNone/>
                      </a:pPr>
                      <a:r>
                        <a:rPr lang="en-US" altLang="zh-CN" sz="2800"/>
                        <a:t>100,000</a:t>
                      </a:r>
                      <a:endParaRPr lang="en-US" altLang="zh-CN" sz="2800"/>
                    </a:p>
                  </a:txBody>
                  <a:tcPr>
                    <a:gradFill>
                      <a:gsLst>
                        <a:gs pos="50000">
                          <a:srgbClr val="B9E5ED"/>
                        </a:gs>
                        <a:gs pos="0">
                          <a:srgbClr val="CFECF1"/>
                        </a:gs>
                        <a:gs pos="100000">
                          <a:srgbClr val="A3DDE8"/>
                        </a:gs>
                      </a:gsLst>
                      <a:lin ang="-60000" scaled="0"/>
                    </a:gradFill>
                  </a:tcPr>
                </a:tc>
                <a:tc>
                  <a:txBody>
                    <a:bodyPr/>
                    <a:p>
                      <a:pPr algn="ctr">
                        <a:buNone/>
                      </a:pPr>
                      <a:r>
                        <a:rPr lang="en-US" altLang="zh-CN" sz="2800">
                          <a:sym typeface="+mn-ea"/>
                        </a:rPr>
                        <a:t>10`0000</a:t>
                      </a:r>
                      <a:endParaRPr lang="zh-CN" altLang="en-US" sz="2800">
                        <a:sym typeface="+mn-ea"/>
                      </a:endParaRPr>
                    </a:p>
                    <a:p>
                      <a:pPr algn="ctr">
                        <a:buNone/>
                      </a:pPr>
                      <a:endParaRPr lang="zh-CN" altLang="en-US" sz="2800">
                        <a:sym typeface="+mn-ea"/>
                      </a:endParaRPr>
                    </a:p>
                  </a:txBody>
                  <a:tcPr>
                    <a:gradFill>
                      <a:gsLst>
                        <a:gs pos="50000">
                          <a:srgbClr val="B9E5ED"/>
                        </a:gs>
                        <a:gs pos="0">
                          <a:srgbClr val="CFECF1"/>
                        </a:gs>
                        <a:gs pos="100000">
                          <a:srgbClr val="A3DDE8"/>
                        </a:gs>
                      </a:gsLst>
                      <a:lin ang="-60000" scaled="0"/>
                    </a:gradFill>
                  </a:tcPr>
                </a:tc>
                <a:tc>
                  <a:txBody>
                    <a:bodyPr/>
                    <a:p>
                      <a:pPr algn="ctr">
                        <a:buNone/>
                      </a:pPr>
                      <a:r>
                        <a:rPr lang="zh-CN" altLang="en-US" sz="2800"/>
                        <a:t>十万</a:t>
                      </a:r>
                      <a:endParaRPr lang="zh-CN" altLang="en-US" sz="2800"/>
                    </a:p>
                  </a:txBody>
                  <a:tcPr>
                    <a:gradFill>
                      <a:gsLst>
                        <a:gs pos="50000">
                          <a:srgbClr val="B9E5ED"/>
                        </a:gs>
                        <a:gs pos="0">
                          <a:srgbClr val="CFECF1"/>
                        </a:gs>
                        <a:gs pos="100000">
                          <a:srgbClr val="A3DDE8"/>
                        </a:gs>
                      </a:gsLst>
                      <a:lin ang="-60000" scaled="0"/>
                    </a:gradFill>
                  </a:tcPr>
                </a:tc>
                <a:tc>
                  <a:txBody>
                    <a:bodyPr/>
                    <a:p>
                      <a:pPr algn="ctr">
                        <a:buNone/>
                      </a:pPr>
                      <a:r>
                        <a:rPr lang="en-US" altLang="zh-CN" sz="2800"/>
                        <a:t>shí wàn</a:t>
                      </a:r>
                      <a:endParaRPr lang="en-US" altLang="zh-CN" sz="2800"/>
                    </a:p>
                  </a:txBody>
                  <a:tcPr>
                    <a:gradFill>
                      <a:gsLst>
                        <a:gs pos="50000">
                          <a:srgbClr val="B9E5ED"/>
                        </a:gs>
                        <a:gs pos="0">
                          <a:srgbClr val="CFECF1"/>
                        </a:gs>
                        <a:gs pos="100000">
                          <a:srgbClr val="A3DDE8"/>
                        </a:gs>
                      </a:gsLst>
                      <a:lin ang="-60000" scaled="0"/>
                    </a:gradFill>
                  </a:tcPr>
                </a:tc>
              </a:tr>
              <a:tr h="666115">
                <a:tc>
                  <a:txBody>
                    <a:bodyPr/>
                    <a:p>
                      <a:pPr algn="ctr">
                        <a:buNone/>
                      </a:pPr>
                      <a:r>
                        <a:rPr lang="en-US" altLang="zh-CN" sz="2800"/>
                        <a:t>million</a:t>
                      </a:r>
                      <a:endParaRPr lang="en-US" altLang="zh-CN" sz="2800"/>
                    </a:p>
                  </a:txBody>
                  <a:tcPr/>
                </a:tc>
                <a:tc>
                  <a:txBody>
                    <a:bodyPr/>
                    <a:p>
                      <a:pPr algn="ctr">
                        <a:buNone/>
                      </a:pPr>
                      <a:r>
                        <a:rPr lang="en-US" altLang="zh-CN" sz="2800"/>
                        <a:t>1,000,000</a:t>
                      </a:r>
                      <a:endParaRPr lang="en-US" altLang="zh-CN" sz="2800"/>
                    </a:p>
                  </a:txBody>
                  <a:tcPr/>
                </a:tc>
                <a:tc>
                  <a:txBody>
                    <a:bodyPr/>
                    <a:p>
                      <a:pPr algn="ctr">
                        <a:buNone/>
                      </a:pPr>
                      <a:r>
                        <a:rPr lang="en-US" altLang="zh-CN" sz="2800">
                          <a:sym typeface="+mn-ea"/>
                        </a:rPr>
                        <a:t>100`0000</a:t>
                      </a:r>
                      <a:endParaRPr lang="zh-CN" altLang="en-US" sz="2800">
                        <a:sym typeface="+mn-ea"/>
                      </a:endParaRPr>
                    </a:p>
                    <a:p>
                      <a:pPr algn="ctr">
                        <a:buNone/>
                      </a:pPr>
                      <a:endParaRPr lang="zh-CN" altLang="en-US" sz="2800">
                        <a:sym typeface="+mn-ea"/>
                      </a:endParaRPr>
                    </a:p>
                  </a:txBody>
                  <a:tcPr/>
                </a:tc>
                <a:tc>
                  <a:txBody>
                    <a:bodyPr/>
                    <a:p>
                      <a:pPr algn="ctr">
                        <a:buNone/>
                      </a:pPr>
                      <a:r>
                        <a:rPr lang="en-US" altLang="zh-CN" sz="2800">
                          <a:sym typeface="+mn-ea"/>
                        </a:rPr>
                        <a:t>(</a:t>
                      </a:r>
                      <a:r>
                        <a:rPr lang="zh-CN" altLang="en-US" sz="2800">
                          <a:sym typeface="+mn-ea"/>
                        </a:rPr>
                        <a:t>一</a:t>
                      </a:r>
                      <a:r>
                        <a:rPr lang="en-US" altLang="zh-CN" sz="2800">
                          <a:sym typeface="+mn-ea"/>
                        </a:rPr>
                        <a:t>)</a:t>
                      </a:r>
                      <a:r>
                        <a:rPr lang="zh-CN" altLang="en-US" sz="2800">
                          <a:sym typeface="+mn-ea"/>
                        </a:rPr>
                        <a:t>百万</a:t>
                      </a:r>
                      <a:endParaRPr lang="zh-CN" altLang="en-US" sz="2800">
                        <a:sym typeface="+mn-ea"/>
                      </a:endParaRPr>
                    </a:p>
                  </a:txBody>
                  <a:tcPr/>
                </a:tc>
                <a:tc>
                  <a:txBody>
                    <a:bodyPr/>
                    <a:p>
                      <a:pPr algn="ctr">
                        <a:buNone/>
                      </a:pPr>
                      <a:r>
                        <a:rPr lang="en-US" altLang="zh-CN" sz="2800"/>
                        <a:t>(yì) bǎi wàn</a:t>
                      </a:r>
                      <a:endParaRPr lang="en-US" altLang="zh-CN" sz="280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4513580"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3. Numbers over One Thousand</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graphicFrame>
        <p:nvGraphicFramePr>
          <p:cNvPr id="3" name="表格 2"/>
          <p:cNvGraphicFramePr/>
          <p:nvPr>
            <p:custDataLst>
              <p:tags r:id="rId1"/>
            </p:custDataLst>
          </p:nvPr>
        </p:nvGraphicFramePr>
        <p:xfrm>
          <a:off x="855345" y="1647825"/>
          <a:ext cx="10481437" cy="4968240"/>
        </p:xfrm>
        <a:graphic>
          <a:graphicData uri="http://schemas.openxmlformats.org/drawingml/2006/table">
            <a:tbl>
              <a:tblPr firstRow="1" bandRow="1">
                <a:tableStyleId>{5C22544A-7EE6-4342-B048-85BDC9FD1C3A}</a:tableStyleId>
              </a:tblPr>
              <a:tblGrid>
                <a:gridCol w="1944370"/>
                <a:gridCol w="2366010"/>
                <a:gridCol w="2264410"/>
                <a:gridCol w="1765427"/>
                <a:gridCol w="2141220"/>
              </a:tblGrid>
              <a:tr h="666115">
                <a:tc>
                  <a:txBody>
                    <a:bodyPr/>
                    <a:p>
                      <a:pPr algn="ctr">
                        <a:buNone/>
                      </a:pPr>
                      <a:r>
                        <a:rPr lang="en-US" altLang="zh-CN" sz="2400"/>
                        <a:t>English</a:t>
                      </a:r>
                      <a:endParaRPr lang="en-US" altLang="zh-CN" sz="2400"/>
                    </a:p>
                  </a:txBody>
                  <a:tcPr>
                    <a:solidFill>
                      <a:srgbClr val="2AB8B9"/>
                    </a:solidFill>
                  </a:tcPr>
                </a:tc>
                <a:tc>
                  <a:txBody>
                    <a:bodyPr/>
                    <a:p>
                      <a:pPr algn="ctr">
                        <a:buNone/>
                      </a:pPr>
                      <a:r>
                        <a:rPr lang="en-US" altLang="zh-CN" sz="2400"/>
                        <a:t>Arabic</a:t>
                      </a:r>
                      <a:endParaRPr lang="en-US" altLang="zh-CN" sz="2400"/>
                    </a:p>
                    <a:p>
                      <a:pPr algn="ctr">
                        <a:buNone/>
                      </a:pPr>
                      <a:r>
                        <a:rPr lang="en-US" altLang="zh-CN" sz="2400"/>
                        <a:t>Number</a:t>
                      </a:r>
                      <a:endParaRPr lang="en-US" altLang="zh-CN" sz="2400"/>
                    </a:p>
                  </a:txBody>
                  <a:tcPr>
                    <a:solidFill>
                      <a:srgbClr val="2AB8B9"/>
                    </a:solidFill>
                  </a:tcPr>
                </a:tc>
                <a:tc>
                  <a:txBody>
                    <a:bodyPr/>
                    <a:p>
                      <a:pPr algn="ctr">
                        <a:buNone/>
                      </a:pPr>
                      <a:r>
                        <a:rPr lang="en-US" altLang="zh-CN" sz="2400"/>
                        <a:t>Chinese</a:t>
                      </a:r>
                      <a:endParaRPr lang="en-US" altLang="zh-CN" sz="2400"/>
                    </a:p>
                    <a:p>
                      <a:pPr algn="ctr">
                        <a:buNone/>
                      </a:pPr>
                      <a:r>
                        <a:rPr lang="en-US" altLang="zh-CN" sz="2400"/>
                        <a:t>Mental</a:t>
                      </a:r>
                      <a:endParaRPr lang="en-US" altLang="zh-CN" sz="2400"/>
                    </a:p>
                    <a:p>
                      <a:pPr algn="ctr">
                        <a:buNone/>
                      </a:pPr>
                      <a:r>
                        <a:rPr lang="en-US" altLang="zh-CN" sz="2400"/>
                        <a:t>Division</a:t>
                      </a:r>
                      <a:endParaRPr lang="en-US" altLang="zh-CN" sz="2400"/>
                    </a:p>
                  </a:txBody>
                  <a:tcPr>
                    <a:solidFill>
                      <a:srgbClr val="2AB8B9"/>
                    </a:solidFill>
                  </a:tcPr>
                </a:tc>
                <a:tc>
                  <a:txBody>
                    <a:bodyPr/>
                    <a:p>
                      <a:pPr algn="ctr">
                        <a:buNone/>
                      </a:pPr>
                      <a:r>
                        <a:rPr lang="en-US" altLang="zh-CN" sz="2400"/>
                        <a:t>Chinese</a:t>
                      </a:r>
                      <a:endParaRPr lang="en-US" altLang="zh-CN" sz="2400"/>
                    </a:p>
                  </a:txBody>
                  <a:tcPr>
                    <a:solidFill>
                      <a:srgbClr val="2AB8B9"/>
                    </a:solidFill>
                  </a:tcPr>
                </a:tc>
                <a:tc>
                  <a:txBody>
                    <a:bodyPr/>
                    <a:p>
                      <a:pPr algn="ctr">
                        <a:buNone/>
                      </a:pPr>
                      <a:r>
                        <a:rPr lang="en-US" altLang="zh-CN" sz="2400"/>
                        <a:t>Pinyin</a:t>
                      </a:r>
                      <a:endParaRPr lang="en-US" altLang="zh-CN" sz="2400"/>
                    </a:p>
                  </a:txBody>
                  <a:tcPr>
                    <a:solidFill>
                      <a:srgbClr val="2AB8B9"/>
                    </a:solidFill>
                  </a:tcPr>
                </a:tc>
              </a:tr>
              <a:tr h="666115">
                <a:tc>
                  <a:txBody>
                    <a:bodyPr/>
                    <a:p>
                      <a:pPr algn="ctr">
                        <a:buNone/>
                      </a:pPr>
                      <a:r>
                        <a:rPr lang="en-US" altLang="zh-CN" sz="2800"/>
                        <a:t>ten million</a:t>
                      </a:r>
                      <a:endParaRPr lang="en-US" altLang="zh-CN" sz="2800"/>
                    </a:p>
                  </a:txBody>
                  <a:tcPr>
                    <a:gradFill>
                      <a:gsLst>
                        <a:gs pos="50000">
                          <a:srgbClr val="B9E5ED"/>
                        </a:gs>
                        <a:gs pos="0">
                          <a:srgbClr val="CFECF1"/>
                        </a:gs>
                        <a:gs pos="100000">
                          <a:srgbClr val="A3DDE8"/>
                        </a:gs>
                      </a:gsLst>
                      <a:lin ang="-60000" scaled="0"/>
                    </a:gradFill>
                  </a:tcPr>
                </a:tc>
                <a:tc>
                  <a:txBody>
                    <a:bodyPr/>
                    <a:p>
                      <a:pPr algn="ctr">
                        <a:buNone/>
                      </a:pPr>
                      <a:r>
                        <a:rPr lang="en-US" altLang="zh-CN" sz="2800"/>
                        <a:t>10,000,000</a:t>
                      </a:r>
                      <a:endParaRPr lang="en-US" altLang="zh-CN" sz="2800"/>
                    </a:p>
                  </a:txBody>
                  <a:tcPr>
                    <a:solidFill>
                      <a:srgbClr val="ABE0EA"/>
                    </a:solidFill>
                  </a:tcPr>
                </a:tc>
                <a:tc>
                  <a:txBody>
                    <a:bodyPr/>
                    <a:p>
                      <a:pPr algn="ctr">
                        <a:buNone/>
                      </a:pPr>
                      <a:r>
                        <a:rPr lang="en-US" altLang="zh-CN" sz="2800"/>
                        <a:t>1000`0000</a:t>
                      </a:r>
                      <a:endParaRPr lang="zh-CN" altLang="en-US" sz="2800"/>
                    </a:p>
                    <a:p>
                      <a:pPr algn="ctr">
                        <a:buNone/>
                      </a:pPr>
                      <a:endParaRPr lang="zh-CN" altLang="en-US" sz="2800"/>
                    </a:p>
                  </a:txBody>
                  <a:tcPr>
                    <a:gradFill>
                      <a:gsLst>
                        <a:gs pos="50000">
                          <a:srgbClr val="B9E5ED"/>
                        </a:gs>
                        <a:gs pos="0">
                          <a:srgbClr val="CFECF1"/>
                        </a:gs>
                        <a:gs pos="100000">
                          <a:srgbClr val="A3DDE8"/>
                        </a:gs>
                      </a:gsLst>
                      <a:lin scaled="1"/>
                    </a:gradFill>
                  </a:tcPr>
                </a:tc>
                <a:tc>
                  <a:txBody>
                    <a:bodyPr/>
                    <a:p>
                      <a:pPr algn="ctr">
                        <a:buNone/>
                      </a:pPr>
                      <a:r>
                        <a:rPr lang="en-US" altLang="zh-CN" sz="2800"/>
                        <a:t>(</a:t>
                      </a:r>
                      <a:r>
                        <a:rPr lang="zh-CN" altLang="en-US" sz="2800"/>
                        <a:t>一</a:t>
                      </a:r>
                      <a:r>
                        <a:rPr lang="en-US" altLang="zh-CN" sz="2800"/>
                        <a:t>)</a:t>
                      </a:r>
                      <a:r>
                        <a:rPr lang="zh-CN" altLang="en-US" sz="2800"/>
                        <a:t>千万</a:t>
                      </a:r>
                      <a:endParaRPr lang="zh-CN" altLang="en-US" sz="2800"/>
                    </a:p>
                  </a:txBody>
                  <a:tcPr>
                    <a:gradFill>
                      <a:gsLst>
                        <a:gs pos="50000">
                          <a:srgbClr val="B9E5ED"/>
                        </a:gs>
                        <a:gs pos="0">
                          <a:srgbClr val="CFECF1"/>
                        </a:gs>
                        <a:gs pos="100000">
                          <a:srgbClr val="A3DDE8"/>
                        </a:gs>
                      </a:gsLst>
                      <a:lin scaled="1"/>
                    </a:gradFill>
                  </a:tcPr>
                </a:tc>
                <a:tc>
                  <a:txBody>
                    <a:bodyPr/>
                    <a:p>
                      <a:pPr algn="ctr">
                        <a:buNone/>
                      </a:pPr>
                      <a:r>
                        <a:rPr lang="en-US" altLang="zh-CN" sz="2800"/>
                        <a:t>(yì) qiān </a:t>
                      </a:r>
                      <a:r>
                        <a:rPr lang="en-US" altLang="zh-CN" sz="2800">
                          <a:sym typeface="+mn-ea"/>
                        </a:rPr>
                        <a:t>wàn</a:t>
                      </a:r>
                      <a:endParaRPr lang="en-US" altLang="zh-CN" sz="2800"/>
                    </a:p>
                  </a:txBody>
                  <a:tcPr>
                    <a:gradFill>
                      <a:gsLst>
                        <a:gs pos="50000">
                          <a:srgbClr val="B9E5ED"/>
                        </a:gs>
                        <a:gs pos="0">
                          <a:srgbClr val="CFECF1"/>
                        </a:gs>
                        <a:gs pos="100000">
                          <a:srgbClr val="A3DDE8"/>
                        </a:gs>
                      </a:gsLst>
                      <a:lin scaled="1"/>
                    </a:gradFill>
                  </a:tcPr>
                </a:tc>
              </a:tr>
              <a:tr h="666115">
                <a:tc>
                  <a:txBody>
                    <a:bodyPr/>
                    <a:p>
                      <a:pPr algn="ctr">
                        <a:buNone/>
                      </a:pPr>
                      <a:r>
                        <a:rPr lang="en-US" altLang="zh-CN" sz="2800"/>
                        <a:t>hundred million</a:t>
                      </a:r>
                      <a:endParaRPr lang="en-US" altLang="zh-CN" sz="2800"/>
                    </a:p>
                  </a:txBody>
                  <a:tcPr/>
                </a:tc>
                <a:tc>
                  <a:txBody>
                    <a:bodyPr/>
                    <a:p>
                      <a:pPr algn="ctr">
                        <a:buNone/>
                      </a:pPr>
                      <a:r>
                        <a:rPr lang="en-US" altLang="zh-CN" sz="2800"/>
                        <a:t>100,000,000</a:t>
                      </a:r>
                      <a:endParaRPr lang="en-US" altLang="zh-CN" sz="2800"/>
                    </a:p>
                  </a:txBody>
                  <a:tcPr/>
                </a:tc>
                <a:tc>
                  <a:txBody>
                    <a:bodyPr/>
                    <a:p>
                      <a:pPr algn="ctr">
                        <a:buNone/>
                      </a:pPr>
                      <a:r>
                        <a:rPr lang="en-US" altLang="zh-CN" sz="2800">
                          <a:sym typeface="+mn-ea"/>
                        </a:rPr>
                        <a:t>1`0000`0000</a:t>
                      </a:r>
                      <a:endParaRPr lang="zh-CN" altLang="en-US" sz="2800">
                        <a:sym typeface="+mn-ea"/>
                      </a:endParaRPr>
                    </a:p>
                    <a:p>
                      <a:pPr algn="ctr">
                        <a:buNone/>
                      </a:pPr>
                      <a:endParaRPr lang="zh-CN" altLang="en-US" sz="2800">
                        <a:sym typeface="+mn-ea"/>
                      </a:endParaRPr>
                    </a:p>
                  </a:txBody>
                  <a:tcPr/>
                </a:tc>
                <a:tc>
                  <a:txBody>
                    <a:bodyPr/>
                    <a:p>
                      <a:pPr algn="ctr">
                        <a:buNone/>
                      </a:pPr>
                      <a:r>
                        <a:rPr lang="en-US" altLang="zh-CN" sz="2800">
                          <a:sym typeface="+mn-ea"/>
                        </a:rPr>
                        <a:t>(</a:t>
                      </a:r>
                      <a:r>
                        <a:rPr lang="zh-CN" altLang="en-US" sz="2800">
                          <a:sym typeface="+mn-ea"/>
                        </a:rPr>
                        <a:t>一</a:t>
                      </a:r>
                      <a:r>
                        <a:rPr lang="en-US" altLang="zh-CN" sz="2800">
                          <a:sym typeface="+mn-ea"/>
                        </a:rPr>
                        <a:t>)</a:t>
                      </a:r>
                      <a:r>
                        <a:rPr lang="zh-CN" altLang="en-US" sz="2800">
                          <a:sym typeface="+mn-ea"/>
                        </a:rPr>
                        <a:t>亿</a:t>
                      </a:r>
                      <a:endParaRPr lang="zh-CN" altLang="en-US" sz="2800">
                        <a:sym typeface="+mn-ea"/>
                      </a:endParaRPr>
                    </a:p>
                  </a:txBody>
                  <a:tcPr>
                    <a:solidFill>
                      <a:schemeClr val="accent1">
                        <a:tint val="20000"/>
                      </a:schemeClr>
                    </a:solidFill>
                  </a:tcPr>
                </a:tc>
                <a:tc>
                  <a:txBody>
                    <a:bodyPr/>
                    <a:p>
                      <a:pPr algn="ctr">
                        <a:buNone/>
                      </a:pPr>
                      <a:r>
                        <a:rPr lang="en-US" altLang="zh-CN" sz="2800"/>
                        <a:t>(yí) </a:t>
                      </a:r>
                      <a:r>
                        <a:rPr lang="en-US" altLang="zh-CN" sz="2800">
                          <a:sym typeface="+mn-ea"/>
                        </a:rPr>
                        <a:t>yì</a:t>
                      </a:r>
                      <a:endParaRPr lang="en-US" altLang="zh-CN" sz="2800"/>
                    </a:p>
                  </a:txBody>
                  <a:tcPr>
                    <a:solidFill>
                      <a:schemeClr val="accent1">
                        <a:tint val="20000"/>
                      </a:schemeClr>
                    </a:solidFill>
                  </a:tcPr>
                </a:tc>
              </a:tr>
              <a:tr h="666115">
                <a:tc>
                  <a:txBody>
                    <a:bodyPr/>
                    <a:p>
                      <a:pPr algn="ctr">
                        <a:buNone/>
                      </a:pPr>
                      <a:r>
                        <a:rPr lang="en-US" altLang="zh-CN" sz="2800"/>
                        <a:t>billion</a:t>
                      </a:r>
                      <a:endParaRPr lang="en-US" altLang="zh-CN" sz="2800"/>
                    </a:p>
                  </a:txBody>
                  <a:tcPr>
                    <a:gradFill>
                      <a:gsLst>
                        <a:gs pos="50000">
                          <a:srgbClr val="B9E5ED"/>
                        </a:gs>
                        <a:gs pos="0">
                          <a:srgbClr val="CFECF1"/>
                        </a:gs>
                        <a:gs pos="100000">
                          <a:srgbClr val="A3DDE8"/>
                        </a:gs>
                      </a:gsLst>
                      <a:lin ang="-60000" scaled="0"/>
                    </a:gradFill>
                  </a:tcPr>
                </a:tc>
                <a:tc>
                  <a:txBody>
                    <a:bodyPr/>
                    <a:p>
                      <a:pPr algn="ctr">
                        <a:buNone/>
                      </a:pPr>
                      <a:r>
                        <a:rPr lang="en-US" altLang="zh-CN" sz="2800"/>
                        <a:t>1,000,000,000</a:t>
                      </a:r>
                      <a:endParaRPr lang="en-US" altLang="zh-CN" sz="2800"/>
                    </a:p>
                  </a:txBody>
                  <a:tcPr>
                    <a:gradFill>
                      <a:gsLst>
                        <a:gs pos="50000">
                          <a:srgbClr val="B9E5ED"/>
                        </a:gs>
                        <a:gs pos="0">
                          <a:srgbClr val="CFECF1"/>
                        </a:gs>
                        <a:gs pos="100000">
                          <a:srgbClr val="A3DDE8"/>
                        </a:gs>
                      </a:gsLst>
                      <a:lin ang="-60000" scaled="0"/>
                    </a:gradFill>
                  </a:tcPr>
                </a:tc>
                <a:tc>
                  <a:txBody>
                    <a:bodyPr/>
                    <a:p>
                      <a:pPr algn="ctr">
                        <a:buNone/>
                      </a:pPr>
                      <a:r>
                        <a:rPr lang="en-US" altLang="zh-CN" sz="2800">
                          <a:sym typeface="+mn-ea"/>
                        </a:rPr>
                        <a:t>10`0000`0000</a:t>
                      </a:r>
                      <a:endParaRPr lang="zh-CN" altLang="en-US" sz="2800">
                        <a:sym typeface="+mn-ea"/>
                      </a:endParaRPr>
                    </a:p>
                    <a:p>
                      <a:pPr algn="ctr">
                        <a:buNone/>
                      </a:pPr>
                      <a:endParaRPr lang="zh-CN" altLang="en-US" sz="2800">
                        <a:sym typeface="+mn-ea"/>
                      </a:endParaRPr>
                    </a:p>
                  </a:txBody>
                  <a:tcPr>
                    <a:gradFill>
                      <a:gsLst>
                        <a:gs pos="50000">
                          <a:srgbClr val="B9E5ED"/>
                        </a:gs>
                        <a:gs pos="0">
                          <a:srgbClr val="CFECF1"/>
                        </a:gs>
                        <a:gs pos="100000">
                          <a:srgbClr val="A3DDE8"/>
                        </a:gs>
                      </a:gsLst>
                      <a:lin ang="-60000" scaled="0"/>
                    </a:gradFill>
                  </a:tcPr>
                </a:tc>
                <a:tc>
                  <a:txBody>
                    <a:bodyPr/>
                    <a:p>
                      <a:pPr algn="ctr">
                        <a:buNone/>
                      </a:pPr>
                      <a:r>
                        <a:rPr lang="zh-CN" altLang="en-US" sz="2800"/>
                        <a:t>十亿</a:t>
                      </a:r>
                      <a:endParaRPr lang="zh-CN" altLang="en-US" sz="2800"/>
                    </a:p>
                  </a:txBody>
                  <a:tcPr>
                    <a:gradFill>
                      <a:gsLst>
                        <a:gs pos="50000">
                          <a:srgbClr val="B9E5ED"/>
                        </a:gs>
                        <a:gs pos="0">
                          <a:srgbClr val="CFECF1"/>
                        </a:gs>
                        <a:gs pos="100000">
                          <a:srgbClr val="A3DDE8"/>
                        </a:gs>
                      </a:gsLst>
                      <a:lin ang="-60000" scaled="0"/>
                    </a:gradFill>
                  </a:tcPr>
                </a:tc>
                <a:tc>
                  <a:txBody>
                    <a:bodyPr/>
                    <a:p>
                      <a:pPr algn="ctr">
                        <a:buNone/>
                      </a:pPr>
                      <a:r>
                        <a:rPr lang="en-US" altLang="zh-CN" sz="2800"/>
                        <a:t>shí </a:t>
                      </a:r>
                      <a:r>
                        <a:rPr lang="en-US" altLang="zh-CN" sz="2800">
                          <a:sym typeface="+mn-ea"/>
                        </a:rPr>
                        <a:t>yì</a:t>
                      </a:r>
                      <a:endParaRPr lang="en-US" altLang="zh-CN" sz="2800"/>
                    </a:p>
                  </a:txBody>
                  <a:tcPr>
                    <a:gradFill>
                      <a:gsLst>
                        <a:gs pos="50000">
                          <a:srgbClr val="B9E5ED"/>
                        </a:gs>
                        <a:gs pos="0">
                          <a:srgbClr val="CFECF1"/>
                        </a:gs>
                        <a:gs pos="100000">
                          <a:srgbClr val="A3DDE8"/>
                        </a:gs>
                      </a:gsLst>
                      <a:lin ang="-60000" scaled="0"/>
                    </a:gra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65810" y="1118870"/>
            <a:ext cx="4929505" cy="3969385"/>
          </a:xfrm>
          <a:prstGeom prst="rect">
            <a:avLst/>
          </a:prstGeom>
          <a:noFill/>
        </p:spPr>
        <p:txBody>
          <a:bodyPr wrap="square" rtlCol="0">
            <a:spAutoFit/>
          </a:bodyPr>
          <a:p>
            <a:r>
              <a:rPr lang="en-US" altLang="zh-CN" sz="2800"/>
              <a:t>Examples of large numbers:</a:t>
            </a:r>
            <a:endParaRPr lang="en-US" altLang="zh-CN" sz="2800"/>
          </a:p>
          <a:p>
            <a:endParaRPr lang="en-US" altLang="zh-CN" sz="2800"/>
          </a:p>
          <a:p>
            <a:r>
              <a:rPr lang="en-US" altLang="zh-CN" sz="2800"/>
              <a:t>12,345 (1`2345)                         </a:t>
            </a:r>
            <a:r>
              <a:rPr lang="zh-CN" altLang="en-US" sz="2800"/>
              <a:t>                                               </a:t>
            </a:r>
            <a:endParaRPr lang="zh-CN" altLang="en-US" sz="2800"/>
          </a:p>
          <a:p>
            <a:endParaRPr lang="zh-CN" altLang="en-US" sz="2800"/>
          </a:p>
          <a:p>
            <a:r>
              <a:rPr lang="en-US" altLang="zh-CN" sz="2800"/>
              <a:t>25,000 (2`5000)                         </a:t>
            </a:r>
            <a:endParaRPr lang="zh-CN" altLang="en-US" sz="2800"/>
          </a:p>
          <a:p>
            <a:endParaRPr lang="en-US" altLang="zh-CN" sz="2800"/>
          </a:p>
          <a:p>
            <a:r>
              <a:rPr lang="en-US" altLang="zh-CN" sz="2800"/>
              <a:t>340,876 (34`0876)                      </a:t>
            </a:r>
            <a:endParaRPr lang="zh-CN" altLang="en-US" sz="2800"/>
          </a:p>
          <a:p>
            <a:endParaRPr lang="en-US" altLang="zh-CN" sz="2800"/>
          </a:p>
          <a:p>
            <a:r>
              <a:rPr lang="en-US" altLang="zh-CN" sz="2800"/>
              <a:t>1,000,900,000 (10`0090`0000)   </a:t>
            </a:r>
            <a:endParaRPr lang="zh-CN" altLang="en-US" sz="2800"/>
          </a:p>
        </p:txBody>
      </p:sp>
      <p:sp>
        <p:nvSpPr>
          <p:cNvPr id="3" name="文本框 2"/>
          <p:cNvSpPr txBox="1"/>
          <p:nvPr/>
        </p:nvSpPr>
        <p:spPr>
          <a:xfrm>
            <a:off x="5965190" y="1730375"/>
            <a:ext cx="5597525" cy="953135"/>
          </a:xfrm>
          <a:prstGeom prst="rect">
            <a:avLst/>
          </a:prstGeom>
          <a:noFill/>
        </p:spPr>
        <p:txBody>
          <a:bodyPr wrap="square" rtlCol="0">
            <a:spAutoFit/>
          </a:bodyPr>
          <a:p>
            <a:r>
              <a:rPr lang="zh-CN" altLang="en-US" sz="2800">
                <a:sym typeface="+mn-ea"/>
              </a:rPr>
              <a:t>一万两千三百四十五</a:t>
            </a:r>
            <a:endParaRPr lang="zh-CN" altLang="en-US" sz="2800"/>
          </a:p>
          <a:p>
            <a:r>
              <a:rPr lang="en-US" altLang="zh-CN" sz="2800">
                <a:sym typeface="+mn-ea"/>
              </a:rPr>
              <a:t>y</a:t>
            </a:r>
            <a:r>
              <a:rPr lang="zh-CN" altLang="en-US" sz="2800">
                <a:sym typeface="+mn-ea"/>
              </a:rPr>
              <a:t>í wàn liǎng qiān sān bǎi sì shí wǔ</a:t>
            </a:r>
            <a:endParaRPr lang="zh-CN" altLang="en-US" sz="2800"/>
          </a:p>
        </p:txBody>
      </p:sp>
      <p:sp>
        <p:nvSpPr>
          <p:cNvPr id="5" name="文本框 4"/>
          <p:cNvSpPr txBox="1"/>
          <p:nvPr/>
        </p:nvSpPr>
        <p:spPr>
          <a:xfrm>
            <a:off x="5965190" y="2781935"/>
            <a:ext cx="5503545" cy="521970"/>
          </a:xfrm>
          <a:prstGeom prst="rect">
            <a:avLst/>
          </a:prstGeom>
          <a:noFill/>
        </p:spPr>
        <p:txBody>
          <a:bodyPr wrap="square" rtlCol="0">
            <a:spAutoFit/>
          </a:bodyPr>
          <a:p>
            <a:r>
              <a:rPr lang="zh-CN" altLang="en-US" sz="2800">
                <a:sym typeface="+mn-ea"/>
              </a:rPr>
              <a:t>两万五千  </a:t>
            </a:r>
            <a:r>
              <a:rPr lang="en-US" altLang="zh-CN" sz="2800">
                <a:sym typeface="+mn-ea"/>
              </a:rPr>
              <a:t>l</a:t>
            </a:r>
            <a:r>
              <a:rPr lang="zh-CN" altLang="en-US" sz="2800">
                <a:sym typeface="+mn-ea"/>
              </a:rPr>
              <a:t>iǎng wàn wǔ </a:t>
            </a:r>
            <a:r>
              <a:rPr lang="zh-CN" altLang="en-US" sz="2800">
                <a:sym typeface="+mn-ea"/>
              </a:rPr>
              <a:t>qiān</a:t>
            </a:r>
            <a:endParaRPr lang="en-US" altLang="zh-CN" sz="2800"/>
          </a:p>
        </p:txBody>
      </p:sp>
      <p:sp>
        <p:nvSpPr>
          <p:cNvPr id="6" name="文本框 5"/>
          <p:cNvSpPr txBox="1"/>
          <p:nvPr/>
        </p:nvSpPr>
        <p:spPr>
          <a:xfrm>
            <a:off x="5965190" y="3402965"/>
            <a:ext cx="5343525" cy="953135"/>
          </a:xfrm>
          <a:prstGeom prst="rect">
            <a:avLst/>
          </a:prstGeom>
          <a:noFill/>
        </p:spPr>
        <p:txBody>
          <a:bodyPr wrap="square" rtlCol="0">
            <a:spAutoFit/>
          </a:bodyPr>
          <a:p>
            <a:r>
              <a:rPr lang="zh-CN" altLang="en-US" sz="2800">
                <a:sym typeface="+mn-ea"/>
              </a:rPr>
              <a:t>三十四万零八百七十六</a:t>
            </a:r>
            <a:endParaRPr lang="zh-CN" altLang="en-US" sz="2800"/>
          </a:p>
          <a:p>
            <a:r>
              <a:rPr lang="en-US" altLang="zh-CN" sz="2800">
                <a:sym typeface="+mn-ea"/>
              </a:rPr>
              <a:t>s</a:t>
            </a:r>
            <a:r>
              <a:rPr lang="zh-CN" altLang="en-US" sz="2800">
                <a:sym typeface="+mn-ea"/>
              </a:rPr>
              <a:t>ān shí sì wàn líng bā bǎi qī shí liù</a:t>
            </a:r>
            <a:endParaRPr lang="en-US" altLang="zh-CN" sz="2800"/>
          </a:p>
        </p:txBody>
      </p:sp>
      <p:sp>
        <p:nvSpPr>
          <p:cNvPr id="7" name="文本框 6"/>
          <p:cNvSpPr txBox="1"/>
          <p:nvPr/>
        </p:nvSpPr>
        <p:spPr>
          <a:xfrm>
            <a:off x="5965190" y="4566285"/>
            <a:ext cx="5741670" cy="521970"/>
          </a:xfrm>
          <a:prstGeom prst="rect">
            <a:avLst/>
          </a:prstGeom>
          <a:noFill/>
        </p:spPr>
        <p:txBody>
          <a:bodyPr wrap="square" rtlCol="0">
            <a:spAutoFit/>
          </a:bodyPr>
          <a:p>
            <a:r>
              <a:rPr lang="zh-CN" altLang="en-US" sz="2800">
                <a:sym typeface="+mn-ea"/>
              </a:rPr>
              <a:t>十亿零九十万  </a:t>
            </a:r>
            <a:r>
              <a:rPr lang="en-US" altLang="zh-CN" sz="2800">
                <a:sym typeface="+mn-ea"/>
              </a:rPr>
              <a:t>s</a:t>
            </a:r>
            <a:r>
              <a:rPr lang="zh-CN" altLang="en-US" sz="2800">
                <a:sym typeface="+mn-ea"/>
              </a:rPr>
              <a:t>hí yì líng jiǔ shí wàn</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65810" y="1118870"/>
            <a:ext cx="10535920" cy="3107690"/>
          </a:xfrm>
          <a:prstGeom prst="rect">
            <a:avLst/>
          </a:prstGeom>
          <a:noFill/>
        </p:spPr>
        <p:txBody>
          <a:bodyPr wrap="square" rtlCol="0">
            <a:spAutoFit/>
          </a:bodyPr>
          <a:p>
            <a:r>
              <a:rPr lang="en-US" altLang="zh-CN" sz="2800"/>
              <a:t>Practice:</a:t>
            </a:r>
            <a:endParaRPr lang="en-US" altLang="zh-CN" sz="2800"/>
          </a:p>
          <a:p>
            <a:endParaRPr lang="en-US" altLang="zh-CN" sz="2800"/>
          </a:p>
          <a:p>
            <a:r>
              <a:rPr lang="en-US" altLang="zh-CN" sz="2800"/>
              <a:t>1012,345 (101`2345)                        </a:t>
            </a:r>
            <a:endParaRPr lang="zh-CN" altLang="en-US" sz="2800"/>
          </a:p>
          <a:p>
            <a:r>
              <a:rPr lang="en-US" altLang="zh-CN" sz="2800"/>
              <a:t>37,001 (3`7001)                        </a:t>
            </a:r>
            <a:endParaRPr lang="zh-CN" altLang="en-US" sz="2800"/>
          </a:p>
          <a:p>
            <a:r>
              <a:rPr lang="en-US" altLang="zh-CN" sz="2800"/>
              <a:t>10,174 (1`0174)                      </a:t>
            </a:r>
            <a:endParaRPr lang="zh-CN" altLang="en-US" sz="2800"/>
          </a:p>
          <a:p>
            <a:r>
              <a:rPr lang="en-US" altLang="zh-CN" sz="2800"/>
              <a:t>1,309,400,050 (13`0940`0050)</a:t>
            </a:r>
            <a:endParaRPr lang="en-US" altLang="zh-CN" sz="2800"/>
          </a:p>
          <a:p>
            <a:r>
              <a:rPr lang="en-US" altLang="zh-CN" sz="2800"/>
              <a:t>1072(1072)   </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542734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4. Comparative Sentences with </a:t>
            </a:r>
            <a:r>
              <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比（</a:t>
            </a: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b</a:t>
            </a:r>
            <a:r>
              <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ǐ）</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1295400"/>
            <a:ext cx="11043920" cy="953135"/>
          </a:xfrm>
          <a:prstGeom prst="rect">
            <a:avLst/>
          </a:prstGeom>
          <a:noFill/>
        </p:spPr>
        <p:txBody>
          <a:bodyPr wrap="square" rtlCol="0">
            <a:spAutoFit/>
          </a:bodyPr>
          <a:p>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In a sentence where </a:t>
            </a:r>
            <a:r>
              <a:rPr lang="zh-CN" altLang="en-US" sz="2800" noProof="0">
                <a:ln>
                  <a:noFill/>
                </a:ln>
                <a:solidFill>
                  <a:schemeClr val="tx1"/>
                </a:solidFill>
                <a:effectLst/>
                <a:uLnTx/>
                <a:uFillTx/>
                <a:latin typeface="等线 Light" panose="02010600030101010101" charset="-122"/>
                <a:ea typeface="等线 Light" panose="02010600030101010101" charset="-122"/>
                <a:sym typeface="+mn-ea"/>
              </a:rPr>
              <a:t>比</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(b</a:t>
            </a:r>
            <a:r>
              <a:rPr lang="zh-CN" altLang="en-US" sz="2800" noProof="0">
                <a:ln>
                  <a:noFill/>
                </a:ln>
                <a:solidFill>
                  <a:schemeClr val="tx1"/>
                </a:solidFill>
                <a:effectLst/>
                <a:uLnTx/>
                <a:uFillTx/>
                <a:latin typeface="等线 Light" panose="02010600030101010101" charset="-122"/>
                <a:ea typeface="等线 Light" panose="02010600030101010101" charset="-122"/>
                <a:sym typeface="+mn-ea"/>
              </a:rPr>
              <a:t>ǐ</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 is used,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a numeral+measure word </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combination can be placed </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after the adjective to indicate the disparity.</a:t>
            </a:r>
            <a:endParaRPr kumimoji="0" lang="en-US" altLang="zh-CN" sz="2800" b="0" i="0" u="none" strike="noStrike" kern="1200" cap="none" spc="0" normalizeH="0" baseline="0" noProof="0">
              <a:ln>
                <a:noFill/>
              </a:ln>
              <a:solidFill>
                <a:srgbClr val="FF0000"/>
              </a:solidFill>
              <a:effectLst/>
              <a:uLnTx/>
              <a:uFillTx/>
              <a:latin typeface="等线 Light" panose="02010600030101010101" charset="-122"/>
              <a:ea typeface="等线 Light" panose="02010600030101010101" charset="-122"/>
              <a:cs typeface="+mn-cs"/>
              <a:sym typeface="+mn-ea"/>
            </a:endParaRPr>
          </a:p>
        </p:txBody>
      </p:sp>
      <p:sp>
        <p:nvSpPr>
          <p:cNvPr id="3" name="文本框 2"/>
          <p:cNvSpPr txBox="1"/>
          <p:nvPr/>
        </p:nvSpPr>
        <p:spPr>
          <a:xfrm>
            <a:off x="596900" y="2313940"/>
            <a:ext cx="10894060" cy="521970"/>
          </a:xfrm>
          <a:prstGeom prst="rect">
            <a:avLst/>
          </a:prstGeom>
          <a:noFill/>
        </p:spPr>
        <p:txBody>
          <a:bodyPr wrap="square" rtlCol="0">
            <a:spAutoFit/>
          </a:bodyPr>
          <a:p>
            <a:r>
              <a:rPr lang="en-US" altLang="zh-CN" sz="2800">
                <a:solidFill>
                  <a:srgbClr val="FF0000"/>
                </a:solidFill>
              </a:rPr>
              <a:t>A+</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比</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(b</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ǐ</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)+B+Adjective+Numeral+Measure Word+Noun</a:t>
            </a:r>
            <a:endParaRPr lang="en-US" altLang="zh-CN" sz="2800" noProof="0">
              <a:ln>
                <a:noFill/>
              </a:ln>
              <a:solidFill>
                <a:srgbClr val="FF0000"/>
              </a:solidFill>
              <a:effectLst/>
              <a:uLnTx/>
              <a:uFillTx/>
              <a:latin typeface="等线 Light" panose="02010600030101010101" charset="-122"/>
              <a:ea typeface="等线 Light" panose="02010600030101010101" charset="-122"/>
              <a:sym typeface="+mn-ea"/>
            </a:endParaRPr>
          </a:p>
        </p:txBody>
      </p:sp>
      <p:sp>
        <p:nvSpPr>
          <p:cNvPr id="4" name="文本框 3"/>
          <p:cNvSpPr txBox="1"/>
          <p:nvPr/>
        </p:nvSpPr>
        <p:spPr>
          <a:xfrm>
            <a:off x="719455" y="3395980"/>
            <a:ext cx="10414000" cy="1814830"/>
          </a:xfrm>
          <a:prstGeom prst="rect">
            <a:avLst/>
          </a:prstGeom>
          <a:noFill/>
        </p:spPr>
        <p:txBody>
          <a:bodyPr wrap="square" rtlCol="0">
            <a:spAutoFit/>
          </a:bodyPr>
          <a:p>
            <a:r>
              <a:rPr lang="en-US" altLang="zh-CN" sz="2800"/>
              <a:t>1. </a:t>
            </a:r>
            <a:r>
              <a:rPr lang="zh-CN" altLang="en-US" sz="2800"/>
              <a:t>我们班比你们班多四个学生。</a:t>
            </a:r>
            <a:endParaRPr lang="zh-CN" altLang="en-US" sz="2800"/>
          </a:p>
          <a:p>
            <a:r>
              <a:rPr lang="zh-CN" altLang="en-US" sz="2800"/>
              <a:t>    Wǒ men bān bǐ nǐ men bān duō sì g</a:t>
            </a:r>
            <a:r>
              <a:rPr lang="en-US" altLang="zh-CN" sz="2800"/>
              <a:t>e</a:t>
            </a:r>
            <a:r>
              <a:rPr lang="zh-CN" altLang="en-US" sz="2800"/>
              <a:t> xué sh</a:t>
            </a:r>
            <a:r>
              <a:rPr lang="en-US" altLang="zh-CN" sz="2800"/>
              <a:t>e</a:t>
            </a:r>
            <a:r>
              <a:rPr lang="zh-CN" altLang="en-US" sz="2800"/>
              <a:t>ng.</a:t>
            </a:r>
            <a:endParaRPr lang="zh-CN" altLang="en-US" sz="2800"/>
          </a:p>
          <a:p>
            <a:r>
              <a:rPr lang="zh-CN" altLang="en-US" sz="2800"/>
              <a:t>    </a:t>
            </a:r>
            <a:r>
              <a:rPr lang="en-US" altLang="zh-CN" sz="2800"/>
              <a:t>Our class is larger than yours by four students,</a:t>
            </a:r>
            <a:endParaRPr lang="zh-CN" altLang="en-US" sz="2800"/>
          </a:p>
          <a:p>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542734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4. Comparative Sentences with </a:t>
            </a:r>
            <a:r>
              <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比（</a:t>
            </a: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b</a:t>
            </a:r>
            <a:r>
              <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ǐ）</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1295400"/>
            <a:ext cx="11043920" cy="953135"/>
          </a:xfrm>
          <a:prstGeom prst="rect">
            <a:avLst/>
          </a:prstGeom>
          <a:noFill/>
        </p:spPr>
        <p:txBody>
          <a:bodyPr wrap="square" rtlCol="0">
            <a:spAutoFit/>
          </a:bodyPr>
          <a:p>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In a sentence where </a:t>
            </a:r>
            <a:r>
              <a:rPr lang="zh-CN" altLang="en-US" sz="2800" noProof="0">
                <a:ln>
                  <a:noFill/>
                </a:ln>
                <a:solidFill>
                  <a:schemeClr val="tx1"/>
                </a:solidFill>
                <a:effectLst/>
                <a:uLnTx/>
                <a:uFillTx/>
                <a:latin typeface="等线 Light" panose="02010600030101010101" charset="-122"/>
                <a:ea typeface="等线 Light" panose="02010600030101010101" charset="-122"/>
                <a:sym typeface="+mn-ea"/>
              </a:rPr>
              <a:t>比</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(b</a:t>
            </a:r>
            <a:r>
              <a:rPr lang="zh-CN" altLang="en-US" sz="2800" noProof="0">
                <a:ln>
                  <a:noFill/>
                </a:ln>
                <a:solidFill>
                  <a:schemeClr val="tx1"/>
                </a:solidFill>
                <a:effectLst/>
                <a:uLnTx/>
                <a:uFillTx/>
                <a:latin typeface="等线 Light" panose="02010600030101010101" charset="-122"/>
                <a:ea typeface="等线 Light" panose="02010600030101010101" charset="-122"/>
                <a:sym typeface="+mn-ea"/>
              </a:rPr>
              <a:t>ǐ</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 is used, a numeral+measure word combination can be placed after the adjective to indicate the disparity.</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
        <p:nvSpPr>
          <p:cNvPr id="3" name="文本框 2"/>
          <p:cNvSpPr txBox="1"/>
          <p:nvPr/>
        </p:nvSpPr>
        <p:spPr>
          <a:xfrm>
            <a:off x="596900" y="2313940"/>
            <a:ext cx="10894060" cy="521970"/>
          </a:xfrm>
          <a:prstGeom prst="rect">
            <a:avLst/>
          </a:prstGeom>
          <a:noFill/>
        </p:spPr>
        <p:txBody>
          <a:bodyPr wrap="square" rtlCol="0">
            <a:spAutoFit/>
          </a:bodyPr>
          <a:p>
            <a:r>
              <a:rPr lang="en-US" altLang="zh-CN" sz="2800">
                <a:solidFill>
                  <a:srgbClr val="FF0000"/>
                </a:solidFill>
              </a:rPr>
              <a:t>A+</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比</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(b</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ǐ</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)+B+Adjective+Numeral+Measure Word+Noun</a:t>
            </a:r>
            <a:endParaRPr lang="en-US" altLang="zh-CN" sz="2800" noProof="0">
              <a:ln>
                <a:noFill/>
              </a:ln>
              <a:solidFill>
                <a:srgbClr val="FF0000"/>
              </a:solidFill>
              <a:effectLst/>
              <a:uLnTx/>
              <a:uFillTx/>
              <a:latin typeface="等线 Light" panose="02010600030101010101" charset="-122"/>
              <a:ea typeface="等线 Light" panose="02010600030101010101" charset="-122"/>
              <a:sym typeface="+mn-ea"/>
            </a:endParaRPr>
          </a:p>
        </p:txBody>
      </p:sp>
      <p:sp>
        <p:nvSpPr>
          <p:cNvPr id="4" name="文本框 3"/>
          <p:cNvSpPr txBox="1"/>
          <p:nvPr/>
        </p:nvSpPr>
        <p:spPr>
          <a:xfrm>
            <a:off x="681355" y="3470910"/>
            <a:ext cx="10414000" cy="1383665"/>
          </a:xfrm>
          <a:prstGeom prst="rect">
            <a:avLst/>
          </a:prstGeom>
          <a:noFill/>
        </p:spPr>
        <p:txBody>
          <a:bodyPr wrap="square" rtlCol="0">
            <a:spAutoFit/>
          </a:bodyPr>
          <a:p>
            <a:r>
              <a:rPr lang="en-US" altLang="zh-CN" sz="2800"/>
              <a:t>2. </a:t>
            </a:r>
            <a:r>
              <a:rPr lang="zh-CN" altLang="en-US" sz="2800"/>
              <a:t>这件衬衫比那件衬衫贵二十块钱。</a:t>
            </a:r>
            <a:endParaRPr lang="zh-CN" altLang="en-US" sz="2800"/>
          </a:p>
          <a:p>
            <a:r>
              <a:rPr lang="zh-CN" altLang="en-US" sz="2800"/>
              <a:t>    </a:t>
            </a:r>
            <a:r>
              <a:rPr lang="en-US" altLang="zh-CN" sz="2800"/>
              <a:t>z</a:t>
            </a:r>
            <a:r>
              <a:rPr lang="zh-CN" altLang="en-US" sz="2800"/>
              <a:t>hè jiàn chèn shān bǐ nà jiàn chèn shān guì èr shí kuài qián</a:t>
            </a:r>
            <a:r>
              <a:rPr lang="en-US" altLang="zh-CN" sz="2800"/>
              <a:t>.</a:t>
            </a:r>
            <a:endParaRPr lang="en-US" altLang="zh-CN" sz="2800"/>
          </a:p>
          <a:p>
            <a:r>
              <a:rPr lang="en-US" altLang="zh-CN" sz="2800"/>
              <a:t>    This shirt is twenty dollars more expensive than that shirt.</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542734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4. Comparative Sentences with </a:t>
            </a:r>
            <a:r>
              <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比（</a:t>
            </a: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b</a:t>
            </a:r>
            <a:r>
              <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ǐ）</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1295400"/>
            <a:ext cx="11043920" cy="953135"/>
          </a:xfrm>
          <a:prstGeom prst="rect">
            <a:avLst/>
          </a:prstGeom>
          <a:noFill/>
        </p:spPr>
        <p:txBody>
          <a:bodyPr wrap="square" rtlCol="0">
            <a:spAutoFit/>
          </a:bodyPr>
          <a:p>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In a sentence where </a:t>
            </a:r>
            <a:r>
              <a:rPr lang="zh-CN" altLang="en-US" sz="2800" noProof="0">
                <a:ln>
                  <a:noFill/>
                </a:ln>
                <a:solidFill>
                  <a:schemeClr val="tx1"/>
                </a:solidFill>
                <a:effectLst/>
                <a:uLnTx/>
                <a:uFillTx/>
                <a:latin typeface="等线 Light" panose="02010600030101010101" charset="-122"/>
                <a:ea typeface="等线 Light" panose="02010600030101010101" charset="-122"/>
                <a:sym typeface="+mn-ea"/>
              </a:rPr>
              <a:t>比</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(b</a:t>
            </a:r>
            <a:r>
              <a:rPr lang="zh-CN" altLang="en-US" sz="2800" noProof="0">
                <a:ln>
                  <a:noFill/>
                </a:ln>
                <a:solidFill>
                  <a:schemeClr val="tx1"/>
                </a:solidFill>
                <a:effectLst/>
                <a:uLnTx/>
                <a:uFillTx/>
                <a:latin typeface="等线 Light" panose="02010600030101010101" charset="-122"/>
                <a:ea typeface="等线 Light" panose="02010600030101010101" charset="-122"/>
                <a:sym typeface="+mn-ea"/>
              </a:rPr>
              <a:t>ǐ</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 is used, a numeral+measure word combination can be placed after the adjective to indicate the disparity.</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
        <p:nvSpPr>
          <p:cNvPr id="3" name="文本框 2"/>
          <p:cNvSpPr txBox="1"/>
          <p:nvPr/>
        </p:nvSpPr>
        <p:spPr>
          <a:xfrm>
            <a:off x="596900" y="2313940"/>
            <a:ext cx="10894060" cy="521970"/>
          </a:xfrm>
          <a:prstGeom prst="rect">
            <a:avLst/>
          </a:prstGeom>
          <a:noFill/>
        </p:spPr>
        <p:txBody>
          <a:bodyPr wrap="square" rtlCol="0">
            <a:spAutoFit/>
          </a:bodyPr>
          <a:p>
            <a:r>
              <a:rPr lang="en-US" altLang="zh-CN" sz="2800">
                <a:solidFill>
                  <a:srgbClr val="FF0000"/>
                </a:solidFill>
              </a:rPr>
              <a:t>A+</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比</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(b</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ǐ</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)+B+Adjective+Numeral+Measure Word+Noun</a:t>
            </a:r>
            <a:endParaRPr lang="en-US" altLang="zh-CN" sz="2800" noProof="0">
              <a:ln>
                <a:noFill/>
              </a:ln>
              <a:solidFill>
                <a:srgbClr val="FF0000"/>
              </a:solidFill>
              <a:effectLst/>
              <a:uLnTx/>
              <a:uFillTx/>
              <a:latin typeface="等线 Light" panose="02010600030101010101" charset="-122"/>
              <a:ea typeface="等线 Light" panose="02010600030101010101" charset="-122"/>
              <a:sym typeface="+mn-ea"/>
            </a:endParaRPr>
          </a:p>
        </p:txBody>
      </p:sp>
      <p:sp>
        <p:nvSpPr>
          <p:cNvPr id="4" name="文本框 3"/>
          <p:cNvSpPr txBox="1"/>
          <p:nvPr/>
        </p:nvSpPr>
        <p:spPr>
          <a:xfrm>
            <a:off x="681355" y="3470910"/>
            <a:ext cx="10414000" cy="1383665"/>
          </a:xfrm>
          <a:prstGeom prst="rect">
            <a:avLst/>
          </a:prstGeom>
          <a:noFill/>
        </p:spPr>
        <p:txBody>
          <a:bodyPr wrap="square" rtlCol="0">
            <a:spAutoFit/>
          </a:bodyPr>
          <a:p>
            <a:r>
              <a:rPr lang="en-US" altLang="zh-CN" sz="2800"/>
              <a:t>3. </a:t>
            </a:r>
            <a:r>
              <a:rPr lang="zh-CN" altLang="en-US" sz="2800">
                <a:sym typeface="+mn-ea"/>
              </a:rPr>
              <a:t>我的房租比你的便宜五百块。   </a:t>
            </a:r>
            <a:endParaRPr lang="zh-CN" altLang="en-US" sz="2800"/>
          </a:p>
          <a:p>
            <a:r>
              <a:rPr lang="en-US" altLang="zh-CN" sz="2800">
                <a:sym typeface="+mn-ea"/>
              </a:rPr>
              <a:t>    w</a:t>
            </a:r>
            <a:r>
              <a:rPr lang="zh-CN" altLang="en-US" sz="2800">
                <a:sym typeface="+mn-ea"/>
              </a:rPr>
              <a:t>ǒ de fáng zū bǐ nǐ de pián y</a:t>
            </a:r>
            <a:r>
              <a:rPr lang="en-US" altLang="zh-CN" sz="2800">
                <a:sym typeface="+mn-ea"/>
              </a:rPr>
              <a:t>i</a:t>
            </a:r>
            <a:r>
              <a:rPr lang="zh-CN" altLang="en-US" sz="2800">
                <a:sym typeface="+mn-ea"/>
              </a:rPr>
              <a:t> wǔ bǎi kuài.</a:t>
            </a:r>
            <a:endParaRPr lang="zh-CN" altLang="en-US" sz="2800"/>
          </a:p>
          <a:p>
            <a:r>
              <a:rPr lang="en-US" altLang="zh-CN" sz="2800"/>
              <a:t>    My rent is five hundred dollars cheaper than yours.</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计划</a:t>
            </a:r>
            <a:endParaRPr lang="zh-CN" altLang="en-US" sz="9600"/>
          </a:p>
        </p:txBody>
      </p:sp>
      <p:sp>
        <p:nvSpPr>
          <p:cNvPr id="3" name="文本框 2"/>
          <p:cNvSpPr txBox="1"/>
          <p:nvPr/>
        </p:nvSpPr>
        <p:spPr>
          <a:xfrm>
            <a:off x="1574800" y="1585595"/>
            <a:ext cx="2793365" cy="645160"/>
          </a:xfrm>
          <a:prstGeom prst="rect">
            <a:avLst/>
          </a:prstGeom>
          <a:noFill/>
        </p:spPr>
        <p:txBody>
          <a:bodyPr wrap="square" rtlCol="0">
            <a:spAutoFit/>
          </a:bodyPr>
          <a:p>
            <a:r>
              <a:rPr lang="en-US" altLang="zh-CN" sz="3600"/>
              <a:t>    jì      huà   </a:t>
            </a:r>
            <a:endParaRPr lang="en-US" altLang="zh-CN" sz="3600"/>
          </a:p>
        </p:txBody>
      </p:sp>
      <p:sp>
        <p:nvSpPr>
          <p:cNvPr id="5" name="文本框 4"/>
          <p:cNvSpPr txBox="1"/>
          <p:nvPr/>
        </p:nvSpPr>
        <p:spPr>
          <a:xfrm>
            <a:off x="1499870" y="3799205"/>
            <a:ext cx="3423920" cy="645160"/>
          </a:xfrm>
          <a:prstGeom prst="rect">
            <a:avLst/>
          </a:prstGeom>
          <a:noFill/>
        </p:spPr>
        <p:txBody>
          <a:bodyPr wrap="square" rtlCol="0">
            <a:spAutoFit/>
          </a:bodyPr>
          <a:p>
            <a:r>
              <a:rPr lang="en-US" altLang="zh-CN" sz="3600"/>
              <a:t> plan; to plan</a:t>
            </a:r>
            <a:endParaRPr lang="en-US" altLang="zh-CN" sz="3600"/>
          </a:p>
        </p:txBody>
      </p:sp>
      <p:sp>
        <p:nvSpPr>
          <p:cNvPr id="7" name="文本框 6"/>
          <p:cNvSpPr txBox="1"/>
          <p:nvPr/>
        </p:nvSpPr>
        <p:spPr>
          <a:xfrm>
            <a:off x="5113020" y="1444625"/>
            <a:ext cx="6419215" cy="3969385"/>
          </a:xfrm>
          <a:prstGeom prst="rect">
            <a:avLst/>
          </a:prstGeom>
          <a:noFill/>
        </p:spPr>
        <p:txBody>
          <a:bodyPr wrap="square" rtlCol="0">
            <a:spAutoFit/>
          </a:bodyPr>
          <a:p>
            <a:r>
              <a:rPr lang="zh-CN" altLang="en-US" sz="2800">
                <a:solidFill>
                  <a:schemeClr val="tx1"/>
                </a:solidFill>
                <a:sym typeface="+mn-ea"/>
              </a:rPr>
              <a:t>马上就要放假了，你有什么</a:t>
            </a:r>
            <a:r>
              <a:rPr lang="zh-CN" altLang="en-US" sz="2800">
                <a:solidFill>
                  <a:srgbClr val="FF0000"/>
                </a:solidFill>
                <a:sym typeface="+mn-ea"/>
              </a:rPr>
              <a:t>计划</a:t>
            </a:r>
            <a:r>
              <a:rPr lang="zh-CN" altLang="en-US" sz="2800">
                <a:solidFill>
                  <a:schemeClr val="tx1"/>
                </a:solidFill>
                <a:sym typeface="+mn-ea"/>
              </a:rPr>
              <a:t>？</a:t>
            </a:r>
            <a:endParaRPr lang="zh-CN" altLang="en-US" sz="2800">
              <a:solidFill>
                <a:schemeClr val="tx1"/>
              </a:solidFill>
            </a:endParaRPr>
          </a:p>
          <a:p>
            <a:r>
              <a:rPr lang="en-US" altLang="zh-CN" sz="2800">
                <a:solidFill>
                  <a:schemeClr val="tx1"/>
                </a:solidFill>
                <a:sym typeface="+mn-ea"/>
              </a:rPr>
              <a:t>m</a:t>
            </a:r>
            <a:r>
              <a:rPr lang="zh-CN" altLang="en-US" sz="2800">
                <a:solidFill>
                  <a:schemeClr val="tx1"/>
                </a:solidFill>
                <a:sym typeface="+mn-ea"/>
              </a:rPr>
              <a:t>ǎ shàng jiù yào fàng jià le, </a:t>
            </a:r>
            <a:r>
              <a:rPr lang="en-US" altLang="zh-CN" sz="2800">
                <a:solidFill>
                  <a:schemeClr val="tx1"/>
                </a:solidFill>
                <a:sym typeface="+mn-ea"/>
              </a:rPr>
              <a:t>n</a:t>
            </a:r>
            <a:r>
              <a:rPr lang="zh-CN" altLang="en-US" sz="2800">
                <a:solidFill>
                  <a:schemeClr val="tx1"/>
                </a:solidFill>
                <a:sym typeface="+mn-ea"/>
              </a:rPr>
              <a:t>ǐ yǒu shé</a:t>
            </a:r>
            <a:r>
              <a:rPr lang="en-US" altLang="zh-CN" sz="2800">
                <a:solidFill>
                  <a:schemeClr val="tx1"/>
                </a:solidFill>
                <a:sym typeface="+mn-ea"/>
              </a:rPr>
              <a:t>n</a:t>
            </a:r>
            <a:r>
              <a:rPr lang="zh-CN" altLang="en-US" sz="2800">
                <a:solidFill>
                  <a:schemeClr val="tx1"/>
                </a:solidFill>
                <a:sym typeface="+mn-ea"/>
              </a:rPr>
              <a:t> me jì huà</a:t>
            </a:r>
            <a:endParaRPr lang="zh-CN" altLang="en-US" sz="2800">
              <a:solidFill>
                <a:schemeClr val="tx1"/>
              </a:solidFill>
              <a:sym typeface="+mn-ea"/>
            </a:endParaRPr>
          </a:p>
          <a:p>
            <a:r>
              <a:rPr lang="zh-CN" altLang="en-US" sz="2800">
                <a:solidFill>
                  <a:schemeClr val="tx1"/>
                </a:solidFill>
                <a:sym typeface="+mn-ea"/>
              </a:rPr>
              <a:t>It's vacation soon, wh</a:t>
            </a:r>
            <a:r>
              <a:rPr lang="en-US" altLang="zh-CN" sz="2800">
                <a:solidFill>
                  <a:schemeClr val="tx1"/>
                </a:solidFill>
                <a:sym typeface="+mn-ea"/>
              </a:rPr>
              <a:t>at are your </a:t>
            </a:r>
            <a:r>
              <a:rPr lang="en-US" altLang="zh-CN" sz="2800">
                <a:solidFill>
                  <a:srgbClr val="FF0000"/>
                </a:solidFill>
                <a:sym typeface="+mn-ea"/>
              </a:rPr>
              <a:t>plans</a:t>
            </a:r>
            <a:r>
              <a:rPr lang="en-US" altLang="zh-CN" sz="2800">
                <a:solidFill>
                  <a:schemeClr val="tx1"/>
                </a:solidFill>
                <a:sym typeface="+mn-ea"/>
              </a:rPr>
              <a:t>?</a:t>
            </a:r>
            <a:endParaRPr lang="zh-CN" altLang="en-US" sz="2800">
              <a:solidFill>
                <a:schemeClr val="tx1"/>
              </a:solidFill>
              <a:sym typeface="+mn-ea"/>
            </a:endParaRPr>
          </a:p>
          <a:p>
            <a:endParaRPr lang="zh-CN" altLang="en-US" sz="2800">
              <a:solidFill>
                <a:schemeClr val="tx1"/>
              </a:solidFill>
              <a:sym typeface="+mn-ea"/>
            </a:endParaRPr>
          </a:p>
          <a:p>
            <a:r>
              <a:rPr lang="zh-CN" altLang="en-US" sz="2800">
                <a:solidFill>
                  <a:schemeClr val="tx1"/>
                </a:solidFill>
              </a:rPr>
              <a:t>我</a:t>
            </a:r>
            <a:r>
              <a:rPr lang="zh-CN" altLang="en-US" sz="2800">
                <a:solidFill>
                  <a:srgbClr val="FF0000"/>
                </a:solidFill>
              </a:rPr>
              <a:t>计划</a:t>
            </a:r>
            <a:r>
              <a:rPr lang="zh-CN" altLang="en-US" sz="2800">
                <a:solidFill>
                  <a:schemeClr val="tx1"/>
                </a:solidFill>
              </a:rPr>
              <a:t>明天早上开始工作。</a:t>
            </a:r>
            <a:endParaRPr lang="zh-CN" altLang="en-US" sz="2800">
              <a:solidFill>
                <a:schemeClr val="tx1"/>
              </a:solidFill>
              <a:sym typeface="+mn-ea"/>
            </a:endParaRPr>
          </a:p>
          <a:p>
            <a:r>
              <a:rPr lang="en-US" altLang="zh-CN" sz="2800">
                <a:solidFill>
                  <a:schemeClr val="tx1"/>
                </a:solidFill>
              </a:rPr>
              <a:t>w</a:t>
            </a:r>
            <a:r>
              <a:rPr lang="zh-CN" altLang="en-US" sz="2800">
                <a:solidFill>
                  <a:schemeClr val="tx1"/>
                </a:solidFill>
              </a:rPr>
              <a:t>ǒ jì huà míng tiān zǎo shang kāi shǐ gōng zuò.</a:t>
            </a:r>
            <a:endParaRPr lang="zh-CN" altLang="en-US" sz="2800">
              <a:solidFill>
                <a:schemeClr val="tx1"/>
              </a:solidFill>
            </a:endParaRPr>
          </a:p>
          <a:p>
            <a:r>
              <a:rPr lang="zh-CN" altLang="en-US" sz="2800">
                <a:solidFill>
                  <a:schemeClr val="tx1"/>
                </a:solidFill>
              </a:rPr>
              <a:t>I </a:t>
            </a:r>
            <a:r>
              <a:rPr lang="zh-CN" altLang="en-US" sz="2800">
                <a:solidFill>
                  <a:srgbClr val="FF0000"/>
                </a:solidFill>
              </a:rPr>
              <a:t>plan</a:t>
            </a:r>
            <a:r>
              <a:rPr lang="zh-CN" altLang="en-US" sz="2800">
                <a:solidFill>
                  <a:schemeClr val="tx1"/>
                </a:solidFill>
              </a:rPr>
              <a:t> to start work tomorrow morning.</a:t>
            </a:r>
            <a:endParaRPr lang="zh-CN" altLang="en-US" sz="2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15900" y="186810"/>
            <a:ext cx="11760200" cy="6484381"/>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000"/>
          <p:cNvSpPr txBox="1"/>
          <p:nvPr/>
        </p:nvSpPr>
        <p:spPr>
          <a:xfrm>
            <a:off x="596900" y="595630"/>
            <a:ext cx="5427345" cy="460375"/>
          </a:xfrm>
          <a:prstGeom prst="rect">
            <a:avLst/>
          </a:prstGeom>
          <a:solidFill>
            <a:srgbClr val="2AB8B9"/>
          </a:solidFill>
          <a:ln w="9525">
            <a:noFill/>
            <a:miter/>
          </a:ln>
          <a:effectLst>
            <a:outerShdw sx="999" sy="999" algn="ctr" rotWithShape="0">
              <a:srgbClr val="000000"/>
            </a:outerShdw>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4. Comparative Sentences with </a:t>
            </a:r>
            <a:r>
              <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比（</a:t>
            </a:r>
            <a:r>
              <a:rPr kumimoji="0" lang="en-US" altLang="zh-CN"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b</a:t>
            </a:r>
            <a:r>
              <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rPr>
              <a:t>ǐ）</a:t>
            </a:r>
            <a:endParaRPr kumimoji="0" lang="zh-CN" altLang="en-US" sz="2400" b="0"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n-cs"/>
              <a:sym typeface="+mn-ea"/>
            </a:endParaRPr>
          </a:p>
        </p:txBody>
      </p:sp>
      <p:sp>
        <p:nvSpPr>
          <p:cNvPr id="2" name="文本框 1"/>
          <p:cNvSpPr txBox="1"/>
          <p:nvPr/>
        </p:nvSpPr>
        <p:spPr>
          <a:xfrm>
            <a:off x="596900" y="1295400"/>
            <a:ext cx="11043920" cy="953135"/>
          </a:xfrm>
          <a:prstGeom prst="rect">
            <a:avLst/>
          </a:prstGeom>
          <a:noFill/>
        </p:spPr>
        <p:txBody>
          <a:bodyPr wrap="square" rtlCol="0">
            <a:spAutoFit/>
          </a:bodyPr>
          <a:p>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In a sentence where </a:t>
            </a:r>
            <a:r>
              <a:rPr lang="zh-CN" altLang="en-US" sz="2800" noProof="0">
                <a:ln>
                  <a:noFill/>
                </a:ln>
                <a:solidFill>
                  <a:schemeClr val="tx1"/>
                </a:solidFill>
                <a:effectLst/>
                <a:uLnTx/>
                <a:uFillTx/>
                <a:latin typeface="等线 Light" panose="02010600030101010101" charset="-122"/>
                <a:ea typeface="等线 Light" panose="02010600030101010101" charset="-122"/>
                <a:sym typeface="+mn-ea"/>
              </a:rPr>
              <a:t>比</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(b</a:t>
            </a:r>
            <a:r>
              <a:rPr lang="zh-CN" altLang="en-US" sz="2800" noProof="0">
                <a:ln>
                  <a:noFill/>
                </a:ln>
                <a:solidFill>
                  <a:schemeClr val="tx1"/>
                </a:solidFill>
                <a:effectLst/>
                <a:uLnTx/>
                <a:uFillTx/>
                <a:latin typeface="等线 Light" panose="02010600030101010101" charset="-122"/>
                <a:ea typeface="等线 Light" panose="02010600030101010101" charset="-122"/>
                <a:sym typeface="+mn-ea"/>
              </a:rPr>
              <a:t>ǐ</a:t>
            </a:r>
            <a:r>
              <a:rPr lang="en-US" altLang="zh-CN" sz="2800" noProof="0">
                <a:ln>
                  <a:noFill/>
                </a:ln>
                <a:solidFill>
                  <a:schemeClr val="tx1"/>
                </a:solidFill>
                <a:effectLst/>
                <a:uLnTx/>
                <a:uFillTx/>
                <a:latin typeface="等线 Light" panose="02010600030101010101" charset="-122"/>
                <a:ea typeface="等线 Light" panose="02010600030101010101" charset="-122"/>
                <a:sym typeface="+mn-ea"/>
              </a:rPr>
              <a:t>) is used, a numeral+measure word combination can be placed after the adjective to indicate the disparity.</a:t>
            </a:r>
            <a:endParaRPr kumimoji="0" lang="en-US" altLang="zh-CN" sz="2800" b="0" i="0" u="none" strike="noStrike" kern="1200" cap="none" spc="0" normalizeH="0" baseline="0" noProof="0">
              <a:ln>
                <a:noFill/>
              </a:ln>
              <a:solidFill>
                <a:schemeClr val="tx1"/>
              </a:solidFill>
              <a:effectLst/>
              <a:uLnTx/>
              <a:uFillTx/>
              <a:latin typeface="等线 Light" panose="02010600030101010101" charset="-122"/>
              <a:ea typeface="等线 Light" panose="02010600030101010101" charset="-122"/>
              <a:cs typeface="+mn-cs"/>
              <a:sym typeface="+mn-ea"/>
            </a:endParaRPr>
          </a:p>
        </p:txBody>
      </p:sp>
      <p:sp>
        <p:nvSpPr>
          <p:cNvPr id="3" name="文本框 2"/>
          <p:cNvSpPr txBox="1"/>
          <p:nvPr/>
        </p:nvSpPr>
        <p:spPr>
          <a:xfrm>
            <a:off x="596900" y="2313940"/>
            <a:ext cx="10894060" cy="521970"/>
          </a:xfrm>
          <a:prstGeom prst="rect">
            <a:avLst/>
          </a:prstGeom>
          <a:noFill/>
        </p:spPr>
        <p:txBody>
          <a:bodyPr wrap="square" rtlCol="0">
            <a:spAutoFit/>
          </a:bodyPr>
          <a:p>
            <a:r>
              <a:rPr lang="en-US" altLang="zh-CN" sz="2800">
                <a:solidFill>
                  <a:srgbClr val="FF0000"/>
                </a:solidFill>
              </a:rPr>
              <a:t>A+</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比</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(b</a:t>
            </a:r>
            <a:r>
              <a:rPr lang="zh-CN" altLang="en-US" sz="2800" noProof="0">
                <a:ln>
                  <a:noFill/>
                </a:ln>
                <a:solidFill>
                  <a:srgbClr val="FF0000"/>
                </a:solidFill>
                <a:effectLst/>
                <a:uLnTx/>
                <a:uFillTx/>
                <a:latin typeface="等线 Light" panose="02010600030101010101" charset="-122"/>
                <a:ea typeface="等线 Light" panose="02010600030101010101" charset="-122"/>
                <a:sym typeface="+mn-ea"/>
              </a:rPr>
              <a:t>ǐ</a:t>
            </a:r>
            <a:r>
              <a:rPr lang="en-US" altLang="zh-CN" sz="2800" noProof="0">
                <a:ln>
                  <a:noFill/>
                </a:ln>
                <a:solidFill>
                  <a:srgbClr val="FF0000"/>
                </a:solidFill>
                <a:effectLst/>
                <a:uLnTx/>
                <a:uFillTx/>
                <a:latin typeface="等线 Light" panose="02010600030101010101" charset="-122"/>
                <a:ea typeface="等线 Light" panose="02010600030101010101" charset="-122"/>
                <a:sym typeface="+mn-ea"/>
              </a:rPr>
              <a:t>)+B+Adjective+Numeral+Measure Word+Noun</a:t>
            </a:r>
            <a:endParaRPr lang="en-US" altLang="zh-CN" sz="2800" noProof="0">
              <a:ln>
                <a:noFill/>
              </a:ln>
              <a:solidFill>
                <a:srgbClr val="FF0000"/>
              </a:solidFill>
              <a:effectLst/>
              <a:uLnTx/>
              <a:uFillTx/>
              <a:latin typeface="等线 Light" panose="02010600030101010101" charset="-122"/>
              <a:ea typeface="等线 Light" panose="02010600030101010101" charset="-122"/>
              <a:sym typeface="+mn-ea"/>
            </a:endParaRPr>
          </a:p>
        </p:txBody>
      </p:sp>
      <p:sp>
        <p:nvSpPr>
          <p:cNvPr id="4" name="文本框 3"/>
          <p:cNvSpPr txBox="1"/>
          <p:nvPr/>
        </p:nvSpPr>
        <p:spPr>
          <a:xfrm>
            <a:off x="681355" y="3470910"/>
            <a:ext cx="10414000" cy="1814830"/>
          </a:xfrm>
          <a:prstGeom prst="rect">
            <a:avLst/>
          </a:prstGeom>
          <a:noFill/>
        </p:spPr>
        <p:txBody>
          <a:bodyPr wrap="square" rtlCol="0">
            <a:spAutoFit/>
          </a:bodyPr>
          <a:p>
            <a:r>
              <a:rPr lang="en-US" altLang="zh-CN" sz="2800"/>
              <a:t>4. </a:t>
            </a:r>
            <a:r>
              <a:rPr lang="zh-CN" altLang="en-US" sz="2800"/>
              <a:t>我表弟比我小三岁。</a:t>
            </a:r>
            <a:endParaRPr lang="zh-CN" altLang="en-US" sz="2800"/>
          </a:p>
          <a:p>
            <a:r>
              <a:rPr lang="zh-CN" altLang="en-US" sz="2800"/>
              <a:t>    </a:t>
            </a:r>
            <a:r>
              <a:rPr lang="en-US" altLang="zh-CN" sz="2800"/>
              <a:t>w</a:t>
            </a:r>
            <a:r>
              <a:rPr lang="zh-CN" altLang="en-US" sz="2800"/>
              <a:t>ǒ biǎo dì bǐ wǒ xiǎo sān suì.</a:t>
            </a:r>
            <a:endParaRPr lang="zh-CN" altLang="en-US" sz="2800"/>
          </a:p>
          <a:p>
            <a:r>
              <a:rPr lang="zh-CN" altLang="en-US" sz="2800"/>
              <a:t>    </a:t>
            </a:r>
            <a:r>
              <a:rPr lang="en-US" altLang="zh-CN" sz="2800"/>
              <a:t>My cousin is three years younger than I.</a:t>
            </a:r>
            <a:endParaRPr lang="zh-CN" altLang="en-US" sz="2800"/>
          </a:p>
          <a:p>
            <a:r>
              <a:rPr lang="zh-CN" altLang="en-US" sz="2800"/>
              <a:t>    </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47395" y="1368425"/>
            <a:ext cx="9839325" cy="2676525"/>
          </a:xfrm>
          <a:prstGeom prst="rect">
            <a:avLst/>
          </a:prstGeom>
          <a:noFill/>
        </p:spPr>
        <p:txBody>
          <a:bodyPr wrap="square" rtlCol="0">
            <a:spAutoFit/>
          </a:bodyPr>
          <a:p>
            <a:endParaRPr lang="en-US" altLang="zh-CN" sz="2800"/>
          </a:p>
          <a:p>
            <a:endParaRPr lang="en-US" altLang="zh-CN" sz="2800"/>
          </a:p>
          <a:p>
            <a:r>
              <a:rPr lang="en-US" altLang="zh-CN" sz="2800"/>
              <a:t>4. </a:t>
            </a:r>
            <a:r>
              <a:rPr lang="zh-CN" altLang="en-US" sz="2800"/>
              <a:t>走</a:t>
            </a:r>
            <a:r>
              <a:rPr lang="en-US" altLang="zh-CN" sz="2800"/>
              <a:t>(zǒu) basic meaning is “to walk”. Here </a:t>
            </a:r>
            <a:r>
              <a:rPr lang="zh-CN" altLang="en-US" sz="2800"/>
              <a:t>走</a:t>
            </a:r>
            <a:r>
              <a:rPr lang="en-US" altLang="zh-CN" sz="2800"/>
              <a:t>(zǒu) means to leave or to depart. </a:t>
            </a:r>
            <a:endParaRPr lang="en-US" altLang="zh-CN" sz="2800"/>
          </a:p>
          <a:p>
            <a:r>
              <a:rPr lang="zh-CN" altLang="en-US" sz="2800"/>
              <a:t>哪一天走？</a:t>
            </a:r>
            <a:r>
              <a:rPr lang="en-US" altLang="zh-CN" sz="2800"/>
              <a:t>(What are the dates for departure?)</a:t>
            </a:r>
            <a:endParaRPr lang="en-US" altLang="zh-CN" sz="2800"/>
          </a:p>
          <a:p>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65810" y="1118870"/>
            <a:ext cx="9839325" cy="3969385"/>
          </a:xfrm>
          <a:prstGeom prst="rect">
            <a:avLst/>
          </a:prstGeom>
          <a:noFill/>
        </p:spPr>
        <p:txBody>
          <a:bodyPr wrap="square" rtlCol="0">
            <a:spAutoFit/>
          </a:bodyPr>
          <a:p>
            <a:r>
              <a:rPr lang="en-US" altLang="zh-CN" sz="2800"/>
              <a:t>5. </a:t>
            </a:r>
            <a:r>
              <a:rPr lang="zh-CN" altLang="en-US" sz="2800"/>
              <a:t>对了</a:t>
            </a:r>
            <a:r>
              <a:rPr lang="en-US" altLang="zh-CN" sz="2800"/>
              <a:t>(duì le) is often used </a:t>
            </a:r>
            <a:r>
              <a:rPr lang="en-US" altLang="zh-CN" sz="2800">
                <a:solidFill>
                  <a:srgbClr val="FF0000"/>
                </a:solidFill>
              </a:rPr>
              <a:t>when one suddenly thinks of something.</a:t>
            </a:r>
            <a:r>
              <a:rPr lang="en-US" altLang="zh-CN" sz="2800"/>
              <a:t> </a:t>
            </a:r>
            <a:endParaRPr lang="en-US" altLang="zh-CN" sz="2800"/>
          </a:p>
          <a:p>
            <a:r>
              <a:rPr lang="en-US" altLang="zh-CN" sz="2800"/>
              <a:t>For instance, if a student is saying goodbye to his classmate, and all of a sudden it occurs to him that they need to study for a test the next day, he can say:</a:t>
            </a:r>
            <a:endParaRPr lang="en-US" altLang="zh-CN" sz="2800"/>
          </a:p>
          <a:p>
            <a:r>
              <a:rPr lang="zh-CN" altLang="en-US" sz="2800"/>
              <a:t>明天见。</a:t>
            </a:r>
            <a:r>
              <a:rPr lang="en-US" altLang="zh-CN" sz="2800"/>
              <a:t>...</a:t>
            </a:r>
            <a:r>
              <a:rPr lang="zh-CN" altLang="en-US" sz="2800"/>
              <a:t>对了，明天考试，别忘了复习。</a:t>
            </a:r>
            <a:r>
              <a:rPr lang="en-US" altLang="zh-CN" sz="2800"/>
              <a:t> </a:t>
            </a:r>
            <a:endParaRPr lang="en-US" altLang="zh-CN" sz="2800"/>
          </a:p>
          <a:p>
            <a:r>
              <a:rPr lang="en-US" altLang="zh-CN" sz="2800"/>
              <a:t>míng tiān jiàn....duì le, míng tiān kǎo shì, bié wàng le fù xí.</a:t>
            </a:r>
            <a:endParaRPr lang="en-US" altLang="zh-CN" sz="2800"/>
          </a:p>
          <a:p>
            <a:r>
              <a:rPr lang="en-US" altLang="zh-CN" sz="2800"/>
              <a:t>See you tomorrow.... Oh yes, we have a test tomorrow. Don`t forget to review. </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65910" y="2294255"/>
            <a:ext cx="9171940" cy="1383665"/>
          </a:xfrm>
          <a:prstGeom prst="rect">
            <a:avLst/>
          </a:prstGeom>
          <a:noFill/>
        </p:spPr>
        <p:txBody>
          <a:bodyPr wrap="square" rtlCol="0">
            <a:spAutoFit/>
          </a:bodyPr>
          <a:p>
            <a:r>
              <a:rPr lang="en-US" altLang="zh-CN" sz="2800"/>
              <a:t>While the verbs </a:t>
            </a:r>
            <a:r>
              <a:rPr lang="zh-CN" altLang="en-US" sz="2800"/>
              <a:t>打算</a:t>
            </a:r>
            <a:r>
              <a:rPr lang="en-US" altLang="zh-CN" sz="2800"/>
              <a:t>(dǎ suàn) and </a:t>
            </a:r>
            <a:r>
              <a:rPr lang="zh-CN" altLang="en-US" sz="2800"/>
              <a:t>计划</a:t>
            </a:r>
            <a:r>
              <a:rPr lang="en-US" altLang="zh-CN" sz="2800"/>
              <a:t>(jì huá) </a:t>
            </a:r>
            <a:r>
              <a:rPr lang="en-US" altLang="zh-CN" sz="2800">
                <a:solidFill>
                  <a:srgbClr val="FF0000"/>
                </a:solidFill>
              </a:rPr>
              <a:t>are synonyms</a:t>
            </a:r>
            <a:r>
              <a:rPr lang="en-US" altLang="zh-CN" sz="2800"/>
              <a:t>, the former is more </a:t>
            </a:r>
            <a:r>
              <a:rPr lang="en-US" altLang="zh-CN" sz="2800">
                <a:solidFill>
                  <a:srgbClr val="FF0000"/>
                </a:solidFill>
              </a:rPr>
              <a:t>colloquial</a:t>
            </a:r>
            <a:r>
              <a:rPr lang="en-US" altLang="zh-CN" sz="2800"/>
              <a:t> and the latter more </a:t>
            </a:r>
            <a:r>
              <a:rPr lang="en-US" altLang="zh-CN" sz="2800">
                <a:solidFill>
                  <a:srgbClr val="FF0000"/>
                </a:solidFill>
              </a:rPr>
              <a:t>formal</a:t>
            </a:r>
            <a:r>
              <a:rPr lang="en-US" altLang="zh-CN" sz="2800"/>
              <a:t>.</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832704" y="1368473"/>
            <a:ext cx="0" cy="54895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17"/>
          <p:cNvSpPr/>
          <p:nvPr/>
        </p:nvSpPr>
        <p:spPr>
          <a:xfrm>
            <a:off x="9475158" y="0"/>
            <a:ext cx="2716844" cy="2230504"/>
          </a:xfrm>
          <a:custGeom>
            <a:avLst/>
            <a:gdLst>
              <a:gd name="connsiteX0" fmla="*/ 0 w 2264793"/>
              <a:gd name="connsiteY0" fmla="*/ 0 h 1859374"/>
              <a:gd name="connsiteX1" fmla="*/ 2264793 w 2264793"/>
              <a:gd name="connsiteY1" fmla="*/ 0 h 1859374"/>
              <a:gd name="connsiteX2" fmla="*/ 2264793 w 2264793"/>
              <a:gd name="connsiteY2" fmla="*/ 1854111 h 1859374"/>
              <a:gd name="connsiteX3" fmla="*/ 2212582 w 2264793"/>
              <a:gd name="connsiteY3" fmla="*/ 1859374 h 1859374"/>
              <a:gd name="connsiteX4" fmla="*/ 1550536 w 2264793"/>
              <a:gd name="connsiteY4" fmla="*/ 1197328 h 1859374"/>
              <a:gd name="connsiteX5" fmla="*/ 1558025 w 2264793"/>
              <a:gd name="connsiteY5" fmla="*/ 1123039 h 1859374"/>
              <a:gd name="connsiteX6" fmla="*/ 1530451 w 2264793"/>
              <a:gd name="connsiteY6" fmla="*/ 1130129 h 1859374"/>
              <a:gd name="connsiteX7" fmla="*/ 1272707 w 2264793"/>
              <a:gd name="connsiteY7" fmla="*/ 1156112 h 1859374"/>
              <a:gd name="connsiteX8" fmla="*/ 403 w 2264793"/>
              <a:gd name="connsiteY8" fmla="*/ 7966 h 18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793" h="1859374">
                <a:moveTo>
                  <a:pt x="0" y="0"/>
                </a:moveTo>
                <a:lnTo>
                  <a:pt x="2264793" y="0"/>
                </a:lnTo>
                <a:lnTo>
                  <a:pt x="2264793" y="1854111"/>
                </a:lnTo>
                <a:lnTo>
                  <a:pt x="2212582" y="1859374"/>
                </a:lnTo>
                <a:cubicBezTo>
                  <a:pt x="1846944" y="1859374"/>
                  <a:pt x="1550536" y="1562966"/>
                  <a:pt x="1550536" y="1197328"/>
                </a:cubicBezTo>
                <a:lnTo>
                  <a:pt x="1558025" y="1123039"/>
                </a:lnTo>
                <a:lnTo>
                  <a:pt x="1530451" y="1130129"/>
                </a:lnTo>
                <a:cubicBezTo>
                  <a:pt x="1447198" y="1147165"/>
                  <a:pt x="1360997" y="1156112"/>
                  <a:pt x="1272707" y="1156112"/>
                </a:cubicBezTo>
                <a:cubicBezTo>
                  <a:pt x="610531" y="1156112"/>
                  <a:pt x="65896" y="652863"/>
                  <a:pt x="403" y="7966"/>
                </a:cubicBezTo>
                <a:close/>
              </a:path>
            </a:pathLst>
          </a:custGeom>
          <a:solidFill>
            <a:srgbClr val="2AB8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1574800" y="2230755"/>
            <a:ext cx="2943860" cy="1568450"/>
          </a:xfrm>
          <a:prstGeom prst="rect">
            <a:avLst/>
          </a:prstGeom>
          <a:noFill/>
        </p:spPr>
        <p:txBody>
          <a:bodyPr wrap="square" rtlCol="0">
            <a:spAutoFit/>
          </a:bodyPr>
          <a:p>
            <a:r>
              <a:rPr lang="zh-CN" altLang="en-US" sz="9600"/>
              <a:t>打算</a:t>
            </a:r>
            <a:endParaRPr lang="zh-CN" altLang="en-US" sz="9600"/>
          </a:p>
        </p:txBody>
      </p:sp>
      <p:sp>
        <p:nvSpPr>
          <p:cNvPr id="3" name="文本框 2"/>
          <p:cNvSpPr txBox="1"/>
          <p:nvPr/>
        </p:nvSpPr>
        <p:spPr>
          <a:xfrm>
            <a:off x="1649730" y="1585595"/>
            <a:ext cx="2793365" cy="645160"/>
          </a:xfrm>
          <a:prstGeom prst="rect">
            <a:avLst/>
          </a:prstGeom>
          <a:noFill/>
        </p:spPr>
        <p:txBody>
          <a:bodyPr wrap="square" rtlCol="0">
            <a:spAutoFit/>
          </a:bodyPr>
          <a:p>
            <a:r>
              <a:rPr lang="en-US" altLang="zh-CN" sz="3600"/>
              <a:t>  dǎ    suàn     </a:t>
            </a:r>
            <a:endParaRPr lang="en-US" altLang="zh-CN" sz="3600"/>
          </a:p>
        </p:txBody>
      </p:sp>
      <p:sp>
        <p:nvSpPr>
          <p:cNvPr id="5" name="文本框 4"/>
          <p:cNvSpPr txBox="1"/>
          <p:nvPr/>
        </p:nvSpPr>
        <p:spPr>
          <a:xfrm>
            <a:off x="1377950" y="3790315"/>
            <a:ext cx="3602990" cy="645160"/>
          </a:xfrm>
          <a:prstGeom prst="rect">
            <a:avLst/>
          </a:prstGeom>
          <a:noFill/>
        </p:spPr>
        <p:txBody>
          <a:bodyPr wrap="square" rtlCol="0">
            <a:spAutoFit/>
          </a:bodyPr>
          <a:p>
            <a:r>
              <a:rPr lang="en-US" altLang="zh-CN" sz="3600"/>
              <a:t>  to plan; plan</a:t>
            </a:r>
            <a:endParaRPr lang="en-US" altLang="zh-CN" sz="3600"/>
          </a:p>
        </p:txBody>
      </p:sp>
      <p:sp>
        <p:nvSpPr>
          <p:cNvPr id="6" name="文本框 5"/>
          <p:cNvSpPr txBox="1"/>
          <p:nvPr/>
        </p:nvSpPr>
        <p:spPr>
          <a:xfrm>
            <a:off x="5337810" y="1368425"/>
            <a:ext cx="5916295" cy="3969385"/>
          </a:xfrm>
          <a:prstGeom prst="rect">
            <a:avLst/>
          </a:prstGeom>
          <a:noFill/>
        </p:spPr>
        <p:txBody>
          <a:bodyPr wrap="square" rtlCol="0">
            <a:spAutoFit/>
          </a:bodyPr>
          <a:p>
            <a:r>
              <a:rPr lang="zh-CN" altLang="en-US" sz="2800">
                <a:solidFill>
                  <a:schemeClr val="tx1"/>
                </a:solidFill>
                <a:sym typeface="+mn-ea"/>
              </a:rPr>
              <a:t>我</a:t>
            </a:r>
            <a:r>
              <a:rPr lang="zh-CN" altLang="en-US" sz="2800">
                <a:solidFill>
                  <a:srgbClr val="FF0000"/>
                </a:solidFill>
                <a:sym typeface="+mn-ea"/>
              </a:rPr>
              <a:t>打算</a:t>
            </a:r>
            <a:r>
              <a:rPr lang="zh-CN" altLang="en-US" sz="2800">
                <a:solidFill>
                  <a:schemeClr val="tx1"/>
                </a:solidFill>
                <a:sym typeface="+mn-ea"/>
              </a:rPr>
              <a:t>寒假去公司实习。</a:t>
            </a:r>
            <a:endParaRPr lang="zh-CN" altLang="en-US" sz="2800">
              <a:solidFill>
                <a:schemeClr val="tx1"/>
              </a:solidFill>
            </a:endParaRPr>
          </a:p>
          <a:p>
            <a:r>
              <a:rPr lang="en-US" altLang="zh-CN" sz="2800">
                <a:solidFill>
                  <a:schemeClr val="tx1"/>
                </a:solidFill>
                <a:sym typeface="+mn-ea"/>
              </a:rPr>
              <a:t>w</a:t>
            </a:r>
            <a:r>
              <a:rPr lang="zh-CN" altLang="en-US" sz="2800">
                <a:solidFill>
                  <a:schemeClr val="tx1"/>
                </a:solidFill>
                <a:sym typeface="+mn-ea"/>
              </a:rPr>
              <a:t>ǒ dǎ suàn hán jià </a:t>
            </a:r>
            <a:r>
              <a:rPr lang="en-US" altLang="zh-CN" sz="2800">
                <a:solidFill>
                  <a:schemeClr val="tx1"/>
                </a:solidFill>
                <a:sym typeface="+mn-ea"/>
              </a:rPr>
              <a:t>q</a:t>
            </a:r>
            <a:r>
              <a:rPr lang="zh-CN" altLang="en-US" sz="2800">
                <a:solidFill>
                  <a:schemeClr val="tx1"/>
                </a:solidFill>
                <a:sym typeface="+mn-ea"/>
              </a:rPr>
              <a:t>ù gōng sī shí xí.</a:t>
            </a:r>
            <a:endParaRPr lang="zh-CN" altLang="en-US" sz="2800">
              <a:solidFill>
                <a:schemeClr val="tx1"/>
              </a:solidFill>
              <a:sym typeface="+mn-ea"/>
            </a:endParaRPr>
          </a:p>
          <a:p>
            <a:r>
              <a:rPr lang="zh-CN" altLang="en-US" sz="2800">
                <a:solidFill>
                  <a:schemeClr val="tx1"/>
                </a:solidFill>
                <a:sym typeface="+mn-ea"/>
              </a:rPr>
              <a:t>I </a:t>
            </a:r>
            <a:r>
              <a:rPr lang="zh-CN" altLang="en-US" sz="2800">
                <a:solidFill>
                  <a:srgbClr val="FF0000"/>
                </a:solidFill>
                <a:sym typeface="+mn-ea"/>
              </a:rPr>
              <a:t>plan </a:t>
            </a:r>
            <a:r>
              <a:rPr lang="zh-CN" altLang="en-US" sz="2800">
                <a:solidFill>
                  <a:schemeClr val="tx1"/>
                </a:solidFill>
                <a:sym typeface="+mn-ea"/>
              </a:rPr>
              <a:t>to go to the company for an internship during the winter vacation.</a:t>
            </a:r>
            <a:endParaRPr lang="zh-CN" altLang="en-US" sz="2800">
              <a:solidFill>
                <a:schemeClr val="tx1"/>
              </a:solidFill>
              <a:sym typeface="+mn-ea"/>
            </a:endParaRPr>
          </a:p>
          <a:p>
            <a:endParaRPr lang="zh-CN" altLang="en-US" sz="2800">
              <a:solidFill>
                <a:schemeClr val="tx1"/>
              </a:solidFill>
              <a:sym typeface="+mn-ea"/>
            </a:endParaRPr>
          </a:p>
          <a:p>
            <a:r>
              <a:rPr lang="zh-CN" altLang="en-US" sz="2800">
                <a:solidFill>
                  <a:schemeClr val="tx1"/>
                </a:solidFill>
              </a:rPr>
              <a:t>我有我的</a:t>
            </a:r>
            <a:r>
              <a:rPr lang="zh-CN" altLang="en-US" sz="2800">
                <a:solidFill>
                  <a:srgbClr val="FF0000"/>
                </a:solidFill>
              </a:rPr>
              <a:t>打算</a:t>
            </a:r>
            <a:r>
              <a:rPr lang="zh-CN" altLang="en-US" sz="2800">
                <a:solidFill>
                  <a:schemeClr val="tx1"/>
                </a:solidFill>
              </a:rPr>
              <a:t>。</a:t>
            </a:r>
            <a:endParaRPr lang="zh-CN" altLang="en-US" sz="2800">
              <a:solidFill>
                <a:schemeClr val="tx1"/>
              </a:solidFill>
            </a:endParaRPr>
          </a:p>
          <a:p>
            <a:r>
              <a:rPr lang="en-US" altLang="zh-CN" sz="2800">
                <a:solidFill>
                  <a:schemeClr val="tx1"/>
                </a:solidFill>
              </a:rPr>
              <a:t>w</a:t>
            </a:r>
            <a:r>
              <a:rPr lang="zh-CN" altLang="en-US" sz="2800">
                <a:solidFill>
                  <a:schemeClr val="tx1"/>
                </a:solidFill>
              </a:rPr>
              <a:t>ǒ yǒu wǒ de dǎ suàn</a:t>
            </a:r>
            <a:r>
              <a:rPr lang="en-US" altLang="zh-CN" sz="2800">
                <a:solidFill>
                  <a:schemeClr val="tx1"/>
                </a:solidFill>
              </a:rPr>
              <a:t>.</a:t>
            </a:r>
            <a:endParaRPr lang="en-US" altLang="zh-CN" sz="2800">
              <a:solidFill>
                <a:schemeClr val="tx1"/>
              </a:solidFill>
            </a:endParaRPr>
          </a:p>
          <a:p>
            <a:r>
              <a:rPr lang="zh-CN" altLang="en-US" sz="2800">
                <a:solidFill>
                  <a:schemeClr val="tx1"/>
                </a:solidFill>
              </a:rPr>
              <a:t>I have my </a:t>
            </a:r>
            <a:r>
              <a:rPr lang="zh-CN" altLang="en-US" sz="2800">
                <a:solidFill>
                  <a:srgbClr val="FF0000"/>
                </a:solidFill>
              </a:rPr>
              <a:t>plan</a:t>
            </a:r>
            <a:r>
              <a:rPr lang="en-US" altLang="zh-CN" sz="2800">
                <a:solidFill>
                  <a:schemeClr val="tx1"/>
                </a:solidFill>
              </a:rPr>
              <a:t>.</a:t>
            </a:r>
            <a:endParaRPr lang="zh-CN" altLang="en-US" sz="2800">
              <a:solidFill>
                <a:schemeClr val="tx1"/>
              </a:solidFill>
            </a:endParaRPr>
          </a:p>
          <a:p>
            <a:endParaRPr lang="zh-CN" altLang="en-US" sz="2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tags/tag1.xml><?xml version="1.0" encoding="utf-8"?>
<p:tagLst xmlns:p="http://schemas.openxmlformats.org/presentationml/2006/main">
  <p:tag name="KSO_WM_UNIT_TABLE_BEAUTIFY" val="smartTable{c7cce5d7-ff1d-4b1e-a8d2-203f4f46df98}"/>
</p:tagLst>
</file>

<file path=ppt/tags/tag2.xml><?xml version="1.0" encoding="utf-8"?>
<p:tagLst xmlns:p="http://schemas.openxmlformats.org/presentationml/2006/main">
  <p:tag name="KSO_WM_UNIT_TABLE_BEAUTIFY" val="smartTable{c7cce5d7-ff1d-4b1e-a8d2-203f4f46df98}"/>
</p:tagLst>
</file>

<file path=ppt/tags/tag3.xml><?xml version="1.0" encoding="utf-8"?>
<p:tagLst xmlns:p="http://schemas.openxmlformats.org/presentationml/2006/main">
  <p:tag name="KSO_WM_UNIT_TABLE_BEAUTIFY" val="smartTable{c7cce5d7-ff1d-4b1e-a8d2-203f4f46df9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15940</Words>
  <Application>WPS 演示</Application>
  <PresentationFormat>宽屏</PresentationFormat>
  <Paragraphs>876</Paragraphs>
  <Slides>72</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72</vt:i4>
      </vt:variant>
    </vt:vector>
  </HeadingPairs>
  <TitlesOfParts>
    <vt:vector size="83" baseType="lpstr">
      <vt:lpstr>Arial</vt:lpstr>
      <vt:lpstr>宋体</vt:lpstr>
      <vt:lpstr>Wingdings</vt:lpstr>
      <vt:lpstr>Calibri</vt:lpstr>
      <vt:lpstr>等线</vt:lpstr>
      <vt:lpstr>微软雅黑 Light</vt:lpstr>
      <vt:lpstr>微软雅黑</vt:lpstr>
      <vt:lpstr>Arial Unicode MS</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Pang P</dc:creator>
  <cp:lastModifiedBy>花开盛雪</cp:lastModifiedBy>
  <cp:revision>172</cp:revision>
  <dcterms:created xsi:type="dcterms:W3CDTF">2018-07-04T02:54:00Z</dcterms:created>
  <dcterms:modified xsi:type="dcterms:W3CDTF">2020-05-06T13:48:09Z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