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376" r:id="rId3"/>
    <p:sldId id="257" r:id="rId4"/>
    <p:sldId id="387" r:id="rId5"/>
    <p:sldId id="388" r:id="rId6"/>
    <p:sldId id="389" r:id="rId7"/>
    <p:sldId id="273" r:id="rId8"/>
    <p:sldId id="364" r:id="rId9"/>
    <p:sldId id="432" r:id="rId10"/>
    <p:sldId id="442" r:id="rId11"/>
    <p:sldId id="420" r:id="rId12"/>
    <p:sldId id="443" r:id="rId13"/>
    <p:sldId id="444" r:id="rId14"/>
    <p:sldId id="258" r:id="rId15"/>
    <p:sldId id="390" r:id="rId16"/>
    <p:sldId id="391" r:id="rId17"/>
    <p:sldId id="392" r:id="rId18"/>
    <p:sldId id="393" r:id="rId19"/>
    <p:sldId id="377" r:id="rId20"/>
    <p:sldId id="394" r:id="rId21"/>
    <p:sldId id="395" r:id="rId22"/>
    <p:sldId id="396" r:id="rId23"/>
    <p:sldId id="397" r:id="rId24"/>
    <p:sldId id="398" r:id="rId25"/>
    <p:sldId id="417" r:id="rId26"/>
    <p:sldId id="282" r:id="rId27"/>
    <p:sldId id="436" r:id="rId28"/>
    <p:sldId id="445" r:id="rId29"/>
    <p:sldId id="378" r:id="rId30"/>
    <p:sldId id="379" r:id="rId31"/>
    <p:sldId id="399" r:id="rId32"/>
    <p:sldId id="400" r:id="rId33"/>
    <p:sldId id="401" r:id="rId34"/>
    <p:sldId id="402" r:id="rId35"/>
    <p:sldId id="403" r:id="rId36"/>
    <p:sldId id="421" r:id="rId37"/>
    <p:sldId id="446" r:id="rId38"/>
    <p:sldId id="447" r:id="rId39"/>
    <p:sldId id="380" r:id="rId40"/>
    <p:sldId id="405" r:id="rId41"/>
    <p:sldId id="406" r:id="rId42"/>
    <p:sldId id="418" r:id="rId43"/>
    <p:sldId id="449" r:id="rId44"/>
    <p:sldId id="452" r:id="rId45"/>
    <p:sldId id="453" r:id="rId46"/>
    <p:sldId id="454" r:id="rId47"/>
    <p:sldId id="450" r:id="rId48"/>
    <p:sldId id="451" r:id="rId49"/>
    <p:sldId id="381" r:id="rId50"/>
    <p:sldId id="407" r:id="rId51"/>
    <p:sldId id="408" r:id="rId52"/>
    <p:sldId id="419" r:id="rId53"/>
    <p:sldId id="428" r:id="rId54"/>
    <p:sldId id="429" r:id="rId55"/>
    <p:sldId id="382" r:id="rId56"/>
    <p:sldId id="409" r:id="rId57"/>
    <p:sldId id="384" r:id="rId58"/>
    <p:sldId id="410" r:id="rId59"/>
    <p:sldId id="411" r:id="rId60"/>
    <p:sldId id="412" r:id="rId61"/>
    <p:sldId id="413" r:id="rId62"/>
    <p:sldId id="416" r:id="rId63"/>
    <p:sldId id="422" r:id="rId64"/>
    <p:sldId id="455" r:id="rId65"/>
    <p:sldId id="456" r:id="rId66"/>
    <p:sldId id="423" r:id="rId67"/>
    <p:sldId id="458" r:id="rId68"/>
    <p:sldId id="459" r:id="rId69"/>
    <p:sldId id="457" r:id="rId70"/>
    <p:sldId id="460" r:id="rId71"/>
    <p:sldId id="383" r:id="rId72"/>
    <p:sldId id="414" r:id="rId73"/>
    <p:sldId id="415" r:id="rId74"/>
    <p:sldId id="385" r:id="rId75"/>
    <p:sldId id="472" r:id="rId76"/>
    <p:sldId id="474" r:id="rId77"/>
    <p:sldId id="461" r:id="rId78"/>
    <p:sldId id="462" r:id="rId79"/>
    <p:sldId id="475" r:id="rId80"/>
    <p:sldId id="477" r:id="rId81"/>
    <p:sldId id="476" r:id="rId82"/>
    <p:sldId id="480" r:id="rId83"/>
    <p:sldId id="481" r:id="rId84"/>
    <p:sldId id="497" r:id="rId85"/>
    <p:sldId id="484" r:id="rId86"/>
    <p:sldId id="498" r:id="rId87"/>
    <p:sldId id="499" r:id="rId88"/>
    <p:sldId id="501" r:id="rId89"/>
    <p:sldId id="502" r:id="rId90"/>
    <p:sldId id="485" r:id="rId91"/>
    <p:sldId id="504" r:id="rId92"/>
    <p:sldId id="503" r:id="rId93"/>
    <p:sldId id="486" r:id="rId94"/>
    <p:sldId id="505" r:id="rId95"/>
    <p:sldId id="507" r:id="rId96"/>
    <p:sldId id="506" r:id="rId97"/>
    <p:sldId id="487" r:id="rId98"/>
    <p:sldId id="509" r:id="rId99"/>
    <p:sldId id="508" r:id="rId100"/>
    <p:sldId id="496" r:id="rId101"/>
    <p:sldId id="510" r:id="rId102"/>
    <p:sldId id="511" r:id="rId103"/>
    <p:sldId id="488" r:id="rId104"/>
    <p:sldId id="512" r:id="rId105"/>
    <p:sldId id="513" r:id="rId106"/>
    <p:sldId id="514" r:id="rId107"/>
    <p:sldId id="489" r:id="rId108"/>
    <p:sldId id="515" r:id="rId109"/>
    <p:sldId id="490" r:id="rId110"/>
    <p:sldId id="516" r:id="rId111"/>
    <p:sldId id="491" r:id="rId112"/>
    <p:sldId id="492" r:id="rId113"/>
    <p:sldId id="517" r:id="rId114"/>
    <p:sldId id="493" r:id="rId115"/>
    <p:sldId id="518" r:id="rId116"/>
    <p:sldId id="519" r:id="rId117"/>
    <p:sldId id="494" r:id="rId118"/>
    <p:sldId id="520" r:id="rId119"/>
    <p:sldId id="521" r:id="rId120"/>
    <p:sldId id="522" r:id="rId121"/>
    <p:sldId id="495" r:id="rId122"/>
    <p:sldId id="523" r:id="rId123"/>
    <p:sldId id="478" r:id="rId124"/>
    <p:sldId id="524" r:id="rId125"/>
    <p:sldId id="525" r:id="rId126"/>
    <p:sldId id="526" r:id="rId1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鄭雅瓈" initials="鄭雅瓈" lastIdx="3" clrIdx="0">
    <p:extLst>
      <p:ext uri="{19B8F6BF-5375-455C-9EA6-DF929625EA0E}">
        <p15:presenceInfo xmlns:p15="http://schemas.microsoft.com/office/powerpoint/2012/main" userId="S::s107138502@mail1.ncnu.edu.tw::aff654db-de55-4672-bffa-3333fb60ef8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FF3300"/>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淺色樣式 3 - 輔色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273" autoAdjust="0"/>
    <p:restoredTop sz="94660"/>
  </p:normalViewPr>
  <p:slideViewPr>
    <p:cSldViewPr snapToGrid="0" showGuides="1">
      <p:cViewPr varScale="1">
        <p:scale>
          <a:sx n="27" d="100"/>
          <a:sy n="27" d="100"/>
        </p:scale>
        <p:origin x="76" y="7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commentAuthors" Target="commentAuthor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4/23/2020</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4/23/2020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4/23/2020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4/23/2020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4/23/2020</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zh-TW" altLang="en-US"/>
              <a:t>按一下以編輯母片標題樣式</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4/23/2020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4/23/2020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4/23/2020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4/23/2020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輔助字幕的內容">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4/23/2020</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輔助字幕的圖片">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4/23/2020</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4/23/2020</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354C11D-2AFA-4DF5-AE11-CE0383BCF4B5}"/>
              </a:ext>
            </a:extLst>
          </p:cNvPr>
          <p:cNvSpPr>
            <a:spLocks noGrp="1"/>
          </p:cNvSpPr>
          <p:nvPr>
            <p:ph type="ctrTitle"/>
          </p:nvPr>
        </p:nvSpPr>
        <p:spPr>
          <a:xfrm>
            <a:off x="1781175" y="2617129"/>
            <a:ext cx="8639175" cy="2098226"/>
          </a:xfrm>
        </p:spPr>
        <p:txBody>
          <a:bodyPr/>
          <a:lstStyle/>
          <a:p>
            <a:r>
              <a:rPr lang="zh-TW" altLang="en-US" dirty="0"/>
              <a:t>第八课</a:t>
            </a:r>
            <a:br>
              <a:rPr lang="en-US" altLang="zh-TW" dirty="0"/>
            </a:br>
            <a:r>
              <a:rPr lang="zh-TW" altLang="en-US" dirty="0"/>
              <a:t>随感二则</a:t>
            </a:r>
          </a:p>
        </p:txBody>
      </p:sp>
    </p:spTree>
    <p:extLst>
      <p:ext uri="{BB962C8B-B14F-4D97-AF65-F5344CB8AC3E}">
        <p14:creationId xmlns:p14="http://schemas.microsoft.com/office/powerpoint/2010/main" val="1823255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768FB862-E5A3-41EB-81F5-539C4BB7EB1C}"/>
              </a:ext>
            </a:extLst>
          </p:cNvPr>
          <p:cNvSpPr txBox="1"/>
          <p:nvPr/>
        </p:nvSpPr>
        <p:spPr>
          <a:xfrm>
            <a:off x="0" y="0"/>
            <a:ext cx="1465808" cy="707886"/>
          </a:xfrm>
          <a:prstGeom prst="rect">
            <a:avLst/>
          </a:prstGeom>
          <a:solidFill>
            <a:srgbClr val="660033"/>
          </a:solidFill>
        </p:spPr>
        <p:txBody>
          <a:bodyPr wrap="square" rtlCol="0">
            <a:spAutoFit/>
          </a:bodyPr>
          <a:lstStyle/>
          <a:p>
            <a:pPr algn="ctr"/>
            <a:r>
              <a:rPr lang="zh-TW" altLang="en-US" sz="4000" dirty="0">
                <a:solidFill>
                  <a:schemeClr val="bg1"/>
                </a:solidFill>
                <a:latin typeface="微軟正黑體" panose="020B0604030504040204" pitchFamily="34" charset="-120"/>
                <a:ea typeface="微軟正黑體" panose="020B0604030504040204" pitchFamily="34" charset="-120"/>
              </a:rPr>
              <a:t>何况</a:t>
            </a:r>
            <a:endParaRPr lang="en-US" altLang="zh-TW" sz="4000" dirty="0">
              <a:solidFill>
                <a:schemeClr val="bg1"/>
              </a:solidFill>
              <a:latin typeface="微軟正黑體" panose="020B0604030504040204" pitchFamily="34" charset="-120"/>
              <a:ea typeface="微軟正黑體" panose="020B0604030504040204" pitchFamily="34" charset="-120"/>
            </a:endParaRPr>
          </a:p>
        </p:txBody>
      </p:sp>
      <p:sp>
        <p:nvSpPr>
          <p:cNvPr id="4" name="文字方塊 3">
            <a:extLst>
              <a:ext uri="{FF2B5EF4-FFF2-40B4-BE49-F238E27FC236}">
                <a16:creationId xmlns:a16="http://schemas.microsoft.com/office/drawing/2014/main" id="{25746961-3ED4-4773-B082-18BFAF6A2287}"/>
              </a:ext>
            </a:extLst>
          </p:cNvPr>
          <p:cNvSpPr txBox="1"/>
          <p:nvPr/>
        </p:nvSpPr>
        <p:spPr>
          <a:xfrm>
            <a:off x="704329" y="1576652"/>
            <a:ext cx="11141439" cy="4471673"/>
          </a:xfrm>
          <a:prstGeom prst="rect">
            <a:avLst/>
          </a:prstGeom>
          <a:noFill/>
        </p:spPr>
        <p:txBody>
          <a:bodyPr wrap="square" rtlCol="0">
            <a:spAutoFit/>
          </a:bodyPr>
          <a:lstStyle/>
          <a:p>
            <a:pPr marL="742950" indent="-742950">
              <a:lnSpc>
                <a:spcPct val="200000"/>
              </a:lnSpc>
              <a:buAutoNum type="arabicPeriod"/>
            </a:pPr>
            <a:r>
              <a:rPr lang="en-US" altLang="zh-TW" sz="3700" dirty="0">
                <a:latin typeface="微軟正黑體" panose="020B0604030504040204" pitchFamily="34" charset="-120"/>
                <a:ea typeface="微軟正黑體" panose="020B0604030504040204" pitchFamily="34" charset="-120"/>
              </a:rPr>
              <a:t>________________________</a:t>
            </a:r>
            <a:r>
              <a:rPr lang="zh-TW" altLang="en-US" sz="3700" dirty="0">
                <a:latin typeface="微軟正黑體" panose="020B0604030504040204" pitchFamily="34" charset="-120"/>
                <a:ea typeface="微軟正黑體" panose="020B0604030504040204" pitchFamily="34" charset="-120"/>
              </a:rPr>
              <a:t>，不愁找不到工作。</a:t>
            </a:r>
            <a:endParaRPr lang="en-US" altLang="zh-TW" sz="3700" dirty="0">
              <a:latin typeface="微軟正黑體" panose="020B0604030504040204" pitchFamily="34" charset="-120"/>
              <a:ea typeface="微軟正黑體" panose="020B0604030504040204" pitchFamily="34" charset="-120"/>
            </a:endParaRPr>
          </a:p>
          <a:p>
            <a:pPr marL="742950" indent="-742950">
              <a:lnSpc>
                <a:spcPct val="200000"/>
              </a:lnSpc>
              <a:buFontTx/>
              <a:buAutoNum type="arabicPeriod"/>
            </a:pPr>
            <a:r>
              <a:rPr lang="en-US" altLang="zh-TW" sz="3700" dirty="0">
                <a:latin typeface="微軟正黑體" panose="020B0604030504040204" pitchFamily="34" charset="-120"/>
              </a:rPr>
              <a:t>________________________</a:t>
            </a:r>
            <a:r>
              <a:rPr lang="zh-TW" altLang="en-US" sz="3700" dirty="0">
                <a:latin typeface="微軟正黑體" panose="020B0604030504040204" pitchFamily="34" charset="-120"/>
              </a:rPr>
              <a:t>，不愁没有朋友。</a:t>
            </a:r>
            <a:endParaRPr lang="en-US" altLang="zh-TW" sz="3700" dirty="0">
              <a:latin typeface="微軟正黑體" panose="020B0604030504040204" pitchFamily="34" charset="-120"/>
            </a:endParaRPr>
          </a:p>
          <a:p>
            <a:pPr marL="742950" indent="-742950">
              <a:lnSpc>
                <a:spcPct val="200000"/>
              </a:lnSpc>
              <a:buFontTx/>
              <a:buAutoNum type="arabicPeriod"/>
            </a:pPr>
            <a:r>
              <a:rPr lang="en-US" altLang="zh-TW" sz="3700" dirty="0">
                <a:latin typeface="微軟正黑體" panose="020B0604030504040204" pitchFamily="34" charset="-120"/>
              </a:rPr>
              <a:t>________________________</a:t>
            </a:r>
            <a:r>
              <a:rPr lang="zh-TW" altLang="en-US" sz="3700" dirty="0">
                <a:latin typeface="微軟正黑體" panose="020B0604030504040204" pitchFamily="34" charset="-120"/>
              </a:rPr>
              <a:t>，不愁学不好汉语。</a:t>
            </a:r>
            <a:endParaRPr lang="en-US" altLang="zh-TW" sz="3700" dirty="0">
              <a:latin typeface="微軟正黑體" panose="020B0604030504040204" pitchFamily="34" charset="-120"/>
            </a:endParaRPr>
          </a:p>
          <a:p>
            <a:pPr marL="742950" indent="-742950">
              <a:lnSpc>
                <a:spcPct val="200000"/>
              </a:lnSpc>
              <a:buFontTx/>
              <a:buAutoNum type="arabicPeriod"/>
            </a:pPr>
            <a:r>
              <a:rPr lang="zh-TW" altLang="en-US" sz="3700" dirty="0">
                <a:latin typeface="微軟正黑體" panose="020B0604030504040204" pitchFamily="34" charset="-120"/>
              </a:rPr>
              <a:t>只要“吃一行，爱一行”，</a:t>
            </a:r>
            <a:r>
              <a:rPr lang="en-US" altLang="zh-TW" sz="3700" dirty="0">
                <a:latin typeface="微軟正黑體" panose="020B0604030504040204" pitchFamily="34" charset="-120"/>
              </a:rPr>
              <a:t>_____________________</a:t>
            </a:r>
            <a:r>
              <a:rPr lang="zh-TW" altLang="en-US" sz="3700" dirty="0">
                <a:latin typeface="微軟正黑體" panose="020B0604030504040204" pitchFamily="34" charset="-120"/>
              </a:rPr>
              <a:t>。</a:t>
            </a:r>
            <a:endParaRPr lang="en-US" altLang="zh-TW" sz="3700" dirty="0">
              <a:latin typeface="微軟正黑體" panose="020B0604030504040204" pitchFamily="34" charset="-120"/>
            </a:endParaRPr>
          </a:p>
        </p:txBody>
      </p:sp>
      <p:sp>
        <p:nvSpPr>
          <p:cNvPr id="5" name="文字方塊 4">
            <a:extLst>
              <a:ext uri="{FF2B5EF4-FFF2-40B4-BE49-F238E27FC236}">
                <a16:creationId xmlns:a16="http://schemas.microsoft.com/office/drawing/2014/main" id="{AB35B258-0620-4C5F-982D-C9ED9BDF7A82}"/>
              </a:ext>
            </a:extLst>
          </p:cNvPr>
          <p:cNvSpPr txBox="1"/>
          <p:nvPr/>
        </p:nvSpPr>
        <p:spPr>
          <a:xfrm>
            <a:off x="1485900" y="1833146"/>
            <a:ext cx="5114924" cy="677108"/>
          </a:xfrm>
          <a:prstGeom prst="rect">
            <a:avLst/>
          </a:prstGeom>
          <a:noFill/>
        </p:spPr>
        <p:txBody>
          <a:bodyPr wrap="square" rtlCol="0">
            <a:spAutoFit/>
          </a:bodyPr>
          <a:lstStyle/>
          <a:p>
            <a:pPr algn="ctr"/>
            <a:r>
              <a:rPr lang="zh-TW" altLang="en-US" sz="3800" dirty="0">
                <a:solidFill>
                  <a:srgbClr val="FF0000"/>
                </a:solidFill>
                <a:latin typeface="微軟正黑體" panose="020B0604030504040204" pitchFamily="34" charset="-120"/>
                <a:ea typeface="微軟正黑體" panose="020B0604030504040204" pitchFamily="34" charset="-120"/>
              </a:rPr>
              <a:t>只要不嫌工作累</a:t>
            </a:r>
          </a:p>
        </p:txBody>
      </p:sp>
      <p:sp>
        <p:nvSpPr>
          <p:cNvPr id="8" name="文字方塊 7">
            <a:extLst>
              <a:ext uri="{FF2B5EF4-FFF2-40B4-BE49-F238E27FC236}">
                <a16:creationId xmlns:a16="http://schemas.microsoft.com/office/drawing/2014/main" id="{0C537E73-E9D4-488E-9A84-B7D9F72CC939}"/>
              </a:ext>
            </a:extLst>
          </p:cNvPr>
          <p:cNvSpPr txBox="1"/>
          <p:nvPr/>
        </p:nvSpPr>
        <p:spPr>
          <a:xfrm>
            <a:off x="1485900" y="2954741"/>
            <a:ext cx="5114924" cy="677108"/>
          </a:xfrm>
          <a:prstGeom prst="rect">
            <a:avLst/>
          </a:prstGeom>
          <a:noFill/>
        </p:spPr>
        <p:txBody>
          <a:bodyPr wrap="square" rtlCol="0">
            <a:spAutoFit/>
          </a:bodyPr>
          <a:lstStyle/>
          <a:p>
            <a:pPr algn="ctr"/>
            <a:r>
              <a:rPr lang="zh-TW" altLang="en-US" sz="3800" dirty="0">
                <a:solidFill>
                  <a:srgbClr val="FF0000"/>
                </a:solidFill>
                <a:latin typeface="微軟正黑體" panose="020B0604030504040204" pitchFamily="34" charset="-120"/>
                <a:ea typeface="微軟正黑體" panose="020B0604030504040204" pitchFamily="34" charset="-120"/>
              </a:rPr>
              <a:t>只要待人友善</a:t>
            </a:r>
          </a:p>
        </p:txBody>
      </p:sp>
      <p:sp>
        <p:nvSpPr>
          <p:cNvPr id="9" name="文字方塊 8">
            <a:extLst>
              <a:ext uri="{FF2B5EF4-FFF2-40B4-BE49-F238E27FC236}">
                <a16:creationId xmlns:a16="http://schemas.microsoft.com/office/drawing/2014/main" id="{A5F97548-CBE9-448E-9ACF-2560C0C24CA3}"/>
              </a:ext>
            </a:extLst>
          </p:cNvPr>
          <p:cNvSpPr txBox="1"/>
          <p:nvPr/>
        </p:nvSpPr>
        <p:spPr>
          <a:xfrm>
            <a:off x="1465808" y="4075868"/>
            <a:ext cx="5114924" cy="677108"/>
          </a:xfrm>
          <a:prstGeom prst="rect">
            <a:avLst/>
          </a:prstGeom>
          <a:noFill/>
        </p:spPr>
        <p:txBody>
          <a:bodyPr wrap="square" rtlCol="0">
            <a:spAutoFit/>
          </a:bodyPr>
          <a:lstStyle/>
          <a:p>
            <a:pPr algn="ctr"/>
            <a:r>
              <a:rPr lang="zh-TW" altLang="en-US" sz="3800" dirty="0">
                <a:solidFill>
                  <a:srgbClr val="FF0000"/>
                </a:solidFill>
                <a:latin typeface="微軟正黑體" panose="020B0604030504040204" pitchFamily="34" charset="-120"/>
                <a:ea typeface="微軟正黑體" panose="020B0604030504040204" pitchFamily="34" charset="-120"/>
              </a:rPr>
              <a:t>只要认真学习</a:t>
            </a:r>
          </a:p>
        </p:txBody>
      </p:sp>
      <p:sp>
        <p:nvSpPr>
          <p:cNvPr id="10" name="文字方塊 9">
            <a:extLst>
              <a:ext uri="{FF2B5EF4-FFF2-40B4-BE49-F238E27FC236}">
                <a16:creationId xmlns:a16="http://schemas.microsoft.com/office/drawing/2014/main" id="{35120F28-C2EA-41E3-BEE3-27DADA6C527A}"/>
              </a:ext>
            </a:extLst>
          </p:cNvPr>
          <p:cNvSpPr txBox="1"/>
          <p:nvPr/>
        </p:nvSpPr>
        <p:spPr>
          <a:xfrm>
            <a:off x="7191375" y="5190292"/>
            <a:ext cx="4429125" cy="677108"/>
          </a:xfrm>
          <a:prstGeom prst="rect">
            <a:avLst/>
          </a:prstGeom>
          <a:noFill/>
        </p:spPr>
        <p:txBody>
          <a:bodyPr wrap="square" rtlCol="0">
            <a:spAutoFit/>
          </a:bodyPr>
          <a:lstStyle/>
          <a:p>
            <a:pPr algn="ctr"/>
            <a:r>
              <a:rPr lang="zh-TW" altLang="en-US" sz="3800" dirty="0">
                <a:solidFill>
                  <a:srgbClr val="FF0000"/>
                </a:solidFill>
                <a:latin typeface="微軟正黑體" panose="020B0604030504040204" pitchFamily="34" charset="-120"/>
                <a:ea typeface="微軟正黑體" panose="020B0604030504040204" pitchFamily="34" charset="-120"/>
              </a:rPr>
              <a:t>不愁找不到好工作</a:t>
            </a:r>
          </a:p>
        </p:txBody>
      </p:sp>
    </p:spTree>
    <p:extLst>
      <p:ext uri="{BB962C8B-B14F-4D97-AF65-F5344CB8AC3E}">
        <p14:creationId xmlns:p14="http://schemas.microsoft.com/office/powerpoint/2010/main" val="3552162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96E7A84C-E17F-4188-BE65-0C84413ECF6F}"/>
              </a:ext>
            </a:extLst>
          </p:cNvPr>
          <p:cNvSpPr/>
          <p:nvPr/>
        </p:nvSpPr>
        <p:spPr>
          <a:xfrm>
            <a:off x="698500" y="240943"/>
            <a:ext cx="11125200" cy="6274859"/>
          </a:xfrm>
          <a:prstGeom prst="rect">
            <a:avLst/>
          </a:prstGeom>
        </p:spPr>
        <p:txBody>
          <a:bodyPr wrap="square">
            <a:spAutoFit/>
          </a:bodyPr>
          <a:lstStyle/>
          <a:p>
            <a:pPr indent="457200">
              <a:lnSpc>
                <a:spcPct val="150000"/>
              </a:lnSpc>
            </a:pPr>
            <a:r>
              <a:rPr lang="zh-CN" altLang="en-US" sz="3400" dirty="0">
                <a:latin typeface="微軟正黑體" panose="020B0604030504040204" pitchFamily="34" charset="-120"/>
                <a:ea typeface="微軟正黑體" panose="020B0604030504040204" pitchFamily="34" charset="-120"/>
              </a:rPr>
              <a:t>一个星期六，我因为一些小感冒去找我那位当医生的好友。在医院的走廊里，我看到坏女人斜靠在单人病房的椅子上，闭着眼，头发凌乱。</a:t>
            </a:r>
          </a:p>
          <a:p>
            <a:pPr indent="457200">
              <a:lnSpc>
                <a:spcPct val="150000"/>
              </a:lnSpc>
            </a:pPr>
            <a:r>
              <a:rPr lang="zh-CN" altLang="en-US" sz="3400" dirty="0">
                <a:latin typeface="微軟正黑體" panose="020B0604030504040204" pitchFamily="34" charset="-120"/>
                <a:ea typeface="微軟正黑體" panose="020B0604030504040204" pitchFamily="34" charset="-120"/>
              </a:rPr>
              <a:t>我问医生朋友，她来做什么</a:t>
            </a:r>
            <a:r>
              <a:rPr lang="en-US" altLang="zh-CN" sz="3400" dirty="0">
                <a:latin typeface="微軟正黑體" panose="020B0604030504040204" pitchFamily="34" charset="-120"/>
                <a:ea typeface="微軟正黑體" panose="020B0604030504040204" pitchFamily="34" charset="-120"/>
              </a:rPr>
              <a:t>——</a:t>
            </a:r>
            <a:r>
              <a:rPr lang="zh-CN" altLang="en-US" sz="3400" dirty="0">
                <a:latin typeface="微軟正黑體" panose="020B0604030504040204" pitchFamily="34" charset="-120"/>
                <a:ea typeface="微軟正黑體" panose="020B0604030504040204" pitchFamily="34" charset="-120"/>
              </a:rPr>
              <a:t>我曾在他面前痛斥我有位不良上司，所以他对这个坏女人也略有所闻。</a:t>
            </a:r>
          </a:p>
          <a:p>
            <a:pPr indent="457200">
              <a:lnSpc>
                <a:spcPct val="150000"/>
              </a:lnSpc>
            </a:pPr>
            <a:r>
              <a:rPr lang="zh-CN" altLang="en-US" sz="3400" dirty="0">
                <a:latin typeface="微軟正黑體" panose="020B0604030504040204" pitchFamily="34" charset="-120"/>
                <a:ea typeface="微軟正黑體" panose="020B0604030504040204" pitchFamily="34" charset="-120"/>
              </a:rPr>
              <a:t>“就是她呀？她母亲上个星期发生车祸，现在还昏迷不醒。”</a:t>
            </a:r>
          </a:p>
          <a:p>
            <a:pPr indent="457200">
              <a:lnSpc>
                <a:spcPct val="150000"/>
              </a:lnSpc>
            </a:pPr>
            <a:r>
              <a:rPr lang="zh-CN" altLang="en-US" sz="3400" dirty="0">
                <a:latin typeface="微軟正黑體" panose="020B0604030504040204" pitchFamily="34" charset="-120"/>
                <a:ea typeface="微軟正黑體" panose="020B0604030504040204" pitchFamily="34" charset="-120"/>
              </a:rPr>
              <a:t>都是坏女人置老人于不顾的后果！我马上又痛恨起她来。</a:t>
            </a:r>
          </a:p>
        </p:txBody>
      </p:sp>
    </p:spTree>
    <p:extLst>
      <p:ext uri="{BB962C8B-B14F-4D97-AF65-F5344CB8AC3E}">
        <p14:creationId xmlns:p14="http://schemas.microsoft.com/office/powerpoint/2010/main" val="278545752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687630" y="210152"/>
            <a:ext cx="2151321" cy="1107996"/>
          </a:xfrm>
          <a:prstGeom prst="rect">
            <a:avLst/>
          </a:prstGeom>
          <a:solidFill>
            <a:schemeClr val="accent4">
              <a:lumMod val="75000"/>
            </a:schemeClr>
          </a:solidFill>
          <a:ln>
            <a:solidFill>
              <a:schemeClr val="accent1"/>
            </a:solidFill>
          </a:ln>
        </p:spPr>
        <p:txBody>
          <a:bodyPr wrap="square" rtlCol="0">
            <a:spAutoFit/>
          </a:bodyPr>
          <a:lstStyle/>
          <a:p>
            <a:pPr algn="ctr"/>
            <a:r>
              <a:rPr lang="zh-TW" altLang="en-US" sz="6600" dirty="0">
                <a:solidFill>
                  <a:schemeClr val="bg1"/>
                </a:solidFill>
                <a:latin typeface="+mn-ea"/>
              </a:rPr>
              <a:t>走廊</a:t>
            </a:r>
            <a:endParaRPr lang="en-US" altLang="zh-TW" sz="6600" dirty="0">
              <a:solidFill>
                <a:schemeClr val="bg1"/>
              </a:solidFill>
              <a:latin typeface="+mn-ea"/>
            </a:endParaRPr>
          </a:p>
        </p:txBody>
      </p:sp>
      <p:sp>
        <p:nvSpPr>
          <p:cNvPr id="4" name="文字方塊 3">
            <a:extLst>
              <a:ext uri="{FF2B5EF4-FFF2-40B4-BE49-F238E27FC236}">
                <a16:creationId xmlns:a16="http://schemas.microsoft.com/office/drawing/2014/main" id="{AE265C2A-CA00-4841-992C-7C43D64B6320}"/>
              </a:ext>
            </a:extLst>
          </p:cNvPr>
          <p:cNvSpPr txBox="1"/>
          <p:nvPr/>
        </p:nvSpPr>
        <p:spPr>
          <a:xfrm>
            <a:off x="6415927" y="235165"/>
            <a:ext cx="2151321" cy="1107996"/>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zh-TW" altLang="en-US" sz="6600" dirty="0">
                <a:solidFill>
                  <a:schemeClr val="bg1"/>
                </a:solidFill>
                <a:latin typeface="+mn-ea"/>
              </a:rPr>
              <a:t>凌乱</a:t>
            </a:r>
            <a:endParaRPr lang="en-US" altLang="zh-TW" sz="6600" dirty="0">
              <a:solidFill>
                <a:schemeClr val="bg1"/>
              </a:solidFill>
              <a:latin typeface="+mn-ea"/>
            </a:endParaRPr>
          </a:p>
        </p:txBody>
      </p:sp>
      <p:sp>
        <p:nvSpPr>
          <p:cNvPr id="8" name="文字方塊 7">
            <a:extLst>
              <a:ext uri="{FF2B5EF4-FFF2-40B4-BE49-F238E27FC236}">
                <a16:creationId xmlns:a16="http://schemas.microsoft.com/office/drawing/2014/main" id="{4FD80E1D-4098-4E8F-80F3-90702602E502}"/>
              </a:ext>
            </a:extLst>
          </p:cNvPr>
          <p:cNvSpPr txBox="1"/>
          <p:nvPr/>
        </p:nvSpPr>
        <p:spPr>
          <a:xfrm>
            <a:off x="6134489" y="1979719"/>
            <a:ext cx="6096000" cy="902555"/>
          </a:xfrm>
          <a:prstGeom prst="rect">
            <a:avLst/>
          </a:prstGeom>
          <a:noFill/>
        </p:spPr>
        <p:txBody>
          <a:bodyPr wrap="square" rtlCol="0">
            <a:spAutoFit/>
          </a:bodyPr>
          <a:lstStyle/>
          <a:p>
            <a:pPr algn="ctr">
              <a:lnSpc>
                <a:spcPct val="150000"/>
              </a:lnSpc>
            </a:pPr>
            <a:r>
              <a:rPr lang="zh-CN" altLang="en-US" sz="4000" dirty="0">
                <a:latin typeface="微軟正黑體" panose="020B0604030504040204" pitchFamily="34" charset="-120"/>
                <a:ea typeface="微軟正黑體" panose="020B0604030504040204" pitchFamily="34" charset="-120"/>
              </a:rPr>
              <a:t>杂乱而无条理</a:t>
            </a:r>
            <a:endParaRPr lang="zh-TW" altLang="en-US" sz="4000" dirty="0">
              <a:latin typeface="微軟正黑體" panose="020B0604030504040204" pitchFamily="34" charset="-120"/>
              <a:ea typeface="微軟正黑體" panose="020B0604030504040204" pitchFamily="34" charset="-120"/>
            </a:endParaRPr>
          </a:p>
        </p:txBody>
      </p:sp>
      <p:sp>
        <p:nvSpPr>
          <p:cNvPr id="14" name="矩形 13">
            <a:extLst>
              <a:ext uri="{FF2B5EF4-FFF2-40B4-BE49-F238E27FC236}">
                <a16:creationId xmlns:a16="http://schemas.microsoft.com/office/drawing/2014/main" id="{6B1E5DB5-A453-4C9C-BA79-98369E7D6F4E}"/>
              </a:ext>
            </a:extLst>
          </p:cNvPr>
          <p:cNvSpPr/>
          <p:nvPr/>
        </p:nvSpPr>
        <p:spPr>
          <a:xfrm>
            <a:off x="8567246" y="681854"/>
            <a:ext cx="3618926" cy="584775"/>
          </a:xfrm>
          <a:prstGeom prst="rect">
            <a:avLst/>
          </a:prstGeom>
        </p:spPr>
        <p:txBody>
          <a:bodyPr wrap="square">
            <a:spAutoFit/>
          </a:bodyPr>
          <a:lstStyle/>
          <a:p>
            <a:pPr algn="ctr"/>
            <a:r>
              <a:rPr lang="en-US" altLang="zh-TW" sz="3200" dirty="0"/>
              <a:t>in a mess</a:t>
            </a:r>
            <a:endParaRPr lang="zh-TW" altLang="en-US" sz="3200" dirty="0">
              <a:latin typeface="+mn-ea"/>
              <a:cs typeface="Calibri" panose="020F0502020204030204" pitchFamily="34" charset="0"/>
            </a:endParaRPr>
          </a:p>
        </p:txBody>
      </p:sp>
      <p:pic>
        <p:nvPicPr>
          <p:cNvPr id="3" name="圖片 2">
            <a:extLst>
              <a:ext uri="{FF2B5EF4-FFF2-40B4-BE49-F238E27FC236}">
                <a16:creationId xmlns:a16="http://schemas.microsoft.com/office/drawing/2014/main" id="{0CE0F05A-019D-449D-A8C7-5E7E7E83DB7D}"/>
              </a:ext>
            </a:extLst>
          </p:cNvPr>
          <p:cNvPicPr>
            <a:picLocks noChangeAspect="1"/>
          </p:cNvPicPr>
          <p:nvPr/>
        </p:nvPicPr>
        <p:blipFill>
          <a:blip r:embed="rId2"/>
          <a:stretch>
            <a:fillRect/>
          </a:stretch>
        </p:blipFill>
        <p:spPr>
          <a:xfrm>
            <a:off x="962526" y="1600200"/>
            <a:ext cx="4876800" cy="3657600"/>
          </a:xfrm>
          <a:prstGeom prst="rect">
            <a:avLst/>
          </a:prstGeom>
        </p:spPr>
      </p:pic>
    </p:spTree>
    <p:extLst>
      <p:ext uri="{BB962C8B-B14F-4D97-AF65-F5344CB8AC3E}">
        <p14:creationId xmlns:p14="http://schemas.microsoft.com/office/powerpoint/2010/main" val="1155004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8" grpId="0"/>
      <p:bldP spid="14"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3CD4040-8AA2-4C10-9B71-61F11E7BCD9A}"/>
              </a:ext>
            </a:extLst>
          </p:cNvPr>
          <p:cNvSpPr txBox="1"/>
          <p:nvPr/>
        </p:nvSpPr>
        <p:spPr>
          <a:xfrm>
            <a:off x="699978" y="589563"/>
            <a:ext cx="4327450" cy="1107996"/>
          </a:xfrm>
          <a:prstGeom prst="rect">
            <a:avLst/>
          </a:prstGeom>
          <a:solidFill>
            <a:srgbClr val="7030A0"/>
          </a:solidFill>
          <a:ln>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spAutoFit/>
          </a:bodyPr>
          <a:lstStyle/>
          <a:p>
            <a:pPr algn="ctr"/>
            <a:r>
              <a:rPr lang="zh-CN" altLang="en-US" sz="6600" dirty="0">
                <a:latin typeface="微軟正黑體" panose="020B0604030504040204" pitchFamily="34" charset="-120"/>
                <a:ea typeface="微軟正黑體" panose="020B0604030504040204" pitchFamily="34" charset="-120"/>
              </a:rPr>
              <a:t>略有</a:t>
            </a:r>
            <a:r>
              <a:rPr lang="zh-TW" altLang="en-US" sz="6600" dirty="0"/>
              <a:t>所闻</a:t>
            </a:r>
            <a:endParaRPr lang="en-US" altLang="zh-TW" sz="6600" dirty="0"/>
          </a:p>
        </p:txBody>
      </p:sp>
      <p:sp>
        <p:nvSpPr>
          <p:cNvPr id="3" name="矩形 2">
            <a:extLst>
              <a:ext uri="{FF2B5EF4-FFF2-40B4-BE49-F238E27FC236}">
                <a16:creationId xmlns:a16="http://schemas.microsoft.com/office/drawing/2014/main" id="{5EFAA07E-D2DF-410D-BA07-6EE204523098}"/>
              </a:ext>
            </a:extLst>
          </p:cNvPr>
          <p:cNvSpPr/>
          <p:nvPr/>
        </p:nvSpPr>
        <p:spPr>
          <a:xfrm>
            <a:off x="5381626" y="2952219"/>
            <a:ext cx="6491396" cy="1999265"/>
          </a:xfrm>
          <a:prstGeom prst="rect">
            <a:avLst/>
          </a:prstGeom>
        </p:spPr>
        <p:txBody>
          <a:bodyPr wrap="square">
            <a:spAutoFit/>
          </a:bodyPr>
          <a:lstStyle/>
          <a:p>
            <a:pPr algn="ctr">
              <a:lnSpc>
                <a:spcPct val="150000"/>
              </a:lnSpc>
            </a:pPr>
            <a:r>
              <a:rPr lang="zh-TW" altLang="en-US" sz="4400" dirty="0">
                <a:latin typeface="微軟正黑體" panose="020B0604030504040204" pitchFamily="34" charset="-120"/>
                <a:ea typeface="微軟正黑體" panose="020B0604030504040204" pitchFamily="34" charset="-120"/>
              </a:rPr>
              <a:t>这件事我也只是略有所闻，但详细情况我并不知道。</a:t>
            </a:r>
          </a:p>
        </p:txBody>
      </p:sp>
      <p:cxnSp>
        <p:nvCxnSpPr>
          <p:cNvPr id="5" name="直線單箭頭接點 4">
            <a:extLst>
              <a:ext uri="{FF2B5EF4-FFF2-40B4-BE49-F238E27FC236}">
                <a16:creationId xmlns:a16="http://schemas.microsoft.com/office/drawing/2014/main" id="{036036A7-BBBC-4FBA-AF40-C2B26F213443}"/>
              </a:ext>
            </a:extLst>
          </p:cNvPr>
          <p:cNvCxnSpPr>
            <a:cxnSpLocks/>
            <a:stCxn id="2" idx="3"/>
            <a:endCxn id="6" idx="1"/>
          </p:cNvCxnSpPr>
          <p:nvPr/>
        </p:nvCxnSpPr>
        <p:spPr>
          <a:xfrm flipV="1">
            <a:off x="5027428" y="1103262"/>
            <a:ext cx="1086388" cy="40299"/>
          </a:xfrm>
          <a:prstGeom prst="straightConnector1">
            <a:avLst/>
          </a:prstGeom>
          <a:ln w="76200">
            <a:solidFill>
              <a:srgbClr val="926397"/>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37018BC7-6073-4CA9-9B83-CB477C626896}"/>
              </a:ext>
            </a:extLst>
          </p:cNvPr>
          <p:cNvSpPr txBox="1"/>
          <p:nvPr/>
        </p:nvSpPr>
        <p:spPr>
          <a:xfrm>
            <a:off x="6113816" y="749319"/>
            <a:ext cx="6096000" cy="707886"/>
          </a:xfrm>
          <a:prstGeom prst="rect">
            <a:avLst/>
          </a:prstGeom>
          <a:noFill/>
          <a:ln w="76200">
            <a:solidFill>
              <a:srgbClr val="7030A0"/>
            </a:solidFill>
          </a:ln>
        </p:spPr>
        <p:txBody>
          <a:bodyPr wrap="square" rtlCol="0">
            <a:spAutoFit/>
          </a:bodyPr>
          <a:lstStyle/>
          <a:p>
            <a:pPr algn="ctr"/>
            <a:r>
              <a:rPr lang="zh-CN" altLang="en-US" sz="4000" dirty="0">
                <a:solidFill>
                  <a:srgbClr val="7030A0"/>
                </a:solidFill>
                <a:latin typeface="微軟正黑體" panose="020B0604030504040204" pitchFamily="34" charset="-120"/>
                <a:ea typeface="微軟正黑體" panose="020B0604030504040204" pitchFamily="34" charset="-120"/>
              </a:rPr>
              <a:t>稍微听到一点传闻。</a:t>
            </a:r>
            <a:r>
              <a:rPr lang="zh-TW" altLang="en-US" sz="4000" dirty="0">
                <a:solidFill>
                  <a:srgbClr val="7030A0"/>
                </a:solidFill>
                <a:latin typeface="微軟正黑體" panose="020B0604030504040204" pitchFamily="34" charset="-120"/>
                <a:ea typeface="微軟正黑體" panose="020B0604030504040204" pitchFamily="34" charset="-120"/>
              </a:rPr>
              <a:t>。</a:t>
            </a:r>
          </a:p>
        </p:txBody>
      </p:sp>
      <p:pic>
        <p:nvPicPr>
          <p:cNvPr id="8" name="圖片 7">
            <a:extLst>
              <a:ext uri="{FF2B5EF4-FFF2-40B4-BE49-F238E27FC236}">
                <a16:creationId xmlns:a16="http://schemas.microsoft.com/office/drawing/2014/main" id="{0CD33C36-B258-4A9F-9711-969A87FF536F}"/>
              </a:ext>
            </a:extLst>
          </p:cNvPr>
          <p:cNvPicPr>
            <a:picLocks noChangeAspect="1"/>
          </p:cNvPicPr>
          <p:nvPr/>
        </p:nvPicPr>
        <p:blipFill>
          <a:blip r:embed="rId2"/>
          <a:stretch>
            <a:fillRect/>
          </a:stretch>
        </p:blipFill>
        <p:spPr>
          <a:xfrm>
            <a:off x="1485900" y="2628900"/>
            <a:ext cx="2857500" cy="3238500"/>
          </a:xfrm>
          <a:prstGeom prst="rect">
            <a:avLst/>
          </a:prstGeom>
        </p:spPr>
      </p:pic>
    </p:spTree>
    <p:extLst>
      <p:ext uri="{BB962C8B-B14F-4D97-AF65-F5344CB8AC3E}">
        <p14:creationId xmlns:p14="http://schemas.microsoft.com/office/powerpoint/2010/main" val="368478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96E7A84C-E17F-4188-BE65-0C84413ECF6F}"/>
              </a:ext>
            </a:extLst>
          </p:cNvPr>
          <p:cNvSpPr/>
          <p:nvPr/>
        </p:nvSpPr>
        <p:spPr>
          <a:xfrm>
            <a:off x="711200" y="105151"/>
            <a:ext cx="11125200" cy="6638549"/>
          </a:xfrm>
          <a:prstGeom prst="rect">
            <a:avLst/>
          </a:prstGeom>
        </p:spPr>
        <p:txBody>
          <a:bodyPr wrap="square">
            <a:spAutoFit/>
          </a:bodyPr>
          <a:lstStyle/>
          <a:p>
            <a:pPr indent="457200">
              <a:lnSpc>
                <a:spcPct val="150000"/>
              </a:lnSpc>
            </a:pPr>
            <a:r>
              <a:rPr lang="zh-CN" altLang="en-US" sz="3600" dirty="0">
                <a:latin typeface="微軟正黑體" panose="020B0604030504040204" pitchFamily="34" charset="-120"/>
                <a:ea typeface="微軟正黑體" panose="020B0604030504040204" pitchFamily="34" charset="-120"/>
              </a:rPr>
              <a:t>朋友却又告诉我，她从她母亲被送进医院那一天起，天天都陪在医院里没离开过。</a:t>
            </a:r>
          </a:p>
          <a:p>
            <a:pPr indent="457200">
              <a:lnSpc>
                <a:spcPct val="150000"/>
              </a:lnSpc>
            </a:pPr>
            <a:r>
              <a:rPr lang="zh-CN" altLang="en-US" sz="3600" dirty="0">
                <a:latin typeface="微軟正黑體" panose="020B0604030504040204" pitchFamily="34" charset="-120"/>
                <a:ea typeface="微軟正黑體" panose="020B0604030504040204" pitchFamily="34" charset="-120"/>
              </a:rPr>
              <a:t>“现在才来做孝女，平常怎么不对老人好一点儿？”</a:t>
            </a:r>
          </a:p>
          <a:p>
            <a:pPr indent="457200">
              <a:lnSpc>
                <a:spcPct val="150000"/>
              </a:lnSpc>
            </a:pPr>
            <a:r>
              <a:rPr lang="zh-CN" altLang="en-US" sz="3600" dirty="0">
                <a:latin typeface="微軟正黑體" panose="020B0604030504040204" pitchFamily="34" charset="-120"/>
                <a:ea typeface="微軟正黑體" panose="020B0604030504040204" pitchFamily="34" charset="-120"/>
              </a:rPr>
              <a:t>又经过那间病房时，我决定去看看老人。</a:t>
            </a:r>
          </a:p>
          <a:p>
            <a:pPr indent="457200">
              <a:lnSpc>
                <a:spcPct val="150000"/>
              </a:lnSpc>
            </a:pPr>
            <a:r>
              <a:rPr lang="zh-CN" altLang="en-US" sz="3600" dirty="0">
                <a:latin typeface="微軟正黑體" panose="020B0604030504040204" pitchFamily="34" charset="-120"/>
                <a:ea typeface="微軟正黑體" panose="020B0604030504040204" pitchFamily="34" charset="-120"/>
              </a:rPr>
              <a:t>坏女人见了我，连忙理了理两鬓的碎发，脸上露出一星儿笑。我从来没有见过她这个样子：不修边幅，面容憔悴，根本看不到往日里的孤清和高傲。我已经从朋友那儿了解了老人的病情，所以没有再问。</a:t>
            </a:r>
          </a:p>
        </p:txBody>
      </p:sp>
    </p:spTree>
    <p:extLst>
      <p:ext uri="{BB962C8B-B14F-4D97-AF65-F5344CB8AC3E}">
        <p14:creationId xmlns:p14="http://schemas.microsoft.com/office/powerpoint/2010/main" val="370336665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687630" y="210152"/>
            <a:ext cx="2151321" cy="1107996"/>
          </a:xfrm>
          <a:prstGeom prst="rect">
            <a:avLst/>
          </a:prstGeom>
          <a:solidFill>
            <a:schemeClr val="accent4">
              <a:lumMod val="75000"/>
            </a:schemeClr>
          </a:solidFill>
          <a:ln>
            <a:solidFill>
              <a:schemeClr val="accent1"/>
            </a:solidFill>
          </a:ln>
        </p:spPr>
        <p:txBody>
          <a:bodyPr wrap="square" rtlCol="0">
            <a:spAutoFit/>
          </a:bodyPr>
          <a:lstStyle/>
          <a:p>
            <a:pPr algn="ctr"/>
            <a:r>
              <a:rPr lang="zh-TW" altLang="en-US" sz="6600" dirty="0">
                <a:solidFill>
                  <a:schemeClr val="bg1"/>
                </a:solidFill>
                <a:latin typeface="+mn-ea"/>
              </a:rPr>
              <a:t>孝女</a:t>
            </a:r>
            <a:endParaRPr lang="en-US" altLang="zh-TW" sz="6600" dirty="0">
              <a:solidFill>
                <a:schemeClr val="bg1"/>
              </a:solidFill>
              <a:latin typeface="+mn-ea"/>
            </a:endParaRPr>
          </a:p>
        </p:txBody>
      </p:sp>
      <p:sp>
        <p:nvSpPr>
          <p:cNvPr id="4" name="文字方塊 3">
            <a:extLst>
              <a:ext uri="{FF2B5EF4-FFF2-40B4-BE49-F238E27FC236}">
                <a16:creationId xmlns:a16="http://schemas.microsoft.com/office/drawing/2014/main" id="{AE265C2A-CA00-4841-992C-7C43D64B6320}"/>
              </a:ext>
            </a:extLst>
          </p:cNvPr>
          <p:cNvSpPr txBox="1"/>
          <p:nvPr/>
        </p:nvSpPr>
        <p:spPr>
          <a:xfrm>
            <a:off x="6415927" y="235165"/>
            <a:ext cx="2151321" cy="1107996"/>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zh-TW" altLang="en-US" sz="6600" dirty="0">
                <a:solidFill>
                  <a:schemeClr val="bg1"/>
                </a:solidFill>
                <a:latin typeface="+mn-ea"/>
              </a:rPr>
              <a:t>鬓</a:t>
            </a:r>
            <a:endParaRPr lang="en-US" altLang="zh-TW" sz="6600" dirty="0">
              <a:solidFill>
                <a:schemeClr val="bg1"/>
              </a:solidFill>
              <a:latin typeface="+mn-ea"/>
            </a:endParaRPr>
          </a:p>
        </p:txBody>
      </p:sp>
      <p:sp>
        <p:nvSpPr>
          <p:cNvPr id="5" name="文字方塊 4">
            <a:extLst>
              <a:ext uri="{FF2B5EF4-FFF2-40B4-BE49-F238E27FC236}">
                <a16:creationId xmlns:a16="http://schemas.microsoft.com/office/drawing/2014/main" id="{558E7656-10B4-4306-9253-BEABC2FAD5CB}"/>
              </a:ext>
            </a:extLst>
          </p:cNvPr>
          <p:cNvSpPr txBox="1"/>
          <p:nvPr/>
        </p:nvSpPr>
        <p:spPr>
          <a:xfrm>
            <a:off x="687630" y="3429000"/>
            <a:ext cx="2151321" cy="1107996"/>
          </a:xfrm>
          <a:prstGeom prst="rect">
            <a:avLst/>
          </a:prstGeom>
          <a:solidFill>
            <a:schemeClr val="accent4">
              <a:lumMod val="75000"/>
            </a:schemeClr>
          </a:solidFill>
          <a:ln>
            <a:solidFill>
              <a:schemeClr val="accent4">
                <a:lumMod val="75000"/>
              </a:schemeClr>
            </a:solidFill>
          </a:ln>
        </p:spPr>
        <p:txBody>
          <a:bodyPr wrap="square" rtlCol="0" anchor="ctr">
            <a:spAutoFit/>
          </a:bodyPr>
          <a:lstStyle/>
          <a:p>
            <a:pPr algn="ctr"/>
            <a:r>
              <a:rPr lang="zh-TW" altLang="en-US" sz="6600" dirty="0">
                <a:solidFill>
                  <a:schemeClr val="bg1"/>
                </a:solidFill>
                <a:latin typeface="+mn-ea"/>
              </a:rPr>
              <a:t>憔悴</a:t>
            </a:r>
            <a:endParaRPr lang="en-US" altLang="zh-TW" sz="6600" dirty="0">
              <a:solidFill>
                <a:schemeClr val="bg1"/>
              </a:solidFill>
              <a:latin typeface="+mn-ea"/>
            </a:endParaRPr>
          </a:p>
        </p:txBody>
      </p:sp>
      <p:sp>
        <p:nvSpPr>
          <p:cNvPr id="6" name="文字方塊 5">
            <a:extLst>
              <a:ext uri="{FF2B5EF4-FFF2-40B4-BE49-F238E27FC236}">
                <a16:creationId xmlns:a16="http://schemas.microsoft.com/office/drawing/2014/main" id="{04856BEF-FABE-4A15-82C8-163159CEDA31}"/>
              </a:ext>
            </a:extLst>
          </p:cNvPr>
          <p:cNvSpPr txBox="1"/>
          <p:nvPr/>
        </p:nvSpPr>
        <p:spPr>
          <a:xfrm>
            <a:off x="6415926" y="3429000"/>
            <a:ext cx="2151321" cy="1107996"/>
          </a:xfrm>
          <a:prstGeom prst="rect">
            <a:avLst/>
          </a:prstGeom>
          <a:solidFill>
            <a:schemeClr val="accent4">
              <a:lumMod val="75000"/>
            </a:schemeClr>
          </a:solidFill>
          <a:ln>
            <a:solidFill>
              <a:schemeClr val="accent4">
                <a:lumMod val="75000"/>
              </a:schemeClr>
            </a:solidFill>
          </a:ln>
        </p:spPr>
        <p:txBody>
          <a:bodyPr wrap="square" rtlCol="0" anchor="ctr">
            <a:spAutoFit/>
          </a:bodyPr>
          <a:lstStyle/>
          <a:p>
            <a:pPr algn="ctr"/>
            <a:r>
              <a:rPr lang="zh-TW" altLang="en-US" sz="6600" dirty="0">
                <a:solidFill>
                  <a:schemeClr val="bg1"/>
                </a:solidFill>
                <a:latin typeface="+mn-ea"/>
              </a:rPr>
              <a:t>孤清</a:t>
            </a:r>
            <a:endParaRPr lang="en-US" altLang="zh-TW" sz="6600" dirty="0">
              <a:solidFill>
                <a:schemeClr val="bg1"/>
              </a:solidFill>
              <a:latin typeface="+mn-ea"/>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687630" y="1969611"/>
            <a:ext cx="5408370" cy="902555"/>
          </a:xfrm>
          <a:prstGeom prst="rect">
            <a:avLst/>
          </a:prstGeom>
          <a:noFill/>
        </p:spPr>
        <p:txBody>
          <a:bodyPr wrap="square" rtlCol="0">
            <a:spAutoFit/>
          </a:bodyPr>
          <a:lstStyle/>
          <a:p>
            <a:pPr algn="ctr">
              <a:lnSpc>
                <a:spcPct val="150000"/>
              </a:lnSpc>
            </a:pPr>
            <a:r>
              <a:rPr lang="zh-TW" altLang="en-US" sz="4000" dirty="0"/>
              <a:t>孝顺的女子。</a:t>
            </a:r>
            <a:endParaRPr lang="zh-TW" altLang="en-US" sz="4000" dirty="0">
              <a:latin typeface="+mn-ea"/>
            </a:endParaRPr>
          </a:p>
        </p:txBody>
      </p:sp>
      <p:sp>
        <p:nvSpPr>
          <p:cNvPr id="9" name="文字方塊 8">
            <a:extLst>
              <a:ext uri="{FF2B5EF4-FFF2-40B4-BE49-F238E27FC236}">
                <a16:creationId xmlns:a16="http://schemas.microsoft.com/office/drawing/2014/main" id="{D17DCB4F-281E-48F9-8B9B-F6FF1FC41050}"/>
              </a:ext>
            </a:extLst>
          </p:cNvPr>
          <p:cNvSpPr txBox="1"/>
          <p:nvPr/>
        </p:nvSpPr>
        <p:spPr>
          <a:xfrm>
            <a:off x="687630" y="5179220"/>
            <a:ext cx="5408370" cy="902555"/>
          </a:xfrm>
          <a:prstGeom prst="rect">
            <a:avLst/>
          </a:prstGeom>
          <a:noFill/>
        </p:spPr>
        <p:txBody>
          <a:bodyPr wrap="square" rtlCol="0">
            <a:spAutoFit/>
          </a:bodyPr>
          <a:lstStyle/>
          <a:p>
            <a:pPr algn="ctr">
              <a:lnSpc>
                <a:spcPct val="150000"/>
              </a:lnSpc>
            </a:pPr>
            <a:r>
              <a:rPr lang="zh-TW" altLang="en-US" sz="4000" dirty="0">
                <a:latin typeface="微軟正黑體" panose="020B0604030504040204" pitchFamily="34" charset="-120"/>
                <a:ea typeface="微軟正黑體" panose="020B0604030504040204" pitchFamily="34" charset="-120"/>
              </a:rPr>
              <a:t>黄瘦</a:t>
            </a:r>
            <a:r>
              <a:rPr lang="en-US" altLang="zh-TW" sz="4000" dirty="0">
                <a:latin typeface="微軟正黑體" panose="020B0604030504040204" pitchFamily="34" charset="-120"/>
                <a:ea typeface="微軟正黑體" panose="020B0604030504040204" pitchFamily="34" charset="-120"/>
              </a:rPr>
              <a:t>;</a:t>
            </a:r>
            <a:r>
              <a:rPr lang="zh-TW" altLang="en-US" sz="4000" dirty="0">
                <a:latin typeface="微軟正黑體" panose="020B0604030504040204" pitchFamily="34" charset="-120"/>
                <a:ea typeface="微軟正黑體" panose="020B0604030504040204" pitchFamily="34" charset="-120"/>
              </a:rPr>
              <a:t>瘦损</a:t>
            </a:r>
          </a:p>
        </p:txBody>
      </p:sp>
      <p:sp>
        <p:nvSpPr>
          <p:cNvPr id="11" name="矩形 10">
            <a:extLst>
              <a:ext uri="{FF2B5EF4-FFF2-40B4-BE49-F238E27FC236}">
                <a16:creationId xmlns:a16="http://schemas.microsoft.com/office/drawing/2014/main" id="{9AF8CCF4-6697-482F-81B6-2EF38231843A}"/>
              </a:ext>
            </a:extLst>
          </p:cNvPr>
          <p:cNvSpPr/>
          <p:nvPr/>
        </p:nvSpPr>
        <p:spPr>
          <a:xfrm>
            <a:off x="2822702" y="3740262"/>
            <a:ext cx="3609474" cy="584775"/>
          </a:xfrm>
          <a:prstGeom prst="rect">
            <a:avLst/>
          </a:prstGeom>
        </p:spPr>
        <p:txBody>
          <a:bodyPr wrap="square">
            <a:spAutoFit/>
          </a:bodyPr>
          <a:lstStyle/>
          <a:p>
            <a:pPr algn="ctr"/>
            <a:r>
              <a:rPr lang="en-US" altLang="zh-TW" sz="3200" dirty="0"/>
              <a:t>wan and sallow</a:t>
            </a:r>
            <a:endParaRPr lang="zh-TW" altLang="en-US" sz="3200" dirty="0">
              <a:latin typeface="+mn-ea"/>
              <a:cs typeface="Calibri" panose="020F0502020204030204" pitchFamily="34" charset="0"/>
            </a:endParaRPr>
          </a:p>
        </p:txBody>
      </p:sp>
      <p:sp>
        <p:nvSpPr>
          <p:cNvPr id="14" name="矩形 13">
            <a:extLst>
              <a:ext uri="{FF2B5EF4-FFF2-40B4-BE49-F238E27FC236}">
                <a16:creationId xmlns:a16="http://schemas.microsoft.com/office/drawing/2014/main" id="{6B1E5DB5-A453-4C9C-BA79-98369E7D6F4E}"/>
              </a:ext>
            </a:extLst>
          </p:cNvPr>
          <p:cNvSpPr/>
          <p:nvPr/>
        </p:nvSpPr>
        <p:spPr>
          <a:xfrm>
            <a:off x="8567246" y="681854"/>
            <a:ext cx="3618926" cy="584775"/>
          </a:xfrm>
          <a:prstGeom prst="rect">
            <a:avLst/>
          </a:prstGeom>
        </p:spPr>
        <p:txBody>
          <a:bodyPr wrap="square">
            <a:spAutoFit/>
          </a:bodyPr>
          <a:lstStyle/>
          <a:p>
            <a:pPr algn="ctr"/>
            <a:r>
              <a:rPr lang="en-US" altLang="zh-TW" sz="3200" dirty="0"/>
              <a:t>hair on temples</a:t>
            </a:r>
            <a:endParaRPr lang="zh-TW" altLang="en-US" sz="3200" dirty="0">
              <a:latin typeface="+mn-ea"/>
              <a:cs typeface="Calibri" panose="020F0502020204030204" pitchFamily="34" charset="0"/>
            </a:endParaRPr>
          </a:p>
        </p:txBody>
      </p:sp>
      <p:sp>
        <p:nvSpPr>
          <p:cNvPr id="16" name="文字方塊 15">
            <a:extLst>
              <a:ext uri="{FF2B5EF4-FFF2-40B4-BE49-F238E27FC236}">
                <a16:creationId xmlns:a16="http://schemas.microsoft.com/office/drawing/2014/main" id="{C1B381F7-6308-4A12-8D3E-C5002AC24ADA}"/>
              </a:ext>
            </a:extLst>
          </p:cNvPr>
          <p:cNvSpPr txBox="1"/>
          <p:nvPr/>
        </p:nvSpPr>
        <p:spPr>
          <a:xfrm>
            <a:off x="6448424" y="4885677"/>
            <a:ext cx="5782065" cy="902555"/>
          </a:xfrm>
          <a:prstGeom prst="rect">
            <a:avLst/>
          </a:prstGeom>
          <a:noFill/>
        </p:spPr>
        <p:txBody>
          <a:bodyPr wrap="square" rtlCol="0">
            <a:spAutoFit/>
          </a:bodyPr>
          <a:lstStyle/>
          <a:p>
            <a:pPr algn="ctr">
              <a:lnSpc>
                <a:spcPct val="150000"/>
              </a:lnSpc>
            </a:pPr>
            <a:r>
              <a:rPr lang="zh-TW" altLang="en-US" sz="4000" dirty="0"/>
              <a:t>孤高而清净</a:t>
            </a:r>
            <a:r>
              <a:rPr lang="zh-TW" altLang="en-US" sz="4000" dirty="0">
                <a:latin typeface="+mn-ea"/>
              </a:rPr>
              <a:t>。</a:t>
            </a:r>
          </a:p>
        </p:txBody>
      </p:sp>
      <p:pic>
        <p:nvPicPr>
          <p:cNvPr id="3" name="圖片 2">
            <a:extLst>
              <a:ext uri="{FF2B5EF4-FFF2-40B4-BE49-F238E27FC236}">
                <a16:creationId xmlns:a16="http://schemas.microsoft.com/office/drawing/2014/main" id="{73E9B60C-194F-4501-B690-5B1D4B4EAB11}"/>
              </a:ext>
            </a:extLst>
          </p:cNvPr>
          <p:cNvPicPr>
            <a:picLocks noChangeAspect="1"/>
          </p:cNvPicPr>
          <p:nvPr/>
        </p:nvPicPr>
        <p:blipFill>
          <a:blip r:embed="rId2"/>
          <a:stretch>
            <a:fillRect/>
          </a:stretch>
        </p:blipFill>
        <p:spPr>
          <a:xfrm>
            <a:off x="7806873" y="1407667"/>
            <a:ext cx="3165927" cy="1893192"/>
          </a:xfrm>
          <a:prstGeom prst="rect">
            <a:avLst/>
          </a:prstGeom>
        </p:spPr>
      </p:pic>
    </p:spTree>
    <p:extLst>
      <p:ext uri="{BB962C8B-B14F-4D97-AF65-F5344CB8AC3E}">
        <p14:creationId xmlns:p14="http://schemas.microsoft.com/office/powerpoint/2010/main" val="1643182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ppt_x"/>
                                          </p:val>
                                        </p:tav>
                                        <p:tav tm="100000">
                                          <p:val>
                                            <p:strVal val="#ppt_x"/>
                                          </p:val>
                                        </p:tav>
                                      </p:tavLst>
                                    </p:anim>
                                    <p:anim calcmode="lin" valueType="num">
                                      <p:cBhvr additive="base">
                                        <p:cTn id="5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p:bldP spid="9" grpId="0"/>
      <p:bldP spid="11" grpId="0"/>
      <p:bldP spid="14" grpId="0"/>
      <p:bldP spid="16"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687630" y="210152"/>
            <a:ext cx="2151321" cy="1107996"/>
          </a:xfrm>
          <a:prstGeom prst="rect">
            <a:avLst/>
          </a:prstGeom>
          <a:solidFill>
            <a:schemeClr val="accent4">
              <a:lumMod val="75000"/>
            </a:schemeClr>
          </a:solidFill>
          <a:ln>
            <a:solidFill>
              <a:schemeClr val="accent1"/>
            </a:solidFill>
          </a:ln>
        </p:spPr>
        <p:txBody>
          <a:bodyPr wrap="square" rtlCol="0">
            <a:spAutoFit/>
          </a:bodyPr>
          <a:lstStyle/>
          <a:p>
            <a:pPr algn="ctr"/>
            <a:r>
              <a:rPr lang="zh-TW" altLang="en-US" sz="6600" dirty="0">
                <a:solidFill>
                  <a:schemeClr val="bg1"/>
                </a:solidFill>
                <a:latin typeface="+mn-ea"/>
              </a:rPr>
              <a:t>高傲</a:t>
            </a:r>
            <a:endParaRPr lang="en-US" altLang="zh-TW" sz="6600" dirty="0">
              <a:solidFill>
                <a:schemeClr val="bg1"/>
              </a:solidFill>
              <a:latin typeface="+mn-ea"/>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687630" y="1969611"/>
            <a:ext cx="5408370" cy="902555"/>
          </a:xfrm>
          <a:prstGeom prst="rect">
            <a:avLst/>
          </a:prstGeom>
          <a:noFill/>
        </p:spPr>
        <p:txBody>
          <a:bodyPr wrap="square" rtlCol="0">
            <a:spAutoFit/>
          </a:bodyPr>
          <a:lstStyle/>
          <a:p>
            <a:pPr algn="ctr">
              <a:lnSpc>
                <a:spcPct val="150000"/>
              </a:lnSpc>
            </a:pPr>
            <a:r>
              <a:rPr lang="zh-CN" altLang="en-US" sz="4000" dirty="0">
                <a:latin typeface="微軟正黑體" panose="020B0604030504040204" pitchFamily="34" charset="-120"/>
                <a:ea typeface="微軟正黑體" panose="020B0604030504040204" pitchFamily="34" charset="-120"/>
              </a:rPr>
              <a:t>自以为了不起</a:t>
            </a:r>
            <a:r>
              <a:rPr lang="en-US" altLang="zh-CN" sz="4000" dirty="0">
                <a:latin typeface="微軟正黑體" panose="020B0604030504040204" pitchFamily="34" charset="-120"/>
                <a:ea typeface="微軟正黑體" panose="020B0604030504040204" pitchFamily="34" charset="-120"/>
              </a:rPr>
              <a:t>,</a:t>
            </a:r>
            <a:r>
              <a:rPr lang="zh-CN" altLang="en-US" sz="4000" dirty="0">
                <a:latin typeface="微軟正黑體" panose="020B0604030504040204" pitchFamily="34" charset="-120"/>
                <a:ea typeface="微軟正黑體" panose="020B0604030504040204" pitchFamily="34" charset="-120"/>
              </a:rPr>
              <a:t>看不起人</a:t>
            </a:r>
            <a:endParaRPr lang="zh-TW" altLang="en-US" sz="4000" dirty="0">
              <a:latin typeface="微軟正黑體" panose="020B0604030504040204" pitchFamily="34" charset="-120"/>
              <a:ea typeface="微軟正黑體" panose="020B0604030504040204" pitchFamily="34" charset="-120"/>
            </a:endParaRPr>
          </a:p>
        </p:txBody>
      </p:sp>
      <p:sp>
        <p:nvSpPr>
          <p:cNvPr id="15" name="矩形 14">
            <a:extLst>
              <a:ext uri="{FF2B5EF4-FFF2-40B4-BE49-F238E27FC236}">
                <a16:creationId xmlns:a16="http://schemas.microsoft.com/office/drawing/2014/main" id="{58C387E4-4460-4071-8CB6-8D0ABB1306E7}"/>
              </a:ext>
            </a:extLst>
          </p:cNvPr>
          <p:cNvSpPr/>
          <p:nvPr/>
        </p:nvSpPr>
        <p:spPr>
          <a:xfrm>
            <a:off x="2838951" y="681853"/>
            <a:ext cx="3609474" cy="584775"/>
          </a:xfrm>
          <a:prstGeom prst="rect">
            <a:avLst/>
          </a:prstGeom>
        </p:spPr>
        <p:txBody>
          <a:bodyPr wrap="square">
            <a:spAutoFit/>
          </a:bodyPr>
          <a:lstStyle/>
          <a:p>
            <a:pPr algn="ctr"/>
            <a:r>
              <a:rPr lang="en-US" altLang="zh-TW" sz="3200" dirty="0"/>
              <a:t>be high and mighty</a:t>
            </a:r>
            <a:endParaRPr lang="zh-TW" altLang="en-US" sz="3200" dirty="0">
              <a:latin typeface="+mn-ea"/>
              <a:cs typeface="Calibri" panose="020F0502020204030204" pitchFamily="34" charset="0"/>
            </a:endParaRPr>
          </a:p>
        </p:txBody>
      </p:sp>
    </p:spTree>
    <p:extLst>
      <p:ext uri="{BB962C8B-B14F-4D97-AF65-F5344CB8AC3E}">
        <p14:creationId xmlns:p14="http://schemas.microsoft.com/office/powerpoint/2010/main" val="2794331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15"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3CD4040-8AA2-4C10-9B71-61F11E7BCD9A}"/>
              </a:ext>
            </a:extLst>
          </p:cNvPr>
          <p:cNvSpPr txBox="1"/>
          <p:nvPr/>
        </p:nvSpPr>
        <p:spPr>
          <a:xfrm>
            <a:off x="699978" y="589563"/>
            <a:ext cx="4327450" cy="1107996"/>
          </a:xfrm>
          <a:prstGeom prst="rect">
            <a:avLst/>
          </a:prstGeom>
          <a:solidFill>
            <a:srgbClr val="7030A0"/>
          </a:solidFill>
          <a:ln>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spAutoFit/>
          </a:bodyPr>
          <a:lstStyle/>
          <a:p>
            <a:pPr algn="ctr"/>
            <a:r>
              <a:rPr lang="zh-TW" altLang="en-US" sz="6600" dirty="0">
                <a:latin typeface="微軟正黑體" panose="020B0604030504040204" pitchFamily="34" charset="-120"/>
                <a:ea typeface="微軟正黑體" panose="020B0604030504040204" pitchFamily="34" charset="-120"/>
              </a:rPr>
              <a:t>不修边幅</a:t>
            </a:r>
            <a:endParaRPr lang="en-US" altLang="zh-TW" sz="6600" dirty="0"/>
          </a:p>
        </p:txBody>
      </p:sp>
      <p:sp>
        <p:nvSpPr>
          <p:cNvPr id="3" name="矩形 2">
            <a:extLst>
              <a:ext uri="{FF2B5EF4-FFF2-40B4-BE49-F238E27FC236}">
                <a16:creationId xmlns:a16="http://schemas.microsoft.com/office/drawing/2014/main" id="{5EFAA07E-D2DF-410D-BA07-6EE204523098}"/>
              </a:ext>
            </a:extLst>
          </p:cNvPr>
          <p:cNvSpPr/>
          <p:nvPr/>
        </p:nvSpPr>
        <p:spPr>
          <a:xfrm>
            <a:off x="5381626" y="3500646"/>
            <a:ext cx="6491396" cy="1999265"/>
          </a:xfrm>
          <a:prstGeom prst="rect">
            <a:avLst/>
          </a:prstGeom>
        </p:spPr>
        <p:txBody>
          <a:bodyPr wrap="square">
            <a:spAutoFit/>
          </a:bodyPr>
          <a:lstStyle/>
          <a:p>
            <a:pPr algn="ctr">
              <a:lnSpc>
                <a:spcPct val="150000"/>
              </a:lnSpc>
            </a:pPr>
            <a:r>
              <a:rPr lang="zh-TW" altLang="en-US" sz="4400"/>
              <a:t>他要老是不修边幅，我看会娶不到老婆的。</a:t>
            </a:r>
            <a:endParaRPr lang="zh-TW" altLang="en-US" sz="4400" dirty="0">
              <a:latin typeface="微軟正黑體" panose="020B0604030504040204" pitchFamily="34" charset="-120"/>
              <a:ea typeface="微軟正黑體" panose="020B0604030504040204" pitchFamily="34" charset="-120"/>
            </a:endParaRPr>
          </a:p>
        </p:txBody>
      </p:sp>
      <p:cxnSp>
        <p:nvCxnSpPr>
          <p:cNvPr id="5" name="直線單箭頭接點 4">
            <a:extLst>
              <a:ext uri="{FF2B5EF4-FFF2-40B4-BE49-F238E27FC236}">
                <a16:creationId xmlns:a16="http://schemas.microsoft.com/office/drawing/2014/main" id="{036036A7-BBBC-4FBA-AF40-C2B26F213443}"/>
              </a:ext>
            </a:extLst>
          </p:cNvPr>
          <p:cNvCxnSpPr>
            <a:cxnSpLocks/>
            <a:stCxn id="2" idx="3"/>
            <a:endCxn id="6" idx="1"/>
          </p:cNvCxnSpPr>
          <p:nvPr/>
        </p:nvCxnSpPr>
        <p:spPr>
          <a:xfrm>
            <a:off x="5027428" y="1143561"/>
            <a:ext cx="1068572" cy="1"/>
          </a:xfrm>
          <a:prstGeom prst="straightConnector1">
            <a:avLst/>
          </a:prstGeom>
          <a:ln w="76200">
            <a:solidFill>
              <a:srgbClr val="926397"/>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37018BC7-6073-4CA9-9B83-CB477C626896}"/>
              </a:ext>
            </a:extLst>
          </p:cNvPr>
          <p:cNvSpPr txBox="1"/>
          <p:nvPr/>
        </p:nvSpPr>
        <p:spPr>
          <a:xfrm>
            <a:off x="6096000" y="481842"/>
            <a:ext cx="6096000" cy="1323439"/>
          </a:xfrm>
          <a:prstGeom prst="rect">
            <a:avLst/>
          </a:prstGeom>
          <a:noFill/>
          <a:ln w="76200">
            <a:solidFill>
              <a:srgbClr val="7030A0"/>
            </a:solidFill>
          </a:ln>
        </p:spPr>
        <p:txBody>
          <a:bodyPr wrap="square" rtlCol="0">
            <a:spAutoFit/>
          </a:bodyPr>
          <a:lstStyle/>
          <a:p>
            <a:pPr algn="ctr"/>
            <a:r>
              <a:rPr lang="zh-CN" altLang="en-US" sz="4000" dirty="0">
                <a:solidFill>
                  <a:srgbClr val="7030A0"/>
                </a:solidFill>
                <a:latin typeface="微軟正黑體" panose="020B0604030504040204" pitchFamily="34" charset="-120"/>
                <a:ea typeface="微軟正黑體" panose="020B0604030504040204" pitchFamily="34" charset="-120"/>
              </a:rPr>
              <a:t>形容不讲究衣饰仪容或</a:t>
            </a:r>
            <a:r>
              <a:rPr lang="zh-TW" altLang="en-US" sz="4000" dirty="0">
                <a:solidFill>
                  <a:srgbClr val="7030A0"/>
                </a:solidFill>
                <a:latin typeface="微軟正黑體" panose="020B0604030504040204" pitchFamily="34" charset="-120"/>
                <a:ea typeface="微軟正黑體" panose="020B0604030504040204" pitchFamily="34" charset="-120"/>
              </a:rPr>
              <a:t>行为随便</a:t>
            </a:r>
            <a:r>
              <a:rPr lang="zh-CN" altLang="en-US" sz="4000" dirty="0">
                <a:solidFill>
                  <a:srgbClr val="7030A0"/>
                </a:solidFill>
                <a:latin typeface="微軟正黑體" panose="020B0604030504040204" pitchFamily="34" charset="-120"/>
                <a:ea typeface="微軟正黑體" panose="020B0604030504040204" pitchFamily="34" charset="-120"/>
              </a:rPr>
              <a:t>。</a:t>
            </a:r>
            <a:endParaRPr lang="zh-TW" altLang="en-US" sz="4000" dirty="0">
              <a:solidFill>
                <a:srgbClr val="7030A0"/>
              </a:solidFill>
              <a:latin typeface="微軟正黑體" panose="020B0604030504040204" pitchFamily="34" charset="-120"/>
              <a:ea typeface="微軟正黑體" panose="020B0604030504040204" pitchFamily="34" charset="-120"/>
            </a:endParaRPr>
          </a:p>
        </p:txBody>
      </p:sp>
      <p:sp>
        <p:nvSpPr>
          <p:cNvPr id="4" name="矩形 3">
            <a:extLst>
              <a:ext uri="{FF2B5EF4-FFF2-40B4-BE49-F238E27FC236}">
                <a16:creationId xmlns:a16="http://schemas.microsoft.com/office/drawing/2014/main" id="{FB38022E-C858-4D77-A78B-A2A334483D0A}"/>
              </a:ext>
            </a:extLst>
          </p:cNvPr>
          <p:cNvSpPr/>
          <p:nvPr/>
        </p:nvSpPr>
        <p:spPr>
          <a:xfrm>
            <a:off x="6096000" y="1943102"/>
            <a:ext cx="5777022" cy="523220"/>
          </a:xfrm>
          <a:prstGeom prst="rect">
            <a:avLst/>
          </a:prstGeom>
        </p:spPr>
        <p:txBody>
          <a:bodyPr wrap="square">
            <a:spAutoFit/>
          </a:bodyPr>
          <a:lstStyle/>
          <a:p>
            <a:pPr algn="ctr"/>
            <a:r>
              <a:rPr lang="en-US" altLang="zh-TW" sz="2800" dirty="0">
                <a:solidFill>
                  <a:srgbClr val="7030A0"/>
                </a:solidFill>
              </a:rPr>
              <a:t>not care about one's appearance</a:t>
            </a:r>
            <a:endParaRPr lang="zh-TW" altLang="en-US" sz="2800" dirty="0">
              <a:solidFill>
                <a:srgbClr val="7030A0"/>
              </a:solidFill>
              <a:latin typeface="微軟正黑體" panose="020B0604030504040204" pitchFamily="34" charset="-120"/>
              <a:ea typeface="微軟正黑體" panose="020B0604030504040204" pitchFamily="34" charset="-120"/>
            </a:endParaRPr>
          </a:p>
        </p:txBody>
      </p:sp>
      <p:pic>
        <p:nvPicPr>
          <p:cNvPr id="7" name="圖片 6">
            <a:extLst>
              <a:ext uri="{FF2B5EF4-FFF2-40B4-BE49-F238E27FC236}">
                <a16:creationId xmlns:a16="http://schemas.microsoft.com/office/drawing/2014/main" id="{E2BEC063-3607-4F2E-9F5C-DAB3664385B8}"/>
              </a:ext>
            </a:extLst>
          </p:cNvPr>
          <p:cNvPicPr>
            <a:picLocks noChangeAspect="1"/>
          </p:cNvPicPr>
          <p:nvPr/>
        </p:nvPicPr>
        <p:blipFill>
          <a:blip r:embed="rId2"/>
          <a:stretch>
            <a:fillRect/>
          </a:stretch>
        </p:blipFill>
        <p:spPr>
          <a:xfrm>
            <a:off x="707833" y="2757203"/>
            <a:ext cx="4673793" cy="3110197"/>
          </a:xfrm>
          <a:prstGeom prst="rect">
            <a:avLst/>
          </a:prstGeom>
        </p:spPr>
      </p:pic>
    </p:spTree>
    <p:extLst>
      <p:ext uri="{BB962C8B-B14F-4D97-AF65-F5344CB8AC3E}">
        <p14:creationId xmlns:p14="http://schemas.microsoft.com/office/powerpoint/2010/main" val="71129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A4D2B0E-42D7-4F6C-99DE-126BB40CB178}"/>
              </a:ext>
            </a:extLst>
          </p:cNvPr>
          <p:cNvSpPr/>
          <p:nvPr/>
        </p:nvSpPr>
        <p:spPr>
          <a:xfrm>
            <a:off x="749300" y="76200"/>
            <a:ext cx="11163300" cy="6638549"/>
          </a:xfrm>
          <a:prstGeom prst="rect">
            <a:avLst/>
          </a:prstGeom>
        </p:spPr>
        <p:txBody>
          <a:bodyPr wrap="square">
            <a:spAutoFit/>
          </a:bodyPr>
          <a:lstStyle/>
          <a:p>
            <a:pPr indent="457200">
              <a:lnSpc>
                <a:spcPct val="150000"/>
              </a:lnSpc>
            </a:pPr>
            <a:r>
              <a:rPr lang="zh-CN" altLang="en-US" sz="3600" dirty="0">
                <a:latin typeface="微軟正黑體" panose="020B0604030504040204" pitchFamily="34" charset="-120"/>
                <a:ea typeface="微軟正黑體" panose="020B0604030504040204" pitchFamily="34" charset="-120"/>
              </a:rPr>
              <a:t>坏女人削了个苹果，递给我。我没有接，却问：“就你一个人在这儿？”她点点头，又放下苹果。我又问</a:t>
            </a:r>
            <a:endParaRPr lang="en-US" altLang="zh-CN" sz="3600" dirty="0">
              <a:latin typeface="微軟正黑體" panose="020B0604030504040204" pitchFamily="34" charset="-120"/>
              <a:ea typeface="微軟正黑體" panose="020B0604030504040204" pitchFamily="34" charset="-120"/>
            </a:endParaRPr>
          </a:p>
          <a:p>
            <a:pPr>
              <a:lnSpc>
                <a:spcPct val="150000"/>
              </a:lnSpc>
            </a:pPr>
            <a:r>
              <a:rPr lang="zh-CN" altLang="en-US" sz="3600" dirty="0">
                <a:latin typeface="微軟正黑體" panose="020B0604030504040204" pitchFamily="34" charset="-120"/>
                <a:ea typeface="微軟正黑體" panose="020B0604030504040204" pitchFamily="34" charset="-120"/>
              </a:rPr>
              <a:t>“你没有其他亲人了？”</a:t>
            </a:r>
          </a:p>
          <a:p>
            <a:pPr indent="457200">
              <a:lnSpc>
                <a:spcPct val="150000"/>
              </a:lnSpc>
            </a:pPr>
            <a:r>
              <a:rPr lang="zh-CN" altLang="en-US" sz="3600" dirty="0">
                <a:latin typeface="微軟正黑體" panose="020B0604030504040204" pitchFamily="34" charset="-120"/>
                <a:ea typeface="微軟正黑體" panose="020B0604030504040204" pitchFamily="34" charset="-120"/>
              </a:rPr>
              <a:t>坏女人告诉我，她父亲在她念大学的时候去世了，是她母亲含辛茹苦把她养大。大学毕业后，她来到这个城市工作，然后，才从家乡把母亲接来。</a:t>
            </a:r>
            <a:endParaRPr lang="en-US" altLang="zh-CN" sz="3600" dirty="0">
              <a:latin typeface="微軟正黑體" panose="020B0604030504040204" pitchFamily="34" charset="-120"/>
              <a:ea typeface="微軟正黑體" panose="020B0604030504040204" pitchFamily="34" charset="-120"/>
            </a:endParaRPr>
          </a:p>
          <a:p>
            <a:pPr indent="457200">
              <a:lnSpc>
                <a:spcPct val="150000"/>
              </a:lnSpc>
            </a:pPr>
            <a:r>
              <a:rPr lang="zh-CN" altLang="en-US" sz="3600" dirty="0">
                <a:latin typeface="微軟正黑體" panose="020B0604030504040204" pitchFamily="34" charset="-120"/>
                <a:ea typeface="微軟正黑體" panose="020B0604030504040204" pitchFamily="34" charset="-120"/>
              </a:rPr>
              <a:t>“我知道你们都很讨厌我。”她继续说。我听到了一个动人的爱情故事，是她母亲的</a:t>
            </a:r>
            <a:endParaRPr lang="en-US" altLang="zh-CN" sz="36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44524685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3CD4040-8AA2-4C10-9B71-61F11E7BCD9A}"/>
              </a:ext>
            </a:extLst>
          </p:cNvPr>
          <p:cNvSpPr txBox="1"/>
          <p:nvPr/>
        </p:nvSpPr>
        <p:spPr>
          <a:xfrm>
            <a:off x="699978" y="589563"/>
            <a:ext cx="4327450" cy="1107996"/>
          </a:xfrm>
          <a:prstGeom prst="rect">
            <a:avLst/>
          </a:prstGeom>
          <a:solidFill>
            <a:srgbClr val="7030A0"/>
          </a:solidFill>
          <a:ln>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spAutoFit/>
          </a:bodyPr>
          <a:lstStyle/>
          <a:p>
            <a:pPr algn="ctr"/>
            <a:r>
              <a:rPr lang="zh-CN" altLang="en-US" sz="6600" dirty="0">
                <a:latin typeface="微軟正黑體" panose="020B0604030504040204" pitchFamily="34" charset="-120"/>
                <a:ea typeface="微軟正黑體" panose="020B0604030504040204" pitchFamily="34" charset="-120"/>
              </a:rPr>
              <a:t>含辛茹苦</a:t>
            </a:r>
            <a:endParaRPr lang="en-US" altLang="zh-TW" sz="6600" dirty="0"/>
          </a:p>
        </p:txBody>
      </p:sp>
      <p:sp>
        <p:nvSpPr>
          <p:cNvPr id="3" name="矩形 2">
            <a:extLst>
              <a:ext uri="{FF2B5EF4-FFF2-40B4-BE49-F238E27FC236}">
                <a16:creationId xmlns:a16="http://schemas.microsoft.com/office/drawing/2014/main" id="{5EFAA07E-D2DF-410D-BA07-6EE204523098}"/>
              </a:ext>
            </a:extLst>
          </p:cNvPr>
          <p:cNvSpPr/>
          <p:nvPr/>
        </p:nvSpPr>
        <p:spPr>
          <a:xfrm>
            <a:off x="5288498" y="3381304"/>
            <a:ext cx="6491396" cy="1999458"/>
          </a:xfrm>
          <a:prstGeom prst="rect">
            <a:avLst/>
          </a:prstGeom>
        </p:spPr>
        <p:txBody>
          <a:bodyPr wrap="square">
            <a:spAutoFit/>
          </a:bodyPr>
          <a:lstStyle/>
          <a:p>
            <a:pPr algn="ctr">
              <a:lnSpc>
                <a:spcPct val="150000"/>
              </a:lnSpc>
            </a:pPr>
            <a:r>
              <a:rPr lang="zh-TW" altLang="en-US" sz="4400" dirty="0"/>
              <a:t>丈夫去世后，她含辛茹苦的一手把孩子拉拔大</a:t>
            </a:r>
            <a:r>
              <a:rPr lang="zh-TW" altLang="en-US" sz="4400" dirty="0">
                <a:latin typeface="Helvetica Neue"/>
              </a:rPr>
              <a:t>。</a:t>
            </a:r>
            <a:endParaRPr lang="zh-TW" altLang="en-US" sz="4400" dirty="0"/>
          </a:p>
        </p:txBody>
      </p:sp>
      <p:cxnSp>
        <p:nvCxnSpPr>
          <p:cNvPr id="5" name="直線單箭頭接點 4">
            <a:extLst>
              <a:ext uri="{FF2B5EF4-FFF2-40B4-BE49-F238E27FC236}">
                <a16:creationId xmlns:a16="http://schemas.microsoft.com/office/drawing/2014/main" id="{036036A7-BBBC-4FBA-AF40-C2B26F213443}"/>
              </a:ext>
            </a:extLst>
          </p:cNvPr>
          <p:cNvCxnSpPr>
            <a:cxnSpLocks/>
            <a:stCxn id="2" idx="3"/>
            <a:endCxn id="6" idx="1"/>
          </p:cNvCxnSpPr>
          <p:nvPr/>
        </p:nvCxnSpPr>
        <p:spPr>
          <a:xfrm>
            <a:off x="5027428" y="1143561"/>
            <a:ext cx="1068572" cy="0"/>
          </a:xfrm>
          <a:prstGeom prst="straightConnector1">
            <a:avLst/>
          </a:prstGeom>
          <a:ln w="76200">
            <a:solidFill>
              <a:srgbClr val="926397"/>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37018BC7-6073-4CA9-9B83-CB477C626896}"/>
              </a:ext>
            </a:extLst>
          </p:cNvPr>
          <p:cNvSpPr txBox="1"/>
          <p:nvPr/>
        </p:nvSpPr>
        <p:spPr>
          <a:xfrm>
            <a:off x="6096000" y="789618"/>
            <a:ext cx="6096000" cy="707886"/>
          </a:xfrm>
          <a:prstGeom prst="rect">
            <a:avLst/>
          </a:prstGeom>
          <a:noFill/>
          <a:ln w="76200">
            <a:solidFill>
              <a:srgbClr val="7030A0"/>
            </a:solidFill>
          </a:ln>
        </p:spPr>
        <p:txBody>
          <a:bodyPr wrap="square" rtlCol="0">
            <a:spAutoFit/>
          </a:bodyPr>
          <a:lstStyle/>
          <a:p>
            <a:pPr algn="ctr"/>
            <a:r>
              <a:rPr lang="zh-CN" altLang="en-US" sz="4000" dirty="0">
                <a:solidFill>
                  <a:srgbClr val="7030A0"/>
                </a:solidFill>
                <a:latin typeface="微軟正黑體" panose="020B0604030504040204" pitchFamily="34" charset="-120"/>
                <a:ea typeface="微軟正黑體" panose="020B0604030504040204" pitchFamily="34" charset="-120"/>
              </a:rPr>
              <a:t>形容受尽各种辛苦</a:t>
            </a:r>
            <a:r>
              <a:rPr lang="zh-TW" altLang="en-US" sz="4000" dirty="0">
                <a:solidFill>
                  <a:srgbClr val="7030A0"/>
                </a:solidFill>
                <a:latin typeface="微軟正黑體" panose="020B0604030504040204" pitchFamily="34" charset="-120"/>
                <a:ea typeface="微軟正黑體" panose="020B0604030504040204" pitchFamily="34" charset="-120"/>
              </a:rPr>
              <a:t>。</a:t>
            </a:r>
          </a:p>
        </p:txBody>
      </p:sp>
      <p:sp>
        <p:nvSpPr>
          <p:cNvPr id="4" name="矩形 3">
            <a:extLst>
              <a:ext uri="{FF2B5EF4-FFF2-40B4-BE49-F238E27FC236}">
                <a16:creationId xmlns:a16="http://schemas.microsoft.com/office/drawing/2014/main" id="{FB38022E-C858-4D77-A78B-A2A334483D0A}"/>
              </a:ext>
            </a:extLst>
          </p:cNvPr>
          <p:cNvSpPr/>
          <p:nvPr/>
        </p:nvSpPr>
        <p:spPr>
          <a:xfrm>
            <a:off x="6096000" y="1943102"/>
            <a:ext cx="5777022" cy="954107"/>
          </a:xfrm>
          <a:prstGeom prst="rect">
            <a:avLst/>
          </a:prstGeom>
        </p:spPr>
        <p:txBody>
          <a:bodyPr wrap="square">
            <a:spAutoFit/>
          </a:bodyPr>
          <a:lstStyle/>
          <a:p>
            <a:pPr algn="ctr"/>
            <a:r>
              <a:rPr lang="en-US" altLang="zh-TW" sz="2800" dirty="0">
                <a:solidFill>
                  <a:srgbClr val="7030A0"/>
                </a:solidFill>
              </a:rPr>
              <a:t>to suffer every possible torment (idiom)</a:t>
            </a:r>
            <a:endParaRPr lang="zh-TW" altLang="en-US" sz="2800" dirty="0">
              <a:solidFill>
                <a:srgbClr val="7030A0"/>
              </a:solidFill>
              <a:latin typeface="微軟正黑體" panose="020B0604030504040204" pitchFamily="34" charset="-120"/>
              <a:ea typeface="微軟正黑體" panose="020B0604030504040204" pitchFamily="34" charset="-120"/>
            </a:endParaRPr>
          </a:p>
        </p:txBody>
      </p:sp>
      <p:pic>
        <p:nvPicPr>
          <p:cNvPr id="8" name="圖片 7">
            <a:extLst>
              <a:ext uri="{FF2B5EF4-FFF2-40B4-BE49-F238E27FC236}">
                <a16:creationId xmlns:a16="http://schemas.microsoft.com/office/drawing/2014/main" id="{9BAC437D-EAA6-4D42-AE17-C16521D7BD2E}"/>
              </a:ext>
            </a:extLst>
          </p:cNvPr>
          <p:cNvPicPr>
            <a:picLocks noChangeAspect="1"/>
          </p:cNvPicPr>
          <p:nvPr/>
        </p:nvPicPr>
        <p:blipFill>
          <a:blip r:embed="rId2"/>
          <a:stretch>
            <a:fillRect/>
          </a:stretch>
        </p:blipFill>
        <p:spPr>
          <a:xfrm>
            <a:off x="699978" y="3083687"/>
            <a:ext cx="4588520" cy="2630752"/>
          </a:xfrm>
          <a:prstGeom prst="rect">
            <a:avLst/>
          </a:prstGeom>
        </p:spPr>
      </p:pic>
    </p:spTree>
    <p:extLst>
      <p:ext uri="{BB962C8B-B14F-4D97-AF65-F5344CB8AC3E}">
        <p14:creationId xmlns:p14="http://schemas.microsoft.com/office/powerpoint/2010/main" val="3111737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8EAC599-DCF7-464B-A342-0A97D7DB322A}"/>
              </a:ext>
            </a:extLst>
          </p:cNvPr>
          <p:cNvSpPr/>
          <p:nvPr/>
        </p:nvSpPr>
        <p:spPr>
          <a:xfrm>
            <a:off x="749300" y="1721842"/>
            <a:ext cx="11125200" cy="4145558"/>
          </a:xfrm>
          <a:prstGeom prst="rect">
            <a:avLst/>
          </a:prstGeom>
        </p:spPr>
        <p:txBody>
          <a:bodyPr wrap="square">
            <a:spAutoFit/>
          </a:bodyPr>
          <a:lstStyle/>
          <a:p>
            <a:pPr indent="457200">
              <a:lnSpc>
                <a:spcPct val="150000"/>
              </a:lnSpc>
            </a:pPr>
            <a:r>
              <a:rPr lang="zh-CN" altLang="en-US" sz="3600" dirty="0">
                <a:latin typeface="微軟正黑體" panose="020B0604030504040204" pitchFamily="34" charset="-120"/>
                <a:ea typeface="微軟正黑體" panose="020B0604030504040204" pitchFamily="34" charset="-120"/>
              </a:rPr>
              <a:t>罗小姐出生在一个很偏远的小山村里，父母亲都没念过几天书，直到罗小姐小学毕业，父母亲觉得不能让女儿像自己一样一辈子困在这穷乡僻壤里，于是把家里的地和房子都卖了，凑了点钱把女儿送到城里念书。</a:t>
            </a:r>
          </a:p>
        </p:txBody>
      </p:sp>
    </p:spTree>
    <p:extLst>
      <p:ext uri="{BB962C8B-B14F-4D97-AF65-F5344CB8AC3E}">
        <p14:creationId xmlns:p14="http://schemas.microsoft.com/office/powerpoint/2010/main" val="8703011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A6432754-648C-4AD6-A289-25556EFC636D}"/>
              </a:ext>
            </a:extLst>
          </p:cNvPr>
          <p:cNvSpPr txBox="1"/>
          <p:nvPr/>
        </p:nvSpPr>
        <p:spPr>
          <a:xfrm>
            <a:off x="733301" y="1233378"/>
            <a:ext cx="11153648" cy="1323439"/>
          </a:xfrm>
          <a:prstGeom prst="rect">
            <a:avLst/>
          </a:prstGeom>
          <a:solidFill>
            <a:srgbClr val="660033"/>
          </a:solidFill>
        </p:spPr>
        <p:txBody>
          <a:bodyPr wrap="square" rtlCol="0">
            <a:spAutoFit/>
          </a:bodyPr>
          <a:lstStyle/>
          <a:p>
            <a:pPr algn="ctr"/>
            <a:r>
              <a:rPr lang="zh-TW" altLang="en-US" sz="8000" dirty="0">
                <a:solidFill>
                  <a:schemeClr val="bg1"/>
                </a:solidFill>
                <a:latin typeface="微軟正黑體" panose="020B0604030504040204" pitchFamily="34" charset="-120"/>
                <a:ea typeface="微軟正黑體" panose="020B0604030504040204" pitchFamily="34" charset="-120"/>
              </a:rPr>
              <a:t>一味</a:t>
            </a:r>
            <a:r>
              <a:rPr lang="en-US" altLang="zh-TW" sz="8000" dirty="0">
                <a:solidFill>
                  <a:schemeClr val="bg1"/>
                </a:solidFill>
                <a:latin typeface="微軟正黑體" panose="020B0604030504040204" pitchFamily="34" charset="-120"/>
                <a:ea typeface="微軟正黑體" panose="020B0604030504040204" pitchFamily="34" charset="-120"/>
              </a:rPr>
              <a:t>...</a:t>
            </a:r>
          </a:p>
        </p:txBody>
      </p:sp>
      <p:sp>
        <p:nvSpPr>
          <p:cNvPr id="5" name="文字方塊 4">
            <a:extLst>
              <a:ext uri="{FF2B5EF4-FFF2-40B4-BE49-F238E27FC236}">
                <a16:creationId xmlns:a16="http://schemas.microsoft.com/office/drawing/2014/main" id="{4A824F04-5B21-4CAC-9E28-DE231C124E7C}"/>
              </a:ext>
            </a:extLst>
          </p:cNvPr>
          <p:cNvSpPr txBox="1"/>
          <p:nvPr/>
        </p:nvSpPr>
        <p:spPr>
          <a:xfrm>
            <a:off x="704851" y="2712821"/>
            <a:ext cx="11153648" cy="3672544"/>
          </a:xfrm>
          <a:prstGeom prst="rect">
            <a:avLst/>
          </a:prstGeom>
          <a:noFill/>
          <a:ln>
            <a:solidFill>
              <a:schemeClr val="tx1"/>
            </a:solidFill>
          </a:ln>
        </p:spPr>
        <p:txBody>
          <a:bodyPr wrap="square" rtlCol="0">
            <a:spAutoFit/>
          </a:bodyPr>
          <a:lstStyle/>
          <a:p>
            <a:pPr>
              <a:lnSpc>
                <a:spcPct val="150000"/>
              </a:lnSpc>
            </a:pPr>
            <a:r>
              <a:rPr lang="en-US" altLang="zh-TW" sz="4000" dirty="0">
                <a:latin typeface="微軟正黑體" panose="020B0604030504040204" pitchFamily="34" charset="-120"/>
                <a:ea typeface="微軟正黑體" panose="020B0604030504040204" pitchFamily="34" charset="-120"/>
              </a:rPr>
              <a:t>1.adv.</a:t>
            </a:r>
            <a:r>
              <a:rPr lang="zh-TW" altLang="en-US" sz="4000" dirty="0">
                <a:latin typeface="微軟正黑體" panose="020B0604030504040204" pitchFamily="34" charset="-120"/>
              </a:rPr>
              <a:t>。</a:t>
            </a:r>
            <a:endParaRPr lang="en-US" altLang="zh-TW" sz="4000" dirty="0">
              <a:latin typeface="微軟正黑體" panose="020B0604030504040204" pitchFamily="34" charset="-120"/>
              <a:ea typeface="微軟正黑體" panose="020B0604030504040204" pitchFamily="34" charset="-120"/>
            </a:endParaRPr>
          </a:p>
          <a:p>
            <a:pPr fontAlgn="base">
              <a:lnSpc>
                <a:spcPct val="150000"/>
              </a:lnSpc>
            </a:pPr>
            <a:r>
              <a:rPr lang="en-US" altLang="zh-TW" sz="4000" dirty="0">
                <a:latin typeface="微軟正黑體" panose="020B0604030504040204" pitchFamily="34" charset="-120"/>
                <a:ea typeface="微軟正黑體" panose="020B0604030504040204" pitchFamily="34" charset="-120"/>
              </a:rPr>
              <a:t>2.</a:t>
            </a:r>
            <a:r>
              <a:rPr lang="zh-TW" altLang="en-US" sz="4000" dirty="0">
                <a:latin typeface="微軟正黑體" panose="020B0604030504040204" pitchFamily="34" charset="-120"/>
                <a:ea typeface="微軟正黑體" panose="020B0604030504040204" pitchFamily="34" charset="-120"/>
              </a:rPr>
              <a:t>表示不顾客观条件和情况，固执地坚持某种做</a:t>
            </a:r>
            <a:endParaRPr lang="en-US" altLang="zh-TW" sz="4000" dirty="0">
              <a:latin typeface="微軟正黑體" panose="020B0604030504040204" pitchFamily="34" charset="-120"/>
              <a:ea typeface="微軟正黑體" panose="020B0604030504040204" pitchFamily="34" charset="-120"/>
            </a:endParaRPr>
          </a:p>
          <a:p>
            <a:pPr fontAlgn="base">
              <a:lnSpc>
                <a:spcPct val="150000"/>
              </a:lnSpc>
            </a:pPr>
            <a:r>
              <a:rPr lang="zh-TW" altLang="en-US" sz="4000" dirty="0">
                <a:latin typeface="微軟正黑體" panose="020B0604030504040204" pitchFamily="34" charset="-120"/>
                <a:ea typeface="微軟正黑體" panose="020B0604030504040204" pitchFamily="34" charset="-120"/>
              </a:rPr>
              <a:t>   法而不加以改变。</a:t>
            </a:r>
            <a:endParaRPr lang="en-US" altLang="zh-TW" sz="4000" dirty="0">
              <a:latin typeface="微軟正黑體" panose="020B0604030504040204" pitchFamily="34" charset="-120"/>
              <a:ea typeface="微軟正黑體" panose="020B0604030504040204" pitchFamily="34" charset="-120"/>
            </a:endParaRPr>
          </a:p>
          <a:p>
            <a:pPr fontAlgn="base">
              <a:lnSpc>
                <a:spcPct val="150000"/>
              </a:lnSpc>
            </a:pPr>
            <a:r>
              <a:rPr lang="en-US" altLang="zh-TW" sz="4000" dirty="0">
                <a:latin typeface="微軟正黑體" panose="020B0604030504040204" pitchFamily="34" charset="-120"/>
                <a:ea typeface="微軟正黑體" panose="020B0604030504040204" pitchFamily="34" charset="-120"/>
              </a:rPr>
              <a:t>3.</a:t>
            </a:r>
            <a:r>
              <a:rPr lang="zh-TW" altLang="en-US" sz="4000" dirty="0">
                <a:latin typeface="微軟正黑體" panose="020B0604030504040204" pitchFamily="34" charset="-120"/>
                <a:ea typeface="微軟正黑體" panose="020B0604030504040204" pitchFamily="34" charset="-120"/>
              </a:rPr>
              <a:t>多用于贬义</a:t>
            </a:r>
            <a:r>
              <a:rPr lang="zh-TW" altLang="en-US" sz="4000" dirty="0">
                <a:latin typeface="微軟正黑體" panose="020B0604030504040204" pitchFamily="34" charset="-120"/>
              </a:rPr>
              <a:t>。</a:t>
            </a:r>
            <a:endParaRPr lang="en-US" altLang="zh-TW" sz="3200" dirty="0">
              <a:latin typeface="微軟正黑體" panose="020B0604030504040204" pitchFamily="34" charset="-120"/>
              <a:ea typeface="微軟正黑體" panose="020B0604030504040204" pitchFamily="34" charset="-120"/>
            </a:endParaRPr>
          </a:p>
        </p:txBody>
      </p:sp>
      <p:cxnSp>
        <p:nvCxnSpPr>
          <p:cNvPr id="7" name="直線接點 6">
            <a:extLst>
              <a:ext uri="{FF2B5EF4-FFF2-40B4-BE49-F238E27FC236}">
                <a16:creationId xmlns:a16="http://schemas.microsoft.com/office/drawing/2014/main" id="{86BF810B-CB82-454C-9D6C-58EB290DF432}"/>
              </a:ext>
            </a:extLst>
          </p:cNvPr>
          <p:cNvCxnSpPr/>
          <p:nvPr/>
        </p:nvCxnSpPr>
        <p:spPr>
          <a:xfrm>
            <a:off x="8020050" y="5162701"/>
            <a:ext cx="3838449" cy="140970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46389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3CD4040-8AA2-4C10-9B71-61F11E7BCD9A}"/>
              </a:ext>
            </a:extLst>
          </p:cNvPr>
          <p:cNvSpPr txBox="1"/>
          <p:nvPr/>
        </p:nvSpPr>
        <p:spPr>
          <a:xfrm>
            <a:off x="699978" y="589563"/>
            <a:ext cx="4327450" cy="1107996"/>
          </a:xfrm>
          <a:prstGeom prst="rect">
            <a:avLst/>
          </a:prstGeom>
          <a:solidFill>
            <a:srgbClr val="7030A0"/>
          </a:solidFill>
          <a:ln>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spAutoFit/>
          </a:bodyPr>
          <a:lstStyle/>
          <a:p>
            <a:pPr algn="ctr"/>
            <a:r>
              <a:rPr lang="zh-CN" altLang="en-US" sz="6600" dirty="0">
                <a:latin typeface="微軟正黑體" panose="020B0604030504040204" pitchFamily="34" charset="-120"/>
                <a:ea typeface="微軟正黑體" panose="020B0604030504040204" pitchFamily="34" charset="-120"/>
              </a:rPr>
              <a:t>穷乡僻壤</a:t>
            </a:r>
            <a:endParaRPr lang="en-US" altLang="zh-TW" sz="6600" dirty="0"/>
          </a:p>
        </p:txBody>
      </p:sp>
      <p:sp>
        <p:nvSpPr>
          <p:cNvPr id="3" name="矩形 2">
            <a:extLst>
              <a:ext uri="{FF2B5EF4-FFF2-40B4-BE49-F238E27FC236}">
                <a16:creationId xmlns:a16="http://schemas.microsoft.com/office/drawing/2014/main" id="{5EFAA07E-D2DF-410D-BA07-6EE204523098}"/>
              </a:ext>
            </a:extLst>
          </p:cNvPr>
          <p:cNvSpPr/>
          <p:nvPr/>
        </p:nvSpPr>
        <p:spPr>
          <a:xfrm>
            <a:off x="5381626" y="2952219"/>
            <a:ext cx="6491396" cy="3015121"/>
          </a:xfrm>
          <a:prstGeom prst="rect">
            <a:avLst/>
          </a:prstGeom>
        </p:spPr>
        <p:txBody>
          <a:bodyPr wrap="square">
            <a:spAutoFit/>
          </a:bodyPr>
          <a:lstStyle/>
          <a:p>
            <a:pPr algn="ctr">
              <a:lnSpc>
                <a:spcPct val="150000"/>
              </a:lnSpc>
            </a:pPr>
            <a:r>
              <a:rPr lang="zh-TW" altLang="en-US" sz="4400" dirty="0"/>
              <a:t>这个穷乡僻壤，现在已被建设成为经济发达的工业城市了。</a:t>
            </a:r>
          </a:p>
        </p:txBody>
      </p:sp>
      <p:cxnSp>
        <p:nvCxnSpPr>
          <p:cNvPr id="5" name="直線單箭頭接點 4">
            <a:extLst>
              <a:ext uri="{FF2B5EF4-FFF2-40B4-BE49-F238E27FC236}">
                <a16:creationId xmlns:a16="http://schemas.microsoft.com/office/drawing/2014/main" id="{036036A7-BBBC-4FBA-AF40-C2B26F213443}"/>
              </a:ext>
            </a:extLst>
          </p:cNvPr>
          <p:cNvCxnSpPr>
            <a:cxnSpLocks/>
            <a:stCxn id="2" idx="3"/>
            <a:endCxn id="6" idx="1"/>
          </p:cNvCxnSpPr>
          <p:nvPr/>
        </p:nvCxnSpPr>
        <p:spPr>
          <a:xfrm>
            <a:off x="5027428" y="1143561"/>
            <a:ext cx="1068572" cy="0"/>
          </a:xfrm>
          <a:prstGeom prst="straightConnector1">
            <a:avLst/>
          </a:prstGeom>
          <a:ln w="76200">
            <a:solidFill>
              <a:srgbClr val="926397"/>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37018BC7-6073-4CA9-9B83-CB477C626896}"/>
              </a:ext>
            </a:extLst>
          </p:cNvPr>
          <p:cNvSpPr txBox="1"/>
          <p:nvPr/>
        </p:nvSpPr>
        <p:spPr>
          <a:xfrm>
            <a:off x="6096000" y="789618"/>
            <a:ext cx="6096000" cy="707886"/>
          </a:xfrm>
          <a:prstGeom prst="rect">
            <a:avLst/>
          </a:prstGeom>
          <a:noFill/>
          <a:ln w="76200">
            <a:solidFill>
              <a:srgbClr val="7030A0"/>
            </a:solidFill>
          </a:ln>
        </p:spPr>
        <p:txBody>
          <a:bodyPr wrap="square" rtlCol="0">
            <a:spAutoFit/>
          </a:bodyPr>
          <a:lstStyle/>
          <a:p>
            <a:pPr algn="ctr"/>
            <a:r>
              <a:rPr lang="zh-TW" altLang="en-US" sz="4000" dirty="0">
                <a:solidFill>
                  <a:srgbClr val="7030A0"/>
                </a:solidFill>
              </a:rPr>
              <a:t>偏僻的地方</a:t>
            </a:r>
            <a:endParaRPr lang="zh-TW" altLang="en-US" sz="4000" dirty="0">
              <a:solidFill>
                <a:srgbClr val="7030A0"/>
              </a:solidFill>
              <a:latin typeface="+mn-ea"/>
            </a:endParaRPr>
          </a:p>
        </p:txBody>
      </p:sp>
      <p:sp>
        <p:nvSpPr>
          <p:cNvPr id="4" name="矩形 3">
            <a:extLst>
              <a:ext uri="{FF2B5EF4-FFF2-40B4-BE49-F238E27FC236}">
                <a16:creationId xmlns:a16="http://schemas.microsoft.com/office/drawing/2014/main" id="{FB38022E-C858-4D77-A78B-A2A334483D0A}"/>
              </a:ext>
            </a:extLst>
          </p:cNvPr>
          <p:cNvSpPr/>
          <p:nvPr/>
        </p:nvSpPr>
        <p:spPr>
          <a:xfrm>
            <a:off x="6096000" y="1555003"/>
            <a:ext cx="5777022" cy="523220"/>
          </a:xfrm>
          <a:prstGeom prst="rect">
            <a:avLst/>
          </a:prstGeom>
        </p:spPr>
        <p:txBody>
          <a:bodyPr wrap="square">
            <a:spAutoFit/>
          </a:bodyPr>
          <a:lstStyle/>
          <a:p>
            <a:pPr algn="ctr"/>
            <a:r>
              <a:rPr lang="en-US" altLang="zh-TW" sz="2800" dirty="0">
                <a:solidFill>
                  <a:srgbClr val="7030A0"/>
                </a:solidFill>
              </a:rPr>
              <a:t>backward place</a:t>
            </a:r>
            <a:endParaRPr lang="zh-TW" altLang="en-US" sz="2800" dirty="0">
              <a:solidFill>
                <a:srgbClr val="7030A0"/>
              </a:solidFill>
              <a:latin typeface="微軟正黑體" panose="020B0604030504040204" pitchFamily="34" charset="-120"/>
            </a:endParaRPr>
          </a:p>
        </p:txBody>
      </p:sp>
      <p:pic>
        <p:nvPicPr>
          <p:cNvPr id="8" name="圖片 7">
            <a:extLst>
              <a:ext uri="{FF2B5EF4-FFF2-40B4-BE49-F238E27FC236}">
                <a16:creationId xmlns:a16="http://schemas.microsoft.com/office/drawing/2014/main" id="{29180C14-9242-4E98-B5F5-3E889B0D46C2}"/>
              </a:ext>
            </a:extLst>
          </p:cNvPr>
          <p:cNvPicPr>
            <a:picLocks noChangeAspect="1"/>
          </p:cNvPicPr>
          <p:nvPr/>
        </p:nvPicPr>
        <p:blipFill>
          <a:blip r:embed="rId2"/>
          <a:stretch>
            <a:fillRect/>
          </a:stretch>
        </p:blipFill>
        <p:spPr>
          <a:xfrm>
            <a:off x="699978" y="2171700"/>
            <a:ext cx="4681648" cy="3511236"/>
          </a:xfrm>
          <a:prstGeom prst="rect">
            <a:avLst/>
          </a:prstGeom>
        </p:spPr>
      </p:pic>
    </p:spTree>
    <p:extLst>
      <p:ext uri="{BB962C8B-B14F-4D97-AF65-F5344CB8AC3E}">
        <p14:creationId xmlns:p14="http://schemas.microsoft.com/office/powerpoint/2010/main" val="1938530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F2F0E069-4406-4FD7-A93F-7E99DD87C09E}"/>
              </a:ext>
            </a:extLst>
          </p:cNvPr>
          <p:cNvSpPr/>
          <p:nvPr/>
        </p:nvSpPr>
        <p:spPr>
          <a:xfrm>
            <a:off x="736600" y="1901736"/>
            <a:ext cx="11137900" cy="3314562"/>
          </a:xfrm>
          <a:prstGeom prst="rect">
            <a:avLst/>
          </a:prstGeom>
        </p:spPr>
        <p:txBody>
          <a:bodyPr wrap="square">
            <a:spAutoFit/>
          </a:bodyPr>
          <a:lstStyle/>
          <a:p>
            <a:pPr indent="457200">
              <a:lnSpc>
                <a:spcPct val="150000"/>
              </a:lnSpc>
            </a:pPr>
            <a:r>
              <a:rPr lang="zh-CN" altLang="en-US" sz="3600" dirty="0">
                <a:latin typeface="微軟正黑體" panose="020B0604030504040204" pitchFamily="34" charset="-120"/>
                <a:ea typeface="微軟正黑體" panose="020B0604030504040204" pitchFamily="34" charset="-120"/>
              </a:rPr>
              <a:t>父母亲没有多少见识，找不到工作，于是背着女儿靠拾垃圾过日子。那时罗小姐一直住在学校里，她一直以为父母亲在别的地方工作，只是星期天才来学校看看她，塞给她一些生活费。</a:t>
            </a:r>
          </a:p>
        </p:txBody>
      </p:sp>
    </p:spTree>
    <p:extLst>
      <p:ext uri="{BB962C8B-B14F-4D97-AF65-F5344CB8AC3E}">
        <p14:creationId xmlns:p14="http://schemas.microsoft.com/office/powerpoint/2010/main" val="81718554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A67F7ECC-6FE3-44EB-A7B8-A210D4D1132C}"/>
              </a:ext>
            </a:extLst>
          </p:cNvPr>
          <p:cNvSpPr/>
          <p:nvPr/>
        </p:nvSpPr>
        <p:spPr>
          <a:xfrm>
            <a:off x="711200" y="1854201"/>
            <a:ext cx="11125200" cy="3314562"/>
          </a:xfrm>
          <a:prstGeom prst="rect">
            <a:avLst/>
          </a:prstGeom>
        </p:spPr>
        <p:txBody>
          <a:bodyPr wrap="square">
            <a:spAutoFit/>
          </a:bodyPr>
          <a:lstStyle/>
          <a:p>
            <a:pPr indent="457200">
              <a:lnSpc>
                <a:spcPct val="150000"/>
              </a:lnSpc>
            </a:pPr>
            <a:r>
              <a:rPr lang="zh-CN" altLang="en-US" sz="3600" dirty="0">
                <a:latin typeface="微軟正黑體" panose="020B0604030504040204" pitchFamily="34" charset="-120"/>
                <a:ea typeface="微軟正黑體" panose="020B0604030504040204" pitchFamily="34" charset="-120"/>
              </a:rPr>
              <a:t>一直到她考上大学，突然接到母亲打来的电话，说父亲躺在医院里，想要见她。她才得知这一切</a:t>
            </a:r>
            <a:r>
              <a:rPr lang="en-US" altLang="zh-CN" sz="3600" dirty="0">
                <a:latin typeface="微軟正黑體" panose="020B0604030504040204" pitchFamily="34" charset="-120"/>
                <a:ea typeface="微軟正黑體" panose="020B0604030504040204" pitchFamily="34" charset="-120"/>
              </a:rPr>
              <a:t>——</a:t>
            </a:r>
            <a:r>
              <a:rPr lang="zh-CN" altLang="en-US" sz="3600" dirty="0">
                <a:latin typeface="微軟正黑體" panose="020B0604030504040204" pitchFamily="34" charset="-120"/>
                <a:ea typeface="微軟正黑體" panose="020B0604030504040204" pitchFamily="34" charset="-120"/>
              </a:rPr>
              <a:t>她这几年的学费竟然都是父母亲起早贪黑地拾破烂得来的。</a:t>
            </a:r>
            <a:endParaRPr lang="en-US" altLang="zh-CN" sz="36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53472046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3CD4040-8AA2-4C10-9B71-61F11E7BCD9A}"/>
              </a:ext>
            </a:extLst>
          </p:cNvPr>
          <p:cNvSpPr txBox="1"/>
          <p:nvPr/>
        </p:nvSpPr>
        <p:spPr>
          <a:xfrm>
            <a:off x="699978" y="589563"/>
            <a:ext cx="4327450" cy="1107996"/>
          </a:xfrm>
          <a:prstGeom prst="rect">
            <a:avLst/>
          </a:prstGeom>
          <a:solidFill>
            <a:srgbClr val="7030A0"/>
          </a:solidFill>
          <a:ln>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spAutoFit/>
          </a:bodyPr>
          <a:lstStyle/>
          <a:p>
            <a:pPr algn="ctr"/>
            <a:r>
              <a:rPr lang="zh-CN" altLang="en-US" sz="6600" dirty="0">
                <a:latin typeface="微軟正黑體" panose="020B0604030504040204" pitchFamily="34" charset="-120"/>
                <a:ea typeface="微軟正黑體" panose="020B0604030504040204" pitchFamily="34" charset="-120"/>
              </a:rPr>
              <a:t>起早贪黑</a:t>
            </a:r>
            <a:endParaRPr lang="en-US" altLang="zh-TW" sz="6600" dirty="0"/>
          </a:p>
        </p:txBody>
      </p:sp>
      <p:sp>
        <p:nvSpPr>
          <p:cNvPr id="3" name="矩形 2">
            <a:extLst>
              <a:ext uri="{FF2B5EF4-FFF2-40B4-BE49-F238E27FC236}">
                <a16:creationId xmlns:a16="http://schemas.microsoft.com/office/drawing/2014/main" id="{5EFAA07E-D2DF-410D-BA07-6EE204523098}"/>
              </a:ext>
            </a:extLst>
          </p:cNvPr>
          <p:cNvSpPr/>
          <p:nvPr/>
        </p:nvSpPr>
        <p:spPr>
          <a:xfrm>
            <a:off x="5381626" y="3381274"/>
            <a:ext cx="6491396" cy="2020810"/>
          </a:xfrm>
          <a:prstGeom prst="rect">
            <a:avLst/>
          </a:prstGeom>
        </p:spPr>
        <p:txBody>
          <a:bodyPr wrap="square">
            <a:spAutoFit/>
          </a:bodyPr>
          <a:lstStyle/>
          <a:p>
            <a:pPr algn="ctr">
              <a:lnSpc>
                <a:spcPct val="150000"/>
              </a:lnSpc>
            </a:pPr>
            <a:r>
              <a:rPr lang="zh-CN" altLang="en-US" sz="4400" dirty="0">
                <a:latin typeface="微軟正黑體" panose="020B0604030504040204" pitchFamily="34" charset="-120"/>
                <a:ea typeface="微軟正黑體" panose="020B0604030504040204" pitchFamily="34" charset="-120"/>
              </a:rPr>
              <a:t>为了养家糊口，摊贩们起早贪黑，辛苦工作。</a:t>
            </a:r>
            <a:endParaRPr lang="zh-TW" altLang="en-US" sz="4400" dirty="0">
              <a:latin typeface="微軟正黑體" panose="020B0604030504040204" pitchFamily="34" charset="-120"/>
              <a:ea typeface="微軟正黑體" panose="020B0604030504040204" pitchFamily="34" charset="-120"/>
            </a:endParaRPr>
          </a:p>
        </p:txBody>
      </p:sp>
      <p:cxnSp>
        <p:nvCxnSpPr>
          <p:cNvPr id="5" name="直線單箭頭接點 4">
            <a:extLst>
              <a:ext uri="{FF2B5EF4-FFF2-40B4-BE49-F238E27FC236}">
                <a16:creationId xmlns:a16="http://schemas.microsoft.com/office/drawing/2014/main" id="{036036A7-BBBC-4FBA-AF40-C2B26F213443}"/>
              </a:ext>
            </a:extLst>
          </p:cNvPr>
          <p:cNvCxnSpPr>
            <a:cxnSpLocks/>
            <a:stCxn id="2" idx="3"/>
            <a:endCxn id="6" idx="1"/>
          </p:cNvCxnSpPr>
          <p:nvPr/>
        </p:nvCxnSpPr>
        <p:spPr>
          <a:xfrm>
            <a:off x="5027428" y="1143561"/>
            <a:ext cx="1068572" cy="1"/>
          </a:xfrm>
          <a:prstGeom prst="straightConnector1">
            <a:avLst/>
          </a:prstGeom>
          <a:ln w="76200">
            <a:solidFill>
              <a:srgbClr val="926397"/>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37018BC7-6073-4CA9-9B83-CB477C626896}"/>
              </a:ext>
            </a:extLst>
          </p:cNvPr>
          <p:cNvSpPr txBox="1"/>
          <p:nvPr/>
        </p:nvSpPr>
        <p:spPr>
          <a:xfrm>
            <a:off x="6096000" y="481842"/>
            <a:ext cx="6096000" cy="1323439"/>
          </a:xfrm>
          <a:prstGeom prst="rect">
            <a:avLst/>
          </a:prstGeom>
          <a:noFill/>
          <a:ln w="76200">
            <a:solidFill>
              <a:srgbClr val="7030A0"/>
            </a:solidFill>
          </a:ln>
        </p:spPr>
        <p:txBody>
          <a:bodyPr wrap="square" rtlCol="0">
            <a:spAutoFit/>
          </a:bodyPr>
          <a:lstStyle/>
          <a:p>
            <a:pPr algn="ctr"/>
            <a:r>
              <a:rPr lang="zh-CN" altLang="en-US" sz="4000" dirty="0">
                <a:solidFill>
                  <a:srgbClr val="7030A0"/>
                </a:solidFill>
                <a:latin typeface="微軟正黑體" panose="020B0604030504040204" pitchFamily="34" charset="-120"/>
                <a:ea typeface="微軟正黑體" panose="020B0604030504040204" pitchFamily="34" charset="-120"/>
              </a:rPr>
              <a:t>早起晚睡</a:t>
            </a:r>
            <a:r>
              <a:rPr lang="en-US" altLang="zh-CN" sz="4000" dirty="0">
                <a:solidFill>
                  <a:srgbClr val="7030A0"/>
                </a:solidFill>
                <a:latin typeface="微軟正黑體" panose="020B0604030504040204" pitchFamily="34" charset="-120"/>
                <a:ea typeface="微軟正黑體" panose="020B0604030504040204" pitchFamily="34" charset="-120"/>
              </a:rPr>
              <a:t>,</a:t>
            </a:r>
            <a:r>
              <a:rPr lang="zh-CN" altLang="en-US" sz="4000" dirty="0">
                <a:solidFill>
                  <a:srgbClr val="7030A0"/>
                </a:solidFill>
                <a:latin typeface="微軟正黑體" panose="020B0604030504040204" pitchFamily="34" charset="-120"/>
                <a:ea typeface="微軟正黑體" panose="020B0604030504040204" pitchFamily="34" charset="-120"/>
              </a:rPr>
              <a:t>形容终日勤勉辛苦</a:t>
            </a:r>
            <a:endParaRPr lang="zh-TW" altLang="en-US" sz="4000" dirty="0">
              <a:solidFill>
                <a:srgbClr val="7030A0"/>
              </a:solidFill>
              <a:latin typeface="微軟正黑體" panose="020B0604030504040204" pitchFamily="34" charset="-120"/>
              <a:ea typeface="微軟正黑體" panose="020B0604030504040204" pitchFamily="34" charset="-120"/>
            </a:endParaRPr>
          </a:p>
        </p:txBody>
      </p:sp>
      <p:sp>
        <p:nvSpPr>
          <p:cNvPr id="4" name="矩形 3">
            <a:extLst>
              <a:ext uri="{FF2B5EF4-FFF2-40B4-BE49-F238E27FC236}">
                <a16:creationId xmlns:a16="http://schemas.microsoft.com/office/drawing/2014/main" id="{FB38022E-C858-4D77-A78B-A2A334483D0A}"/>
              </a:ext>
            </a:extLst>
          </p:cNvPr>
          <p:cNvSpPr/>
          <p:nvPr/>
        </p:nvSpPr>
        <p:spPr>
          <a:xfrm>
            <a:off x="6096000" y="1943102"/>
            <a:ext cx="5777022" cy="523220"/>
          </a:xfrm>
          <a:prstGeom prst="rect">
            <a:avLst/>
          </a:prstGeom>
        </p:spPr>
        <p:txBody>
          <a:bodyPr wrap="square">
            <a:spAutoFit/>
          </a:bodyPr>
          <a:lstStyle/>
          <a:p>
            <a:pPr algn="ctr"/>
            <a:r>
              <a:rPr lang="en-US" altLang="zh-TW" sz="2800" dirty="0">
                <a:solidFill>
                  <a:srgbClr val="7030A0"/>
                </a:solidFill>
              </a:rPr>
              <a:t>early to rise and late to bed</a:t>
            </a:r>
            <a:endParaRPr lang="zh-TW" altLang="en-US" sz="2800" dirty="0">
              <a:solidFill>
                <a:srgbClr val="7030A0"/>
              </a:solidFill>
              <a:latin typeface="微軟正黑體" panose="020B0604030504040204" pitchFamily="34" charset="-120"/>
              <a:ea typeface="微軟正黑體" panose="020B0604030504040204" pitchFamily="34" charset="-120"/>
            </a:endParaRPr>
          </a:p>
        </p:txBody>
      </p:sp>
      <p:pic>
        <p:nvPicPr>
          <p:cNvPr id="8" name="圖片 7">
            <a:extLst>
              <a:ext uri="{FF2B5EF4-FFF2-40B4-BE49-F238E27FC236}">
                <a16:creationId xmlns:a16="http://schemas.microsoft.com/office/drawing/2014/main" id="{3B7B1A17-70DA-4AE5-A2DA-2C2E58B9AF1A}"/>
              </a:ext>
            </a:extLst>
          </p:cNvPr>
          <p:cNvPicPr>
            <a:picLocks noChangeAspect="1"/>
          </p:cNvPicPr>
          <p:nvPr/>
        </p:nvPicPr>
        <p:blipFill>
          <a:blip r:embed="rId2"/>
          <a:stretch>
            <a:fillRect/>
          </a:stretch>
        </p:blipFill>
        <p:spPr>
          <a:xfrm>
            <a:off x="699977" y="2597015"/>
            <a:ext cx="4679055" cy="3117421"/>
          </a:xfrm>
          <a:prstGeom prst="rect">
            <a:avLst/>
          </a:prstGeom>
        </p:spPr>
      </p:pic>
    </p:spTree>
    <p:extLst>
      <p:ext uri="{BB962C8B-B14F-4D97-AF65-F5344CB8AC3E}">
        <p14:creationId xmlns:p14="http://schemas.microsoft.com/office/powerpoint/2010/main" val="3830259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90F5F3D4-B98C-411D-914C-EBBBC0A03EE9}"/>
              </a:ext>
            </a:extLst>
          </p:cNvPr>
          <p:cNvSpPr/>
          <p:nvPr/>
        </p:nvSpPr>
        <p:spPr>
          <a:xfrm>
            <a:off x="711200" y="940722"/>
            <a:ext cx="11150600" cy="4976555"/>
          </a:xfrm>
          <a:prstGeom prst="rect">
            <a:avLst/>
          </a:prstGeom>
        </p:spPr>
        <p:txBody>
          <a:bodyPr wrap="square">
            <a:spAutoFit/>
          </a:bodyPr>
          <a:lstStyle/>
          <a:p>
            <a:pPr indent="457200">
              <a:lnSpc>
                <a:spcPct val="150000"/>
              </a:lnSpc>
            </a:pPr>
            <a:r>
              <a:rPr lang="zh-CN" altLang="en-US" sz="3600" dirty="0">
                <a:latin typeface="微軟正黑體" panose="020B0604030504040204" pitchFamily="34" charset="-120"/>
                <a:ea typeface="微軟正黑體" panose="020B0604030504040204" pitchFamily="34" charset="-120"/>
              </a:rPr>
              <a:t>父亲走了，罗小姐随母亲到他们一直居住的地方，那只是一个小搭棚，冬天过风，夏天闷气。父亲就是在这种环境下病倒的。</a:t>
            </a:r>
          </a:p>
          <a:p>
            <a:pPr indent="457200">
              <a:lnSpc>
                <a:spcPct val="150000"/>
              </a:lnSpc>
            </a:pPr>
            <a:r>
              <a:rPr lang="zh-CN" altLang="en-US" sz="3600" dirty="0">
                <a:latin typeface="微軟正黑體" panose="020B0604030504040204" pitchFamily="34" charset="-120"/>
                <a:ea typeface="微軟正黑體" panose="020B0604030504040204" pitchFamily="34" charset="-120"/>
              </a:rPr>
              <a:t>罗小姐坚决不让母亲再逗留在这种恶劣的地方，她为母亲租了一间小屋，自己四处找兼职解决她及母亲的生活费。一再叮嘱母亲不能再拾破烂。</a:t>
            </a:r>
          </a:p>
        </p:txBody>
      </p:sp>
    </p:spTree>
    <p:extLst>
      <p:ext uri="{BB962C8B-B14F-4D97-AF65-F5344CB8AC3E}">
        <p14:creationId xmlns:p14="http://schemas.microsoft.com/office/powerpoint/2010/main" val="205787703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687630" y="210152"/>
            <a:ext cx="2151321" cy="1107996"/>
          </a:xfrm>
          <a:prstGeom prst="rect">
            <a:avLst/>
          </a:prstGeom>
          <a:solidFill>
            <a:schemeClr val="accent4">
              <a:lumMod val="75000"/>
            </a:schemeClr>
          </a:solidFill>
          <a:ln>
            <a:solidFill>
              <a:schemeClr val="accent1"/>
            </a:solidFill>
          </a:ln>
        </p:spPr>
        <p:txBody>
          <a:bodyPr wrap="square" rtlCol="0">
            <a:spAutoFit/>
          </a:bodyPr>
          <a:lstStyle/>
          <a:p>
            <a:pPr algn="ctr"/>
            <a:r>
              <a:rPr lang="zh-CN" altLang="en-US" sz="6600" dirty="0">
                <a:solidFill>
                  <a:schemeClr val="bg1"/>
                </a:solidFill>
                <a:latin typeface="微軟正黑體" panose="020B0604030504040204" pitchFamily="34" charset="-120"/>
                <a:ea typeface="微軟正黑體" panose="020B0604030504040204" pitchFamily="34" charset="-120"/>
              </a:rPr>
              <a:t>搭棚</a:t>
            </a:r>
            <a:endParaRPr lang="en-US" altLang="zh-TW" sz="6600" dirty="0">
              <a:solidFill>
                <a:schemeClr val="bg1"/>
              </a:solidFill>
              <a:latin typeface="+mn-ea"/>
            </a:endParaRPr>
          </a:p>
        </p:txBody>
      </p:sp>
      <p:sp>
        <p:nvSpPr>
          <p:cNvPr id="4" name="文字方塊 3">
            <a:extLst>
              <a:ext uri="{FF2B5EF4-FFF2-40B4-BE49-F238E27FC236}">
                <a16:creationId xmlns:a16="http://schemas.microsoft.com/office/drawing/2014/main" id="{AE265C2A-CA00-4841-992C-7C43D64B6320}"/>
              </a:ext>
            </a:extLst>
          </p:cNvPr>
          <p:cNvSpPr txBox="1"/>
          <p:nvPr/>
        </p:nvSpPr>
        <p:spPr>
          <a:xfrm>
            <a:off x="6415927" y="235165"/>
            <a:ext cx="2151321" cy="1107996"/>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zh-TW" altLang="en-US" sz="6600" dirty="0">
                <a:solidFill>
                  <a:schemeClr val="bg1"/>
                </a:solidFill>
                <a:latin typeface="+mn-ea"/>
              </a:rPr>
              <a:t>过风</a:t>
            </a:r>
            <a:endParaRPr lang="en-US" altLang="zh-TW" sz="6600" dirty="0">
              <a:solidFill>
                <a:schemeClr val="bg1"/>
              </a:solidFill>
              <a:latin typeface="+mn-ea"/>
            </a:endParaRPr>
          </a:p>
        </p:txBody>
      </p:sp>
      <p:sp>
        <p:nvSpPr>
          <p:cNvPr id="5" name="文字方塊 4">
            <a:extLst>
              <a:ext uri="{FF2B5EF4-FFF2-40B4-BE49-F238E27FC236}">
                <a16:creationId xmlns:a16="http://schemas.microsoft.com/office/drawing/2014/main" id="{558E7656-10B4-4306-9253-BEABC2FAD5CB}"/>
              </a:ext>
            </a:extLst>
          </p:cNvPr>
          <p:cNvSpPr txBox="1"/>
          <p:nvPr/>
        </p:nvSpPr>
        <p:spPr>
          <a:xfrm>
            <a:off x="687630" y="3429000"/>
            <a:ext cx="2151321" cy="1107996"/>
          </a:xfrm>
          <a:prstGeom prst="rect">
            <a:avLst/>
          </a:prstGeom>
          <a:solidFill>
            <a:schemeClr val="accent4">
              <a:lumMod val="75000"/>
            </a:schemeClr>
          </a:solidFill>
          <a:ln>
            <a:solidFill>
              <a:schemeClr val="accent4">
                <a:lumMod val="75000"/>
              </a:schemeClr>
            </a:solidFill>
          </a:ln>
        </p:spPr>
        <p:txBody>
          <a:bodyPr wrap="square" rtlCol="0" anchor="ctr">
            <a:spAutoFit/>
          </a:bodyPr>
          <a:lstStyle/>
          <a:p>
            <a:pPr algn="ctr"/>
            <a:r>
              <a:rPr lang="zh-TW" altLang="en-US" sz="6600" dirty="0">
                <a:solidFill>
                  <a:schemeClr val="bg1"/>
                </a:solidFill>
                <a:latin typeface="+mn-ea"/>
              </a:rPr>
              <a:t>闷气</a:t>
            </a:r>
            <a:endParaRPr lang="en-US" altLang="zh-TW" sz="6600" dirty="0">
              <a:solidFill>
                <a:schemeClr val="bg1"/>
              </a:solidFill>
              <a:latin typeface="+mn-ea"/>
            </a:endParaRPr>
          </a:p>
        </p:txBody>
      </p:sp>
      <p:sp>
        <p:nvSpPr>
          <p:cNvPr id="6" name="文字方塊 5">
            <a:extLst>
              <a:ext uri="{FF2B5EF4-FFF2-40B4-BE49-F238E27FC236}">
                <a16:creationId xmlns:a16="http://schemas.microsoft.com/office/drawing/2014/main" id="{04856BEF-FABE-4A15-82C8-163159CEDA31}"/>
              </a:ext>
            </a:extLst>
          </p:cNvPr>
          <p:cNvSpPr txBox="1"/>
          <p:nvPr/>
        </p:nvSpPr>
        <p:spPr>
          <a:xfrm>
            <a:off x="6415926" y="3429000"/>
            <a:ext cx="2151321" cy="1107996"/>
          </a:xfrm>
          <a:prstGeom prst="rect">
            <a:avLst/>
          </a:prstGeom>
          <a:solidFill>
            <a:schemeClr val="accent4">
              <a:lumMod val="75000"/>
            </a:schemeClr>
          </a:solidFill>
          <a:ln>
            <a:solidFill>
              <a:schemeClr val="accent4">
                <a:lumMod val="75000"/>
              </a:schemeClr>
            </a:solidFill>
          </a:ln>
        </p:spPr>
        <p:txBody>
          <a:bodyPr wrap="square" rtlCol="0" anchor="ctr">
            <a:spAutoFit/>
          </a:bodyPr>
          <a:lstStyle/>
          <a:p>
            <a:pPr algn="ctr"/>
            <a:r>
              <a:rPr lang="zh-TW" altLang="en-US" sz="6600" dirty="0">
                <a:solidFill>
                  <a:schemeClr val="bg1"/>
                </a:solidFill>
                <a:latin typeface="+mn-ea"/>
              </a:rPr>
              <a:t>逗留</a:t>
            </a:r>
            <a:endParaRPr lang="en-US" altLang="zh-TW" sz="6600" dirty="0">
              <a:solidFill>
                <a:schemeClr val="bg1"/>
              </a:solidFill>
              <a:latin typeface="+mn-ea"/>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687630" y="1969611"/>
            <a:ext cx="2488707" cy="902555"/>
          </a:xfrm>
          <a:prstGeom prst="rect">
            <a:avLst/>
          </a:prstGeom>
          <a:noFill/>
        </p:spPr>
        <p:txBody>
          <a:bodyPr wrap="square" rtlCol="0">
            <a:spAutoFit/>
          </a:bodyPr>
          <a:lstStyle/>
          <a:p>
            <a:pPr algn="ctr">
              <a:lnSpc>
                <a:spcPct val="150000"/>
              </a:lnSpc>
            </a:pPr>
            <a:r>
              <a:rPr lang="zh-TW" altLang="en-US" sz="4000" dirty="0"/>
              <a:t>修建棚子</a:t>
            </a:r>
            <a:endParaRPr lang="zh-TW" altLang="en-US" sz="4000" dirty="0">
              <a:latin typeface="+mn-ea"/>
            </a:endParaRPr>
          </a:p>
        </p:txBody>
      </p:sp>
      <p:sp>
        <p:nvSpPr>
          <p:cNvPr id="8" name="文字方塊 7">
            <a:extLst>
              <a:ext uri="{FF2B5EF4-FFF2-40B4-BE49-F238E27FC236}">
                <a16:creationId xmlns:a16="http://schemas.microsoft.com/office/drawing/2014/main" id="{4FD80E1D-4098-4E8F-80F3-90702602E502}"/>
              </a:ext>
            </a:extLst>
          </p:cNvPr>
          <p:cNvSpPr txBox="1"/>
          <p:nvPr/>
        </p:nvSpPr>
        <p:spPr>
          <a:xfrm>
            <a:off x="6134489" y="1979719"/>
            <a:ext cx="6096000" cy="916469"/>
          </a:xfrm>
          <a:prstGeom prst="rect">
            <a:avLst/>
          </a:prstGeom>
          <a:noFill/>
        </p:spPr>
        <p:txBody>
          <a:bodyPr wrap="square" rtlCol="0">
            <a:spAutoFit/>
          </a:bodyPr>
          <a:lstStyle/>
          <a:p>
            <a:pPr algn="ctr">
              <a:lnSpc>
                <a:spcPct val="150000"/>
              </a:lnSpc>
            </a:pPr>
            <a:r>
              <a:rPr lang="zh-CN" altLang="en-US" sz="4000" dirty="0">
                <a:latin typeface="微軟正黑體" panose="020B0604030504040204" pitchFamily="34" charset="-120"/>
                <a:ea typeface="微軟正黑體" panose="020B0604030504040204" pitchFamily="34" charset="-120"/>
              </a:rPr>
              <a:t>空气流通，风可穿过</a:t>
            </a:r>
            <a:r>
              <a:rPr lang="zh-TW" altLang="en-US" sz="4000" dirty="0">
                <a:latin typeface="微軟正黑體" panose="020B0604030504040204" pitchFamily="34" charset="-120"/>
                <a:ea typeface="微軟正黑體" panose="020B0604030504040204" pitchFamily="34" charset="-120"/>
              </a:rPr>
              <a:t>。</a:t>
            </a:r>
          </a:p>
        </p:txBody>
      </p:sp>
      <p:sp>
        <p:nvSpPr>
          <p:cNvPr id="9" name="文字方塊 8">
            <a:extLst>
              <a:ext uri="{FF2B5EF4-FFF2-40B4-BE49-F238E27FC236}">
                <a16:creationId xmlns:a16="http://schemas.microsoft.com/office/drawing/2014/main" id="{D17DCB4F-281E-48F9-8B9B-F6FF1FC41050}"/>
              </a:ext>
            </a:extLst>
          </p:cNvPr>
          <p:cNvSpPr txBox="1"/>
          <p:nvPr/>
        </p:nvSpPr>
        <p:spPr>
          <a:xfrm>
            <a:off x="687630" y="5179220"/>
            <a:ext cx="5408370" cy="902555"/>
          </a:xfrm>
          <a:prstGeom prst="rect">
            <a:avLst/>
          </a:prstGeom>
          <a:noFill/>
        </p:spPr>
        <p:txBody>
          <a:bodyPr wrap="square" rtlCol="0">
            <a:spAutoFit/>
          </a:bodyPr>
          <a:lstStyle/>
          <a:p>
            <a:pPr algn="ctr">
              <a:lnSpc>
                <a:spcPct val="150000"/>
              </a:lnSpc>
            </a:pPr>
            <a:r>
              <a:rPr lang="zh-TW" altLang="en-US" sz="4000" dirty="0"/>
              <a:t>空气不流通</a:t>
            </a:r>
            <a:endParaRPr lang="zh-TW" altLang="en-US" sz="4000" dirty="0">
              <a:latin typeface="+mn-ea"/>
            </a:endParaRPr>
          </a:p>
        </p:txBody>
      </p:sp>
      <p:sp>
        <p:nvSpPr>
          <p:cNvPr id="11" name="矩形 10">
            <a:extLst>
              <a:ext uri="{FF2B5EF4-FFF2-40B4-BE49-F238E27FC236}">
                <a16:creationId xmlns:a16="http://schemas.microsoft.com/office/drawing/2014/main" id="{9AF8CCF4-6697-482F-81B6-2EF38231843A}"/>
              </a:ext>
            </a:extLst>
          </p:cNvPr>
          <p:cNvSpPr/>
          <p:nvPr/>
        </p:nvSpPr>
        <p:spPr>
          <a:xfrm>
            <a:off x="2822702" y="3740262"/>
            <a:ext cx="3609474" cy="584775"/>
          </a:xfrm>
          <a:prstGeom prst="rect">
            <a:avLst/>
          </a:prstGeom>
        </p:spPr>
        <p:txBody>
          <a:bodyPr wrap="square">
            <a:spAutoFit/>
          </a:bodyPr>
          <a:lstStyle/>
          <a:p>
            <a:pPr algn="ctr"/>
            <a:r>
              <a:rPr lang="en-US" altLang="zh-TW" sz="3200" dirty="0"/>
              <a:t>air is stuffy</a:t>
            </a:r>
            <a:endParaRPr lang="zh-TW" altLang="en-US" sz="3200" dirty="0">
              <a:latin typeface="+mn-ea"/>
              <a:cs typeface="Calibri" panose="020F0502020204030204" pitchFamily="34" charset="0"/>
            </a:endParaRPr>
          </a:p>
        </p:txBody>
      </p:sp>
      <p:sp>
        <p:nvSpPr>
          <p:cNvPr id="13" name="矩形 12">
            <a:extLst>
              <a:ext uri="{FF2B5EF4-FFF2-40B4-BE49-F238E27FC236}">
                <a16:creationId xmlns:a16="http://schemas.microsoft.com/office/drawing/2014/main" id="{32AA8BD3-2869-40FD-A7C0-6100AC3E5D3A}"/>
              </a:ext>
            </a:extLst>
          </p:cNvPr>
          <p:cNvSpPr/>
          <p:nvPr/>
        </p:nvSpPr>
        <p:spPr>
          <a:xfrm>
            <a:off x="8567246" y="3800880"/>
            <a:ext cx="3625143" cy="584775"/>
          </a:xfrm>
          <a:prstGeom prst="rect">
            <a:avLst/>
          </a:prstGeom>
        </p:spPr>
        <p:txBody>
          <a:bodyPr wrap="square">
            <a:spAutoFit/>
          </a:bodyPr>
          <a:lstStyle/>
          <a:p>
            <a:pPr algn="ctr"/>
            <a:r>
              <a:rPr lang="en-US" altLang="zh-TW" sz="3200" dirty="0" err="1"/>
              <a:t>stay;stop</a:t>
            </a:r>
            <a:endParaRPr lang="zh-TW" altLang="en-US" sz="3200" dirty="0">
              <a:latin typeface="+mn-ea"/>
              <a:cs typeface="Calibri" panose="020F0502020204030204" pitchFamily="34" charset="0"/>
            </a:endParaRPr>
          </a:p>
        </p:txBody>
      </p:sp>
      <p:sp>
        <p:nvSpPr>
          <p:cNvPr id="15" name="矩形 14">
            <a:extLst>
              <a:ext uri="{FF2B5EF4-FFF2-40B4-BE49-F238E27FC236}">
                <a16:creationId xmlns:a16="http://schemas.microsoft.com/office/drawing/2014/main" id="{58C387E4-4460-4071-8CB6-8D0ABB1306E7}"/>
              </a:ext>
            </a:extLst>
          </p:cNvPr>
          <p:cNvSpPr/>
          <p:nvPr/>
        </p:nvSpPr>
        <p:spPr>
          <a:xfrm>
            <a:off x="2838951" y="496775"/>
            <a:ext cx="3609474" cy="584775"/>
          </a:xfrm>
          <a:prstGeom prst="rect">
            <a:avLst/>
          </a:prstGeom>
        </p:spPr>
        <p:txBody>
          <a:bodyPr wrap="square">
            <a:spAutoFit/>
          </a:bodyPr>
          <a:lstStyle/>
          <a:p>
            <a:pPr algn="ctr"/>
            <a:r>
              <a:rPr lang="en-US" altLang="zh-TW" sz="3200" dirty="0"/>
              <a:t>put up a shed</a:t>
            </a:r>
            <a:endParaRPr lang="zh-TW" altLang="en-US" sz="3200" dirty="0">
              <a:latin typeface="+mn-ea"/>
              <a:cs typeface="Calibri" panose="020F0502020204030204" pitchFamily="34" charset="0"/>
            </a:endParaRPr>
          </a:p>
        </p:txBody>
      </p:sp>
      <p:sp>
        <p:nvSpPr>
          <p:cNvPr id="16" name="文字方塊 15">
            <a:extLst>
              <a:ext uri="{FF2B5EF4-FFF2-40B4-BE49-F238E27FC236}">
                <a16:creationId xmlns:a16="http://schemas.microsoft.com/office/drawing/2014/main" id="{C1B381F7-6308-4A12-8D3E-C5002AC24ADA}"/>
              </a:ext>
            </a:extLst>
          </p:cNvPr>
          <p:cNvSpPr txBox="1"/>
          <p:nvPr/>
        </p:nvSpPr>
        <p:spPr>
          <a:xfrm>
            <a:off x="6448424" y="4885677"/>
            <a:ext cx="5782065" cy="902555"/>
          </a:xfrm>
          <a:prstGeom prst="rect">
            <a:avLst/>
          </a:prstGeom>
          <a:noFill/>
        </p:spPr>
        <p:txBody>
          <a:bodyPr wrap="square" rtlCol="0">
            <a:spAutoFit/>
          </a:bodyPr>
          <a:lstStyle/>
          <a:p>
            <a:pPr algn="ctr">
              <a:lnSpc>
                <a:spcPct val="150000"/>
              </a:lnSpc>
            </a:pPr>
            <a:r>
              <a:rPr lang="zh-TW" altLang="en-US" sz="4000" dirty="0"/>
              <a:t>中途停留。</a:t>
            </a:r>
            <a:endParaRPr lang="zh-TW" altLang="en-US" sz="4000" dirty="0">
              <a:latin typeface="+mn-ea"/>
            </a:endParaRPr>
          </a:p>
        </p:txBody>
      </p:sp>
      <p:pic>
        <p:nvPicPr>
          <p:cNvPr id="3" name="圖片 2">
            <a:extLst>
              <a:ext uri="{FF2B5EF4-FFF2-40B4-BE49-F238E27FC236}">
                <a16:creationId xmlns:a16="http://schemas.microsoft.com/office/drawing/2014/main" id="{1EC96B44-0680-482F-9332-923124279F28}"/>
              </a:ext>
            </a:extLst>
          </p:cNvPr>
          <p:cNvPicPr>
            <a:picLocks noChangeAspect="1"/>
          </p:cNvPicPr>
          <p:nvPr/>
        </p:nvPicPr>
        <p:blipFill rotWithShape="1">
          <a:blip r:embed="rId2"/>
          <a:srcRect l="-511" t="4613" r="511" b="3930"/>
          <a:stretch/>
        </p:blipFill>
        <p:spPr>
          <a:xfrm>
            <a:off x="3248526" y="1247775"/>
            <a:ext cx="2384946" cy="2181225"/>
          </a:xfrm>
          <a:prstGeom prst="rect">
            <a:avLst/>
          </a:prstGeom>
        </p:spPr>
      </p:pic>
    </p:spTree>
    <p:extLst>
      <p:ext uri="{BB962C8B-B14F-4D97-AF65-F5344CB8AC3E}">
        <p14:creationId xmlns:p14="http://schemas.microsoft.com/office/powerpoint/2010/main" val="3322763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500" fill="hold"/>
                                        <p:tgtEl>
                                          <p:spTgt spid="5"/>
                                        </p:tgtEl>
                                        <p:attrNameLst>
                                          <p:attrName>ppt_x</p:attrName>
                                        </p:attrNameLst>
                                      </p:cBhvr>
                                      <p:tavLst>
                                        <p:tav tm="0">
                                          <p:val>
                                            <p:strVal val="#ppt_x"/>
                                          </p:val>
                                        </p:tav>
                                        <p:tav tm="100000">
                                          <p:val>
                                            <p:strVal val="#ppt_x"/>
                                          </p:val>
                                        </p:tav>
                                      </p:tavLst>
                                    </p:anim>
                                    <p:anim calcmode="lin" valueType="num">
                                      <p:cBhvr additive="base">
                                        <p:cTn id="5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additive="base">
                                        <p:cTn id="61" dur="500" fill="hold"/>
                                        <p:tgtEl>
                                          <p:spTgt spid="6"/>
                                        </p:tgtEl>
                                        <p:attrNameLst>
                                          <p:attrName>ppt_x</p:attrName>
                                        </p:attrNameLst>
                                      </p:cBhvr>
                                      <p:tavLst>
                                        <p:tav tm="0">
                                          <p:val>
                                            <p:strVal val="#ppt_x"/>
                                          </p:val>
                                        </p:tav>
                                        <p:tav tm="100000">
                                          <p:val>
                                            <p:strVal val="#ppt_x"/>
                                          </p:val>
                                        </p:tav>
                                      </p:tavLst>
                                    </p:anim>
                                    <p:anim calcmode="lin" valueType="num">
                                      <p:cBhvr additive="base">
                                        <p:cTn id="6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500" fill="hold"/>
                                        <p:tgtEl>
                                          <p:spTgt spid="16"/>
                                        </p:tgtEl>
                                        <p:attrNameLst>
                                          <p:attrName>ppt_x</p:attrName>
                                        </p:attrNameLst>
                                      </p:cBhvr>
                                      <p:tavLst>
                                        <p:tav tm="0">
                                          <p:val>
                                            <p:strVal val="#ppt_x"/>
                                          </p:val>
                                        </p:tav>
                                        <p:tav tm="100000">
                                          <p:val>
                                            <p:strVal val="#ppt_x"/>
                                          </p:val>
                                        </p:tav>
                                      </p:tavLst>
                                    </p:anim>
                                    <p:anim calcmode="lin" valueType="num">
                                      <p:cBhvr additive="base">
                                        <p:cTn id="6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p:bldP spid="8" grpId="0"/>
      <p:bldP spid="9" grpId="0"/>
      <p:bldP spid="11" grpId="0"/>
      <p:bldP spid="13" grpId="0"/>
      <p:bldP spid="15" grpId="0"/>
      <p:bldP spid="16"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687630" y="210152"/>
            <a:ext cx="2151321" cy="1107996"/>
          </a:xfrm>
          <a:prstGeom prst="rect">
            <a:avLst/>
          </a:prstGeom>
          <a:solidFill>
            <a:schemeClr val="accent4">
              <a:lumMod val="75000"/>
            </a:schemeClr>
          </a:solidFill>
          <a:ln>
            <a:solidFill>
              <a:schemeClr val="accent1"/>
            </a:solidFill>
          </a:ln>
        </p:spPr>
        <p:txBody>
          <a:bodyPr wrap="square" rtlCol="0">
            <a:spAutoFit/>
          </a:bodyPr>
          <a:lstStyle/>
          <a:p>
            <a:pPr algn="ctr"/>
            <a:r>
              <a:rPr lang="zh-TW" altLang="en-US" sz="6600" dirty="0">
                <a:solidFill>
                  <a:schemeClr val="bg1"/>
                </a:solidFill>
                <a:latin typeface="+mn-ea"/>
              </a:rPr>
              <a:t>兼职</a:t>
            </a:r>
            <a:endParaRPr lang="en-US" altLang="zh-TW" sz="6600" dirty="0">
              <a:solidFill>
                <a:schemeClr val="bg1"/>
              </a:solidFill>
              <a:latin typeface="+mn-ea"/>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687630" y="1969611"/>
            <a:ext cx="5408370" cy="1845442"/>
          </a:xfrm>
          <a:prstGeom prst="rect">
            <a:avLst/>
          </a:prstGeom>
          <a:noFill/>
        </p:spPr>
        <p:txBody>
          <a:bodyPr wrap="square" rtlCol="0">
            <a:spAutoFit/>
          </a:bodyPr>
          <a:lstStyle/>
          <a:p>
            <a:pPr algn="ctr">
              <a:lnSpc>
                <a:spcPct val="150000"/>
              </a:lnSpc>
            </a:pPr>
            <a:r>
              <a:rPr lang="zh-CN" altLang="en-US" sz="4000" dirty="0">
                <a:latin typeface="微軟正黑體" panose="020B0604030504040204" pitchFamily="34" charset="-120"/>
                <a:ea typeface="微軟正黑體" panose="020B0604030504040204" pitchFamily="34" charset="-120"/>
              </a:rPr>
              <a:t>一人同时</a:t>
            </a:r>
            <a:r>
              <a:rPr lang="zh-TW" altLang="en-US" sz="4000" dirty="0">
                <a:latin typeface="微軟正黑體" panose="020B0604030504040204" pitchFamily="34" charset="-120"/>
                <a:ea typeface="微軟正黑體" panose="020B0604030504040204" pitchFamily="34" charset="-120"/>
              </a:rPr>
              <a:t>做</a:t>
            </a:r>
            <a:r>
              <a:rPr lang="zh-CN" altLang="en-US" sz="4000" dirty="0">
                <a:latin typeface="微軟正黑體" panose="020B0604030504040204" pitchFamily="34" charset="-120"/>
                <a:ea typeface="微軟正黑體" panose="020B0604030504040204" pitchFamily="34" charset="-120"/>
              </a:rPr>
              <a:t>两个或两个以上的</a:t>
            </a:r>
            <a:r>
              <a:rPr lang="zh-TW" altLang="en-US" sz="4000" dirty="0">
                <a:latin typeface="微軟正黑體" panose="020B0604030504040204" pitchFamily="34" charset="-120"/>
                <a:ea typeface="微軟正黑體" panose="020B0604030504040204" pitchFamily="34" charset="-120"/>
              </a:rPr>
              <a:t>工作</a:t>
            </a:r>
          </a:p>
        </p:txBody>
      </p:sp>
      <p:sp>
        <p:nvSpPr>
          <p:cNvPr id="15" name="矩形 14">
            <a:extLst>
              <a:ext uri="{FF2B5EF4-FFF2-40B4-BE49-F238E27FC236}">
                <a16:creationId xmlns:a16="http://schemas.microsoft.com/office/drawing/2014/main" id="{58C387E4-4460-4071-8CB6-8D0ABB1306E7}"/>
              </a:ext>
            </a:extLst>
          </p:cNvPr>
          <p:cNvSpPr/>
          <p:nvPr/>
        </p:nvSpPr>
        <p:spPr>
          <a:xfrm>
            <a:off x="2838951" y="225541"/>
            <a:ext cx="3609474" cy="1077218"/>
          </a:xfrm>
          <a:prstGeom prst="rect">
            <a:avLst/>
          </a:prstGeom>
        </p:spPr>
        <p:txBody>
          <a:bodyPr wrap="square">
            <a:spAutoFit/>
          </a:bodyPr>
          <a:lstStyle/>
          <a:p>
            <a:pPr algn="ctr"/>
            <a:r>
              <a:rPr lang="en-US" altLang="zh-TW" sz="3200" dirty="0"/>
              <a:t>hold two or more posts concurrently</a:t>
            </a:r>
            <a:endParaRPr lang="zh-TW" altLang="en-US" sz="3200" dirty="0">
              <a:latin typeface="+mn-ea"/>
              <a:cs typeface="Calibri" panose="020F0502020204030204" pitchFamily="34" charset="0"/>
            </a:endParaRPr>
          </a:p>
        </p:txBody>
      </p:sp>
    </p:spTree>
    <p:extLst>
      <p:ext uri="{BB962C8B-B14F-4D97-AF65-F5344CB8AC3E}">
        <p14:creationId xmlns:p14="http://schemas.microsoft.com/office/powerpoint/2010/main" val="881465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15"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B4BDA9DB-9E56-4386-9D89-F929AEA703A6}"/>
              </a:ext>
            </a:extLst>
          </p:cNvPr>
          <p:cNvSpPr/>
          <p:nvPr/>
        </p:nvSpPr>
        <p:spPr>
          <a:xfrm>
            <a:off x="723900" y="1927136"/>
            <a:ext cx="11176000" cy="3314562"/>
          </a:xfrm>
          <a:prstGeom prst="rect">
            <a:avLst/>
          </a:prstGeom>
        </p:spPr>
        <p:txBody>
          <a:bodyPr wrap="square">
            <a:spAutoFit/>
          </a:bodyPr>
          <a:lstStyle/>
          <a:p>
            <a:pPr indent="457200">
              <a:lnSpc>
                <a:spcPct val="150000"/>
              </a:lnSpc>
            </a:pPr>
            <a:r>
              <a:rPr lang="zh-CN" altLang="en-US" sz="3600" dirty="0">
                <a:latin typeface="微軟正黑體" panose="020B0604030504040204" pitchFamily="34" charset="-120"/>
                <a:ea typeface="微軟正黑體" panose="020B0604030504040204" pitchFamily="34" charset="-120"/>
              </a:rPr>
              <a:t>如今，母亲是盼来了女儿的好日子，却越来越思念丈夫，想着他辛辛苦苦了一辈子，却等不到女儿出头之日。日子过得越好，思念就越深。她怀念与丈夫餐风宿雨的日子，虽然苦，却苦得有滋味，苦得心甘情愿。</a:t>
            </a:r>
          </a:p>
        </p:txBody>
      </p:sp>
    </p:spTree>
    <p:extLst>
      <p:ext uri="{BB962C8B-B14F-4D97-AF65-F5344CB8AC3E}">
        <p14:creationId xmlns:p14="http://schemas.microsoft.com/office/powerpoint/2010/main" val="224742327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687630" y="210152"/>
            <a:ext cx="2151321" cy="1107996"/>
          </a:xfrm>
          <a:prstGeom prst="rect">
            <a:avLst/>
          </a:prstGeom>
          <a:solidFill>
            <a:schemeClr val="accent4">
              <a:lumMod val="75000"/>
            </a:schemeClr>
          </a:solidFill>
          <a:ln>
            <a:solidFill>
              <a:schemeClr val="accent1"/>
            </a:solidFill>
          </a:ln>
        </p:spPr>
        <p:txBody>
          <a:bodyPr wrap="square" rtlCol="0">
            <a:spAutoFit/>
          </a:bodyPr>
          <a:lstStyle/>
          <a:p>
            <a:pPr algn="ctr"/>
            <a:r>
              <a:rPr lang="zh-TW" altLang="en-US" sz="6600" dirty="0">
                <a:solidFill>
                  <a:schemeClr val="bg1"/>
                </a:solidFill>
                <a:latin typeface="微軟正黑體" panose="020B0604030504040204" pitchFamily="34" charset="-120"/>
                <a:ea typeface="微軟正黑體" panose="020B0604030504040204" pitchFamily="34" charset="-120"/>
              </a:rPr>
              <a:t>盼</a:t>
            </a:r>
            <a:endParaRPr lang="en-US" altLang="zh-TW" sz="6600" dirty="0">
              <a:solidFill>
                <a:schemeClr val="bg1"/>
              </a:solidFill>
              <a:latin typeface="+mn-ea"/>
            </a:endParaRPr>
          </a:p>
        </p:txBody>
      </p:sp>
      <p:sp>
        <p:nvSpPr>
          <p:cNvPr id="4" name="文字方塊 3">
            <a:extLst>
              <a:ext uri="{FF2B5EF4-FFF2-40B4-BE49-F238E27FC236}">
                <a16:creationId xmlns:a16="http://schemas.microsoft.com/office/drawing/2014/main" id="{AE265C2A-CA00-4841-992C-7C43D64B6320}"/>
              </a:ext>
            </a:extLst>
          </p:cNvPr>
          <p:cNvSpPr txBox="1"/>
          <p:nvPr/>
        </p:nvSpPr>
        <p:spPr>
          <a:xfrm>
            <a:off x="6415927" y="235165"/>
            <a:ext cx="2151321" cy="1107996"/>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zh-TW" altLang="en-US" sz="6600" dirty="0">
                <a:solidFill>
                  <a:schemeClr val="bg1"/>
                </a:solidFill>
                <a:latin typeface="+mn-ea"/>
              </a:rPr>
              <a:t>出头</a:t>
            </a:r>
            <a:endParaRPr lang="en-US" altLang="zh-TW" sz="6600" dirty="0">
              <a:solidFill>
                <a:schemeClr val="bg1"/>
              </a:solidFill>
              <a:latin typeface="+mn-ea"/>
            </a:endParaRPr>
          </a:p>
        </p:txBody>
      </p:sp>
      <p:sp>
        <p:nvSpPr>
          <p:cNvPr id="5" name="文字方塊 4">
            <a:extLst>
              <a:ext uri="{FF2B5EF4-FFF2-40B4-BE49-F238E27FC236}">
                <a16:creationId xmlns:a16="http://schemas.microsoft.com/office/drawing/2014/main" id="{558E7656-10B4-4306-9253-BEABC2FAD5CB}"/>
              </a:ext>
            </a:extLst>
          </p:cNvPr>
          <p:cNvSpPr txBox="1"/>
          <p:nvPr/>
        </p:nvSpPr>
        <p:spPr>
          <a:xfrm>
            <a:off x="687630" y="3429000"/>
            <a:ext cx="2151321" cy="1107996"/>
          </a:xfrm>
          <a:prstGeom prst="rect">
            <a:avLst/>
          </a:prstGeom>
          <a:solidFill>
            <a:schemeClr val="accent4">
              <a:lumMod val="75000"/>
            </a:schemeClr>
          </a:solidFill>
          <a:ln>
            <a:solidFill>
              <a:schemeClr val="accent4">
                <a:lumMod val="75000"/>
              </a:schemeClr>
            </a:solidFill>
          </a:ln>
        </p:spPr>
        <p:txBody>
          <a:bodyPr wrap="square" rtlCol="0" anchor="ctr">
            <a:spAutoFit/>
          </a:bodyPr>
          <a:lstStyle/>
          <a:p>
            <a:pPr algn="ctr"/>
            <a:r>
              <a:rPr lang="zh-TW" altLang="en-US" sz="6600" dirty="0">
                <a:solidFill>
                  <a:schemeClr val="bg1"/>
                </a:solidFill>
                <a:latin typeface="+mn-ea"/>
              </a:rPr>
              <a:t>滋味</a:t>
            </a:r>
            <a:endParaRPr lang="en-US" altLang="zh-TW" sz="6600" dirty="0">
              <a:solidFill>
                <a:schemeClr val="bg1"/>
              </a:solidFill>
              <a:latin typeface="+mn-ea"/>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687630" y="1969611"/>
            <a:ext cx="5408370" cy="916469"/>
          </a:xfrm>
          <a:prstGeom prst="rect">
            <a:avLst/>
          </a:prstGeom>
          <a:noFill/>
        </p:spPr>
        <p:txBody>
          <a:bodyPr wrap="square" rtlCol="0">
            <a:spAutoFit/>
          </a:bodyPr>
          <a:lstStyle/>
          <a:p>
            <a:pPr algn="ctr">
              <a:lnSpc>
                <a:spcPct val="150000"/>
              </a:lnSpc>
            </a:pPr>
            <a:r>
              <a:rPr lang="zh-TW" altLang="en-US" sz="4000" dirty="0">
                <a:latin typeface="+mn-ea"/>
              </a:rPr>
              <a:t>希望。</a:t>
            </a:r>
          </a:p>
        </p:txBody>
      </p:sp>
      <p:sp>
        <p:nvSpPr>
          <p:cNvPr id="8" name="文字方塊 7">
            <a:extLst>
              <a:ext uri="{FF2B5EF4-FFF2-40B4-BE49-F238E27FC236}">
                <a16:creationId xmlns:a16="http://schemas.microsoft.com/office/drawing/2014/main" id="{4FD80E1D-4098-4E8F-80F3-90702602E502}"/>
              </a:ext>
            </a:extLst>
          </p:cNvPr>
          <p:cNvSpPr txBox="1"/>
          <p:nvPr/>
        </p:nvSpPr>
        <p:spPr>
          <a:xfrm>
            <a:off x="6134489" y="1979719"/>
            <a:ext cx="6096000" cy="916469"/>
          </a:xfrm>
          <a:prstGeom prst="rect">
            <a:avLst/>
          </a:prstGeom>
          <a:noFill/>
        </p:spPr>
        <p:txBody>
          <a:bodyPr wrap="square" rtlCol="0">
            <a:spAutoFit/>
          </a:bodyPr>
          <a:lstStyle/>
          <a:p>
            <a:pPr algn="ctr">
              <a:lnSpc>
                <a:spcPct val="150000"/>
              </a:lnSpc>
            </a:pPr>
            <a:r>
              <a:rPr lang="zh-CN" altLang="en-US" sz="4000" dirty="0">
                <a:latin typeface="微軟正黑體" panose="020B0604030504040204" pitchFamily="34" charset="-120"/>
                <a:ea typeface="微軟正黑體" panose="020B0604030504040204" pitchFamily="34" charset="-120"/>
              </a:rPr>
              <a:t>使自己脱离困苦环境</a:t>
            </a:r>
            <a:r>
              <a:rPr lang="zh-TW" altLang="en-US" sz="4000" dirty="0">
                <a:latin typeface="微軟正黑體" panose="020B0604030504040204" pitchFamily="34" charset="-120"/>
                <a:ea typeface="微軟正黑體" panose="020B0604030504040204" pitchFamily="34" charset="-120"/>
              </a:rPr>
              <a:t>。</a:t>
            </a:r>
          </a:p>
        </p:txBody>
      </p:sp>
      <p:sp>
        <p:nvSpPr>
          <p:cNvPr id="9" name="文字方塊 8">
            <a:extLst>
              <a:ext uri="{FF2B5EF4-FFF2-40B4-BE49-F238E27FC236}">
                <a16:creationId xmlns:a16="http://schemas.microsoft.com/office/drawing/2014/main" id="{D17DCB4F-281E-48F9-8B9B-F6FF1FC41050}"/>
              </a:ext>
            </a:extLst>
          </p:cNvPr>
          <p:cNvSpPr txBox="1"/>
          <p:nvPr/>
        </p:nvSpPr>
        <p:spPr>
          <a:xfrm>
            <a:off x="687630" y="5179220"/>
            <a:ext cx="5408370" cy="916469"/>
          </a:xfrm>
          <a:prstGeom prst="rect">
            <a:avLst/>
          </a:prstGeom>
          <a:noFill/>
        </p:spPr>
        <p:txBody>
          <a:bodyPr wrap="square" rtlCol="0">
            <a:spAutoFit/>
          </a:bodyPr>
          <a:lstStyle/>
          <a:p>
            <a:pPr algn="ctr">
              <a:lnSpc>
                <a:spcPct val="150000"/>
              </a:lnSpc>
            </a:pPr>
            <a:r>
              <a:rPr lang="zh-TW" altLang="en-US" sz="4000" dirty="0">
                <a:latin typeface="+mn-ea"/>
              </a:rPr>
              <a:t>感觉。</a:t>
            </a:r>
          </a:p>
        </p:txBody>
      </p:sp>
      <p:sp>
        <p:nvSpPr>
          <p:cNvPr id="11" name="矩形 10">
            <a:extLst>
              <a:ext uri="{FF2B5EF4-FFF2-40B4-BE49-F238E27FC236}">
                <a16:creationId xmlns:a16="http://schemas.microsoft.com/office/drawing/2014/main" id="{9AF8CCF4-6697-482F-81B6-2EF38231843A}"/>
              </a:ext>
            </a:extLst>
          </p:cNvPr>
          <p:cNvSpPr/>
          <p:nvPr/>
        </p:nvSpPr>
        <p:spPr>
          <a:xfrm>
            <a:off x="2822702" y="3740262"/>
            <a:ext cx="3609474" cy="584775"/>
          </a:xfrm>
          <a:prstGeom prst="rect">
            <a:avLst/>
          </a:prstGeom>
        </p:spPr>
        <p:txBody>
          <a:bodyPr wrap="square">
            <a:spAutoFit/>
          </a:bodyPr>
          <a:lstStyle/>
          <a:p>
            <a:pPr algn="ctr"/>
            <a:r>
              <a:rPr lang="en-US" altLang="zh-TW" sz="3200" dirty="0"/>
              <a:t>feeling</a:t>
            </a:r>
            <a:endParaRPr lang="zh-TW" altLang="en-US" sz="3200" dirty="0">
              <a:latin typeface="+mn-ea"/>
              <a:cs typeface="Calibri" panose="020F0502020204030204" pitchFamily="34" charset="0"/>
            </a:endParaRPr>
          </a:p>
        </p:txBody>
      </p:sp>
      <p:sp>
        <p:nvSpPr>
          <p:cNvPr id="14" name="矩形 13">
            <a:extLst>
              <a:ext uri="{FF2B5EF4-FFF2-40B4-BE49-F238E27FC236}">
                <a16:creationId xmlns:a16="http://schemas.microsoft.com/office/drawing/2014/main" id="{6B1E5DB5-A453-4C9C-BA79-98369E7D6F4E}"/>
              </a:ext>
            </a:extLst>
          </p:cNvPr>
          <p:cNvSpPr/>
          <p:nvPr/>
        </p:nvSpPr>
        <p:spPr>
          <a:xfrm>
            <a:off x="8567246" y="681854"/>
            <a:ext cx="3618926" cy="584775"/>
          </a:xfrm>
          <a:prstGeom prst="rect">
            <a:avLst/>
          </a:prstGeom>
        </p:spPr>
        <p:txBody>
          <a:bodyPr wrap="square">
            <a:spAutoFit/>
          </a:bodyPr>
          <a:lstStyle/>
          <a:p>
            <a:pPr algn="ctr"/>
            <a:r>
              <a:rPr lang="en-US" altLang="zh-TW" sz="3200" dirty="0"/>
              <a:t>free oneself</a:t>
            </a:r>
            <a:endParaRPr lang="zh-TW" altLang="en-US" sz="3200" dirty="0">
              <a:latin typeface="+mn-ea"/>
              <a:cs typeface="Calibri" panose="020F0502020204030204" pitchFamily="34" charset="0"/>
            </a:endParaRPr>
          </a:p>
        </p:txBody>
      </p:sp>
      <p:sp>
        <p:nvSpPr>
          <p:cNvPr id="15" name="矩形 14">
            <a:extLst>
              <a:ext uri="{FF2B5EF4-FFF2-40B4-BE49-F238E27FC236}">
                <a16:creationId xmlns:a16="http://schemas.microsoft.com/office/drawing/2014/main" id="{58C387E4-4460-4071-8CB6-8D0ABB1306E7}"/>
              </a:ext>
            </a:extLst>
          </p:cNvPr>
          <p:cNvSpPr/>
          <p:nvPr/>
        </p:nvSpPr>
        <p:spPr>
          <a:xfrm>
            <a:off x="2838951" y="681853"/>
            <a:ext cx="3609474" cy="584775"/>
          </a:xfrm>
          <a:prstGeom prst="rect">
            <a:avLst/>
          </a:prstGeom>
        </p:spPr>
        <p:txBody>
          <a:bodyPr wrap="square">
            <a:spAutoFit/>
          </a:bodyPr>
          <a:lstStyle/>
          <a:p>
            <a:pPr algn="ctr"/>
            <a:r>
              <a:rPr lang="en-US" altLang="zh-TW" sz="3200" dirty="0"/>
              <a:t>hope for</a:t>
            </a:r>
            <a:endParaRPr lang="zh-TW" altLang="en-US" sz="3200" dirty="0">
              <a:latin typeface="+mn-ea"/>
              <a:cs typeface="Calibri" panose="020F0502020204030204" pitchFamily="34" charset="0"/>
            </a:endParaRPr>
          </a:p>
        </p:txBody>
      </p:sp>
    </p:spTree>
    <p:extLst>
      <p:ext uri="{BB962C8B-B14F-4D97-AF65-F5344CB8AC3E}">
        <p14:creationId xmlns:p14="http://schemas.microsoft.com/office/powerpoint/2010/main" val="3111658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additive="base">
                                        <p:cTn id="55" dur="500" fill="hold"/>
                                        <p:tgtEl>
                                          <p:spTgt spid="5"/>
                                        </p:tgtEl>
                                        <p:attrNameLst>
                                          <p:attrName>ppt_x</p:attrName>
                                        </p:attrNameLst>
                                      </p:cBhvr>
                                      <p:tavLst>
                                        <p:tav tm="0">
                                          <p:val>
                                            <p:strVal val="#ppt_x"/>
                                          </p:val>
                                        </p:tav>
                                        <p:tav tm="100000">
                                          <p:val>
                                            <p:strVal val="#ppt_x"/>
                                          </p:val>
                                        </p:tav>
                                      </p:tavLst>
                                    </p:anim>
                                    <p:anim calcmode="lin" valueType="num">
                                      <p:cBhvr additive="base">
                                        <p:cTn id="5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7" grpId="0"/>
      <p:bldP spid="8" grpId="0"/>
      <p:bldP spid="9" grpId="0"/>
      <p:bldP spid="11" grpId="0"/>
      <p:bldP spid="14" grpId="0"/>
      <p:bldP spid="15"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3CD4040-8AA2-4C10-9B71-61F11E7BCD9A}"/>
              </a:ext>
            </a:extLst>
          </p:cNvPr>
          <p:cNvSpPr txBox="1"/>
          <p:nvPr/>
        </p:nvSpPr>
        <p:spPr>
          <a:xfrm>
            <a:off x="699978" y="589563"/>
            <a:ext cx="4327450" cy="1107996"/>
          </a:xfrm>
          <a:prstGeom prst="rect">
            <a:avLst/>
          </a:prstGeom>
          <a:solidFill>
            <a:srgbClr val="7030A0"/>
          </a:solidFill>
          <a:ln>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spAutoFit/>
          </a:bodyPr>
          <a:lstStyle/>
          <a:p>
            <a:pPr algn="ctr"/>
            <a:r>
              <a:rPr lang="zh-TW" altLang="en-US" sz="6600" dirty="0">
                <a:latin typeface="微軟正黑體" panose="020B0604030504040204" pitchFamily="34" charset="-120"/>
                <a:ea typeface="微軟正黑體" panose="020B0604030504040204" pitchFamily="34" charset="-120"/>
              </a:rPr>
              <a:t>餐风宿雨</a:t>
            </a:r>
            <a:endParaRPr lang="en-US" altLang="zh-TW" sz="6600" dirty="0"/>
          </a:p>
        </p:txBody>
      </p:sp>
      <p:sp>
        <p:nvSpPr>
          <p:cNvPr id="3" name="矩形 2">
            <a:extLst>
              <a:ext uri="{FF2B5EF4-FFF2-40B4-BE49-F238E27FC236}">
                <a16:creationId xmlns:a16="http://schemas.microsoft.com/office/drawing/2014/main" id="{5EFAA07E-D2DF-410D-BA07-6EE204523098}"/>
              </a:ext>
            </a:extLst>
          </p:cNvPr>
          <p:cNvSpPr/>
          <p:nvPr/>
        </p:nvSpPr>
        <p:spPr>
          <a:xfrm>
            <a:off x="5381626" y="2952219"/>
            <a:ext cx="6491396" cy="3014928"/>
          </a:xfrm>
          <a:prstGeom prst="rect">
            <a:avLst/>
          </a:prstGeom>
        </p:spPr>
        <p:txBody>
          <a:bodyPr wrap="square">
            <a:spAutoFit/>
          </a:bodyPr>
          <a:lstStyle/>
          <a:p>
            <a:pPr algn="ctr">
              <a:lnSpc>
                <a:spcPct val="150000"/>
              </a:lnSpc>
            </a:pPr>
            <a:r>
              <a:rPr lang="zh-TW" altLang="en-US" sz="4400" dirty="0">
                <a:latin typeface="微軟正黑體" panose="020B0604030504040204" pitchFamily="34" charset="-120"/>
                <a:ea typeface="微軟正黑體" panose="020B0604030504040204" pitchFamily="34" charset="-120"/>
              </a:rPr>
              <a:t>做这一份工作</a:t>
            </a:r>
            <a:r>
              <a:rPr lang="zh-CN" altLang="en-US" sz="4400" dirty="0">
                <a:latin typeface="微軟正黑體" panose="020B0604030504040204" pitchFamily="34" charset="-120"/>
                <a:ea typeface="微軟正黑體" panose="020B0604030504040204" pitchFamily="34" charset="-120"/>
              </a:rPr>
              <a:t>的唯一要求就是：愿意长时间餐风宿雨，不</a:t>
            </a:r>
            <a:r>
              <a:rPr lang="zh-TW" altLang="en-US" sz="4400" dirty="0">
                <a:latin typeface="微軟正黑體" panose="020B0604030504040204" pitchFamily="34" charset="-120"/>
                <a:ea typeface="微軟正黑體" panose="020B0604030504040204" pitchFamily="34" charset="-120"/>
              </a:rPr>
              <a:t>怕辛</a:t>
            </a:r>
            <a:r>
              <a:rPr lang="zh-CN" altLang="en-US" sz="4400" dirty="0">
                <a:latin typeface="微軟正黑體" panose="020B0604030504040204" pitchFamily="34" charset="-120"/>
                <a:ea typeface="微軟正黑體" panose="020B0604030504040204" pitchFamily="34" charset="-120"/>
              </a:rPr>
              <a:t>苦。</a:t>
            </a:r>
            <a:r>
              <a:rPr lang="zh-TW" altLang="en-US" sz="4400" dirty="0">
                <a:latin typeface="微軟正黑體" panose="020B0604030504040204" pitchFamily="34" charset="-120"/>
                <a:ea typeface="微軟正黑體" panose="020B0604030504040204" pitchFamily="34" charset="-120"/>
              </a:rPr>
              <a:t>。</a:t>
            </a:r>
          </a:p>
        </p:txBody>
      </p:sp>
      <p:cxnSp>
        <p:nvCxnSpPr>
          <p:cNvPr id="5" name="直線單箭頭接點 4">
            <a:extLst>
              <a:ext uri="{FF2B5EF4-FFF2-40B4-BE49-F238E27FC236}">
                <a16:creationId xmlns:a16="http://schemas.microsoft.com/office/drawing/2014/main" id="{036036A7-BBBC-4FBA-AF40-C2B26F213443}"/>
              </a:ext>
            </a:extLst>
          </p:cNvPr>
          <p:cNvCxnSpPr>
            <a:cxnSpLocks/>
            <a:stCxn id="2" idx="3"/>
            <a:endCxn id="6" idx="1"/>
          </p:cNvCxnSpPr>
          <p:nvPr/>
        </p:nvCxnSpPr>
        <p:spPr>
          <a:xfrm>
            <a:off x="5027428" y="1143561"/>
            <a:ext cx="354198" cy="46167"/>
          </a:xfrm>
          <a:prstGeom prst="straightConnector1">
            <a:avLst/>
          </a:prstGeom>
          <a:ln w="76200">
            <a:solidFill>
              <a:srgbClr val="926397"/>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37018BC7-6073-4CA9-9B83-CB477C626896}"/>
              </a:ext>
            </a:extLst>
          </p:cNvPr>
          <p:cNvSpPr txBox="1"/>
          <p:nvPr/>
        </p:nvSpPr>
        <p:spPr>
          <a:xfrm>
            <a:off x="5381626" y="835785"/>
            <a:ext cx="6810374" cy="707886"/>
          </a:xfrm>
          <a:prstGeom prst="rect">
            <a:avLst/>
          </a:prstGeom>
          <a:noFill/>
          <a:ln w="76200">
            <a:solidFill>
              <a:srgbClr val="7030A0"/>
            </a:solidFill>
          </a:ln>
        </p:spPr>
        <p:txBody>
          <a:bodyPr wrap="square" rtlCol="0">
            <a:spAutoFit/>
          </a:bodyPr>
          <a:lstStyle/>
          <a:p>
            <a:pPr algn="ctr"/>
            <a:r>
              <a:rPr lang="zh-CN" altLang="en-US" sz="4000" dirty="0">
                <a:solidFill>
                  <a:srgbClr val="7030A0"/>
                </a:solidFill>
                <a:latin typeface="微軟正黑體" panose="020B0604030504040204" pitchFamily="34" charset="-120"/>
                <a:ea typeface="微軟正黑體" panose="020B0604030504040204" pitchFamily="34" charset="-120"/>
              </a:rPr>
              <a:t>形容野外生活或旅行的艰苦</a:t>
            </a:r>
            <a:r>
              <a:rPr lang="zh-TW" altLang="en-US" sz="4000" dirty="0">
                <a:solidFill>
                  <a:srgbClr val="7030A0"/>
                </a:solidFill>
                <a:latin typeface="微軟正黑體" panose="020B0604030504040204" pitchFamily="34" charset="-120"/>
                <a:ea typeface="微軟正黑體" panose="020B0604030504040204" pitchFamily="34" charset="-120"/>
              </a:rPr>
              <a:t>。</a:t>
            </a:r>
          </a:p>
        </p:txBody>
      </p:sp>
      <p:pic>
        <p:nvPicPr>
          <p:cNvPr id="11" name="圖片 10">
            <a:extLst>
              <a:ext uri="{FF2B5EF4-FFF2-40B4-BE49-F238E27FC236}">
                <a16:creationId xmlns:a16="http://schemas.microsoft.com/office/drawing/2014/main" id="{3C066986-973B-47AE-B709-1FA0C3608092}"/>
              </a:ext>
            </a:extLst>
          </p:cNvPr>
          <p:cNvPicPr>
            <a:picLocks noChangeAspect="1"/>
          </p:cNvPicPr>
          <p:nvPr/>
        </p:nvPicPr>
        <p:blipFill>
          <a:blip r:embed="rId2"/>
          <a:stretch>
            <a:fillRect/>
          </a:stretch>
        </p:blipFill>
        <p:spPr>
          <a:xfrm>
            <a:off x="657226" y="2929083"/>
            <a:ext cx="4724400" cy="2667000"/>
          </a:xfrm>
          <a:prstGeom prst="rect">
            <a:avLst/>
          </a:prstGeom>
        </p:spPr>
      </p:pic>
    </p:spTree>
    <p:extLst>
      <p:ext uri="{BB962C8B-B14F-4D97-AF65-F5344CB8AC3E}">
        <p14:creationId xmlns:p14="http://schemas.microsoft.com/office/powerpoint/2010/main" val="296175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768FB862-E5A3-41EB-81F5-539C4BB7EB1C}"/>
              </a:ext>
            </a:extLst>
          </p:cNvPr>
          <p:cNvSpPr txBox="1"/>
          <p:nvPr/>
        </p:nvSpPr>
        <p:spPr>
          <a:xfrm>
            <a:off x="-1" y="0"/>
            <a:ext cx="1771651" cy="707886"/>
          </a:xfrm>
          <a:prstGeom prst="rect">
            <a:avLst/>
          </a:prstGeom>
          <a:solidFill>
            <a:srgbClr val="660033"/>
          </a:solidFill>
        </p:spPr>
        <p:txBody>
          <a:bodyPr wrap="square" rtlCol="0">
            <a:spAutoFit/>
          </a:bodyPr>
          <a:lstStyle/>
          <a:p>
            <a:pPr algn="ctr"/>
            <a:r>
              <a:rPr lang="zh-TW" altLang="en-US" sz="4000" dirty="0">
                <a:solidFill>
                  <a:schemeClr val="bg1"/>
                </a:solidFill>
                <a:latin typeface="微軟正黑體" panose="020B0604030504040204" pitchFamily="34" charset="-120"/>
              </a:rPr>
              <a:t>一味</a:t>
            </a:r>
            <a:endParaRPr lang="en-US" altLang="zh-TW" sz="4000" dirty="0">
              <a:solidFill>
                <a:schemeClr val="bg1"/>
              </a:solidFill>
              <a:latin typeface="微軟正黑體" panose="020B0604030504040204" pitchFamily="34" charset="-120"/>
            </a:endParaRPr>
          </a:p>
        </p:txBody>
      </p:sp>
      <p:sp>
        <p:nvSpPr>
          <p:cNvPr id="3" name="文字方塊 2">
            <a:extLst>
              <a:ext uri="{FF2B5EF4-FFF2-40B4-BE49-F238E27FC236}">
                <a16:creationId xmlns:a16="http://schemas.microsoft.com/office/drawing/2014/main" id="{A209D1B0-86CC-471A-A5A4-2C10E123278B}"/>
              </a:ext>
            </a:extLst>
          </p:cNvPr>
          <p:cNvSpPr txBox="1"/>
          <p:nvPr/>
        </p:nvSpPr>
        <p:spPr>
          <a:xfrm>
            <a:off x="704849" y="1714500"/>
            <a:ext cx="11172826" cy="4258153"/>
          </a:xfrm>
          <a:prstGeom prst="rect">
            <a:avLst/>
          </a:prstGeom>
          <a:noFill/>
        </p:spPr>
        <p:txBody>
          <a:bodyPr wrap="square" rtlCol="0">
            <a:spAutoFit/>
          </a:bodyPr>
          <a:lstStyle/>
          <a:p>
            <a:pPr>
              <a:lnSpc>
                <a:spcPct val="150000"/>
              </a:lnSpc>
            </a:pPr>
            <a:r>
              <a:rPr lang="en-US" altLang="zh-TW" sz="3700" dirty="0">
                <a:latin typeface="微軟正黑體" panose="020B0604030504040204" pitchFamily="34" charset="-120"/>
                <a:ea typeface="微軟正黑體" panose="020B0604030504040204" pitchFamily="34" charset="-120"/>
              </a:rPr>
              <a:t>1.</a:t>
            </a:r>
            <a:r>
              <a:rPr lang="zh-TW" altLang="en-US" sz="3700" dirty="0">
                <a:latin typeface="微軟正黑體" panose="020B0604030504040204" pitchFamily="34" charset="-120"/>
                <a:ea typeface="微軟正黑體" panose="020B0604030504040204" pitchFamily="34" charset="-120"/>
              </a:rPr>
              <a:t>他批评了那些</a:t>
            </a:r>
            <a:r>
              <a:rPr lang="zh-TW" altLang="en-US" sz="3700" dirty="0">
                <a:highlight>
                  <a:srgbClr val="FFFF00"/>
                </a:highlight>
                <a:latin typeface="微軟正黑體" panose="020B0604030504040204" pitchFamily="34" charset="-120"/>
                <a:ea typeface="微軟正黑體" panose="020B0604030504040204" pitchFamily="34" charset="-120"/>
              </a:rPr>
              <a:t>一味</a:t>
            </a:r>
            <a:r>
              <a:rPr lang="zh-TW" altLang="en-US" sz="3700" dirty="0">
                <a:latin typeface="微軟正黑體" panose="020B0604030504040204" pitchFamily="34" charset="-120"/>
                <a:ea typeface="微軟正黑體" panose="020B0604030504040204" pitchFamily="34" charset="-120"/>
              </a:rPr>
              <a:t>守旧的人。</a:t>
            </a:r>
            <a:endParaRPr lang="en-US" altLang="zh-TW" sz="3700" dirty="0">
              <a:latin typeface="微軟正黑體" panose="020B0604030504040204" pitchFamily="34" charset="-120"/>
              <a:ea typeface="微軟正黑體" panose="020B0604030504040204" pitchFamily="34" charset="-120"/>
            </a:endParaRPr>
          </a:p>
          <a:p>
            <a:pPr>
              <a:lnSpc>
                <a:spcPct val="150000"/>
              </a:lnSpc>
            </a:pPr>
            <a:r>
              <a:rPr lang="en-US" altLang="zh-TW" sz="3700" dirty="0">
                <a:latin typeface="微軟正黑體" panose="020B0604030504040204" pitchFamily="34" charset="-120"/>
                <a:ea typeface="微軟正黑體" panose="020B0604030504040204" pitchFamily="34" charset="-120"/>
              </a:rPr>
              <a:t>2.</a:t>
            </a:r>
            <a:r>
              <a:rPr lang="zh-TW" altLang="en-US" sz="3700" dirty="0">
                <a:latin typeface="微軟正黑體" panose="020B0604030504040204" pitchFamily="34" charset="-120"/>
                <a:ea typeface="微軟正黑體" panose="020B0604030504040204" pitchFamily="34" charset="-120"/>
              </a:rPr>
              <a:t>养花不能</a:t>
            </a:r>
            <a:r>
              <a:rPr lang="zh-TW" altLang="en-US" sz="3700" dirty="0">
                <a:highlight>
                  <a:srgbClr val="FFFF00"/>
                </a:highlight>
                <a:latin typeface="微軟正黑體" panose="020B0604030504040204" pitchFamily="34" charset="-120"/>
                <a:ea typeface="微軟正黑體" panose="020B0604030504040204" pitchFamily="34" charset="-120"/>
              </a:rPr>
              <a:t>一味</a:t>
            </a:r>
            <a:r>
              <a:rPr lang="zh-TW" altLang="en-US" sz="3700" dirty="0">
                <a:latin typeface="微軟正黑體" panose="020B0604030504040204" pitchFamily="34" charset="-120"/>
                <a:ea typeface="微軟正黑體" panose="020B0604030504040204" pitchFamily="34" charset="-120"/>
              </a:rPr>
              <a:t>浇水，还得注意施肥、松土、剪枝</a:t>
            </a:r>
            <a:r>
              <a:rPr lang="zh-TW" altLang="en-US" sz="3700" dirty="0">
                <a:latin typeface="微軟正黑體" panose="020B0604030504040204" pitchFamily="34" charset="-120"/>
              </a:rPr>
              <a:t>。</a:t>
            </a:r>
            <a:endParaRPr lang="en-US" altLang="zh-TW" sz="3700" dirty="0">
              <a:latin typeface="微軟正黑體" panose="020B0604030504040204" pitchFamily="34" charset="-120"/>
              <a:ea typeface="微軟正黑體" panose="020B0604030504040204" pitchFamily="34" charset="-120"/>
            </a:endParaRPr>
          </a:p>
          <a:p>
            <a:pPr>
              <a:lnSpc>
                <a:spcPct val="150000"/>
              </a:lnSpc>
            </a:pPr>
            <a:r>
              <a:rPr lang="en-US" altLang="zh-TW" sz="3700" dirty="0">
                <a:latin typeface="微軟正黑體" panose="020B0604030504040204" pitchFamily="34" charset="-120"/>
                <a:ea typeface="微軟正黑體" panose="020B0604030504040204" pitchFamily="34" charset="-120"/>
              </a:rPr>
              <a:t>3.</a:t>
            </a:r>
            <a:r>
              <a:rPr lang="zh-TW" altLang="en-US" sz="3700" dirty="0">
                <a:latin typeface="微軟正黑體" panose="020B0604030504040204" pitchFamily="34" charset="-120"/>
                <a:ea typeface="微軟正黑體" panose="020B0604030504040204" pitchFamily="34" charset="-120"/>
              </a:rPr>
              <a:t>从前只</a:t>
            </a:r>
            <a:r>
              <a:rPr lang="zh-TW" altLang="en-US" sz="3700" dirty="0">
                <a:highlight>
                  <a:srgbClr val="FFFF00"/>
                </a:highlight>
                <a:latin typeface="微軟正黑體" panose="020B0604030504040204" pitchFamily="34" charset="-120"/>
                <a:ea typeface="微軟正黑體" panose="020B0604030504040204" pitchFamily="34" charset="-120"/>
              </a:rPr>
              <a:t>一味</a:t>
            </a:r>
            <a:r>
              <a:rPr lang="zh-TW" altLang="en-US" sz="3700" dirty="0">
                <a:latin typeface="微軟正黑體" panose="020B0604030504040204" pitchFamily="34" charset="-120"/>
                <a:ea typeface="微軟正黑體" panose="020B0604030504040204" pitchFamily="34" charset="-120"/>
              </a:rPr>
              <a:t>地责备孩子，让他们代我们负起责任，</a:t>
            </a:r>
            <a:endParaRPr lang="en-US" altLang="zh-TW" sz="3700" dirty="0">
              <a:latin typeface="微軟正黑體" panose="020B0604030504040204" pitchFamily="34" charset="-120"/>
              <a:ea typeface="微軟正黑體" panose="020B0604030504040204" pitchFamily="34" charset="-120"/>
            </a:endParaRPr>
          </a:p>
          <a:p>
            <a:pPr>
              <a:lnSpc>
                <a:spcPct val="150000"/>
              </a:lnSpc>
            </a:pPr>
            <a:r>
              <a:rPr lang="zh-TW" altLang="en-US" sz="3700" dirty="0">
                <a:latin typeface="微軟正黑體" panose="020B0604030504040204" pitchFamily="34" charset="-120"/>
                <a:ea typeface="微軟正黑體" panose="020B0604030504040204" pitchFamily="34" charset="-120"/>
              </a:rPr>
              <a:t>   却未免是可耻的。</a:t>
            </a:r>
            <a:endParaRPr lang="en-US" altLang="zh-TW" sz="3700" dirty="0">
              <a:latin typeface="微軟正黑體" panose="020B0604030504040204" pitchFamily="34" charset="-120"/>
              <a:ea typeface="微軟正黑體" panose="020B0604030504040204" pitchFamily="34" charset="-120"/>
            </a:endParaRPr>
          </a:p>
          <a:p>
            <a:pPr>
              <a:lnSpc>
                <a:spcPct val="150000"/>
              </a:lnSpc>
            </a:pPr>
            <a:r>
              <a:rPr lang="en-US" altLang="zh-TW" sz="3700" dirty="0">
                <a:latin typeface="微軟正黑體" panose="020B0604030504040204" pitchFamily="34" charset="-120"/>
                <a:ea typeface="微軟正黑體" panose="020B0604030504040204" pitchFamily="34" charset="-120"/>
              </a:rPr>
              <a:t>4.</a:t>
            </a:r>
            <a:r>
              <a:rPr lang="zh-TW" altLang="en-US" sz="3700" dirty="0">
                <a:latin typeface="微軟正黑體" panose="020B0604030504040204" pitchFamily="34" charset="-120"/>
                <a:ea typeface="微軟正黑體" panose="020B0604030504040204" pitchFamily="34" charset="-120"/>
              </a:rPr>
              <a:t>她</a:t>
            </a:r>
            <a:r>
              <a:rPr lang="zh-TW" altLang="en-US" sz="3700" dirty="0">
                <a:highlight>
                  <a:srgbClr val="FFFF00"/>
                </a:highlight>
                <a:latin typeface="微軟正黑體" panose="020B0604030504040204" pitchFamily="34" charset="-120"/>
                <a:ea typeface="微軟正黑體" panose="020B0604030504040204" pitchFamily="34" charset="-120"/>
              </a:rPr>
              <a:t>一味</a:t>
            </a:r>
            <a:r>
              <a:rPr lang="zh-TW" altLang="en-US" sz="3700" dirty="0">
                <a:latin typeface="微軟正黑體" panose="020B0604030504040204" pitchFamily="34" charset="-120"/>
                <a:ea typeface="微軟正黑體" panose="020B0604030504040204" pitchFamily="34" charset="-120"/>
              </a:rPr>
              <a:t>地固执己见，怎么能得到别人的支持呢？</a:t>
            </a:r>
          </a:p>
        </p:txBody>
      </p:sp>
    </p:spTree>
    <p:extLst>
      <p:ext uri="{BB962C8B-B14F-4D97-AF65-F5344CB8AC3E}">
        <p14:creationId xmlns:p14="http://schemas.microsoft.com/office/powerpoint/2010/main" val="307041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3CD4040-8AA2-4C10-9B71-61F11E7BCD9A}"/>
              </a:ext>
            </a:extLst>
          </p:cNvPr>
          <p:cNvSpPr txBox="1"/>
          <p:nvPr/>
        </p:nvSpPr>
        <p:spPr>
          <a:xfrm>
            <a:off x="699978" y="589563"/>
            <a:ext cx="4327450" cy="1107996"/>
          </a:xfrm>
          <a:prstGeom prst="rect">
            <a:avLst/>
          </a:prstGeom>
          <a:solidFill>
            <a:srgbClr val="7030A0"/>
          </a:solidFill>
          <a:ln>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spAutoFit/>
          </a:bodyPr>
          <a:lstStyle/>
          <a:p>
            <a:pPr algn="ctr"/>
            <a:r>
              <a:rPr lang="zh-TW" altLang="en-US" sz="6600" dirty="0">
                <a:latin typeface="微軟正黑體" panose="020B0604030504040204" pitchFamily="34" charset="-120"/>
                <a:ea typeface="微軟正黑體" panose="020B0604030504040204" pitchFamily="34" charset="-120"/>
              </a:rPr>
              <a:t>心甘情愿</a:t>
            </a:r>
            <a:endParaRPr lang="en-US" altLang="zh-TW" sz="6600" dirty="0"/>
          </a:p>
        </p:txBody>
      </p:sp>
      <p:sp>
        <p:nvSpPr>
          <p:cNvPr id="3" name="矩形 2">
            <a:extLst>
              <a:ext uri="{FF2B5EF4-FFF2-40B4-BE49-F238E27FC236}">
                <a16:creationId xmlns:a16="http://schemas.microsoft.com/office/drawing/2014/main" id="{5EFAA07E-D2DF-410D-BA07-6EE204523098}"/>
              </a:ext>
            </a:extLst>
          </p:cNvPr>
          <p:cNvSpPr/>
          <p:nvPr/>
        </p:nvSpPr>
        <p:spPr>
          <a:xfrm>
            <a:off x="5381626" y="2952219"/>
            <a:ext cx="6491396" cy="2749407"/>
          </a:xfrm>
          <a:prstGeom prst="rect">
            <a:avLst/>
          </a:prstGeom>
        </p:spPr>
        <p:txBody>
          <a:bodyPr wrap="square">
            <a:spAutoFit/>
          </a:bodyPr>
          <a:lstStyle/>
          <a:p>
            <a:pPr algn="ctr">
              <a:lnSpc>
                <a:spcPct val="150000"/>
              </a:lnSpc>
            </a:pPr>
            <a:r>
              <a:rPr lang="zh-TW" altLang="en-US" sz="4000" dirty="0"/>
              <a:t>为了照顾受伤的母亲，他心甘情愿地半工半读，来维持学业与家计</a:t>
            </a:r>
            <a:r>
              <a:rPr lang="zh-TW" altLang="en-US" sz="4000" dirty="0">
                <a:latin typeface="Helvetica Neue"/>
              </a:rPr>
              <a:t>。</a:t>
            </a:r>
            <a:endParaRPr lang="zh-TW" altLang="en-US" sz="4000" dirty="0"/>
          </a:p>
        </p:txBody>
      </p:sp>
      <p:cxnSp>
        <p:nvCxnSpPr>
          <p:cNvPr id="5" name="直線單箭頭接點 4">
            <a:extLst>
              <a:ext uri="{FF2B5EF4-FFF2-40B4-BE49-F238E27FC236}">
                <a16:creationId xmlns:a16="http://schemas.microsoft.com/office/drawing/2014/main" id="{036036A7-BBBC-4FBA-AF40-C2B26F213443}"/>
              </a:ext>
            </a:extLst>
          </p:cNvPr>
          <p:cNvCxnSpPr>
            <a:cxnSpLocks/>
            <a:stCxn id="2" idx="3"/>
            <a:endCxn id="6" idx="1"/>
          </p:cNvCxnSpPr>
          <p:nvPr/>
        </p:nvCxnSpPr>
        <p:spPr>
          <a:xfrm>
            <a:off x="5027428" y="1143561"/>
            <a:ext cx="1068572" cy="0"/>
          </a:xfrm>
          <a:prstGeom prst="straightConnector1">
            <a:avLst/>
          </a:prstGeom>
          <a:ln w="76200">
            <a:solidFill>
              <a:srgbClr val="926397"/>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37018BC7-6073-4CA9-9B83-CB477C626896}"/>
              </a:ext>
            </a:extLst>
          </p:cNvPr>
          <p:cNvSpPr txBox="1"/>
          <p:nvPr/>
        </p:nvSpPr>
        <p:spPr>
          <a:xfrm>
            <a:off x="6096000" y="789618"/>
            <a:ext cx="6096000" cy="707886"/>
          </a:xfrm>
          <a:prstGeom prst="rect">
            <a:avLst/>
          </a:prstGeom>
          <a:noFill/>
          <a:ln w="76200">
            <a:solidFill>
              <a:srgbClr val="7030A0"/>
            </a:solidFill>
          </a:ln>
        </p:spPr>
        <p:txBody>
          <a:bodyPr wrap="square" rtlCol="0">
            <a:spAutoFit/>
          </a:bodyPr>
          <a:lstStyle/>
          <a:p>
            <a:pPr algn="ctr"/>
            <a:r>
              <a:rPr lang="zh-TW" altLang="en-US" sz="4000" dirty="0">
                <a:solidFill>
                  <a:srgbClr val="7030A0"/>
                </a:solidFill>
              </a:rPr>
              <a:t>心里愿意</a:t>
            </a:r>
            <a:r>
              <a:rPr lang="zh-TW" altLang="en-US" sz="4000" dirty="0">
                <a:solidFill>
                  <a:srgbClr val="7030A0"/>
                </a:solidFill>
                <a:latin typeface="+mn-ea"/>
              </a:rPr>
              <a:t>。</a:t>
            </a:r>
          </a:p>
        </p:txBody>
      </p:sp>
      <p:sp>
        <p:nvSpPr>
          <p:cNvPr id="4" name="矩形 3">
            <a:extLst>
              <a:ext uri="{FF2B5EF4-FFF2-40B4-BE49-F238E27FC236}">
                <a16:creationId xmlns:a16="http://schemas.microsoft.com/office/drawing/2014/main" id="{FB38022E-C858-4D77-A78B-A2A334483D0A}"/>
              </a:ext>
            </a:extLst>
          </p:cNvPr>
          <p:cNvSpPr/>
          <p:nvPr/>
        </p:nvSpPr>
        <p:spPr>
          <a:xfrm>
            <a:off x="6096000" y="1589837"/>
            <a:ext cx="5777022" cy="523220"/>
          </a:xfrm>
          <a:prstGeom prst="rect">
            <a:avLst/>
          </a:prstGeom>
        </p:spPr>
        <p:txBody>
          <a:bodyPr wrap="square">
            <a:spAutoFit/>
          </a:bodyPr>
          <a:lstStyle/>
          <a:p>
            <a:pPr algn="ctr"/>
            <a:r>
              <a:rPr lang="en-US" altLang="zh-TW" sz="2800" dirty="0">
                <a:solidFill>
                  <a:srgbClr val="7030A0"/>
                </a:solidFill>
              </a:rPr>
              <a:t>willingly</a:t>
            </a:r>
            <a:endParaRPr lang="zh-TW" altLang="en-US" sz="2800" dirty="0">
              <a:solidFill>
                <a:srgbClr val="7030A0"/>
              </a:solidFill>
              <a:latin typeface="微軟正黑體" panose="020B0604030504040204" pitchFamily="34" charset="-120"/>
              <a:ea typeface="微軟正黑體" panose="020B0604030504040204" pitchFamily="34" charset="-120"/>
            </a:endParaRPr>
          </a:p>
        </p:txBody>
      </p:sp>
      <p:pic>
        <p:nvPicPr>
          <p:cNvPr id="8" name="圖片 7">
            <a:extLst>
              <a:ext uri="{FF2B5EF4-FFF2-40B4-BE49-F238E27FC236}">
                <a16:creationId xmlns:a16="http://schemas.microsoft.com/office/drawing/2014/main" id="{8C902A6E-8303-4A61-806F-C496CBACF18C}"/>
              </a:ext>
            </a:extLst>
          </p:cNvPr>
          <p:cNvPicPr>
            <a:picLocks noChangeAspect="1"/>
          </p:cNvPicPr>
          <p:nvPr/>
        </p:nvPicPr>
        <p:blipFill>
          <a:blip r:embed="rId2"/>
          <a:stretch>
            <a:fillRect/>
          </a:stretch>
        </p:blipFill>
        <p:spPr>
          <a:xfrm>
            <a:off x="699978" y="2595291"/>
            <a:ext cx="4681648" cy="3119148"/>
          </a:xfrm>
          <a:prstGeom prst="rect">
            <a:avLst/>
          </a:prstGeom>
        </p:spPr>
      </p:pic>
    </p:spTree>
    <p:extLst>
      <p:ext uri="{BB962C8B-B14F-4D97-AF65-F5344CB8AC3E}">
        <p14:creationId xmlns:p14="http://schemas.microsoft.com/office/powerpoint/2010/main" val="2366730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D732FAA-84C5-4DC9-BFA4-C2881E482118}"/>
              </a:ext>
            </a:extLst>
          </p:cNvPr>
          <p:cNvSpPr/>
          <p:nvPr/>
        </p:nvSpPr>
        <p:spPr>
          <a:xfrm>
            <a:off x="698500" y="119266"/>
            <a:ext cx="11150600" cy="6649834"/>
          </a:xfrm>
          <a:prstGeom prst="rect">
            <a:avLst/>
          </a:prstGeom>
        </p:spPr>
        <p:txBody>
          <a:bodyPr wrap="square">
            <a:spAutoFit/>
          </a:bodyPr>
          <a:lstStyle/>
          <a:p>
            <a:pPr indent="457200">
              <a:lnSpc>
                <a:spcPct val="150000"/>
              </a:lnSpc>
            </a:pPr>
            <a:r>
              <a:rPr lang="zh-CN" altLang="en-US" sz="3200" dirty="0">
                <a:latin typeface="微軟正黑體" panose="020B0604030504040204" pitchFamily="34" charset="-120"/>
                <a:ea typeface="微軟正黑體" panose="020B0604030504040204" pitchFamily="34" charset="-120"/>
              </a:rPr>
              <a:t>所以，母亲重新背起蛇皮袋，一路拾荒，一路回忆与父亲相依为命的日子。罗小姐也曾坚决不让母亲这样做，可母亲含着泪说：“我是享到福了，可是这一切都没有你父亲的气味，甚至连一张照片也没有留下。我怕越老越糊涂，怕哪天老得忘了你父亲的样子。而在街上，我每捡起一张纸，一个汽水罐，就会想起你父亲在身后用蛇皮袋子接着。这一天里，我们从不分开，拾满了，就回去，拾不满，就继续走。”母亲答应她，她并不是真的要靠拾荒过日子。拾到的东西，她把它们都送给了别的拾荒者。</a:t>
            </a:r>
          </a:p>
        </p:txBody>
      </p:sp>
    </p:spTree>
    <p:extLst>
      <p:ext uri="{BB962C8B-B14F-4D97-AF65-F5344CB8AC3E}">
        <p14:creationId xmlns:p14="http://schemas.microsoft.com/office/powerpoint/2010/main" val="352614861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3CD4040-8AA2-4C10-9B71-61F11E7BCD9A}"/>
              </a:ext>
            </a:extLst>
          </p:cNvPr>
          <p:cNvSpPr txBox="1"/>
          <p:nvPr/>
        </p:nvSpPr>
        <p:spPr>
          <a:xfrm>
            <a:off x="699978" y="589563"/>
            <a:ext cx="4327450" cy="1107996"/>
          </a:xfrm>
          <a:prstGeom prst="rect">
            <a:avLst/>
          </a:prstGeom>
          <a:solidFill>
            <a:srgbClr val="7030A0"/>
          </a:solidFill>
          <a:ln>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spAutoFit/>
          </a:bodyPr>
          <a:lstStyle/>
          <a:p>
            <a:pPr algn="ctr"/>
            <a:r>
              <a:rPr lang="zh-TW" altLang="en-US" sz="6600" dirty="0">
                <a:latin typeface="微軟正黑體" panose="020B0604030504040204" pitchFamily="34" charset="-120"/>
                <a:ea typeface="微軟正黑體" panose="020B0604030504040204" pitchFamily="34" charset="-120"/>
              </a:rPr>
              <a:t>相依为命</a:t>
            </a:r>
            <a:endParaRPr lang="en-US" altLang="zh-TW" sz="6600" dirty="0"/>
          </a:p>
        </p:txBody>
      </p:sp>
      <p:sp>
        <p:nvSpPr>
          <p:cNvPr id="3" name="矩形 2">
            <a:extLst>
              <a:ext uri="{FF2B5EF4-FFF2-40B4-BE49-F238E27FC236}">
                <a16:creationId xmlns:a16="http://schemas.microsoft.com/office/drawing/2014/main" id="{5EFAA07E-D2DF-410D-BA07-6EE204523098}"/>
              </a:ext>
            </a:extLst>
          </p:cNvPr>
          <p:cNvSpPr/>
          <p:nvPr/>
        </p:nvSpPr>
        <p:spPr>
          <a:xfrm>
            <a:off x="5381626" y="2952219"/>
            <a:ext cx="6491396" cy="2172582"/>
          </a:xfrm>
          <a:prstGeom prst="rect">
            <a:avLst/>
          </a:prstGeom>
        </p:spPr>
        <p:txBody>
          <a:bodyPr wrap="square">
            <a:spAutoFit/>
          </a:bodyPr>
          <a:lstStyle/>
          <a:p>
            <a:pPr algn="ctr">
              <a:lnSpc>
                <a:spcPct val="150000"/>
              </a:lnSpc>
            </a:pPr>
            <a:r>
              <a:rPr lang="zh-CN" altLang="en-US" sz="4800" dirty="0">
                <a:latin typeface="微軟正黑體" panose="020B0604030504040204" pitchFamily="34" charset="-120"/>
                <a:ea typeface="微軟正黑體" panose="020B0604030504040204" pitchFamily="34" charset="-120"/>
              </a:rPr>
              <a:t>我家很贫穷，每天和</a:t>
            </a:r>
            <a:r>
              <a:rPr lang="zh-TW" altLang="en-US" sz="4800" dirty="0">
                <a:latin typeface="微軟正黑體" panose="020B0604030504040204" pitchFamily="34" charset="-120"/>
                <a:ea typeface="微軟正黑體" panose="020B0604030504040204" pitchFamily="34" charset="-120"/>
              </a:rPr>
              <a:t>妈妈</a:t>
            </a:r>
            <a:r>
              <a:rPr lang="zh-CN" altLang="en-US" sz="4800" dirty="0">
                <a:latin typeface="微軟正黑體" panose="020B0604030504040204" pitchFamily="34" charset="-120"/>
                <a:ea typeface="微軟正黑體" panose="020B0604030504040204" pitchFamily="34" charset="-120"/>
              </a:rPr>
              <a:t>相依为命。</a:t>
            </a:r>
            <a:endParaRPr lang="zh-TW" altLang="en-US" sz="4800" dirty="0">
              <a:latin typeface="微軟正黑體" panose="020B0604030504040204" pitchFamily="34" charset="-120"/>
              <a:ea typeface="微軟正黑體" panose="020B0604030504040204" pitchFamily="34" charset="-120"/>
            </a:endParaRPr>
          </a:p>
        </p:txBody>
      </p:sp>
      <p:cxnSp>
        <p:nvCxnSpPr>
          <p:cNvPr id="5" name="直線單箭頭接點 4">
            <a:extLst>
              <a:ext uri="{FF2B5EF4-FFF2-40B4-BE49-F238E27FC236}">
                <a16:creationId xmlns:a16="http://schemas.microsoft.com/office/drawing/2014/main" id="{036036A7-BBBC-4FBA-AF40-C2B26F213443}"/>
              </a:ext>
            </a:extLst>
          </p:cNvPr>
          <p:cNvCxnSpPr>
            <a:cxnSpLocks/>
            <a:stCxn id="2" idx="3"/>
            <a:endCxn id="6" idx="1"/>
          </p:cNvCxnSpPr>
          <p:nvPr/>
        </p:nvCxnSpPr>
        <p:spPr>
          <a:xfrm>
            <a:off x="5027428" y="1143561"/>
            <a:ext cx="1068572" cy="0"/>
          </a:xfrm>
          <a:prstGeom prst="straightConnector1">
            <a:avLst/>
          </a:prstGeom>
          <a:ln w="76200">
            <a:solidFill>
              <a:srgbClr val="926397"/>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37018BC7-6073-4CA9-9B83-CB477C626896}"/>
              </a:ext>
            </a:extLst>
          </p:cNvPr>
          <p:cNvSpPr txBox="1"/>
          <p:nvPr/>
        </p:nvSpPr>
        <p:spPr>
          <a:xfrm>
            <a:off x="6096000" y="789618"/>
            <a:ext cx="6096000" cy="707886"/>
          </a:xfrm>
          <a:prstGeom prst="rect">
            <a:avLst/>
          </a:prstGeom>
          <a:noFill/>
          <a:ln w="76200">
            <a:solidFill>
              <a:srgbClr val="7030A0"/>
            </a:solidFill>
          </a:ln>
        </p:spPr>
        <p:txBody>
          <a:bodyPr wrap="square" rtlCol="0">
            <a:spAutoFit/>
          </a:bodyPr>
          <a:lstStyle/>
          <a:p>
            <a:pPr algn="ctr"/>
            <a:r>
              <a:rPr lang="zh-CN" altLang="en-US" sz="4000" dirty="0">
                <a:solidFill>
                  <a:srgbClr val="7030A0"/>
                </a:solidFill>
                <a:latin typeface="微軟正黑體" panose="020B0604030504040204" pitchFamily="34" charset="-120"/>
                <a:ea typeface="微軟正黑體" panose="020B0604030504040204" pitchFamily="34" charset="-120"/>
              </a:rPr>
              <a:t>互相依靠着</a:t>
            </a:r>
            <a:r>
              <a:rPr lang="zh-TW" altLang="en-US" sz="4000" dirty="0">
                <a:solidFill>
                  <a:srgbClr val="7030A0"/>
                </a:solidFill>
                <a:latin typeface="微軟正黑體" panose="020B0604030504040204" pitchFamily="34" charset="-120"/>
                <a:ea typeface="微軟正黑體" panose="020B0604030504040204" pitchFamily="34" charset="-120"/>
              </a:rPr>
              <a:t>生活。</a:t>
            </a:r>
          </a:p>
        </p:txBody>
      </p:sp>
      <p:sp>
        <p:nvSpPr>
          <p:cNvPr id="4" name="矩形 3">
            <a:extLst>
              <a:ext uri="{FF2B5EF4-FFF2-40B4-BE49-F238E27FC236}">
                <a16:creationId xmlns:a16="http://schemas.microsoft.com/office/drawing/2014/main" id="{FB38022E-C858-4D77-A78B-A2A334483D0A}"/>
              </a:ext>
            </a:extLst>
          </p:cNvPr>
          <p:cNvSpPr/>
          <p:nvPr/>
        </p:nvSpPr>
        <p:spPr>
          <a:xfrm>
            <a:off x="6096000" y="1631137"/>
            <a:ext cx="5777022" cy="523220"/>
          </a:xfrm>
          <a:prstGeom prst="rect">
            <a:avLst/>
          </a:prstGeom>
        </p:spPr>
        <p:txBody>
          <a:bodyPr wrap="square">
            <a:spAutoFit/>
          </a:bodyPr>
          <a:lstStyle/>
          <a:p>
            <a:pPr algn="ctr"/>
            <a:r>
              <a:rPr lang="en-US" altLang="zh-TW" sz="2800" dirty="0">
                <a:solidFill>
                  <a:srgbClr val="7030A0"/>
                </a:solidFill>
              </a:rPr>
              <a:t>depend on each other for survival</a:t>
            </a:r>
            <a:endParaRPr lang="zh-TW" altLang="en-US" sz="2800" dirty="0">
              <a:solidFill>
                <a:srgbClr val="7030A0"/>
              </a:solidFill>
              <a:latin typeface="微軟正黑體" panose="020B0604030504040204" pitchFamily="34" charset="-120"/>
              <a:ea typeface="微軟正黑體" panose="020B0604030504040204" pitchFamily="34" charset="-120"/>
            </a:endParaRPr>
          </a:p>
        </p:txBody>
      </p:sp>
      <p:pic>
        <p:nvPicPr>
          <p:cNvPr id="8" name="圖片 7">
            <a:extLst>
              <a:ext uri="{FF2B5EF4-FFF2-40B4-BE49-F238E27FC236}">
                <a16:creationId xmlns:a16="http://schemas.microsoft.com/office/drawing/2014/main" id="{D3FDADE3-2B37-4101-91D1-873E4D1BAFF3}"/>
              </a:ext>
            </a:extLst>
          </p:cNvPr>
          <p:cNvPicPr>
            <a:picLocks noChangeAspect="1"/>
          </p:cNvPicPr>
          <p:nvPr/>
        </p:nvPicPr>
        <p:blipFill>
          <a:blip r:embed="rId2"/>
          <a:stretch>
            <a:fillRect/>
          </a:stretch>
        </p:blipFill>
        <p:spPr>
          <a:xfrm>
            <a:off x="699978" y="2400300"/>
            <a:ext cx="4070684" cy="4070684"/>
          </a:xfrm>
          <a:prstGeom prst="rect">
            <a:avLst/>
          </a:prstGeom>
        </p:spPr>
      </p:pic>
    </p:spTree>
    <p:extLst>
      <p:ext uri="{BB962C8B-B14F-4D97-AF65-F5344CB8AC3E}">
        <p14:creationId xmlns:p14="http://schemas.microsoft.com/office/powerpoint/2010/main" val="141990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91D77732-82F6-4D53-8F46-E5B49EDC4949}"/>
              </a:ext>
            </a:extLst>
          </p:cNvPr>
          <p:cNvSpPr/>
          <p:nvPr/>
        </p:nvSpPr>
        <p:spPr>
          <a:xfrm>
            <a:off x="761999" y="309011"/>
            <a:ext cx="11112501" cy="6239978"/>
          </a:xfrm>
          <a:prstGeom prst="rect">
            <a:avLst/>
          </a:prstGeom>
        </p:spPr>
        <p:txBody>
          <a:bodyPr wrap="square" anchor="ctr">
            <a:spAutoFit/>
          </a:bodyPr>
          <a:lstStyle/>
          <a:p>
            <a:pPr indent="457200">
              <a:lnSpc>
                <a:spcPct val="150000"/>
              </a:lnSpc>
            </a:pPr>
            <a:r>
              <a:rPr lang="zh-CN" altLang="en-US" sz="3000" dirty="0">
                <a:latin typeface="微軟正黑體" panose="020B0604030504040204" pitchFamily="34" charset="-120"/>
                <a:ea typeface="微軟正黑體" panose="020B0604030504040204" pitchFamily="34" charset="-120"/>
              </a:rPr>
              <a:t>罗小姐也不忍心再阻止母亲了。</a:t>
            </a:r>
          </a:p>
          <a:p>
            <a:pPr indent="457200">
              <a:lnSpc>
                <a:spcPct val="150000"/>
              </a:lnSpc>
            </a:pPr>
            <a:r>
              <a:rPr lang="zh-CN" altLang="en-US" sz="3000" dirty="0">
                <a:latin typeface="微軟正黑體" panose="020B0604030504040204" pitchFamily="34" charset="-120"/>
                <a:ea typeface="微軟正黑體" panose="020B0604030504040204" pitchFamily="34" charset="-120"/>
              </a:rPr>
              <a:t>罗小姐哭了，她也许没有想到自己会在下属面前掉眼泪，还说了这么一些话，可她憋得太久了，也憋得太难受了。</a:t>
            </a:r>
          </a:p>
          <a:p>
            <a:pPr indent="457200">
              <a:lnSpc>
                <a:spcPct val="150000"/>
              </a:lnSpc>
            </a:pPr>
            <a:r>
              <a:rPr lang="zh-CN" altLang="en-US" sz="3000" dirty="0">
                <a:latin typeface="微軟正黑體" panose="020B0604030504040204" pitchFamily="34" charset="-120"/>
                <a:ea typeface="微軟正黑體" panose="020B0604030504040204" pitchFamily="34" charset="-120"/>
              </a:rPr>
              <a:t>我也哭了，一半是因为听到了一个如此感人的故事，一半是因为内疚。我们曾那样自以为是地认为她是一个坏女人，还千万百计地想着如何伤害她。</a:t>
            </a:r>
          </a:p>
          <a:p>
            <a:pPr indent="457200">
              <a:lnSpc>
                <a:spcPct val="150000"/>
              </a:lnSpc>
            </a:pPr>
            <a:r>
              <a:rPr lang="zh-CN" altLang="en-US" sz="3000" dirty="0">
                <a:latin typeface="微軟正黑體" panose="020B0604030504040204" pitchFamily="34" charset="-120"/>
                <a:ea typeface="微軟正黑體" panose="020B0604030504040204" pitchFamily="34" charset="-120"/>
              </a:rPr>
              <a:t>我没经罗小姐同意就把真相告诉了同事。</a:t>
            </a:r>
          </a:p>
          <a:p>
            <a:pPr indent="457200">
              <a:lnSpc>
                <a:spcPct val="150000"/>
              </a:lnSpc>
            </a:pPr>
            <a:r>
              <a:rPr lang="zh-CN" altLang="en-US" sz="3000" dirty="0">
                <a:latin typeface="微軟正黑體" panose="020B0604030504040204" pitchFamily="34" charset="-120"/>
                <a:ea typeface="微軟正黑體" panose="020B0604030504040204" pitchFamily="34" charset="-120"/>
              </a:rPr>
              <a:t>我们只能靠在工作上的合作来弥补曾经的过错，凡事多做一点，让她能多有一些时间来照顾她的母亲，和她自己的春天。</a:t>
            </a:r>
          </a:p>
        </p:txBody>
      </p:sp>
    </p:spTree>
    <p:extLst>
      <p:ext uri="{BB962C8B-B14F-4D97-AF65-F5344CB8AC3E}">
        <p14:creationId xmlns:p14="http://schemas.microsoft.com/office/powerpoint/2010/main" val="19288908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687630" y="210152"/>
            <a:ext cx="2151321" cy="1107996"/>
          </a:xfrm>
          <a:prstGeom prst="rect">
            <a:avLst/>
          </a:prstGeom>
          <a:solidFill>
            <a:schemeClr val="accent4">
              <a:lumMod val="75000"/>
            </a:schemeClr>
          </a:solidFill>
          <a:ln>
            <a:solidFill>
              <a:schemeClr val="accent1"/>
            </a:solidFill>
          </a:ln>
        </p:spPr>
        <p:txBody>
          <a:bodyPr wrap="square" rtlCol="0">
            <a:spAutoFit/>
          </a:bodyPr>
          <a:lstStyle/>
          <a:p>
            <a:pPr algn="ctr"/>
            <a:r>
              <a:rPr lang="zh-TW" altLang="en-US" sz="6600" dirty="0">
                <a:solidFill>
                  <a:schemeClr val="bg1"/>
                </a:solidFill>
                <a:latin typeface="微軟正黑體" panose="020B0604030504040204" pitchFamily="34" charset="-120"/>
                <a:ea typeface="微軟正黑體" panose="020B0604030504040204" pitchFamily="34" charset="-120"/>
              </a:rPr>
              <a:t>憋</a:t>
            </a:r>
            <a:endParaRPr lang="en-US" altLang="zh-TW" sz="6600" dirty="0">
              <a:solidFill>
                <a:schemeClr val="bg1"/>
              </a:solidFill>
              <a:latin typeface="+mn-ea"/>
            </a:endParaRPr>
          </a:p>
        </p:txBody>
      </p:sp>
      <p:sp>
        <p:nvSpPr>
          <p:cNvPr id="4" name="文字方塊 3">
            <a:extLst>
              <a:ext uri="{FF2B5EF4-FFF2-40B4-BE49-F238E27FC236}">
                <a16:creationId xmlns:a16="http://schemas.microsoft.com/office/drawing/2014/main" id="{AE265C2A-CA00-4841-992C-7C43D64B6320}"/>
              </a:ext>
            </a:extLst>
          </p:cNvPr>
          <p:cNvSpPr txBox="1"/>
          <p:nvPr/>
        </p:nvSpPr>
        <p:spPr>
          <a:xfrm>
            <a:off x="6415927" y="235165"/>
            <a:ext cx="2151321" cy="1107996"/>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zh-TW" altLang="en-US" sz="6600" dirty="0">
                <a:solidFill>
                  <a:schemeClr val="bg1"/>
                </a:solidFill>
                <a:latin typeface="+mn-ea"/>
              </a:rPr>
              <a:t>内疚</a:t>
            </a:r>
            <a:endParaRPr lang="en-US" altLang="zh-TW" sz="6600" dirty="0">
              <a:solidFill>
                <a:schemeClr val="bg1"/>
              </a:solidFill>
              <a:latin typeface="+mn-ea"/>
            </a:endParaRPr>
          </a:p>
        </p:txBody>
      </p:sp>
      <p:sp>
        <p:nvSpPr>
          <p:cNvPr id="5" name="文字方塊 4">
            <a:extLst>
              <a:ext uri="{FF2B5EF4-FFF2-40B4-BE49-F238E27FC236}">
                <a16:creationId xmlns:a16="http://schemas.microsoft.com/office/drawing/2014/main" id="{558E7656-10B4-4306-9253-BEABC2FAD5CB}"/>
              </a:ext>
            </a:extLst>
          </p:cNvPr>
          <p:cNvSpPr txBox="1"/>
          <p:nvPr/>
        </p:nvSpPr>
        <p:spPr>
          <a:xfrm>
            <a:off x="687630" y="3429000"/>
            <a:ext cx="2151321" cy="1107996"/>
          </a:xfrm>
          <a:prstGeom prst="rect">
            <a:avLst/>
          </a:prstGeom>
          <a:solidFill>
            <a:schemeClr val="accent4">
              <a:lumMod val="75000"/>
            </a:schemeClr>
          </a:solidFill>
          <a:ln>
            <a:solidFill>
              <a:schemeClr val="accent4">
                <a:lumMod val="75000"/>
              </a:schemeClr>
            </a:solidFill>
          </a:ln>
        </p:spPr>
        <p:txBody>
          <a:bodyPr wrap="square" rtlCol="0" anchor="ctr">
            <a:spAutoFit/>
          </a:bodyPr>
          <a:lstStyle/>
          <a:p>
            <a:pPr algn="ctr"/>
            <a:r>
              <a:rPr lang="zh-TW" altLang="en-US" sz="6600" dirty="0">
                <a:solidFill>
                  <a:schemeClr val="bg1"/>
                </a:solidFill>
                <a:latin typeface="+mn-ea"/>
              </a:rPr>
              <a:t>弥补</a:t>
            </a:r>
            <a:endParaRPr lang="en-US" altLang="zh-TW" sz="6600" dirty="0">
              <a:solidFill>
                <a:schemeClr val="bg1"/>
              </a:solidFill>
              <a:latin typeface="+mn-ea"/>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687630" y="1969611"/>
            <a:ext cx="5408370" cy="902555"/>
          </a:xfrm>
          <a:prstGeom prst="rect">
            <a:avLst/>
          </a:prstGeom>
          <a:noFill/>
        </p:spPr>
        <p:txBody>
          <a:bodyPr wrap="square" rtlCol="0">
            <a:spAutoFit/>
          </a:bodyPr>
          <a:lstStyle/>
          <a:p>
            <a:pPr algn="ctr">
              <a:lnSpc>
                <a:spcPct val="150000"/>
              </a:lnSpc>
            </a:pPr>
            <a:r>
              <a:rPr lang="zh-TW" altLang="en-US" sz="4000" dirty="0"/>
              <a:t>勉强忍住</a:t>
            </a:r>
            <a:endParaRPr lang="zh-TW" altLang="en-US" sz="4000" dirty="0">
              <a:latin typeface="+mn-ea"/>
            </a:endParaRPr>
          </a:p>
        </p:txBody>
      </p:sp>
      <p:sp>
        <p:nvSpPr>
          <p:cNvPr id="8" name="文字方塊 7">
            <a:extLst>
              <a:ext uri="{FF2B5EF4-FFF2-40B4-BE49-F238E27FC236}">
                <a16:creationId xmlns:a16="http://schemas.microsoft.com/office/drawing/2014/main" id="{4FD80E1D-4098-4E8F-80F3-90702602E502}"/>
              </a:ext>
            </a:extLst>
          </p:cNvPr>
          <p:cNvSpPr txBox="1"/>
          <p:nvPr/>
        </p:nvSpPr>
        <p:spPr>
          <a:xfrm>
            <a:off x="6134489" y="1979719"/>
            <a:ext cx="6096000" cy="916469"/>
          </a:xfrm>
          <a:prstGeom prst="rect">
            <a:avLst/>
          </a:prstGeom>
          <a:noFill/>
        </p:spPr>
        <p:txBody>
          <a:bodyPr wrap="square" rtlCol="0">
            <a:spAutoFit/>
          </a:bodyPr>
          <a:lstStyle/>
          <a:p>
            <a:pPr algn="ctr">
              <a:lnSpc>
                <a:spcPct val="150000"/>
              </a:lnSpc>
            </a:pPr>
            <a:r>
              <a:rPr lang="zh-CN" altLang="en-US" sz="4000" dirty="0">
                <a:latin typeface="微軟正黑體" panose="020B0604030504040204" pitchFamily="34" charset="-120"/>
                <a:ea typeface="微軟正黑體" panose="020B0604030504040204" pitchFamily="34" charset="-120"/>
              </a:rPr>
              <a:t>心里感到惭愧而不安</a:t>
            </a:r>
            <a:r>
              <a:rPr lang="zh-TW" altLang="en-US" sz="4000" dirty="0">
                <a:latin typeface="微軟正黑體" panose="020B0604030504040204" pitchFamily="34" charset="-120"/>
                <a:ea typeface="微軟正黑體" panose="020B0604030504040204" pitchFamily="34" charset="-120"/>
              </a:rPr>
              <a:t>。</a:t>
            </a:r>
          </a:p>
        </p:txBody>
      </p:sp>
      <p:sp>
        <p:nvSpPr>
          <p:cNvPr id="9" name="文字方塊 8">
            <a:extLst>
              <a:ext uri="{FF2B5EF4-FFF2-40B4-BE49-F238E27FC236}">
                <a16:creationId xmlns:a16="http://schemas.microsoft.com/office/drawing/2014/main" id="{D17DCB4F-281E-48F9-8B9B-F6FF1FC41050}"/>
              </a:ext>
            </a:extLst>
          </p:cNvPr>
          <p:cNvSpPr txBox="1"/>
          <p:nvPr/>
        </p:nvSpPr>
        <p:spPr>
          <a:xfrm>
            <a:off x="687630" y="5179220"/>
            <a:ext cx="5408370" cy="916469"/>
          </a:xfrm>
          <a:prstGeom prst="rect">
            <a:avLst/>
          </a:prstGeom>
          <a:noFill/>
        </p:spPr>
        <p:txBody>
          <a:bodyPr wrap="square" rtlCol="0">
            <a:spAutoFit/>
          </a:bodyPr>
          <a:lstStyle/>
          <a:p>
            <a:pPr algn="ctr">
              <a:lnSpc>
                <a:spcPct val="150000"/>
              </a:lnSpc>
            </a:pPr>
            <a:r>
              <a:rPr lang="zh-TW" altLang="en-US" sz="4000" dirty="0">
                <a:latin typeface="微軟正黑體" panose="020B0604030504040204" pitchFamily="34" charset="-120"/>
                <a:ea typeface="微軟正黑體" panose="020B0604030504040204" pitchFamily="34" charset="-120"/>
              </a:rPr>
              <a:t>补偿</a:t>
            </a:r>
            <a:r>
              <a:rPr lang="en-US" altLang="zh-TW" sz="4000" dirty="0">
                <a:latin typeface="微軟正黑體" panose="020B0604030504040204" pitchFamily="34" charset="-120"/>
                <a:ea typeface="微軟正黑體" panose="020B0604030504040204" pitchFamily="34" charset="-120"/>
              </a:rPr>
              <a:t>,</a:t>
            </a:r>
            <a:r>
              <a:rPr lang="zh-TW" altLang="en-US" sz="4000" dirty="0">
                <a:latin typeface="微軟正黑體" panose="020B0604030504040204" pitchFamily="34" charset="-120"/>
                <a:ea typeface="微軟正黑體" panose="020B0604030504040204" pitchFamily="34" charset="-120"/>
              </a:rPr>
              <a:t>赔偿。</a:t>
            </a:r>
          </a:p>
        </p:txBody>
      </p:sp>
      <p:sp>
        <p:nvSpPr>
          <p:cNvPr id="11" name="矩形 10">
            <a:extLst>
              <a:ext uri="{FF2B5EF4-FFF2-40B4-BE49-F238E27FC236}">
                <a16:creationId xmlns:a16="http://schemas.microsoft.com/office/drawing/2014/main" id="{9AF8CCF4-6697-482F-81B6-2EF38231843A}"/>
              </a:ext>
            </a:extLst>
          </p:cNvPr>
          <p:cNvSpPr/>
          <p:nvPr/>
        </p:nvSpPr>
        <p:spPr>
          <a:xfrm>
            <a:off x="2822702" y="3740262"/>
            <a:ext cx="3609474" cy="584775"/>
          </a:xfrm>
          <a:prstGeom prst="rect">
            <a:avLst/>
          </a:prstGeom>
        </p:spPr>
        <p:txBody>
          <a:bodyPr wrap="square">
            <a:spAutoFit/>
          </a:bodyPr>
          <a:lstStyle/>
          <a:p>
            <a:pPr algn="ctr"/>
            <a:r>
              <a:rPr lang="en-US" altLang="zh-TW" sz="3200" dirty="0"/>
              <a:t>compensate</a:t>
            </a:r>
            <a:endParaRPr lang="zh-TW" altLang="en-US" sz="3200" dirty="0">
              <a:latin typeface="+mn-ea"/>
              <a:cs typeface="Calibri" panose="020F0502020204030204" pitchFamily="34" charset="0"/>
            </a:endParaRPr>
          </a:p>
        </p:txBody>
      </p:sp>
      <p:sp>
        <p:nvSpPr>
          <p:cNvPr id="14" name="矩形 13">
            <a:extLst>
              <a:ext uri="{FF2B5EF4-FFF2-40B4-BE49-F238E27FC236}">
                <a16:creationId xmlns:a16="http://schemas.microsoft.com/office/drawing/2014/main" id="{6B1E5DB5-A453-4C9C-BA79-98369E7D6F4E}"/>
              </a:ext>
            </a:extLst>
          </p:cNvPr>
          <p:cNvSpPr/>
          <p:nvPr/>
        </p:nvSpPr>
        <p:spPr>
          <a:xfrm>
            <a:off x="8567246" y="681854"/>
            <a:ext cx="3618926" cy="584775"/>
          </a:xfrm>
          <a:prstGeom prst="rect">
            <a:avLst/>
          </a:prstGeom>
        </p:spPr>
        <p:txBody>
          <a:bodyPr wrap="square">
            <a:spAutoFit/>
          </a:bodyPr>
          <a:lstStyle/>
          <a:p>
            <a:pPr algn="ctr"/>
            <a:r>
              <a:rPr lang="en-US" altLang="zh-TW" sz="3200" dirty="0"/>
              <a:t>compunction</a:t>
            </a:r>
            <a:endParaRPr lang="zh-TW" altLang="en-US" sz="3200" dirty="0">
              <a:latin typeface="+mn-ea"/>
              <a:cs typeface="Calibri" panose="020F0502020204030204" pitchFamily="34" charset="0"/>
            </a:endParaRPr>
          </a:p>
        </p:txBody>
      </p:sp>
      <p:sp>
        <p:nvSpPr>
          <p:cNvPr id="15" name="矩形 14">
            <a:extLst>
              <a:ext uri="{FF2B5EF4-FFF2-40B4-BE49-F238E27FC236}">
                <a16:creationId xmlns:a16="http://schemas.microsoft.com/office/drawing/2014/main" id="{58C387E4-4460-4071-8CB6-8D0ABB1306E7}"/>
              </a:ext>
            </a:extLst>
          </p:cNvPr>
          <p:cNvSpPr/>
          <p:nvPr/>
        </p:nvSpPr>
        <p:spPr>
          <a:xfrm>
            <a:off x="2838951" y="681853"/>
            <a:ext cx="3609474" cy="1077218"/>
          </a:xfrm>
          <a:prstGeom prst="rect">
            <a:avLst/>
          </a:prstGeom>
        </p:spPr>
        <p:txBody>
          <a:bodyPr wrap="square">
            <a:spAutoFit/>
          </a:bodyPr>
          <a:lstStyle/>
          <a:p>
            <a:pPr algn="ctr"/>
            <a:r>
              <a:rPr lang="en-US" altLang="zh-TW" sz="3200" dirty="0"/>
              <a:t>to suppress inner feelings</a:t>
            </a:r>
            <a:endParaRPr lang="zh-TW" altLang="en-US" sz="3200" dirty="0">
              <a:latin typeface="+mn-ea"/>
              <a:cs typeface="Calibri" panose="020F0502020204030204" pitchFamily="34" charset="0"/>
            </a:endParaRPr>
          </a:p>
        </p:txBody>
      </p:sp>
    </p:spTree>
    <p:extLst>
      <p:ext uri="{BB962C8B-B14F-4D97-AF65-F5344CB8AC3E}">
        <p14:creationId xmlns:p14="http://schemas.microsoft.com/office/powerpoint/2010/main" val="2945143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additive="base">
                                        <p:cTn id="55" dur="500" fill="hold"/>
                                        <p:tgtEl>
                                          <p:spTgt spid="5"/>
                                        </p:tgtEl>
                                        <p:attrNameLst>
                                          <p:attrName>ppt_x</p:attrName>
                                        </p:attrNameLst>
                                      </p:cBhvr>
                                      <p:tavLst>
                                        <p:tav tm="0">
                                          <p:val>
                                            <p:strVal val="#ppt_x"/>
                                          </p:val>
                                        </p:tav>
                                        <p:tav tm="100000">
                                          <p:val>
                                            <p:strVal val="#ppt_x"/>
                                          </p:val>
                                        </p:tav>
                                      </p:tavLst>
                                    </p:anim>
                                    <p:anim calcmode="lin" valueType="num">
                                      <p:cBhvr additive="base">
                                        <p:cTn id="5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7" grpId="0"/>
      <p:bldP spid="8" grpId="0"/>
      <p:bldP spid="9" grpId="0"/>
      <p:bldP spid="11" grpId="0"/>
      <p:bldP spid="14" grpId="0"/>
      <p:bldP spid="15"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3CD4040-8AA2-4C10-9B71-61F11E7BCD9A}"/>
              </a:ext>
            </a:extLst>
          </p:cNvPr>
          <p:cNvSpPr txBox="1"/>
          <p:nvPr/>
        </p:nvSpPr>
        <p:spPr>
          <a:xfrm>
            <a:off x="699978" y="589563"/>
            <a:ext cx="4327450" cy="1107996"/>
          </a:xfrm>
          <a:prstGeom prst="rect">
            <a:avLst/>
          </a:prstGeom>
          <a:solidFill>
            <a:srgbClr val="7030A0"/>
          </a:solidFill>
          <a:ln>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spAutoFit/>
          </a:bodyPr>
          <a:lstStyle/>
          <a:p>
            <a:pPr algn="ctr"/>
            <a:r>
              <a:rPr lang="zh-TW" altLang="en-US" sz="6600" dirty="0">
                <a:latin typeface="微軟正黑體" panose="020B0604030504040204" pitchFamily="34" charset="-120"/>
                <a:ea typeface="微軟正黑體" panose="020B0604030504040204" pitchFamily="34" charset="-120"/>
              </a:rPr>
              <a:t>自以为是</a:t>
            </a:r>
            <a:endParaRPr lang="en-US" altLang="zh-TW" sz="6600" dirty="0"/>
          </a:p>
        </p:txBody>
      </p:sp>
      <p:cxnSp>
        <p:nvCxnSpPr>
          <p:cNvPr id="5" name="直線單箭頭接點 4">
            <a:extLst>
              <a:ext uri="{FF2B5EF4-FFF2-40B4-BE49-F238E27FC236}">
                <a16:creationId xmlns:a16="http://schemas.microsoft.com/office/drawing/2014/main" id="{036036A7-BBBC-4FBA-AF40-C2B26F213443}"/>
              </a:ext>
            </a:extLst>
          </p:cNvPr>
          <p:cNvCxnSpPr>
            <a:cxnSpLocks/>
            <a:stCxn id="2" idx="3"/>
            <a:endCxn id="6" idx="1"/>
          </p:cNvCxnSpPr>
          <p:nvPr/>
        </p:nvCxnSpPr>
        <p:spPr>
          <a:xfrm>
            <a:off x="5027428" y="1143561"/>
            <a:ext cx="1068572" cy="0"/>
          </a:xfrm>
          <a:prstGeom prst="straightConnector1">
            <a:avLst/>
          </a:prstGeom>
          <a:ln w="76200">
            <a:solidFill>
              <a:srgbClr val="926397"/>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37018BC7-6073-4CA9-9B83-CB477C626896}"/>
              </a:ext>
            </a:extLst>
          </p:cNvPr>
          <p:cNvSpPr txBox="1"/>
          <p:nvPr/>
        </p:nvSpPr>
        <p:spPr>
          <a:xfrm>
            <a:off x="6096000" y="789618"/>
            <a:ext cx="6096000" cy="707886"/>
          </a:xfrm>
          <a:prstGeom prst="rect">
            <a:avLst/>
          </a:prstGeom>
          <a:noFill/>
          <a:ln w="76200">
            <a:solidFill>
              <a:srgbClr val="7030A0"/>
            </a:solidFill>
          </a:ln>
        </p:spPr>
        <p:txBody>
          <a:bodyPr wrap="square" rtlCol="0">
            <a:spAutoFit/>
          </a:bodyPr>
          <a:lstStyle/>
          <a:p>
            <a:pPr algn="ctr"/>
            <a:r>
              <a:rPr lang="zh-CN" altLang="en-US" sz="4000" dirty="0">
                <a:solidFill>
                  <a:srgbClr val="7030A0"/>
                </a:solidFill>
                <a:latin typeface="微軟正黑體" panose="020B0604030504040204" pitchFamily="34" charset="-120"/>
                <a:ea typeface="微軟正黑體" panose="020B0604030504040204" pitchFamily="34" charset="-120"/>
              </a:rPr>
              <a:t>自己认为很对</a:t>
            </a:r>
            <a:r>
              <a:rPr lang="zh-TW" altLang="en-US" sz="4000" dirty="0">
                <a:solidFill>
                  <a:srgbClr val="7030A0"/>
                </a:solidFill>
                <a:latin typeface="微軟正黑體" panose="020B0604030504040204" pitchFamily="34" charset="-120"/>
                <a:ea typeface="微軟正黑體" panose="020B0604030504040204" pitchFamily="34" charset="-120"/>
              </a:rPr>
              <a:t>。</a:t>
            </a:r>
          </a:p>
        </p:txBody>
      </p:sp>
      <p:sp>
        <p:nvSpPr>
          <p:cNvPr id="4" name="矩形 3">
            <a:extLst>
              <a:ext uri="{FF2B5EF4-FFF2-40B4-BE49-F238E27FC236}">
                <a16:creationId xmlns:a16="http://schemas.microsoft.com/office/drawing/2014/main" id="{FB38022E-C858-4D77-A78B-A2A334483D0A}"/>
              </a:ext>
            </a:extLst>
          </p:cNvPr>
          <p:cNvSpPr/>
          <p:nvPr/>
        </p:nvSpPr>
        <p:spPr>
          <a:xfrm>
            <a:off x="6096000" y="1528282"/>
            <a:ext cx="5777022" cy="523220"/>
          </a:xfrm>
          <a:prstGeom prst="rect">
            <a:avLst/>
          </a:prstGeom>
        </p:spPr>
        <p:txBody>
          <a:bodyPr wrap="square">
            <a:spAutoFit/>
          </a:bodyPr>
          <a:lstStyle/>
          <a:p>
            <a:pPr algn="ctr"/>
            <a:r>
              <a:rPr lang="en-US" altLang="zh-TW" sz="2800" dirty="0">
                <a:solidFill>
                  <a:srgbClr val="7030A0"/>
                </a:solidFill>
              </a:rPr>
              <a:t>consider oneself correct</a:t>
            </a:r>
            <a:endParaRPr lang="zh-TW" altLang="en-US" sz="2800" dirty="0">
              <a:solidFill>
                <a:srgbClr val="7030A0"/>
              </a:solidFill>
              <a:latin typeface="微軟正黑體" panose="020B0604030504040204" pitchFamily="34" charset="-120"/>
              <a:ea typeface="微軟正黑體" panose="020B0604030504040204" pitchFamily="34" charset="-120"/>
            </a:endParaRPr>
          </a:p>
        </p:txBody>
      </p:sp>
      <p:sp>
        <p:nvSpPr>
          <p:cNvPr id="8" name="矩形 7">
            <a:extLst>
              <a:ext uri="{FF2B5EF4-FFF2-40B4-BE49-F238E27FC236}">
                <a16:creationId xmlns:a16="http://schemas.microsoft.com/office/drawing/2014/main" id="{50FC5F51-4862-42E0-A9DC-CEFD59037C7C}"/>
              </a:ext>
            </a:extLst>
          </p:cNvPr>
          <p:cNvSpPr/>
          <p:nvPr/>
        </p:nvSpPr>
        <p:spPr>
          <a:xfrm>
            <a:off x="5381626" y="2952219"/>
            <a:ext cx="6491396" cy="2749407"/>
          </a:xfrm>
          <a:prstGeom prst="rect">
            <a:avLst/>
          </a:prstGeom>
        </p:spPr>
        <p:txBody>
          <a:bodyPr wrap="square">
            <a:spAutoFit/>
          </a:bodyPr>
          <a:lstStyle/>
          <a:p>
            <a:pPr algn="ctr">
              <a:lnSpc>
                <a:spcPct val="150000"/>
              </a:lnSpc>
            </a:pPr>
            <a:r>
              <a:rPr lang="zh-TW" altLang="en-US" sz="4000"/>
              <a:t>一个人要多听多看，多参考别人的建议，才不会自以为是。</a:t>
            </a:r>
            <a:r>
              <a:rPr lang="zh-TW" altLang="en-US" sz="4000">
                <a:latin typeface="Helvetica Neue"/>
              </a:rPr>
              <a:t>。</a:t>
            </a:r>
            <a:endParaRPr lang="zh-TW" altLang="en-US" sz="4000" dirty="0"/>
          </a:p>
        </p:txBody>
      </p:sp>
      <p:pic>
        <p:nvPicPr>
          <p:cNvPr id="9" name="圖片 8">
            <a:extLst>
              <a:ext uri="{FF2B5EF4-FFF2-40B4-BE49-F238E27FC236}">
                <a16:creationId xmlns:a16="http://schemas.microsoft.com/office/drawing/2014/main" id="{DC858CF1-23AB-4C13-BED5-CDA27B11BEC6}"/>
              </a:ext>
            </a:extLst>
          </p:cNvPr>
          <p:cNvPicPr>
            <a:picLocks noChangeAspect="1"/>
          </p:cNvPicPr>
          <p:nvPr/>
        </p:nvPicPr>
        <p:blipFill>
          <a:blip r:embed="rId2"/>
          <a:stretch>
            <a:fillRect/>
          </a:stretch>
        </p:blipFill>
        <p:spPr>
          <a:xfrm>
            <a:off x="1099116" y="2171700"/>
            <a:ext cx="3928312" cy="3934356"/>
          </a:xfrm>
          <a:prstGeom prst="rect">
            <a:avLst/>
          </a:prstGeom>
        </p:spPr>
      </p:pic>
    </p:spTree>
    <p:extLst>
      <p:ext uri="{BB962C8B-B14F-4D97-AF65-F5344CB8AC3E}">
        <p14:creationId xmlns:p14="http://schemas.microsoft.com/office/powerpoint/2010/main" val="4255681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3CD4040-8AA2-4C10-9B71-61F11E7BCD9A}"/>
              </a:ext>
            </a:extLst>
          </p:cNvPr>
          <p:cNvSpPr txBox="1"/>
          <p:nvPr/>
        </p:nvSpPr>
        <p:spPr>
          <a:xfrm>
            <a:off x="314967" y="638325"/>
            <a:ext cx="4327450" cy="1107996"/>
          </a:xfrm>
          <a:prstGeom prst="rect">
            <a:avLst/>
          </a:prstGeom>
          <a:solidFill>
            <a:srgbClr val="7030A0"/>
          </a:solidFill>
          <a:ln>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spAutoFit/>
          </a:bodyPr>
          <a:lstStyle/>
          <a:p>
            <a:pPr algn="ctr"/>
            <a:r>
              <a:rPr lang="zh-TW" altLang="en-US" sz="6600" dirty="0">
                <a:latin typeface="微軟正黑體" panose="020B0604030504040204" pitchFamily="34" charset="-120"/>
                <a:ea typeface="微軟正黑體" panose="020B0604030504040204" pitchFamily="34" charset="-120"/>
              </a:rPr>
              <a:t>千方百计</a:t>
            </a:r>
            <a:endParaRPr lang="en-US" altLang="zh-TW" sz="6600" dirty="0"/>
          </a:p>
        </p:txBody>
      </p:sp>
      <p:sp>
        <p:nvSpPr>
          <p:cNvPr id="3" name="矩形 2">
            <a:extLst>
              <a:ext uri="{FF2B5EF4-FFF2-40B4-BE49-F238E27FC236}">
                <a16:creationId xmlns:a16="http://schemas.microsoft.com/office/drawing/2014/main" id="{5EFAA07E-D2DF-410D-BA07-6EE204523098}"/>
              </a:ext>
            </a:extLst>
          </p:cNvPr>
          <p:cNvSpPr/>
          <p:nvPr/>
        </p:nvSpPr>
        <p:spPr>
          <a:xfrm>
            <a:off x="5381626" y="3429000"/>
            <a:ext cx="6491396" cy="1826077"/>
          </a:xfrm>
          <a:prstGeom prst="rect">
            <a:avLst/>
          </a:prstGeom>
        </p:spPr>
        <p:txBody>
          <a:bodyPr wrap="square">
            <a:spAutoFit/>
          </a:bodyPr>
          <a:lstStyle/>
          <a:p>
            <a:pPr algn="ctr">
              <a:lnSpc>
                <a:spcPct val="150000"/>
              </a:lnSpc>
            </a:pPr>
            <a:r>
              <a:rPr lang="zh-TW" altLang="en-US" sz="4000" dirty="0">
                <a:latin typeface="微軟正黑體" panose="020B0604030504040204" pitchFamily="34" charset="-120"/>
                <a:ea typeface="微軟正黑體" panose="020B0604030504040204" pitchFamily="34" charset="-120"/>
              </a:rPr>
              <a:t>她千方百计想要实现出国求学的心愿。</a:t>
            </a:r>
          </a:p>
        </p:txBody>
      </p:sp>
      <p:cxnSp>
        <p:nvCxnSpPr>
          <p:cNvPr id="5" name="直線單箭頭接點 4">
            <a:extLst>
              <a:ext uri="{FF2B5EF4-FFF2-40B4-BE49-F238E27FC236}">
                <a16:creationId xmlns:a16="http://schemas.microsoft.com/office/drawing/2014/main" id="{036036A7-BBBC-4FBA-AF40-C2B26F213443}"/>
              </a:ext>
            </a:extLst>
          </p:cNvPr>
          <p:cNvCxnSpPr>
            <a:cxnSpLocks/>
            <a:stCxn id="2" idx="3"/>
            <a:endCxn id="6" idx="1"/>
          </p:cNvCxnSpPr>
          <p:nvPr/>
        </p:nvCxnSpPr>
        <p:spPr>
          <a:xfrm flipV="1">
            <a:off x="4642417" y="1164804"/>
            <a:ext cx="437637" cy="27519"/>
          </a:xfrm>
          <a:prstGeom prst="straightConnector1">
            <a:avLst/>
          </a:prstGeom>
          <a:ln w="76200">
            <a:solidFill>
              <a:srgbClr val="926397"/>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37018BC7-6073-4CA9-9B83-CB477C626896}"/>
              </a:ext>
            </a:extLst>
          </p:cNvPr>
          <p:cNvSpPr txBox="1"/>
          <p:nvPr/>
        </p:nvSpPr>
        <p:spPr>
          <a:xfrm>
            <a:off x="5080054" y="810861"/>
            <a:ext cx="7111946" cy="707886"/>
          </a:xfrm>
          <a:prstGeom prst="rect">
            <a:avLst/>
          </a:prstGeom>
          <a:noFill/>
          <a:ln w="76200">
            <a:solidFill>
              <a:srgbClr val="7030A0"/>
            </a:solidFill>
          </a:ln>
        </p:spPr>
        <p:txBody>
          <a:bodyPr wrap="square" rtlCol="0">
            <a:spAutoFit/>
          </a:bodyPr>
          <a:lstStyle/>
          <a:p>
            <a:pPr algn="ctr"/>
            <a:r>
              <a:rPr lang="zh-CN" altLang="en-US" sz="4000" dirty="0">
                <a:solidFill>
                  <a:srgbClr val="7030A0"/>
                </a:solidFill>
                <a:latin typeface="微軟正黑體" panose="020B0604030504040204" pitchFamily="34" charset="-120"/>
                <a:ea typeface="微軟正黑體" panose="020B0604030504040204" pitchFamily="34" charset="-120"/>
              </a:rPr>
              <a:t>想尽一切办法</a:t>
            </a:r>
            <a:r>
              <a:rPr lang="en-US" altLang="zh-CN" sz="4000" dirty="0">
                <a:solidFill>
                  <a:srgbClr val="7030A0"/>
                </a:solidFill>
                <a:latin typeface="微軟正黑體" panose="020B0604030504040204" pitchFamily="34" charset="-120"/>
                <a:ea typeface="微軟正黑體" panose="020B0604030504040204" pitchFamily="34" charset="-120"/>
              </a:rPr>
              <a:t>,</a:t>
            </a:r>
            <a:r>
              <a:rPr lang="zh-CN" altLang="en-US" sz="4000" dirty="0">
                <a:solidFill>
                  <a:srgbClr val="7030A0"/>
                </a:solidFill>
                <a:latin typeface="微軟正黑體" panose="020B0604030504040204" pitchFamily="34" charset="-120"/>
                <a:ea typeface="微軟正黑體" panose="020B0604030504040204" pitchFamily="34" charset="-120"/>
              </a:rPr>
              <a:t>用尽各种计谋</a:t>
            </a:r>
            <a:r>
              <a:rPr lang="zh-TW" altLang="en-US" sz="4000" dirty="0">
                <a:solidFill>
                  <a:srgbClr val="7030A0"/>
                </a:solidFill>
                <a:latin typeface="微軟正黑體" panose="020B0604030504040204" pitchFamily="34" charset="-120"/>
                <a:ea typeface="微軟正黑體" panose="020B0604030504040204" pitchFamily="34" charset="-120"/>
              </a:rPr>
              <a:t>。</a:t>
            </a:r>
          </a:p>
        </p:txBody>
      </p:sp>
      <p:sp>
        <p:nvSpPr>
          <p:cNvPr id="4" name="矩形 3">
            <a:extLst>
              <a:ext uri="{FF2B5EF4-FFF2-40B4-BE49-F238E27FC236}">
                <a16:creationId xmlns:a16="http://schemas.microsoft.com/office/drawing/2014/main" id="{FB38022E-C858-4D77-A78B-A2A334483D0A}"/>
              </a:ext>
            </a:extLst>
          </p:cNvPr>
          <p:cNvSpPr/>
          <p:nvPr/>
        </p:nvSpPr>
        <p:spPr>
          <a:xfrm>
            <a:off x="6096000" y="1680301"/>
            <a:ext cx="5777022" cy="523220"/>
          </a:xfrm>
          <a:prstGeom prst="rect">
            <a:avLst/>
          </a:prstGeom>
        </p:spPr>
        <p:txBody>
          <a:bodyPr wrap="square">
            <a:spAutoFit/>
          </a:bodyPr>
          <a:lstStyle/>
          <a:p>
            <a:pPr algn="ctr"/>
            <a:r>
              <a:rPr lang="en-US" altLang="zh-TW" sz="2800" dirty="0">
                <a:solidFill>
                  <a:srgbClr val="7030A0"/>
                </a:solidFill>
              </a:rPr>
              <a:t>by every possible way</a:t>
            </a:r>
            <a:endParaRPr lang="zh-TW" altLang="en-US" sz="2800" dirty="0">
              <a:solidFill>
                <a:srgbClr val="7030A0"/>
              </a:solidFill>
              <a:latin typeface="微軟正黑體" panose="020B0604030504040204" pitchFamily="34" charset="-120"/>
              <a:ea typeface="微軟正黑體" panose="020B0604030504040204" pitchFamily="34" charset="-120"/>
            </a:endParaRPr>
          </a:p>
        </p:txBody>
      </p:sp>
      <p:pic>
        <p:nvPicPr>
          <p:cNvPr id="15" name="圖片 14">
            <a:extLst>
              <a:ext uri="{FF2B5EF4-FFF2-40B4-BE49-F238E27FC236}">
                <a16:creationId xmlns:a16="http://schemas.microsoft.com/office/drawing/2014/main" id="{F4D71899-587E-48DB-9D7F-6D931C67D736}"/>
              </a:ext>
            </a:extLst>
          </p:cNvPr>
          <p:cNvPicPr>
            <a:picLocks noChangeAspect="1"/>
          </p:cNvPicPr>
          <p:nvPr/>
        </p:nvPicPr>
        <p:blipFill>
          <a:blip r:embed="rId2"/>
          <a:stretch>
            <a:fillRect/>
          </a:stretch>
        </p:blipFill>
        <p:spPr>
          <a:xfrm>
            <a:off x="777033" y="2700718"/>
            <a:ext cx="4467310" cy="3346421"/>
          </a:xfrm>
          <a:prstGeom prst="rect">
            <a:avLst/>
          </a:prstGeom>
        </p:spPr>
      </p:pic>
    </p:spTree>
    <p:extLst>
      <p:ext uri="{BB962C8B-B14F-4D97-AF65-F5344CB8AC3E}">
        <p14:creationId xmlns:p14="http://schemas.microsoft.com/office/powerpoint/2010/main" val="328580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25746961-3ED4-4773-B082-18BFAF6A2287}"/>
              </a:ext>
            </a:extLst>
          </p:cNvPr>
          <p:cNvSpPr txBox="1"/>
          <p:nvPr/>
        </p:nvSpPr>
        <p:spPr>
          <a:xfrm>
            <a:off x="704329" y="1576652"/>
            <a:ext cx="11141439" cy="4471673"/>
          </a:xfrm>
          <a:prstGeom prst="rect">
            <a:avLst/>
          </a:prstGeom>
          <a:noFill/>
        </p:spPr>
        <p:txBody>
          <a:bodyPr wrap="square" rtlCol="0">
            <a:spAutoFit/>
          </a:bodyPr>
          <a:lstStyle/>
          <a:p>
            <a:pPr>
              <a:lnSpc>
                <a:spcPct val="200000"/>
              </a:lnSpc>
            </a:pPr>
            <a:r>
              <a:rPr lang="en-US" altLang="zh-TW" sz="3700" dirty="0">
                <a:latin typeface="微軟正黑體" panose="020B0604030504040204" pitchFamily="34" charset="-120"/>
                <a:ea typeface="微軟正黑體" panose="020B0604030504040204" pitchFamily="34" charset="-120"/>
              </a:rPr>
              <a:t>1.</a:t>
            </a:r>
            <a:r>
              <a:rPr lang="zh-TW" altLang="en-US" sz="3700" dirty="0">
                <a:latin typeface="微軟正黑體" panose="020B0604030504040204" pitchFamily="34" charset="-120"/>
                <a:ea typeface="微軟正黑體" panose="020B0604030504040204" pitchFamily="34" charset="-120"/>
              </a:rPr>
              <a:t>我们应该有自己的特色，不能</a:t>
            </a:r>
            <a:r>
              <a:rPr lang="en-US" altLang="zh-TW" sz="3700" dirty="0">
                <a:latin typeface="微軟正黑體" panose="020B0604030504040204" pitchFamily="34" charset="-120"/>
                <a:ea typeface="微軟正黑體" panose="020B0604030504040204" pitchFamily="34" charset="-120"/>
              </a:rPr>
              <a:t>____________________</a:t>
            </a:r>
            <a:r>
              <a:rPr lang="zh-TW" altLang="en-US" sz="3700" dirty="0">
                <a:latin typeface="微軟正黑體" panose="020B0604030504040204" pitchFamily="34" charset="-120"/>
              </a:rPr>
              <a:t>。</a:t>
            </a:r>
            <a:endParaRPr lang="en-US" altLang="zh-TW" sz="3700" dirty="0">
              <a:latin typeface="微軟正黑體" panose="020B0604030504040204" pitchFamily="34" charset="-120"/>
            </a:endParaRPr>
          </a:p>
          <a:p>
            <a:pPr>
              <a:lnSpc>
                <a:spcPct val="200000"/>
              </a:lnSpc>
            </a:pPr>
            <a:r>
              <a:rPr lang="en-US" altLang="zh-TW" sz="3700" dirty="0">
                <a:latin typeface="微軟正黑體" panose="020B0604030504040204" pitchFamily="34" charset="-120"/>
              </a:rPr>
              <a:t>2.</a:t>
            </a:r>
            <a:r>
              <a:rPr lang="zh-TW" altLang="en-US" sz="3700" dirty="0">
                <a:latin typeface="微軟正黑體" panose="020B0604030504040204" pitchFamily="34" charset="-120"/>
              </a:rPr>
              <a:t>下属有了错误，不能</a:t>
            </a:r>
            <a:r>
              <a:rPr lang="en-US" altLang="zh-TW" sz="3700" dirty="0">
                <a:latin typeface="微軟正黑體" panose="020B0604030504040204" pitchFamily="34" charset="-120"/>
              </a:rPr>
              <a:t>_____________________________</a:t>
            </a:r>
            <a:r>
              <a:rPr lang="zh-TW" altLang="en-US" sz="3700" dirty="0">
                <a:latin typeface="微軟正黑體" panose="020B0604030504040204" pitchFamily="34" charset="-120"/>
              </a:rPr>
              <a:t>。</a:t>
            </a:r>
            <a:endParaRPr lang="en-US" altLang="zh-TW" sz="3700" dirty="0">
              <a:latin typeface="微軟正黑體" panose="020B0604030504040204" pitchFamily="34" charset="-120"/>
            </a:endParaRPr>
          </a:p>
          <a:p>
            <a:pPr>
              <a:lnSpc>
                <a:spcPct val="200000"/>
              </a:lnSpc>
            </a:pPr>
            <a:r>
              <a:rPr lang="en-US" altLang="zh-TW" sz="3700" dirty="0">
                <a:latin typeface="微軟正黑體" panose="020B0604030504040204" pitchFamily="34" charset="-120"/>
              </a:rPr>
              <a:t>3.___________________________</a:t>
            </a:r>
            <a:r>
              <a:rPr lang="zh-TW" altLang="en-US" sz="3700" dirty="0">
                <a:latin typeface="微軟正黑體" panose="020B0604030504040204" pitchFamily="34" charset="-120"/>
              </a:rPr>
              <a:t>，谁的意见都听不进去。</a:t>
            </a:r>
            <a:endParaRPr lang="en-US" altLang="zh-TW" sz="3700" dirty="0">
              <a:latin typeface="微軟正黑體" panose="020B0604030504040204" pitchFamily="34" charset="-120"/>
            </a:endParaRPr>
          </a:p>
          <a:p>
            <a:pPr>
              <a:lnSpc>
                <a:spcPct val="200000"/>
              </a:lnSpc>
            </a:pPr>
            <a:r>
              <a:rPr lang="en-US" altLang="zh-TW" sz="3700" dirty="0">
                <a:latin typeface="微軟正黑體" panose="020B0604030504040204" pitchFamily="34" charset="-120"/>
              </a:rPr>
              <a:t>4.</a:t>
            </a:r>
            <a:r>
              <a:rPr lang="zh-TW" altLang="en-US" sz="3700" dirty="0">
                <a:latin typeface="微軟正黑體" panose="020B0604030504040204" pitchFamily="34" charset="-120"/>
              </a:rPr>
              <a:t>由于一味追求数量，结果</a:t>
            </a:r>
            <a:r>
              <a:rPr lang="en-US" altLang="zh-TW" sz="3700" dirty="0">
                <a:latin typeface="微軟正黑體" panose="020B0604030504040204" pitchFamily="34" charset="-120"/>
              </a:rPr>
              <a:t>_________________________</a:t>
            </a:r>
            <a:r>
              <a:rPr lang="zh-TW" altLang="en-US" sz="3700" dirty="0">
                <a:latin typeface="微軟正黑體" panose="020B0604030504040204" pitchFamily="34" charset="-120"/>
              </a:rPr>
              <a:t>。</a:t>
            </a:r>
            <a:endParaRPr lang="en-US" altLang="zh-TW" sz="3700" dirty="0">
              <a:latin typeface="微軟正黑體" panose="020B0604030504040204" pitchFamily="34" charset="-120"/>
            </a:endParaRPr>
          </a:p>
        </p:txBody>
      </p:sp>
      <p:sp>
        <p:nvSpPr>
          <p:cNvPr id="5" name="文字方塊 4">
            <a:extLst>
              <a:ext uri="{FF2B5EF4-FFF2-40B4-BE49-F238E27FC236}">
                <a16:creationId xmlns:a16="http://schemas.microsoft.com/office/drawing/2014/main" id="{AB35B258-0620-4C5F-982D-C9ED9BDF7A82}"/>
              </a:ext>
            </a:extLst>
          </p:cNvPr>
          <p:cNvSpPr txBox="1"/>
          <p:nvPr/>
        </p:nvSpPr>
        <p:spPr>
          <a:xfrm>
            <a:off x="7315200" y="1818016"/>
            <a:ext cx="4172471" cy="675804"/>
          </a:xfrm>
          <a:prstGeom prst="rect">
            <a:avLst/>
          </a:prstGeom>
          <a:noFill/>
        </p:spPr>
        <p:txBody>
          <a:bodyPr wrap="square" rtlCol="0">
            <a:spAutoFit/>
          </a:bodyPr>
          <a:lstStyle/>
          <a:p>
            <a:pPr algn="ctr"/>
            <a:r>
              <a:rPr lang="zh-TW" altLang="en-US" sz="3800" dirty="0">
                <a:solidFill>
                  <a:srgbClr val="FF0000"/>
                </a:solidFill>
                <a:latin typeface="微軟正黑體" panose="020B0604030504040204" pitchFamily="34" charset="-120"/>
                <a:ea typeface="微軟正黑體" panose="020B0604030504040204" pitchFamily="34" charset="-120"/>
              </a:rPr>
              <a:t>一味地模仿别人</a:t>
            </a:r>
          </a:p>
        </p:txBody>
      </p:sp>
      <p:sp>
        <p:nvSpPr>
          <p:cNvPr id="11" name="文字方塊 10">
            <a:extLst>
              <a:ext uri="{FF2B5EF4-FFF2-40B4-BE49-F238E27FC236}">
                <a16:creationId xmlns:a16="http://schemas.microsoft.com/office/drawing/2014/main" id="{BFA9BF83-9547-4FDB-8D97-0371A5A11A65}"/>
              </a:ext>
            </a:extLst>
          </p:cNvPr>
          <p:cNvSpPr txBox="1"/>
          <p:nvPr/>
        </p:nvSpPr>
        <p:spPr>
          <a:xfrm>
            <a:off x="-1" y="0"/>
            <a:ext cx="1771651" cy="707886"/>
          </a:xfrm>
          <a:prstGeom prst="rect">
            <a:avLst/>
          </a:prstGeom>
          <a:solidFill>
            <a:srgbClr val="660033"/>
          </a:solidFill>
        </p:spPr>
        <p:txBody>
          <a:bodyPr wrap="square" rtlCol="0">
            <a:spAutoFit/>
          </a:bodyPr>
          <a:lstStyle/>
          <a:p>
            <a:pPr algn="ctr"/>
            <a:r>
              <a:rPr lang="zh-TW" altLang="en-US" sz="4000" dirty="0">
                <a:solidFill>
                  <a:schemeClr val="bg1"/>
                </a:solidFill>
                <a:latin typeface="微軟正黑體" panose="020B0604030504040204" pitchFamily="34" charset="-120"/>
              </a:rPr>
              <a:t>一味</a:t>
            </a:r>
            <a:endParaRPr lang="en-US" altLang="zh-TW" sz="4000" dirty="0">
              <a:solidFill>
                <a:schemeClr val="bg1"/>
              </a:solidFill>
              <a:latin typeface="微軟正黑體" panose="020B0604030504040204" pitchFamily="34" charset="-120"/>
            </a:endParaRPr>
          </a:p>
        </p:txBody>
      </p:sp>
      <p:sp>
        <p:nvSpPr>
          <p:cNvPr id="12" name="文字方塊 11">
            <a:extLst>
              <a:ext uri="{FF2B5EF4-FFF2-40B4-BE49-F238E27FC236}">
                <a16:creationId xmlns:a16="http://schemas.microsoft.com/office/drawing/2014/main" id="{FE582804-2CAE-4EAB-A7E7-25DB2BF3A52E}"/>
              </a:ext>
            </a:extLst>
          </p:cNvPr>
          <p:cNvSpPr txBox="1"/>
          <p:nvPr/>
        </p:nvSpPr>
        <p:spPr>
          <a:xfrm>
            <a:off x="5555672" y="2962338"/>
            <a:ext cx="5931999" cy="675804"/>
          </a:xfrm>
          <a:prstGeom prst="rect">
            <a:avLst/>
          </a:prstGeom>
          <a:noFill/>
        </p:spPr>
        <p:txBody>
          <a:bodyPr wrap="square" rtlCol="0">
            <a:spAutoFit/>
          </a:bodyPr>
          <a:lstStyle/>
          <a:p>
            <a:pPr algn="ctr"/>
            <a:r>
              <a:rPr lang="zh-TW" altLang="en-US" sz="3800" dirty="0">
                <a:solidFill>
                  <a:srgbClr val="FF0000"/>
                </a:solidFill>
                <a:latin typeface="微軟正黑體" panose="020B0604030504040204" pitchFamily="34" charset="-120"/>
                <a:ea typeface="微軟正黑體" panose="020B0604030504040204" pitchFamily="34" charset="-120"/>
              </a:rPr>
              <a:t>一味责备下属</a:t>
            </a:r>
          </a:p>
        </p:txBody>
      </p:sp>
      <p:sp>
        <p:nvSpPr>
          <p:cNvPr id="13" name="文字方塊 12">
            <a:extLst>
              <a:ext uri="{FF2B5EF4-FFF2-40B4-BE49-F238E27FC236}">
                <a16:creationId xmlns:a16="http://schemas.microsoft.com/office/drawing/2014/main" id="{4C7AD735-661A-4889-BE59-06289327709A}"/>
              </a:ext>
            </a:extLst>
          </p:cNvPr>
          <p:cNvSpPr txBox="1"/>
          <p:nvPr/>
        </p:nvSpPr>
        <p:spPr>
          <a:xfrm>
            <a:off x="1052944" y="4083343"/>
            <a:ext cx="5931999" cy="675804"/>
          </a:xfrm>
          <a:prstGeom prst="rect">
            <a:avLst/>
          </a:prstGeom>
          <a:noFill/>
        </p:spPr>
        <p:txBody>
          <a:bodyPr wrap="square" rtlCol="0">
            <a:spAutoFit/>
          </a:bodyPr>
          <a:lstStyle/>
          <a:p>
            <a:pPr algn="ctr"/>
            <a:r>
              <a:rPr lang="zh-TW" altLang="en-US" sz="3800" dirty="0">
                <a:solidFill>
                  <a:srgbClr val="FF0000"/>
                </a:solidFill>
                <a:latin typeface="微軟正黑體" panose="020B0604030504040204" pitchFamily="34" charset="-120"/>
                <a:ea typeface="微軟正黑體" panose="020B0604030504040204" pitchFamily="34" charset="-120"/>
              </a:rPr>
              <a:t>她一味地固执己见</a:t>
            </a:r>
          </a:p>
        </p:txBody>
      </p:sp>
      <p:sp>
        <p:nvSpPr>
          <p:cNvPr id="14" name="文字方塊 13">
            <a:extLst>
              <a:ext uri="{FF2B5EF4-FFF2-40B4-BE49-F238E27FC236}">
                <a16:creationId xmlns:a16="http://schemas.microsoft.com/office/drawing/2014/main" id="{E199A9CD-ECFD-4D29-BA8D-B3EA7CF1CC2C}"/>
              </a:ext>
            </a:extLst>
          </p:cNvPr>
          <p:cNvSpPr txBox="1"/>
          <p:nvPr/>
        </p:nvSpPr>
        <p:spPr>
          <a:xfrm>
            <a:off x="6241474" y="5204348"/>
            <a:ext cx="5391671" cy="677108"/>
          </a:xfrm>
          <a:prstGeom prst="rect">
            <a:avLst/>
          </a:prstGeom>
          <a:noFill/>
        </p:spPr>
        <p:txBody>
          <a:bodyPr wrap="square" rtlCol="0">
            <a:spAutoFit/>
          </a:bodyPr>
          <a:lstStyle/>
          <a:p>
            <a:pPr algn="ctr"/>
            <a:r>
              <a:rPr lang="zh-TW" altLang="en-US" sz="3800" dirty="0">
                <a:solidFill>
                  <a:srgbClr val="FF0000"/>
                </a:solidFill>
                <a:latin typeface="微軟正黑體" panose="020B0604030504040204" pitchFamily="34" charset="-120"/>
                <a:ea typeface="微軟正黑體" panose="020B0604030504040204" pitchFamily="34" charset="-120"/>
              </a:rPr>
              <a:t>品质反而没顾好</a:t>
            </a:r>
          </a:p>
        </p:txBody>
      </p:sp>
    </p:spTree>
    <p:extLst>
      <p:ext uri="{BB962C8B-B14F-4D97-AF65-F5344CB8AC3E}">
        <p14:creationId xmlns:p14="http://schemas.microsoft.com/office/powerpoint/2010/main" val="3629510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BDA833A-C16C-4528-A8C8-ECB1A3805ED8}"/>
              </a:ext>
            </a:extLst>
          </p:cNvPr>
          <p:cNvSpPr txBox="1"/>
          <p:nvPr/>
        </p:nvSpPr>
        <p:spPr>
          <a:xfrm>
            <a:off x="695325" y="1433429"/>
            <a:ext cx="11134725" cy="4433971"/>
          </a:xfrm>
          <a:prstGeom prst="rect">
            <a:avLst/>
          </a:prstGeom>
          <a:noFill/>
        </p:spPr>
        <p:txBody>
          <a:bodyPr wrap="square" rtlCol="0">
            <a:spAutoFit/>
          </a:bodyPr>
          <a:lstStyle/>
          <a:p>
            <a:pPr indent="457200">
              <a:lnSpc>
                <a:spcPct val="150000"/>
              </a:lnSpc>
            </a:pPr>
            <a:r>
              <a:rPr lang="zh-TW" altLang="en-US" sz="3200" dirty="0"/>
              <a:t>“三百六十行，行行出状元。”这是说职业不分上下，每一行范围之内一个人只要努力，不愁不能出人头地坐到顶尖的位置。这也是劝勉人各就岗位奋斗向上，不要一昧地“这山望着那山高”。究竟行还是有高低，犹山之有高低。状元与状元不同。西瓜大王不能与钢铁大王比，馄钝大王也不能和煤油大王比。</a:t>
            </a:r>
          </a:p>
        </p:txBody>
      </p:sp>
    </p:spTree>
    <p:extLst>
      <p:ext uri="{BB962C8B-B14F-4D97-AF65-F5344CB8AC3E}">
        <p14:creationId xmlns:p14="http://schemas.microsoft.com/office/powerpoint/2010/main" val="26975600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687630" y="210152"/>
            <a:ext cx="2151321" cy="1107996"/>
          </a:xfrm>
          <a:prstGeom prst="rect">
            <a:avLst/>
          </a:prstGeom>
          <a:solidFill>
            <a:schemeClr val="accent4">
              <a:lumMod val="75000"/>
            </a:schemeClr>
          </a:solidFill>
          <a:ln>
            <a:solidFill>
              <a:schemeClr val="accent1"/>
            </a:solidFill>
          </a:ln>
        </p:spPr>
        <p:txBody>
          <a:bodyPr wrap="square" rtlCol="0">
            <a:spAutoFit/>
          </a:bodyPr>
          <a:lstStyle/>
          <a:p>
            <a:pPr algn="ctr"/>
            <a:r>
              <a:rPr lang="zh-TW" altLang="en-US" sz="6600" dirty="0">
                <a:solidFill>
                  <a:schemeClr val="bg1"/>
                </a:solidFill>
                <a:latin typeface="微軟正黑體" panose="020B0604030504040204" pitchFamily="34" charset="-120"/>
                <a:ea typeface="微軟正黑體" panose="020B0604030504040204" pitchFamily="34" charset="-120"/>
              </a:rPr>
              <a:t>投身</a:t>
            </a:r>
            <a:endParaRPr lang="en-US" altLang="zh-TW" sz="6600" dirty="0">
              <a:solidFill>
                <a:schemeClr val="bg1"/>
              </a:solidFill>
              <a:latin typeface="微軟正黑體" panose="020B0604030504040204" pitchFamily="34" charset="-120"/>
              <a:ea typeface="微軟正黑體" panose="020B0604030504040204" pitchFamily="34" charset="-120"/>
            </a:endParaRPr>
          </a:p>
        </p:txBody>
      </p:sp>
      <p:sp>
        <p:nvSpPr>
          <p:cNvPr id="4" name="文字方塊 3">
            <a:extLst>
              <a:ext uri="{FF2B5EF4-FFF2-40B4-BE49-F238E27FC236}">
                <a16:creationId xmlns:a16="http://schemas.microsoft.com/office/drawing/2014/main" id="{AE265C2A-CA00-4841-992C-7C43D64B6320}"/>
              </a:ext>
            </a:extLst>
          </p:cNvPr>
          <p:cNvSpPr txBox="1"/>
          <p:nvPr/>
        </p:nvSpPr>
        <p:spPr>
          <a:xfrm>
            <a:off x="6415927" y="235165"/>
            <a:ext cx="2151321" cy="1107996"/>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zh-TW" altLang="en-US" sz="6600" dirty="0">
                <a:solidFill>
                  <a:schemeClr val="bg1"/>
                </a:solidFill>
                <a:latin typeface="微軟正黑體" panose="020B0604030504040204" pitchFamily="34" charset="-120"/>
                <a:ea typeface="微軟正黑體" panose="020B0604030504040204" pitchFamily="34" charset="-120"/>
              </a:rPr>
              <a:t>行当</a:t>
            </a:r>
            <a:endParaRPr lang="en-US" altLang="zh-TW" sz="6600" dirty="0">
              <a:solidFill>
                <a:schemeClr val="bg1"/>
              </a:solidFill>
              <a:latin typeface="微軟正黑體" panose="020B0604030504040204" pitchFamily="34" charset="-120"/>
              <a:ea typeface="微軟正黑體" panose="020B0604030504040204" pitchFamily="34" charset="-120"/>
            </a:endParaRPr>
          </a:p>
        </p:txBody>
      </p:sp>
      <p:sp>
        <p:nvSpPr>
          <p:cNvPr id="5" name="文字方塊 4">
            <a:extLst>
              <a:ext uri="{FF2B5EF4-FFF2-40B4-BE49-F238E27FC236}">
                <a16:creationId xmlns:a16="http://schemas.microsoft.com/office/drawing/2014/main" id="{558E7656-10B4-4306-9253-BEABC2FAD5CB}"/>
              </a:ext>
            </a:extLst>
          </p:cNvPr>
          <p:cNvSpPr txBox="1"/>
          <p:nvPr/>
        </p:nvSpPr>
        <p:spPr>
          <a:xfrm>
            <a:off x="687630" y="3429000"/>
            <a:ext cx="2151321" cy="1107996"/>
          </a:xfrm>
          <a:prstGeom prst="rect">
            <a:avLst/>
          </a:prstGeom>
          <a:solidFill>
            <a:schemeClr val="accent4">
              <a:lumMod val="75000"/>
            </a:schemeClr>
          </a:solidFill>
          <a:ln>
            <a:solidFill>
              <a:schemeClr val="accent4">
                <a:lumMod val="75000"/>
              </a:schemeClr>
            </a:solidFill>
          </a:ln>
        </p:spPr>
        <p:txBody>
          <a:bodyPr wrap="square" rtlCol="0" anchor="ctr">
            <a:spAutoFit/>
          </a:bodyPr>
          <a:lstStyle/>
          <a:p>
            <a:pPr algn="ctr"/>
            <a:r>
              <a:rPr lang="zh-TW" altLang="en-US" sz="6600" dirty="0">
                <a:solidFill>
                  <a:schemeClr val="bg1"/>
                </a:solidFill>
                <a:latin typeface="微軟正黑體" panose="020B0604030504040204" pitchFamily="34" charset="-120"/>
                <a:ea typeface="微軟正黑體" panose="020B0604030504040204" pitchFamily="34" charset="-120"/>
              </a:rPr>
              <a:t>埋头</a:t>
            </a:r>
            <a:endParaRPr lang="en-US" altLang="zh-TW" sz="6600" dirty="0">
              <a:solidFill>
                <a:schemeClr val="bg1"/>
              </a:solidFill>
              <a:latin typeface="微軟正黑體" panose="020B0604030504040204" pitchFamily="34" charset="-120"/>
              <a:ea typeface="微軟正黑體" panose="020B0604030504040204" pitchFamily="34" charset="-120"/>
            </a:endParaRPr>
          </a:p>
        </p:txBody>
      </p:sp>
      <p:sp>
        <p:nvSpPr>
          <p:cNvPr id="6" name="文字方塊 5">
            <a:extLst>
              <a:ext uri="{FF2B5EF4-FFF2-40B4-BE49-F238E27FC236}">
                <a16:creationId xmlns:a16="http://schemas.microsoft.com/office/drawing/2014/main" id="{04856BEF-FABE-4A15-82C8-163159CEDA31}"/>
              </a:ext>
            </a:extLst>
          </p:cNvPr>
          <p:cNvSpPr txBox="1"/>
          <p:nvPr/>
        </p:nvSpPr>
        <p:spPr>
          <a:xfrm>
            <a:off x="6415926" y="3419475"/>
            <a:ext cx="2151321" cy="1107996"/>
          </a:xfrm>
          <a:prstGeom prst="rect">
            <a:avLst/>
          </a:prstGeom>
          <a:solidFill>
            <a:schemeClr val="accent4">
              <a:lumMod val="75000"/>
            </a:schemeClr>
          </a:solidFill>
          <a:ln>
            <a:solidFill>
              <a:schemeClr val="accent4">
                <a:lumMod val="75000"/>
              </a:schemeClr>
            </a:solidFill>
          </a:ln>
        </p:spPr>
        <p:txBody>
          <a:bodyPr wrap="square" rtlCol="0" anchor="ctr">
            <a:spAutoFit/>
          </a:bodyPr>
          <a:lstStyle/>
          <a:p>
            <a:pPr algn="ctr"/>
            <a:r>
              <a:rPr lang="zh-TW" altLang="en-US" sz="6600" dirty="0">
                <a:solidFill>
                  <a:schemeClr val="bg1"/>
                </a:solidFill>
                <a:latin typeface="微軟正黑體" panose="020B0604030504040204" pitchFamily="34" charset="-120"/>
                <a:ea typeface="微軟正黑體" panose="020B0604030504040204" pitchFamily="34" charset="-120"/>
              </a:rPr>
              <a:t>受戒</a:t>
            </a:r>
            <a:endParaRPr lang="en-US" altLang="zh-TW" sz="6600" dirty="0">
              <a:solidFill>
                <a:schemeClr val="bg1"/>
              </a:solidFill>
              <a:latin typeface="微軟正黑體" panose="020B0604030504040204" pitchFamily="34" charset="-120"/>
              <a:ea typeface="微軟正黑體" panose="020B0604030504040204" pitchFamily="34" charset="-120"/>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687630" y="1969611"/>
            <a:ext cx="5408370" cy="916469"/>
          </a:xfrm>
          <a:prstGeom prst="rect">
            <a:avLst/>
          </a:prstGeom>
          <a:noFill/>
        </p:spPr>
        <p:txBody>
          <a:bodyPr wrap="square" rtlCol="0">
            <a:spAutoFit/>
          </a:bodyPr>
          <a:lstStyle/>
          <a:p>
            <a:pPr algn="ctr">
              <a:lnSpc>
                <a:spcPct val="150000"/>
              </a:lnSpc>
            </a:pPr>
            <a:r>
              <a:rPr lang="zh-TW" altLang="en-US" sz="4000" dirty="0">
                <a:latin typeface="微軟正黑體" panose="020B0604030504040204" pitchFamily="34" charset="-120"/>
                <a:ea typeface="微軟正黑體" panose="020B0604030504040204" pitchFamily="34" charset="-120"/>
              </a:rPr>
              <a:t>献身出力。</a:t>
            </a:r>
          </a:p>
        </p:txBody>
      </p:sp>
      <p:sp>
        <p:nvSpPr>
          <p:cNvPr id="8" name="文字方塊 7">
            <a:extLst>
              <a:ext uri="{FF2B5EF4-FFF2-40B4-BE49-F238E27FC236}">
                <a16:creationId xmlns:a16="http://schemas.microsoft.com/office/drawing/2014/main" id="{4FD80E1D-4098-4E8F-80F3-90702602E502}"/>
              </a:ext>
            </a:extLst>
          </p:cNvPr>
          <p:cNvSpPr txBox="1"/>
          <p:nvPr/>
        </p:nvSpPr>
        <p:spPr>
          <a:xfrm>
            <a:off x="6134489" y="1979719"/>
            <a:ext cx="6096000" cy="916469"/>
          </a:xfrm>
          <a:prstGeom prst="rect">
            <a:avLst/>
          </a:prstGeom>
          <a:noFill/>
        </p:spPr>
        <p:txBody>
          <a:bodyPr wrap="square" rtlCol="0">
            <a:spAutoFit/>
          </a:bodyPr>
          <a:lstStyle/>
          <a:p>
            <a:pPr algn="ctr">
              <a:lnSpc>
                <a:spcPct val="150000"/>
              </a:lnSpc>
            </a:pPr>
            <a:r>
              <a:rPr lang="zh-TW" altLang="en-US" sz="4000" dirty="0">
                <a:latin typeface="微軟正黑體" panose="020B0604030504040204" pitchFamily="34" charset="-120"/>
                <a:ea typeface="微軟正黑體" panose="020B0604030504040204" pitchFamily="34" charset="-120"/>
              </a:rPr>
              <a:t>行业。</a:t>
            </a:r>
          </a:p>
        </p:txBody>
      </p:sp>
      <p:sp>
        <p:nvSpPr>
          <p:cNvPr id="9" name="文字方塊 8">
            <a:extLst>
              <a:ext uri="{FF2B5EF4-FFF2-40B4-BE49-F238E27FC236}">
                <a16:creationId xmlns:a16="http://schemas.microsoft.com/office/drawing/2014/main" id="{D17DCB4F-281E-48F9-8B9B-F6FF1FC41050}"/>
              </a:ext>
            </a:extLst>
          </p:cNvPr>
          <p:cNvSpPr txBox="1"/>
          <p:nvPr/>
        </p:nvSpPr>
        <p:spPr>
          <a:xfrm>
            <a:off x="687630" y="5179220"/>
            <a:ext cx="5408370" cy="916469"/>
          </a:xfrm>
          <a:prstGeom prst="rect">
            <a:avLst/>
          </a:prstGeom>
          <a:noFill/>
        </p:spPr>
        <p:txBody>
          <a:bodyPr wrap="square" rtlCol="0">
            <a:spAutoFit/>
          </a:bodyPr>
          <a:lstStyle/>
          <a:p>
            <a:pPr algn="ctr">
              <a:lnSpc>
                <a:spcPct val="150000"/>
              </a:lnSpc>
            </a:pPr>
            <a:r>
              <a:rPr lang="zh-TW" altLang="en-US" sz="4000" dirty="0">
                <a:latin typeface="微軟正黑體" panose="020B0604030504040204" pitchFamily="34" charset="-120"/>
                <a:ea typeface="微軟正黑體" panose="020B0604030504040204" pitchFamily="34" charset="-120"/>
              </a:rPr>
              <a:t>专心，下功夫。</a:t>
            </a:r>
          </a:p>
        </p:txBody>
      </p:sp>
      <p:sp>
        <p:nvSpPr>
          <p:cNvPr id="11" name="矩形 10">
            <a:extLst>
              <a:ext uri="{FF2B5EF4-FFF2-40B4-BE49-F238E27FC236}">
                <a16:creationId xmlns:a16="http://schemas.microsoft.com/office/drawing/2014/main" id="{9AF8CCF4-6697-482F-81B6-2EF38231843A}"/>
              </a:ext>
            </a:extLst>
          </p:cNvPr>
          <p:cNvSpPr/>
          <p:nvPr/>
        </p:nvSpPr>
        <p:spPr>
          <a:xfrm>
            <a:off x="2838951" y="3422262"/>
            <a:ext cx="3567526" cy="1077218"/>
          </a:xfrm>
          <a:prstGeom prst="rect">
            <a:avLst/>
          </a:prstGeom>
        </p:spPr>
        <p:txBody>
          <a:bodyPr wrap="square">
            <a:spAutoFit/>
          </a:bodyPr>
          <a:lstStyle/>
          <a:p>
            <a:pPr algn="ctr"/>
            <a:r>
              <a:rPr lang="en-US" altLang="zh-TW" sz="3200" dirty="0">
                <a:latin typeface="微軟正黑體" panose="020B0604030504040204" pitchFamily="34" charset="-120"/>
                <a:ea typeface="微軟正黑體" panose="020B0604030504040204" pitchFamily="34" charset="-120"/>
              </a:rPr>
              <a:t>be immerse oneself in</a:t>
            </a:r>
            <a:endParaRPr lang="zh-TW" altLang="en-US" sz="32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13" name="矩形 12">
            <a:extLst>
              <a:ext uri="{FF2B5EF4-FFF2-40B4-BE49-F238E27FC236}">
                <a16:creationId xmlns:a16="http://schemas.microsoft.com/office/drawing/2014/main" id="{32AA8BD3-2869-40FD-A7C0-6100AC3E5D3A}"/>
              </a:ext>
            </a:extLst>
          </p:cNvPr>
          <p:cNvSpPr/>
          <p:nvPr/>
        </p:nvSpPr>
        <p:spPr>
          <a:xfrm>
            <a:off x="8567246" y="3438930"/>
            <a:ext cx="3625143" cy="1077218"/>
          </a:xfrm>
          <a:prstGeom prst="rect">
            <a:avLst/>
          </a:prstGeom>
        </p:spPr>
        <p:txBody>
          <a:bodyPr wrap="square">
            <a:spAutoFit/>
          </a:bodyPr>
          <a:lstStyle/>
          <a:p>
            <a:pPr algn="ctr"/>
            <a:r>
              <a:rPr lang="en-US" altLang="zh-TW" sz="3200" dirty="0">
                <a:latin typeface="微軟正黑體" panose="020B0604030504040204" pitchFamily="34" charset="-120"/>
                <a:ea typeface="微軟正黑體" panose="020B0604030504040204" pitchFamily="34" charset="-120"/>
              </a:rPr>
              <a:t>to take oaths as a monk (Buddhism)​,</a:t>
            </a:r>
            <a:endParaRPr lang="zh-TW" altLang="en-US" sz="32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14" name="矩形 13">
            <a:extLst>
              <a:ext uri="{FF2B5EF4-FFF2-40B4-BE49-F238E27FC236}">
                <a16:creationId xmlns:a16="http://schemas.microsoft.com/office/drawing/2014/main" id="{6B1E5DB5-A453-4C9C-BA79-98369E7D6F4E}"/>
              </a:ext>
            </a:extLst>
          </p:cNvPr>
          <p:cNvSpPr/>
          <p:nvPr/>
        </p:nvSpPr>
        <p:spPr>
          <a:xfrm>
            <a:off x="8567246" y="396104"/>
            <a:ext cx="3618926" cy="584775"/>
          </a:xfrm>
          <a:prstGeom prst="rect">
            <a:avLst/>
          </a:prstGeom>
        </p:spPr>
        <p:txBody>
          <a:bodyPr wrap="square">
            <a:spAutoFit/>
          </a:bodyPr>
          <a:lstStyle/>
          <a:p>
            <a:pPr algn="ctr"/>
            <a:r>
              <a:rPr lang="en-US" altLang="zh-TW" sz="3200" dirty="0" err="1">
                <a:latin typeface="微軟正黑體" panose="020B0604030504040204" pitchFamily="34" charset="-120"/>
                <a:ea typeface="微軟正黑體" panose="020B0604030504040204" pitchFamily="34" charset="-120"/>
              </a:rPr>
              <a:t>trade;profession</a:t>
            </a:r>
            <a:endParaRPr lang="zh-TW" altLang="en-US" sz="32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15" name="矩形 14">
            <a:extLst>
              <a:ext uri="{FF2B5EF4-FFF2-40B4-BE49-F238E27FC236}">
                <a16:creationId xmlns:a16="http://schemas.microsoft.com/office/drawing/2014/main" id="{58C387E4-4460-4071-8CB6-8D0ABB1306E7}"/>
              </a:ext>
            </a:extLst>
          </p:cNvPr>
          <p:cNvSpPr/>
          <p:nvPr/>
        </p:nvSpPr>
        <p:spPr>
          <a:xfrm>
            <a:off x="2838951" y="141287"/>
            <a:ext cx="3567526" cy="1077218"/>
          </a:xfrm>
          <a:prstGeom prst="rect">
            <a:avLst/>
          </a:prstGeom>
        </p:spPr>
        <p:txBody>
          <a:bodyPr wrap="square">
            <a:spAutoFit/>
          </a:bodyPr>
          <a:lstStyle/>
          <a:p>
            <a:pPr algn="ctr"/>
            <a:r>
              <a:rPr lang="en-US" altLang="zh-TW" sz="3200" dirty="0">
                <a:latin typeface="微軟正黑體" panose="020B0604030504040204" pitchFamily="34" charset="-120"/>
                <a:ea typeface="微軟正黑體" panose="020B0604030504040204" pitchFamily="34" charset="-120"/>
              </a:rPr>
              <a:t>to throw oneself into </a:t>
            </a:r>
            <a:r>
              <a:rPr lang="en-US" altLang="zh-TW" sz="3200" dirty="0" err="1">
                <a:latin typeface="微軟正黑體" panose="020B0604030504040204" pitchFamily="34" charset="-120"/>
                <a:ea typeface="微軟正黑體" panose="020B0604030504040204" pitchFamily="34" charset="-120"/>
              </a:rPr>
              <a:t>sth</a:t>
            </a:r>
            <a:endParaRPr lang="zh-TW" altLang="en-US" sz="32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16" name="文字方塊 15">
            <a:extLst>
              <a:ext uri="{FF2B5EF4-FFF2-40B4-BE49-F238E27FC236}">
                <a16:creationId xmlns:a16="http://schemas.microsoft.com/office/drawing/2014/main" id="{6154EAD2-D368-4F26-B418-BB1B11E40490}"/>
              </a:ext>
            </a:extLst>
          </p:cNvPr>
          <p:cNvSpPr txBox="1"/>
          <p:nvPr/>
        </p:nvSpPr>
        <p:spPr>
          <a:xfrm>
            <a:off x="6415926" y="4724512"/>
            <a:ext cx="5814563" cy="1825884"/>
          </a:xfrm>
          <a:prstGeom prst="rect">
            <a:avLst/>
          </a:prstGeom>
          <a:noFill/>
        </p:spPr>
        <p:txBody>
          <a:bodyPr wrap="square" rtlCol="0">
            <a:spAutoFit/>
          </a:bodyPr>
          <a:lstStyle/>
          <a:p>
            <a:pPr algn="ctr">
              <a:lnSpc>
                <a:spcPct val="150000"/>
              </a:lnSpc>
            </a:pPr>
            <a:r>
              <a:rPr lang="zh-TW" altLang="en-US" sz="4000" dirty="0">
                <a:latin typeface="微軟正黑體" panose="020B0604030504040204" pitchFamily="34" charset="-120"/>
                <a:ea typeface="微軟正黑體" panose="020B0604030504040204" pitchFamily="34" charset="-120"/>
              </a:rPr>
              <a:t>佛教用语，在一定的宗教仪式下接受戒律。</a:t>
            </a:r>
          </a:p>
        </p:txBody>
      </p:sp>
    </p:spTree>
    <p:extLst>
      <p:ext uri="{BB962C8B-B14F-4D97-AF65-F5344CB8AC3E}">
        <p14:creationId xmlns:p14="http://schemas.microsoft.com/office/powerpoint/2010/main" val="408318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additive="base">
                                        <p:cTn id="55" dur="500" fill="hold"/>
                                        <p:tgtEl>
                                          <p:spTgt spid="5"/>
                                        </p:tgtEl>
                                        <p:attrNameLst>
                                          <p:attrName>ppt_x</p:attrName>
                                        </p:attrNameLst>
                                      </p:cBhvr>
                                      <p:tavLst>
                                        <p:tav tm="0">
                                          <p:val>
                                            <p:strVal val="#ppt_x"/>
                                          </p:val>
                                        </p:tav>
                                        <p:tav tm="100000">
                                          <p:val>
                                            <p:strVal val="#ppt_x"/>
                                          </p:val>
                                        </p:tav>
                                      </p:tavLst>
                                    </p:anim>
                                    <p:anim calcmode="lin" valueType="num">
                                      <p:cBhvr additive="base">
                                        <p:cTn id="5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ppt_x"/>
                                          </p:val>
                                        </p:tav>
                                        <p:tav tm="100000">
                                          <p:val>
                                            <p:strVal val="#ppt_x"/>
                                          </p:val>
                                        </p:tav>
                                      </p:tavLst>
                                    </p:anim>
                                    <p:anim calcmode="lin" valueType="num">
                                      <p:cBhvr additive="base">
                                        <p:cTn id="6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6"/>
                                        </p:tgtEl>
                                        <p:attrNameLst>
                                          <p:attrName>style.visibility</p:attrName>
                                        </p:attrNameLst>
                                      </p:cBhvr>
                                      <p:to>
                                        <p:strVal val="visible"/>
                                      </p:to>
                                    </p:set>
                                    <p:anim calcmode="lin" valueType="num">
                                      <p:cBhvr additive="base">
                                        <p:cTn id="67" dur="500" fill="hold"/>
                                        <p:tgtEl>
                                          <p:spTgt spid="6"/>
                                        </p:tgtEl>
                                        <p:attrNameLst>
                                          <p:attrName>ppt_x</p:attrName>
                                        </p:attrNameLst>
                                      </p:cBhvr>
                                      <p:tavLst>
                                        <p:tav tm="0">
                                          <p:val>
                                            <p:strVal val="#ppt_x"/>
                                          </p:val>
                                        </p:tav>
                                        <p:tav tm="100000">
                                          <p:val>
                                            <p:strVal val="#ppt_x"/>
                                          </p:val>
                                        </p:tav>
                                      </p:tavLst>
                                    </p:anim>
                                    <p:anim calcmode="lin" valueType="num">
                                      <p:cBhvr additive="base">
                                        <p:cTn id="6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ppt_x"/>
                                          </p:val>
                                        </p:tav>
                                        <p:tav tm="100000">
                                          <p:val>
                                            <p:strVal val="#ppt_x"/>
                                          </p:val>
                                        </p:tav>
                                      </p:tavLst>
                                    </p:anim>
                                    <p:anim calcmode="lin" valueType="num">
                                      <p:cBhvr additive="base">
                                        <p:cTn id="7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p:bldP spid="8" grpId="0"/>
      <p:bldP spid="9" grpId="0"/>
      <p:bldP spid="11" grpId="0"/>
      <p:bldP spid="13" grpId="0"/>
      <p:bldP spid="14" grpId="0"/>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687630" y="210152"/>
            <a:ext cx="2151321" cy="1107996"/>
          </a:xfrm>
          <a:prstGeom prst="rect">
            <a:avLst/>
          </a:prstGeom>
          <a:solidFill>
            <a:schemeClr val="accent4">
              <a:lumMod val="75000"/>
            </a:schemeClr>
          </a:solidFill>
          <a:ln>
            <a:solidFill>
              <a:schemeClr val="accent1"/>
            </a:solidFill>
          </a:ln>
        </p:spPr>
        <p:txBody>
          <a:bodyPr wrap="square" rtlCol="0">
            <a:spAutoFit/>
          </a:bodyPr>
          <a:lstStyle/>
          <a:p>
            <a:pPr algn="ctr"/>
            <a:r>
              <a:rPr lang="zh-TW" altLang="en-US" sz="6600" dirty="0">
                <a:solidFill>
                  <a:schemeClr val="bg1"/>
                </a:solidFill>
                <a:latin typeface="微軟正黑體" panose="020B0604030504040204" pitchFamily="34" charset="-120"/>
                <a:ea typeface="微軟正黑體" panose="020B0604030504040204" pitchFamily="34" charset="-120"/>
              </a:rPr>
              <a:t>遂</a:t>
            </a:r>
            <a:endParaRPr lang="en-US" altLang="zh-TW" sz="6600" dirty="0">
              <a:solidFill>
                <a:schemeClr val="bg1"/>
              </a:solidFill>
              <a:latin typeface="微軟正黑體" panose="020B0604030504040204" pitchFamily="34" charset="-120"/>
              <a:ea typeface="微軟正黑體" panose="020B0604030504040204" pitchFamily="34" charset="-120"/>
            </a:endParaRPr>
          </a:p>
        </p:txBody>
      </p:sp>
      <p:sp>
        <p:nvSpPr>
          <p:cNvPr id="4" name="文字方塊 3">
            <a:extLst>
              <a:ext uri="{FF2B5EF4-FFF2-40B4-BE49-F238E27FC236}">
                <a16:creationId xmlns:a16="http://schemas.microsoft.com/office/drawing/2014/main" id="{AE265C2A-CA00-4841-992C-7C43D64B6320}"/>
              </a:ext>
            </a:extLst>
          </p:cNvPr>
          <p:cNvSpPr txBox="1"/>
          <p:nvPr/>
        </p:nvSpPr>
        <p:spPr>
          <a:xfrm>
            <a:off x="6415927" y="235165"/>
            <a:ext cx="2151321" cy="1107996"/>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zh-TW" altLang="en-US" sz="6600" dirty="0">
                <a:solidFill>
                  <a:schemeClr val="bg1"/>
                </a:solidFill>
                <a:latin typeface="微軟正黑體" panose="020B0604030504040204" pitchFamily="34" charset="-120"/>
                <a:ea typeface="微軟正黑體" panose="020B0604030504040204" pitchFamily="34" charset="-120"/>
              </a:rPr>
              <a:t>谆谆</a:t>
            </a:r>
            <a:endParaRPr lang="en-US" altLang="zh-TW" sz="6600" dirty="0">
              <a:solidFill>
                <a:schemeClr val="bg1"/>
              </a:solidFill>
              <a:latin typeface="微軟正黑體" panose="020B0604030504040204" pitchFamily="34" charset="-120"/>
              <a:ea typeface="微軟正黑體" panose="020B0604030504040204" pitchFamily="34" charset="-120"/>
            </a:endParaRPr>
          </a:p>
        </p:txBody>
      </p:sp>
      <p:sp>
        <p:nvSpPr>
          <p:cNvPr id="5" name="文字方塊 4">
            <a:extLst>
              <a:ext uri="{FF2B5EF4-FFF2-40B4-BE49-F238E27FC236}">
                <a16:creationId xmlns:a16="http://schemas.microsoft.com/office/drawing/2014/main" id="{558E7656-10B4-4306-9253-BEABC2FAD5CB}"/>
              </a:ext>
            </a:extLst>
          </p:cNvPr>
          <p:cNvSpPr txBox="1"/>
          <p:nvPr/>
        </p:nvSpPr>
        <p:spPr>
          <a:xfrm>
            <a:off x="687630" y="3429000"/>
            <a:ext cx="2151321" cy="1107996"/>
          </a:xfrm>
          <a:prstGeom prst="rect">
            <a:avLst/>
          </a:prstGeom>
          <a:solidFill>
            <a:schemeClr val="accent4">
              <a:lumMod val="75000"/>
            </a:schemeClr>
          </a:solidFill>
          <a:ln>
            <a:solidFill>
              <a:schemeClr val="accent4">
                <a:lumMod val="75000"/>
              </a:schemeClr>
            </a:solidFill>
          </a:ln>
        </p:spPr>
        <p:txBody>
          <a:bodyPr wrap="square" rtlCol="0" anchor="ctr">
            <a:spAutoFit/>
          </a:bodyPr>
          <a:lstStyle/>
          <a:p>
            <a:pPr algn="ctr"/>
            <a:r>
              <a:rPr lang="zh-TW" altLang="en-US" sz="6600" dirty="0">
                <a:solidFill>
                  <a:schemeClr val="bg1"/>
                </a:solidFill>
                <a:latin typeface="微軟正黑體" panose="020B0604030504040204" pitchFamily="34" charset="-120"/>
                <a:ea typeface="微軟正黑體" panose="020B0604030504040204" pitchFamily="34" charset="-120"/>
              </a:rPr>
              <a:t>告诫</a:t>
            </a:r>
            <a:endParaRPr lang="en-US" altLang="zh-TW" sz="6600" dirty="0">
              <a:solidFill>
                <a:schemeClr val="bg1"/>
              </a:solidFill>
              <a:latin typeface="微軟正黑體" panose="020B0604030504040204" pitchFamily="34" charset="-120"/>
              <a:ea typeface="微軟正黑體" panose="020B0604030504040204" pitchFamily="34" charset="-120"/>
            </a:endParaRPr>
          </a:p>
        </p:txBody>
      </p:sp>
      <p:sp>
        <p:nvSpPr>
          <p:cNvPr id="6" name="文字方塊 5">
            <a:extLst>
              <a:ext uri="{FF2B5EF4-FFF2-40B4-BE49-F238E27FC236}">
                <a16:creationId xmlns:a16="http://schemas.microsoft.com/office/drawing/2014/main" id="{04856BEF-FABE-4A15-82C8-163159CEDA31}"/>
              </a:ext>
            </a:extLst>
          </p:cNvPr>
          <p:cNvSpPr txBox="1"/>
          <p:nvPr/>
        </p:nvSpPr>
        <p:spPr>
          <a:xfrm>
            <a:off x="6415926" y="3429000"/>
            <a:ext cx="2151321" cy="1107996"/>
          </a:xfrm>
          <a:prstGeom prst="rect">
            <a:avLst/>
          </a:prstGeom>
          <a:solidFill>
            <a:schemeClr val="accent4">
              <a:lumMod val="75000"/>
            </a:schemeClr>
          </a:solidFill>
          <a:ln>
            <a:solidFill>
              <a:schemeClr val="accent4">
                <a:lumMod val="75000"/>
              </a:schemeClr>
            </a:solidFill>
          </a:ln>
        </p:spPr>
        <p:txBody>
          <a:bodyPr wrap="square" rtlCol="0" anchor="ctr">
            <a:spAutoFit/>
          </a:bodyPr>
          <a:lstStyle/>
          <a:p>
            <a:pPr algn="ctr"/>
            <a:r>
              <a:rPr lang="zh-TW" altLang="en-US" sz="6600" dirty="0">
                <a:solidFill>
                  <a:schemeClr val="bg1"/>
                </a:solidFill>
                <a:latin typeface="微軟正黑體" panose="020B0604030504040204" pitchFamily="34" charset="-120"/>
                <a:ea typeface="微軟正黑體" panose="020B0604030504040204" pitchFamily="34" charset="-120"/>
              </a:rPr>
              <a:t>子弟</a:t>
            </a:r>
            <a:endParaRPr lang="en-US" altLang="zh-TW" sz="6600" dirty="0">
              <a:solidFill>
                <a:schemeClr val="bg1"/>
              </a:solidFill>
              <a:latin typeface="微軟正黑體" panose="020B0604030504040204" pitchFamily="34" charset="-120"/>
              <a:ea typeface="微軟正黑體" panose="020B0604030504040204" pitchFamily="34" charset="-120"/>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0" y="1969611"/>
            <a:ext cx="6096000" cy="916469"/>
          </a:xfrm>
          <a:prstGeom prst="rect">
            <a:avLst/>
          </a:prstGeom>
          <a:noFill/>
        </p:spPr>
        <p:txBody>
          <a:bodyPr wrap="square" rtlCol="0">
            <a:spAutoFit/>
          </a:bodyPr>
          <a:lstStyle/>
          <a:p>
            <a:pPr algn="ctr">
              <a:lnSpc>
                <a:spcPct val="150000"/>
              </a:lnSpc>
            </a:pPr>
            <a:r>
              <a:rPr lang="zh-TW" altLang="en-US" sz="4000" dirty="0">
                <a:latin typeface="微軟正黑體" panose="020B0604030504040204" pitchFamily="34" charset="-120"/>
                <a:ea typeface="微軟正黑體" panose="020B0604030504040204" pitchFamily="34" charset="-120"/>
              </a:rPr>
              <a:t>就，于是。</a:t>
            </a:r>
          </a:p>
        </p:txBody>
      </p:sp>
      <p:sp>
        <p:nvSpPr>
          <p:cNvPr id="8" name="文字方塊 7">
            <a:extLst>
              <a:ext uri="{FF2B5EF4-FFF2-40B4-BE49-F238E27FC236}">
                <a16:creationId xmlns:a16="http://schemas.microsoft.com/office/drawing/2014/main" id="{4FD80E1D-4098-4E8F-80F3-90702602E502}"/>
              </a:ext>
            </a:extLst>
          </p:cNvPr>
          <p:cNvSpPr txBox="1"/>
          <p:nvPr/>
        </p:nvSpPr>
        <p:spPr>
          <a:xfrm>
            <a:off x="6134489" y="1979719"/>
            <a:ext cx="6096000" cy="916469"/>
          </a:xfrm>
          <a:prstGeom prst="rect">
            <a:avLst/>
          </a:prstGeom>
          <a:noFill/>
        </p:spPr>
        <p:txBody>
          <a:bodyPr wrap="square" rtlCol="0">
            <a:spAutoFit/>
          </a:bodyPr>
          <a:lstStyle/>
          <a:p>
            <a:pPr algn="ctr">
              <a:lnSpc>
                <a:spcPct val="150000"/>
              </a:lnSpc>
            </a:pPr>
            <a:r>
              <a:rPr lang="zh-TW" altLang="en-US" sz="4000" dirty="0">
                <a:latin typeface="微軟正黑體" panose="020B0604030504040204" pitchFamily="34" charset="-120"/>
                <a:ea typeface="微軟正黑體" panose="020B0604030504040204" pitchFamily="34" charset="-120"/>
              </a:rPr>
              <a:t>形容恳切教导。</a:t>
            </a:r>
          </a:p>
        </p:txBody>
      </p:sp>
      <p:sp>
        <p:nvSpPr>
          <p:cNvPr id="9" name="文字方塊 8">
            <a:extLst>
              <a:ext uri="{FF2B5EF4-FFF2-40B4-BE49-F238E27FC236}">
                <a16:creationId xmlns:a16="http://schemas.microsoft.com/office/drawing/2014/main" id="{D17DCB4F-281E-48F9-8B9B-F6FF1FC41050}"/>
              </a:ext>
            </a:extLst>
          </p:cNvPr>
          <p:cNvSpPr txBox="1"/>
          <p:nvPr/>
        </p:nvSpPr>
        <p:spPr>
          <a:xfrm>
            <a:off x="687629" y="5018201"/>
            <a:ext cx="5760795" cy="1839799"/>
          </a:xfrm>
          <a:prstGeom prst="rect">
            <a:avLst/>
          </a:prstGeom>
          <a:noFill/>
        </p:spPr>
        <p:txBody>
          <a:bodyPr wrap="square" rtlCol="0">
            <a:spAutoFit/>
          </a:bodyPr>
          <a:lstStyle/>
          <a:p>
            <a:pPr algn="ctr">
              <a:lnSpc>
                <a:spcPct val="150000"/>
              </a:lnSpc>
            </a:pPr>
            <a:r>
              <a:rPr lang="zh-TW" altLang="en-US" sz="4000" dirty="0">
                <a:latin typeface="微軟正黑體" panose="020B0604030504040204" pitchFamily="34" charset="-120"/>
                <a:ea typeface="微軟正黑體" panose="020B0604030504040204" pitchFamily="34" charset="-120"/>
              </a:rPr>
              <a:t>警告劝戒</a:t>
            </a:r>
            <a:r>
              <a:rPr lang="en-US" altLang="zh-TW" sz="4000" dirty="0">
                <a:latin typeface="微軟正黑體" panose="020B0604030504040204" pitchFamily="34" charset="-120"/>
                <a:ea typeface="微軟正黑體" panose="020B0604030504040204" pitchFamily="34" charset="-120"/>
              </a:rPr>
              <a:t>(</a:t>
            </a:r>
            <a:r>
              <a:rPr lang="zh-TW" altLang="en-US" sz="4000" dirty="0">
                <a:latin typeface="微軟正黑體" panose="020B0604030504040204" pitchFamily="34" charset="-120"/>
                <a:ea typeface="微軟正黑體" panose="020B0604030504040204" pitchFamily="34" charset="-120"/>
              </a:rPr>
              <a:t>多用于上级对下级或长辈对晚辈</a:t>
            </a:r>
            <a:r>
              <a:rPr lang="en-US" altLang="zh-TW" sz="4000" dirty="0">
                <a:latin typeface="微軟正黑體" panose="020B0604030504040204" pitchFamily="34" charset="-120"/>
                <a:ea typeface="微軟正黑體" panose="020B0604030504040204" pitchFamily="34" charset="-120"/>
              </a:rPr>
              <a:t>)</a:t>
            </a:r>
            <a:r>
              <a:rPr lang="zh-TW" altLang="en-US" sz="4000" dirty="0">
                <a:latin typeface="微軟正黑體" panose="020B0604030504040204" pitchFamily="34" charset="-120"/>
                <a:ea typeface="微軟正黑體" panose="020B0604030504040204" pitchFamily="34" charset="-120"/>
              </a:rPr>
              <a:t>。</a:t>
            </a:r>
          </a:p>
        </p:txBody>
      </p:sp>
      <p:sp>
        <p:nvSpPr>
          <p:cNvPr id="11" name="矩形 10">
            <a:extLst>
              <a:ext uri="{FF2B5EF4-FFF2-40B4-BE49-F238E27FC236}">
                <a16:creationId xmlns:a16="http://schemas.microsoft.com/office/drawing/2014/main" id="{9AF8CCF4-6697-482F-81B6-2EF38231843A}"/>
              </a:ext>
            </a:extLst>
          </p:cNvPr>
          <p:cNvSpPr/>
          <p:nvPr/>
        </p:nvSpPr>
        <p:spPr>
          <a:xfrm>
            <a:off x="2846785" y="3398749"/>
            <a:ext cx="3609474" cy="1077218"/>
          </a:xfrm>
          <a:prstGeom prst="rect">
            <a:avLst/>
          </a:prstGeom>
        </p:spPr>
        <p:txBody>
          <a:bodyPr wrap="square">
            <a:spAutoFit/>
          </a:bodyPr>
          <a:lstStyle/>
          <a:p>
            <a:pPr algn="ctr"/>
            <a:r>
              <a:rPr lang="en-US" altLang="zh-TW" sz="3200" dirty="0">
                <a:latin typeface="微軟正黑體" panose="020B0604030504040204" pitchFamily="34" charset="-120"/>
                <a:ea typeface="微軟正黑體" panose="020B0604030504040204" pitchFamily="34" charset="-120"/>
              </a:rPr>
              <a:t>dissuade </a:t>
            </a:r>
            <a:r>
              <a:rPr lang="en-US" altLang="zh-TW" sz="3200" dirty="0" err="1">
                <a:latin typeface="微軟正黑體" panose="020B0604030504040204" pitchFamily="34" charset="-120"/>
                <a:ea typeface="微軟正黑體" panose="020B0604030504040204" pitchFamily="34" charset="-120"/>
              </a:rPr>
              <a:t>from;causion</a:t>
            </a:r>
            <a:endParaRPr lang="zh-TW" altLang="en-US" sz="32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13" name="矩形 12">
            <a:extLst>
              <a:ext uri="{FF2B5EF4-FFF2-40B4-BE49-F238E27FC236}">
                <a16:creationId xmlns:a16="http://schemas.microsoft.com/office/drawing/2014/main" id="{32AA8BD3-2869-40FD-A7C0-6100AC3E5D3A}"/>
              </a:ext>
            </a:extLst>
          </p:cNvPr>
          <p:cNvSpPr/>
          <p:nvPr/>
        </p:nvSpPr>
        <p:spPr>
          <a:xfrm>
            <a:off x="8567246" y="3429000"/>
            <a:ext cx="3625143" cy="1077218"/>
          </a:xfrm>
          <a:prstGeom prst="rect">
            <a:avLst/>
          </a:prstGeom>
        </p:spPr>
        <p:txBody>
          <a:bodyPr wrap="square">
            <a:spAutoFit/>
          </a:bodyPr>
          <a:lstStyle/>
          <a:p>
            <a:pPr algn="ctr"/>
            <a:r>
              <a:rPr lang="en-US" altLang="zh-TW" sz="3200" dirty="0">
                <a:latin typeface="微軟正黑體" panose="020B0604030504040204" pitchFamily="34" charset="-120"/>
                <a:ea typeface="微軟正黑體" panose="020B0604030504040204" pitchFamily="34" charset="-120"/>
              </a:rPr>
              <a:t>child, the younger generation</a:t>
            </a:r>
            <a:endParaRPr lang="zh-TW" altLang="en-US" sz="32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14" name="矩形 13">
            <a:extLst>
              <a:ext uri="{FF2B5EF4-FFF2-40B4-BE49-F238E27FC236}">
                <a16:creationId xmlns:a16="http://schemas.microsoft.com/office/drawing/2014/main" id="{6B1E5DB5-A453-4C9C-BA79-98369E7D6F4E}"/>
              </a:ext>
            </a:extLst>
          </p:cNvPr>
          <p:cNvSpPr/>
          <p:nvPr/>
        </p:nvSpPr>
        <p:spPr>
          <a:xfrm>
            <a:off x="8567246" y="189410"/>
            <a:ext cx="3618926" cy="1077218"/>
          </a:xfrm>
          <a:prstGeom prst="rect">
            <a:avLst/>
          </a:prstGeom>
        </p:spPr>
        <p:txBody>
          <a:bodyPr wrap="square">
            <a:spAutoFit/>
          </a:bodyPr>
          <a:lstStyle/>
          <a:p>
            <a:pPr algn="ctr"/>
            <a:r>
              <a:rPr lang="en-US" altLang="zh-TW" sz="3200" dirty="0">
                <a:latin typeface="微軟正黑體" panose="020B0604030504040204" pitchFamily="34" charset="-120"/>
                <a:ea typeface="微軟正黑體" panose="020B0604030504040204" pitchFamily="34" charset="-120"/>
              </a:rPr>
              <a:t>earnestly and tirelessly</a:t>
            </a:r>
            <a:endParaRPr lang="zh-TW" altLang="en-US" sz="32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15" name="矩形 14">
            <a:extLst>
              <a:ext uri="{FF2B5EF4-FFF2-40B4-BE49-F238E27FC236}">
                <a16:creationId xmlns:a16="http://schemas.microsoft.com/office/drawing/2014/main" id="{58C387E4-4460-4071-8CB6-8D0ABB1306E7}"/>
              </a:ext>
            </a:extLst>
          </p:cNvPr>
          <p:cNvSpPr/>
          <p:nvPr/>
        </p:nvSpPr>
        <p:spPr>
          <a:xfrm>
            <a:off x="2846785" y="532836"/>
            <a:ext cx="3609474" cy="584775"/>
          </a:xfrm>
          <a:prstGeom prst="rect">
            <a:avLst/>
          </a:prstGeom>
        </p:spPr>
        <p:txBody>
          <a:bodyPr wrap="square">
            <a:spAutoFit/>
          </a:bodyPr>
          <a:lstStyle/>
          <a:p>
            <a:pPr algn="ctr"/>
            <a:r>
              <a:rPr lang="en-US" altLang="zh-TW" sz="3200" dirty="0">
                <a:latin typeface="微軟正黑體" panose="020B0604030504040204" pitchFamily="34" charset="-120"/>
                <a:ea typeface="微軟正黑體" panose="020B0604030504040204" pitchFamily="34" charset="-120"/>
              </a:rPr>
              <a:t>thereupon</a:t>
            </a:r>
            <a:endParaRPr lang="zh-TW" altLang="en-US" sz="32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16" name="文字方塊 15">
            <a:extLst>
              <a:ext uri="{FF2B5EF4-FFF2-40B4-BE49-F238E27FC236}">
                <a16:creationId xmlns:a16="http://schemas.microsoft.com/office/drawing/2014/main" id="{4C717F2F-FDD6-4D4B-9D9A-A04C954F26BC}"/>
              </a:ext>
            </a:extLst>
          </p:cNvPr>
          <p:cNvSpPr txBox="1"/>
          <p:nvPr/>
        </p:nvSpPr>
        <p:spPr>
          <a:xfrm>
            <a:off x="6448424" y="5184964"/>
            <a:ext cx="5782065" cy="902555"/>
          </a:xfrm>
          <a:prstGeom prst="rect">
            <a:avLst/>
          </a:prstGeom>
          <a:noFill/>
        </p:spPr>
        <p:txBody>
          <a:bodyPr wrap="square" rtlCol="0">
            <a:spAutoFit/>
          </a:bodyPr>
          <a:lstStyle/>
          <a:p>
            <a:pPr algn="ctr">
              <a:lnSpc>
                <a:spcPct val="150000"/>
              </a:lnSpc>
            </a:pPr>
            <a:r>
              <a:rPr lang="zh-TW" altLang="en-US" sz="4000" dirty="0">
                <a:latin typeface="微軟正黑體" panose="020B0604030504040204" pitchFamily="34" charset="-120"/>
                <a:ea typeface="微軟正黑體" panose="020B0604030504040204" pitchFamily="34" charset="-120"/>
              </a:rPr>
              <a:t>年轻的后辈。</a:t>
            </a:r>
          </a:p>
        </p:txBody>
      </p:sp>
    </p:spTree>
    <p:extLst>
      <p:ext uri="{BB962C8B-B14F-4D97-AF65-F5344CB8AC3E}">
        <p14:creationId xmlns:p14="http://schemas.microsoft.com/office/powerpoint/2010/main" val="3583069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additive="base">
                                        <p:cTn id="55" dur="500" fill="hold"/>
                                        <p:tgtEl>
                                          <p:spTgt spid="5"/>
                                        </p:tgtEl>
                                        <p:attrNameLst>
                                          <p:attrName>ppt_x</p:attrName>
                                        </p:attrNameLst>
                                      </p:cBhvr>
                                      <p:tavLst>
                                        <p:tav tm="0">
                                          <p:val>
                                            <p:strVal val="#ppt_x"/>
                                          </p:val>
                                        </p:tav>
                                        <p:tav tm="100000">
                                          <p:val>
                                            <p:strVal val="#ppt_x"/>
                                          </p:val>
                                        </p:tav>
                                      </p:tavLst>
                                    </p:anim>
                                    <p:anim calcmode="lin" valueType="num">
                                      <p:cBhvr additive="base">
                                        <p:cTn id="5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ppt_x"/>
                                          </p:val>
                                        </p:tav>
                                        <p:tav tm="100000">
                                          <p:val>
                                            <p:strVal val="#ppt_x"/>
                                          </p:val>
                                        </p:tav>
                                      </p:tavLst>
                                    </p:anim>
                                    <p:anim calcmode="lin" valueType="num">
                                      <p:cBhvr additive="base">
                                        <p:cTn id="6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6"/>
                                        </p:tgtEl>
                                        <p:attrNameLst>
                                          <p:attrName>style.visibility</p:attrName>
                                        </p:attrNameLst>
                                      </p:cBhvr>
                                      <p:to>
                                        <p:strVal val="visible"/>
                                      </p:to>
                                    </p:set>
                                    <p:anim calcmode="lin" valueType="num">
                                      <p:cBhvr additive="base">
                                        <p:cTn id="67" dur="500" fill="hold"/>
                                        <p:tgtEl>
                                          <p:spTgt spid="6"/>
                                        </p:tgtEl>
                                        <p:attrNameLst>
                                          <p:attrName>ppt_x</p:attrName>
                                        </p:attrNameLst>
                                      </p:cBhvr>
                                      <p:tavLst>
                                        <p:tav tm="0">
                                          <p:val>
                                            <p:strVal val="#ppt_x"/>
                                          </p:val>
                                        </p:tav>
                                        <p:tav tm="100000">
                                          <p:val>
                                            <p:strVal val="#ppt_x"/>
                                          </p:val>
                                        </p:tav>
                                      </p:tavLst>
                                    </p:anim>
                                    <p:anim calcmode="lin" valueType="num">
                                      <p:cBhvr additive="base">
                                        <p:cTn id="6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ppt_x"/>
                                          </p:val>
                                        </p:tav>
                                        <p:tav tm="100000">
                                          <p:val>
                                            <p:strVal val="#ppt_x"/>
                                          </p:val>
                                        </p:tav>
                                      </p:tavLst>
                                    </p:anim>
                                    <p:anim calcmode="lin" valueType="num">
                                      <p:cBhvr additive="base">
                                        <p:cTn id="7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p:bldP spid="8" grpId="0"/>
      <p:bldP spid="9" grpId="0"/>
      <p:bldP spid="11" grpId="0"/>
      <p:bldP spid="13" grpId="0"/>
      <p:bldP spid="14" grpId="0"/>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3CD4040-8AA2-4C10-9B71-61F11E7BCD9A}"/>
              </a:ext>
            </a:extLst>
          </p:cNvPr>
          <p:cNvSpPr txBox="1"/>
          <p:nvPr/>
        </p:nvSpPr>
        <p:spPr>
          <a:xfrm>
            <a:off x="699978" y="589563"/>
            <a:ext cx="4327450" cy="1107996"/>
          </a:xfrm>
          <a:prstGeom prst="rect">
            <a:avLst/>
          </a:prstGeom>
          <a:solidFill>
            <a:srgbClr val="7030A0"/>
          </a:solidFill>
          <a:ln>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spAutoFit/>
          </a:bodyPr>
          <a:lstStyle/>
          <a:p>
            <a:pPr algn="ctr"/>
            <a:r>
              <a:rPr lang="zh-TW" altLang="en-US" sz="6600" dirty="0"/>
              <a:t>坎坷多舛</a:t>
            </a:r>
            <a:endParaRPr lang="en-US" altLang="zh-TW" sz="6600" dirty="0"/>
          </a:p>
        </p:txBody>
      </p:sp>
      <p:sp>
        <p:nvSpPr>
          <p:cNvPr id="3" name="矩形 2">
            <a:extLst>
              <a:ext uri="{FF2B5EF4-FFF2-40B4-BE49-F238E27FC236}">
                <a16:creationId xmlns:a16="http://schemas.microsoft.com/office/drawing/2014/main" id="{5EFAA07E-D2DF-410D-BA07-6EE204523098}"/>
              </a:ext>
            </a:extLst>
          </p:cNvPr>
          <p:cNvSpPr/>
          <p:nvPr/>
        </p:nvSpPr>
        <p:spPr>
          <a:xfrm>
            <a:off x="5952843" y="3429000"/>
            <a:ext cx="6239158" cy="1826077"/>
          </a:xfrm>
          <a:prstGeom prst="rect">
            <a:avLst/>
          </a:prstGeom>
        </p:spPr>
        <p:txBody>
          <a:bodyPr wrap="square">
            <a:spAutoFit/>
          </a:bodyPr>
          <a:lstStyle/>
          <a:p>
            <a:pPr algn="ctr">
              <a:lnSpc>
                <a:spcPct val="150000"/>
              </a:lnSpc>
            </a:pPr>
            <a:r>
              <a:rPr lang="zh-TW" altLang="en-US" sz="4000" dirty="0">
                <a:latin typeface="Helvetica Neue"/>
              </a:rPr>
              <a:t>他这一生真是坎坷多舛，不管做哪种生意都失败了。</a:t>
            </a:r>
            <a:endParaRPr lang="zh-TW" altLang="en-US" sz="4000" dirty="0"/>
          </a:p>
        </p:txBody>
      </p:sp>
      <p:cxnSp>
        <p:nvCxnSpPr>
          <p:cNvPr id="5" name="直線單箭頭接點 4">
            <a:extLst>
              <a:ext uri="{FF2B5EF4-FFF2-40B4-BE49-F238E27FC236}">
                <a16:creationId xmlns:a16="http://schemas.microsoft.com/office/drawing/2014/main" id="{036036A7-BBBC-4FBA-AF40-C2B26F213443}"/>
              </a:ext>
            </a:extLst>
          </p:cNvPr>
          <p:cNvCxnSpPr>
            <a:cxnSpLocks/>
            <a:stCxn id="2" idx="3"/>
            <a:endCxn id="6" idx="1"/>
          </p:cNvCxnSpPr>
          <p:nvPr/>
        </p:nvCxnSpPr>
        <p:spPr>
          <a:xfrm>
            <a:off x="5027428" y="1143561"/>
            <a:ext cx="1068572" cy="1"/>
          </a:xfrm>
          <a:prstGeom prst="straightConnector1">
            <a:avLst/>
          </a:prstGeom>
          <a:ln w="76200">
            <a:solidFill>
              <a:srgbClr val="926397"/>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37018BC7-6073-4CA9-9B83-CB477C626896}"/>
              </a:ext>
            </a:extLst>
          </p:cNvPr>
          <p:cNvSpPr txBox="1"/>
          <p:nvPr/>
        </p:nvSpPr>
        <p:spPr>
          <a:xfrm>
            <a:off x="6096000" y="481842"/>
            <a:ext cx="6000750" cy="1323439"/>
          </a:xfrm>
          <a:prstGeom prst="rect">
            <a:avLst/>
          </a:prstGeom>
          <a:noFill/>
          <a:ln w="76200">
            <a:solidFill>
              <a:srgbClr val="7030A0"/>
            </a:solidFill>
          </a:ln>
        </p:spPr>
        <p:txBody>
          <a:bodyPr wrap="square" rtlCol="0">
            <a:spAutoFit/>
          </a:bodyPr>
          <a:lstStyle/>
          <a:p>
            <a:pPr algn="ctr"/>
            <a:r>
              <a:rPr lang="zh-TW" altLang="en-US" sz="4000" dirty="0">
                <a:solidFill>
                  <a:srgbClr val="7030A0"/>
                </a:solidFill>
                <a:latin typeface="+mn-ea"/>
              </a:rPr>
              <a:t>人生的道路高低不平，有很多不幸。</a:t>
            </a:r>
          </a:p>
        </p:txBody>
      </p:sp>
      <p:sp>
        <p:nvSpPr>
          <p:cNvPr id="7" name="矩形 6">
            <a:extLst>
              <a:ext uri="{FF2B5EF4-FFF2-40B4-BE49-F238E27FC236}">
                <a16:creationId xmlns:a16="http://schemas.microsoft.com/office/drawing/2014/main" id="{D15594F8-CB2C-49CF-AB6E-2FA40B41CEEB}"/>
              </a:ext>
            </a:extLst>
          </p:cNvPr>
          <p:cNvSpPr/>
          <p:nvPr/>
        </p:nvSpPr>
        <p:spPr>
          <a:xfrm>
            <a:off x="6096000" y="1820669"/>
            <a:ext cx="6096000" cy="954107"/>
          </a:xfrm>
          <a:prstGeom prst="rect">
            <a:avLst/>
          </a:prstGeom>
        </p:spPr>
        <p:txBody>
          <a:bodyPr wrap="square">
            <a:spAutoFit/>
          </a:bodyPr>
          <a:lstStyle/>
          <a:p>
            <a:pPr algn="ctr"/>
            <a:r>
              <a:rPr lang="en-US" altLang="zh-TW" sz="2800" dirty="0">
                <a:solidFill>
                  <a:srgbClr val="7030A0"/>
                </a:solidFill>
                <a:latin typeface="微軟正黑體" panose="020B0604030504040204" pitchFamily="34" charset="-120"/>
                <a:ea typeface="微軟正黑體" panose="020B0604030504040204" pitchFamily="34" charset="-120"/>
              </a:rPr>
              <a:t>to meet with many difficulties in one's life (idiom)​</a:t>
            </a:r>
            <a:endParaRPr lang="zh-TW" altLang="en-US" sz="2800" dirty="0">
              <a:solidFill>
                <a:srgbClr val="7030A0"/>
              </a:solidFill>
              <a:latin typeface="微軟正黑體" panose="020B0604030504040204" pitchFamily="34" charset="-120"/>
              <a:ea typeface="微軟正黑體" panose="020B0604030504040204" pitchFamily="34" charset="-120"/>
            </a:endParaRPr>
          </a:p>
        </p:txBody>
      </p:sp>
      <p:pic>
        <p:nvPicPr>
          <p:cNvPr id="4" name="圖片 3">
            <a:extLst>
              <a:ext uri="{FF2B5EF4-FFF2-40B4-BE49-F238E27FC236}">
                <a16:creationId xmlns:a16="http://schemas.microsoft.com/office/drawing/2014/main" id="{A4AA8EDE-E87B-4ED1-860A-DABE18AD0C11}"/>
              </a:ext>
            </a:extLst>
          </p:cNvPr>
          <p:cNvPicPr>
            <a:picLocks noChangeAspect="1"/>
          </p:cNvPicPr>
          <p:nvPr/>
        </p:nvPicPr>
        <p:blipFill>
          <a:blip r:embed="rId2"/>
          <a:stretch>
            <a:fillRect/>
          </a:stretch>
        </p:blipFill>
        <p:spPr>
          <a:xfrm>
            <a:off x="699978" y="2774776"/>
            <a:ext cx="5252864" cy="2889075"/>
          </a:xfrm>
          <a:prstGeom prst="rect">
            <a:avLst/>
          </a:prstGeom>
        </p:spPr>
      </p:pic>
    </p:spTree>
    <p:extLst>
      <p:ext uri="{BB962C8B-B14F-4D97-AF65-F5344CB8AC3E}">
        <p14:creationId xmlns:p14="http://schemas.microsoft.com/office/powerpoint/2010/main" val="1440175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3CD4040-8AA2-4C10-9B71-61F11E7BCD9A}"/>
              </a:ext>
            </a:extLst>
          </p:cNvPr>
          <p:cNvSpPr txBox="1"/>
          <p:nvPr/>
        </p:nvSpPr>
        <p:spPr>
          <a:xfrm>
            <a:off x="699978" y="589563"/>
            <a:ext cx="4327450" cy="1107996"/>
          </a:xfrm>
          <a:prstGeom prst="rect">
            <a:avLst/>
          </a:prstGeom>
          <a:solidFill>
            <a:srgbClr val="7030A0"/>
          </a:solidFill>
          <a:ln>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spAutoFit/>
          </a:bodyPr>
          <a:lstStyle/>
          <a:p>
            <a:pPr algn="ctr"/>
            <a:r>
              <a:rPr lang="zh-TW" altLang="en-US" sz="6600" dirty="0"/>
              <a:t>唉声叹气</a:t>
            </a:r>
            <a:endParaRPr lang="en-US" altLang="zh-TW" sz="6600" dirty="0"/>
          </a:p>
        </p:txBody>
      </p:sp>
      <p:sp>
        <p:nvSpPr>
          <p:cNvPr id="3" name="矩形 2">
            <a:extLst>
              <a:ext uri="{FF2B5EF4-FFF2-40B4-BE49-F238E27FC236}">
                <a16:creationId xmlns:a16="http://schemas.microsoft.com/office/drawing/2014/main" id="{5EFAA07E-D2DF-410D-BA07-6EE204523098}"/>
              </a:ext>
            </a:extLst>
          </p:cNvPr>
          <p:cNvSpPr/>
          <p:nvPr/>
        </p:nvSpPr>
        <p:spPr>
          <a:xfrm>
            <a:off x="5381626" y="3286125"/>
            <a:ext cx="6491396" cy="2172839"/>
          </a:xfrm>
          <a:prstGeom prst="rect">
            <a:avLst/>
          </a:prstGeom>
        </p:spPr>
        <p:txBody>
          <a:bodyPr wrap="square">
            <a:spAutoFit/>
          </a:bodyPr>
          <a:lstStyle/>
          <a:p>
            <a:pPr algn="ctr">
              <a:lnSpc>
                <a:spcPct val="150000"/>
              </a:lnSpc>
            </a:pPr>
            <a:r>
              <a:rPr lang="zh-TW" altLang="en-US" sz="4800" dirty="0">
                <a:latin typeface="Helvetica Neue"/>
              </a:rPr>
              <a:t>眼看这个假期因下雨而泡汤，他不禁唉声叹气。</a:t>
            </a:r>
            <a:endParaRPr lang="zh-TW" altLang="en-US" sz="4800" dirty="0"/>
          </a:p>
        </p:txBody>
      </p:sp>
      <p:cxnSp>
        <p:nvCxnSpPr>
          <p:cNvPr id="5" name="直線單箭頭接點 4">
            <a:extLst>
              <a:ext uri="{FF2B5EF4-FFF2-40B4-BE49-F238E27FC236}">
                <a16:creationId xmlns:a16="http://schemas.microsoft.com/office/drawing/2014/main" id="{036036A7-BBBC-4FBA-AF40-C2B26F213443}"/>
              </a:ext>
            </a:extLst>
          </p:cNvPr>
          <p:cNvCxnSpPr>
            <a:cxnSpLocks/>
            <a:stCxn id="2" idx="3"/>
            <a:endCxn id="6" idx="1"/>
          </p:cNvCxnSpPr>
          <p:nvPr/>
        </p:nvCxnSpPr>
        <p:spPr>
          <a:xfrm>
            <a:off x="5027428" y="1143561"/>
            <a:ext cx="1068572" cy="1"/>
          </a:xfrm>
          <a:prstGeom prst="straightConnector1">
            <a:avLst/>
          </a:prstGeom>
          <a:ln w="76200">
            <a:solidFill>
              <a:srgbClr val="926397"/>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37018BC7-6073-4CA9-9B83-CB477C626896}"/>
              </a:ext>
            </a:extLst>
          </p:cNvPr>
          <p:cNvSpPr txBox="1"/>
          <p:nvPr/>
        </p:nvSpPr>
        <p:spPr>
          <a:xfrm>
            <a:off x="6096000" y="481842"/>
            <a:ext cx="6096000" cy="1323439"/>
          </a:xfrm>
          <a:prstGeom prst="rect">
            <a:avLst/>
          </a:prstGeom>
          <a:noFill/>
          <a:ln w="76200">
            <a:solidFill>
              <a:srgbClr val="7030A0"/>
            </a:solidFill>
          </a:ln>
        </p:spPr>
        <p:txBody>
          <a:bodyPr wrap="square" rtlCol="0">
            <a:spAutoFit/>
          </a:bodyPr>
          <a:lstStyle/>
          <a:p>
            <a:pPr algn="ctr"/>
            <a:r>
              <a:rPr lang="zh-CN" altLang="en-US" sz="4000" dirty="0">
                <a:solidFill>
                  <a:srgbClr val="7030A0"/>
                </a:solidFill>
                <a:latin typeface="微軟正黑體" panose="020B0604030504040204" pitchFamily="34" charset="-120"/>
                <a:ea typeface="微軟正黑體" panose="020B0604030504040204" pitchFamily="34" charset="-120"/>
              </a:rPr>
              <a:t>因伤感郁闷或悲痛而发出叹息的声音。</a:t>
            </a:r>
            <a:endParaRPr lang="zh-TW" altLang="en-US" sz="4000" dirty="0">
              <a:solidFill>
                <a:srgbClr val="7030A0"/>
              </a:solidFill>
              <a:latin typeface="微軟正黑體" panose="020B0604030504040204" pitchFamily="34" charset="-120"/>
              <a:ea typeface="微軟正黑體" panose="020B0604030504040204" pitchFamily="34" charset="-120"/>
            </a:endParaRPr>
          </a:p>
        </p:txBody>
      </p:sp>
      <p:pic>
        <p:nvPicPr>
          <p:cNvPr id="7" name="圖片 6">
            <a:extLst>
              <a:ext uri="{FF2B5EF4-FFF2-40B4-BE49-F238E27FC236}">
                <a16:creationId xmlns:a16="http://schemas.microsoft.com/office/drawing/2014/main" id="{440B67E4-BA6D-41B4-85DC-3EEA46944874}"/>
              </a:ext>
            </a:extLst>
          </p:cNvPr>
          <p:cNvPicPr>
            <a:picLocks noChangeAspect="1"/>
          </p:cNvPicPr>
          <p:nvPr/>
        </p:nvPicPr>
        <p:blipFill>
          <a:blip r:embed="rId2"/>
          <a:stretch>
            <a:fillRect/>
          </a:stretch>
        </p:blipFill>
        <p:spPr>
          <a:xfrm>
            <a:off x="1047750" y="2686050"/>
            <a:ext cx="3181350" cy="3181350"/>
          </a:xfrm>
          <a:prstGeom prst="rect">
            <a:avLst/>
          </a:prstGeom>
        </p:spPr>
      </p:pic>
    </p:spTree>
    <p:extLst>
      <p:ext uri="{BB962C8B-B14F-4D97-AF65-F5344CB8AC3E}">
        <p14:creationId xmlns:p14="http://schemas.microsoft.com/office/powerpoint/2010/main" val="1527570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BDA833A-C16C-4528-A8C8-ECB1A3805ED8}"/>
              </a:ext>
            </a:extLst>
          </p:cNvPr>
          <p:cNvSpPr txBox="1"/>
          <p:nvPr/>
        </p:nvSpPr>
        <p:spPr>
          <a:xfrm>
            <a:off x="695325" y="1433429"/>
            <a:ext cx="11134725" cy="4433971"/>
          </a:xfrm>
          <a:prstGeom prst="rect">
            <a:avLst/>
          </a:prstGeom>
          <a:noFill/>
        </p:spPr>
        <p:txBody>
          <a:bodyPr wrap="square" rtlCol="0">
            <a:spAutoFit/>
          </a:bodyPr>
          <a:lstStyle/>
          <a:p>
            <a:pPr indent="457200">
              <a:lnSpc>
                <a:spcPct val="150000"/>
              </a:lnSpc>
            </a:pPr>
            <a:r>
              <a:rPr lang="zh-TW" altLang="en-US" sz="3200" dirty="0"/>
              <a:t>每一行都有它的艰难困苦，其发展的路常是坎坷多舛。投身到任何一个行当，只好埋头苦干。有的人只看见和尚吃馒头，没看到和尚受戒，遂生羡慕别人之心。以为自己这一行只有苦没有乐，不但自己唉声叹气，恨自己选错了行，还会谆谆告诫她的子弟千万别再做这一行，这叫做“吃一行恨一行”。</a:t>
            </a:r>
          </a:p>
        </p:txBody>
      </p:sp>
    </p:spTree>
    <p:extLst>
      <p:ext uri="{BB962C8B-B14F-4D97-AF65-F5344CB8AC3E}">
        <p14:creationId xmlns:p14="http://schemas.microsoft.com/office/powerpoint/2010/main" val="1291143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75CB1ECA-7C62-4773-8464-86EF016BA4FE}"/>
              </a:ext>
            </a:extLst>
          </p:cNvPr>
          <p:cNvSpPr txBox="1"/>
          <p:nvPr/>
        </p:nvSpPr>
        <p:spPr>
          <a:xfrm>
            <a:off x="685800" y="542925"/>
            <a:ext cx="3609975" cy="923330"/>
          </a:xfrm>
          <a:prstGeom prst="rect">
            <a:avLst/>
          </a:prstGeom>
          <a:solidFill>
            <a:srgbClr val="002060"/>
          </a:solidFill>
        </p:spPr>
        <p:txBody>
          <a:bodyPr wrap="square" rtlCol="0">
            <a:spAutoFit/>
          </a:bodyPr>
          <a:lstStyle/>
          <a:p>
            <a:pPr algn="ctr"/>
            <a:r>
              <a:rPr lang="zh-TW" altLang="en-US" sz="5400" dirty="0">
                <a:solidFill>
                  <a:schemeClr val="bg1"/>
                </a:solidFill>
              </a:rPr>
              <a:t>问题讨论</a:t>
            </a:r>
          </a:p>
        </p:txBody>
      </p:sp>
      <p:sp>
        <p:nvSpPr>
          <p:cNvPr id="3" name="文字方塊 2">
            <a:extLst>
              <a:ext uri="{FF2B5EF4-FFF2-40B4-BE49-F238E27FC236}">
                <a16:creationId xmlns:a16="http://schemas.microsoft.com/office/drawing/2014/main" id="{1070D3BE-37FB-4288-BBE2-7AB767813D0E}"/>
              </a:ext>
            </a:extLst>
          </p:cNvPr>
          <p:cNvSpPr txBox="1"/>
          <p:nvPr/>
        </p:nvSpPr>
        <p:spPr>
          <a:xfrm>
            <a:off x="685800" y="2946422"/>
            <a:ext cx="11163300" cy="1839799"/>
          </a:xfrm>
          <a:prstGeom prst="rect">
            <a:avLst/>
          </a:prstGeom>
          <a:noFill/>
        </p:spPr>
        <p:txBody>
          <a:bodyPr wrap="square" rtlCol="0">
            <a:spAutoFit/>
          </a:bodyPr>
          <a:lstStyle/>
          <a:p>
            <a:pPr>
              <a:lnSpc>
                <a:spcPct val="150000"/>
              </a:lnSpc>
            </a:pPr>
            <a:r>
              <a:rPr lang="en-US" altLang="zh-TW" sz="4000" dirty="0">
                <a:latin typeface="Calibri" panose="020F0502020204030204" pitchFamily="34" charset="0"/>
                <a:ea typeface="微軟正黑體" panose="020B0604030504040204" pitchFamily="34" charset="-120"/>
              </a:rPr>
              <a:t>1.</a:t>
            </a:r>
            <a:r>
              <a:rPr lang="zh-TW" altLang="en-US" sz="4000" dirty="0">
                <a:latin typeface="Calibri" panose="020F0502020204030204" pitchFamily="34" charset="0"/>
                <a:ea typeface="微軟正黑體" panose="020B0604030504040204" pitchFamily="34" charset="-120"/>
              </a:rPr>
              <a:t>在你看来，职业有没有高低贵贱之分？</a:t>
            </a:r>
            <a:endParaRPr lang="en-US" altLang="zh-TW" sz="4000" dirty="0">
              <a:latin typeface="Calibri" panose="020F0502020204030204" pitchFamily="34" charset="0"/>
              <a:ea typeface="微軟正黑體" panose="020B0604030504040204" pitchFamily="34" charset="-120"/>
            </a:endParaRPr>
          </a:p>
          <a:p>
            <a:pPr>
              <a:lnSpc>
                <a:spcPct val="150000"/>
              </a:lnSpc>
            </a:pPr>
            <a:r>
              <a:rPr lang="en-US" altLang="zh-TW" sz="4000" dirty="0">
                <a:latin typeface="Calibri" panose="020F0502020204030204" pitchFamily="34" charset="0"/>
                <a:ea typeface="微軟正黑體" panose="020B0604030504040204" pitchFamily="34" charset="-120"/>
              </a:rPr>
              <a:t>2.</a:t>
            </a:r>
            <a:r>
              <a:rPr lang="zh-TW" altLang="en-US" sz="4000" dirty="0">
                <a:latin typeface="Calibri" panose="020F0502020204030204" pitchFamily="34" charset="0"/>
                <a:ea typeface="微軟正黑體" panose="020B0604030504040204" pitchFamily="34" charset="-120"/>
              </a:rPr>
              <a:t>在你的国家，有没有关于孝顺父母的谚语</a:t>
            </a:r>
            <a:r>
              <a:rPr lang="en-US" altLang="zh-TW" sz="2800" dirty="0">
                <a:latin typeface="Calibri" panose="020F0502020204030204" pitchFamily="34" charset="0"/>
                <a:ea typeface="微軟正黑體" panose="020B0604030504040204" pitchFamily="34" charset="-120"/>
              </a:rPr>
              <a:t>(proverb)</a:t>
            </a:r>
            <a:r>
              <a:rPr lang="zh-TW" altLang="en-US" sz="4000" dirty="0">
                <a:latin typeface="Calibri" panose="020F0502020204030204" pitchFamily="34" charset="0"/>
                <a:ea typeface="微軟正黑體" panose="020B0604030504040204" pitchFamily="34" charset="-120"/>
              </a:rPr>
              <a:t>？</a:t>
            </a:r>
          </a:p>
        </p:txBody>
      </p:sp>
    </p:spTree>
    <p:extLst>
      <p:ext uri="{BB962C8B-B14F-4D97-AF65-F5344CB8AC3E}">
        <p14:creationId xmlns:p14="http://schemas.microsoft.com/office/powerpoint/2010/main" val="3203750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687630" y="210152"/>
            <a:ext cx="2151321" cy="1107996"/>
          </a:xfrm>
          <a:prstGeom prst="rect">
            <a:avLst/>
          </a:prstGeom>
          <a:solidFill>
            <a:schemeClr val="accent4">
              <a:lumMod val="75000"/>
            </a:schemeClr>
          </a:solidFill>
          <a:ln>
            <a:solidFill>
              <a:schemeClr val="accent1"/>
            </a:solidFill>
          </a:ln>
        </p:spPr>
        <p:txBody>
          <a:bodyPr wrap="square" rtlCol="0">
            <a:spAutoFit/>
          </a:bodyPr>
          <a:lstStyle/>
          <a:p>
            <a:pPr algn="ctr"/>
            <a:r>
              <a:rPr lang="zh-TW" altLang="en-US" sz="6600" dirty="0">
                <a:solidFill>
                  <a:schemeClr val="bg1"/>
                </a:solidFill>
                <a:latin typeface="微軟正黑體" panose="020B0604030504040204" pitchFamily="34" charset="-120"/>
                <a:ea typeface="微軟正黑體" panose="020B0604030504040204" pitchFamily="34" charset="-120"/>
              </a:rPr>
              <a:t>用心</a:t>
            </a:r>
            <a:endParaRPr lang="en-US" altLang="zh-TW" sz="6600" dirty="0">
              <a:solidFill>
                <a:schemeClr val="bg1"/>
              </a:solidFill>
              <a:latin typeface="微軟正黑體" panose="020B0604030504040204" pitchFamily="34" charset="-120"/>
              <a:ea typeface="微軟正黑體" panose="020B0604030504040204" pitchFamily="34" charset="-120"/>
            </a:endParaRPr>
          </a:p>
        </p:txBody>
      </p:sp>
      <p:sp>
        <p:nvSpPr>
          <p:cNvPr id="4" name="文字方塊 3">
            <a:extLst>
              <a:ext uri="{FF2B5EF4-FFF2-40B4-BE49-F238E27FC236}">
                <a16:creationId xmlns:a16="http://schemas.microsoft.com/office/drawing/2014/main" id="{AE265C2A-CA00-4841-992C-7C43D64B6320}"/>
              </a:ext>
            </a:extLst>
          </p:cNvPr>
          <p:cNvSpPr txBox="1"/>
          <p:nvPr/>
        </p:nvSpPr>
        <p:spPr>
          <a:xfrm>
            <a:off x="6415927" y="235165"/>
            <a:ext cx="2151321" cy="1107996"/>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zh-TW" altLang="en-US" sz="6600" dirty="0">
                <a:solidFill>
                  <a:schemeClr val="bg1"/>
                </a:solidFill>
                <a:latin typeface="微軟正黑體" panose="020B0604030504040204" pitchFamily="34" charset="-120"/>
                <a:ea typeface="微軟正黑體" panose="020B0604030504040204" pitchFamily="34" charset="-120"/>
              </a:rPr>
              <a:t>乐趣</a:t>
            </a:r>
            <a:endParaRPr lang="en-US" altLang="zh-TW" sz="6600" dirty="0">
              <a:solidFill>
                <a:schemeClr val="bg1"/>
              </a:solidFill>
              <a:latin typeface="微軟正黑體" panose="020B0604030504040204" pitchFamily="34" charset="-120"/>
              <a:ea typeface="微軟正黑體" panose="020B0604030504040204" pitchFamily="34" charset="-120"/>
            </a:endParaRPr>
          </a:p>
        </p:txBody>
      </p:sp>
      <p:sp>
        <p:nvSpPr>
          <p:cNvPr id="5" name="文字方塊 4">
            <a:extLst>
              <a:ext uri="{FF2B5EF4-FFF2-40B4-BE49-F238E27FC236}">
                <a16:creationId xmlns:a16="http://schemas.microsoft.com/office/drawing/2014/main" id="{558E7656-10B4-4306-9253-BEABC2FAD5CB}"/>
              </a:ext>
            </a:extLst>
          </p:cNvPr>
          <p:cNvSpPr txBox="1"/>
          <p:nvPr/>
        </p:nvSpPr>
        <p:spPr>
          <a:xfrm>
            <a:off x="687630" y="3429000"/>
            <a:ext cx="2151321" cy="1107996"/>
          </a:xfrm>
          <a:prstGeom prst="rect">
            <a:avLst/>
          </a:prstGeom>
          <a:solidFill>
            <a:schemeClr val="accent4">
              <a:lumMod val="75000"/>
            </a:schemeClr>
          </a:solidFill>
          <a:ln>
            <a:solidFill>
              <a:schemeClr val="accent4">
                <a:lumMod val="75000"/>
              </a:schemeClr>
            </a:solidFill>
          </a:ln>
        </p:spPr>
        <p:txBody>
          <a:bodyPr wrap="square" rtlCol="0" anchor="ctr">
            <a:spAutoFit/>
          </a:bodyPr>
          <a:lstStyle/>
          <a:p>
            <a:pPr algn="ctr"/>
            <a:r>
              <a:rPr lang="zh-TW" altLang="en-US" sz="6600" dirty="0">
                <a:solidFill>
                  <a:schemeClr val="bg1"/>
                </a:solidFill>
                <a:latin typeface="微軟正黑體" panose="020B0604030504040204" pitchFamily="34" charset="-120"/>
                <a:ea typeface="微軟正黑體" panose="020B0604030504040204" pitchFamily="34" charset="-120"/>
              </a:rPr>
              <a:t>完满</a:t>
            </a:r>
            <a:endParaRPr lang="en-US" altLang="zh-TW" sz="6600" dirty="0">
              <a:solidFill>
                <a:schemeClr val="bg1"/>
              </a:solidFill>
              <a:latin typeface="微軟正黑體" panose="020B0604030504040204" pitchFamily="34" charset="-120"/>
              <a:ea typeface="微軟正黑體" panose="020B0604030504040204" pitchFamily="34" charset="-120"/>
            </a:endParaRPr>
          </a:p>
        </p:txBody>
      </p:sp>
      <p:sp>
        <p:nvSpPr>
          <p:cNvPr id="6" name="文字方塊 5">
            <a:extLst>
              <a:ext uri="{FF2B5EF4-FFF2-40B4-BE49-F238E27FC236}">
                <a16:creationId xmlns:a16="http://schemas.microsoft.com/office/drawing/2014/main" id="{04856BEF-FABE-4A15-82C8-163159CEDA31}"/>
              </a:ext>
            </a:extLst>
          </p:cNvPr>
          <p:cNvSpPr txBox="1"/>
          <p:nvPr/>
        </p:nvSpPr>
        <p:spPr>
          <a:xfrm>
            <a:off x="6415925" y="3449618"/>
            <a:ext cx="2151321" cy="1107996"/>
          </a:xfrm>
          <a:prstGeom prst="rect">
            <a:avLst/>
          </a:prstGeom>
          <a:solidFill>
            <a:schemeClr val="accent4">
              <a:lumMod val="75000"/>
            </a:schemeClr>
          </a:solidFill>
          <a:ln>
            <a:solidFill>
              <a:schemeClr val="accent4">
                <a:lumMod val="75000"/>
              </a:schemeClr>
            </a:solidFill>
          </a:ln>
        </p:spPr>
        <p:txBody>
          <a:bodyPr wrap="square" rtlCol="0" anchor="ctr">
            <a:spAutoFit/>
          </a:bodyPr>
          <a:lstStyle/>
          <a:p>
            <a:pPr algn="ctr"/>
            <a:r>
              <a:rPr lang="zh-TW" altLang="en-US" sz="6600" dirty="0">
                <a:solidFill>
                  <a:schemeClr val="bg1"/>
                </a:solidFill>
                <a:latin typeface="微軟正黑體" panose="020B0604030504040204" pitchFamily="34" charset="-120"/>
                <a:ea typeface="微軟正黑體" panose="020B0604030504040204" pitchFamily="34" charset="-120"/>
              </a:rPr>
              <a:t>无上</a:t>
            </a:r>
            <a:endParaRPr lang="en-US" altLang="zh-TW" sz="6600" dirty="0">
              <a:solidFill>
                <a:schemeClr val="bg1"/>
              </a:solidFill>
              <a:latin typeface="微軟正黑體" panose="020B0604030504040204" pitchFamily="34" charset="-120"/>
              <a:ea typeface="微軟正黑體" panose="020B0604030504040204" pitchFamily="34" charset="-120"/>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687630" y="1969611"/>
            <a:ext cx="5408370" cy="916469"/>
          </a:xfrm>
          <a:prstGeom prst="rect">
            <a:avLst/>
          </a:prstGeom>
          <a:noFill/>
        </p:spPr>
        <p:txBody>
          <a:bodyPr wrap="square" rtlCol="0">
            <a:spAutoFit/>
          </a:bodyPr>
          <a:lstStyle/>
          <a:p>
            <a:pPr algn="ctr">
              <a:lnSpc>
                <a:spcPct val="150000"/>
              </a:lnSpc>
            </a:pPr>
            <a:r>
              <a:rPr lang="zh-TW" altLang="en-US" sz="4000" dirty="0">
                <a:latin typeface="微軟正黑體" panose="020B0604030504040204" pitchFamily="34" charset="-120"/>
                <a:ea typeface="微軟正黑體" panose="020B0604030504040204" pitchFamily="34" charset="-120"/>
              </a:rPr>
              <a:t>居心，存心。</a:t>
            </a:r>
          </a:p>
        </p:txBody>
      </p:sp>
      <p:sp>
        <p:nvSpPr>
          <p:cNvPr id="8" name="文字方塊 7">
            <a:extLst>
              <a:ext uri="{FF2B5EF4-FFF2-40B4-BE49-F238E27FC236}">
                <a16:creationId xmlns:a16="http://schemas.microsoft.com/office/drawing/2014/main" id="{4FD80E1D-4098-4E8F-80F3-90702602E502}"/>
              </a:ext>
            </a:extLst>
          </p:cNvPr>
          <p:cNvSpPr txBox="1"/>
          <p:nvPr/>
        </p:nvSpPr>
        <p:spPr>
          <a:xfrm>
            <a:off x="6134489" y="1979719"/>
            <a:ext cx="6096000" cy="916469"/>
          </a:xfrm>
          <a:prstGeom prst="rect">
            <a:avLst/>
          </a:prstGeom>
          <a:noFill/>
        </p:spPr>
        <p:txBody>
          <a:bodyPr wrap="square" rtlCol="0">
            <a:spAutoFit/>
          </a:bodyPr>
          <a:lstStyle/>
          <a:p>
            <a:pPr algn="ctr">
              <a:lnSpc>
                <a:spcPct val="150000"/>
              </a:lnSpc>
            </a:pPr>
            <a:r>
              <a:rPr lang="zh-TW" altLang="en-US" sz="4000" dirty="0">
                <a:latin typeface="微軟正黑體" panose="020B0604030504040204" pitchFamily="34" charset="-120"/>
                <a:ea typeface="微軟正黑體" panose="020B0604030504040204" pitchFamily="34" charset="-120"/>
              </a:rPr>
              <a:t>使人感到快乐的意味。</a:t>
            </a:r>
          </a:p>
        </p:txBody>
      </p:sp>
      <p:sp>
        <p:nvSpPr>
          <p:cNvPr id="9" name="文字方塊 8">
            <a:extLst>
              <a:ext uri="{FF2B5EF4-FFF2-40B4-BE49-F238E27FC236}">
                <a16:creationId xmlns:a16="http://schemas.microsoft.com/office/drawing/2014/main" id="{D17DCB4F-281E-48F9-8B9B-F6FF1FC41050}"/>
              </a:ext>
            </a:extLst>
          </p:cNvPr>
          <p:cNvSpPr txBox="1"/>
          <p:nvPr/>
        </p:nvSpPr>
        <p:spPr>
          <a:xfrm>
            <a:off x="687628" y="5179220"/>
            <a:ext cx="5408371" cy="916469"/>
          </a:xfrm>
          <a:prstGeom prst="rect">
            <a:avLst/>
          </a:prstGeom>
          <a:noFill/>
        </p:spPr>
        <p:txBody>
          <a:bodyPr wrap="square" rtlCol="0">
            <a:spAutoFit/>
          </a:bodyPr>
          <a:lstStyle/>
          <a:p>
            <a:pPr algn="ctr">
              <a:lnSpc>
                <a:spcPct val="150000"/>
              </a:lnSpc>
            </a:pPr>
            <a:r>
              <a:rPr lang="zh-TW" altLang="en-US" sz="4000" dirty="0">
                <a:latin typeface="微軟正黑體" panose="020B0604030504040204" pitchFamily="34" charset="-120"/>
                <a:ea typeface="微軟正黑體" panose="020B0604030504040204" pitchFamily="34" charset="-120"/>
              </a:rPr>
              <a:t>没有欠缺，令人满意。</a:t>
            </a:r>
          </a:p>
        </p:txBody>
      </p:sp>
      <p:sp>
        <p:nvSpPr>
          <p:cNvPr id="11" name="矩形 10">
            <a:extLst>
              <a:ext uri="{FF2B5EF4-FFF2-40B4-BE49-F238E27FC236}">
                <a16:creationId xmlns:a16="http://schemas.microsoft.com/office/drawing/2014/main" id="{9AF8CCF4-6697-482F-81B6-2EF38231843A}"/>
              </a:ext>
            </a:extLst>
          </p:cNvPr>
          <p:cNvSpPr/>
          <p:nvPr/>
        </p:nvSpPr>
        <p:spPr>
          <a:xfrm>
            <a:off x="2873912" y="3459778"/>
            <a:ext cx="3542014" cy="1077218"/>
          </a:xfrm>
          <a:prstGeom prst="rect">
            <a:avLst/>
          </a:prstGeom>
        </p:spPr>
        <p:txBody>
          <a:bodyPr wrap="square">
            <a:spAutoFit/>
          </a:bodyPr>
          <a:lstStyle/>
          <a:p>
            <a:pPr algn="ctr"/>
            <a:r>
              <a:rPr lang="en-US" altLang="zh-TW" sz="3200" dirty="0">
                <a:latin typeface="微軟正黑體" panose="020B0604030504040204" pitchFamily="34" charset="-120"/>
                <a:ea typeface="微軟正黑體" panose="020B0604030504040204" pitchFamily="34" charset="-120"/>
              </a:rPr>
              <a:t>satisfactory;</a:t>
            </a:r>
          </a:p>
          <a:p>
            <a:pPr algn="ctr"/>
            <a:r>
              <a:rPr lang="en-US" altLang="zh-TW" sz="3200" dirty="0">
                <a:latin typeface="微軟正黑體" panose="020B0604030504040204" pitchFamily="34" charset="-120"/>
                <a:ea typeface="微軟正黑體" panose="020B0604030504040204" pitchFamily="34" charset="-120"/>
              </a:rPr>
              <a:t>successful</a:t>
            </a:r>
            <a:endParaRPr lang="zh-TW" altLang="en-US" sz="32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13" name="矩形 12">
            <a:extLst>
              <a:ext uri="{FF2B5EF4-FFF2-40B4-BE49-F238E27FC236}">
                <a16:creationId xmlns:a16="http://schemas.microsoft.com/office/drawing/2014/main" id="{32AA8BD3-2869-40FD-A7C0-6100AC3E5D3A}"/>
              </a:ext>
            </a:extLst>
          </p:cNvPr>
          <p:cNvSpPr/>
          <p:nvPr/>
        </p:nvSpPr>
        <p:spPr>
          <a:xfrm>
            <a:off x="8567246" y="3800880"/>
            <a:ext cx="3625143" cy="584775"/>
          </a:xfrm>
          <a:prstGeom prst="rect">
            <a:avLst/>
          </a:prstGeom>
        </p:spPr>
        <p:txBody>
          <a:bodyPr wrap="square">
            <a:spAutoFit/>
          </a:bodyPr>
          <a:lstStyle/>
          <a:p>
            <a:pPr algn="ctr"/>
            <a:r>
              <a:rPr lang="en-US" altLang="zh-TW" sz="3200" dirty="0">
                <a:latin typeface="微軟正黑體" panose="020B0604030504040204" pitchFamily="34" charset="-120"/>
                <a:ea typeface="微軟正黑體" panose="020B0604030504040204" pitchFamily="34" charset="-120"/>
              </a:rPr>
              <a:t>the highest</a:t>
            </a:r>
            <a:endParaRPr lang="zh-TW" altLang="en-US" sz="32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14" name="矩形 13">
            <a:extLst>
              <a:ext uri="{FF2B5EF4-FFF2-40B4-BE49-F238E27FC236}">
                <a16:creationId xmlns:a16="http://schemas.microsoft.com/office/drawing/2014/main" id="{6B1E5DB5-A453-4C9C-BA79-98369E7D6F4E}"/>
              </a:ext>
            </a:extLst>
          </p:cNvPr>
          <p:cNvSpPr/>
          <p:nvPr/>
        </p:nvSpPr>
        <p:spPr>
          <a:xfrm>
            <a:off x="8567246" y="266218"/>
            <a:ext cx="3618926" cy="1077218"/>
          </a:xfrm>
          <a:prstGeom prst="rect">
            <a:avLst/>
          </a:prstGeom>
        </p:spPr>
        <p:txBody>
          <a:bodyPr wrap="square">
            <a:spAutoFit/>
          </a:bodyPr>
          <a:lstStyle/>
          <a:p>
            <a:pPr algn="ctr"/>
            <a:r>
              <a:rPr lang="en-US" altLang="zh-TW" sz="3200" dirty="0">
                <a:latin typeface="微軟正黑體" panose="020B0604030504040204" pitchFamily="34" charset="-120"/>
                <a:ea typeface="微軟正黑體" panose="020B0604030504040204" pitchFamily="34" charset="-120"/>
              </a:rPr>
              <a:t>delight;</a:t>
            </a:r>
          </a:p>
          <a:p>
            <a:pPr algn="ctr"/>
            <a:r>
              <a:rPr lang="en-US" altLang="zh-TW" sz="3200" dirty="0">
                <a:latin typeface="微軟正黑體" panose="020B0604030504040204" pitchFamily="34" charset="-120"/>
                <a:ea typeface="微軟正黑體" panose="020B0604030504040204" pitchFamily="34" charset="-120"/>
              </a:rPr>
              <a:t>pleasure</a:t>
            </a:r>
            <a:endParaRPr lang="zh-TW" altLang="en-US" sz="32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15" name="矩形 14">
            <a:extLst>
              <a:ext uri="{FF2B5EF4-FFF2-40B4-BE49-F238E27FC236}">
                <a16:creationId xmlns:a16="http://schemas.microsoft.com/office/drawing/2014/main" id="{58C387E4-4460-4071-8CB6-8D0ABB1306E7}"/>
              </a:ext>
            </a:extLst>
          </p:cNvPr>
          <p:cNvSpPr/>
          <p:nvPr/>
        </p:nvSpPr>
        <p:spPr>
          <a:xfrm>
            <a:off x="2838951" y="619507"/>
            <a:ext cx="3609474" cy="584775"/>
          </a:xfrm>
          <a:prstGeom prst="rect">
            <a:avLst/>
          </a:prstGeom>
        </p:spPr>
        <p:txBody>
          <a:bodyPr wrap="square">
            <a:spAutoFit/>
          </a:bodyPr>
          <a:lstStyle/>
          <a:p>
            <a:pPr algn="ctr"/>
            <a:r>
              <a:rPr lang="en-US" altLang="zh-TW" sz="3200" dirty="0">
                <a:latin typeface="微軟正黑體" panose="020B0604030504040204" pitchFamily="34" charset="-120"/>
                <a:ea typeface="微軟正黑體" panose="020B0604030504040204" pitchFamily="34" charset="-120"/>
              </a:rPr>
              <a:t>motive; intention</a:t>
            </a:r>
            <a:endParaRPr lang="zh-TW" altLang="en-US" sz="32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16" name="文字方塊 15">
            <a:extLst>
              <a:ext uri="{FF2B5EF4-FFF2-40B4-BE49-F238E27FC236}">
                <a16:creationId xmlns:a16="http://schemas.microsoft.com/office/drawing/2014/main" id="{E65B70D0-45B6-4D0F-940F-5EDC6AAFD74A}"/>
              </a:ext>
            </a:extLst>
          </p:cNvPr>
          <p:cNvSpPr txBox="1"/>
          <p:nvPr/>
        </p:nvSpPr>
        <p:spPr>
          <a:xfrm>
            <a:off x="6448424" y="5184964"/>
            <a:ext cx="5782065" cy="902555"/>
          </a:xfrm>
          <a:prstGeom prst="rect">
            <a:avLst/>
          </a:prstGeom>
          <a:noFill/>
        </p:spPr>
        <p:txBody>
          <a:bodyPr wrap="square" rtlCol="0">
            <a:spAutoFit/>
          </a:bodyPr>
          <a:lstStyle/>
          <a:p>
            <a:pPr algn="ctr">
              <a:lnSpc>
                <a:spcPct val="150000"/>
              </a:lnSpc>
            </a:pPr>
            <a:r>
              <a:rPr lang="zh-TW" altLang="en-US" sz="4000" dirty="0">
                <a:latin typeface="微軟正黑體" panose="020B0604030504040204" pitchFamily="34" charset="-120"/>
                <a:ea typeface="微軟正黑體" panose="020B0604030504040204" pitchFamily="34" charset="-120"/>
              </a:rPr>
              <a:t>最高的。</a:t>
            </a:r>
          </a:p>
        </p:txBody>
      </p:sp>
    </p:spTree>
    <p:extLst>
      <p:ext uri="{BB962C8B-B14F-4D97-AF65-F5344CB8AC3E}">
        <p14:creationId xmlns:p14="http://schemas.microsoft.com/office/powerpoint/2010/main" val="291996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additive="base">
                                        <p:cTn id="55" dur="500" fill="hold"/>
                                        <p:tgtEl>
                                          <p:spTgt spid="5"/>
                                        </p:tgtEl>
                                        <p:attrNameLst>
                                          <p:attrName>ppt_x</p:attrName>
                                        </p:attrNameLst>
                                      </p:cBhvr>
                                      <p:tavLst>
                                        <p:tav tm="0">
                                          <p:val>
                                            <p:strVal val="#ppt_x"/>
                                          </p:val>
                                        </p:tav>
                                        <p:tav tm="100000">
                                          <p:val>
                                            <p:strVal val="#ppt_x"/>
                                          </p:val>
                                        </p:tav>
                                      </p:tavLst>
                                    </p:anim>
                                    <p:anim calcmode="lin" valueType="num">
                                      <p:cBhvr additive="base">
                                        <p:cTn id="5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ppt_x"/>
                                          </p:val>
                                        </p:tav>
                                        <p:tav tm="100000">
                                          <p:val>
                                            <p:strVal val="#ppt_x"/>
                                          </p:val>
                                        </p:tav>
                                      </p:tavLst>
                                    </p:anim>
                                    <p:anim calcmode="lin" valueType="num">
                                      <p:cBhvr additive="base">
                                        <p:cTn id="6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6"/>
                                        </p:tgtEl>
                                        <p:attrNameLst>
                                          <p:attrName>style.visibility</p:attrName>
                                        </p:attrNameLst>
                                      </p:cBhvr>
                                      <p:to>
                                        <p:strVal val="visible"/>
                                      </p:to>
                                    </p:set>
                                    <p:anim calcmode="lin" valueType="num">
                                      <p:cBhvr additive="base">
                                        <p:cTn id="67" dur="500" fill="hold"/>
                                        <p:tgtEl>
                                          <p:spTgt spid="6"/>
                                        </p:tgtEl>
                                        <p:attrNameLst>
                                          <p:attrName>ppt_x</p:attrName>
                                        </p:attrNameLst>
                                      </p:cBhvr>
                                      <p:tavLst>
                                        <p:tav tm="0">
                                          <p:val>
                                            <p:strVal val="#ppt_x"/>
                                          </p:val>
                                        </p:tav>
                                        <p:tav tm="100000">
                                          <p:val>
                                            <p:strVal val="#ppt_x"/>
                                          </p:val>
                                        </p:tav>
                                      </p:tavLst>
                                    </p:anim>
                                    <p:anim calcmode="lin" valueType="num">
                                      <p:cBhvr additive="base">
                                        <p:cTn id="6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ppt_x"/>
                                          </p:val>
                                        </p:tav>
                                        <p:tav tm="100000">
                                          <p:val>
                                            <p:strVal val="#ppt_x"/>
                                          </p:val>
                                        </p:tav>
                                      </p:tavLst>
                                    </p:anim>
                                    <p:anim calcmode="lin" valueType="num">
                                      <p:cBhvr additive="base">
                                        <p:cTn id="7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p:bldP spid="8" grpId="0"/>
      <p:bldP spid="9" grpId="0"/>
      <p:bldP spid="11" grpId="0"/>
      <p:bldP spid="13" grpId="0"/>
      <p:bldP spid="14" grpId="0"/>
      <p:bldP spid="15"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687630" y="210152"/>
            <a:ext cx="2151321" cy="1107996"/>
          </a:xfrm>
          <a:prstGeom prst="rect">
            <a:avLst/>
          </a:prstGeom>
          <a:solidFill>
            <a:schemeClr val="accent4">
              <a:lumMod val="75000"/>
            </a:schemeClr>
          </a:solidFill>
          <a:ln>
            <a:solidFill>
              <a:schemeClr val="accent1"/>
            </a:solidFill>
          </a:ln>
        </p:spPr>
        <p:txBody>
          <a:bodyPr wrap="square" rtlCol="0">
            <a:spAutoFit/>
          </a:bodyPr>
          <a:lstStyle/>
          <a:p>
            <a:pPr algn="ctr"/>
            <a:r>
              <a:rPr lang="zh-TW" altLang="en-US" sz="6600" dirty="0">
                <a:solidFill>
                  <a:schemeClr val="bg1"/>
                </a:solidFill>
                <a:latin typeface="微軟正黑體" panose="020B0604030504040204" pitchFamily="34" charset="-120"/>
                <a:ea typeface="微軟正黑體" panose="020B0604030504040204" pitchFamily="34" charset="-120"/>
              </a:rPr>
              <a:t>敬业</a:t>
            </a:r>
            <a:endParaRPr lang="en-US" altLang="zh-TW" sz="6600" dirty="0">
              <a:solidFill>
                <a:schemeClr val="bg1"/>
              </a:solidFill>
              <a:latin typeface="微軟正黑體" panose="020B0604030504040204" pitchFamily="34" charset="-120"/>
              <a:ea typeface="微軟正黑體" panose="020B0604030504040204" pitchFamily="34" charset="-120"/>
            </a:endParaRPr>
          </a:p>
        </p:txBody>
      </p:sp>
      <p:sp>
        <p:nvSpPr>
          <p:cNvPr id="4" name="文字方塊 3">
            <a:extLst>
              <a:ext uri="{FF2B5EF4-FFF2-40B4-BE49-F238E27FC236}">
                <a16:creationId xmlns:a16="http://schemas.microsoft.com/office/drawing/2014/main" id="{AE265C2A-CA00-4841-992C-7C43D64B6320}"/>
              </a:ext>
            </a:extLst>
          </p:cNvPr>
          <p:cNvSpPr txBox="1"/>
          <p:nvPr/>
        </p:nvSpPr>
        <p:spPr>
          <a:xfrm>
            <a:off x="6415927" y="235165"/>
            <a:ext cx="2151321" cy="1107996"/>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zh-TW" altLang="en-US" sz="6600" dirty="0">
                <a:solidFill>
                  <a:schemeClr val="bg1"/>
                </a:solidFill>
                <a:latin typeface="微軟正黑體" panose="020B0604030504040204" pitchFamily="34" charset="-120"/>
                <a:ea typeface="微軟正黑體" panose="020B0604030504040204" pitchFamily="34" charset="-120"/>
              </a:rPr>
              <a:t>教导</a:t>
            </a:r>
            <a:endParaRPr lang="en-US" altLang="zh-TW" sz="6600" dirty="0">
              <a:solidFill>
                <a:schemeClr val="bg1"/>
              </a:solidFill>
              <a:latin typeface="微軟正黑體" panose="020B0604030504040204" pitchFamily="34" charset="-120"/>
              <a:ea typeface="微軟正黑體" panose="020B0604030504040204" pitchFamily="34" charset="-120"/>
            </a:endParaRPr>
          </a:p>
        </p:txBody>
      </p:sp>
      <p:sp>
        <p:nvSpPr>
          <p:cNvPr id="5" name="文字方塊 4">
            <a:extLst>
              <a:ext uri="{FF2B5EF4-FFF2-40B4-BE49-F238E27FC236}">
                <a16:creationId xmlns:a16="http://schemas.microsoft.com/office/drawing/2014/main" id="{558E7656-10B4-4306-9253-BEABC2FAD5CB}"/>
              </a:ext>
            </a:extLst>
          </p:cNvPr>
          <p:cNvSpPr txBox="1"/>
          <p:nvPr/>
        </p:nvSpPr>
        <p:spPr>
          <a:xfrm>
            <a:off x="687630" y="3429000"/>
            <a:ext cx="2151321" cy="1107996"/>
          </a:xfrm>
          <a:prstGeom prst="rect">
            <a:avLst/>
          </a:prstGeom>
          <a:solidFill>
            <a:schemeClr val="accent4">
              <a:lumMod val="75000"/>
            </a:schemeClr>
          </a:solidFill>
          <a:ln>
            <a:solidFill>
              <a:schemeClr val="accent4">
                <a:lumMod val="75000"/>
              </a:schemeClr>
            </a:solidFill>
          </a:ln>
        </p:spPr>
        <p:txBody>
          <a:bodyPr wrap="square" rtlCol="0" anchor="ctr">
            <a:spAutoFit/>
          </a:bodyPr>
          <a:lstStyle/>
          <a:p>
            <a:pPr algn="ctr"/>
            <a:r>
              <a:rPr lang="zh-TW" altLang="en-US" sz="6600" dirty="0">
                <a:solidFill>
                  <a:schemeClr val="bg1"/>
                </a:solidFill>
                <a:latin typeface="微軟正黑體" panose="020B0604030504040204" pitchFamily="34" charset="-120"/>
                <a:ea typeface="微軟正黑體" panose="020B0604030504040204" pitchFamily="34" charset="-120"/>
              </a:rPr>
              <a:t>步武</a:t>
            </a:r>
            <a:endParaRPr lang="en-US" altLang="zh-TW" sz="6600" dirty="0">
              <a:solidFill>
                <a:schemeClr val="bg1"/>
              </a:solidFill>
              <a:latin typeface="微軟正黑體" panose="020B0604030504040204" pitchFamily="34" charset="-120"/>
              <a:ea typeface="微軟正黑體" panose="020B0604030504040204" pitchFamily="34" charset="-120"/>
            </a:endParaRPr>
          </a:p>
        </p:txBody>
      </p:sp>
      <p:sp>
        <p:nvSpPr>
          <p:cNvPr id="6" name="文字方塊 5">
            <a:extLst>
              <a:ext uri="{FF2B5EF4-FFF2-40B4-BE49-F238E27FC236}">
                <a16:creationId xmlns:a16="http://schemas.microsoft.com/office/drawing/2014/main" id="{04856BEF-FABE-4A15-82C8-163159CEDA31}"/>
              </a:ext>
            </a:extLst>
          </p:cNvPr>
          <p:cNvSpPr txBox="1"/>
          <p:nvPr/>
        </p:nvSpPr>
        <p:spPr>
          <a:xfrm>
            <a:off x="6415926" y="3429000"/>
            <a:ext cx="2151321" cy="1107996"/>
          </a:xfrm>
          <a:prstGeom prst="rect">
            <a:avLst/>
          </a:prstGeom>
          <a:solidFill>
            <a:schemeClr val="accent4">
              <a:lumMod val="75000"/>
            </a:schemeClr>
          </a:solidFill>
          <a:ln>
            <a:solidFill>
              <a:schemeClr val="accent4">
                <a:lumMod val="75000"/>
              </a:schemeClr>
            </a:solidFill>
          </a:ln>
        </p:spPr>
        <p:txBody>
          <a:bodyPr wrap="square" rtlCol="0" anchor="ctr">
            <a:spAutoFit/>
          </a:bodyPr>
          <a:lstStyle/>
          <a:p>
            <a:pPr algn="ctr"/>
            <a:r>
              <a:rPr lang="zh-TW" altLang="en-US" sz="6600" dirty="0">
                <a:solidFill>
                  <a:schemeClr val="bg1"/>
                </a:solidFill>
                <a:latin typeface="微軟正黑體" panose="020B0604030504040204" pitchFamily="34" charset="-120"/>
                <a:ea typeface="微軟正黑體" panose="020B0604030504040204" pitchFamily="34" charset="-120"/>
              </a:rPr>
              <a:t>踪迹</a:t>
            </a:r>
            <a:endParaRPr lang="en-US" altLang="zh-TW" sz="6600" dirty="0">
              <a:solidFill>
                <a:schemeClr val="bg1"/>
              </a:solidFill>
              <a:latin typeface="微軟正黑體" panose="020B0604030504040204" pitchFamily="34" charset="-120"/>
              <a:ea typeface="微軟正黑體" panose="020B0604030504040204" pitchFamily="34" charset="-120"/>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687630" y="1969611"/>
            <a:ext cx="5760794" cy="916469"/>
          </a:xfrm>
          <a:prstGeom prst="rect">
            <a:avLst/>
          </a:prstGeom>
          <a:noFill/>
        </p:spPr>
        <p:txBody>
          <a:bodyPr wrap="square" rtlCol="0">
            <a:spAutoFit/>
          </a:bodyPr>
          <a:lstStyle/>
          <a:p>
            <a:pPr algn="ctr">
              <a:lnSpc>
                <a:spcPct val="150000"/>
              </a:lnSpc>
            </a:pPr>
            <a:r>
              <a:rPr lang="zh-TW" altLang="en-US" sz="4000" dirty="0">
                <a:latin typeface="微軟正黑體" panose="020B0604030504040204" pitchFamily="34" charset="-120"/>
                <a:ea typeface="微軟正黑體" panose="020B0604030504040204" pitchFamily="34" charset="-120"/>
              </a:rPr>
              <a:t>专心致力于学业或工作。</a:t>
            </a:r>
          </a:p>
        </p:txBody>
      </p:sp>
      <p:sp>
        <p:nvSpPr>
          <p:cNvPr id="8" name="文字方塊 7">
            <a:extLst>
              <a:ext uri="{FF2B5EF4-FFF2-40B4-BE49-F238E27FC236}">
                <a16:creationId xmlns:a16="http://schemas.microsoft.com/office/drawing/2014/main" id="{4FD80E1D-4098-4E8F-80F3-90702602E502}"/>
              </a:ext>
            </a:extLst>
          </p:cNvPr>
          <p:cNvSpPr txBox="1"/>
          <p:nvPr/>
        </p:nvSpPr>
        <p:spPr>
          <a:xfrm>
            <a:off x="6134489" y="1979719"/>
            <a:ext cx="6096000" cy="916469"/>
          </a:xfrm>
          <a:prstGeom prst="rect">
            <a:avLst/>
          </a:prstGeom>
          <a:noFill/>
        </p:spPr>
        <p:txBody>
          <a:bodyPr wrap="square" rtlCol="0">
            <a:spAutoFit/>
          </a:bodyPr>
          <a:lstStyle/>
          <a:p>
            <a:pPr algn="ctr">
              <a:lnSpc>
                <a:spcPct val="150000"/>
              </a:lnSpc>
            </a:pPr>
            <a:r>
              <a:rPr lang="zh-TW" altLang="en-US" sz="4000" dirty="0">
                <a:latin typeface="微軟正黑體" panose="020B0604030504040204" pitchFamily="34" charset="-120"/>
                <a:ea typeface="微軟正黑體" panose="020B0604030504040204" pitchFamily="34" charset="-120"/>
              </a:rPr>
              <a:t>教育指导。</a:t>
            </a:r>
          </a:p>
        </p:txBody>
      </p:sp>
      <p:sp>
        <p:nvSpPr>
          <p:cNvPr id="9" name="文字方塊 8">
            <a:extLst>
              <a:ext uri="{FF2B5EF4-FFF2-40B4-BE49-F238E27FC236}">
                <a16:creationId xmlns:a16="http://schemas.microsoft.com/office/drawing/2014/main" id="{D17DCB4F-281E-48F9-8B9B-F6FF1FC41050}"/>
              </a:ext>
            </a:extLst>
          </p:cNvPr>
          <p:cNvSpPr txBox="1"/>
          <p:nvPr/>
        </p:nvSpPr>
        <p:spPr>
          <a:xfrm>
            <a:off x="687630" y="4867490"/>
            <a:ext cx="5408370" cy="1839799"/>
          </a:xfrm>
          <a:prstGeom prst="rect">
            <a:avLst/>
          </a:prstGeom>
          <a:noFill/>
        </p:spPr>
        <p:txBody>
          <a:bodyPr wrap="square" rtlCol="0">
            <a:spAutoFit/>
          </a:bodyPr>
          <a:lstStyle/>
          <a:p>
            <a:pPr algn="ctr">
              <a:lnSpc>
                <a:spcPct val="150000"/>
              </a:lnSpc>
            </a:pPr>
            <a:r>
              <a:rPr lang="zh-TW" altLang="en-US" sz="4000" dirty="0">
                <a:latin typeface="微軟正黑體" panose="020B0604030504040204" pitchFamily="34" charset="-120"/>
                <a:ea typeface="微軟正黑體" panose="020B0604030504040204" pitchFamily="34" charset="-120"/>
              </a:rPr>
              <a:t>跟着别人的脚步走。比喻效法。</a:t>
            </a:r>
          </a:p>
        </p:txBody>
      </p:sp>
      <p:sp>
        <p:nvSpPr>
          <p:cNvPr id="11" name="矩形 10">
            <a:extLst>
              <a:ext uri="{FF2B5EF4-FFF2-40B4-BE49-F238E27FC236}">
                <a16:creationId xmlns:a16="http://schemas.microsoft.com/office/drawing/2014/main" id="{9AF8CCF4-6697-482F-81B6-2EF38231843A}"/>
              </a:ext>
            </a:extLst>
          </p:cNvPr>
          <p:cNvSpPr/>
          <p:nvPr/>
        </p:nvSpPr>
        <p:spPr>
          <a:xfrm>
            <a:off x="2846785" y="3677768"/>
            <a:ext cx="3609474" cy="830997"/>
          </a:xfrm>
          <a:prstGeom prst="rect">
            <a:avLst/>
          </a:prstGeom>
        </p:spPr>
        <p:txBody>
          <a:bodyPr wrap="square">
            <a:spAutoFit/>
          </a:bodyPr>
          <a:lstStyle/>
          <a:p>
            <a:pPr algn="ctr"/>
            <a:r>
              <a:rPr lang="en-US" altLang="zh-TW" sz="2400" dirty="0">
                <a:latin typeface="微軟正黑體" panose="020B0604030504040204" pitchFamily="34" charset="-120"/>
                <a:ea typeface="微軟正黑體" panose="020B0604030504040204" pitchFamily="34" charset="-120"/>
              </a:rPr>
              <a:t>to follow in someone's footsteps (literary)</a:t>
            </a:r>
            <a:endParaRPr lang="zh-TW" altLang="en-US" sz="24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13" name="矩形 12">
            <a:extLst>
              <a:ext uri="{FF2B5EF4-FFF2-40B4-BE49-F238E27FC236}">
                <a16:creationId xmlns:a16="http://schemas.microsoft.com/office/drawing/2014/main" id="{32AA8BD3-2869-40FD-A7C0-6100AC3E5D3A}"/>
              </a:ext>
            </a:extLst>
          </p:cNvPr>
          <p:cNvSpPr/>
          <p:nvPr/>
        </p:nvSpPr>
        <p:spPr>
          <a:xfrm>
            <a:off x="8567246" y="3800880"/>
            <a:ext cx="3625143" cy="584775"/>
          </a:xfrm>
          <a:prstGeom prst="rect">
            <a:avLst/>
          </a:prstGeom>
        </p:spPr>
        <p:txBody>
          <a:bodyPr wrap="square">
            <a:spAutoFit/>
          </a:bodyPr>
          <a:lstStyle/>
          <a:p>
            <a:pPr algn="ctr"/>
            <a:r>
              <a:rPr lang="en-US" altLang="zh-TW" sz="3200" dirty="0" err="1">
                <a:latin typeface="微軟正黑體" panose="020B0604030504040204" pitchFamily="34" charset="-120"/>
                <a:ea typeface="微軟正黑體" panose="020B0604030504040204" pitchFamily="34" charset="-120"/>
              </a:rPr>
              <a:t>track;footprint</a:t>
            </a:r>
            <a:endParaRPr lang="zh-TW" altLang="en-US" sz="32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14" name="矩形 13">
            <a:extLst>
              <a:ext uri="{FF2B5EF4-FFF2-40B4-BE49-F238E27FC236}">
                <a16:creationId xmlns:a16="http://schemas.microsoft.com/office/drawing/2014/main" id="{6B1E5DB5-A453-4C9C-BA79-98369E7D6F4E}"/>
              </a:ext>
            </a:extLst>
          </p:cNvPr>
          <p:cNvSpPr/>
          <p:nvPr/>
        </p:nvSpPr>
        <p:spPr>
          <a:xfrm>
            <a:off x="8563398" y="490646"/>
            <a:ext cx="3618926" cy="584775"/>
          </a:xfrm>
          <a:prstGeom prst="rect">
            <a:avLst/>
          </a:prstGeom>
        </p:spPr>
        <p:txBody>
          <a:bodyPr wrap="square">
            <a:spAutoFit/>
          </a:bodyPr>
          <a:lstStyle/>
          <a:p>
            <a:pPr algn="ctr"/>
            <a:r>
              <a:rPr lang="en-US" altLang="zh-TW" sz="3200" dirty="0" err="1">
                <a:latin typeface="微軟正黑體" panose="020B0604030504040204" pitchFamily="34" charset="-120"/>
                <a:ea typeface="微軟正黑體" panose="020B0604030504040204" pitchFamily="34" charset="-120"/>
              </a:rPr>
              <a:t>educate;instruct</a:t>
            </a:r>
            <a:endParaRPr lang="zh-TW" altLang="en-US" sz="32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15" name="矩形 14">
            <a:extLst>
              <a:ext uri="{FF2B5EF4-FFF2-40B4-BE49-F238E27FC236}">
                <a16:creationId xmlns:a16="http://schemas.microsoft.com/office/drawing/2014/main" id="{58C387E4-4460-4071-8CB6-8D0ABB1306E7}"/>
              </a:ext>
            </a:extLst>
          </p:cNvPr>
          <p:cNvSpPr/>
          <p:nvPr/>
        </p:nvSpPr>
        <p:spPr>
          <a:xfrm>
            <a:off x="2838951" y="244425"/>
            <a:ext cx="3609474" cy="1077218"/>
          </a:xfrm>
          <a:prstGeom prst="rect">
            <a:avLst/>
          </a:prstGeom>
        </p:spPr>
        <p:txBody>
          <a:bodyPr wrap="square">
            <a:spAutoFit/>
          </a:bodyPr>
          <a:lstStyle/>
          <a:p>
            <a:pPr algn="ctr"/>
            <a:r>
              <a:rPr lang="en-US" altLang="zh-TW" sz="3200" dirty="0">
                <a:latin typeface="微軟正黑體" panose="020B0604030504040204" pitchFamily="34" charset="-120"/>
                <a:ea typeface="微軟正黑體" panose="020B0604030504040204" pitchFamily="34" charset="-120"/>
              </a:rPr>
              <a:t>have a (very) strong work</a:t>
            </a:r>
            <a:endParaRPr lang="zh-TW" altLang="en-US" sz="32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16" name="文字方塊 15">
            <a:extLst>
              <a:ext uri="{FF2B5EF4-FFF2-40B4-BE49-F238E27FC236}">
                <a16:creationId xmlns:a16="http://schemas.microsoft.com/office/drawing/2014/main" id="{57C3577D-6B36-4271-B251-384AD904C217}"/>
              </a:ext>
            </a:extLst>
          </p:cNvPr>
          <p:cNvSpPr txBox="1"/>
          <p:nvPr/>
        </p:nvSpPr>
        <p:spPr>
          <a:xfrm>
            <a:off x="6448424" y="5184964"/>
            <a:ext cx="5782065" cy="902555"/>
          </a:xfrm>
          <a:prstGeom prst="rect">
            <a:avLst/>
          </a:prstGeom>
          <a:noFill/>
        </p:spPr>
        <p:txBody>
          <a:bodyPr wrap="square" rtlCol="0">
            <a:spAutoFit/>
          </a:bodyPr>
          <a:lstStyle/>
          <a:p>
            <a:pPr algn="ctr">
              <a:lnSpc>
                <a:spcPct val="150000"/>
              </a:lnSpc>
            </a:pPr>
            <a:r>
              <a:rPr lang="zh-TW" altLang="en-US" sz="4000" dirty="0">
                <a:latin typeface="微軟正黑體" panose="020B0604030504040204" pitchFamily="34" charset="-120"/>
                <a:ea typeface="微軟正黑體" panose="020B0604030504040204" pitchFamily="34" charset="-120"/>
              </a:rPr>
              <a:t>行动所留的痕迹。</a:t>
            </a:r>
          </a:p>
        </p:txBody>
      </p:sp>
    </p:spTree>
    <p:extLst>
      <p:ext uri="{BB962C8B-B14F-4D97-AF65-F5344CB8AC3E}">
        <p14:creationId xmlns:p14="http://schemas.microsoft.com/office/powerpoint/2010/main" val="2067188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additive="base">
                                        <p:cTn id="55" dur="500" fill="hold"/>
                                        <p:tgtEl>
                                          <p:spTgt spid="5"/>
                                        </p:tgtEl>
                                        <p:attrNameLst>
                                          <p:attrName>ppt_x</p:attrName>
                                        </p:attrNameLst>
                                      </p:cBhvr>
                                      <p:tavLst>
                                        <p:tav tm="0">
                                          <p:val>
                                            <p:strVal val="#ppt_x"/>
                                          </p:val>
                                        </p:tav>
                                        <p:tav tm="100000">
                                          <p:val>
                                            <p:strVal val="#ppt_x"/>
                                          </p:val>
                                        </p:tav>
                                      </p:tavLst>
                                    </p:anim>
                                    <p:anim calcmode="lin" valueType="num">
                                      <p:cBhvr additive="base">
                                        <p:cTn id="5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ppt_x"/>
                                          </p:val>
                                        </p:tav>
                                        <p:tav tm="100000">
                                          <p:val>
                                            <p:strVal val="#ppt_x"/>
                                          </p:val>
                                        </p:tav>
                                      </p:tavLst>
                                    </p:anim>
                                    <p:anim calcmode="lin" valueType="num">
                                      <p:cBhvr additive="base">
                                        <p:cTn id="6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6"/>
                                        </p:tgtEl>
                                        <p:attrNameLst>
                                          <p:attrName>style.visibility</p:attrName>
                                        </p:attrNameLst>
                                      </p:cBhvr>
                                      <p:to>
                                        <p:strVal val="visible"/>
                                      </p:to>
                                    </p:set>
                                    <p:anim calcmode="lin" valueType="num">
                                      <p:cBhvr additive="base">
                                        <p:cTn id="67" dur="500" fill="hold"/>
                                        <p:tgtEl>
                                          <p:spTgt spid="6"/>
                                        </p:tgtEl>
                                        <p:attrNameLst>
                                          <p:attrName>ppt_x</p:attrName>
                                        </p:attrNameLst>
                                      </p:cBhvr>
                                      <p:tavLst>
                                        <p:tav tm="0">
                                          <p:val>
                                            <p:strVal val="#ppt_x"/>
                                          </p:val>
                                        </p:tav>
                                        <p:tav tm="100000">
                                          <p:val>
                                            <p:strVal val="#ppt_x"/>
                                          </p:val>
                                        </p:tav>
                                      </p:tavLst>
                                    </p:anim>
                                    <p:anim calcmode="lin" valueType="num">
                                      <p:cBhvr additive="base">
                                        <p:cTn id="6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ppt_x"/>
                                          </p:val>
                                        </p:tav>
                                        <p:tav tm="100000">
                                          <p:val>
                                            <p:strVal val="#ppt_x"/>
                                          </p:val>
                                        </p:tav>
                                      </p:tavLst>
                                    </p:anim>
                                    <p:anim calcmode="lin" valueType="num">
                                      <p:cBhvr additive="base">
                                        <p:cTn id="7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p:bldP spid="8" grpId="0"/>
      <p:bldP spid="9" grpId="0"/>
      <p:bldP spid="11" grpId="0"/>
      <p:bldP spid="13" grpId="0"/>
      <p:bldP spid="14" grpId="0"/>
      <p:bldP spid="15"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687630" y="210152"/>
            <a:ext cx="2151321" cy="1107996"/>
          </a:xfrm>
          <a:prstGeom prst="rect">
            <a:avLst/>
          </a:prstGeom>
          <a:solidFill>
            <a:schemeClr val="accent4">
              <a:lumMod val="75000"/>
            </a:schemeClr>
          </a:solidFill>
          <a:ln>
            <a:solidFill>
              <a:schemeClr val="accent1"/>
            </a:solidFill>
          </a:ln>
        </p:spPr>
        <p:txBody>
          <a:bodyPr wrap="square" rtlCol="0">
            <a:spAutoFit/>
          </a:bodyPr>
          <a:lstStyle/>
          <a:p>
            <a:pPr algn="ctr"/>
            <a:r>
              <a:rPr lang="zh-TW" altLang="en-US" sz="6600" dirty="0">
                <a:solidFill>
                  <a:schemeClr val="bg1"/>
                </a:solidFill>
                <a:latin typeface="Calibri" panose="020F0502020204030204" pitchFamily="34" charset="0"/>
              </a:rPr>
              <a:t>丝毫</a:t>
            </a:r>
            <a:endParaRPr lang="en-US" altLang="zh-TW" sz="6600" dirty="0">
              <a:solidFill>
                <a:schemeClr val="bg1"/>
              </a:solidFill>
              <a:latin typeface="Calibri" panose="020F0502020204030204" pitchFamily="34" charset="0"/>
            </a:endParaRPr>
          </a:p>
        </p:txBody>
      </p:sp>
      <p:sp>
        <p:nvSpPr>
          <p:cNvPr id="4" name="文字方塊 3">
            <a:extLst>
              <a:ext uri="{FF2B5EF4-FFF2-40B4-BE49-F238E27FC236}">
                <a16:creationId xmlns:a16="http://schemas.microsoft.com/office/drawing/2014/main" id="{AE265C2A-CA00-4841-992C-7C43D64B6320}"/>
              </a:ext>
            </a:extLst>
          </p:cNvPr>
          <p:cNvSpPr txBox="1"/>
          <p:nvPr/>
        </p:nvSpPr>
        <p:spPr>
          <a:xfrm>
            <a:off x="6415927" y="235165"/>
            <a:ext cx="2151321" cy="1107996"/>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zh-TW" altLang="en-US" sz="6600" dirty="0">
                <a:solidFill>
                  <a:schemeClr val="bg1"/>
                </a:solidFill>
                <a:latin typeface="Calibri" panose="020F0502020204030204" pitchFamily="34" charset="0"/>
              </a:rPr>
              <a:t>悔意</a:t>
            </a:r>
            <a:endParaRPr lang="en-US" altLang="zh-TW" sz="6600" dirty="0">
              <a:solidFill>
                <a:schemeClr val="bg1"/>
              </a:solidFill>
              <a:latin typeface="Calibri" panose="020F0502020204030204" pitchFamily="34" charset="0"/>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687629" y="1969611"/>
            <a:ext cx="5728297" cy="916469"/>
          </a:xfrm>
          <a:prstGeom prst="rect">
            <a:avLst/>
          </a:prstGeom>
          <a:noFill/>
        </p:spPr>
        <p:txBody>
          <a:bodyPr wrap="square" rtlCol="0">
            <a:spAutoFit/>
          </a:bodyPr>
          <a:lstStyle/>
          <a:p>
            <a:pPr algn="ctr">
              <a:lnSpc>
                <a:spcPct val="150000"/>
              </a:lnSpc>
            </a:pPr>
            <a:r>
              <a:rPr lang="zh-TW" altLang="en-US" sz="4000" dirty="0">
                <a:latin typeface="Calibri" panose="020F0502020204030204" pitchFamily="34" charset="0"/>
              </a:rPr>
              <a:t>极小或很小，一点儿。</a:t>
            </a:r>
          </a:p>
        </p:txBody>
      </p:sp>
      <p:sp>
        <p:nvSpPr>
          <p:cNvPr id="8" name="文字方塊 7">
            <a:extLst>
              <a:ext uri="{FF2B5EF4-FFF2-40B4-BE49-F238E27FC236}">
                <a16:creationId xmlns:a16="http://schemas.microsoft.com/office/drawing/2014/main" id="{4FD80E1D-4098-4E8F-80F3-90702602E502}"/>
              </a:ext>
            </a:extLst>
          </p:cNvPr>
          <p:cNvSpPr txBox="1"/>
          <p:nvPr/>
        </p:nvSpPr>
        <p:spPr>
          <a:xfrm>
            <a:off x="6415925" y="1979719"/>
            <a:ext cx="5814563" cy="916469"/>
          </a:xfrm>
          <a:prstGeom prst="rect">
            <a:avLst/>
          </a:prstGeom>
          <a:noFill/>
        </p:spPr>
        <p:txBody>
          <a:bodyPr wrap="square" rtlCol="0">
            <a:spAutoFit/>
          </a:bodyPr>
          <a:lstStyle/>
          <a:p>
            <a:pPr algn="ctr">
              <a:lnSpc>
                <a:spcPct val="150000"/>
              </a:lnSpc>
            </a:pPr>
            <a:r>
              <a:rPr lang="zh-TW" altLang="en-US" sz="4000" dirty="0">
                <a:latin typeface="Calibri" panose="020F0502020204030204" pitchFamily="34" charset="0"/>
              </a:rPr>
              <a:t>悔恨的感觉。</a:t>
            </a:r>
          </a:p>
        </p:txBody>
      </p:sp>
      <p:sp>
        <p:nvSpPr>
          <p:cNvPr id="14" name="矩形 13">
            <a:extLst>
              <a:ext uri="{FF2B5EF4-FFF2-40B4-BE49-F238E27FC236}">
                <a16:creationId xmlns:a16="http://schemas.microsoft.com/office/drawing/2014/main" id="{6B1E5DB5-A453-4C9C-BA79-98369E7D6F4E}"/>
              </a:ext>
            </a:extLst>
          </p:cNvPr>
          <p:cNvSpPr/>
          <p:nvPr/>
        </p:nvSpPr>
        <p:spPr>
          <a:xfrm>
            <a:off x="8567246" y="462779"/>
            <a:ext cx="3618926" cy="584775"/>
          </a:xfrm>
          <a:prstGeom prst="rect">
            <a:avLst/>
          </a:prstGeom>
        </p:spPr>
        <p:txBody>
          <a:bodyPr wrap="square">
            <a:spAutoFit/>
          </a:bodyPr>
          <a:lstStyle/>
          <a:p>
            <a:pPr algn="ctr"/>
            <a:r>
              <a:rPr lang="en-US" altLang="zh-TW" sz="3200" dirty="0"/>
              <a:t>remorse</a:t>
            </a:r>
            <a:endParaRPr lang="zh-TW" altLang="en-US" sz="3200" dirty="0">
              <a:latin typeface="Calibri" panose="020F0502020204030204" pitchFamily="34" charset="0"/>
              <a:cs typeface="Calibri" panose="020F0502020204030204" pitchFamily="34" charset="0"/>
            </a:endParaRPr>
          </a:p>
        </p:txBody>
      </p:sp>
      <p:sp>
        <p:nvSpPr>
          <p:cNvPr id="15" name="矩形 14">
            <a:extLst>
              <a:ext uri="{FF2B5EF4-FFF2-40B4-BE49-F238E27FC236}">
                <a16:creationId xmlns:a16="http://schemas.microsoft.com/office/drawing/2014/main" id="{58C387E4-4460-4071-8CB6-8D0ABB1306E7}"/>
              </a:ext>
            </a:extLst>
          </p:cNvPr>
          <p:cNvSpPr/>
          <p:nvPr/>
        </p:nvSpPr>
        <p:spPr>
          <a:xfrm>
            <a:off x="2838951" y="515597"/>
            <a:ext cx="3609474" cy="584775"/>
          </a:xfrm>
          <a:prstGeom prst="rect">
            <a:avLst/>
          </a:prstGeom>
        </p:spPr>
        <p:txBody>
          <a:bodyPr wrap="square">
            <a:spAutoFit/>
          </a:bodyPr>
          <a:lstStyle/>
          <a:p>
            <a:pPr algn="ctr"/>
            <a:r>
              <a:rPr lang="en-US" altLang="zh-TW" sz="3200" dirty="0"/>
              <a:t>a </a:t>
            </a:r>
            <a:r>
              <a:rPr lang="en-US" altLang="zh-TW" sz="3200" dirty="0" err="1"/>
              <a:t>bit;in</a:t>
            </a:r>
            <a:r>
              <a:rPr lang="en-US" altLang="zh-TW" sz="3200" dirty="0"/>
              <a:t> the least</a:t>
            </a:r>
            <a:endParaRPr lang="zh-TW"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9214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7" grpId="0"/>
      <p:bldP spid="8" grpId="0"/>
      <p:bldP spid="14"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3CD4040-8AA2-4C10-9B71-61F11E7BCD9A}"/>
              </a:ext>
            </a:extLst>
          </p:cNvPr>
          <p:cNvSpPr txBox="1"/>
          <p:nvPr/>
        </p:nvSpPr>
        <p:spPr>
          <a:xfrm>
            <a:off x="699978" y="589563"/>
            <a:ext cx="4327450" cy="1107996"/>
          </a:xfrm>
          <a:prstGeom prst="rect">
            <a:avLst/>
          </a:prstGeom>
          <a:solidFill>
            <a:srgbClr val="7030A0"/>
          </a:solidFill>
          <a:ln>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spAutoFit/>
          </a:bodyPr>
          <a:lstStyle/>
          <a:p>
            <a:pPr algn="ctr"/>
            <a:r>
              <a:rPr lang="zh-TW" altLang="en-US" sz="6600" dirty="0"/>
              <a:t>安分守己</a:t>
            </a:r>
            <a:endParaRPr lang="en-US" altLang="zh-TW" sz="6600" dirty="0"/>
          </a:p>
        </p:txBody>
      </p:sp>
      <p:sp>
        <p:nvSpPr>
          <p:cNvPr id="3" name="矩形 2">
            <a:extLst>
              <a:ext uri="{FF2B5EF4-FFF2-40B4-BE49-F238E27FC236}">
                <a16:creationId xmlns:a16="http://schemas.microsoft.com/office/drawing/2014/main" id="{5EFAA07E-D2DF-410D-BA07-6EE204523098}"/>
              </a:ext>
            </a:extLst>
          </p:cNvPr>
          <p:cNvSpPr/>
          <p:nvPr/>
        </p:nvSpPr>
        <p:spPr>
          <a:xfrm>
            <a:off x="5381626" y="3286125"/>
            <a:ext cx="6491396" cy="1999458"/>
          </a:xfrm>
          <a:prstGeom prst="rect">
            <a:avLst/>
          </a:prstGeom>
        </p:spPr>
        <p:txBody>
          <a:bodyPr wrap="square">
            <a:spAutoFit/>
          </a:bodyPr>
          <a:lstStyle/>
          <a:p>
            <a:pPr algn="ctr">
              <a:lnSpc>
                <a:spcPct val="150000"/>
              </a:lnSpc>
            </a:pPr>
            <a:r>
              <a:rPr lang="zh-TW" altLang="en-US" sz="4400" dirty="0"/>
              <a:t>父親是個安分守己的老實人，從來沒有做過坏事。</a:t>
            </a:r>
          </a:p>
        </p:txBody>
      </p:sp>
      <p:cxnSp>
        <p:nvCxnSpPr>
          <p:cNvPr id="5" name="直線單箭頭接點 4">
            <a:extLst>
              <a:ext uri="{FF2B5EF4-FFF2-40B4-BE49-F238E27FC236}">
                <a16:creationId xmlns:a16="http://schemas.microsoft.com/office/drawing/2014/main" id="{036036A7-BBBC-4FBA-AF40-C2B26F213443}"/>
              </a:ext>
            </a:extLst>
          </p:cNvPr>
          <p:cNvCxnSpPr>
            <a:cxnSpLocks/>
            <a:stCxn id="2" idx="3"/>
            <a:endCxn id="6" idx="1"/>
          </p:cNvCxnSpPr>
          <p:nvPr/>
        </p:nvCxnSpPr>
        <p:spPr>
          <a:xfrm>
            <a:off x="5027428" y="1143561"/>
            <a:ext cx="1068572" cy="0"/>
          </a:xfrm>
          <a:prstGeom prst="straightConnector1">
            <a:avLst/>
          </a:prstGeom>
          <a:ln w="76200">
            <a:solidFill>
              <a:srgbClr val="926397"/>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37018BC7-6073-4CA9-9B83-CB477C626896}"/>
              </a:ext>
            </a:extLst>
          </p:cNvPr>
          <p:cNvSpPr txBox="1"/>
          <p:nvPr/>
        </p:nvSpPr>
        <p:spPr>
          <a:xfrm>
            <a:off x="6096000" y="789618"/>
            <a:ext cx="6096000" cy="707886"/>
          </a:xfrm>
          <a:prstGeom prst="rect">
            <a:avLst/>
          </a:prstGeom>
          <a:noFill/>
          <a:ln w="76200">
            <a:solidFill>
              <a:srgbClr val="7030A0"/>
            </a:solidFill>
          </a:ln>
        </p:spPr>
        <p:txBody>
          <a:bodyPr wrap="square" rtlCol="0">
            <a:spAutoFit/>
          </a:bodyPr>
          <a:lstStyle/>
          <a:p>
            <a:pPr algn="ctr"/>
            <a:r>
              <a:rPr lang="zh-TW" altLang="en-US" sz="4000" dirty="0">
                <a:solidFill>
                  <a:srgbClr val="7030A0"/>
                </a:solidFill>
                <a:latin typeface="+mn-ea"/>
              </a:rPr>
              <a:t>规矩，老实，本份。</a:t>
            </a:r>
          </a:p>
        </p:txBody>
      </p:sp>
      <p:sp>
        <p:nvSpPr>
          <p:cNvPr id="8" name="矩形 7">
            <a:extLst>
              <a:ext uri="{FF2B5EF4-FFF2-40B4-BE49-F238E27FC236}">
                <a16:creationId xmlns:a16="http://schemas.microsoft.com/office/drawing/2014/main" id="{CC04D6EB-ADD6-409F-86BD-8D08F19FB76D}"/>
              </a:ext>
            </a:extLst>
          </p:cNvPr>
          <p:cNvSpPr/>
          <p:nvPr/>
        </p:nvSpPr>
        <p:spPr>
          <a:xfrm>
            <a:off x="6096000" y="1551737"/>
            <a:ext cx="6096000" cy="523220"/>
          </a:xfrm>
          <a:prstGeom prst="rect">
            <a:avLst/>
          </a:prstGeom>
        </p:spPr>
        <p:txBody>
          <a:bodyPr wrap="square">
            <a:spAutoFit/>
          </a:bodyPr>
          <a:lstStyle/>
          <a:p>
            <a:r>
              <a:rPr lang="en-US" altLang="zh-TW" sz="2800" dirty="0">
                <a:solidFill>
                  <a:srgbClr val="7030A0"/>
                </a:solidFill>
                <a:latin typeface="Microsoft Yahei" panose="020B0503020204020204" pitchFamily="34" charset="-122"/>
                <a:ea typeface="Microsoft Yahei" panose="020B0503020204020204" pitchFamily="34" charset="-122"/>
              </a:rPr>
              <a:t> to be content with one's lot(idiom)</a:t>
            </a:r>
            <a:endParaRPr lang="zh-TW" altLang="en-US" sz="2800" dirty="0">
              <a:solidFill>
                <a:srgbClr val="7030A0"/>
              </a:solidFill>
            </a:endParaRPr>
          </a:p>
        </p:txBody>
      </p:sp>
      <p:pic>
        <p:nvPicPr>
          <p:cNvPr id="9" name="圖片 8">
            <a:extLst>
              <a:ext uri="{FF2B5EF4-FFF2-40B4-BE49-F238E27FC236}">
                <a16:creationId xmlns:a16="http://schemas.microsoft.com/office/drawing/2014/main" id="{A1196C77-20C0-469A-BDE4-B7FCFEB54D1C}"/>
              </a:ext>
            </a:extLst>
          </p:cNvPr>
          <p:cNvPicPr>
            <a:picLocks noChangeAspect="1"/>
          </p:cNvPicPr>
          <p:nvPr/>
        </p:nvPicPr>
        <p:blipFill>
          <a:blip r:embed="rId2"/>
          <a:stretch>
            <a:fillRect/>
          </a:stretch>
        </p:blipFill>
        <p:spPr>
          <a:xfrm>
            <a:off x="1371600" y="2679425"/>
            <a:ext cx="3332883" cy="3187975"/>
          </a:xfrm>
          <a:prstGeom prst="rect">
            <a:avLst/>
          </a:prstGeom>
        </p:spPr>
      </p:pic>
    </p:spTree>
    <p:extLst>
      <p:ext uri="{BB962C8B-B14F-4D97-AF65-F5344CB8AC3E}">
        <p14:creationId xmlns:p14="http://schemas.microsoft.com/office/powerpoint/2010/main" val="2679461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3CD4040-8AA2-4C10-9B71-61F11E7BCD9A}"/>
              </a:ext>
            </a:extLst>
          </p:cNvPr>
          <p:cNvSpPr txBox="1"/>
          <p:nvPr/>
        </p:nvSpPr>
        <p:spPr>
          <a:xfrm>
            <a:off x="699978" y="589563"/>
            <a:ext cx="4327450" cy="1107996"/>
          </a:xfrm>
          <a:prstGeom prst="rect">
            <a:avLst/>
          </a:prstGeom>
          <a:solidFill>
            <a:srgbClr val="7030A0"/>
          </a:solidFill>
          <a:ln>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spAutoFit/>
          </a:bodyPr>
          <a:lstStyle/>
          <a:p>
            <a:pPr algn="ctr"/>
            <a:r>
              <a:rPr lang="zh-TW" altLang="en-US" sz="6600" dirty="0"/>
              <a:t>无可奈何</a:t>
            </a:r>
            <a:endParaRPr lang="en-US" altLang="zh-TW" sz="6600" dirty="0"/>
          </a:p>
        </p:txBody>
      </p:sp>
      <p:sp>
        <p:nvSpPr>
          <p:cNvPr id="3" name="矩形 2">
            <a:extLst>
              <a:ext uri="{FF2B5EF4-FFF2-40B4-BE49-F238E27FC236}">
                <a16:creationId xmlns:a16="http://schemas.microsoft.com/office/drawing/2014/main" id="{5EFAA07E-D2DF-410D-BA07-6EE204523098}"/>
              </a:ext>
            </a:extLst>
          </p:cNvPr>
          <p:cNvSpPr/>
          <p:nvPr/>
        </p:nvSpPr>
        <p:spPr>
          <a:xfrm>
            <a:off x="6122139" y="3146568"/>
            <a:ext cx="5777022" cy="2749407"/>
          </a:xfrm>
          <a:prstGeom prst="rect">
            <a:avLst/>
          </a:prstGeom>
        </p:spPr>
        <p:txBody>
          <a:bodyPr wrap="square">
            <a:spAutoFit/>
          </a:bodyPr>
          <a:lstStyle/>
          <a:p>
            <a:pPr algn="ctr">
              <a:lnSpc>
                <a:spcPct val="150000"/>
              </a:lnSpc>
            </a:pPr>
            <a:r>
              <a:rPr lang="zh-TW" altLang="en-US" sz="4000" dirty="0"/>
              <a:t>对于火灾造成的损失，王老板也只能无可奈何地自认倒霉。</a:t>
            </a:r>
          </a:p>
        </p:txBody>
      </p:sp>
      <p:cxnSp>
        <p:nvCxnSpPr>
          <p:cNvPr id="5" name="直線單箭頭接點 4">
            <a:extLst>
              <a:ext uri="{FF2B5EF4-FFF2-40B4-BE49-F238E27FC236}">
                <a16:creationId xmlns:a16="http://schemas.microsoft.com/office/drawing/2014/main" id="{036036A7-BBBC-4FBA-AF40-C2B26F213443}"/>
              </a:ext>
            </a:extLst>
          </p:cNvPr>
          <p:cNvCxnSpPr>
            <a:cxnSpLocks/>
            <a:stCxn id="2" idx="3"/>
            <a:endCxn id="6" idx="1"/>
          </p:cNvCxnSpPr>
          <p:nvPr/>
        </p:nvCxnSpPr>
        <p:spPr>
          <a:xfrm>
            <a:off x="5027428" y="1143561"/>
            <a:ext cx="801872" cy="0"/>
          </a:xfrm>
          <a:prstGeom prst="straightConnector1">
            <a:avLst/>
          </a:prstGeom>
          <a:ln w="76200">
            <a:solidFill>
              <a:srgbClr val="926397"/>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37018BC7-6073-4CA9-9B83-CB477C626896}"/>
              </a:ext>
            </a:extLst>
          </p:cNvPr>
          <p:cNvSpPr txBox="1"/>
          <p:nvPr/>
        </p:nvSpPr>
        <p:spPr>
          <a:xfrm>
            <a:off x="5829300" y="789618"/>
            <a:ext cx="6286500" cy="707886"/>
          </a:xfrm>
          <a:prstGeom prst="rect">
            <a:avLst/>
          </a:prstGeom>
          <a:noFill/>
          <a:ln w="76200">
            <a:solidFill>
              <a:srgbClr val="7030A0"/>
            </a:solidFill>
          </a:ln>
        </p:spPr>
        <p:txBody>
          <a:bodyPr wrap="square" rtlCol="0">
            <a:spAutoFit/>
          </a:bodyPr>
          <a:lstStyle/>
          <a:p>
            <a:pPr algn="ctr"/>
            <a:r>
              <a:rPr lang="zh-TW" altLang="en-US" sz="4000" dirty="0">
                <a:solidFill>
                  <a:srgbClr val="7030A0"/>
                </a:solidFill>
                <a:latin typeface="+mn-ea"/>
              </a:rPr>
              <a:t>没有办法，没有办法可想。</a:t>
            </a:r>
          </a:p>
        </p:txBody>
      </p:sp>
      <p:sp>
        <p:nvSpPr>
          <p:cNvPr id="10" name="矩形 9">
            <a:extLst>
              <a:ext uri="{FF2B5EF4-FFF2-40B4-BE49-F238E27FC236}">
                <a16:creationId xmlns:a16="http://schemas.microsoft.com/office/drawing/2014/main" id="{6E77C5D7-7D0A-47AC-94F5-10F25D34DB3B}"/>
              </a:ext>
            </a:extLst>
          </p:cNvPr>
          <p:cNvSpPr/>
          <p:nvPr/>
        </p:nvSpPr>
        <p:spPr>
          <a:xfrm>
            <a:off x="5829300" y="1551737"/>
            <a:ext cx="6362700" cy="523220"/>
          </a:xfrm>
          <a:prstGeom prst="rect">
            <a:avLst/>
          </a:prstGeom>
        </p:spPr>
        <p:txBody>
          <a:bodyPr wrap="square">
            <a:spAutoFit/>
          </a:bodyPr>
          <a:lstStyle/>
          <a:p>
            <a:pPr algn="ctr"/>
            <a:r>
              <a:rPr lang="en-US" altLang="zh-TW" sz="2800" dirty="0">
                <a:solidFill>
                  <a:srgbClr val="7030A0"/>
                </a:solidFill>
                <a:latin typeface="Microsoft Yahei" panose="020B0503020204020204" pitchFamily="34" charset="-122"/>
                <a:ea typeface="Microsoft Yahei" panose="020B0503020204020204" pitchFamily="34" charset="-122"/>
              </a:rPr>
              <a:t>have no alternative</a:t>
            </a:r>
            <a:endParaRPr lang="zh-TW" altLang="en-US" sz="2800" dirty="0">
              <a:solidFill>
                <a:srgbClr val="7030A0"/>
              </a:solidFill>
            </a:endParaRPr>
          </a:p>
        </p:txBody>
      </p:sp>
      <p:pic>
        <p:nvPicPr>
          <p:cNvPr id="11" name="圖片 10">
            <a:extLst>
              <a:ext uri="{FF2B5EF4-FFF2-40B4-BE49-F238E27FC236}">
                <a16:creationId xmlns:a16="http://schemas.microsoft.com/office/drawing/2014/main" id="{754B8074-FE06-4A74-99A6-A344101CCAFE}"/>
              </a:ext>
            </a:extLst>
          </p:cNvPr>
          <p:cNvPicPr>
            <a:picLocks noChangeAspect="1"/>
          </p:cNvPicPr>
          <p:nvPr/>
        </p:nvPicPr>
        <p:blipFill>
          <a:blip r:embed="rId2"/>
          <a:stretch>
            <a:fillRect/>
          </a:stretch>
        </p:blipFill>
        <p:spPr>
          <a:xfrm>
            <a:off x="699978" y="2343150"/>
            <a:ext cx="5369885" cy="3579923"/>
          </a:xfrm>
          <a:prstGeom prst="rect">
            <a:avLst/>
          </a:prstGeom>
        </p:spPr>
      </p:pic>
    </p:spTree>
    <p:extLst>
      <p:ext uri="{BB962C8B-B14F-4D97-AF65-F5344CB8AC3E}">
        <p14:creationId xmlns:p14="http://schemas.microsoft.com/office/powerpoint/2010/main" val="2816179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3CD4040-8AA2-4C10-9B71-61F11E7BCD9A}"/>
              </a:ext>
            </a:extLst>
          </p:cNvPr>
          <p:cNvSpPr txBox="1"/>
          <p:nvPr/>
        </p:nvSpPr>
        <p:spPr>
          <a:xfrm>
            <a:off x="699978" y="589563"/>
            <a:ext cx="4327450" cy="1107996"/>
          </a:xfrm>
          <a:prstGeom prst="rect">
            <a:avLst/>
          </a:prstGeom>
          <a:solidFill>
            <a:srgbClr val="7030A0"/>
          </a:solidFill>
          <a:ln>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spAutoFit/>
          </a:bodyPr>
          <a:lstStyle/>
          <a:p>
            <a:pPr algn="ctr"/>
            <a:r>
              <a:rPr lang="zh-TW" altLang="en-US" sz="6600" dirty="0"/>
              <a:t>克绍箕裘</a:t>
            </a:r>
            <a:endParaRPr lang="en-US" altLang="zh-TW" sz="6600" dirty="0"/>
          </a:p>
        </p:txBody>
      </p:sp>
      <p:sp>
        <p:nvSpPr>
          <p:cNvPr id="3" name="矩形 2">
            <a:extLst>
              <a:ext uri="{FF2B5EF4-FFF2-40B4-BE49-F238E27FC236}">
                <a16:creationId xmlns:a16="http://schemas.microsoft.com/office/drawing/2014/main" id="{5EFAA07E-D2DF-410D-BA07-6EE204523098}"/>
              </a:ext>
            </a:extLst>
          </p:cNvPr>
          <p:cNvSpPr/>
          <p:nvPr/>
        </p:nvSpPr>
        <p:spPr>
          <a:xfrm>
            <a:off x="6096000" y="3286125"/>
            <a:ext cx="5777022" cy="2483693"/>
          </a:xfrm>
          <a:prstGeom prst="rect">
            <a:avLst/>
          </a:prstGeom>
        </p:spPr>
        <p:txBody>
          <a:bodyPr wrap="square">
            <a:spAutoFit/>
          </a:bodyPr>
          <a:lstStyle/>
          <a:p>
            <a:pPr algn="ctr">
              <a:lnSpc>
                <a:spcPct val="150000"/>
              </a:lnSpc>
            </a:pPr>
            <a:r>
              <a:rPr lang="zh-TW" altLang="en-US" sz="3600" dirty="0"/>
              <a:t>为了完成父亲的心愿，他决定留在国内，克绍箕裘，继承家业</a:t>
            </a:r>
            <a:r>
              <a:rPr lang="zh-TW" altLang="en-US" sz="3600" dirty="0">
                <a:latin typeface="Helvetica Neue"/>
              </a:rPr>
              <a:t>。</a:t>
            </a:r>
            <a:endParaRPr lang="zh-TW" altLang="en-US" sz="3600" dirty="0"/>
          </a:p>
        </p:txBody>
      </p:sp>
      <p:cxnSp>
        <p:nvCxnSpPr>
          <p:cNvPr id="5" name="直線單箭頭接點 4">
            <a:extLst>
              <a:ext uri="{FF2B5EF4-FFF2-40B4-BE49-F238E27FC236}">
                <a16:creationId xmlns:a16="http://schemas.microsoft.com/office/drawing/2014/main" id="{036036A7-BBBC-4FBA-AF40-C2B26F213443}"/>
              </a:ext>
            </a:extLst>
          </p:cNvPr>
          <p:cNvCxnSpPr>
            <a:cxnSpLocks/>
            <a:stCxn id="2" idx="3"/>
            <a:endCxn id="6" idx="1"/>
          </p:cNvCxnSpPr>
          <p:nvPr/>
        </p:nvCxnSpPr>
        <p:spPr>
          <a:xfrm>
            <a:off x="5027428" y="1143561"/>
            <a:ext cx="1068572" cy="0"/>
          </a:xfrm>
          <a:prstGeom prst="straightConnector1">
            <a:avLst/>
          </a:prstGeom>
          <a:ln w="76200">
            <a:solidFill>
              <a:srgbClr val="926397"/>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37018BC7-6073-4CA9-9B83-CB477C626896}"/>
              </a:ext>
            </a:extLst>
          </p:cNvPr>
          <p:cNvSpPr txBox="1"/>
          <p:nvPr/>
        </p:nvSpPr>
        <p:spPr>
          <a:xfrm>
            <a:off x="6096000" y="789618"/>
            <a:ext cx="6096000" cy="707886"/>
          </a:xfrm>
          <a:prstGeom prst="rect">
            <a:avLst/>
          </a:prstGeom>
          <a:noFill/>
          <a:ln w="76200">
            <a:solidFill>
              <a:srgbClr val="7030A0"/>
            </a:solidFill>
          </a:ln>
        </p:spPr>
        <p:txBody>
          <a:bodyPr wrap="square" rtlCol="0">
            <a:spAutoFit/>
          </a:bodyPr>
          <a:lstStyle/>
          <a:p>
            <a:pPr algn="ctr"/>
            <a:r>
              <a:rPr lang="zh-TW" altLang="en-US" sz="4000" dirty="0">
                <a:solidFill>
                  <a:srgbClr val="7030A0"/>
                </a:solidFill>
                <a:latin typeface="+mn-ea"/>
              </a:rPr>
              <a:t>继承父亲的职业。</a:t>
            </a:r>
          </a:p>
        </p:txBody>
      </p:sp>
      <p:pic>
        <p:nvPicPr>
          <p:cNvPr id="7" name="圖片 6">
            <a:extLst>
              <a:ext uri="{FF2B5EF4-FFF2-40B4-BE49-F238E27FC236}">
                <a16:creationId xmlns:a16="http://schemas.microsoft.com/office/drawing/2014/main" id="{B3DBCE61-F2DE-4736-8782-A70556D8ADBA}"/>
              </a:ext>
            </a:extLst>
          </p:cNvPr>
          <p:cNvPicPr>
            <a:picLocks noChangeAspect="1"/>
          </p:cNvPicPr>
          <p:nvPr/>
        </p:nvPicPr>
        <p:blipFill>
          <a:blip r:embed="rId2"/>
          <a:stretch>
            <a:fillRect/>
          </a:stretch>
        </p:blipFill>
        <p:spPr>
          <a:xfrm>
            <a:off x="699978" y="2051502"/>
            <a:ext cx="5446506" cy="4084879"/>
          </a:xfrm>
          <a:prstGeom prst="rect">
            <a:avLst/>
          </a:prstGeom>
        </p:spPr>
      </p:pic>
    </p:spTree>
    <p:extLst>
      <p:ext uri="{BB962C8B-B14F-4D97-AF65-F5344CB8AC3E}">
        <p14:creationId xmlns:p14="http://schemas.microsoft.com/office/powerpoint/2010/main" val="2425176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299F7FC-E22F-45B7-BD9D-0900893D756E}"/>
              </a:ext>
            </a:extLst>
          </p:cNvPr>
          <p:cNvSpPr txBox="1"/>
          <p:nvPr/>
        </p:nvSpPr>
        <p:spPr>
          <a:xfrm>
            <a:off x="715321" y="3062018"/>
            <a:ext cx="2869330" cy="1323439"/>
          </a:xfrm>
          <a:prstGeom prst="rect">
            <a:avLst/>
          </a:prstGeom>
          <a:solidFill>
            <a:srgbClr val="006666"/>
          </a:solidFill>
          <a:ln>
            <a:solidFill>
              <a:srgbClr val="006666"/>
            </a:solidFill>
          </a:ln>
        </p:spPr>
        <p:txBody>
          <a:bodyPr wrap="square" rtlCol="0">
            <a:spAutoFit/>
          </a:bodyPr>
          <a:lstStyle/>
          <a:p>
            <a:pPr algn="ctr"/>
            <a:r>
              <a:rPr lang="zh-TW" altLang="en-US" sz="8000" dirty="0">
                <a:solidFill>
                  <a:schemeClr val="bg1"/>
                </a:solidFill>
                <a:latin typeface="微軟正黑體" panose="020B0604030504040204" pitchFamily="34" charset="-120"/>
                <a:ea typeface="微軟正黑體" panose="020B0604030504040204" pitchFamily="34" charset="-120"/>
              </a:rPr>
              <a:t>完满</a:t>
            </a:r>
            <a:endParaRPr lang="en-US" altLang="zh-TW" sz="8000" dirty="0">
              <a:solidFill>
                <a:schemeClr val="bg1"/>
              </a:solidFill>
              <a:latin typeface="微軟正黑體" panose="020B0604030504040204" pitchFamily="34" charset="-120"/>
              <a:ea typeface="微軟正黑體" panose="020B0604030504040204" pitchFamily="34" charset="-120"/>
            </a:endParaRPr>
          </a:p>
        </p:txBody>
      </p:sp>
      <p:sp>
        <p:nvSpPr>
          <p:cNvPr id="3" name="文字方塊 2">
            <a:extLst>
              <a:ext uri="{FF2B5EF4-FFF2-40B4-BE49-F238E27FC236}">
                <a16:creationId xmlns:a16="http://schemas.microsoft.com/office/drawing/2014/main" id="{D52DC29E-8F79-4B00-BBB8-FF7D9EB180E2}"/>
              </a:ext>
            </a:extLst>
          </p:cNvPr>
          <p:cNvSpPr txBox="1"/>
          <p:nvPr/>
        </p:nvSpPr>
        <p:spPr>
          <a:xfrm>
            <a:off x="5018995" y="3062018"/>
            <a:ext cx="2869330" cy="1323439"/>
          </a:xfrm>
          <a:prstGeom prst="rect">
            <a:avLst/>
          </a:prstGeom>
          <a:solidFill>
            <a:srgbClr val="006666"/>
          </a:solidFill>
          <a:ln>
            <a:solidFill>
              <a:srgbClr val="006666"/>
            </a:solidFill>
          </a:ln>
        </p:spPr>
        <p:txBody>
          <a:bodyPr wrap="square" rtlCol="0">
            <a:spAutoFit/>
          </a:bodyPr>
          <a:lstStyle/>
          <a:p>
            <a:pPr algn="ctr"/>
            <a:r>
              <a:rPr lang="zh-TW" altLang="en-US" sz="8000" dirty="0">
                <a:solidFill>
                  <a:schemeClr val="bg1"/>
                </a:solidFill>
                <a:latin typeface="微軟正黑體" panose="020B0604030504040204" pitchFamily="34" charset="-120"/>
                <a:ea typeface="微軟正黑體" panose="020B0604030504040204" pitchFamily="34" charset="-120"/>
                <a:cs typeface="Calibri" panose="020F0502020204030204" pitchFamily="34" charset="0"/>
              </a:rPr>
              <a:t>完美</a:t>
            </a:r>
          </a:p>
        </p:txBody>
      </p:sp>
      <p:cxnSp>
        <p:nvCxnSpPr>
          <p:cNvPr id="4" name="直線接點 3">
            <a:extLst>
              <a:ext uri="{FF2B5EF4-FFF2-40B4-BE49-F238E27FC236}">
                <a16:creationId xmlns:a16="http://schemas.microsoft.com/office/drawing/2014/main" id="{96A5A24E-646E-4F09-809E-C48CC58148D3}"/>
              </a:ext>
            </a:extLst>
          </p:cNvPr>
          <p:cNvCxnSpPr>
            <a:cxnSpLocks/>
            <a:stCxn id="3" idx="3"/>
            <a:endCxn id="8" idx="1"/>
          </p:cNvCxnSpPr>
          <p:nvPr/>
        </p:nvCxnSpPr>
        <p:spPr>
          <a:xfrm>
            <a:off x="7888325" y="3723738"/>
            <a:ext cx="1434344" cy="0"/>
          </a:xfrm>
          <a:prstGeom prst="line">
            <a:avLst/>
          </a:prstGeom>
          <a:ln w="76200">
            <a:solidFill>
              <a:srgbClr val="006666"/>
            </a:solidFill>
          </a:ln>
        </p:spPr>
        <p:style>
          <a:lnRef idx="1">
            <a:schemeClr val="accent1"/>
          </a:lnRef>
          <a:fillRef idx="0">
            <a:schemeClr val="accent1"/>
          </a:fillRef>
          <a:effectRef idx="0">
            <a:schemeClr val="accent1"/>
          </a:effectRef>
          <a:fontRef idx="minor">
            <a:schemeClr val="tx1"/>
          </a:fontRef>
        </p:style>
      </p:cxnSp>
      <p:sp>
        <p:nvSpPr>
          <p:cNvPr id="7" name="文字方塊 6">
            <a:extLst>
              <a:ext uri="{FF2B5EF4-FFF2-40B4-BE49-F238E27FC236}">
                <a16:creationId xmlns:a16="http://schemas.microsoft.com/office/drawing/2014/main" id="{DACE27D5-6AED-4895-AFC5-187B6FB8E01B}"/>
              </a:ext>
            </a:extLst>
          </p:cNvPr>
          <p:cNvSpPr txBox="1"/>
          <p:nvPr/>
        </p:nvSpPr>
        <p:spPr>
          <a:xfrm>
            <a:off x="715322" y="393412"/>
            <a:ext cx="2869330" cy="584775"/>
          </a:xfrm>
          <a:prstGeom prst="rect">
            <a:avLst/>
          </a:prstGeom>
          <a:noFill/>
          <a:ln w="38100">
            <a:solidFill>
              <a:srgbClr val="006666"/>
            </a:solidFill>
          </a:ln>
        </p:spPr>
        <p:txBody>
          <a:bodyPr wrap="square" rtlCol="0">
            <a:spAutoFit/>
          </a:bodyPr>
          <a:lstStyle/>
          <a:p>
            <a:pPr algn="ctr"/>
            <a:r>
              <a:rPr lang="zh-TW" altLang="en-US" sz="3200" b="1" dirty="0">
                <a:solidFill>
                  <a:srgbClr val="006666"/>
                </a:solidFill>
                <a:latin typeface="微軟正黑體" panose="020B0604030504040204" pitchFamily="34" charset="-120"/>
                <a:ea typeface="微軟正黑體" panose="020B0604030504040204" pitchFamily="34" charset="-120"/>
              </a:rPr>
              <a:t>近义词</a:t>
            </a:r>
            <a:r>
              <a:rPr lang="en-US" altLang="zh-TW" sz="3200" b="1" dirty="0">
                <a:solidFill>
                  <a:srgbClr val="006666"/>
                </a:solidFill>
                <a:latin typeface="微軟正黑體" panose="020B0604030504040204" pitchFamily="34" charset="-120"/>
                <a:ea typeface="微軟正黑體" panose="020B0604030504040204" pitchFamily="34" charset="-120"/>
              </a:rPr>
              <a:t>1</a:t>
            </a:r>
            <a:endParaRPr lang="zh-TW" altLang="en-US" sz="3200" b="1" dirty="0">
              <a:solidFill>
                <a:srgbClr val="006666"/>
              </a:solidFill>
              <a:latin typeface="微軟正黑體" panose="020B0604030504040204" pitchFamily="34" charset="-120"/>
              <a:ea typeface="微軟正黑體" panose="020B0604030504040204" pitchFamily="34" charset="-120"/>
            </a:endParaRPr>
          </a:p>
        </p:txBody>
      </p:sp>
      <p:sp>
        <p:nvSpPr>
          <p:cNvPr id="8" name="文字方塊 7">
            <a:extLst>
              <a:ext uri="{FF2B5EF4-FFF2-40B4-BE49-F238E27FC236}">
                <a16:creationId xmlns:a16="http://schemas.microsoft.com/office/drawing/2014/main" id="{DDE257DC-0A77-4E5F-A91E-56BE6249EB52}"/>
              </a:ext>
            </a:extLst>
          </p:cNvPr>
          <p:cNvSpPr txBox="1"/>
          <p:nvPr/>
        </p:nvSpPr>
        <p:spPr>
          <a:xfrm>
            <a:off x="9322669" y="3062018"/>
            <a:ext cx="2869331" cy="1323439"/>
          </a:xfrm>
          <a:prstGeom prst="rect">
            <a:avLst/>
          </a:prstGeom>
          <a:solidFill>
            <a:srgbClr val="006666"/>
          </a:solidFill>
          <a:ln>
            <a:solidFill>
              <a:srgbClr val="006666"/>
            </a:solidFill>
          </a:ln>
        </p:spPr>
        <p:txBody>
          <a:bodyPr wrap="square" rtlCol="0">
            <a:spAutoFit/>
          </a:bodyPr>
          <a:lstStyle/>
          <a:p>
            <a:pPr algn="ctr"/>
            <a:r>
              <a:rPr lang="zh-TW" altLang="en-US" sz="8000" dirty="0">
                <a:solidFill>
                  <a:schemeClr val="bg1"/>
                </a:solidFill>
                <a:latin typeface="微軟正黑體" panose="020B0604030504040204" pitchFamily="34" charset="-120"/>
                <a:ea typeface="微軟正黑體" panose="020B0604030504040204" pitchFamily="34" charset="-120"/>
                <a:cs typeface="Calibri" panose="020F0502020204030204" pitchFamily="34" charset="0"/>
              </a:rPr>
              <a:t>完备</a:t>
            </a:r>
          </a:p>
        </p:txBody>
      </p:sp>
      <p:cxnSp>
        <p:nvCxnSpPr>
          <p:cNvPr id="9" name="直線接點 8">
            <a:extLst>
              <a:ext uri="{FF2B5EF4-FFF2-40B4-BE49-F238E27FC236}">
                <a16:creationId xmlns:a16="http://schemas.microsoft.com/office/drawing/2014/main" id="{B40C5E84-49D1-4564-8720-F9F3A6086149}"/>
              </a:ext>
            </a:extLst>
          </p:cNvPr>
          <p:cNvCxnSpPr>
            <a:cxnSpLocks/>
            <a:stCxn id="2" idx="3"/>
            <a:endCxn id="3" idx="1"/>
          </p:cNvCxnSpPr>
          <p:nvPr/>
        </p:nvCxnSpPr>
        <p:spPr>
          <a:xfrm>
            <a:off x="3584651" y="3723738"/>
            <a:ext cx="1434344" cy="0"/>
          </a:xfrm>
          <a:prstGeom prst="line">
            <a:avLst/>
          </a:prstGeom>
          <a:ln w="76200">
            <a:solidFill>
              <a:srgbClr val="0066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7843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6A35303D-6CC8-428C-B444-EE1FB04D5DE8}"/>
              </a:ext>
            </a:extLst>
          </p:cNvPr>
          <p:cNvSpPr txBox="1"/>
          <p:nvPr/>
        </p:nvSpPr>
        <p:spPr>
          <a:xfrm>
            <a:off x="717751" y="377"/>
            <a:ext cx="2513125" cy="584775"/>
          </a:xfrm>
          <a:prstGeom prst="rect">
            <a:avLst/>
          </a:prstGeom>
          <a:solidFill>
            <a:srgbClr val="006666"/>
          </a:solidFill>
          <a:ln w="38100">
            <a:solidFill>
              <a:srgbClr val="006666"/>
            </a:solidFill>
          </a:ln>
        </p:spPr>
        <p:txBody>
          <a:bodyPr wrap="square" rtlCol="0">
            <a:spAutoFit/>
          </a:bodyPr>
          <a:lstStyle/>
          <a:p>
            <a:pPr algn="ctr"/>
            <a:r>
              <a:rPr lang="zh-TW" altLang="en-US" sz="3200" dirty="0">
                <a:solidFill>
                  <a:schemeClr val="bg1"/>
                </a:solidFill>
                <a:latin typeface="微軟正黑體" panose="020B0604030504040204" pitchFamily="34" charset="-120"/>
                <a:ea typeface="微軟正黑體" panose="020B0604030504040204" pitchFamily="34" charset="-120"/>
              </a:rPr>
              <a:t>完满</a:t>
            </a:r>
            <a:endParaRPr lang="en-US" altLang="zh-TW" sz="3200" dirty="0">
              <a:solidFill>
                <a:schemeClr val="bg1"/>
              </a:solidFill>
              <a:latin typeface="微軟正黑體" panose="020B0604030504040204" pitchFamily="34" charset="-120"/>
              <a:ea typeface="微軟正黑體" panose="020B0604030504040204" pitchFamily="34" charset="-120"/>
            </a:endParaRPr>
          </a:p>
        </p:txBody>
      </p:sp>
      <p:sp>
        <p:nvSpPr>
          <p:cNvPr id="3" name="文字方塊 2">
            <a:extLst>
              <a:ext uri="{FF2B5EF4-FFF2-40B4-BE49-F238E27FC236}">
                <a16:creationId xmlns:a16="http://schemas.microsoft.com/office/drawing/2014/main" id="{2AD805DF-D8F2-4C40-B812-6025D886CDC7}"/>
              </a:ext>
            </a:extLst>
          </p:cNvPr>
          <p:cNvSpPr txBox="1"/>
          <p:nvPr/>
        </p:nvSpPr>
        <p:spPr>
          <a:xfrm>
            <a:off x="9320981" y="-4717"/>
            <a:ext cx="2513125" cy="584775"/>
          </a:xfrm>
          <a:prstGeom prst="rect">
            <a:avLst/>
          </a:prstGeom>
          <a:solidFill>
            <a:srgbClr val="006666"/>
          </a:solidFill>
          <a:ln w="38100">
            <a:solidFill>
              <a:srgbClr val="006666"/>
            </a:solidFill>
          </a:ln>
        </p:spPr>
        <p:txBody>
          <a:bodyPr wrap="square" rtlCol="0">
            <a:spAutoFit/>
          </a:bodyPr>
          <a:lstStyle/>
          <a:p>
            <a:pPr algn="ctr"/>
            <a:r>
              <a:rPr lang="zh-TW" altLang="en-US" sz="3200" dirty="0">
                <a:solidFill>
                  <a:schemeClr val="bg1"/>
                </a:solidFill>
                <a:latin typeface="微軟正黑體" panose="020B0604030504040204" pitchFamily="34" charset="-120"/>
                <a:ea typeface="微軟正黑體" panose="020B0604030504040204" pitchFamily="34" charset="-120"/>
              </a:rPr>
              <a:t>完备</a:t>
            </a:r>
            <a:endParaRPr lang="en-US" altLang="zh-TW" sz="3200" dirty="0">
              <a:solidFill>
                <a:schemeClr val="bg1"/>
              </a:solidFill>
              <a:latin typeface="微軟正黑體" panose="020B0604030504040204" pitchFamily="34" charset="-120"/>
              <a:ea typeface="微軟正黑體" panose="020B0604030504040204" pitchFamily="34" charset="-120"/>
            </a:endParaRPr>
          </a:p>
        </p:txBody>
      </p:sp>
      <p:cxnSp>
        <p:nvCxnSpPr>
          <p:cNvPr id="10" name="直線接點 9">
            <a:extLst>
              <a:ext uri="{FF2B5EF4-FFF2-40B4-BE49-F238E27FC236}">
                <a16:creationId xmlns:a16="http://schemas.microsoft.com/office/drawing/2014/main" id="{32FC350C-1C13-4DDA-A8FD-BDC15F8EE7E2}"/>
              </a:ext>
            </a:extLst>
          </p:cNvPr>
          <p:cNvCxnSpPr>
            <a:cxnSpLocks/>
            <a:stCxn id="2" idx="3"/>
            <a:endCxn id="13" idx="1"/>
          </p:cNvCxnSpPr>
          <p:nvPr/>
        </p:nvCxnSpPr>
        <p:spPr>
          <a:xfrm flipV="1">
            <a:off x="3230876" y="278653"/>
            <a:ext cx="1788490" cy="14112"/>
          </a:xfrm>
          <a:prstGeom prst="line">
            <a:avLst/>
          </a:prstGeom>
          <a:ln w="76200">
            <a:solidFill>
              <a:srgbClr val="006666"/>
            </a:solidFill>
          </a:ln>
        </p:spPr>
        <p:style>
          <a:lnRef idx="1">
            <a:schemeClr val="accent1"/>
          </a:lnRef>
          <a:fillRef idx="0">
            <a:schemeClr val="accent1"/>
          </a:fillRef>
          <a:effectRef idx="0">
            <a:schemeClr val="accent1"/>
          </a:effectRef>
          <a:fontRef idx="minor">
            <a:schemeClr val="tx1"/>
          </a:fontRef>
        </p:style>
      </p:cxnSp>
      <p:graphicFrame>
        <p:nvGraphicFramePr>
          <p:cNvPr id="4" name="表格 3">
            <a:extLst>
              <a:ext uri="{FF2B5EF4-FFF2-40B4-BE49-F238E27FC236}">
                <a16:creationId xmlns:a16="http://schemas.microsoft.com/office/drawing/2014/main" id="{E03E0B31-310A-4BFD-8267-FC63F55CD512}"/>
              </a:ext>
            </a:extLst>
          </p:cNvPr>
          <p:cNvGraphicFramePr>
            <a:graphicFrameLocks noGrp="1"/>
          </p:cNvGraphicFramePr>
          <p:nvPr/>
        </p:nvGraphicFramePr>
        <p:xfrm>
          <a:off x="16603579" y="1187116"/>
          <a:ext cx="208280" cy="365760"/>
        </p:xfrm>
        <a:graphic>
          <a:graphicData uri="http://schemas.openxmlformats.org/drawingml/2006/table">
            <a:tbl>
              <a:tblPr/>
              <a:tblGrid>
                <a:gridCol w="208280">
                  <a:extLst>
                    <a:ext uri="{9D8B030D-6E8A-4147-A177-3AD203B41FA5}">
                      <a16:colId xmlns:a16="http://schemas.microsoft.com/office/drawing/2014/main" val="74169329"/>
                    </a:ext>
                  </a:extLst>
                </a:gridCol>
              </a:tblGrid>
              <a:tr h="0">
                <a:tc>
                  <a:txBody>
                    <a:bodyPr/>
                    <a:lstStyle/>
                    <a:p>
                      <a:endParaRPr lang="zh-TW" alt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064643234"/>
                  </a:ext>
                </a:extLst>
              </a:tr>
            </a:tbl>
          </a:graphicData>
        </a:graphic>
      </p:graphicFrame>
      <p:graphicFrame>
        <p:nvGraphicFramePr>
          <p:cNvPr id="7" name="表格 16">
            <a:extLst>
              <a:ext uri="{FF2B5EF4-FFF2-40B4-BE49-F238E27FC236}">
                <a16:creationId xmlns:a16="http://schemas.microsoft.com/office/drawing/2014/main" id="{F44D940F-5648-4768-BA7F-CFBB17555E6D}"/>
              </a:ext>
            </a:extLst>
          </p:cNvPr>
          <p:cNvGraphicFramePr>
            <a:graphicFrameLocks noGrp="1"/>
          </p:cNvGraphicFramePr>
          <p:nvPr>
            <p:extLst>
              <p:ext uri="{D42A27DB-BD31-4B8C-83A1-F6EECF244321}">
                <p14:modId xmlns:p14="http://schemas.microsoft.com/office/powerpoint/2010/main" val="4033261209"/>
              </p:ext>
            </p:extLst>
          </p:nvPr>
        </p:nvGraphicFramePr>
        <p:xfrm>
          <a:off x="782725" y="877540"/>
          <a:ext cx="11051381" cy="5509155"/>
        </p:xfrm>
        <a:graphic>
          <a:graphicData uri="http://schemas.openxmlformats.org/drawingml/2006/table">
            <a:tbl>
              <a:tblPr firstRow="1" bandRow="1">
                <a:tableStyleId>{0505E3EF-67EA-436B-97B2-0124C06EBD24}</a:tableStyleId>
              </a:tblPr>
              <a:tblGrid>
                <a:gridCol w="571125">
                  <a:extLst>
                    <a:ext uri="{9D8B030D-6E8A-4147-A177-3AD203B41FA5}">
                      <a16:colId xmlns:a16="http://schemas.microsoft.com/office/drawing/2014/main" val="1876788779"/>
                    </a:ext>
                  </a:extLst>
                </a:gridCol>
                <a:gridCol w="3372015">
                  <a:extLst>
                    <a:ext uri="{9D8B030D-6E8A-4147-A177-3AD203B41FA5}">
                      <a16:colId xmlns:a16="http://schemas.microsoft.com/office/drawing/2014/main" val="2559779614"/>
                    </a:ext>
                  </a:extLst>
                </a:gridCol>
                <a:gridCol w="3676043">
                  <a:extLst>
                    <a:ext uri="{9D8B030D-6E8A-4147-A177-3AD203B41FA5}">
                      <a16:colId xmlns:a16="http://schemas.microsoft.com/office/drawing/2014/main" val="243872182"/>
                    </a:ext>
                  </a:extLst>
                </a:gridCol>
                <a:gridCol w="3432198">
                  <a:extLst>
                    <a:ext uri="{9D8B030D-6E8A-4147-A177-3AD203B41FA5}">
                      <a16:colId xmlns:a16="http://schemas.microsoft.com/office/drawing/2014/main" val="543866033"/>
                    </a:ext>
                  </a:extLst>
                </a:gridCol>
              </a:tblGrid>
              <a:tr h="530606">
                <a:tc gridSpan="4">
                  <a:txBody>
                    <a:bodyPr/>
                    <a:lstStyle/>
                    <a:p>
                      <a:pPr algn="ctr"/>
                      <a:r>
                        <a:rPr lang="zh-TW" altLang="en-US" sz="3000" b="0" dirty="0">
                          <a:solidFill>
                            <a:schemeClr val="bg1"/>
                          </a:solidFill>
                          <a:latin typeface="微軟正黑體" panose="020B0604030504040204" pitchFamily="34" charset="-120"/>
                          <a:ea typeface="微軟正黑體" panose="020B0604030504040204" pitchFamily="34" charset="-120"/>
                        </a:rPr>
                        <a:t>语义</a:t>
                      </a:r>
                      <a:endParaRPr lang="zh-TW" altLang="en-US" sz="3000" b="0" dirty="0">
                        <a:ln>
                          <a:solidFill>
                            <a:schemeClr val="tx1"/>
                          </a:solidFill>
                        </a:ln>
                        <a:solidFill>
                          <a:schemeClr val="bg1"/>
                        </a:solidFill>
                        <a:latin typeface="微軟正黑體" panose="020B0604030504040204" pitchFamily="34" charset="-120"/>
                        <a:ea typeface="微軟正黑體" panose="020B0604030504040204" pitchFamily="34" charset="-120"/>
                      </a:endParaRPr>
                    </a:p>
                  </a:txBody>
                  <a:tcPr anchor="ctr">
                    <a:solidFill>
                      <a:srgbClr val="006666"/>
                    </a:solidFill>
                  </a:tcPr>
                </a:tc>
                <a:tc hMerge="1">
                  <a:txBody>
                    <a:bodyPr/>
                    <a:lstStyle/>
                    <a:p>
                      <a:endParaRPr lang="zh-TW" altLang="en-US" sz="4000" b="0" baseline="0" dirty="0">
                        <a:latin typeface="Calibri" panose="020F0502020204030204" pitchFamily="34" charset="0"/>
                        <a:ea typeface="標楷體" panose="03000509000000000000" pitchFamily="65" charset="-120"/>
                      </a:endParaRPr>
                    </a:p>
                  </a:txBody>
                  <a:tcPr anchor="ctr">
                    <a:noFill/>
                  </a:tcPr>
                </a:tc>
                <a:tc hMerge="1">
                  <a:txBody>
                    <a:bodyPr/>
                    <a:lstStyle/>
                    <a:p>
                      <a:endParaRPr lang="zh-TW" altLang="en-US"/>
                    </a:p>
                  </a:txBody>
                  <a:tcPr/>
                </a:tc>
                <a:tc hMerge="1">
                  <a:txBody>
                    <a:bodyPr/>
                    <a:lstStyle/>
                    <a:p>
                      <a:pPr algn="ctr"/>
                      <a:endParaRPr lang="zh-TW" altLang="en-US" sz="3200" b="0" dirty="0">
                        <a:ln>
                          <a:solidFill>
                            <a:schemeClr val="tx1"/>
                          </a:solidFill>
                        </a:ln>
                        <a:solidFill>
                          <a:schemeClr val="bg1"/>
                        </a:solidFill>
                        <a:latin typeface="微軟正黑體" panose="020B0604030504040204" pitchFamily="34" charset="-120"/>
                        <a:ea typeface="微軟正黑體" panose="020B0604030504040204" pitchFamily="34" charset="-120"/>
                      </a:endParaRPr>
                    </a:p>
                  </a:txBody>
                  <a:tcPr anchor="ctr">
                    <a:solidFill>
                      <a:srgbClr val="006666"/>
                    </a:solidFill>
                  </a:tcPr>
                </a:tc>
                <a:extLst>
                  <a:ext uri="{0D108BD9-81ED-4DB2-BD59-A6C34878D82A}">
                    <a16:rowId xmlns:a16="http://schemas.microsoft.com/office/drawing/2014/main" val="3478206328"/>
                  </a:ext>
                </a:extLst>
              </a:tr>
              <a:tr h="1537958">
                <a:tc>
                  <a:txBody>
                    <a:bodyPr/>
                    <a:lstStyle/>
                    <a:p>
                      <a:pPr algn="ctr">
                        <a:lnSpc>
                          <a:spcPct val="100000"/>
                        </a:lnSpc>
                      </a:pPr>
                      <a:r>
                        <a:rPr lang="zh-TW" altLang="en-US" sz="3000" b="1" dirty="0">
                          <a:solidFill>
                            <a:srgbClr val="006666"/>
                          </a:solidFill>
                          <a:latin typeface="微軟正黑體" panose="020B0604030504040204" pitchFamily="34" charset="-120"/>
                          <a:ea typeface="微軟正黑體" panose="020B0604030504040204" pitchFamily="34" charset="-120"/>
                        </a:rPr>
                        <a:t> 相同点</a:t>
                      </a:r>
                    </a:p>
                  </a:txBody>
                  <a:tcPr vert="eaVert" anchor="ctr">
                    <a:noFill/>
                  </a:tcPr>
                </a:tc>
                <a:tc gridSpan="3">
                  <a:txBody>
                    <a:bodyPr/>
                    <a:lstStyle/>
                    <a:p>
                      <a:pPr>
                        <a:lnSpc>
                          <a:spcPct val="150000"/>
                        </a:lnSpc>
                      </a:pPr>
                      <a:r>
                        <a:rPr lang="en-US" altLang="zh-TW" sz="3000" b="0" baseline="0" dirty="0">
                          <a:ln>
                            <a:solidFill>
                              <a:schemeClr val="tx1"/>
                            </a:solidFill>
                          </a:ln>
                          <a:latin typeface="微軟正黑體" panose="020B0604030504040204" pitchFamily="34" charset="-120"/>
                          <a:ea typeface="微軟正黑體" panose="020B0604030504040204" pitchFamily="34" charset="-120"/>
                        </a:rPr>
                        <a:t>1.adj.</a:t>
                      </a:r>
                      <a:r>
                        <a:rPr lang="zh-TW" altLang="en-US" sz="3000" b="0" baseline="0" dirty="0">
                          <a:ln>
                            <a:solidFill>
                              <a:schemeClr val="tx1"/>
                            </a:solidFill>
                          </a:ln>
                          <a:latin typeface="微軟正黑體" panose="020B0604030504040204" pitchFamily="34" charset="-120"/>
                          <a:ea typeface="微軟正黑體" panose="020B0604030504040204" pitchFamily="34" charset="-120"/>
                        </a:rPr>
                        <a:t>。</a:t>
                      </a:r>
                      <a:endParaRPr lang="en-US" altLang="zh-TW" sz="3000" b="0" baseline="0" dirty="0">
                        <a:ln>
                          <a:solidFill>
                            <a:schemeClr val="tx1"/>
                          </a:solidFill>
                        </a:ln>
                        <a:latin typeface="微軟正黑體" panose="020B0604030504040204" pitchFamily="34" charset="-120"/>
                        <a:ea typeface="微軟正黑體" panose="020B0604030504040204" pitchFamily="34" charset="-120"/>
                      </a:endParaRPr>
                    </a:p>
                    <a:p>
                      <a:pPr>
                        <a:lnSpc>
                          <a:spcPct val="150000"/>
                        </a:lnSpc>
                      </a:pPr>
                      <a:r>
                        <a:rPr lang="en-US" altLang="zh-TW" sz="3000" b="0" baseline="0" dirty="0">
                          <a:ln>
                            <a:solidFill>
                              <a:schemeClr val="tx1"/>
                            </a:solidFill>
                          </a:ln>
                          <a:latin typeface="微軟正黑體" panose="020B0604030504040204" pitchFamily="34" charset="-120"/>
                          <a:ea typeface="微軟正黑體" panose="020B0604030504040204" pitchFamily="34" charset="-120"/>
                        </a:rPr>
                        <a:t>2.</a:t>
                      </a:r>
                      <a:r>
                        <a:rPr lang="zh-TW" altLang="en-US" sz="3000" b="0" baseline="0" dirty="0">
                          <a:ln>
                            <a:solidFill>
                              <a:schemeClr val="tx1"/>
                            </a:solidFill>
                          </a:ln>
                          <a:latin typeface="微軟正黑體" panose="020B0604030504040204" pitchFamily="34" charset="-120"/>
                          <a:ea typeface="微軟正黑體" panose="020B0604030504040204" pitchFamily="34" charset="-120"/>
                        </a:rPr>
                        <a:t>都有“完整、齐全”的意思。</a:t>
                      </a:r>
                      <a:endParaRPr lang="en-US" altLang="zh-TW" sz="3000" b="0" baseline="0" dirty="0">
                        <a:ln>
                          <a:solidFill>
                            <a:schemeClr val="tx1"/>
                          </a:solidFill>
                        </a:ln>
                        <a:latin typeface="微軟正黑體" panose="020B0604030504040204" pitchFamily="34" charset="-120"/>
                        <a:ea typeface="微軟正黑體" panose="020B0604030504040204" pitchFamily="34" charset="-120"/>
                      </a:endParaRPr>
                    </a:p>
                  </a:txBody>
                  <a:tcPr anchor="ctr">
                    <a:noFill/>
                  </a:tcPr>
                </a:tc>
                <a:tc hMerge="1">
                  <a:txBody>
                    <a:bodyPr/>
                    <a:lstStyle/>
                    <a:p>
                      <a:endParaRPr lang="zh-TW" altLang="en-US"/>
                    </a:p>
                  </a:txBody>
                  <a:tcPr/>
                </a:tc>
                <a:tc hMerge="1">
                  <a:txBody>
                    <a:bodyPr/>
                    <a:lstStyle/>
                    <a:p>
                      <a:pPr>
                        <a:lnSpc>
                          <a:spcPct val="150000"/>
                        </a:lnSpc>
                      </a:pPr>
                      <a:endParaRPr lang="en-US" altLang="zh-TW" sz="3200" b="0" baseline="0" dirty="0">
                        <a:ln>
                          <a:solidFill>
                            <a:schemeClr val="tx1"/>
                          </a:solidFill>
                        </a:ln>
                        <a:latin typeface="微軟正黑體" panose="020B0604030504040204" pitchFamily="34" charset="-120"/>
                        <a:ea typeface="微軟正黑體" panose="020B0604030504040204" pitchFamily="34" charset="-120"/>
                      </a:endParaRPr>
                    </a:p>
                  </a:txBody>
                  <a:tcPr anchor="ctr">
                    <a:noFill/>
                  </a:tcPr>
                </a:tc>
                <a:extLst>
                  <a:ext uri="{0D108BD9-81ED-4DB2-BD59-A6C34878D82A}">
                    <a16:rowId xmlns:a16="http://schemas.microsoft.com/office/drawing/2014/main" val="69350516"/>
                  </a:ext>
                </a:extLst>
              </a:tr>
              <a:tr h="671927">
                <a:tc rowSpan="2">
                  <a:txBody>
                    <a:bodyPr/>
                    <a:lstStyle/>
                    <a:p>
                      <a:pPr algn="ctr">
                        <a:lnSpc>
                          <a:spcPct val="100000"/>
                        </a:lnSpc>
                      </a:pPr>
                      <a:r>
                        <a:rPr lang="zh-TW" altLang="en-US" sz="3000" b="1" dirty="0">
                          <a:solidFill>
                            <a:srgbClr val="006666"/>
                          </a:solidFill>
                          <a:latin typeface="微軟正黑體" panose="020B0604030504040204" pitchFamily="34" charset="-120"/>
                          <a:ea typeface="微軟正黑體" panose="020B0604030504040204" pitchFamily="34" charset="-120"/>
                        </a:rPr>
                        <a:t>不同点</a:t>
                      </a:r>
                    </a:p>
                  </a:txBody>
                  <a:tcPr vert="eaVert" anchor="ctr">
                    <a:noFill/>
                  </a:tcPr>
                </a:tc>
                <a:tc>
                  <a:txBody>
                    <a:bodyPr/>
                    <a:lstStyle/>
                    <a:p>
                      <a:pPr algn="ctr"/>
                      <a:r>
                        <a:rPr lang="zh-TW" altLang="en-US" sz="3000" dirty="0">
                          <a:solidFill>
                            <a:schemeClr val="bg1"/>
                          </a:solidFill>
                          <a:latin typeface="微軟正黑體" panose="020B0604030504040204" pitchFamily="34" charset="-120"/>
                          <a:ea typeface="+mn-ea"/>
                        </a:rPr>
                        <a:t>完满</a:t>
                      </a:r>
                      <a:endParaRPr lang="en-US" altLang="zh-TW" sz="3000" dirty="0">
                        <a:solidFill>
                          <a:schemeClr val="bg1"/>
                        </a:solidFill>
                        <a:latin typeface="微軟正黑體" panose="020B0604030504040204" pitchFamily="34" charset="-120"/>
                        <a:ea typeface="+mn-ea"/>
                      </a:endParaRPr>
                    </a:p>
                  </a:txBody>
                  <a:tcPr anchor="ctr">
                    <a:solidFill>
                      <a:srgbClr val="006666"/>
                    </a:solidFill>
                  </a:tcPr>
                </a:tc>
                <a:tc>
                  <a:txBody>
                    <a:bodyPr/>
                    <a:lstStyle/>
                    <a:p>
                      <a:pPr algn="ctr"/>
                      <a:r>
                        <a:rPr lang="zh-TW" altLang="en-US" sz="3000" dirty="0">
                          <a:solidFill>
                            <a:schemeClr val="bg1"/>
                          </a:solidFill>
                          <a:latin typeface="微軟正黑體" panose="020B0604030504040204" pitchFamily="34" charset="-120"/>
                          <a:ea typeface="+mn-ea"/>
                        </a:rPr>
                        <a:t>完美</a:t>
                      </a:r>
                      <a:endParaRPr lang="en-US" altLang="zh-TW" sz="3000" dirty="0">
                        <a:solidFill>
                          <a:schemeClr val="bg1"/>
                        </a:solidFill>
                        <a:latin typeface="微軟正黑體" panose="020B0604030504040204" pitchFamily="34" charset="-120"/>
                        <a:ea typeface="+mn-ea"/>
                      </a:endParaRPr>
                    </a:p>
                  </a:txBody>
                  <a:tcPr anchor="ctr">
                    <a:solidFill>
                      <a:srgbClr val="0066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000" dirty="0">
                          <a:solidFill>
                            <a:schemeClr val="bg1"/>
                          </a:solidFill>
                          <a:latin typeface="微軟正黑體" panose="020B0604030504040204" pitchFamily="34" charset="-120"/>
                          <a:ea typeface="+mn-ea"/>
                        </a:rPr>
                        <a:t>完备</a:t>
                      </a:r>
                      <a:endParaRPr lang="en-US" altLang="zh-TW" sz="3000" dirty="0">
                        <a:solidFill>
                          <a:schemeClr val="bg1"/>
                        </a:solidFill>
                        <a:latin typeface="微軟正黑體" panose="020B0604030504040204" pitchFamily="34" charset="-120"/>
                        <a:ea typeface="+mn-ea"/>
                      </a:endParaRPr>
                    </a:p>
                  </a:txBody>
                  <a:tcPr anchor="ctr">
                    <a:solidFill>
                      <a:srgbClr val="006666"/>
                    </a:solidFill>
                  </a:tcPr>
                </a:tc>
                <a:extLst>
                  <a:ext uri="{0D108BD9-81ED-4DB2-BD59-A6C34878D82A}">
                    <a16:rowId xmlns:a16="http://schemas.microsoft.com/office/drawing/2014/main" val="4052056327"/>
                  </a:ext>
                </a:extLst>
              </a:tr>
              <a:tr h="2203400">
                <a:tc vMerge="1">
                  <a:txBody>
                    <a:bodyPr/>
                    <a:lstStyle/>
                    <a:p>
                      <a:endParaRPr lang="zh-TW" altLang="en-US"/>
                    </a:p>
                  </a:txBody>
                  <a:tcPr/>
                </a:tc>
                <a:tc>
                  <a:txBody>
                    <a:bodyPr/>
                    <a:lstStyle/>
                    <a:p>
                      <a:pPr marL="0" indent="0" algn="l">
                        <a:lnSpc>
                          <a:spcPct val="150000"/>
                        </a:lnSpc>
                        <a:buNone/>
                      </a:pPr>
                      <a:r>
                        <a:rPr lang="en-US" altLang="zh-TW" sz="3000" b="0" baseline="0" dirty="0">
                          <a:ln>
                            <a:solidFill>
                              <a:schemeClr val="tx1"/>
                            </a:solidFill>
                          </a:ln>
                          <a:latin typeface="微軟正黑體" panose="020B0604030504040204" pitchFamily="34" charset="-120"/>
                          <a:ea typeface="微軟正黑體" panose="020B0604030504040204" pitchFamily="34" charset="-120"/>
                        </a:rPr>
                        <a:t>1.</a:t>
                      </a:r>
                      <a:r>
                        <a:rPr lang="zh-TW" altLang="en-US" sz="3000" b="0" baseline="0" dirty="0">
                          <a:ln>
                            <a:solidFill>
                              <a:schemeClr val="tx1"/>
                            </a:solidFill>
                          </a:ln>
                          <a:latin typeface="微軟正黑體" panose="020B0604030504040204" pitchFamily="34" charset="-120"/>
                          <a:ea typeface="微軟正黑體" panose="020B0604030504040204" pitchFamily="34" charset="-120"/>
                        </a:rPr>
                        <a:t>着重在“圆满、</a:t>
                      </a:r>
                      <a:endParaRPr lang="en-US" altLang="zh-TW" sz="3000" b="0" baseline="0" dirty="0">
                        <a:ln>
                          <a:solidFill>
                            <a:schemeClr val="tx1"/>
                          </a:solidFill>
                        </a:ln>
                        <a:latin typeface="微軟正黑體" panose="020B0604030504040204" pitchFamily="34" charset="-120"/>
                        <a:ea typeface="微軟正黑體" panose="020B0604030504040204" pitchFamily="34" charset="-120"/>
                      </a:endParaRPr>
                    </a:p>
                    <a:p>
                      <a:pPr marL="0" indent="0" algn="l">
                        <a:lnSpc>
                          <a:spcPct val="150000"/>
                        </a:lnSpc>
                        <a:buNone/>
                      </a:pPr>
                      <a:r>
                        <a:rPr lang="zh-TW" altLang="en-US" sz="3000" b="0" baseline="0" dirty="0">
                          <a:ln>
                            <a:solidFill>
                              <a:schemeClr val="tx1"/>
                            </a:solidFill>
                          </a:ln>
                          <a:latin typeface="微軟正黑體" panose="020B0604030504040204" pitchFamily="34" charset="-120"/>
                          <a:ea typeface="微軟正黑體" panose="020B0604030504040204" pitchFamily="34" charset="-120"/>
                        </a:rPr>
                        <a:t>   毫无疏漏”</a:t>
                      </a:r>
                      <a:endParaRPr lang="en-US" altLang="zh-TW" sz="3000" b="0" baseline="0" dirty="0">
                        <a:ln>
                          <a:solidFill>
                            <a:schemeClr val="tx1"/>
                          </a:solidFill>
                        </a:ln>
                        <a:latin typeface="微軟正黑體" panose="020B0604030504040204" pitchFamily="34" charset="-120"/>
                        <a:ea typeface="微軟正黑體" panose="020B0604030504040204" pitchFamily="34" charset="-120"/>
                      </a:endParaRPr>
                    </a:p>
                    <a:p>
                      <a:pPr marL="0" indent="0" algn="l">
                        <a:lnSpc>
                          <a:spcPct val="150000"/>
                        </a:lnSpc>
                        <a:buNone/>
                      </a:pPr>
                      <a:r>
                        <a:rPr lang="en-US" altLang="zh-TW" sz="3000" b="0" baseline="0" dirty="0">
                          <a:ln>
                            <a:solidFill>
                              <a:schemeClr val="tx1"/>
                            </a:solidFill>
                          </a:ln>
                          <a:latin typeface="微軟正黑體" panose="020B0604030504040204" pitchFamily="34" charset="-120"/>
                          <a:ea typeface="微軟正黑體" panose="020B0604030504040204" pitchFamily="34" charset="-120"/>
                        </a:rPr>
                        <a:t>2.</a:t>
                      </a:r>
                      <a:r>
                        <a:rPr lang="zh-TW" altLang="en-US" sz="3000" b="0" baseline="0" dirty="0">
                          <a:ln>
                            <a:solidFill>
                              <a:schemeClr val="tx1"/>
                            </a:solidFill>
                          </a:ln>
                          <a:latin typeface="微軟正黑體" panose="020B0604030504040204" pitchFamily="34" charset="-120"/>
                          <a:ea typeface="微軟正黑體" panose="020B0604030504040204" pitchFamily="34" charset="-120"/>
                        </a:rPr>
                        <a:t>常用于工作、事</a:t>
                      </a:r>
                      <a:endParaRPr lang="en-US" altLang="zh-TW" sz="3000" b="0" baseline="0" dirty="0">
                        <a:ln>
                          <a:solidFill>
                            <a:schemeClr val="tx1"/>
                          </a:solidFill>
                        </a:ln>
                        <a:latin typeface="微軟正黑體" panose="020B0604030504040204" pitchFamily="34" charset="-120"/>
                        <a:ea typeface="微軟正黑體" panose="020B0604030504040204" pitchFamily="34" charset="-120"/>
                      </a:endParaRPr>
                    </a:p>
                    <a:p>
                      <a:pPr marL="0" indent="0" algn="l">
                        <a:lnSpc>
                          <a:spcPct val="150000"/>
                        </a:lnSpc>
                        <a:buNone/>
                      </a:pPr>
                      <a:r>
                        <a:rPr lang="zh-TW" altLang="en-US" sz="3000" b="0" baseline="0" dirty="0">
                          <a:ln>
                            <a:solidFill>
                              <a:schemeClr val="tx1"/>
                            </a:solidFill>
                          </a:ln>
                          <a:latin typeface="微軟正黑體" panose="020B0604030504040204" pitchFamily="34" charset="-120"/>
                          <a:ea typeface="微軟正黑體" panose="020B0604030504040204" pitchFamily="34" charset="-120"/>
                        </a:rPr>
                        <a:t>   情、问题等方面。</a:t>
                      </a:r>
                      <a:endParaRPr lang="en-US" altLang="zh-TW" sz="3000" b="0" baseline="0" dirty="0">
                        <a:ln>
                          <a:solidFill>
                            <a:schemeClr val="tx1"/>
                          </a:solidFill>
                        </a:ln>
                        <a:latin typeface="微軟正黑體" panose="020B0604030504040204" pitchFamily="34" charset="-120"/>
                        <a:ea typeface="微軟正黑體" panose="020B0604030504040204" pitchFamily="34" charset="-120"/>
                      </a:endParaRPr>
                    </a:p>
                  </a:txBody>
                  <a:tcPr anchor="ctr">
                    <a:noFill/>
                  </a:tcPr>
                </a:tc>
                <a:tc>
                  <a:txBody>
                    <a:bodyPr/>
                    <a:lstStyle/>
                    <a:p>
                      <a:pPr marL="0" indent="0" algn="l">
                        <a:lnSpc>
                          <a:spcPct val="150000"/>
                        </a:lnSpc>
                        <a:buNone/>
                      </a:pPr>
                      <a:r>
                        <a:rPr lang="en-US" altLang="zh-TW" sz="3000" b="0" baseline="0" dirty="0">
                          <a:ln>
                            <a:solidFill>
                              <a:schemeClr val="tx1"/>
                            </a:solidFill>
                          </a:ln>
                          <a:latin typeface="微軟正黑體" panose="020B0604030504040204" pitchFamily="34" charset="-120"/>
                          <a:ea typeface="+mn-ea"/>
                        </a:rPr>
                        <a:t>1.</a:t>
                      </a:r>
                      <a:r>
                        <a:rPr lang="zh-TW" altLang="en-US" sz="3000" b="0" baseline="0" dirty="0">
                          <a:ln>
                            <a:solidFill>
                              <a:schemeClr val="tx1"/>
                            </a:solidFill>
                          </a:ln>
                          <a:latin typeface="微軟正黑體" panose="020B0604030504040204" pitchFamily="34" charset="-120"/>
                          <a:ea typeface="+mn-ea"/>
                        </a:rPr>
                        <a:t>着重在“美好，毫</a:t>
                      </a:r>
                      <a:endParaRPr lang="en-US" altLang="zh-TW" sz="3000" b="0" baseline="0" dirty="0">
                        <a:ln>
                          <a:solidFill>
                            <a:schemeClr val="tx1"/>
                          </a:solidFill>
                        </a:ln>
                        <a:latin typeface="微軟正黑體" panose="020B0604030504040204" pitchFamily="34" charset="-120"/>
                        <a:ea typeface="+mn-ea"/>
                      </a:endParaRPr>
                    </a:p>
                    <a:p>
                      <a:pPr marL="0" indent="0" algn="l">
                        <a:lnSpc>
                          <a:spcPct val="150000"/>
                        </a:lnSpc>
                        <a:buNone/>
                      </a:pPr>
                      <a:r>
                        <a:rPr lang="zh-TW" altLang="en-US" sz="3000" b="0" baseline="0" dirty="0">
                          <a:ln>
                            <a:solidFill>
                              <a:schemeClr val="tx1"/>
                            </a:solidFill>
                          </a:ln>
                          <a:latin typeface="微軟正黑體" panose="020B0604030504040204" pitchFamily="34" charset="-120"/>
                          <a:ea typeface="+mn-ea"/>
                        </a:rPr>
                        <a:t>   无缺憾”</a:t>
                      </a:r>
                      <a:endParaRPr lang="en-US" altLang="zh-TW" sz="3000" b="0" baseline="0" dirty="0">
                        <a:ln>
                          <a:solidFill>
                            <a:schemeClr val="tx1"/>
                          </a:solidFill>
                        </a:ln>
                        <a:latin typeface="微軟正黑體" panose="020B0604030504040204" pitchFamily="34" charset="-120"/>
                        <a:ea typeface="+mn-ea"/>
                      </a:endParaRPr>
                    </a:p>
                    <a:p>
                      <a:pPr marL="0" indent="0" algn="l">
                        <a:lnSpc>
                          <a:spcPct val="150000"/>
                        </a:lnSpc>
                        <a:buNone/>
                      </a:pPr>
                      <a:r>
                        <a:rPr lang="en-US" altLang="zh-TW" sz="3000" b="0" baseline="0" dirty="0">
                          <a:ln>
                            <a:solidFill>
                              <a:schemeClr val="tx1"/>
                            </a:solidFill>
                          </a:ln>
                          <a:latin typeface="微軟正黑體" panose="020B0604030504040204" pitchFamily="34" charset="-120"/>
                          <a:ea typeface="+mn-ea"/>
                        </a:rPr>
                        <a:t>2.</a:t>
                      </a:r>
                      <a:r>
                        <a:rPr lang="zh-TW" altLang="en-US" sz="3000" b="0" baseline="0" dirty="0">
                          <a:ln>
                            <a:solidFill>
                              <a:schemeClr val="tx1"/>
                            </a:solidFill>
                          </a:ln>
                          <a:latin typeface="微軟正黑體" panose="020B0604030504040204" pitchFamily="34" charset="-120"/>
                          <a:ea typeface="+mn-ea"/>
                        </a:rPr>
                        <a:t>常用于形象、语言、</a:t>
                      </a:r>
                      <a:endParaRPr lang="en-US" altLang="zh-TW" sz="3000" b="0" baseline="0" dirty="0">
                        <a:ln>
                          <a:solidFill>
                            <a:schemeClr val="tx1"/>
                          </a:solidFill>
                        </a:ln>
                        <a:latin typeface="微軟正黑體" panose="020B0604030504040204" pitchFamily="34" charset="-120"/>
                        <a:ea typeface="+mn-ea"/>
                      </a:endParaRPr>
                    </a:p>
                    <a:p>
                      <a:pPr marL="0" indent="0" algn="l">
                        <a:lnSpc>
                          <a:spcPct val="150000"/>
                        </a:lnSpc>
                        <a:buNone/>
                      </a:pPr>
                      <a:r>
                        <a:rPr lang="zh-TW" altLang="en-US" sz="3000" b="0" baseline="0" dirty="0">
                          <a:ln>
                            <a:solidFill>
                              <a:schemeClr val="tx1"/>
                            </a:solidFill>
                          </a:ln>
                          <a:latin typeface="微軟正黑體" panose="020B0604030504040204" pitchFamily="34" charset="-120"/>
                          <a:ea typeface="+mn-ea"/>
                        </a:rPr>
                        <a:t>   结构、形式等方面。</a:t>
                      </a:r>
                      <a:endParaRPr lang="en-US" altLang="zh-TW" sz="3000" b="0" baseline="0" dirty="0">
                        <a:ln>
                          <a:solidFill>
                            <a:schemeClr val="tx1"/>
                          </a:solidFill>
                        </a:ln>
                        <a:latin typeface="微軟正黑體" panose="020B0604030504040204" pitchFamily="34" charset="-120"/>
                        <a:ea typeface="+mn-ea"/>
                      </a:endParaRPr>
                    </a:p>
                  </a:txBody>
                  <a:tcPr anchor="ctr">
                    <a:noFill/>
                  </a:tcPr>
                </a:tc>
                <a:tc>
                  <a:txBody>
                    <a:bodyPr/>
                    <a:lstStyle/>
                    <a:p>
                      <a:pPr marL="0" indent="0" algn="l">
                        <a:lnSpc>
                          <a:spcPct val="150000"/>
                        </a:lnSpc>
                        <a:buNone/>
                      </a:pPr>
                      <a:r>
                        <a:rPr lang="en-US" altLang="zh-TW" sz="3000" b="0" baseline="0" dirty="0">
                          <a:ln>
                            <a:solidFill>
                              <a:schemeClr val="tx1"/>
                            </a:solidFill>
                          </a:ln>
                          <a:latin typeface="微軟正黑體" panose="020B0604030504040204" pitchFamily="34" charset="-120"/>
                          <a:ea typeface="+mn-ea"/>
                        </a:rPr>
                        <a:t>1.</a:t>
                      </a:r>
                      <a:r>
                        <a:rPr lang="zh-TW" altLang="en-US" sz="3000" b="0" baseline="0" dirty="0">
                          <a:ln>
                            <a:solidFill>
                              <a:schemeClr val="tx1"/>
                            </a:solidFill>
                          </a:ln>
                          <a:latin typeface="微軟正黑體" panose="020B0604030504040204" pitchFamily="34" charset="-120"/>
                          <a:ea typeface="+mn-ea"/>
                        </a:rPr>
                        <a:t>着重在“齐备”</a:t>
                      </a:r>
                      <a:endParaRPr lang="en-US" altLang="zh-TW" sz="3000" b="0" baseline="0" dirty="0">
                        <a:ln>
                          <a:solidFill>
                            <a:schemeClr val="tx1"/>
                          </a:solidFill>
                        </a:ln>
                        <a:latin typeface="微軟正黑體" panose="020B0604030504040204" pitchFamily="34" charset="-120"/>
                        <a:ea typeface="+mn-ea"/>
                      </a:endParaRPr>
                    </a:p>
                    <a:p>
                      <a:pPr marL="0" indent="0" algn="l">
                        <a:lnSpc>
                          <a:spcPct val="150000"/>
                        </a:lnSpc>
                        <a:buNone/>
                      </a:pPr>
                      <a:r>
                        <a:rPr lang="en-US" altLang="zh-TW" sz="3000" b="0" baseline="0" dirty="0">
                          <a:ln>
                            <a:solidFill>
                              <a:schemeClr val="tx1"/>
                            </a:solidFill>
                          </a:ln>
                          <a:latin typeface="微軟正黑體" panose="020B0604030504040204" pitchFamily="34" charset="-120"/>
                          <a:ea typeface="+mn-ea"/>
                        </a:rPr>
                        <a:t>2.</a:t>
                      </a:r>
                      <a:r>
                        <a:rPr lang="zh-TW" altLang="en-US" sz="3000" b="0" baseline="0" dirty="0">
                          <a:ln>
                            <a:solidFill>
                              <a:schemeClr val="tx1"/>
                            </a:solidFill>
                          </a:ln>
                          <a:latin typeface="微軟正黑體" panose="020B0604030504040204" pitchFamily="34" charset="-120"/>
                          <a:ea typeface="+mn-ea"/>
                        </a:rPr>
                        <a:t>常用于具体事物 </a:t>
                      </a:r>
                      <a:endParaRPr lang="en-US" altLang="zh-TW" sz="3000" b="0" baseline="0" dirty="0">
                        <a:ln>
                          <a:solidFill>
                            <a:schemeClr val="tx1"/>
                          </a:solidFill>
                        </a:ln>
                        <a:latin typeface="微軟正黑體" panose="020B0604030504040204" pitchFamily="34" charset="-120"/>
                        <a:ea typeface="+mn-ea"/>
                      </a:endParaRPr>
                    </a:p>
                    <a:p>
                      <a:pPr marL="0" indent="0" algn="l">
                        <a:lnSpc>
                          <a:spcPct val="150000"/>
                        </a:lnSpc>
                        <a:buNone/>
                      </a:pPr>
                      <a:r>
                        <a:rPr lang="zh-TW" altLang="en-US" sz="3000" b="0" baseline="0" dirty="0">
                          <a:ln>
                            <a:solidFill>
                              <a:schemeClr val="tx1"/>
                            </a:solidFill>
                          </a:ln>
                          <a:latin typeface="微軟正黑體" panose="020B0604030504040204" pitchFamily="34" charset="-120"/>
                          <a:ea typeface="+mn-ea"/>
                        </a:rPr>
                        <a:t>   以及法律、手续、</a:t>
                      </a:r>
                      <a:endParaRPr lang="en-US" altLang="zh-TW" sz="3000" b="0" baseline="0" dirty="0">
                        <a:ln>
                          <a:solidFill>
                            <a:schemeClr val="tx1"/>
                          </a:solidFill>
                        </a:ln>
                        <a:latin typeface="微軟正黑體" panose="020B0604030504040204" pitchFamily="34" charset="-120"/>
                        <a:ea typeface="+mn-ea"/>
                      </a:endParaRPr>
                    </a:p>
                    <a:p>
                      <a:pPr marL="0" indent="0" algn="l">
                        <a:lnSpc>
                          <a:spcPct val="150000"/>
                        </a:lnSpc>
                        <a:buNone/>
                      </a:pPr>
                      <a:r>
                        <a:rPr lang="zh-TW" altLang="en-US" sz="3000" b="0" baseline="0" dirty="0">
                          <a:ln>
                            <a:solidFill>
                              <a:schemeClr val="tx1"/>
                            </a:solidFill>
                          </a:ln>
                          <a:latin typeface="微軟正黑體" panose="020B0604030504040204" pitchFamily="34" charset="-120"/>
                          <a:ea typeface="+mn-ea"/>
                        </a:rPr>
                        <a:t>   条件等抽象事物。</a:t>
                      </a:r>
                      <a:endParaRPr lang="en-US" altLang="zh-TW" sz="3000" b="0" baseline="0" dirty="0">
                        <a:ln>
                          <a:solidFill>
                            <a:schemeClr val="tx1"/>
                          </a:solidFill>
                        </a:ln>
                        <a:latin typeface="微軟正黑體" panose="020B0604030504040204" pitchFamily="34" charset="-120"/>
                        <a:ea typeface="+mn-ea"/>
                      </a:endParaRPr>
                    </a:p>
                  </a:txBody>
                  <a:tcPr anchor="ctr">
                    <a:noFill/>
                  </a:tcPr>
                </a:tc>
                <a:extLst>
                  <a:ext uri="{0D108BD9-81ED-4DB2-BD59-A6C34878D82A}">
                    <a16:rowId xmlns:a16="http://schemas.microsoft.com/office/drawing/2014/main" val="1677290715"/>
                  </a:ext>
                </a:extLst>
              </a:tr>
            </a:tbl>
          </a:graphicData>
        </a:graphic>
      </p:graphicFrame>
      <p:sp>
        <p:nvSpPr>
          <p:cNvPr id="13" name="文字方塊 12">
            <a:extLst>
              <a:ext uri="{FF2B5EF4-FFF2-40B4-BE49-F238E27FC236}">
                <a16:creationId xmlns:a16="http://schemas.microsoft.com/office/drawing/2014/main" id="{30A05994-3D01-4090-BC4B-DB560819EE70}"/>
              </a:ext>
            </a:extLst>
          </p:cNvPr>
          <p:cNvSpPr txBox="1"/>
          <p:nvPr/>
        </p:nvSpPr>
        <p:spPr>
          <a:xfrm>
            <a:off x="5019366" y="-13735"/>
            <a:ext cx="2513125" cy="584775"/>
          </a:xfrm>
          <a:prstGeom prst="rect">
            <a:avLst/>
          </a:prstGeom>
          <a:solidFill>
            <a:srgbClr val="006666"/>
          </a:solidFill>
          <a:ln w="38100">
            <a:solidFill>
              <a:srgbClr val="006666"/>
            </a:solidFill>
          </a:ln>
        </p:spPr>
        <p:txBody>
          <a:bodyPr wrap="square" rtlCol="0">
            <a:spAutoFit/>
          </a:bodyPr>
          <a:lstStyle/>
          <a:p>
            <a:pPr algn="ctr"/>
            <a:r>
              <a:rPr lang="zh-TW" altLang="en-US" sz="3200" dirty="0">
                <a:solidFill>
                  <a:schemeClr val="bg1"/>
                </a:solidFill>
                <a:latin typeface="微軟正黑體" panose="020B0604030504040204" pitchFamily="34" charset="-120"/>
                <a:ea typeface="微軟正黑體" panose="020B0604030504040204" pitchFamily="34" charset="-120"/>
              </a:rPr>
              <a:t>完美</a:t>
            </a:r>
            <a:endParaRPr lang="en-US" altLang="zh-TW" sz="3200" dirty="0">
              <a:solidFill>
                <a:schemeClr val="bg1"/>
              </a:solidFill>
              <a:latin typeface="微軟正黑體" panose="020B0604030504040204" pitchFamily="34" charset="-120"/>
              <a:ea typeface="微軟正黑體" panose="020B0604030504040204" pitchFamily="34" charset="-120"/>
            </a:endParaRPr>
          </a:p>
        </p:txBody>
      </p:sp>
      <p:cxnSp>
        <p:nvCxnSpPr>
          <p:cNvPr id="19" name="直線接點 18">
            <a:extLst>
              <a:ext uri="{FF2B5EF4-FFF2-40B4-BE49-F238E27FC236}">
                <a16:creationId xmlns:a16="http://schemas.microsoft.com/office/drawing/2014/main" id="{BCA96008-848E-4CE8-A3D0-1F033BB3FB64}"/>
              </a:ext>
            </a:extLst>
          </p:cNvPr>
          <p:cNvCxnSpPr>
            <a:cxnSpLocks/>
            <a:stCxn id="13" idx="3"/>
            <a:endCxn id="3" idx="1"/>
          </p:cNvCxnSpPr>
          <p:nvPr/>
        </p:nvCxnSpPr>
        <p:spPr>
          <a:xfrm>
            <a:off x="7532491" y="278653"/>
            <a:ext cx="1788490" cy="9018"/>
          </a:xfrm>
          <a:prstGeom prst="line">
            <a:avLst/>
          </a:prstGeom>
          <a:ln w="76200">
            <a:solidFill>
              <a:srgbClr val="0066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4173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6A35303D-6CC8-428C-B444-EE1FB04D5DE8}"/>
              </a:ext>
            </a:extLst>
          </p:cNvPr>
          <p:cNvSpPr txBox="1"/>
          <p:nvPr/>
        </p:nvSpPr>
        <p:spPr>
          <a:xfrm>
            <a:off x="717751" y="377"/>
            <a:ext cx="2513125" cy="584775"/>
          </a:xfrm>
          <a:prstGeom prst="rect">
            <a:avLst/>
          </a:prstGeom>
          <a:solidFill>
            <a:srgbClr val="006666"/>
          </a:solidFill>
          <a:ln w="38100">
            <a:solidFill>
              <a:srgbClr val="006666"/>
            </a:solidFill>
          </a:ln>
        </p:spPr>
        <p:txBody>
          <a:bodyPr wrap="square" rtlCol="0">
            <a:spAutoFit/>
          </a:bodyPr>
          <a:lstStyle/>
          <a:p>
            <a:pPr algn="ctr"/>
            <a:r>
              <a:rPr lang="zh-TW" altLang="en-US" sz="3200" dirty="0">
                <a:solidFill>
                  <a:schemeClr val="bg1"/>
                </a:solidFill>
                <a:latin typeface="微軟正黑體" panose="020B0604030504040204" pitchFamily="34" charset="-120"/>
                <a:ea typeface="微軟正黑體" panose="020B0604030504040204" pitchFamily="34" charset="-120"/>
              </a:rPr>
              <a:t>完满</a:t>
            </a:r>
            <a:endParaRPr lang="en-US" altLang="zh-TW" sz="3200" dirty="0">
              <a:solidFill>
                <a:schemeClr val="bg1"/>
              </a:solidFill>
              <a:latin typeface="微軟正黑體" panose="020B0604030504040204" pitchFamily="34" charset="-120"/>
              <a:ea typeface="微軟正黑體" panose="020B0604030504040204" pitchFamily="34" charset="-120"/>
            </a:endParaRPr>
          </a:p>
        </p:txBody>
      </p:sp>
      <p:sp>
        <p:nvSpPr>
          <p:cNvPr id="3" name="文字方塊 2">
            <a:extLst>
              <a:ext uri="{FF2B5EF4-FFF2-40B4-BE49-F238E27FC236}">
                <a16:creationId xmlns:a16="http://schemas.microsoft.com/office/drawing/2014/main" id="{2AD805DF-D8F2-4C40-B812-6025D886CDC7}"/>
              </a:ext>
            </a:extLst>
          </p:cNvPr>
          <p:cNvSpPr txBox="1"/>
          <p:nvPr/>
        </p:nvSpPr>
        <p:spPr>
          <a:xfrm>
            <a:off x="9320981" y="-4717"/>
            <a:ext cx="2513125" cy="584775"/>
          </a:xfrm>
          <a:prstGeom prst="rect">
            <a:avLst/>
          </a:prstGeom>
          <a:solidFill>
            <a:srgbClr val="006666"/>
          </a:solidFill>
          <a:ln w="38100">
            <a:solidFill>
              <a:srgbClr val="006666"/>
            </a:solidFill>
          </a:ln>
        </p:spPr>
        <p:txBody>
          <a:bodyPr wrap="square" rtlCol="0">
            <a:spAutoFit/>
          </a:bodyPr>
          <a:lstStyle/>
          <a:p>
            <a:pPr algn="ctr"/>
            <a:r>
              <a:rPr lang="zh-TW" altLang="en-US" sz="3200" dirty="0">
                <a:solidFill>
                  <a:schemeClr val="bg1"/>
                </a:solidFill>
                <a:latin typeface="微軟正黑體" panose="020B0604030504040204" pitchFamily="34" charset="-120"/>
                <a:ea typeface="微軟正黑體" panose="020B0604030504040204" pitchFamily="34" charset="-120"/>
              </a:rPr>
              <a:t>完备</a:t>
            </a:r>
            <a:endParaRPr lang="en-US" altLang="zh-TW" sz="3200" dirty="0">
              <a:solidFill>
                <a:schemeClr val="bg1"/>
              </a:solidFill>
              <a:latin typeface="微軟正黑體" panose="020B0604030504040204" pitchFamily="34" charset="-120"/>
              <a:ea typeface="微軟正黑體" panose="020B0604030504040204" pitchFamily="34" charset="-120"/>
            </a:endParaRPr>
          </a:p>
        </p:txBody>
      </p:sp>
      <p:cxnSp>
        <p:nvCxnSpPr>
          <p:cNvPr id="10" name="直線接點 9">
            <a:extLst>
              <a:ext uri="{FF2B5EF4-FFF2-40B4-BE49-F238E27FC236}">
                <a16:creationId xmlns:a16="http://schemas.microsoft.com/office/drawing/2014/main" id="{32FC350C-1C13-4DDA-A8FD-BDC15F8EE7E2}"/>
              </a:ext>
            </a:extLst>
          </p:cNvPr>
          <p:cNvCxnSpPr>
            <a:cxnSpLocks/>
            <a:stCxn id="2" idx="3"/>
            <a:endCxn id="13" idx="1"/>
          </p:cNvCxnSpPr>
          <p:nvPr/>
        </p:nvCxnSpPr>
        <p:spPr>
          <a:xfrm flipV="1">
            <a:off x="3230876" y="278653"/>
            <a:ext cx="1788490" cy="14112"/>
          </a:xfrm>
          <a:prstGeom prst="line">
            <a:avLst/>
          </a:prstGeom>
          <a:ln w="76200">
            <a:solidFill>
              <a:srgbClr val="006666"/>
            </a:solidFill>
          </a:ln>
        </p:spPr>
        <p:style>
          <a:lnRef idx="1">
            <a:schemeClr val="accent1"/>
          </a:lnRef>
          <a:fillRef idx="0">
            <a:schemeClr val="accent1"/>
          </a:fillRef>
          <a:effectRef idx="0">
            <a:schemeClr val="accent1"/>
          </a:effectRef>
          <a:fontRef idx="minor">
            <a:schemeClr val="tx1"/>
          </a:fontRef>
        </p:style>
      </p:cxnSp>
      <p:graphicFrame>
        <p:nvGraphicFramePr>
          <p:cNvPr id="4" name="表格 3">
            <a:extLst>
              <a:ext uri="{FF2B5EF4-FFF2-40B4-BE49-F238E27FC236}">
                <a16:creationId xmlns:a16="http://schemas.microsoft.com/office/drawing/2014/main" id="{E03E0B31-310A-4BFD-8267-FC63F55CD512}"/>
              </a:ext>
            </a:extLst>
          </p:cNvPr>
          <p:cNvGraphicFramePr>
            <a:graphicFrameLocks noGrp="1"/>
          </p:cNvGraphicFramePr>
          <p:nvPr/>
        </p:nvGraphicFramePr>
        <p:xfrm>
          <a:off x="16603579" y="1187116"/>
          <a:ext cx="208280" cy="365760"/>
        </p:xfrm>
        <a:graphic>
          <a:graphicData uri="http://schemas.openxmlformats.org/drawingml/2006/table">
            <a:tbl>
              <a:tblPr/>
              <a:tblGrid>
                <a:gridCol w="208280">
                  <a:extLst>
                    <a:ext uri="{9D8B030D-6E8A-4147-A177-3AD203B41FA5}">
                      <a16:colId xmlns:a16="http://schemas.microsoft.com/office/drawing/2014/main" val="74169329"/>
                    </a:ext>
                  </a:extLst>
                </a:gridCol>
              </a:tblGrid>
              <a:tr h="0">
                <a:tc>
                  <a:txBody>
                    <a:bodyPr/>
                    <a:lstStyle/>
                    <a:p>
                      <a:endParaRPr lang="zh-TW" alt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064643234"/>
                  </a:ext>
                </a:extLst>
              </a:tr>
            </a:tbl>
          </a:graphicData>
        </a:graphic>
      </p:graphicFrame>
      <p:sp>
        <p:nvSpPr>
          <p:cNvPr id="13" name="文字方塊 12">
            <a:extLst>
              <a:ext uri="{FF2B5EF4-FFF2-40B4-BE49-F238E27FC236}">
                <a16:creationId xmlns:a16="http://schemas.microsoft.com/office/drawing/2014/main" id="{30A05994-3D01-4090-BC4B-DB560819EE70}"/>
              </a:ext>
            </a:extLst>
          </p:cNvPr>
          <p:cNvSpPr txBox="1"/>
          <p:nvPr/>
        </p:nvSpPr>
        <p:spPr>
          <a:xfrm>
            <a:off x="5019366" y="-13735"/>
            <a:ext cx="2513125" cy="584775"/>
          </a:xfrm>
          <a:prstGeom prst="rect">
            <a:avLst/>
          </a:prstGeom>
          <a:solidFill>
            <a:srgbClr val="006666"/>
          </a:solidFill>
          <a:ln w="38100">
            <a:solidFill>
              <a:srgbClr val="006666"/>
            </a:solidFill>
          </a:ln>
        </p:spPr>
        <p:txBody>
          <a:bodyPr wrap="square" rtlCol="0">
            <a:spAutoFit/>
          </a:bodyPr>
          <a:lstStyle/>
          <a:p>
            <a:pPr algn="ctr"/>
            <a:r>
              <a:rPr lang="zh-TW" altLang="en-US" sz="3200" dirty="0">
                <a:solidFill>
                  <a:schemeClr val="bg1"/>
                </a:solidFill>
                <a:latin typeface="微軟正黑體" panose="020B0604030504040204" pitchFamily="34" charset="-120"/>
                <a:ea typeface="微軟正黑體" panose="020B0604030504040204" pitchFamily="34" charset="-120"/>
              </a:rPr>
              <a:t>完美</a:t>
            </a:r>
            <a:endParaRPr lang="en-US" altLang="zh-TW" sz="3200" dirty="0">
              <a:solidFill>
                <a:schemeClr val="bg1"/>
              </a:solidFill>
              <a:latin typeface="微軟正黑體" panose="020B0604030504040204" pitchFamily="34" charset="-120"/>
              <a:ea typeface="微軟正黑體" panose="020B0604030504040204" pitchFamily="34" charset="-120"/>
            </a:endParaRPr>
          </a:p>
        </p:txBody>
      </p:sp>
      <p:cxnSp>
        <p:nvCxnSpPr>
          <p:cNvPr id="19" name="直線接點 18">
            <a:extLst>
              <a:ext uri="{FF2B5EF4-FFF2-40B4-BE49-F238E27FC236}">
                <a16:creationId xmlns:a16="http://schemas.microsoft.com/office/drawing/2014/main" id="{BCA96008-848E-4CE8-A3D0-1F033BB3FB64}"/>
              </a:ext>
            </a:extLst>
          </p:cNvPr>
          <p:cNvCxnSpPr>
            <a:cxnSpLocks/>
            <a:stCxn id="13" idx="3"/>
            <a:endCxn id="3" idx="1"/>
          </p:cNvCxnSpPr>
          <p:nvPr/>
        </p:nvCxnSpPr>
        <p:spPr>
          <a:xfrm>
            <a:off x="7532491" y="278653"/>
            <a:ext cx="1788490" cy="9018"/>
          </a:xfrm>
          <a:prstGeom prst="line">
            <a:avLst/>
          </a:prstGeom>
          <a:ln w="76200">
            <a:solidFill>
              <a:srgbClr val="006666"/>
            </a:solidFill>
          </a:ln>
        </p:spPr>
        <p:style>
          <a:lnRef idx="1">
            <a:schemeClr val="accent1"/>
          </a:lnRef>
          <a:fillRef idx="0">
            <a:schemeClr val="accent1"/>
          </a:fillRef>
          <a:effectRef idx="0">
            <a:schemeClr val="accent1"/>
          </a:effectRef>
          <a:fontRef idx="minor">
            <a:schemeClr val="tx1"/>
          </a:fontRef>
        </p:style>
      </p:cxnSp>
      <p:sp>
        <p:nvSpPr>
          <p:cNvPr id="9" name="文字方塊 8">
            <a:extLst>
              <a:ext uri="{FF2B5EF4-FFF2-40B4-BE49-F238E27FC236}">
                <a16:creationId xmlns:a16="http://schemas.microsoft.com/office/drawing/2014/main" id="{98917D51-A1BA-4798-A9FB-AB825901E942}"/>
              </a:ext>
            </a:extLst>
          </p:cNvPr>
          <p:cNvSpPr txBox="1"/>
          <p:nvPr/>
        </p:nvSpPr>
        <p:spPr>
          <a:xfrm>
            <a:off x="710864" y="801691"/>
            <a:ext cx="11172826" cy="5911170"/>
          </a:xfrm>
          <a:prstGeom prst="rect">
            <a:avLst/>
          </a:prstGeom>
          <a:noFill/>
        </p:spPr>
        <p:txBody>
          <a:bodyPr wrap="square" rtlCol="0">
            <a:spAutoFit/>
          </a:bodyPr>
          <a:lstStyle/>
          <a:p>
            <a:pPr>
              <a:lnSpc>
                <a:spcPct val="150000"/>
              </a:lnSpc>
            </a:pPr>
            <a:r>
              <a:rPr lang="en-US" altLang="zh-TW" sz="3200" dirty="0">
                <a:latin typeface="微軟正黑體" panose="020B0604030504040204" pitchFamily="34" charset="-120"/>
                <a:ea typeface="微軟正黑體" panose="020B0604030504040204" pitchFamily="34" charset="-120"/>
              </a:rPr>
              <a:t>1.</a:t>
            </a:r>
            <a:r>
              <a:rPr lang="zh-TW" altLang="en-US" sz="3200" dirty="0">
                <a:latin typeface="微軟正黑體" panose="020B0604030504040204" pitchFamily="34" charset="-120"/>
                <a:ea typeface="微軟正黑體" panose="020B0604030504040204" pitchFamily="34" charset="-120"/>
              </a:rPr>
              <a:t>他回答得十分</a:t>
            </a:r>
            <a:r>
              <a:rPr lang="zh-TW" altLang="en-US" sz="3200" dirty="0">
                <a:highlight>
                  <a:srgbClr val="FFFF00"/>
                </a:highlight>
                <a:latin typeface="微軟正黑體" panose="020B0604030504040204" pitchFamily="34" charset="-120"/>
                <a:ea typeface="微軟正黑體" panose="020B0604030504040204" pitchFamily="34" charset="-120"/>
              </a:rPr>
              <a:t>完满</a:t>
            </a:r>
            <a:r>
              <a:rPr lang="zh-TW" altLang="en-US" sz="3200" dirty="0">
                <a:latin typeface="微軟正黑體" panose="020B0604030504040204" pitchFamily="34" charset="-120"/>
                <a:ea typeface="微軟正黑體" panose="020B0604030504040204" pitchFamily="34" charset="-120"/>
              </a:rPr>
              <a:t>，评委们不约而同地都给她打了满分 。</a:t>
            </a:r>
            <a:endParaRPr lang="en-US" altLang="zh-TW" sz="3200" dirty="0">
              <a:latin typeface="微軟正黑體" panose="020B0604030504040204" pitchFamily="34" charset="-120"/>
              <a:ea typeface="微軟正黑體" panose="020B0604030504040204" pitchFamily="34" charset="-120"/>
            </a:endParaRPr>
          </a:p>
          <a:p>
            <a:pPr>
              <a:lnSpc>
                <a:spcPct val="150000"/>
              </a:lnSpc>
            </a:pPr>
            <a:r>
              <a:rPr lang="en-US" altLang="zh-TW" sz="3200" dirty="0">
                <a:latin typeface="微軟正黑體" panose="020B0604030504040204" pitchFamily="34" charset="-120"/>
                <a:ea typeface="微軟正黑體" panose="020B0604030504040204" pitchFamily="34" charset="-120"/>
              </a:rPr>
              <a:t>2.</a:t>
            </a:r>
            <a:r>
              <a:rPr lang="zh-TW" altLang="en-US" sz="3200" dirty="0">
                <a:latin typeface="微軟正黑體" panose="020B0604030504040204" pitchFamily="34" charset="-120"/>
                <a:ea typeface="微軟正黑體" panose="020B0604030504040204" pitchFamily="34" charset="-120"/>
              </a:rPr>
              <a:t>在这个世界上，哪里有</a:t>
            </a:r>
            <a:r>
              <a:rPr lang="zh-TW" altLang="en-US" sz="3200" dirty="0">
                <a:highlight>
                  <a:srgbClr val="FFFF00"/>
                </a:highlight>
                <a:latin typeface="微軟正黑體" panose="020B0604030504040204" pitchFamily="34" charset="-120"/>
                <a:ea typeface="微軟正黑體" panose="020B0604030504040204" pitchFamily="34" charset="-120"/>
              </a:rPr>
              <a:t>完美</a:t>
            </a:r>
            <a:r>
              <a:rPr lang="zh-TW" altLang="en-US" sz="3200" dirty="0">
                <a:latin typeface="微軟正黑體" panose="020B0604030504040204" pitchFamily="34" charset="-120"/>
                <a:ea typeface="微軟正黑體" panose="020B0604030504040204" pitchFamily="34" charset="-120"/>
              </a:rPr>
              <a:t>的人呢？所以我们应当学会包容</a:t>
            </a:r>
            <a:endParaRPr lang="en-US" altLang="zh-TW" sz="3200" dirty="0">
              <a:latin typeface="微軟正黑體" panose="020B0604030504040204" pitchFamily="34" charset="-120"/>
              <a:ea typeface="微軟正黑體" panose="020B0604030504040204" pitchFamily="34" charset="-120"/>
            </a:endParaRPr>
          </a:p>
          <a:p>
            <a:pPr>
              <a:lnSpc>
                <a:spcPct val="150000"/>
              </a:lnSpc>
            </a:pPr>
            <a:r>
              <a:rPr lang="zh-TW" altLang="en-US" sz="3200" dirty="0">
                <a:latin typeface="微軟正黑體" panose="020B0604030504040204" pitchFamily="34" charset="-120"/>
                <a:ea typeface="微軟正黑體" panose="020B0604030504040204" pitchFamily="34" charset="-120"/>
              </a:rPr>
              <a:t>   别人的缺点 </a:t>
            </a:r>
            <a:r>
              <a:rPr lang="zh-TW" altLang="en-US" sz="3200" dirty="0">
                <a:latin typeface="微軟正黑體" panose="020B0604030504040204" pitchFamily="34" charset="-120"/>
              </a:rPr>
              <a:t>。</a:t>
            </a:r>
            <a:endParaRPr lang="en-US" altLang="zh-TW" sz="3200" dirty="0">
              <a:latin typeface="微軟正黑體" panose="020B0604030504040204" pitchFamily="34" charset="-120"/>
              <a:ea typeface="微軟正黑體" panose="020B0604030504040204" pitchFamily="34" charset="-120"/>
            </a:endParaRPr>
          </a:p>
          <a:p>
            <a:pPr>
              <a:lnSpc>
                <a:spcPct val="150000"/>
              </a:lnSpc>
            </a:pPr>
            <a:r>
              <a:rPr lang="en-US" altLang="zh-TW" sz="3200" dirty="0">
                <a:latin typeface="微軟正黑體" panose="020B0604030504040204" pitchFamily="34" charset="-120"/>
                <a:ea typeface="微軟正黑體" panose="020B0604030504040204" pitchFamily="34" charset="-120"/>
              </a:rPr>
              <a:t>3.</a:t>
            </a:r>
            <a:r>
              <a:rPr lang="zh-TW" altLang="en-US" sz="3200" dirty="0">
                <a:latin typeface="微軟正黑體" panose="020B0604030504040204" pitchFamily="34" charset="-120"/>
                <a:ea typeface="微軟正黑體" panose="020B0604030504040204" pitchFamily="34" charset="-120"/>
              </a:rPr>
              <a:t>我们大学图书馆收藏的报刊资料相当</a:t>
            </a:r>
            <a:r>
              <a:rPr lang="zh-TW" altLang="en-US" sz="3200" dirty="0">
                <a:highlight>
                  <a:srgbClr val="FFFF00"/>
                </a:highlight>
                <a:latin typeface="微軟正黑體" panose="020B0604030504040204" pitchFamily="34" charset="-120"/>
                <a:ea typeface="微軟正黑體" panose="020B0604030504040204" pitchFamily="34" charset="-120"/>
              </a:rPr>
              <a:t>完备</a:t>
            </a:r>
            <a:r>
              <a:rPr lang="zh-TW" altLang="en-US" sz="3200" dirty="0">
                <a:latin typeface="微軟正黑體" panose="020B0604030504040204" pitchFamily="34" charset="-120"/>
                <a:ea typeface="微軟正黑體" panose="020B0604030504040204" pitchFamily="34" charset="-120"/>
              </a:rPr>
              <a:t>，我们需要的那儿</a:t>
            </a:r>
            <a:endParaRPr lang="en-US" altLang="zh-TW" sz="3200" dirty="0">
              <a:latin typeface="微軟正黑體" panose="020B0604030504040204" pitchFamily="34" charset="-120"/>
              <a:ea typeface="微軟正黑體" panose="020B0604030504040204" pitchFamily="34" charset="-120"/>
            </a:endParaRPr>
          </a:p>
          <a:p>
            <a:pPr>
              <a:lnSpc>
                <a:spcPct val="150000"/>
              </a:lnSpc>
            </a:pPr>
            <a:r>
              <a:rPr lang="zh-TW" altLang="en-US" sz="3200" dirty="0">
                <a:latin typeface="微軟正黑體" panose="020B0604030504040204" pitchFamily="34" charset="-120"/>
                <a:ea typeface="微軟正黑體" panose="020B0604030504040204" pitchFamily="34" charset="-120"/>
              </a:rPr>
              <a:t>   都有 。</a:t>
            </a:r>
            <a:endParaRPr lang="en-US" altLang="zh-TW" sz="3200" dirty="0">
              <a:latin typeface="微軟正黑體" panose="020B0604030504040204" pitchFamily="34" charset="-120"/>
              <a:ea typeface="微軟正黑體" panose="020B0604030504040204" pitchFamily="34" charset="-120"/>
            </a:endParaRPr>
          </a:p>
          <a:p>
            <a:pPr>
              <a:lnSpc>
                <a:spcPct val="150000"/>
              </a:lnSpc>
            </a:pPr>
            <a:r>
              <a:rPr lang="en-US" altLang="zh-TW" sz="3200" dirty="0">
                <a:latin typeface="微軟正黑體" panose="020B0604030504040204" pitchFamily="34" charset="-120"/>
                <a:ea typeface="微軟正黑體" panose="020B0604030504040204" pitchFamily="34" charset="-120"/>
              </a:rPr>
              <a:t>4.</a:t>
            </a:r>
            <a:r>
              <a:rPr lang="zh-TW" altLang="en-US" sz="3200" dirty="0">
                <a:latin typeface="微軟正黑體" panose="020B0604030504040204" pitchFamily="34" charset="-120"/>
                <a:ea typeface="微軟正黑體" panose="020B0604030504040204" pitchFamily="34" charset="-120"/>
              </a:rPr>
              <a:t> 本届奥运会的开幕式在欢快的乐曲声中</a:t>
            </a:r>
            <a:r>
              <a:rPr lang="zh-TW" altLang="en-US" sz="3200" dirty="0">
                <a:highlight>
                  <a:srgbClr val="FFFF00"/>
                </a:highlight>
                <a:latin typeface="微軟正黑體" panose="020B0604030504040204" pitchFamily="34" charset="-120"/>
                <a:ea typeface="微軟正黑體" panose="020B0604030504040204" pitchFamily="34" charset="-120"/>
              </a:rPr>
              <a:t>完满</a:t>
            </a:r>
            <a:r>
              <a:rPr lang="zh-TW" altLang="en-US" sz="3200" dirty="0">
                <a:latin typeface="微軟正黑體" panose="020B0604030504040204" pitchFamily="34" charset="-120"/>
                <a:ea typeface="微軟正黑體" panose="020B0604030504040204" pitchFamily="34" charset="-120"/>
              </a:rPr>
              <a:t>地结束了</a:t>
            </a:r>
            <a:endParaRPr lang="en-US" altLang="zh-TW" sz="3200" dirty="0">
              <a:latin typeface="微軟正黑體" panose="020B0604030504040204" pitchFamily="34" charset="-120"/>
              <a:ea typeface="微軟正黑體" panose="020B0604030504040204" pitchFamily="34" charset="-120"/>
            </a:endParaRPr>
          </a:p>
          <a:p>
            <a:pPr>
              <a:lnSpc>
                <a:spcPct val="150000"/>
              </a:lnSpc>
            </a:pPr>
            <a:r>
              <a:rPr lang="en-US" altLang="zh-TW" sz="3200" dirty="0">
                <a:latin typeface="微軟正黑體" panose="020B0604030504040204" pitchFamily="34" charset="-120"/>
                <a:ea typeface="微軟正黑體" panose="020B0604030504040204" pitchFamily="34" charset="-120"/>
              </a:rPr>
              <a:t>5.</a:t>
            </a:r>
            <a:r>
              <a:rPr lang="zh-TW" altLang="en-US" sz="3200" dirty="0">
                <a:latin typeface="微軟正黑體" panose="020B0604030504040204" pitchFamily="34" charset="-120"/>
                <a:ea typeface="微軟正黑體" panose="020B0604030504040204" pitchFamily="34" charset="-120"/>
              </a:rPr>
              <a:t>能否做到表现形式很</a:t>
            </a:r>
            <a:r>
              <a:rPr lang="zh-TW" altLang="en-US" sz="3200" dirty="0">
                <a:highlight>
                  <a:srgbClr val="FFFF00"/>
                </a:highlight>
                <a:latin typeface="微軟正黑體" panose="020B0604030504040204" pitchFamily="34" charset="-120"/>
                <a:ea typeface="微軟正黑體" panose="020B0604030504040204" pitchFamily="34" charset="-120"/>
              </a:rPr>
              <a:t>完美</a:t>
            </a:r>
            <a:r>
              <a:rPr lang="zh-TW" altLang="en-US" sz="3200" dirty="0">
                <a:latin typeface="微軟正黑體" panose="020B0604030504040204" pitchFamily="34" charset="-120"/>
                <a:ea typeface="微軟正黑體" panose="020B0604030504040204" pitchFamily="34" charset="-120"/>
              </a:rPr>
              <a:t>，自然要看我们的写作水平怎么样。</a:t>
            </a:r>
            <a:endParaRPr lang="en-US" altLang="zh-TW" sz="3200" dirty="0">
              <a:latin typeface="微軟正黑體" panose="020B0604030504040204" pitchFamily="34" charset="-120"/>
              <a:ea typeface="微軟正黑體" panose="020B0604030504040204" pitchFamily="34" charset="-120"/>
            </a:endParaRPr>
          </a:p>
          <a:p>
            <a:pPr>
              <a:lnSpc>
                <a:spcPct val="150000"/>
              </a:lnSpc>
            </a:pPr>
            <a:r>
              <a:rPr lang="en-US" altLang="zh-TW" sz="3200" dirty="0">
                <a:latin typeface="微軟正黑體" panose="020B0604030504040204" pitchFamily="34" charset="-120"/>
                <a:ea typeface="微軟正黑體" panose="020B0604030504040204" pitchFamily="34" charset="-120"/>
              </a:rPr>
              <a:t>6.</a:t>
            </a:r>
            <a:r>
              <a:rPr lang="zh-TW" altLang="en-US" sz="3200" dirty="0">
                <a:latin typeface="微軟正黑體" panose="020B0604030504040204" pitchFamily="34" charset="-120"/>
                <a:ea typeface="微軟正黑體" panose="020B0604030504040204" pitchFamily="34" charset="-120"/>
              </a:rPr>
              <a:t>由于手续不够</a:t>
            </a:r>
            <a:r>
              <a:rPr lang="zh-TW" altLang="en-US" sz="3200" dirty="0">
                <a:highlight>
                  <a:srgbClr val="FFFF00"/>
                </a:highlight>
                <a:latin typeface="微軟正黑體" panose="020B0604030504040204" pitchFamily="34" charset="-120"/>
                <a:ea typeface="微軟正黑體" panose="020B0604030504040204" pitchFamily="34" charset="-120"/>
              </a:rPr>
              <a:t>完备</a:t>
            </a:r>
            <a:r>
              <a:rPr lang="zh-TW" altLang="en-US" sz="3200" dirty="0">
                <a:latin typeface="微軟正黑體" panose="020B0604030504040204" pitchFamily="34" charset="-120"/>
                <a:ea typeface="微軟正黑體" panose="020B0604030504040204" pitchFamily="34" charset="-120"/>
              </a:rPr>
              <a:t>，海关的工作人员不同意他入境。</a:t>
            </a:r>
          </a:p>
        </p:txBody>
      </p:sp>
    </p:spTree>
    <p:extLst>
      <p:ext uri="{BB962C8B-B14F-4D97-AF65-F5344CB8AC3E}">
        <p14:creationId xmlns:p14="http://schemas.microsoft.com/office/powerpoint/2010/main" val="3597615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BDA833A-C16C-4528-A8C8-ECB1A3805ED8}"/>
              </a:ext>
            </a:extLst>
          </p:cNvPr>
          <p:cNvSpPr txBox="1"/>
          <p:nvPr/>
        </p:nvSpPr>
        <p:spPr>
          <a:xfrm>
            <a:off x="695325" y="1433429"/>
            <a:ext cx="11134725" cy="4449551"/>
          </a:xfrm>
          <a:prstGeom prst="rect">
            <a:avLst/>
          </a:prstGeom>
          <a:noFill/>
        </p:spPr>
        <p:txBody>
          <a:bodyPr wrap="square" rtlCol="0">
            <a:spAutoFit/>
          </a:bodyPr>
          <a:lstStyle/>
          <a:p>
            <a:pPr indent="457200">
              <a:lnSpc>
                <a:spcPct val="150000"/>
              </a:lnSpc>
            </a:pPr>
            <a:r>
              <a:rPr lang="zh-TW" altLang="en-US" sz="3200" dirty="0"/>
              <a:t>造出“吃一行恨一行”这句话的人，其用心可能是劝勉大家安分守己，但是这句话也道出无数人的无可奈何的心情。其实干一行应该爱一行才对。因为没有一行的乐趣，至少一件工作之完满地完成便是无上乐趣。很多知道敬业的人不但自己满足于他的行当，而且教导他的子弟步武他的踪迹，被人称为“克绍箕裘”，其间没有丝毫悔意。</a:t>
            </a:r>
          </a:p>
        </p:txBody>
      </p:sp>
    </p:spTree>
    <p:extLst>
      <p:ext uri="{BB962C8B-B14F-4D97-AF65-F5344CB8AC3E}">
        <p14:creationId xmlns:p14="http://schemas.microsoft.com/office/powerpoint/2010/main" val="34693682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CF56F44-AB07-4022-94EF-37E43FB98103}"/>
              </a:ext>
            </a:extLst>
          </p:cNvPr>
          <p:cNvSpPr>
            <a:spLocks noGrp="1"/>
          </p:cNvSpPr>
          <p:nvPr>
            <p:ph type="ctrTitle"/>
          </p:nvPr>
        </p:nvSpPr>
        <p:spPr>
          <a:xfrm>
            <a:off x="1133062" y="2400300"/>
            <a:ext cx="9839738" cy="2098226"/>
          </a:xfrm>
        </p:spPr>
        <p:txBody>
          <a:bodyPr anchor="ctr"/>
          <a:lstStyle/>
          <a:p>
            <a:r>
              <a:rPr lang="zh-TW" altLang="en-US" dirty="0"/>
              <a:t>吃一行，恨一行</a:t>
            </a:r>
          </a:p>
        </p:txBody>
      </p:sp>
    </p:spTree>
    <p:extLst>
      <p:ext uri="{BB962C8B-B14F-4D97-AF65-F5344CB8AC3E}">
        <p14:creationId xmlns:p14="http://schemas.microsoft.com/office/powerpoint/2010/main" val="39313020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CF56F44-AB07-4022-94EF-37E43FB98103}"/>
              </a:ext>
            </a:extLst>
          </p:cNvPr>
          <p:cNvSpPr>
            <a:spLocks noGrp="1"/>
          </p:cNvSpPr>
          <p:nvPr>
            <p:ph type="ctrTitle"/>
          </p:nvPr>
        </p:nvSpPr>
        <p:spPr>
          <a:xfrm>
            <a:off x="1133062" y="2400300"/>
            <a:ext cx="9839738" cy="2098226"/>
          </a:xfrm>
        </p:spPr>
        <p:txBody>
          <a:bodyPr anchor="ctr"/>
          <a:lstStyle/>
          <a:p>
            <a:r>
              <a:rPr lang="zh-TW" altLang="en-US" sz="6000" dirty="0"/>
              <a:t>子不嫌母丑，狗不嫌家贫</a:t>
            </a:r>
          </a:p>
        </p:txBody>
      </p:sp>
    </p:spTree>
    <p:extLst>
      <p:ext uri="{BB962C8B-B14F-4D97-AF65-F5344CB8AC3E}">
        <p14:creationId xmlns:p14="http://schemas.microsoft.com/office/powerpoint/2010/main" val="19681715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687630" y="210152"/>
            <a:ext cx="2151321" cy="1107996"/>
          </a:xfrm>
          <a:prstGeom prst="rect">
            <a:avLst/>
          </a:prstGeom>
          <a:solidFill>
            <a:schemeClr val="accent4">
              <a:lumMod val="75000"/>
            </a:schemeClr>
          </a:solidFill>
          <a:ln>
            <a:solidFill>
              <a:schemeClr val="accent1"/>
            </a:solidFill>
          </a:ln>
        </p:spPr>
        <p:txBody>
          <a:bodyPr wrap="square" rtlCol="0">
            <a:spAutoFit/>
          </a:bodyPr>
          <a:lstStyle/>
          <a:p>
            <a:pPr algn="ctr"/>
            <a:r>
              <a:rPr lang="zh-TW" altLang="en-US" sz="6600" dirty="0">
                <a:solidFill>
                  <a:schemeClr val="bg1"/>
                </a:solidFill>
                <a:latin typeface="+mn-ea"/>
              </a:rPr>
              <a:t>嫌</a:t>
            </a:r>
            <a:endParaRPr lang="en-US" altLang="zh-TW" sz="6600" dirty="0">
              <a:solidFill>
                <a:schemeClr val="bg1"/>
              </a:solidFill>
              <a:latin typeface="+mn-ea"/>
            </a:endParaRPr>
          </a:p>
        </p:txBody>
      </p:sp>
      <p:sp>
        <p:nvSpPr>
          <p:cNvPr id="4" name="文字方塊 3">
            <a:extLst>
              <a:ext uri="{FF2B5EF4-FFF2-40B4-BE49-F238E27FC236}">
                <a16:creationId xmlns:a16="http://schemas.microsoft.com/office/drawing/2014/main" id="{AE265C2A-CA00-4841-992C-7C43D64B6320}"/>
              </a:ext>
            </a:extLst>
          </p:cNvPr>
          <p:cNvSpPr txBox="1"/>
          <p:nvPr/>
        </p:nvSpPr>
        <p:spPr>
          <a:xfrm>
            <a:off x="6415927" y="235165"/>
            <a:ext cx="2151321" cy="1107996"/>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zh-TW" altLang="en-US" sz="6600" dirty="0">
                <a:solidFill>
                  <a:schemeClr val="bg1"/>
                </a:solidFill>
                <a:latin typeface="+mn-ea"/>
              </a:rPr>
              <a:t>贫</a:t>
            </a:r>
            <a:endParaRPr lang="en-US" altLang="zh-TW" sz="6600" dirty="0">
              <a:solidFill>
                <a:schemeClr val="bg1"/>
              </a:solidFill>
              <a:latin typeface="+mn-ea"/>
            </a:endParaRPr>
          </a:p>
        </p:txBody>
      </p:sp>
      <p:sp>
        <p:nvSpPr>
          <p:cNvPr id="5" name="文字方塊 4">
            <a:extLst>
              <a:ext uri="{FF2B5EF4-FFF2-40B4-BE49-F238E27FC236}">
                <a16:creationId xmlns:a16="http://schemas.microsoft.com/office/drawing/2014/main" id="{558E7656-10B4-4306-9253-BEABC2FAD5CB}"/>
              </a:ext>
            </a:extLst>
          </p:cNvPr>
          <p:cNvSpPr txBox="1"/>
          <p:nvPr/>
        </p:nvSpPr>
        <p:spPr>
          <a:xfrm>
            <a:off x="687630" y="3429000"/>
            <a:ext cx="2151321" cy="1107996"/>
          </a:xfrm>
          <a:prstGeom prst="rect">
            <a:avLst/>
          </a:prstGeom>
          <a:solidFill>
            <a:schemeClr val="accent4">
              <a:lumMod val="75000"/>
            </a:schemeClr>
          </a:solidFill>
          <a:ln>
            <a:solidFill>
              <a:schemeClr val="accent4">
                <a:lumMod val="75000"/>
              </a:schemeClr>
            </a:solidFill>
          </a:ln>
        </p:spPr>
        <p:txBody>
          <a:bodyPr wrap="square" rtlCol="0" anchor="ctr">
            <a:spAutoFit/>
          </a:bodyPr>
          <a:lstStyle/>
          <a:p>
            <a:pPr algn="ctr"/>
            <a:r>
              <a:rPr lang="zh-TW" altLang="en-US" sz="6600" dirty="0">
                <a:solidFill>
                  <a:schemeClr val="bg1"/>
                </a:solidFill>
                <a:latin typeface="+mn-ea"/>
              </a:rPr>
              <a:t>乞丐</a:t>
            </a:r>
            <a:endParaRPr lang="en-US" altLang="zh-TW" sz="6600" dirty="0">
              <a:solidFill>
                <a:schemeClr val="bg1"/>
              </a:solidFill>
              <a:latin typeface="+mn-ea"/>
            </a:endParaRPr>
          </a:p>
        </p:txBody>
      </p:sp>
      <p:sp>
        <p:nvSpPr>
          <p:cNvPr id="6" name="文字方塊 5">
            <a:extLst>
              <a:ext uri="{FF2B5EF4-FFF2-40B4-BE49-F238E27FC236}">
                <a16:creationId xmlns:a16="http://schemas.microsoft.com/office/drawing/2014/main" id="{04856BEF-FABE-4A15-82C8-163159CEDA31}"/>
              </a:ext>
            </a:extLst>
          </p:cNvPr>
          <p:cNvSpPr txBox="1"/>
          <p:nvPr/>
        </p:nvSpPr>
        <p:spPr>
          <a:xfrm>
            <a:off x="6415926" y="3429000"/>
            <a:ext cx="2151321" cy="1107996"/>
          </a:xfrm>
          <a:prstGeom prst="rect">
            <a:avLst/>
          </a:prstGeom>
          <a:solidFill>
            <a:schemeClr val="accent4">
              <a:lumMod val="75000"/>
            </a:schemeClr>
          </a:solidFill>
          <a:ln>
            <a:solidFill>
              <a:schemeClr val="accent4">
                <a:lumMod val="75000"/>
              </a:schemeClr>
            </a:solidFill>
          </a:ln>
        </p:spPr>
        <p:txBody>
          <a:bodyPr wrap="square" rtlCol="0" anchor="ctr">
            <a:spAutoFit/>
          </a:bodyPr>
          <a:lstStyle/>
          <a:p>
            <a:pPr algn="ctr"/>
            <a:r>
              <a:rPr lang="zh-TW" altLang="en-US" sz="6600" dirty="0">
                <a:solidFill>
                  <a:schemeClr val="bg1"/>
                </a:solidFill>
                <a:latin typeface="+mn-ea"/>
              </a:rPr>
              <a:t>拄</a:t>
            </a:r>
            <a:endParaRPr lang="en-US" altLang="zh-TW" sz="6600" dirty="0">
              <a:solidFill>
                <a:schemeClr val="bg1"/>
              </a:solidFill>
              <a:latin typeface="+mn-ea"/>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687630" y="1969611"/>
            <a:ext cx="5408370" cy="916469"/>
          </a:xfrm>
          <a:prstGeom prst="rect">
            <a:avLst/>
          </a:prstGeom>
          <a:noFill/>
        </p:spPr>
        <p:txBody>
          <a:bodyPr wrap="square" rtlCol="0">
            <a:spAutoFit/>
          </a:bodyPr>
          <a:lstStyle/>
          <a:p>
            <a:pPr algn="ctr">
              <a:lnSpc>
                <a:spcPct val="150000"/>
              </a:lnSpc>
            </a:pPr>
            <a:r>
              <a:rPr lang="zh-TW" altLang="en-US" sz="4000" dirty="0">
                <a:latin typeface="+mn-ea"/>
              </a:rPr>
              <a:t>厌恶，不满意。</a:t>
            </a:r>
          </a:p>
        </p:txBody>
      </p:sp>
      <p:sp>
        <p:nvSpPr>
          <p:cNvPr id="8" name="文字方塊 7">
            <a:extLst>
              <a:ext uri="{FF2B5EF4-FFF2-40B4-BE49-F238E27FC236}">
                <a16:creationId xmlns:a16="http://schemas.microsoft.com/office/drawing/2014/main" id="{4FD80E1D-4098-4E8F-80F3-90702602E502}"/>
              </a:ext>
            </a:extLst>
          </p:cNvPr>
          <p:cNvSpPr txBox="1"/>
          <p:nvPr/>
        </p:nvSpPr>
        <p:spPr>
          <a:xfrm>
            <a:off x="6134489" y="1979719"/>
            <a:ext cx="6096000" cy="916469"/>
          </a:xfrm>
          <a:prstGeom prst="rect">
            <a:avLst/>
          </a:prstGeom>
          <a:noFill/>
        </p:spPr>
        <p:txBody>
          <a:bodyPr wrap="square" rtlCol="0">
            <a:spAutoFit/>
          </a:bodyPr>
          <a:lstStyle/>
          <a:p>
            <a:pPr algn="ctr">
              <a:lnSpc>
                <a:spcPct val="150000"/>
              </a:lnSpc>
            </a:pPr>
            <a:r>
              <a:rPr lang="zh-TW" altLang="en-US" sz="4000" dirty="0">
                <a:latin typeface="+mn-ea"/>
              </a:rPr>
              <a:t>穷。</a:t>
            </a:r>
          </a:p>
        </p:txBody>
      </p:sp>
      <p:sp>
        <p:nvSpPr>
          <p:cNvPr id="11" name="矩形 10">
            <a:extLst>
              <a:ext uri="{FF2B5EF4-FFF2-40B4-BE49-F238E27FC236}">
                <a16:creationId xmlns:a16="http://schemas.microsoft.com/office/drawing/2014/main" id="{9AF8CCF4-6697-482F-81B6-2EF38231843A}"/>
              </a:ext>
            </a:extLst>
          </p:cNvPr>
          <p:cNvSpPr/>
          <p:nvPr/>
        </p:nvSpPr>
        <p:spPr>
          <a:xfrm>
            <a:off x="2838951" y="3917562"/>
            <a:ext cx="3609474" cy="584775"/>
          </a:xfrm>
          <a:prstGeom prst="rect">
            <a:avLst/>
          </a:prstGeom>
        </p:spPr>
        <p:txBody>
          <a:bodyPr wrap="square">
            <a:spAutoFit/>
          </a:bodyPr>
          <a:lstStyle/>
          <a:p>
            <a:pPr algn="ctr"/>
            <a:r>
              <a:rPr lang="en-US" altLang="zh-TW" sz="3200" dirty="0">
                <a:latin typeface="+mn-ea"/>
              </a:rPr>
              <a:t>beggar</a:t>
            </a:r>
            <a:endParaRPr lang="zh-TW" altLang="en-US" sz="3200" dirty="0">
              <a:latin typeface="+mn-ea"/>
              <a:cs typeface="Calibri" panose="020F0502020204030204" pitchFamily="34" charset="0"/>
            </a:endParaRPr>
          </a:p>
        </p:txBody>
      </p:sp>
      <p:sp>
        <p:nvSpPr>
          <p:cNvPr id="13" name="矩形 12">
            <a:extLst>
              <a:ext uri="{FF2B5EF4-FFF2-40B4-BE49-F238E27FC236}">
                <a16:creationId xmlns:a16="http://schemas.microsoft.com/office/drawing/2014/main" id="{32AA8BD3-2869-40FD-A7C0-6100AC3E5D3A}"/>
              </a:ext>
            </a:extLst>
          </p:cNvPr>
          <p:cNvSpPr/>
          <p:nvPr/>
        </p:nvSpPr>
        <p:spPr>
          <a:xfrm>
            <a:off x="8605346" y="3691743"/>
            <a:ext cx="3625143" cy="584775"/>
          </a:xfrm>
          <a:prstGeom prst="rect">
            <a:avLst/>
          </a:prstGeom>
        </p:spPr>
        <p:txBody>
          <a:bodyPr wrap="square">
            <a:spAutoFit/>
          </a:bodyPr>
          <a:lstStyle/>
          <a:p>
            <a:pPr algn="ctr"/>
            <a:r>
              <a:rPr lang="en-US" altLang="zh-TW" sz="3200" dirty="0">
                <a:latin typeface="+mn-ea"/>
                <a:cs typeface="Calibri" panose="020F0502020204030204" pitchFamily="34" charset="0"/>
              </a:rPr>
              <a:t>lean on</a:t>
            </a:r>
            <a:endParaRPr lang="zh-TW" altLang="en-US" sz="3200" dirty="0">
              <a:latin typeface="+mn-ea"/>
              <a:cs typeface="Calibri" panose="020F0502020204030204" pitchFamily="34" charset="0"/>
            </a:endParaRPr>
          </a:p>
        </p:txBody>
      </p:sp>
      <p:sp>
        <p:nvSpPr>
          <p:cNvPr id="14" name="矩形 13">
            <a:extLst>
              <a:ext uri="{FF2B5EF4-FFF2-40B4-BE49-F238E27FC236}">
                <a16:creationId xmlns:a16="http://schemas.microsoft.com/office/drawing/2014/main" id="{6B1E5DB5-A453-4C9C-BA79-98369E7D6F4E}"/>
              </a:ext>
            </a:extLst>
          </p:cNvPr>
          <p:cNvSpPr/>
          <p:nvPr/>
        </p:nvSpPr>
        <p:spPr>
          <a:xfrm>
            <a:off x="8567247" y="496775"/>
            <a:ext cx="3618926" cy="584775"/>
          </a:xfrm>
          <a:prstGeom prst="rect">
            <a:avLst/>
          </a:prstGeom>
        </p:spPr>
        <p:txBody>
          <a:bodyPr wrap="square">
            <a:spAutoFit/>
          </a:bodyPr>
          <a:lstStyle/>
          <a:p>
            <a:pPr algn="ctr"/>
            <a:r>
              <a:rPr lang="en-US" altLang="zh-TW" sz="3200" dirty="0">
                <a:latin typeface="+mn-ea"/>
              </a:rPr>
              <a:t>poor</a:t>
            </a:r>
            <a:endParaRPr lang="zh-TW" altLang="en-US" sz="3200" dirty="0">
              <a:latin typeface="+mn-ea"/>
              <a:cs typeface="Calibri" panose="020F0502020204030204" pitchFamily="34" charset="0"/>
            </a:endParaRPr>
          </a:p>
        </p:txBody>
      </p:sp>
      <p:sp>
        <p:nvSpPr>
          <p:cNvPr id="15" name="矩形 14">
            <a:extLst>
              <a:ext uri="{FF2B5EF4-FFF2-40B4-BE49-F238E27FC236}">
                <a16:creationId xmlns:a16="http://schemas.microsoft.com/office/drawing/2014/main" id="{58C387E4-4460-4071-8CB6-8D0ABB1306E7}"/>
              </a:ext>
            </a:extLst>
          </p:cNvPr>
          <p:cNvSpPr/>
          <p:nvPr/>
        </p:nvSpPr>
        <p:spPr>
          <a:xfrm>
            <a:off x="2838951" y="681853"/>
            <a:ext cx="3609474" cy="584775"/>
          </a:xfrm>
          <a:prstGeom prst="rect">
            <a:avLst/>
          </a:prstGeom>
        </p:spPr>
        <p:txBody>
          <a:bodyPr wrap="square">
            <a:spAutoFit/>
          </a:bodyPr>
          <a:lstStyle/>
          <a:p>
            <a:pPr algn="ctr"/>
            <a:r>
              <a:rPr lang="en-US" altLang="zh-TW" sz="3200" dirty="0">
                <a:latin typeface="+mn-ea"/>
              </a:rPr>
              <a:t>hate, detest</a:t>
            </a:r>
            <a:endParaRPr lang="zh-TW" altLang="en-US" sz="3200" dirty="0">
              <a:latin typeface="+mn-ea"/>
              <a:cs typeface="Calibri" panose="020F0502020204030204" pitchFamily="34" charset="0"/>
            </a:endParaRPr>
          </a:p>
        </p:txBody>
      </p:sp>
      <p:sp>
        <p:nvSpPr>
          <p:cNvPr id="16" name="文字方塊 15">
            <a:extLst>
              <a:ext uri="{FF2B5EF4-FFF2-40B4-BE49-F238E27FC236}">
                <a16:creationId xmlns:a16="http://schemas.microsoft.com/office/drawing/2014/main" id="{D064B817-AD20-41F4-A89C-259FFF6903D2}"/>
              </a:ext>
            </a:extLst>
          </p:cNvPr>
          <p:cNvSpPr txBox="1"/>
          <p:nvPr/>
        </p:nvSpPr>
        <p:spPr>
          <a:xfrm>
            <a:off x="6448424" y="4824296"/>
            <a:ext cx="5782065" cy="1825884"/>
          </a:xfrm>
          <a:prstGeom prst="rect">
            <a:avLst/>
          </a:prstGeom>
          <a:noFill/>
        </p:spPr>
        <p:txBody>
          <a:bodyPr wrap="square" rtlCol="0">
            <a:spAutoFit/>
          </a:bodyPr>
          <a:lstStyle/>
          <a:p>
            <a:pPr algn="ctr">
              <a:lnSpc>
                <a:spcPct val="150000"/>
              </a:lnSpc>
            </a:pPr>
            <a:r>
              <a:rPr lang="zh-TW" altLang="en-US" sz="4000" dirty="0">
                <a:latin typeface="+mn-ea"/>
              </a:rPr>
              <a:t>为了支撑身体用棍杖等顶住地面。</a:t>
            </a:r>
          </a:p>
        </p:txBody>
      </p:sp>
      <p:pic>
        <p:nvPicPr>
          <p:cNvPr id="3" name="圖片 2">
            <a:extLst>
              <a:ext uri="{FF2B5EF4-FFF2-40B4-BE49-F238E27FC236}">
                <a16:creationId xmlns:a16="http://schemas.microsoft.com/office/drawing/2014/main" id="{E32E1C6D-C8CC-4C0F-B9AF-B1231A6751B3}"/>
              </a:ext>
            </a:extLst>
          </p:cNvPr>
          <p:cNvPicPr>
            <a:picLocks noChangeAspect="1"/>
          </p:cNvPicPr>
          <p:nvPr/>
        </p:nvPicPr>
        <p:blipFill>
          <a:blip r:embed="rId2"/>
          <a:stretch>
            <a:fillRect/>
          </a:stretch>
        </p:blipFill>
        <p:spPr>
          <a:xfrm>
            <a:off x="2042796" y="4578868"/>
            <a:ext cx="2600892" cy="2210200"/>
          </a:xfrm>
          <a:prstGeom prst="rect">
            <a:avLst/>
          </a:prstGeom>
        </p:spPr>
      </p:pic>
    </p:spTree>
    <p:extLst>
      <p:ext uri="{BB962C8B-B14F-4D97-AF65-F5344CB8AC3E}">
        <p14:creationId xmlns:p14="http://schemas.microsoft.com/office/powerpoint/2010/main" val="2416128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500" fill="hold"/>
                                        <p:tgtEl>
                                          <p:spTgt spid="5"/>
                                        </p:tgtEl>
                                        <p:attrNameLst>
                                          <p:attrName>ppt_x</p:attrName>
                                        </p:attrNameLst>
                                      </p:cBhvr>
                                      <p:tavLst>
                                        <p:tav tm="0">
                                          <p:val>
                                            <p:strVal val="#ppt_x"/>
                                          </p:val>
                                        </p:tav>
                                        <p:tav tm="100000">
                                          <p:val>
                                            <p:strVal val="#ppt_x"/>
                                          </p:val>
                                        </p:tav>
                                      </p:tavLst>
                                    </p:anim>
                                    <p:anim calcmode="lin" valueType="num">
                                      <p:cBhvr additive="base">
                                        <p:cTn id="5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additive="base">
                                        <p:cTn id="61" dur="500" fill="hold"/>
                                        <p:tgtEl>
                                          <p:spTgt spid="6"/>
                                        </p:tgtEl>
                                        <p:attrNameLst>
                                          <p:attrName>ppt_x</p:attrName>
                                        </p:attrNameLst>
                                      </p:cBhvr>
                                      <p:tavLst>
                                        <p:tav tm="0">
                                          <p:val>
                                            <p:strVal val="#ppt_x"/>
                                          </p:val>
                                        </p:tav>
                                        <p:tav tm="100000">
                                          <p:val>
                                            <p:strVal val="#ppt_x"/>
                                          </p:val>
                                        </p:tav>
                                      </p:tavLst>
                                    </p:anim>
                                    <p:anim calcmode="lin" valueType="num">
                                      <p:cBhvr additive="base">
                                        <p:cTn id="6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500" fill="hold"/>
                                        <p:tgtEl>
                                          <p:spTgt spid="16"/>
                                        </p:tgtEl>
                                        <p:attrNameLst>
                                          <p:attrName>ppt_x</p:attrName>
                                        </p:attrNameLst>
                                      </p:cBhvr>
                                      <p:tavLst>
                                        <p:tav tm="0">
                                          <p:val>
                                            <p:strVal val="#ppt_x"/>
                                          </p:val>
                                        </p:tav>
                                        <p:tav tm="100000">
                                          <p:val>
                                            <p:strVal val="#ppt_x"/>
                                          </p:val>
                                        </p:tav>
                                      </p:tavLst>
                                    </p:anim>
                                    <p:anim calcmode="lin" valueType="num">
                                      <p:cBhvr additive="base">
                                        <p:cTn id="6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p:bldP spid="8" grpId="0"/>
      <p:bldP spid="11" grpId="0"/>
      <p:bldP spid="13" grpId="0"/>
      <p:bldP spid="14" grpId="0"/>
      <p:bldP spid="15"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687630" y="210152"/>
            <a:ext cx="2151321" cy="1107996"/>
          </a:xfrm>
          <a:prstGeom prst="rect">
            <a:avLst/>
          </a:prstGeom>
          <a:solidFill>
            <a:schemeClr val="accent4">
              <a:lumMod val="75000"/>
            </a:schemeClr>
          </a:solidFill>
          <a:ln>
            <a:solidFill>
              <a:schemeClr val="accent1"/>
            </a:solidFill>
          </a:ln>
        </p:spPr>
        <p:txBody>
          <a:bodyPr wrap="square" rtlCol="0">
            <a:spAutoFit/>
          </a:bodyPr>
          <a:lstStyle/>
          <a:p>
            <a:pPr algn="ctr"/>
            <a:r>
              <a:rPr lang="zh-TW" altLang="en-US" sz="6600" dirty="0">
                <a:solidFill>
                  <a:schemeClr val="bg1"/>
                </a:solidFill>
                <a:latin typeface="Calibri" panose="020F0502020204030204" pitchFamily="34" charset="0"/>
              </a:rPr>
              <a:t>杖</a:t>
            </a:r>
            <a:endParaRPr lang="en-US" altLang="zh-TW" sz="6600" dirty="0">
              <a:solidFill>
                <a:schemeClr val="bg1"/>
              </a:solidFill>
              <a:latin typeface="Calibri" panose="020F0502020204030204" pitchFamily="34" charset="0"/>
            </a:endParaRPr>
          </a:p>
        </p:txBody>
      </p:sp>
      <p:sp>
        <p:nvSpPr>
          <p:cNvPr id="4" name="文字方塊 3">
            <a:extLst>
              <a:ext uri="{FF2B5EF4-FFF2-40B4-BE49-F238E27FC236}">
                <a16:creationId xmlns:a16="http://schemas.microsoft.com/office/drawing/2014/main" id="{AE265C2A-CA00-4841-992C-7C43D64B6320}"/>
              </a:ext>
            </a:extLst>
          </p:cNvPr>
          <p:cNvSpPr txBox="1"/>
          <p:nvPr/>
        </p:nvSpPr>
        <p:spPr>
          <a:xfrm>
            <a:off x="6415927" y="235165"/>
            <a:ext cx="2151321" cy="1107996"/>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zh-TW" altLang="en-US" sz="6600" dirty="0">
                <a:solidFill>
                  <a:schemeClr val="bg1"/>
                </a:solidFill>
                <a:latin typeface="Calibri" panose="020F0502020204030204" pitchFamily="34" charset="0"/>
              </a:rPr>
              <a:t>钵</a:t>
            </a:r>
            <a:endParaRPr lang="en-US" altLang="zh-TW" sz="6600" dirty="0">
              <a:solidFill>
                <a:schemeClr val="bg1"/>
              </a:solidFill>
              <a:latin typeface="Calibri" panose="020F0502020204030204" pitchFamily="34" charset="0"/>
            </a:endParaRPr>
          </a:p>
        </p:txBody>
      </p:sp>
      <p:sp>
        <p:nvSpPr>
          <p:cNvPr id="5" name="文字方塊 4">
            <a:extLst>
              <a:ext uri="{FF2B5EF4-FFF2-40B4-BE49-F238E27FC236}">
                <a16:creationId xmlns:a16="http://schemas.microsoft.com/office/drawing/2014/main" id="{558E7656-10B4-4306-9253-BEABC2FAD5CB}"/>
              </a:ext>
            </a:extLst>
          </p:cNvPr>
          <p:cNvSpPr txBox="1"/>
          <p:nvPr/>
        </p:nvSpPr>
        <p:spPr>
          <a:xfrm>
            <a:off x="687630" y="3429000"/>
            <a:ext cx="2151321" cy="1107996"/>
          </a:xfrm>
          <a:prstGeom prst="rect">
            <a:avLst/>
          </a:prstGeom>
          <a:solidFill>
            <a:schemeClr val="accent4">
              <a:lumMod val="75000"/>
            </a:schemeClr>
          </a:solidFill>
          <a:ln>
            <a:solidFill>
              <a:schemeClr val="accent4">
                <a:lumMod val="75000"/>
              </a:schemeClr>
            </a:solidFill>
          </a:ln>
        </p:spPr>
        <p:txBody>
          <a:bodyPr wrap="square" rtlCol="0" anchor="ctr">
            <a:spAutoFit/>
          </a:bodyPr>
          <a:lstStyle/>
          <a:p>
            <a:pPr algn="ctr"/>
            <a:r>
              <a:rPr lang="zh-TW" altLang="en-US" sz="6600" dirty="0">
                <a:solidFill>
                  <a:schemeClr val="bg1"/>
                </a:solidFill>
                <a:latin typeface="Calibri" panose="020F0502020204030204" pitchFamily="34" charset="0"/>
              </a:rPr>
              <a:t>求乞</a:t>
            </a:r>
            <a:endParaRPr lang="en-US" altLang="zh-TW" sz="6600" dirty="0">
              <a:solidFill>
                <a:schemeClr val="bg1"/>
              </a:solidFill>
              <a:latin typeface="Calibri" panose="020F0502020204030204" pitchFamily="34" charset="0"/>
            </a:endParaRPr>
          </a:p>
        </p:txBody>
      </p:sp>
      <p:sp>
        <p:nvSpPr>
          <p:cNvPr id="6" name="文字方塊 5">
            <a:extLst>
              <a:ext uri="{FF2B5EF4-FFF2-40B4-BE49-F238E27FC236}">
                <a16:creationId xmlns:a16="http://schemas.microsoft.com/office/drawing/2014/main" id="{04856BEF-FABE-4A15-82C8-163159CEDA31}"/>
              </a:ext>
            </a:extLst>
          </p:cNvPr>
          <p:cNvSpPr txBox="1"/>
          <p:nvPr/>
        </p:nvSpPr>
        <p:spPr>
          <a:xfrm>
            <a:off x="6415926" y="3429000"/>
            <a:ext cx="2151321" cy="1107996"/>
          </a:xfrm>
          <a:prstGeom prst="rect">
            <a:avLst/>
          </a:prstGeom>
          <a:solidFill>
            <a:schemeClr val="accent4">
              <a:lumMod val="75000"/>
            </a:schemeClr>
          </a:solidFill>
          <a:ln>
            <a:solidFill>
              <a:schemeClr val="accent4">
                <a:lumMod val="75000"/>
              </a:schemeClr>
            </a:solidFill>
          </a:ln>
        </p:spPr>
        <p:txBody>
          <a:bodyPr wrap="square" rtlCol="0" anchor="ctr">
            <a:spAutoFit/>
          </a:bodyPr>
          <a:lstStyle/>
          <a:p>
            <a:pPr algn="ctr"/>
            <a:r>
              <a:rPr lang="zh-TW" altLang="en-US" sz="6600" dirty="0">
                <a:solidFill>
                  <a:schemeClr val="bg1"/>
                </a:solidFill>
                <a:latin typeface="Calibri" panose="020F0502020204030204" pitchFamily="34" charset="0"/>
              </a:rPr>
              <a:t>跟随</a:t>
            </a:r>
            <a:endParaRPr lang="en-US" altLang="zh-TW" sz="6600" dirty="0">
              <a:solidFill>
                <a:schemeClr val="bg1"/>
              </a:solidFill>
              <a:latin typeface="Calibri" panose="020F0502020204030204" pitchFamily="34" charset="0"/>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687630" y="1969611"/>
            <a:ext cx="3234073" cy="916469"/>
          </a:xfrm>
          <a:prstGeom prst="rect">
            <a:avLst/>
          </a:prstGeom>
          <a:noFill/>
        </p:spPr>
        <p:txBody>
          <a:bodyPr wrap="square" rtlCol="0">
            <a:spAutoFit/>
          </a:bodyPr>
          <a:lstStyle/>
          <a:p>
            <a:pPr algn="ctr">
              <a:lnSpc>
                <a:spcPct val="150000"/>
              </a:lnSpc>
            </a:pPr>
            <a:r>
              <a:rPr lang="zh-TW" altLang="en-US" sz="4000" dirty="0">
                <a:latin typeface="Calibri" panose="020F0502020204030204" pitchFamily="34" charset="0"/>
              </a:rPr>
              <a:t>拐杖，手杖。</a:t>
            </a:r>
          </a:p>
        </p:txBody>
      </p:sp>
      <p:sp>
        <p:nvSpPr>
          <p:cNvPr id="8" name="文字方塊 7">
            <a:extLst>
              <a:ext uri="{FF2B5EF4-FFF2-40B4-BE49-F238E27FC236}">
                <a16:creationId xmlns:a16="http://schemas.microsoft.com/office/drawing/2014/main" id="{4FD80E1D-4098-4E8F-80F3-90702602E502}"/>
              </a:ext>
            </a:extLst>
          </p:cNvPr>
          <p:cNvSpPr txBox="1"/>
          <p:nvPr/>
        </p:nvSpPr>
        <p:spPr>
          <a:xfrm>
            <a:off x="6448423" y="1453555"/>
            <a:ext cx="3921703" cy="1839799"/>
          </a:xfrm>
          <a:prstGeom prst="rect">
            <a:avLst/>
          </a:prstGeom>
          <a:noFill/>
        </p:spPr>
        <p:txBody>
          <a:bodyPr wrap="square" rtlCol="0">
            <a:spAutoFit/>
          </a:bodyPr>
          <a:lstStyle/>
          <a:p>
            <a:pPr algn="ctr">
              <a:lnSpc>
                <a:spcPct val="150000"/>
              </a:lnSpc>
            </a:pPr>
            <a:r>
              <a:rPr lang="zh-TW" altLang="en-US" sz="4000" dirty="0">
                <a:latin typeface="Calibri" panose="020F0502020204030204" pitchFamily="34" charset="0"/>
              </a:rPr>
              <a:t>陶制的器具，形状像盆而较小。</a:t>
            </a:r>
          </a:p>
        </p:txBody>
      </p:sp>
      <p:sp>
        <p:nvSpPr>
          <p:cNvPr id="9" name="文字方塊 8">
            <a:extLst>
              <a:ext uri="{FF2B5EF4-FFF2-40B4-BE49-F238E27FC236}">
                <a16:creationId xmlns:a16="http://schemas.microsoft.com/office/drawing/2014/main" id="{D17DCB4F-281E-48F9-8B9B-F6FF1FC41050}"/>
              </a:ext>
            </a:extLst>
          </p:cNvPr>
          <p:cNvSpPr txBox="1"/>
          <p:nvPr/>
        </p:nvSpPr>
        <p:spPr>
          <a:xfrm>
            <a:off x="687630" y="5179220"/>
            <a:ext cx="5408370" cy="916469"/>
          </a:xfrm>
          <a:prstGeom prst="rect">
            <a:avLst/>
          </a:prstGeom>
          <a:noFill/>
        </p:spPr>
        <p:txBody>
          <a:bodyPr wrap="square" rtlCol="0">
            <a:spAutoFit/>
          </a:bodyPr>
          <a:lstStyle/>
          <a:p>
            <a:pPr algn="ctr">
              <a:lnSpc>
                <a:spcPct val="150000"/>
              </a:lnSpc>
            </a:pPr>
            <a:r>
              <a:rPr lang="zh-TW" altLang="en-US" sz="4000" dirty="0">
                <a:latin typeface="Calibri" panose="020F0502020204030204" pitchFamily="34" charset="0"/>
              </a:rPr>
              <a:t>请求人家救济，讨饭。</a:t>
            </a:r>
          </a:p>
        </p:txBody>
      </p:sp>
      <p:sp>
        <p:nvSpPr>
          <p:cNvPr id="11" name="矩形 10">
            <a:extLst>
              <a:ext uri="{FF2B5EF4-FFF2-40B4-BE49-F238E27FC236}">
                <a16:creationId xmlns:a16="http://schemas.microsoft.com/office/drawing/2014/main" id="{9AF8CCF4-6697-482F-81B6-2EF38231843A}"/>
              </a:ext>
            </a:extLst>
          </p:cNvPr>
          <p:cNvSpPr/>
          <p:nvPr/>
        </p:nvSpPr>
        <p:spPr>
          <a:xfrm>
            <a:off x="2838951" y="3971921"/>
            <a:ext cx="3609474" cy="584775"/>
          </a:xfrm>
          <a:prstGeom prst="rect">
            <a:avLst/>
          </a:prstGeom>
        </p:spPr>
        <p:txBody>
          <a:bodyPr wrap="square">
            <a:spAutoFit/>
          </a:bodyPr>
          <a:lstStyle/>
          <a:p>
            <a:pPr algn="ctr"/>
            <a:r>
              <a:rPr lang="en-US" altLang="zh-TW" sz="3200" dirty="0"/>
              <a:t> lock</a:t>
            </a:r>
            <a:endParaRPr lang="zh-TW" altLang="en-US" sz="3200" dirty="0">
              <a:latin typeface="Calibri" panose="020F0502020204030204" pitchFamily="34" charset="0"/>
              <a:cs typeface="Calibri" panose="020F0502020204030204" pitchFamily="34" charset="0"/>
            </a:endParaRPr>
          </a:p>
        </p:txBody>
      </p:sp>
      <p:sp>
        <p:nvSpPr>
          <p:cNvPr id="13" name="矩形 12">
            <a:extLst>
              <a:ext uri="{FF2B5EF4-FFF2-40B4-BE49-F238E27FC236}">
                <a16:creationId xmlns:a16="http://schemas.microsoft.com/office/drawing/2014/main" id="{32AA8BD3-2869-40FD-A7C0-6100AC3E5D3A}"/>
              </a:ext>
            </a:extLst>
          </p:cNvPr>
          <p:cNvSpPr/>
          <p:nvPr/>
        </p:nvSpPr>
        <p:spPr>
          <a:xfrm>
            <a:off x="8567246" y="3800880"/>
            <a:ext cx="3625143" cy="707886"/>
          </a:xfrm>
          <a:prstGeom prst="rect">
            <a:avLst/>
          </a:prstGeom>
        </p:spPr>
        <p:txBody>
          <a:bodyPr wrap="square">
            <a:spAutoFit/>
          </a:bodyPr>
          <a:lstStyle/>
          <a:p>
            <a:pPr algn="ctr"/>
            <a:r>
              <a:rPr lang="en-US" altLang="zh-TW" sz="4000" dirty="0">
                <a:latin typeface="Calibri" panose="020F0502020204030204" pitchFamily="34" charset="0"/>
                <a:cs typeface="Calibri" panose="020F0502020204030204" pitchFamily="34" charset="0"/>
              </a:rPr>
              <a:t>knee</a:t>
            </a:r>
            <a:endParaRPr lang="zh-TW" altLang="en-US" sz="4000" dirty="0">
              <a:latin typeface="Calibri" panose="020F0502020204030204" pitchFamily="34" charset="0"/>
              <a:cs typeface="Calibri" panose="020F0502020204030204" pitchFamily="34" charset="0"/>
            </a:endParaRPr>
          </a:p>
        </p:txBody>
      </p:sp>
      <p:sp>
        <p:nvSpPr>
          <p:cNvPr id="14" name="矩形 13">
            <a:extLst>
              <a:ext uri="{FF2B5EF4-FFF2-40B4-BE49-F238E27FC236}">
                <a16:creationId xmlns:a16="http://schemas.microsoft.com/office/drawing/2014/main" id="{6B1E5DB5-A453-4C9C-BA79-98369E7D6F4E}"/>
              </a:ext>
            </a:extLst>
          </p:cNvPr>
          <p:cNvSpPr/>
          <p:nvPr/>
        </p:nvSpPr>
        <p:spPr>
          <a:xfrm>
            <a:off x="8567246" y="681854"/>
            <a:ext cx="3618926" cy="584775"/>
          </a:xfrm>
          <a:prstGeom prst="rect">
            <a:avLst/>
          </a:prstGeom>
        </p:spPr>
        <p:txBody>
          <a:bodyPr wrap="square">
            <a:spAutoFit/>
          </a:bodyPr>
          <a:lstStyle/>
          <a:p>
            <a:pPr algn="ctr"/>
            <a:r>
              <a:rPr lang="en-US" altLang="zh-TW" sz="3200" dirty="0"/>
              <a:t>earthenware basin</a:t>
            </a:r>
            <a:endParaRPr lang="zh-TW" altLang="en-US" sz="6000" dirty="0">
              <a:latin typeface="Calibri" panose="020F0502020204030204" pitchFamily="34" charset="0"/>
              <a:cs typeface="Calibri" panose="020F0502020204030204" pitchFamily="34" charset="0"/>
            </a:endParaRPr>
          </a:p>
        </p:txBody>
      </p:sp>
      <p:sp>
        <p:nvSpPr>
          <p:cNvPr id="15" name="矩形 14">
            <a:extLst>
              <a:ext uri="{FF2B5EF4-FFF2-40B4-BE49-F238E27FC236}">
                <a16:creationId xmlns:a16="http://schemas.microsoft.com/office/drawing/2014/main" id="{58C387E4-4460-4071-8CB6-8D0ABB1306E7}"/>
              </a:ext>
            </a:extLst>
          </p:cNvPr>
          <p:cNvSpPr/>
          <p:nvPr/>
        </p:nvSpPr>
        <p:spPr>
          <a:xfrm>
            <a:off x="2838951" y="681853"/>
            <a:ext cx="3609474" cy="584775"/>
          </a:xfrm>
          <a:prstGeom prst="rect">
            <a:avLst/>
          </a:prstGeom>
        </p:spPr>
        <p:txBody>
          <a:bodyPr wrap="square">
            <a:spAutoFit/>
          </a:bodyPr>
          <a:lstStyle/>
          <a:p>
            <a:pPr algn="ctr"/>
            <a:r>
              <a:rPr lang="en-US" altLang="zh-TW" sz="3200" dirty="0"/>
              <a:t>cane, walking stick</a:t>
            </a:r>
            <a:endParaRPr lang="zh-TW" altLang="en-US" sz="3200" dirty="0">
              <a:latin typeface="Calibri" panose="020F0502020204030204" pitchFamily="34" charset="0"/>
              <a:cs typeface="Calibri" panose="020F0502020204030204" pitchFamily="34" charset="0"/>
            </a:endParaRPr>
          </a:p>
        </p:txBody>
      </p:sp>
      <p:sp>
        <p:nvSpPr>
          <p:cNvPr id="16" name="文字方塊 15">
            <a:extLst>
              <a:ext uri="{FF2B5EF4-FFF2-40B4-BE49-F238E27FC236}">
                <a16:creationId xmlns:a16="http://schemas.microsoft.com/office/drawing/2014/main" id="{02539106-CBBB-4351-A38A-D8526EAA74A9}"/>
              </a:ext>
            </a:extLst>
          </p:cNvPr>
          <p:cNvSpPr txBox="1"/>
          <p:nvPr/>
        </p:nvSpPr>
        <p:spPr>
          <a:xfrm>
            <a:off x="6448424" y="4658040"/>
            <a:ext cx="5782065" cy="1825884"/>
          </a:xfrm>
          <a:prstGeom prst="rect">
            <a:avLst/>
          </a:prstGeom>
          <a:noFill/>
        </p:spPr>
        <p:txBody>
          <a:bodyPr wrap="square" rtlCol="0">
            <a:spAutoFit/>
          </a:bodyPr>
          <a:lstStyle/>
          <a:p>
            <a:pPr algn="ctr">
              <a:lnSpc>
                <a:spcPct val="150000"/>
              </a:lnSpc>
            </a:pPr>
            <a:r>
              <a:rPr lang="zh-TW" altLang="en-US" sz="4000" dirty="0">
                <a:latin typeface="微軟正黑體" panose="020B0604030504040204" pitchFamily="34" charset="-120"/>
                <a:ea typeface="微軟正黑體" panose="020B0604030504040204" pitchFamily="34" charset="-120"/>
              </a:rPr>
              <a:t>跟，即在后面紧接着向同一方向行动。</a:t>
            </a:r>
          </a:p>
        </p:txBody>
      </p:sp>
      <p:pic>
        <p:nvPicPr>
          <p:cNvPr id="3" name="圖片 2">
            <a:extLst>
              <a:ext uri="{FF2B5EF4-FFF2-40B4-BE49-F238E27FC236}">
                <a16:creationId xmlns:a16="http://schemas.microsoft.com/office/drawing/2014/main" id="{8BB7E389-B0A9-4392-943E-997906171392}"/>
              </a:ext>
            </a:extLst>
          </p:cNvPr>
          <p:cNvPicPr>
            <a:picLocks noChangeAspect="1"/>
          </p:cNvPicPr>
          <p:nvPr/>
        </p:nvPicPr>
        <p:blipFill>
          <a:blip r:embed="rId2"/>
          <a:stretch>
            <a:fillRect/>
          </a:stretch>
        </p:blipFill>
        <p:spPr>
          <a:xfrm>
            <a:off x="3921703" y="1318149"/>
            <a:ext cx="2110852" cy="2110852"/>
          </a:xfrm>
          <a:prstGeom prst="rect">
            <a:avLst/>
          </a:prstGeom>
        </p:spPr>
      </p:pic>
      <p:pic>
        <p:nvPicPr>
          <p:cNvPr id="10" name="圖片 9">
            <a:extLst>
              <a:ext uri="{FF2B5EF4-FFF2-40B4-BE49-F238E27FC236}">
                <a16:creationId xmlns:a16="http://schemas.microsoft.com/office/drawing/2014/main" id="{B14D086A-65A3-4E91-89DD-6E1468F8726A}"/>
              </a:ext>
            </a:extLst>
          </p:cNvPr>
          <p:cNvPicPr>
            <a:picLocks noChangeAspect="1"/>
          </p:cNvPicPr>
          <p:nvPr/>
        </p:nvPicPr>
        <p:blipFill>
          <a:blip r:embed="rId3"/>
          <a:stretch>
            <a:fillRect/>
          </a:stretch>
        </p:blipFill>
        <p:spPr>
          <a:xfrm>
            <a:off x="10286999" y="1602829"/>
            <a:ext cx="1839799" cy="1839799"/>
          </a:xfrm>
          <a:prstGeom prst="rect">
            <a:avLst/>
          </a:prstGeom>
        </p:spPr>
      </p:pic>
    </p:spTree>
    <p:extLst>
      <p:ext uri="{BB962C8B-B14F-4D97-AF65-F5344CB8AC3E}">
        <p14:creationId xmlns:p14="http://schemas.microsoft.com/office/powerpoint/2010/main" val="2936941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additive="base">
                                        <p:cTn id="55" dur="500" fill="hold"/>
                                        <p:tgtEl>
                                          <p:spTgt spid="5"/>
                                        </p:tgtEl>
                                        <p:attrNameLst>
                                          <p:attrName>ppt_x</p:attrName>
                                        </p:attrNameLst>
                                      </p:cBhvr>
                                      <p:tavLst>
                                        <p:tav tm="0">
                                          <p:val>
                                            <p:strVal val="#ppt_x"/>
                                          </p:val>
                                        </p:tav>
                                        <p:tav tm="100000">
                                          <p:val>
                                            <p:strVal val="#ppt_x"/>
                                          </p:val>
                                        </p:tav>
                                      </p:tavLst>
                                    </p:anim>
                                    <p:anim calcmode="lin" valueType="num">
                                      <p:cBhvr additive="base">
                                        <p:cTn id="5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ppt_x"/>
                                          </p:val>
                                        </p:tav>
                                        <p:tav tm="100000">
                                          <p:val>
                                            <p:strVal val="#ppt_x"/>
                                          </p:val>
                                        </p:tav>
                                      </p:tavLst>
                                    </p:anim>
                                    <p:anim calcmode="lin" valueType="num">
                                      <p:cBhvr additive="base">
                                        <p:cTn id="6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6"/>
                                        </p:tgtEl>
                                        <p:attrNameLst>
                                          <p:attrName>style.visibility</p:attrName>
                                        </p:attrNameLst>
                                      </p:cBhvr>
                                      <p:to>
                                        <p:strVal val="visible"/>
                                      </p:to>
                                    </p:set>
                                    <p:anim calcmode="lin" valueType="num">
                                      <p:cBhvr additive="base">
                                        <p:cTn id="67" dur="500" fill="hold"/>
                                        <p:tgtEl>
                                          <p:spTgt spid="6"/>
                                        </p:tgtEl>
                                        <p:attrNameLst>
                                          <p:attrName>ppt_x</p:attrName>
                                        </p:attrNameLst>
                                      </p:cBhvr>
                                      <p:tavLst>
                                        <p:tav tm="0">
                                          <p:val>
                                            <p:strVal val="#ppt_x"/>
                                          </p:val>
                                        </p:tav>
                                        <p:tav tm="100000">
                                          <p:val>
                                            <p:strVal val="#ppt_x"/>
                                          </p:val>
                                        </p:tav>
                                      </p:tavLst>
                                    </p:anim>
                                    <p:anim calcmode="lin" valueType="num">
                                      <p:cBhvr additive="base">
                                        <p:cTn id="6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ppt_x"/>
                                          </p:val>
                                        </p:tav>
                                        <p:tav tm="100000">
                                          <p:val>
                                            <p:strVal val="#ppt_x"/>
                                          </p:val>
                                        </p:tav>
                                      </p:tavLst>
                                    </p:anim>
                                    <p:anim calcmode="lin" valueType="num">
                                      <p:cBhvr additive="base">
                                        <p:cTn id="7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p:bldP spid="8" grpId="0"/>
      <p:bldP spid="9" grpId="0"/>
      <p:bldP spid="11" grpId="0"/>
      <p:bldP spid="13" grpId="0"/>
      <p:bldP spid="14" grpId="0"/>
      <p:bldP spid="15"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687630" y="210152"/>
            <a:ext cx="2151321" cy="1107996"/>
          </a:xfrm>
          <a:prstGeom prst="rect">
            <a:avLst/>
          </a:prstGeom>
          <a:solidFill>
            <a:schemeClr val="accent4">
              <a:lumMod val="75000"/>
            </a:schemeClr>
          </a:solidFill>
          <a:ln>
            <a:solidFill>
              <a:schemeClr val="accent1"/>
            </a:solidFill>
          </a:ln>
        </p:spPr>
        <p:txBody>
          <a:bodyPr wrap="square" rtlCol="0">
            <a:spAutoFit/>
          </a:bodyPr>
          <a:lstStyle/>
          <a:p>
            <a:pPr algn="ctr"/>
            <a:r>
              <a:rPr lang="zh-TW" altLang="en-US" sz="6600" dirty="0">
                <a:solidFill>
                  <a:schemeClr val="bg1"/>
                </a:solidFill>
                <a:latin typeface="+mn-ea"/>
              </a:rPr>
              <a:t>去处</a:t>
            </a:r>
            <a:endParaRPr lang="en-US" altLang="zh-TW" sz="6600" dirty="0">
              <a:solidFill>
                <a:schemeClr val="bg1"/>
              </a:solidFill>
              <a:latin typeface="+mn-ea"/>
            </a:endParaRPr>
          </a:p>
        </p:txBody>
      </p:sp>
      <p:sp>
        <p:nvSpPr>
          <p:cNvPr id="4" name="文字方塊 3">
            <a:extLst>
              <a:ext uri="{FF2B5EF4-FFF2-40B4-BE49-F238E27FC236}">
                <a16:creationId xmlns:a16="http://schemas.microsoft.com/office/drawing/2014/main" id="{AE265C2A-CA00-4841-992C-7C43D64B6320}"/>
              </a:ext>
            </a:extLst>
          </p:cNvPr>
          <p:cNvSpPr txBox="1"/>
          <p:nvPr/>
        </p:nvSpPr>
        <p:spPr>
          <a:xfrm>
            <a:off x="6415927" y="235165"/>
            <a:ext cx="2151321" cy="1107996"/>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zh-TW" altLang="en-US" sz="6600" dirty="0">
                <a:solidFill>
                  <a:schemeClr val="bg1"/>
                </a:solidFill>
                <a:latin typeface="+mn-ea"/>
              </a:rPr>
              <a:t>趋</a:t>
            </a:r>
            <a:endParaRPr lang="en-US" altLang="zh-TW" sz="6600" dirty="0">
              <a:solidFill>
                <a:schemeClr val="bg1"/>
              </a:solidFill>
              <a:latin typeface="+mn-ea"/>
            </a:endParaRPr>
          </a:p>
        </p:txBody>
      </p:sp>
      <p:sp>
        <p:nvSpPr>
          <p:cNvPr id="5" name="文字方塊 4">
            <a:extLst>
              <a:ext uri="{FF2B5EF4-FFF2-40B4-BE49-F238E27FC236}">
                <a16:creationId xmlns:a16="http://schemas.microsoft.com/office/drawing/2014/main" id="{558E7656-10B4-4306-9253-BEABC2FAD5CB}"/>
              </a:ext>
            </a:extLst>
          </p:cNvPr>
          <p:cNvSpPr txBox="1"/>
          <p:nvPr/>
        </p:nvSpPr>
        <p:spPr>
          <a:xfrm>
            <a:off x="687630" y="3429000"/>
            <a:ext cx="2151321" cy="1107996"/>
          </a:xfrm>
          <a:prstGeom prst="rect">
            <a:avLst/>
          </a:prstGeom>
          <a:solidFill>
            <a:schemeClr val="accent4">
              <a:lumMod val="75000"/>
            </a:schemeClr>
          </a:solidFill>
          <a:ln>
            <a:solidFill>
              <a:schemeClr val="accent4">
                <a:lumMod val="75000"/>
              </a:schemeClr>
            </a:solidFill>
          </a:ln>
        </p:spPr>
        <p:txBody>
          <a:bodyPr wrap="square" rtlCol="0" anchor="ctr">
            <a:spAutoFit/>
          </a:bodyPr>
          <a:lstStyle/>
          <a:p>
            <a:pPr algn="ctr"/>
            <a:r>
              <a:rPr lang="zh-TW" altLang="en-US" sz="6600" dirty="0">
                <a:solidFill>
                  <a:schemeClr val="bg1"/>
                </a:solidFill>
                <a:latin typeface="+mn-ea"/>
              </a:rPr>
              <a:t>就</a:t>
            </a:r>
            <a:endParaRPr lang="en-US" altLang="zh-TW" sz="6600" dirty="0">
              <a:solidFill>
                <a:schemeClr val="bg1"/>
              </a:solidFill>
              <a:latin typeface="+mn-ea"/>
            </a:endParaRPr>
          </a:p>
        </p:txBody>
      </p:sp>
      <p:sp>
        <p:nvSpPr>
          <p:cNvPr id="6" name="文字方塊 5">
            <a:extLst>
              <a:ext uri="{FF2B5EF4-FFF2-40B4-BE49-F238E27FC236}">
                <a16:creationId xmlns:a16="http://schemas.microsoft.com/office/drawing/2014/main" id="{04856BEF-FABE-4A15-82C8-163159CEDA31}"/>
              </a:ext>
            </a:extLst>
          </p:cNvPr>
          <p:cNvSpPr txBox="1"/>
          <p:nvPr/>
        </p:nvSpPr>
        <p:spPr>
          <a:xfrm>
            <a:off x="6415926" y="3429000"/>
            <a:ext cx="2151321" cy="1107996"/>
          </a:xfrm>
          <a:prstGeom prst="rect">
            <a:avLst/>
          </a:prstGeom>
          <a:solidFill>
            <a:schemeClr val="accent4">
              <a:lumMod val="75000"/>
            </a:schemeClr>
          </a:solidFill>
          <a:ln>
            <a:solidFill>
              <a:schemeClr val="accent4">
                <a:lumMod val="75000"/>
              </a:schemeClr>
            </a:solidFill>
          </a:ln>
        </p:spPr>
        <p:txBody>
          <a:bodyPr wrap="square" rtlCol="0" anchor="ctr">
            <a:spAutoFit/>
          </a:bodyPr>
          <a:lstStyle/>
          <a:p>
            <a:pPr algn="ctr"/>
            <a:r>
              <a:rPr lang="zh-TW" altLang="en-US" sz="6600" dirty="0">
                <a:solidFill>
                  <a:schemeClr val="bg1"/>
                </a:solidFill>
                <a:latin typeface="+mn-ea"/>
              </a:rPr>
              <a:t>义气</a:t>
            </a:r>
            <a:endParaRPr lang="en-US" altLang="zh-TW" sz="6600" dirty="0">
              <a:solidFill>
                <a:schemeClr val="bg1"/>
              </a:solidFill>
              <a:latin typeface="+mn-ea"/>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0" y="1942065"/>
            <a:ext cx="6096000" cy="916469"/>
          </a:xfrm>
          <a:prstGeom prst="rect">
            <a:avLst/>
          </a:prstGeom>
          <a:noFill/>
        </p:spPr>
        <p:txBody>
          <a:bodyPr wrap="square" rtlCol="0">
            <a:spAutoFit/>
          </a:bodyPr>
          <a:lstStyle/>
          <a:p>
            <a:pPr algn="ctr">
              <a:lnSpc>
                <a:spcPct val="150000"/>
              </a:lnSpc>
            </a:pPr>
            <a:r>
              <a:rPr lang="zh-TW" altLang="en-US" sz="4000" dirty="0">
                <a:latin typeface="+mn-ea"/>
              </a:rPr>
              <a:t>场所，地方。</a:t>
            </a:r>
          </a:p>
        </p:txBody>
      </p:sp>
      <p:sp>
        <p:nvSpPr>
          <p:cNvPr id="8" name="文字方塊 7">
            <a:extLst>
              <a:ext uri="{FF2B5EF4-FFF2-40B4-BE49-F238E27FC236}">
                <a16:creationId xmlns:a16="http://schemas.microsoft.com/office/drawing/2014/main" id="{4FD80E1D-4098-4E8F-80F3-90702602E502}"/>
              </a:ext>
            </a:extLst>
          </p:cNvPr>
          <p:cNvSpPr txBox="1"/>
          <p:nvPr/>
        </p:nvSpPr>
        <p:spPr>
          <a:xfrm>
            <a:off x="6134489" y="1979719"/>
            <a:ext cx="6096000" cy="916469"/>
          </a:xfrm>
          <a:prstGeom prst="rect">
            <a:avLst/>
          </a:prstGeom>
          <a:noFill/>
        </p:spPr>
        <p:txBody>
          <a:bodyPr wrap="square" rtlCol="0">
            <a:spAutoFit/>
          </a:bodyPr>
          <a:lstStyle/>
          <a:p>
            <a:pPr algn="ctr">
              <a:lnSpc>
                <a:spcPct val="150000"/>
              </a:lnSpc>
            </a:pPr>
            <a:r>
              <a:rPr lang="zh-TW" altLang="en-US" sz="4000" dirty="0">
                <a:latin typeface="+mn-ea"/>
              </a:rPr>
              <a:t>快走。</a:t>
            </a:r>
          </a:p>
        </p:txBody>
      </p:sp>
      <p:sp>
        <p:nvSpPr>
          <p:cNvPr id="9" name="文字方塊 8">
            <a:extLst>
              <a:ext uri="{FF2B5EF4-FFF2-40B4-BE49-F238E27FC236}">
                <a16:creationId xmlns:a16="http://schemas.microsoft.com/office/drawing/2014/main" id="{D17DCB4F-281E-48F9-8B9B-F6FF1FC41050}"/>
              </a:ext>
            </a:extLst>
          </p:cNvPr>
          <p:cNvSpPr txBox="1"/>
          <p:nvPr/>
        </p:nvSpPr>
        <p:spPr>
          <a:xfrm>
            <a:off x="0" y="5179220"/>
            <a:ext cx="6096000" cy="916469"/>
          </a:xfrm>
          <a:prstGeom prst="rect">
            <a:avLst/>
          </a:prstGeom>
          <a:noFill/>
        </p:spPr>
        <p:txBody>
          <a:bodyPr wrap="square" rtlCol="0">
            <a:spAutoFit/>
          </a:bodyPr>
          <a:lstStyle/>
          <a:p>
            <a:pPr algn="ctr">
              <a:lnSpc>
                <a:spcPct val="150000"/>
              </a:lnSpc>
            </a:pPr>
            <a:r>
              <a:rPr lang="zh-TW" altLang="en-US" sz="4000" dirty="0">
                <a:latin typeface="+mn-ea"/>
              </a:rPr>
              <a:t>凑近，靠近。</a:t>
            </a:r>
          </a:p>
        </p:txBody>
      </p:sp>
      <p:sp>
        <p:nvSpPr>
          <p:cNvPr id="11" name="矩形 10">
            <a:extLst>
              <a:ext uri="{FF2B5EF4-FFF2-40B4-BE49-F238E27FC236}">
                <a16:creationId xmlns:a16="http://schemas.microsoft.com/office/drawing/2014/main" id="{9AF8CCF4-6697-482F-81B6-2EF38231843A}"/>
              </a:ext>
            </a:extLst>
          </p:cNvPr>
          <p:cNvSpPr/>
          <p:nvPr/>
        </p:nvSpPr>
        <p:spPr>
          <a:xfrm>
            <a:off x="2838951" y="3917562"/>
            <a:ext cx="3609474" cy="584775"/>
          </a:xfrm>
          <a:prstGeom prst="rect">
            <a:avLst/>
          </a:prstGeom>
        </p:spPr>
        <p:txBody>
          <a:bodyPr wrap="square">
            <a:spAutoFit/>
          </a:bodyPr>
          <a:lstStyle/>
          <a:p>
            <a:pPr algn="ctr"/>
            <a:r>
              <a:rPr lang="en-US" altLang="zh-TW" sz="3200" dirty="0">
                <a:latin typeface="+mn-ea"/>
              </a:rPr>
              <a:t>to approach, near</a:t>
            </a:r>
            <a:endParaRPr lang="zh-TW" altLang="en-US" sz="3200" dirty="0">
              <a:latin typeface="+mn-ea"/>
              <a:cs typeface="Calibri" panose="020F0502020204030204" pitchFamily="34" charset="0"/>
            </a:endParaRPr>
          </a:p>
        </p:txBody>
      </p:sp>
      <p:sp>
        <p:nvSpPr>
          <p:cNvPr id="13" name="矩形 12">
            <a:extLst>
              <a:ext uri="{FF2B5EF4-FFF2-40B4-BE49-F238E27FC236}">
                <a16:creationId xmlns:a16="http://schemas.microsoft.com/office/drawing/2014/main" id="{32AA8BD3-2869-40FD-A7C0-6100AC3E5D3A}"/>
              </a:ext>
            </a:extLst>
          </p:cNvPr>
          <p:cNvSpPr/>
          <p:nvPr/>
        </p:nvSpPr>
        <p:spPr>
          <a:xfrm>
            <a:off x="8567246" y="3800880"/>
            <a:ext cx="3625143" cy="584775"/>
          </a:xfrm>
          <a:prstGeom prst="rect">
            <a:avLst/>
          </a:prstGeom>
        </p:spPr>
        <p:txBody>
          <a:bodyPr wrap="square">
            <a:spAutoFit/>
          </a:bodyPr>
          <a:lstStyle/>
          <a:p>
            <a:pPr algn="ctr"/>
            <a:r>
              <a:rPr lang="en-US" altLang="zh-TW" sz="3200" dirty="0">
                <a:latin typeface="+mn-ea"/>
              </a:rPr>
              <a:t>personal loyalty</a:t>
            </a:r>
            <a:endParaRPr lang="zh-TW" altLang="en-US" sz="3200" dirty="0">
              <a:latin typeface="+mn-ea"/>
              <a:cs typeface="Calibri" panose="020F0502020204030204" pitchFamily="34" charset="0"/>
            </a:endParaRPr>
          </a:p>
        </p:txBody>
      </p:sp>
      <p:sp>
        <p:nvSpPr>
          <p:cNvPr id="14" name="矩形 13">
            <a:extLst>
              <a:ext uri="{FF2B5EF4-FFF2-40B4-BE49-F238E27FC236}">
                <a16:creationId xmlns:a16="http://schemas.microsoft.com/office/drawing/2014/main" id="{6B1E5DB5-A453-4C9C-BA79-98369E7D6F4E}"/>
              </a:ext>
            </a:extLst>
          </p:cNvPr>
          <p:cNvSpPr/>
          <p:nvPr/>
        </p:nvSpPr>
        <p:spPr>
          <a:xfrm>
            <a:off x="8567246" y="681854"/>
            <a:ext cx="3618926" cy="584775"/>
          </a:xfrm>
          <a:prstGeom prst="rect">
            <a:avLst/>
          </a:prstGeom>
        </p:spPr>
        <p:txBody>
          <a:bodyPr wrap="square">
            <a:spAutoFit/>
          </a:bodyPr>
          <a:lstStyle/>
          <a:p>
            <a:pPr algn="ctr"/>
            <a:r>
              <a:rPr lang="en-US" altLang="zh-TW" sz="3200" dirty="0">
                <a:latin typeface="+mn-ea"/>
              </a:rPr>
              <a:t>hasten, hurry</a:t>
            </a:r>
            <a:endParaRPr lang="zh-TW" altLang="en-US" sz="6000" dirty="0">
              <a:latin typeface="+mn-ea"/>
              <a:cs typeface="Calibri" panose="020F0502020204030204" pitchFamily="34" charset="0"/>
            </a:endParaRPr>
          </a:p>
        </p:txBody>
      </p:sp>
      <p:sp>
        <p:nvSpPr>
          <p:cNvPr id="15" name="矩形 14">
            <a:extLst>
              <a:ext uri="{FF2B5EF4-FFF2-40B4-BE49-F238E27FC236}">
                <a16:creationId xmlns:a16="http://schemas.microsoft.com/office/drawing/2014/main" id="{58C387E4-4460-4071-8CB6-8D0ABB1306E7}"/>
              </a:ext>
            </a:extLst>
          </p:cNvPr>
          <p:cNvSpPr/>
          <p:nvPr/>
        </p:nvSpPr>
        <p:spPr>
          <a:xfrm>
            <a:off x="2838951" y="681853"/>
            <a:ext cx="3609474" cy="584775"/>
          </a:xfrm>
          <a:prstGeom prst="rect">
            <a:avLst/>
          </a:prstGeom>
        </p:spPr>
        <p:txBody>
          <a:bodyPr wrap="square">
            <a:spAutoFit/>
          </a:bodyPr>
          <a:lstStyle/>
          <a:p>
            <a:pPr algn="ctr"/>
            <a:r>
              <a:rPr lang="en-US" altLang="zh-TW" sz="3200" dirty="0">
                <a:latin typeface="+mn-ea"/>
              </a:rPr>
              <a:t>place</a:t>
            </a:r>
            <a:endParaRPr lang="zh-TW" altLang="en-US" sz="3200" dirty="0">
              <a:latin typeface="+mn-ea"/>
              <a:cs typeface="Calibri" panose="020F0502020204030204" pitchFamily="34" charset="0"/>
            </a:endParaRPr>
          </a:p>
        </p:txBody>
      </p:sp>
      <p:sp>
        <p:nvSpPr>
          <p:cNvPr id="16" name="文字方塊 15">
            <a:extLst>
              <a:ext uri="{FF2B5EF4-FFF2-40B4-BE49-F238E27FC236}">
                <a16:creationId xmlns:a16="http://schemas.microsoft.com/office/drawing/2014/main" id="{8FAFB41D-74CC-4159-AEF2-B9BE68C89DF6}"/>
              </a:ext>
            </a:extLst>
          </p:cNvPr>
          <p:cNvSpPr txBox="1"/>
          <p:nvPr/>
        </p:nvSpPr>
        <p:spPr>
          <a:xfrm>
            <a:off x="6448424" y="4658040"/>
            <a:ext cx="5782065" cy="1825884"/>
          </a:xfrm>
          <a:prstGeom prst="rect">
            <a:avLst/>
          </a:prstGeom>
          <a:noFill/>
        </p:spPr>
        <p:txBody>
          <a:bodyPr wrap="square" rtlCol="0">
            <a:spAutoFit/>
          </a:bodyPr>
          <a:lstStyle/>
          <a:p>
            <a:pPr algn="ctr">
              <a:lnSpc>
                <a:spcPct val="150000"/>
              </a:lnSpc>
            </a:pPr>
            <a:r>
              <a:rPr lang="zh-TW" altLang="en-US" sz="4000" dirty="0">
                <a:latin typeface="+mn-ea"/>
              </a:rPr>
              <a:t>因友谊而冒危险的勇气、态度。</a:t>
            </a:r>
          </a:p>
        </p:txBody>
      </p:sp>
    </p:spTree>
    <p:extLst>
      <p:ext uri="{BB962C8B-B14F-4D97-AF65-F5344CB8AC3E}">
        <p14:creationId xmlns:p14="http://schemas.microsoft.com/office/powerpoint/2010/main" val="2036071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additive="base">
                                        <p:cTn id="55" dur="500" fill="hold"/>
                                        <p:tgtEl>
                                          <p:spTgt spid="5"/>
                                        </p:tgtEl>
                                        <p:attrNameLst>
                                          <p:attrName>ppt_x</p:attrName>
                                        </p:attrNameLst>
                                      </p:cBhvr>
                                      <p:tavLst>
                                        <p:tav tm="0">
                                          <p:val>
                                            <p:strVal val="#ppt_x"/>
                                          </p:val>
                                        </p:tav>
                                        <p:tav tm="100000">
                                          <p:val>
                                            <p:strVal val="#ppt_x"/>
                                          </p:val>
                                        </p:tav>
                                      </p:tavLst>
                                    </p:anim>
                                    <p:anim calcmode="lin" valueType="num">
                                      <p:cBhvr additive="base">
                                        <p:cTn id="5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ppt_x"/>
                                          </p:val>
                                        </p:tav>
                                        <p:tav tm="100000">
                                          <p:val>
                                            <p:strVal val="#ppt_x"/>
                                          </p:val>
                                        </p:tav>
                                      </p:tavLst>
                                    </p:anim>
                                    <p:anim calcmode="lin" valueType="num">
                                      <p:cBhvr additive="base">
                                        <p:cTn id="6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6"/>
                                        </p:tgtEl>
                                        <p:attrNameLst>
                                          <p:attrName>style.visibility</p:attrName>
                                        </p:attrNameLst>
                                      </p:cBhvr>
                                      <p:to>
                                        <p:strVal val="visible"/>
                                      </p:to>
                                    </p:set>
                                    <p:anim calcmode="lin" valueType="num">
                                      <p:cBhvr additive="base">
                                        <p:cTn id="67" dur="500" fill="hold"/>
                                        <p:tgtEl>
                                          <p:spTgt spid="6"/>
                                        </p:tgtEl>
                                        <p:attrNameLst>
                                          <p:attrName>ppt_x</p:attrName>
                                        </p:attrNameLst>
                                      </p:cBhvr>
                                      <p:tavLst>
                                        <p:tav tm="0">
                                          <p:val>
                                            <p:strVal val="#ppt_x"/>
                                          </p:val>
                                        </p:tav>
                                        <p:tav tm="100000">
                                          <p:val>
                                            <p:strVal val="#ppt_x"/>
                                          </p:val>
                                        </p:tav>
                                      </p:tavLst>
                                    </p:anim>
                                    <p:anim calcmode="lin" valueType="num">
                                      <p:cBhvr additive="base">
                                        <p:cTn id="6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ppt_x"/>
                                          </p:val>
                                        </p:tav>
                                        <p:tav tm="100000">
                                          <p:val>
                                            <p:strVal val="#ppt_x"/>
                                          </p:val>
                                        </p:tav>
                                      </p:tavLst>
                                    </p:anim>
                                    <p:anim calcmode="lin" valueType="num">
                                      <p:cBhvr additive="base">
                                        <p:cTn id="7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p:bldP spid="8" grpId="0"/>
      <p:bldP spid="9" grpId="0"/>
      <p:bldP spid="11" grpId="0"/>
      <p:bldP spid="13" grpId="0"/>
      <p:bldP spid="14" grpId="0"/>
      <p:bldP spid="15" grpId="0"/>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3CD4040-8AA2-4C10-9B71-61F11E7BCD9A}"/>
              </a:ext>
            </a:extLst>
          </p:cNvPr>
          <p:cNvSpPr txBox="1"/>
          <p:nvPr/>
        </p:nvSpPr>
        <p:spPr>
          <a:xfrm>
            <a:off x="699978" y="589563"/>
            <a:ext cx="4327450" cy="1107996"/>
          </a:xfrm>
          <a:prstGeom prst="rect">
            <a:avLst/>
          </a:prstGeom>
          <a:solidFill>
            <a:srgbClr val="7030A0"/>
          </a:solidFill>
          <a:ln>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spAutoFit/>
          </a:bodyPr>
          <a:lstStyle/>
          <a:p>
            <a:pPr algn="ctr"/>
            <a:r>
              <a:rPr lang="zh-TW" altLang="en-US" sz="6600" dirty="0"/>
              <a:t>寸步不离</a:t>
            </a:r>
            <a:endParaRPr lang="en-US" altLang="zh-TW" sz="6600" dirty="0"/>
          </a:p>
        </p:txBody>
      </p:sp>
      <p:sp>
        <p:nvSpPr>
          <p:cNvPr id="3" name="矩形 2">
            <a:extLst>
              <a:ext uri="{FF2B5EF4-FFF2-40B4-BE49-F238E27FC236}">
                <a16:creationId xmlns:a16="http://schemas.microsoft.com/office/drawing/2014/main" id="{5EFAA07E-D2DF-410D-BA07-6EE204523098}"/>
              </a:ext>
            </a:extLst>
          </p:cNvPr>
          <p:cNvSpPr/>
          <p:nvPr/>
        </p:nvSpPr>
        <p:spPr>
          <a:xfrm>
            <a:off x="6095999" y="3230746"/>
            <a:ext cx="6023785" cy="2483693"/>
          </a:xfrm>
          <a:prstGeom prst="rect">
            <a:avLst/>
          </a:prstGeom>
        </p:spPr>
        <p:txBody>
          <a:bodyPr wrap="square">
            <a:spAutoFit/>
          </a:bodyPr>
          <a:lstStyle/>
          <a:p>
            <a:pPr algn="ctr">
              <a:lnSpc>
                <a:spcPct val="150000"/>
              </a:lnSpc>
            </a:pPr>
            <a:r>
              <a:rPr lang="zh-TW" altLang="en-US" sz="3600" dirty="0"/>
              <a:t>姐姐这几天日夜寸步不离地守在奶奶的病床前，细心地照顾奶奶。</a:t>
            </a:r>
          </a:p>
        </p:txBody>
      </p:sp>
      <p:cxnSp>
        <p:nvCxnSpPr>
          <p:cNvPr id="5" name="直線單箭頭接點 4">
            <a:extLst>
              <a:ext uri="{FF2B5EF4-FFF2-40B4-BE49-F238E27FC236}">
                <a16:creationId xmlns:a16="http://schemas.microsoft.com/office/drawing/2014/main" id="{036036A7-BBBC-4FBA-AF40-C2B26F213443}"/>
              </a:ext>
            </a:extLst>
          </p:cNvPr>
          <p:cNvCxnSpPr>
            <a:cxnSpLocks/>
            <a:stCxn id="2" idx="3"/>
            <a:endCxn id="6" idx="1"/>
          </p:cNvCxnSpPr>
          <p:nvPr/>
        </p:nvCxnSpPr>
        <p:spPr>
          <a:xfrm>
            <a:off x="5027428" y="1143561"/>
            <a:ext cx="1068572" cy="0"/>
          </a:xfrm>
          <a:prstGeom prst="straightConnector1">
            <a:avLst/>
          </a:prstGeom>
          <a:ln w="76200">
            <a:solidFill>
              <a:srgbClr val="926397"/>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37018BC7-6073-4CA9-9B83-CB477C626896}"/>
              </a:ext>
            </a:extLst>
          </p:cNvPr>
          <p:cNvSpPr txBox="1"/>
          <p:nvPr/>
        </p:nvSpPr>
        <p:spPr>
          <a:xfrm>
            <a:off x="6096000" y="481841"/>
            <a:ext cx="6023784" cy="1323439"/>
          </a:xfrm>
          <a:prstGeom prst="rect">
            <a:avLst/>
          </a:prstGeom>
          <a:noFill/>
          <a:ln w="76200">
            <a:solidFill>
              <a:srgbClr val="7030A0"/>
            </a:solidFill>
          </a:ln>
        </p:spPr>
        <p:txBody>
          <a:bodyPr wrap="square" rtlCol="0">
            <a:spAutoFit/>
          </a:bodyPr>
          <a:lstStyle/>
          <a:p>
            <a:pPr algn="ctr"/>
            <a:r>
              <a:rPr lang="zh-TW" altLang="en-US" sz="4000" dirty="0">
                <a:solidFill>
                  <a:srgbClr val="7030A0"/>
                </a:solidFill>
                <a:latin typeface="+mn-ea"/>
              </a:rPr>
              <a:t>一小步也不离开，比域关系密切，总是在一起。</a:t>
            </a:r>
          </a:p>
        </p:txBody>
      </p:sp>
      <p:pic>
        <p:nvPicPr>
          <p:cNvPr id="9" name="圖片 8">
            <a:extLst>
              <a:ext uri="{FF2B5EF4-FFF2-40B4-BE49-F238E27FC236}">
                <a16:creationId xmlns:a16="http://schemas.microsoft.com/office/drawing/2014/main" id="{BBA91B31-8128-46AC-A639-7AEBD6E8E9E7}"/>
              </a:ext>
            </a:extLst>
          </p:cNvPr>
          <p:cNvPicPr>
            <a:picLocks noChangeAspect="1"/>
          </p:cNvPicPr>
          <p:nvPr/>
        </p:nvPicPr>
        <p:blipFill>
          <a:blip r:embed="rId2"/>
          <a:stretch>
            <a:fillRect/>
          </a:stretch>
        </p:blipFill>
        <p:spPr>
          <a:xfrm>
            <a:off x="699978" y="2411597"/>
            <a:ext cx="5300762" cy="3536602"/>
          </a:xfrm>
          <a:prstGeom prst="rect">
            <a:avLst/>
          </a:prstGeom>
        </p:spPr>
      </p:pic>
      <p:sp>
        <p:nvSpPr>
          <p:cNvPr id="10" name="矩形 9">
            <a:extLst>
              <a:ext uri="{FF2B5EF4-FFF2-40B4-BE49-F238E27FC236}">
                <a16:creationId xmlns:a16="http://schemas.microsoft.com/office/drawing/2014/main" id="{22CCF6CA-669A-4281-BFB9-422F8E2ADD4B}"/>
              </a:ext>
            </a:extLst>
          </p:cNvPr>
          <p:cNvSpPr/>
          <p:nvPr/>
        </p:nvSpPr>
        <p:spPr>
          <a:xfrm>
            <a:off x="6095999" y="1854340"/>
            <a:ext cx="6023785" cy="523220"/>
          </a:xfrm>
          <a:prstGeom prst="rect">
            <a:avLst/>
          </a:prstGeom>
        </p:spPr>
        <p:txBody>
          <a:bodyPr wrap="square">
            <a:spAutoFit/>
          </a:bodyPr>
          <a:lstStyle/>
          <a:p>
            <a:pPr algn="ctr"/>
            <a:r>
              <a:rPr lang="en-US" altLang="zh-TW" sz="2800" dirty="0">
                <a:solidFill>
                  <a:srgbClr val="7030A0"/>
                </a:solidFill>
                <a:latin typeface="Microsoft Yahei" panose="020B0503020204020204" pitchFamily="34" charset="-122"/>
                <a:ea typeface="Microsoft Yahei" panose="020B0503020204020204" pitchFamily="34" charset="-122"/>
              </a:rPr>
              <a:t>keep close to</a:t>
            </a:r>
            <a:endParaRPr lang="zh-TW" altLang="en-US" sz="2800" dirty="0">
              <a:solidFill>
                <a:srgbClr val="7030A0"/>
              </a:solidFill>
            </a:endParaRPr>
          </a:p>
        </p:txBody>
      </p:sp>
    </p:spTree>
    <p:extLst>
      <p:ext uri="{BB962C8B-B14F-4D97-AF65-F5344CB8AC3E}">
        <p14:creationId xmlns:p14="http://schemas.microsoft.com/office/powerpoint/2010/main" val="129652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3CD4040-8AA2-4C10-9B71-61F11E7BCD9A}"/>
              </a:ext>
            </a:extLst>
          </p:cNvPr>
          <p:cNvSpPr txBox="1"/>
          <p:nvPr/>
        </p:nvSpPr>
        <p:spPr>
          <a:xfrm>
            <a:off x="699978" y="589563"/>
            <a:ext cx="4327450" cy="1107996"/>
          </a:xfrm>
          <a:prstGeom prst="rect">
            <a:avLst/>
          </a:prstGeom>
          <a:solidFill>
            <a:srgbClr val="7030A0"/>
          </a:solidFill>
          <a:ln>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spAutoFit/>
          </a:bodyPr>
          <a:lstStyle/>
          <a:p>
            <a:pPr algn="ctr"/>
            <a:r>
              <a:rPr lang="zh-TW" altLang="en-US" sz="6600" dirty="0"/>
              <a:t>残羹剩炙</a:t>
            </a:r>
            <a:endParaRPr lang="en-US" altLang="zh-TW" sz="6600" dirty="0"/>
          </a:p>
        </p:txBody>
      </p:sp>
      <p:sp>
        <p:nvSpPr>
          <p:cNvPr id="3" name="矩形 2">
            <a:extLst>
              <a:ext uri="{FF2B5EF4-FFF2-40B4-BE49-F238E27FC236}">
                <a16:creationId xmlns:a16="http://schemas.microsoft.com/office/drawing/2014/main" id="{5EFAA07E-D2DF-410D-BA07-6EE204523098}"/>
              </a:ext>
            </a:extLst>
          </p:cNvPr>
          <p:cNvSpPr/>
          <p:nvPr/>
        </p:nvSpPr>
        <p:spPr>
          <a:xfrm>
            <a:off x="5381626" y="3286125"/>
            <a:ext cx="6491396" cy="3280835"/>
          </a:xfrm>
          <a:prstGeom prst="rect">
            <a:avLst/>
          </a:prstGeom>
        </p:spPr>
        <p:txBody>
          <a:bodyPr wrap="square">
            <a:spAutoFit/>
          </a:bodyPr>
          <a:lstStyle/>
          <a:p>
            <a:pPr algn="ctr">
              <a:lnSpc>
                <a:spcPct val="150000"/>
              </a:lnSpc>
            </a:pPr>
            <a:r>
              <a:rPr lang="zh-TW" altLang="en-US" sz="4800" dirty="0">
                <a:latin typeface="Helvetica Neue"/>
              </a:rPr>
              <a:t>乞丐常常拿着钵，四处向人要他们不吃的残羹剩炙。</a:t>
            </a:r>
            <a:endParaRPr lang="zh-TW" altLang="en-US" sz="4800" dirty="0"/>
          </a:p>
        </p:txBody>
      </p:sp>
      <p:cxnSp>
        <p:nvCxnSpPr>
          <p:cNvPr id="5" name="直線單箭頭接點 4">
            <a:extLst>
              <a:ext uri="{FF2B5EF4-FFF2-40B4-BE49-F238E27FC236}">
                <a16:creationId xmlns:a16="http://schemas.microsoft.com/office/drawing/2014/main" id="{036036A7-BBBC-4FBA-AF40-C2B26F213443}"/>
              </a:ext>
            </a:extLst>
          </p:cNvPr>
          <p:cNvCxnSpPr>
            <a:cxnSpLocks/>
            <a:stCxn id="2" idx="3"/>
            <a:endCxn id="6" idx="1"/>
          </p:cNvCxnSpPr>
          <p:nvPr/>
        </p:nvCxnSpPr>
        <p:spPr>
          <a:xfrm>
            <a:off x="5027428" y="1143561"/>
            <a:ext cx="1068572" cy="0"/>
          </a:xfrm>
          <a:prstGeom prst="straightConnector1">
            <a:avLst/>
          </a:prstGeom>
          <a:ln w="76200">
            <a:solidFill>
              <a:srgbClr val="926397"/>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37018BC7-6073-4CA9-9B83-CB477C626896}"/>
              </a:ext>
            </a:extLst>
          </p:cNvPr>
          <p:cNvSpPr txBox="1"/>
          <p:nvPr/>
        </p:nvSpPr>
        <p:spPr>
          <a:xfrm>
            <a:off x="6096000" y="789618"/>
            <a:ext cx="6096000" cy="707886"/>
          </a:xfrm>
          <a:prstGeom prst="rect">
            <a:avLst/>
          </a:prstGeom>
          <a:noFill/>
          <a:ln w="76200">
            <a:solidFill>
              <a:srgbClr val="7030A0"/>
            </a:solidFill>
          </a:ln>
        </p:spPr>
        <p:txBody>
          <a:bodyPr wrap="square" rtlCol="0">
            <a:spAutoFit/>
          </a:bodyPr>
          <a:lstStyle/>
          <a:p>
            <a:pPr algn="ctr"/>
            <a:r>
              <a:rPr lang="zh-TW" altLang="en-US" sz="4000" dirty="0">
                <a:solidFill>
                  <a:srgbClr val="7030A0"/>
                </a:solidFill>
                <a:latin typeface="+mn-ea"/>
              </a:rPr>
              <a:t>吃剩的食物。</a:t>
            </a:r>
          </a:p>
        </p:txBody>
      </p:sp>
      <p:pic>
        <p:nvPicPr>
          <p:cNvPr id="7" name="圖片 6">
            <a:extLst>
              <a:ext uri="{FF2B5EF4-FFF2-40B4-BE49-F238E27FC236}">
                <a16:creationId xmlns:a16="http://schemas.microsoft.com/office/drawing/2014/main" id="{823534FE-B709-4371-A9FB-A78004747CAA}"/>
              </a:ext>
            </a:extLst>
          </p:cNvPr>
          <p:cNvPicPr>
            <a:picLocks noChangeAspect="1"/>
          </p:cNvPicPr>
          <p:nvPr/>
        </p:nvPicPr>
        <p:blipFill>
          <a:blip r:embed="rId2"/>
          <a:stretch>
            <a:fillRect/>
          </a:stretch>
        </p:blipFill>
        <p:spPr>
          <a:xfrm>
            <a:off x="1078883" y="2286000"/>
            <a:ext cx="3948545" cy="3948545"/>
          </a:xfrm>
          <a:prstGeom prst="rect">
            <a:avLst/>
          </a:prstGeom>
        </p:spPr>
      </p:pic>
    </p:spTree>
    <p:extLst>
      <p:ext uri="{BB962C8B-B14F-4D97-AF65-F5344CB8AC3E}">
        <p14:creationId xmlns:p14="http://schemas.microsoft.com/office/powerpoint/2010/main" val="3441572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A6432754-648C-4AD6-A289-25556EFC636D}"/>
              </a:ext>
            </a:extLst>
          </p:cNvPr>
          <p:cNvSpPr txBox="1"/>
          <p:nvPr/>
        </p:nvSpPr>
        <p:spPr>
          <a:xfrm>
            <a:off x="704852" y="118953"/>
            <a:ext cx="11153648" cy="1323439"/>
          </a:xfrm>
          <a:prstGeom prst="rect">
            <a:avLst/>
          </a:prstGeom>
          <a:solidFill>
            <a:srgbClr val="660033"/>
          </a:solidFill>
        </p:spPr>
        <p:txBody>
          <a:bodyPr wrap="square" rtlCol="0">
            <a:spAutoFit/>
          </a:bodyPr>
          <a:lstStyle/>
          <a:p>
            <a:pPr algn="ctr"/>
            <a:r>
              <a:rPr lang="zh-TW" altLang="en-US" sz="8000" dirty="0">
                <a:solidFill>
                  <a:schemeClr val="bg1"/>
                </a:solidFill>
                <a:latin typeface="微軟正黑體" panose="020B0604030504040204" pitchFamily="34" charset="-120"/>
                <a:ea typeface="微軟正黑體" panose="020B0604030504040204" pitchFamily="34" charset="-120"/>
              </a:rPr>
              <a:t>分</a:t>
            </a:r>
            <a:endParaRPr lang="en-US" altLang="zh-TW" sz="8000" dirty="0">
              <a:solidFill>
                <a:schemeClr val="bg1"/>
              </a:solidFill>
              <a:latin typeface="微軟正黑體" panose="020B0604030504040204" pitchFamily="34" charset="-120"/>
              <a:ea typeface="微軟正黑體" panose="020B0604030504040204" pitchFamily="34" charset="-120"/>
            </a:endParaRPr>
          </a:p>
        </p:txBody>
      </p:sp>
      <p:sp>
        <p:nvSpPr>
          <p:cNvPr id="5" name="文字方塊 4">
            <a:extLst>
              <a:ext uri="{FF2B5EF4-FFF2-40B4-BE49-F238E27FC236}">
                <a16:creationId xmlns:a16="http://schemas.microsoft.com/office/drawing/2014/main" id="{4A824F04-5B21-4CAC-9E28-DE231C124E7C}"/>
              </a:ext>
            </a:extLst>
          </p:cNvPr>
          <p:cNvSpPr txBox="1"/>
          <p:nvPr/>
        </p:nvSpPr>
        <p:spPr>
          <a:xfrm>
            <a:off x="704852" y="1442392"/>
            <a:ext cx="11153647" cy="1825884"/>
          </a:xfrm>
          <a:prstGeom prst="rect">
            <a:avLst/>
          </a:prstGeom>
          <a:noFill/>
          <a:ln>
            <a:solidFill>
              <a:schemeClr val="tx1"/>
            </a:solidFill>
          </a:ln>
        </p:spPr>
        <p:txBody>
          <a:bodyPr wrap="square" rtlCol="0">
            <a:spAutoFit/>
          </a:bodyPr>
          <a:lstStyle/>
          <a:p>
            <a:pPr>
              <a:lnSpc>
                <a:spcPct val="150000"/>
              </a:lnSpc>
            </a:pPr>
            <a:r>
              <a:rPr lang="en-US" altLang="zh-TW" sz="4000" dirty="0">
                <a:latin typeface="微軟正黑體" panose="020B0604030504040204" pitchFamily="34" charset="-120"/>
                <a:ea typeface="微軟正黑體" panose="020B0604030504040204" pitchFamily="34" charset="-120"/>
              </a:rPr>
              <a:t>1.</a:t>
            </a:r>
            <a:r>
              <a:rPr lang="zh-TW" altLang="en-US" sz="4000" dirty="0">
                <a:latin typeface="微軟正黑體" panose="020B0604030504040204" pitchFamily="34" charset="-120"/>
                <a:ea typeface="微軟正黑體" panose="020B0604030504040204" pitchFamily="34" charset="-120"/>
              </a:rPr>
              <a:t>量词，</a:t>
            </a:r>
            <a:r>
              <a:rPr lang="zh-TW" altLang="en-US" sz="4000" dirty="0">
                <a:latin typeface="微軟正黑體" panose="020B0604030504040204" pitchFamily="34" charset="-120"/>
              </a:rPr>
              <a:t>表示事物或行为的程度的等级或成数。</a:t>
            </a:r>
            <a:endParaRPr lang="en-US" altLang="zh-TW" sz="4000" dirty="0">
              <a:latin typeface="微軟正黑體" panose="020B0604030504040204" pitchFamily="34" charset="-120"/>
              <a:ea typeface="微軟正黑體" panose="020B0604030504040204" pitchFamily="34" charset="-120"/>
            </a:endParaRPr>
          </a:p>
          <a:p>
            <a:pPr fontAlgn="base">
              <a:lnSpc>
                <a:spcPct val="150000"/>
              </a:lnSpc>
            </a:pPr>
            <a:r>
              <a:rPr lang="en-US" altLang="zh-TW" sz="4000" dirty="0">
                <a:latin typeface="微軟正黑體" panose="020B0604030504040204" pitchFamily="34" charset="-120"/>
                <a:ea typeface="微軟正黑體" panose="020B0604030504040204" pitchFamily="34" charset="-120"/>
              </a:rPr>
              <a:t>2.</a:t>
            </a:r>
            <a:r>
              <a:rPr lang="zh-TW" altLang="en-US" sz="4000" dirty="0">
                <a:latin typeface="微軟正黑體" panose="020B0604030504040204" pitchFamily="34" charset="-120"/>
                <a:ea typeface="微軟正黑體" panose="020B0604030504040204" pitchFamily="34" charset="-120"/>
              </a:rPr>
              <a:t>多用在“一、三、七”等数词或“几”之后</a:t>
            </a:r>
            <a:r>
              <a:rPr lang="zh-TW" altLang="en-US" sz="4000" dirty="0">
                <a:latin typeface="微軟正黑體" panose="020B0604030504040204" pitchFamily="34" charset="-120"/>
              </a:rPr>
              <a:t> </a:t>
            </a:r>
            <a:r>
              <a:rPr lang="zh-TW" altLang="en-US" sz="4000" dirty="0">
                <a:latin typeface="微軟正黑體" panose="020B0604030504040204" pitchFamily="34" charset="-120"/>
                <a:ea typeface="微軟正黑體" panose="020B0604030504040204" pitchFamily="34" charset="-120"/>
              </a:rPr>
              <a:t>。</a:t>
            </a:r>
            <a:endParaRPr lang="en-US" altLang="zh-TW" sz="4000" dirty="0">
              <a:latin typeface="微軟正黑體" panose="020B0604030504040204" pitchFamily="34" charset="-120"/>
              <a:ea typeface="微軟正黑體" panose="020B0604030504040204" pitchFamily="34" charset="-120"/>
            </a:endParaRPr>
          </a:p>
        </p:txBody>
      </p:sp>
      <p:graphicFrame>
        <p:nvGraphicFramePr>
          <p:cNvPr id="4" name="表格 5">
            <a:extLst>
              <a:ext uri="{FF2B5EF4-FFF2-40B4-BE49-F238E27FC236}">
                <a16:creationId xmlns:a16="http://schemas.microsoft.com/office/drawing/2014/main" id="{B3974C10-A958-4F7D-84D1-D3BA62E56FD4}"/>
              </a:ext>
            </a:extLst>
          </p:cNvPr>
          <p:cNvGraphicFramePr>
            <a:graphicFrameLocks noGrp="1"/>
          </p:cNvGraphicFramePr>
          <p:nvPr>
            <p:extLst>
              <p:ext uri="{D42A27DB-BD31-4B8C-83A1-F6EECF244321}">
                <p14:modId xmlns:p14="http://schemas.microsoft.com/office/powerpoint/2010/main" val="1646591128"/>
              </p:ext>
            </p:extLst>
          </p:nvPr>
        </p:nvGraphicFramePr>
        <p:xfrm>
          <a:off x="704850" y="3316034"/>
          <a:ext cx="11153648" cy="3271800"/>
        </p:xfrm>
        <a:graphic>
          <a:graphicData uri="http://schemas.openxmlformats.org/drawingml/2006/table">
            <a:tbl>
              <a:tblPr firstRow="1" bandRow="1">
                <a:tableStyleId>{E8B1032C-EA38-4F05-BA0D-38AFFFC7BED3}</a:tableStyleId>
              </a:tblPr>
              <a:tblGrid>
                <a:gridCol w="5576824">
                  <a:extLst>
                    <a:ext uri="{9D8B030D-6E8A-4147-A177-3AD203B41FA5}">
                      <a16:colId xmlns:a16="http://schemas.microsoft.com/office/drawing/2014/main" val="888679457"/>
                    </a:ext>
                  </a:extLst>
                </a:gridCol>
                <a:gridCol w="5576824">
                  <a:extLst>
                    <a:ext uri="{9D8B030D-6E8A-4147-A177-3AD203B41FA5}">
                      <a16:colId xmlns:a16="http://schemas.microsoft.com/office/drawing/2014/main" val="3645767261"/>
                    </a:ext>
                  </a:extLst>
                </a:gridCol>
              </a:tblGrid>
              <a:tr h="817950">
                <a:tc>
                  <a:txBody>
                    <a:bodyPr/>
                    <a:lstStyle/>
                    <a:p>
                      <a:pPr algn="ctr"/>
                      <a:r>
                        <a:rPr lang="zh-TW" altLang="en-US" sz="3200" b="1" dirty="0"/>
                        <a:t>七分优点，三分缺点</a:t>
                      </a:r>
                    </a:p>
                  </a:txBody>
                  <a:tcPr anchor="ctr"/>
                </a:tc>
                <a:tc>
                  <a:txBody>
                    <a:bodyPr/>
                    <a:lstStyle/>
                    <a:p>
                      <a:pPr algn="ctr"/>
                      <a:r>
                        <a:rPr lang="zh-TW" altLang="en-US" sz="3200" b="1" dirty="0"/>
                        <a:t>七分功劳，三分过失</a:t>
                      </a:r>
                    </a:p>
                  </a:txBody>
                  <a:tcPr anchor="ctr"/>
                </a:tc>
                <a:extLst>
                  <a:ext uri="{0D108BD9-81ED-4DB2-BD59-A6C34878D82A}">
                    <a16:rowId xmlns:a16="http://schemas.microsoft.com/office/drawing/2014/main" val="1369488565"/>
                  </a:ext>
                </a:extLst>
              </a:tr>
              <a:tr h="817950">
                <a:tc>
                  <a:txBody>
                    <a:bodyPr/>
                    <a:lstStyle/>
                    <a:p>
                      <a:pPr algn="ctr"/>
                      <a:r>
                        <a:rPr lang="zh-TW" altLang="en-US" sz="3200" b="1" dirty="0"/>
                        <a:t>三分像人，七分像鬼</a:t>
                      </a:r>
                    </a:p>
                  </a:txBody>
                  <a:tcPr anchor="ctr"/>
                </a:tc>
                <a:tc>
                  <a:txBody>
                    <a:bodyPr/>
                    <a:lstStyle/>
                    <a:p>
                      <a:pPr algn="ctr"/>
                      <a:r>
                        <a:rPr lang="zh-TW" altLang="en-US" sz="3200" b="1" dirty="0"/>
                        <a:t>一分耕耘，一分收获</a:t>
                      </a:r>
                    </a:p>
                  </a:txBody>
                  <a:tcPr anchor="ctr"/>
                </a:tc>
                <a:extLst>
                  <a:ext uri="{0D108BD9-81ED-4DB2-BD59-A6C34878D82A}">
                    <a16:rowId xmlns:a16="http://schemas.microsoft.com/office/drawing/2014/main" val="3561391159"/>
                  </a:ext>
                </a:extLst>
              </a:tr>
              <a:tr h="817950">
                <a:tc>
                  <a:txBody>
                    <a:bodyPr/>
                    <a:lstStyle/>
                    <a:p>
                      <a:pPr algn="ctr"/>
                      <a:r>
                        <a:rPr lang="zh-TW" altLang="en-US" sz="3200" b="1" dirty="0"/>
                        <a:t>有一分热，发一分光</a:t>
                      </a:r>
                    </a:p>
                  </a:txBody>
                  <a:tcPr anchor="ctr"/>
                </a:tc>
                <a:tc>
                  <a:txBody>
                    <a:bodyPr/>
                    <a:lstStyle/>
                    <a:p>
                      <a:pPr algn="ctr"/>
                      <a:r>
                        <a:rPr lang="zh-TW" altLang="en-US" sz="3200" b="1" dirty="0"/>
                        <a:t>几分相似</a:t>
                      </a:r>
                    </a:p>
                  </a:txBody>
                  <a:tcPr anchor="ctr"/>
                </a:tc>
                <a:extLst>
                  <a:ext uri="{0D108BD9-81ED-4DB2-BD59-A6C34878D82A}">
                    <a16:rowId xmlns:a16="http://schemas.microsoft.com/office/drawing/2014/main" val="1826095588"/>
                  </a:ext>
                </a:extLst>
              </a:tr>
              <a:tr h="817950">
                <a:tc>
                  <a:txBody>
                    <a:bodyPr/>
                    <a:lstStyle/>
                    <a:p>
                      <a:pPr algn="ctr"/>
                      <a:r>
                        <a:rPr lang="zh-TW" altLang="en-US" sz="3200" b="1" dirty="0"/>
                        <a:t>几分失落</a:t>
                      </a:r>
                      <a:r>
                        <a:rPr lang="en-US" altLang="zh-TW" sz="2000" b="1" dirty="0">
                          <a:latin typeface="+mn-ea"/>
                          <a:ea typeface="+mn-ea"/>
                        </a:rPr>
                        <a:t>(lose)</a:t>
                      </a:r>
                      <a:endParaRPr lang="zh-TW" altLang="en-US" sz="2000" b="1" dirty="0">
                        <a:latin typeface="+mn-ea"/>
                        <a:ea typeface="+mn-ea"/>
                      </a:endParaRPr>
                    </a:p>
                  </a:txBody>
                  <a:tcPr anchor="ctr"/>
                </a:tc>
                <a:tc>
                  <a:txBody>
                    <a:bodyPr/>
                    <a:lstStyle/>
                    <a:p>
                      <a:pPr algn="ctr"/>
                      <a:r>
                        <a:rPr lang="zh-TW" altLang="en-US" sz="3200" b="1" dirty="0"/>
                        <a:t>几分尴尬</a:t>
                      </a:r>
                    </a:p>
                  </a:txBody>
                  <a:tcPr anchor="ctr"/>
                </a:tc>
                <a:extLst>
                  <a:ext uri="{0D108BD9-81ED-4DB2-BD59-A6C34878D82A}">
                    <a16:rowId xmlns:a16="http://schemas.microsoft.com/office/drawing/2014/main" val="1536143919"/>
                  </a:ext>
                </a:extLst>
              </a:tr>
            </a:tbl>
          </a:graphicData>
        </a:graphic>
      </p:graphicFrame>
    </p:spTree>
    <p:extLst>
      <p:ext uri="{BB962C8B-B14F-4D97-AF65-F5344CB8AC3E}">
        <p14:creationId xmlns:p14="http://schemas.microsoft.com/office/powerpoint/2010/main" val="4274849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25746961-3ED4-4773-B082-18BFAF6A2287}"/>
              </a:ext>
            </a:extLst>
          </p:cNvPr>
          <p:cNvSpPr txBox="1"/>
          <p:nvPr/>
        </p:nvSpPr>
        <p:spPr>
          <a:xfrm>
            <a:off x="715587" y="1066800"/>
            <a:ext cx="11152563" cy="5163016"/>
          </a:xfrm>
          <a:prstGeom prst="rect">
            <a:avLst/>
          </a:prstGeom>
          <a:noFill/>
        </p:spPr>
        <p:txBody>
          <a:bodyPr wrap="square" rtlCol="0">
            <a:spAutoFit/>
          </a:bodyPr>
          <a:lstStyle/>
          <a:p>
            <a:pPr>
              <a:lnSpc>
                <a:spcPct val="200000"/>
              </a:lnSpc>
            </a:pPr>
            <a:r>
              <a:rPr lang="en-US" altLang="zh-TW" sz="3400" dirty="0">
                <a:latin typeface="微軟正黑體" panose="020B0604030504040204" pitchFamily="34" charset="-120"/>
                <a:ea typeface="微軟正黑體" panose="020B0604030504040204" pitchFamily="34" charset="-120"/>
              </a:rPr>
              <a:t>1.________________________</a:t>
            </a:r>
            <a:r>
              <a:rPr lang="zh-TW" altLang="en-US" sz="3400" dirty="0">
                <a:latin typeface="微軟正黑體" panose="020B0604030504040204" pitchFamily="34" charset="-120"/>
                <a:ea typeface="微軟正黑體" panose="020B0604030504040204" pitchFamily="34" charset="-120"/>
              </a:rPr>
              <a:t>，不付出努力，哪能成功？ </a:t>
            </a:r>
            <a:endParaRPr lang="en-US" altLang="zh-TW" sz="3400" dirty="0">
              <a:latin typeface="微軟正黑體" panose="020B0604030504040204" pitchFamily="34" charset="-120"/>
            </a:endParaRPr>
          </a:p>
          <a:p>
            <a:pPr>
              <a:lnSpc>
                <a:spcPct val="200000"/>
              </a:lnSpc>
            </a:pPr>
            <a:r>
              <a:rPr lang="en-US" altLang="zh-TW" sz="3400" dirty="0">
                <a:latin typeface="微軟正黑體" panose="020B0604030504040204" pitchFamily="34" charset="-120"/>
              </a:rPr>
              <a:t>2.</a:t>
            </a:r>
            <a:r>
              <a:rPr lang="zh-TW" altLang="en-US" sz="3400" dirty="0">
                <a:latin typeface="微軟正黑體" panose="020B0604030504040204" pitchFamily="34" charset="-120"/>
              </a:rPr>
              <a:t>当众出丑，他难免有</a:t>
            </a:r>
            <a:r>
              <a:rPr lang="en-US" altLang="zh-TW" sz="3400" dirty="0">
                <a:latin typeface="微軟正黑體" panose="020B0604030504040204" pitchFamily="34" charset="-120"/>
              </a:rPr>
              <a:t>____________________________</a:t>
            </a:r>
            <a:r>
              <a:rPr lang="zh-TW" altLang="en-US" sz="3400" dirty="0">
                <a:latin typeface="微軟正黑體" panose="020B0604030504040204" pitchFamily="34" charset="-120"/>
              </a:rPr>
              <a:t> 。</a:t>
            </a:r>
            <a:endParaRPr lang="en-US" altLang="zh-TW" sz="3400" dirty="0">
              <a:latin typeface="微軟正黑體" panose="020B0604030504040204" pitchFamily="34" charset="-120"/>
            </a:endParaRPr>
          </a:p>
          <a:p>
            <a:pPr>
              <a:lnSpc>
                <a:spcPct val="200000"/>
              </a:lnSpc>
            </a:pPr>
            <a:r>
              <a:rPr lang="en-US" altLang="zh-TW" sz="3400" dirty="0">
                <a:latin typeface="微軟正黑體" panose="020B0604030504040204" pitchFamily="34" charset="-120"/>
              </a:rPr>
              <a:t>3.</a:t>
            </a:r>
            <a:r>
              <a:rPr lang="zh-TW" altLang="en-US" sz="3400" dirty="0">
                <a:latin typeface="微軟正黑體" panose="020B0604030504040204" pitchFamily="34" charset="-120"/>
              </a:rPr>
              <a:t>那位老人</a:t>
            </a:r>
            <a:r>
              <a:rPr lang="en-US" altLang="zh-TW" sz="3400" dirty="0">
                <a:latin typeface="微軟正黑體" panose="020B0604030504040204" pitchFamily="34" charset="-120"/>
              </a:rPr>
              <a:t>_______________________</a:t>
            </a:r>
            <a:r>
              <a:rPr lang="zh-TW" altLang="en-US" sz="3400" dirty="0">
                <a:latin typeface="微軟正黑體" panose="020B0604030504040204" pitchFamily="34" charset="-120"/>
              </a:rPr>
              <a:t>，一退休便当起了义务</a:t>
            </a:r>
            <a:endParaRPr lang="en-US" altLang="zh-TW" sz="3400" dirty="0">
              <a:latin typeface="微軟正黑體" panose="020B0604030504040204" pitchFamily="34" charset="-120"/>
            </a:endParaRPr>
          </a:p>
          <a:p>
            <a:pPr>
              <a:lnSpc>
                <a:spcPct val="200000"/>
              </a:lnSpc>
            </a:pPr>
            <a:r>
              <a:rPr lang="zh-TW" altLang="en-US" sz="3400" dirty="0">
                <a:latin typeface="微軟正黑體" panose="020B0604030504040204" pitchFamily="34" charset="-120"/>
              </a:rPr>
              <a:t>   交通管理员</a:t>
            </a:r>
            <a:r>
              <a:rPr lang="en-US" altLang="zh-TW" sz="3400" dirty="0">
                <a:latin typeface="微軟正黑體" panose="020B0604030504040204" pitchFamily="34" charset="-120"/>
              </a:rPr>
              <a:t> </a:t>
            </a:r>
            <a:r>
              <a:rPr lang="zh-TW" altLang="en-US" sz="3400" dirty="0">
                <a:latin typeface="微軟正黑體" panose="020B0604030504040204" pitchFamily="34" charset="-120"/>
              </a:rPr>
              <a:t>。</a:t>
            </a:r>
            <a:endParaRPr lang="en-US" altLang="zh-TW" sz="3400" dirty="0">
              <a:latin typeface="微軟正黑體" panose="020B0604030504040204" pitchFamily="34" charset="-120"/>
            </a:endParaRPr>
          </a:p>
          <a:p>
            <a:pPr>
              <a:lnSpc>
                <a:spcPct val="200000"/>
              </a:lnSpc>
            </a:pPr>
            <a:r>
              <a:rPr lang="en-US" altLang="zh-TW" sz="3400" dirty="0">
                <a:latin typeface="微軟正黑體" panose="020B0604030504040204" pitchFamily="34" charset="-120"/>
              </a:rPr>
              <a:t>4.</a:t>
            </a:r>
            <a:r>
              <a:rPr lang="zh-TW" altLang="en-US" sz="3400" dirty="0">
                <a:latin typeface="微軟正黑體" panose="020B0604030504040204" pitchFamily="34" charset="-120"/>
              </a:rPr>
              <a:t>在这几位世界冠军身上，我们看到了</a:t>
            </a:r>
            <a:r>
              <a:rPr lang="en-US" altLang="zh-TW" sz="3400" dirty="0">
                <a:latin typeface="微軟正黑體" panose="020B0604030504040204" pitchFamily="34" charset="-120"/>
              </a:rPr>
              <a:t>______________</a:t>
            </a:r>
            <a:r>
              <a:rPr lang="zh-TW" altLang="en-US" sz="3400" dirty="0">
                <a:latin typeface="微軟正黑體" panose="020B0604030504040204" pitchFamily="34" charset="-120"/>
              </a:rPr>
              <a:t>之处。 </a:t>
            </a:r>
            <a:endParaRPr lang="en-US" altLang="zh-TW" sz="3400" dirty="0">
              <a:latin typeface="微軟正黑體" panose="020B0604030504040204" pitchFamily="34" charset="-120"/>
            </a:endParaRPr>
          </a:p>
        </p:txBody>
      </p:sp>
      <p:sp>
        <p:nvSpPr>
          <p:cNvPr id="11" name="文字方塊 10">
            <a:extLst>
              <a:ext uri="{FF2B5EF4-FFF2-40B4-BE49-F238E27FC236}">
                <a16:creationId xmlns:a16="http://schemas.microsoft.com/office/drawing/2014/main" id="{BFA9BF83-9547-4FDB-8D97-0371A5A11A65}"/>
              </a:ext>
            </a:extLst>
          </p:cNvPr>
          <p:cNvSpPr txBox="1"/>
          <p:nvPr/>
        </p:nvSpPr>
        <p:spPr>
          <a:xfrm>
            <a:off x="-1" y="0"/>
            <a:ext cx="1771651" cy="707886"/>
          </a:xfrm>
          <a:prstGeom prst="rect">
            <a:avLst/>
          </a:prstGeom>
          <a:solidFill>
            <a:srgbClr val="660033"/>
          </a:solidFill>
        </p:spPr>
        <p:txBody>
          <a:bodyPr wrap="square" rtlCol="0">
            <a:spAutoFit/>
          </a:bodyPr>
          <a:lstStyle/>
          <a:p>
            <a:pPr algn="ctr"/>
            <a:r>
              <a:rPr lang="zh-TW" altLang="en-US" sz="4000" dirty="0">
                <a:solidFill>
                  <a:schemeClr val="bg1"/>
                </a:solidFill>
                <a:latin typeface="微軟正黑體" panose="020B0604030504040204" pitchFamily="34" charset="-120"/>
              </a:rPr>
              <a:t>分</a:t>
            </a:r>
            <a:endParaRPr lang="en-US" altLang="zh-TW" sz="4000" dirty="0">
              <a:solidFill>
                <a:schemeClr val="bg1"/>
              </a:solidFill>
              <a:latin typeface="微軟正黑體" panose="020B0604030504040204" pitchFamily="34" charset="-120"/>
            </a:endParaRPr>
          </a:p>
        </p:txBody>
      </p:sp>
      <p:sp>
        <p:nvSpPr>
          <p:cNvPr id="12" name="文字方塊 11">
            <a:extLst>
              <a:ext uri="{FF2B5EF4-FFF2-40B4-BE49-F238E27FC236}">
                <a16:creationId xmlns:a16="http://schemas.microsoft.com/office/drawing/2014/main" id="{FE582804-2CAE-4EAB-A7E7-25DB2BF3A52E}"/>
              </a:ext>
            </a:extLst>
          </p:cNvPr>
          <p:cNvSpPr txBox="1"/>
          <p:nvPr/>
        </p:nvSpPr>
        <p:spPr>
          <a:xfrm>
            <a:off x="1152525" y="1320966"/>
            <a:ext cx="4657725" cy="615553"/>
          </a:xfrm>
          <a:prstGeom prst="rect">
            <a:avLst/>
          </a:prstGeom>
          <a:noFill/>
        </p:spPr>
        <p:txBody>
          <a:bodyPr wrap="square" rtlCol="0">
            <a:spAutoFit/>
          </a:bodyPr>
          <a:lstStyle/>
          <a:p>
            <a:pPr algn="ctr"/>
            <a:r>
              <a:rPr lang="zh-TW" altLang="en-US" sz="3400" dirty="0">
                <a:solidFill>
                  <a:srgbClr val="FF0000"/>
                </a:solidFill>
              </a:rPr>
              <a:t>一分耕耘，一分收获</a:t>
            </a:r>
          </a:p>
        </p:txBody>
      </p:sp>
      <p:sp>
        <p:nvSpPr>
          <p:cNvPr id="9" name="文字方塊 8">
            <a:extLst>
              <a:ext uri="{FF2B5EF4-FFF2-40B4-BE49-F238E27FC236}">
                <a16:creationId xmlns:a16="http://schemas.microsoft.com/office/drawing/2014/main" id="{FE0BDFFB-2CBF-4BCB-A47F-14998A558B9A}"/>
              </a:ext>
            </a:extLst>
          </p:cNvPr>
          <p:cNvSpPr txBox="1"/>
          <p:nvPr/>
        </p:nvSpPr>
        <p:spPr>
          <a:xfrm>
            <a:off x="2886074" y="3362173"/>
            <a:ext cx="4448175" cy="615553"/>
          </a:xfrm>
          <a:prstGeom prst="rect">
            <a:avLst/>
          </a:prstGeom>
          <a:noFill/>
        </p:spPr>
        <p:txBody>
          <a:bodyPr wrap="square" rtlCol="0">
            <a:spAutoFit/>
          </a:bodyPr>
          <a:lstStyle/>
          <a:p>
            <a:pPr algn="ctr"/>
            <a:r>
              <a:rPr lang="zh-TW" altLang="en-US" sz="3400" dirty="0">
                <a:solidFill>
                  <a:srgbClr val="FF0000"/>
                </a:solidFill>
              </a:rPr>
              <a:t>有一分热，发一分光</a:t>
            </a:r>
          </a:p>
        </p:txBody>
      </p:sp>
      <p:sp>
        <p:nvSpPr>
          <p:cNvPr id="10" name="文字方塊 9">
            <a:extLst>
              <a:ext uri="{FF2B5EF4-FFF2-40B4-BE49-F238E27FC236}">
                <a16:creationId xmlns:a16="http://schemas.microsoft.com/office/drawing/2014/main" id="{1A8542AE-BD2B-4637-89D6-FD1784FACEEB}"/>
              </a:ext>
            </a:extLst>
          </p:cNvPr>
          <p:cNvSpPr txBox="1"/>
          <p:nvPr/>
        </p:nvSpPr>
        <p:spPr>
          <a:xfrm>
            <a:off x="5591175" y="2381158"/>
            <a:ext cx="4657725" cy="615553"/>
          </a:xfrm>
          <a:prstGeom prst="rect">
            <a:avLst/>
          </a:prstGeom>
          <a:noFill/>
        </p:spPr>
        <p:txBody>
          <a:bodyPr wrap="square" rtlCol="0">
            <a:spAutoFit/>
          </a:bodyPr>
          <a:lstStyle/>
          <a:p>
            <a:pPr algn="ctr"/>
            <a:r>
              <a:rPr lang="zh-TW" altLang="en-US" sz="3400" dirty="0">
                <a:solidFill>
                  <a:srgbClr val="FF0000"/>
                </a:solidFill>
              </a:rPr>
              <a:t>几分尴尬</a:t>
            </a:r>
          </a:p>
        </p:txBody>
      </p:sp>
      <p:sp>
        <p:nvSpPr>
          <p:cNvPr id="15" name="文字方塊 14">
            <a:extLst>
              <a:ext uri="{FF2B5EF4-FFF2-40B4-BE49-F238E27FC236}">
                <a16:creationId xmlns:a16="http://schemas.microsoft.com/office/drawing/2014/main" id="{F357E388-4C92-4CB4-977A-9BD489ECA3A3}"/>
              </a:ext>
            </a:extLst>
          </p:cNvPr>
          <p:cNvSpPr txBox="1"/>
          <p:nvPr/>
        </p:nvSpPr>
        <p:spPr>
          <a:xfrm>
            <a:off x="8086724" y="5451005"/>
            <a:ext cx="2724151" cy="615553"/>
          </a:xfrm>
          <a:prstGeom prst="rect">
            <a:avLst/>
          </a:prstGeom>
          <a:noFill/>
        </p:spPr>
        <p:txBody>
          <a:bodyPr wrap="square" rtlCol="0">
            <a:spAutoFit/>
          </a:bodyPr>
          <a:lstStyle/>
          <a:p>
            <a:pPr algn="ctr"/>
            <a:r>
              <a:rPr lang="zh-TW" altLang="en-US" sz="3400" dirty="0">
                <a:solidFill>
                  <a:srgbClr val="FF0000"/>
                </a:solidFill>
              </a:rPr>
              <a:t>几分相似</a:t>
            </a:r>
          </a:p>
        </p:txBody>
      </p:sp>
    </p:spTree>
    <p:extLst>
      <p:ext uri="{BB962C8B-B14F-4D97-AF65-F5344CB8AC3E}">
        <p14:creationId xmlns:p14="http://schemas.microsoft.com/office/powerpoint/2010/main" val="1832029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P spid="10" grpId="0"/>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25746961-3ED4-4773-B082-18BFAF6A2287}"/>
              </a:ext>
            </a:extLst>
          </p:cNvPr>
          <p:cNvSpPr txBox="1"/>
          <p:nvPr/>
        </p:nvSpPr>
        <p:spPr>
          <a:xfrm>
            <a:off x="723901" y="1395727"/>
            <a:ext cx="11125200" cy="4116576"/>
          </a:xfrm>
          <a:prstGeom prst="rect">
            <a:avLst/>
          </a:prstGeom>
          <a:noFill/>
        </p:spPr>
        <p:txBody>
          <a:bodyPr wrap="square" rtlCol="0">
            <a:spAutoFit/>
          </a:bodyPr>
          <a:lstStyle/>
          <a:p>
            <a:pPr>
              <a:lnSpc>
                <a:spcPct val="200000"/>
              </a:lnSpc>
            </a:pPr>
            <a:r>
              <a:rPr lang="en-US" altLang="zh-TW" sz="3400" dirty="0">
                <a:latin typeface="微軟正黑體" panose="020B0604030504040204" pitchFamily="34" charset="-120"/>
              </a:rPr>
              <a:t>5.</a:t>
            </a:r>
            <a:r>
              <a:rPr lang="zh-TW" altLang="en-US" sz="3400" dirty="0">
                <a:latin typeface="微軟正黑體" panose="020B0604030504040204" pitchFamily="34" charset="-120"/>
              </a:rPr>
              <a:t>人们对这位领导人的评价是：</a:t>
            </a:r>
            <a:r>
              <a:rPr lang="en-US" altLang="zh-TW" sz="3400" dirty="0">
                <a:latin typeface="微軟正黑體" panose="020B0604030504040204" pitchFamily="34" charset="-120"/>
              </a:rPr>
              <a:t>_________________________</a:t>
            </a:r>
            <a:r>
              <a:rPr lang="zh-TW" altLang="en-US" sz="3400" dirty="0">
                <a:latin typeface="微軟正黑體" panose="020B0604030504040204" pitchFamily="34" charset="-120"/>
              </a:rPr>
              <a:t>。</a:t>
            </a:r>
            <a:endParaRPr lang="en-US" altLang="zh-TW" sz="3400" dirty="0">
              <a:latin typeface="微軟正黑體" panose="020B0604030504040204" pitchFamily="34" charset="-120"/>
            </a:endParaRPr>
          </a:p>
          <a:p>
            <a:pPr>
              <a:lnSpc>
                <a:spcPct val="200000"/>
              </a:lnSpc>
            </a:pPr>
            <a:r>
              <a:rPr lang="en-US" altLang="zh-TW" sz="3400" dirty="0">
                <a:latin typeface="微軟正黑體" panose="020B0604030504040204" pitchFamily="34" charset="-120"/>
              </a:rPr>
              <a:t>6.</a:t>
            </a:r>
            <a:r>
              <a:rPr lang="zh-TW" altLang="en-US" sz="3400" dirty="0">
                <a:latin typeface="微軟正黑體" panose="020B0604030504040204" pitchFamily="34" charset="-120"/>
              </a:rPr>
              <a:t>几个村民在山洞里看到了他，这时他已经在洞里住了七</a:t>
            </a:r>
            <a:endParaRPr lang="en-US" altLang="zh-TW" sz="3400" dirty="0">
              <a:latin typeface="微軟正黑體" panose="020B0604030504040204" pitchFamily="34" charset="-120"/>
            </a:endParaRPr>
          </a:p>
          <a:p>
            <a:pPr>
              <a:lnSpc>
                <a:spcPct val="200000"/>
              </a:lnSpc>
            </a:pPr>
            <a:r>
              <a:rPr lang="zh-TW" altLang="en-US" sz="3400" dirty="0">
                <a:latin typeface="微軟正黑體" panose="020B0604030504040204" pitchFamily="34" charset="-120"/>
              </a:rPr>
              <a:t>   八年了，只见他</a:t>
            </a:r>
            <a:r>
              <a:rPr lang="en-US" altLang="zh-TW" sz="3400" dirty="0">
                <a:latin typeface="微軟正黑體" panose="020B0604030504040204" pitchFamily="34" charset="-120"/>
              </a:rPr>
              <a:t>_______________________</a:t>
            </a:r>
            <a:r>
              <a:rPr lang="zh-TW" altLang="en-US" sz="3400" dirty="0">
                <a:latin typeface="微軟正黑體" panose="020B0604030504040204" pitchFamily="34" charset="-120"/>
              </a:rPr>
              <a:t>，把那几个村民</a:t>
            </a:r>
            <a:endParaRPr lang="en-US" altLang="zh-TW" sz="3400" dirty="0">
              <a:latin typeface="微軟正黑體" panose="020B0604030504040204" pitchFamily="34" charset="-120"/>
            </a:endParaRPr>
          </a:p>
          <a:p>
            <a:pPr>
              <a:lnSpc>
                <a:spcPct val="200000"/>
              </a:lnSpc>
            </a:pPr>
            <a:r>
              <a:rPr lang="en-US" altLang="zh-TW" sz="3400" dirty="0">
                <a:latin typeface="微軟正黑體" panose="020B0604030504040204" pitchFamily="34" charset="-120"/>
              </a:rPr>
              <a:t>   </a:t>
            </a:r>
            <a:r>
              <a:rPr lang="zh-TW" altLang="en-US" sz="3400" dirty="0">
                <a:latin typeface="微軟正黑體" panose="020B0604030504040204" pitchFamily="34" charset="-120"/>
              </a:rPr>
              <a:t>吓了一跳，。</a:t>
            </a:r>
            <a:endParaRPr lang="en-US" altLang="zh-TW" sz="3400" dirty="0">
              <a:latin typeface="微軟正黑體" panose="020B0604030504040204" pitchFamily="34" charset="-120"/>
            </a:endParaRPr>
          </a:p>
        </p:txBody>
      </p:sp>
      <p:sp>
        <p:nvSpPr>
          <p:cNvPr id="11" name="文字方塊 10">
            <a:extLst>
              <a:ext uri="{FF2B5EF4-FFF2-40B4-BE49-F238E27FC236}">
                <a16:creationId xmlns:a16="http://schemas.microsoft.com/office/drawing/2014/main" id="{BFA9BF83-9547-4FDB-8D97-0371A5A11A65}"/>
              </a:ext>
            </a:extLst>
          </p:cNvPr>
          <p:cNvSpPr txBox="1"/>
          <p:nvPr/>
        </p:nvSpPr>
        <p:spPr>
          <a:xfrm>
            <a:off x="-1" y="0"/>
            <a:ext cx="1771651" cy="707886"/>
          </a:xfrm>
          <a:prstGeom prst="rect">
            <a:avLst/>
          </a:prstGeom>
          <a:solidFill>
            <a:srgbClr val="660033"/>
          </a:solidFill>
        </p:spPr>
        <p:txBody>
          <a:bodyPr wrap="square" rtlCol="0">
            <a:spAutoFit/>
          </a:bodyPr>
          <a:lstStyle/>
          <a:p>
            <a:pPr algn="ctr"/>
            <a:r>
              <a:rPr lang="zh-TW" altLang="en-US" sz="4000" dirty="0">
                <a:solidFill>
                  <a:schemeClr val="bg1"/>
                </a:solidFill>
                <a:latin typeface="微軟正黑體" panose="020B0604030504040204" pitchFamily="34" charset="-120"/>
              </a:rPr>
              <a:t>分</a:t>
            </a:r>
            <a:endParaRPr lang="en-US" altLang="zh-TW" sz="4000" dirty="0">
              <a:solidFill>
                <a:schemeClr val="bg1"/>
              </a:solidFill>
              <a:latin typeface="微軟正黑體" panose="020B0604030504040204" pitchFamily="34" charset="-120"/>
            </a:endParaRPr>
          </a:p>
        </p:txBody>
      </p:sp>
      <p:sp>
        <p:nvSpPr>
          <p:cNvPr id="5" name="文字方塊 4">
            <a:extLst>
              <a:ext uri="{FF2B5EF4-FFF2-40B4-BE49-F238E27FC236}">
                <a16:creationId xmlns:a16="http://schemas.microsoft.com/office/drawing/2014/main" id="{F65051CA-3883-4C49-B30A-932A41355349}"/>
              </a:ext>
            </a:extLst>
          </p:cNvPr>
          <p:cNvSpPr txBox="1"/>
          <p:nvPr/>
        </p:nvSpPr>
        <p:spPr>
          <a:xfrm>
            <a:off x="6819900" y="1670447"/>
            <a:ext cx="4838700" cy="615553"/>
          </a:xfrm>
          <a:prstGeom prst="rect">
            <a:avLst/>
          </a:prstGeom>
          <a:noFill/>
        </p:spPr>
        <p:txBody>
          <a:bodyPr wrap="square" rtlCol="0">
            <a:spAutoFit/>
          </a:bodyPr>
          <a:lstStyle/>
          <a:p>
            <a:pPr algn="ctr"/>
            <a:r>
              <a:rPr lang="zh-TW" altLang="en-US" sz="3400" dirty="0">
                <a:solidFill>
                  <a:srgbClr val="FF0000"/>
                </a:solidFill>
              </a:rPr>
              <a:t>七分优点，三分缺点</a:t>
            </a:r>
          </a:p>
        </p:txBody>
      </p:sp>
      <p:sp>
        <p:nvSpPr>
          <p:cNvPr id="6" name="文字方塊 5">
            <a:extLst>
              <a:ext uri="{FF2B5EF4-FFF2-40B4-BE49-F238E27FC236}">
                <a16:creationId xmlns:a16="http://schemas.microsoft.com/office/drawing/2014/main" id="{99D5485C-A8BA-4616-AB91-4B10A68FB6F1}"/>
              </a:ext>
            </a:extLst>
          </p:cNvPr>
          <p:cNvSpPr txBox="1"/>
          <p:nvPr/>
        </p:nvSpPr>
        <p:spPr>
          <a:xfrm>
            <a:off x="4171949" y="3696150"/>
            <a:ext cx="4429125" cy="615553"/>
          </a:xfrm>
          <a:prstGeom prst="rect">
            <a:avLst/>
          </a:prstGeom>
          <a:noFill/>
        </p:spPr>
        <p:txBody>
          <a:bodyPr wrap="square" rtlCol="0">
            <a:spAutoFit/>
          </a:bodyPr>
          <a:lstStyle/>
          <a:p>
            <a:pPr algn="ctr"/>
            <a:r>
              <a:rPr lang="zh-TW" altLang="en-US" sz="3400" dirty="0">
                <a:solidFill>
                  <a:srgbClr val="FF0000"/>
                </a:solidFill>
              </a:rPr>
              <a:t>三分像人，七分像鬼</a:t>
            </a:r>
          </a:p>
        </p:txBody>
      </p:sp>
    </p:spTree>
    <p:extLst>
      <p:ext uri="{BB962C8B-B14F-4D97-AF65-F5344CB8AC3E}">
        <p14:creationId xmlns:p14="http://schemas.microsoft.com/office/powerpoint/2010/main" val="999056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BDA833A-C16C-4528-A8C8-ECB1A3805ED8}"/>
              </a:ext>
            </a:extLst>
          </p:cNvPr>
          <p:cNvSpPr txBox="1"/>
          <p:nvPr/>
        </p:nvSpPr>
        <p:spPr>
          <a:xfrm>
            <a:off x="695325" y="1581410"/>
            <a:ext cx="11134725" cy="3695179"/>
          </a:xfrm>
          <a:prstGeom prst="rect">
            <a:avLst/>
          </a:prstGeom>
          <a:noFill/>
        </p:spPr>
        <p:txBody>
          <a:bodyPr wrap="square" rtlCol="0">
            <a:spAutoFit/>
          </a:bodyPr>
          <a:lstStyle/>
          <a:p>
            <a:pPr indent="457200">
              <a:lnSpc>
                <a:spcPct val="150000"/>
              </a:lnSpc>
            </a:pPr>
            <a:r>
              <a:rPr lang="zh-CN" altLang="en-US" sz="3200" dirty="0">
                <a:latin typeface="微軟正黑體" panose="020B0604030504040204" pitchFamily="34" charset="-120"/>
                <a:ea typeface="微軟正黑體" panose="020B0604030504040204" pitchFamily="34" charset="-120"/>
              </a:rPr>
              <a:t>狗是很聪明的动物，但不太聪明。乞丐拄着一根杖，提着一个钵，沿门求乞，一条瘦狗寸步不离地跟随着他。得到一些残肴剩炙，人与狗分而食之。但是狗不会离开他，不会看到较好的去处便去趋就，所以说狗不算太聪明，虽然它有那么一</a:t>
            </a:r>
            <a:r>
              <a:rPr lang="zh-TW" altLang="en-US" sz="3200" dirty="0">
                <a:latin typeface="微軟正黑體" panose="020B0604030504040204" pitchFamily="34" charset="-120"/>
                <a:ea typeface="微軟正黑體" panose="020B0604030504040204" pitchFamily="34" charset="-120"/>
              </a:rPr>
              <a:t>分</a:t>
            </a:r>
            <a:r>
              <a:rPr lang="zh-CN" altLang="en-US" sz="3200" dirty="0">
                <a:latin typeface="微軟正黑體" panose="020B0604030504040204" pitchFamily="34" charset="-120"/>
                <a:ea typeface="微軟正黑體" panose="020B0604030504040204" pitchFamily="34" charset="-120"/>
              </a:rPr>
              <a:t>义气。</a:t>
            </a:r>
          </a:p>
        </p:txBody>
      </p:sp>
    </p:spTree>
    <p:extLst>
      <p:ext uri="{BB962C8B-B14F-4D97-AF65-F5344CB8AC3E}">
        <p14:creationId xmlns:p14="http://schemas.microsoft.com/office/powerpoint/2010/main" val="19538916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687630" y="210152"/>
            <a:ext cx="2151321" cy="1107996"/>
          </a:xfrm>
          <a:prstGeom prst="rect">
            <a:avLst/>
          </a:prstGeom>
          <a:solidFill>
            <a:schemeClr val="accent4">
              <a:lumMod val="75000"/>
            </a:schemeClr>
          </a:solidFill>
          <a:ln>
            <a:solidFill>
              <a:schemeClr val="accent1"/>
            </a:solidFill>
          </a:ln>
        </p:spPr>
        <p:txBody>
          <a:bodyPr wrap="square" rtlCol="0">
            <a:spAutoFit/>
          </a:bodyPr>
          <a:lstStyle/>
          <a:p>
            <a:pPr algn="ctr"/>
            <a:r>
              <a:rPr lang="zh-TW" altLang="en-US" sz="6600" dirty="0">
                <a:solidFill>
                  <a:schemeClr val="bg1"/>
                </a:solidFill>
                <a:latin typeface="Calibri" panose="020F0502020204030204" pitchFamily="34" charset="0"/>
              </a:rPr>
              <a:t>行</a:t>
            </a:r>
            <a:endParaRPr lang="en-US" altLang="zh-TW" sz="6600" dirty="0">
              <a:solidFill>
                <a:schemeClr val="bg1"/>
              </a:solidFill>
              <a:latin typeface="Calibri" panose="020F0502020204030204" pitchFamily="34" charset="0"/>
            </a:endParaRPr>
          </a:p>
        </p:txBody>
      </p:sp>
      <p:sp>
        <p:nvSpPr>
          <p:cNvPr id="4" name="文字方塊 3">
            <a:extLst>
              <a:ext uri="{FF2B5EF4-FFF2-40B4-BE49-F238E27FC236}">
                <a16:creationId xmlns:a16="http://schemas.microsoft.com/office/drawing/2014/main" id="{AE265C2A-CA00-4841-992C-7C43D64B6320}"/>
              </a:ext>
            </a:extLst>
          </p:cNvPr>
          <p:cNvSpPr txBox="1"/>
          <p:nvPr/>
        </p:nvSpPr>
        <p:spPr>
          <a:xfrm>
            <a:off x="6415927" y="235165"/>
            <a:ext cx="2151321" cy="1107996"/>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zh-TW" altLang="en-US" sz="6600" dirty="0">
                <a:solidFill>
                  <a:schemeClr val="bg1"/>
                </a:solidFill>
                <a:latin typeface="Calibri" panose="020F0502020204030204" pitchFamily="34" charset="0"/>
              </a:rPr>
              <a:t>状元</a:t>
            </a:r>
            <a:endParaRPr lang="en-US" altLang="zh-TW" sz="6600" dirty="0">
              <a:solidFill>
                <a:schemeClr val="bg1"/>
              </a:solidFill>
              <a:latin typeface="Calibri" panose="020F0502020204030204" pitchFamily="34" charset="0"/>
            </a:endParaRPr>
          </a:p>
        </p:txBody>
      </p:sp>
      <p:sp>
        <p:nvSpPr>
          <p:cNvPr id="5" name="文字方塊 4">
            <a:extLst>
              <a:ext uri="{FF2B5EF4-FFF2-40B4-BE49-F238E27FC236}">
                <a16:creationId xmlns:a16="http://schemas.microsoft.com/office/drawing/2014/main" id="{558E7656-10B4-4306-9253-BEABC2FAD5CB}"/>
              </a:ext>
            </a:extLst>
          </p:cNvPr>
          <p:cNvSpPr txBox="1"/>
          <p:nvPr/>
        </p:nvSpPr>
        <p:spPr>
          <a:xfrm>
            <a:off x="687630" y="3429000"/>
            <a:ext cx="2151321" cy="1107996"/>
          </a:xfrm>
          <a:prstGeom prst="rect">
            <a:avLst/>
          </a:prstGeom>
          <a:solidFill>
            <a:schemeClr val="accent4">
              <a:lumMod val="75000"/>
            </a:schemeClr>
          </a:solidFill>
          <a:ln>
            <a:solidFill>
              <a:schemeClr val="accent4">
                <a:lumMod val="75000"/>
              </a:schemeClr>
            </a:solidFill>
          </a:ln>
        </p:spPr>
        <p:txBody>
          <a:bodyPr wrap="square" rtlCol="0" anchor="ctr">
            <a:spAutoFit/>
          </a:bodyPr>
          <a:lstStyle/>
          <a:p>
            <a:pPr algn="ctr"/>
            <a:r>
              <a:rPr lang="zh-TW" altLang="en-US" sz="6600" dirty="0">
                <a:solidFill>
                  <a:schemeClr val="bg1"/>
                </a:solidFill>
                <a:latin typeface="Calibri" panose="020F0502020204030204" pitchFamily="34" charset="0"/>
              </a:rPr>
              <a:t>顶尖</a:t>
            </a:r>
            <a:endParaRPr lang="en-US" altLang="zh-TW" sz="6600" dirty="0">
              <a:solidFill>
                <a:schemeClr val="bg1"/>
              </a:solidFill>
              <a:latin typeface="Calibri" panose="020F0502020204030204" pitchFamily="34" charset="0"/>
            </a:endParaRPr>
          </a:p>
        </p:txBody>
      </p:sp>
      <p:sp>
        <p:nvSpPr>
          <p:cNvPr id="6" name="文字方塊 5">
            <a:extLst>
              <a:ext uri="{FF2B5EF4-FFF2-40B4-BE49-F238E27FC236}">
                <a16:creationId xmlns:a16="http://schemas.microsoft.com/office/drawing/2014/main" id="{04856BEF-FABE-4A15-82C8-163159CEDA31}"/>
              </a:ext>
            </a:extLst>
          </p:cNvPr>
          <p:cNvSpPr txBox="1"/>
          <p:nvPr/>
        </p:nvSpPr>
        <p:spPr>
          <a:xfrm>
            <a:off x="6415926" y="3429000"/>
            <a:ext cx="2151321" cy="1107996"/>
          </a:xfrm>
          <a:prstGeom prst="rect">
            <a:avLst/>
          </a:prstGeom>
          <a:solidFill>
            <a:schemeClr val="accent4">
              <a:lumMod val="75000"/>
            </a:schemeClr>
          </a:solidFill>
          <a:ln>
            <a:solidFill>
              <a:schemeClr val="accent4">
                <a:lumMod val="75000"/>
              </a:schemeClr>
            </a:solidFill>
          </a:ln>
        </p:spPr>
        <p:txBody>
          <a:bodyPr wrap="square" rtlCol="0" anchor="ctr">
            <a:spAutoFit/>
          </a:bodyPr>
          <a:lstStyle/>
          <a:p>
            <a:pPr algn="ctr"/>
            <a:r>
              <a:rPr lang="zh-TW" altLang="en-US" sz="6600" dirty="0">
                <a:solidFill>
                  <a:schemeClr val="bg1"/>
                </a:solidFill>
                <a:latin typeface="Calibri" panose="020F0502020204030204" pitchFamily="34" charset="0"/>
              </a:rPr>
              <a:t>劝勉</a:t>
            </a:r>
            <a:endParaRPr lang="en-US" altLang="zh-TW" sz="6600" dirty="0">
              <a:solidFill>
                <a:schemeClr val="bg1"/>
              </a:solidFill>
              <a:latin typeface="Calibri" panose="020F0502020204030204" pitchFamily="34" charset="0"/>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687630" y="1969611"/>
            <a:ext cx="2575115" cy="916469"/>
          </a:xfrm>
          <a:prstGeom prst="rect">
            <a:avLst/>
          </a:prstGeom>
          <a:noFill/>
        </p:spPr>
        <p:txBody>
          <a:bodyPr wrap="square" rtlCol="0">
            <a:spAutoFit/>
          </a:bodyPr>
          <a:lstStyle/>
          <a:p>
            <a:pPr algn="ctr">
              <a:lnSpc>
                <a:spcPct val="150000"/>
              </a:lnSpc>
            </a:pPr>
            <a:r>
              <a:rPr lang="zh-TW" altLang="en-US" sz="4000" dirty="0">
                <a:latin typeface="Calibri" panose="020F0502020204030204" pitchFamily="34" charset="0"/>
              </a:rPr>
              <a:t>行业。</a:t>
            </a:r>
          </a:p>
        </p:txBody>
      </p:sp>
      <p:sp>
        <p:nvSpPr>
          <p:cNvPr id="8" name="文字方塊 7">
            <a:extLst>
              <a:ext uri="{FF2B5EF4-FFF2-40B4-BE49-F238E27FC236}">
                <a16:creationId xmlns:a16="http://schemas.microsoft.com/office/drawing/2014/main" id="{4FD80E1D-4098-4E8F-80F3-90702602E502}"/>
              </a:ext>
            </a:extLst>
          </p:cNvPr>
          <p:cNvSpPr txBox="1"/>
          <p:nvPr/>
        </p:nvSpPr>
        <p:spPr>
          <a:xfrm>
            <a:off x="6134489" y="1979719"/>
            <a:ext cx="6096000" cy="916469"/>
          </a:xfrm>
          <a:prstGeom prst="rect">
            <a:avLst/>
          </a:prstGeom>
          <a:noFill/>
        </p:spPr>
        <p:txBody>
          <a:bodyPr wrap="square" rtlCol="0">
            <a:spAutoFit/>
          </a:bodyPr>
          <a:lstStyle/>
          <a:p>
            <a:pPr algn="ctr">
              <a:lnSpc>
                <a:spcPct val="150000"/>
              </a:lnSpc>
            </a:pPr>
            <a:r>
              <a:rPr lang="zh-TW" altLang="en-US" sz="4000" dirty="0">
                <a:latin typeface="Calibri" panose="020F0502020204030204" pitchFamily="34" charset="0"/>
              </a:rPr>
              <a:t>本行业中成绩最好的人。</a:t>
            </a:r>
          </a:p>
        </p:txBody>
      </p:sp>
      <p:sp>
        <p:nvSpPr>
          <p:cNvPr id="9" name="文字方塊 8">
            <a:extLst>
              <a:ext uri="{FF2B5EF4-FFF2-40B4-BE49-F238E27FC236}">
                <a16:creationId xmlns:a16="http://schemas.microsoft.com/office/drawing/2014/main" id="{D17DCB4F-281E-48F9-8B9B-F6FF1FC41050}"/>
              </a:ext>
            </a:extLst>
          </p:cNvPr>
          <p:cNvSpPr txBox="1"/>
          <p:nvPr/>
        </p:nvSpPr>
        <p:spPr>
          <a:xfrm>
            <a:off x="687630" y="5179220"/>
            <a:ext cx="5408370" cy="916469"/>
          </a:xfrm>
          <a:prstGeom prst="rect">
            <a:avLst/>
          </a:prstGeom>
          <a:noFill/>
        </p:spPr>
        <p:txBody>
          <a:bodyPr wrap="square" rtlCol="0">
            <a:spAutoFit/>
          </a:bodyPr>
          <a:lstStyle/>
          <a:p>
            <a:pPr algn="ctr">
              <a:lnSpc>
                <a:spcPct val="150000"/>
              </a:lnSpc>
            </a:pPr>
            <a:r>
              <a:rPr lang="zh-TW" altLang="en-US" sz="4000" dirty="0">
                <a:latin typeface="Calibri" panose="020F0502020204030204" pitchFamily="34" charset="0"/>
              </a:rPr>
              <a:t>达到水平最高的。</a:t>
            </a:r>
          </a:p>
        </p:txBody>
      </p:sp>
      <p:sp>
        <p:nvSpPr>
          <p:cNvPr id="11" name="矩形 10">
            <a:extLst>
              <a:ext uri="{FF2B5EF4-FFF2-40B4-BE49-F238E27FC236}">
                <a16:creationId xmlns:a16="http://schemas.microsoft.com/office/drawing/2014/main" id="{9AF8CCF4-6697-482F-81B6-2EF38231843A}"/>
              </a:ext>
            </a:extLst>
          </p:cNvPr>
          <p:cNvSpPr/>
          <p:nvPr/>
        </p:nvSpPr>
        <p:spPr>
          <a:xfrm>
            <a:off x="2838951" y="3647397"/>
            <a:ext cx="3609474" cy="584775"/>
          </a:xfrm>
          <a:prstGeom prst="rect">
            <a:avLst/>
          </a:prstGeom>
        </p:spPr>
        <p:txBody>
          <a:bodyPr wrap="square">
            <a:spAutoFit/>
          </a:bodyPr>
          <a:lstStyle/>
          <a:p>
            <a:pPr algn="ctr"/>
            <a:r>
              <a:rPr lang="en-US" altLang="zh-TW" sz="3200" dirty="0">
                <a:latin typeface="+mn-ea"/>
              </a:rPr>
              <a:t>top</a:t>
            </a:r>
            <a:endParaRPr lang="zh-TW" altLang="en-US" sz="3200" dirty="0">
              <a:latin typeface="+mn-ea"/>
              <a:cs typeface="Calibri" panose="020F0502020204030204" pitchFamily="34" charset="0"/>
            </a:endParaRPr>
          </a:p>
        </p:txBody>
      </p:sp>
      <p:sp>
        <p:nvSpPr>
          <p:cNvPr id="13" name="矩形 12">
            <a:extLst>
              <a:ext uri="{FF2B5EF4-FFF2-40B4-BE49-F238E27FC236}">
                <a16:creationId xmlns:a16="http://schemas.microsoft.com/office/drawing/2014/main" id="{32AA8BD3-2869-40FD-A7C0-6100AC3E5D3A}"/>
              </a:ext>
            </a:extLst>
          </p:cNvPr>
          <p:cNvSpPr/>
          <p:nvPr/>
        </p:nvSpPr>
        <p:spPr>
          <a:xfrm>
            <a:off x="8567246" y="3426804"/>
            <a:ext cx="3625143" cy="1077218"/>
          </a:xfrm>
          <a:prstGeom prst="rect">
            <a:avLst/>
          </a:prstGeom>
        </p:spPr>
        <p:txBody>
          <a:bodyPr wrap="square">
            <a:spAutoFit/>
          </a:bodyPr>
          <a:lstStyle/>
          <a:p>
            <a:pPr algn="ctr"/>
            <a:r>
              <a:rPr lang="en-US" altLang="zh-TW" sz="3200" dirty="0">
                <a:latin typeface="+mn-ea"/>
              </a:rPr>
              <a:t>advise and encourage</a:t>
            </a:r>
            <a:endParaRPr lang="zh-TW" altLang="en-US" sz="3200" dirty="0">
              <a:latin typeface="+mn-ea"/>
              <a:cs typeface="Calibri" panose="020F0502020204030204" pitchFamily="34" charset="0"/>
            </a:endParaRPr>
          </a:p>
        </p:txBody>
      </p:sp>
      <p:sp>
        <p:nvSpPr>
          <p:cNvPr id="14" name="矩形 13">
            <a:extLst>
              <a:ext uri="{FF2B5EF4-FFF2-40B4-BE49-F238E27FC236}">
                <a16:creationId xmlns:a16="http://schemas.microsoft.com/office/drawing/2014/main" id="{6B1E5DB5-A453-4C9C-BA79-98369E7D6F4E}"/>
              </a:ext>
            </a:extLst>
          </p:cNvPr>
          <p:cNvSpPr/>
          <p:nvPr/>
        </p:nvSpPr>
        <p:spPr>
          <a:xfrm>
            <a:off x="8611563" y="184517"/>
            <a:ext cx="3618926" cy="1077218"/>
          </a:xfrm>
          <a:prstGeom prst="rect">
            <a:avLst/>
          </a:prstGeom>
        </p:spPr>
        <p:txBody>
          <a:bodyPr wrap="square">
            <a:spAutoFit/>
          </a:bodyPr>
          <a:lstStyle/>
          <a:p>
            <a:pPr algn="ctr"/>
            <a:r>
              <a:rPr lang="en-US" altLang="zh-TW" sz="3200" dirty="0">
                <a:latin typeface="+mn-ea"/>
              </a:rPr>
              <a:t>Number One Scholar</a:t>
            </a:r>
            <a:endParaRPr lang="zh-TW" altLang="en-US" sz="3200" dirty="0">
              <a:latin typeface="+mn-ea"/>
              <a:cs typeface="Calibri" panose="020F0502020204030204" pitchFamily="34" charset="0"/>
            </a:endParaRPr>
          </a:p>
        </p:txBody>
      </p:sp>
      <p:sp>
        <p:nvSpPr>
          <p:cNvPr id="15" name="矩形 14">
            <a:extLst>
              <a:ext uri="{FF2B5EF4-FFF2-40B4-BE49-F238E27FC236}">
                <a16:creationId xmlns:a16="http://schemas.microsoft.com/office/drawing/2014/main" id="{58C387E4-4460-4071-8CB6-8D0ABB1306E7}"/>
              </a:ext>
            </a:extLst>
          </p:cNvPr>
          <p:cNvSpPr/>
          <p:nvPr/>
        </p:nvSpPr>
        <p:spPr>
          <a:xfrm>
            <a:off x="2838951" y="200506"/>
            <a:ext cx="3609474" cy="584775"/>
          </a:xfrm>
          <a:prstGeom prst="rect">
            <a:avLst/>
          </a:prstGeom>
        </p:spPr>
        <p:txBody>
          <a:bodyPr wrap="square">
            <a:spAutoFit/>
          </a:bodyPr>
          <a:lstStyle/>
          <a:p>
            <a:pPr algn="ctr"/>
            <a:r>
              <a:rPr lang="en-US" altLang="zh-TW" sz="3200" dirty="0" err="1">
                <a:latin typeface="+mn-ea"/>
                <a:cs typeface="Calibri" panose="020F0502020204030204" pitchFamily="34" charset="0"/>
              </a:rPr>
              <a:t>Trade;profession</a:t>
            </a:r>
            <a:endParaRPr lang="zh-TW" altLang="en-US" sz="3200" dirty="0">
              <a:latin typeface="+mn-ea"/>
              <a:cs typeface="Calibri" panose="020F0502020204030204" pitchFamily="34" charset="0"/>
            </a:endParaRPr>
          </a:p>
        </p:txBody>
      </p:sp>
      <p:sp>
        <p:nvSpPr>
          <p:cNvPr id="16" name="文字方塊 15">
            <a:extLst>
              <a:ext uri="{FF2B5EF4-FFF2-40B4-BE49-F238E27FC236}">
                <a16:creationId xmlns:a16="http://schemas.microsoft.com/office/drawing/2014/main" id="{61C8350A-C136-48A8-B240-D48C080E58E7}"/>
              </a:ext>
            </a:extLst>
          </p:cNvPr>
          <p:cNvSpPr txBox="1"/>
          <p:nvPr/>
        </p:nvSpPr>
        <p:spPr>
          <a:xfrm>
            <a:off x="6134489" y="5110243"/>
            <a:ext cx="6051683" cy="916469"/>
          </a:xfrm>
          <a:prstGeom prst="rect">
            <a:avLst/>
          </a:prstGeom>
          <a:noFill/>
        </p:spPr>
        <p:txBody>
          <a:bodyPr wrap="square" rtlCol="0">
            <a:spAutoFit/>
          </a:bodyPr>
          <a:lstStyle/>
          <a:p>
            <a:pPr algn="ctr">
              <a:lnSpc>
                <a:spcPct val="150000"/>
              </a:lnSpc>
            </a:pPr>
            <a:r>
              <a:rPr lang="zh-TW" altLang="en-US" sz="4000" dirty="0">
                <a:latin typeface="Calibri" panose="020F0502020204030204" pitchFamily="34" charset="0"/>
              </a:rPr>
              <a:t>劝导并勉励。</a:t>
            </a:r>
          </a:p>
        </p:txBody>
      </p:sp>
      <p:pic>
        <p:nvPicPr>
          <p:cNvPr id="3" name="圖片 2">
            <a:extLst>
              <a:ext uri="{FF2B5EF4-FFF2-40B4-BE49-F238E27FC236}">
                <a16:creationId xmlns:a16="http://schemas.microsoft.com/office/drawing/2014/main" id="{49DD3D9D-AEDD-4564-8C7E-33E12885692D}"/>
              </a:ext>
            </a:extLst>
          </p:cNvPr>
          <p:cNvPicPr>
            <a:picLocks noChangeAspect="1"/>
          </p:cNvPicPr>
          <p:nvPr/>
        </p:nvPicPr>
        <p:blipFill>
          <a:blip r:embed="rId2"/>
          <a:stretch>
            <a:fillRect/>
          </a:stretch>
        </p:blipFill>
        <p:spPr>
          <a:xfrm>
            <a:off x="3551778" y="1120649"/>
            <a:ext cx="2151321" cy="2281172"/>
          </a:xfrm>
          <a:prstGeom prst="rect">
            <a:avLst/>
          </a:prstGeom>
        </p:spPr>
      </p:pic>
    </p:spTree>
    <p:extLst>
      <p:ext uri="{BB962C8B-B14F-4D97-AF65-F5344CB8AC3E}">
        <p14:creationId xmlns:p14="http://schemas.microsoft.com/office/powerpoint/2010/main" val="2963039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additive="base">
                                        <p:cTn id="55" dur="500" fill="hold"/>
                                        <p:tgtEl>
                                          <p:spTgt spid="5"/>
                                        </p:tgtEl>
                                        <p:attrNameLst>
                                          <p:attrName>ppt_x</p:attrName>
                                        </p:attrNameLst>
                                      </p:cBhvr>
                                      <p:tavLst>
                                        <p:tav tm="0">
                                          <p:val>
                                            <p:strVal val="#ppt_x"/>
                                          </p:val>
                                        </p:tav>
                                        <p:tav tm="100000">
                                          <p:val>
                                            <p:strVal val="#ppt_x"/>
                                          </p:val>
                                        </p:tav>
                                      </p:tavLst>
                                    </p:anim>
                                    <p:anim calcmode="lin" valueType="num">
                                      <p:cBhvr additive="base">
                                        <p:cTn id="5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ppt_x"/>
                                          </p:val>
                                        </p:tav>
                                        <p:tav tm="100000">
                                          <p:val>
                                            <p:strVal val="#ppt_x"/>
                                          </p:val>
                                        </p:tav>
                                      </p:tavLst>
                                    </p:anim>
                                    <p:anim calcmode="lin" valueType="num">
                                      <p:cBhvr additive="base">
                                        <p:cTn id="6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6"/>
                                        </p:tgtEl>
                                        <p:attrNameLst>
                                          <p:attrName>style.visibility</p:attrName>
                                        </p:attrNameLst>
                                      </p:cBhvr>
                                      <p:to>
                                        <p:strVal val="visible"/>
                                      </p:to>
                                    </p:set>
                                    <p:anim calcmode="lin" valueType="num">
                                      <p:cBhvr additive="base">
                                        <p:cTn id="67" dur="500" fill="hold"/>
                                        <p:tgtEl>
                                          <p:spTgt spid="6"/>
                                        </p:tgtEl>
                                        <p:attrNameLst>
                                          <p:attrName>ppt_x</p:attrName>
                                        </p:attrNameLst>
                                      </p:cBhvr>
                                      <p:tavLst>
                                        <p:tav tm="0">
                                          <p:val>
                                            <p:strVal val="#ppt_x"/>
                                          </p:val>
                                        </p:tav>
                                        <p:tav tm="100000">
                                          <p:val>
                                            <p:strVal val="#ppt_x"/>
                                          </p:val>
                                        </p:tav>
                                      </p:tavLst>
                                    </p:anim>
                                    <p:anim calcmode="lin" valueType="num">
                                      <p:cBhvr additive="base">
                                        <p:cTn id="6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ppt_x"/>
                                          </p:val>
                                        </p:tav>
                                        <p:tav tm="100000">
                                          <p:val>
                                            <p:strVal val="#ppt_x"/>
                                          </p:val>
                                        </p:tav>
                                      </p:tavLst>
                                    </p:anim>
                                    <p:anim calcmode="lin" valueType="num">
                                      <p:cBhvr additive="base">
                                        <p:cTn id="7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p:bldP spid="8" grpId="0"/>
      <p:bldP spid="9" grpId="0"/>
      <p:bldP spid="11" grpId="0"/>
      <p:bldP spid="13" grpId="0"/>
      <p:bldP spid="14" grpId="0"/>
      <p:bldP spid="15" grpId="0"/>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687630" y="210152"/>
            <a:ext cx="2151321" cy="1107996"/>
          </a:xfrm>
          <a:prstGeom prst="rect">
            <a:avLst/>
          </a:prstGeom>
          <a:solidFill>
            <a:schemeClr val="accent4">
              <a:lumMod val="75000"/>
            </a:schemeClr>
          </a:solidFill>
          <a:ln>
            <a:solidFill>
              <a:schemeClr val="accent1"/>
            </a:solidFill>
          </a:ln>
        </p:spPr>
        <p:txBody>
          <a:bodyPr wrap="square" rtlCol="0">
            <a:spAutoFit/>
          </a:bodyPr>
          <a:lstStyle/>
          <a:p>
            <a:pPr algn="ctr"/>
            <a:r>
              <a:rPr lang="zh-TW" altLang="en-US" sz="6600" dirty="0">
                <a:solidFill>
                  <a:schemeClr val="bg1"/>
                </a:solidFill>
                <a:latin typeface="+mn-ea"/>
              </a:rPr>
              <a:t>信赖</a:t>
            </a:r>
            <a:endParaRPr lang="en-US" altLang="zh-TW" sz="6600" dirty="0">
              <a:solidFill>
                <a:schemeClr val="bg1"/>
              </a:solidFill>
              <a:latin typeface="+mn-ea"/>
            </a:endParaRPr>
          </a:p>
        </p:txBody>
      </p:sp>
      <p:sp>
        <p:nvSpPr>
          <p:cNvPr id="4" name="文字方塊 3">
            <a:extLst>
              <a:ext uri="{FF2B5EF4-FFF2-40B4-BE49-F238E27FC236}">
                <a16:creationId xmlns:a16="http://schemas.microsoft.com/office/drawing/2014/main" id="{AE265C2A-CA00-4841-992C-7C43D64B6320}"/>
              </a:ext>
            </a:extLst>
          </p:cNvPr>
          <p:cNvSpPr txBox="1"/>
          <p:nvPr/>
        </p:nvSpPr>
        <p:spPr>
          <a:xfrm>
            <a:off x="6415927" y="235165"/>
            <a:ext cx="2151321" cy="1107996"/>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zh-TW" altLang="en-US" sz="6600" dirty="0">
                <a:solidFill>
                  <a:schemeClr val="bg1"/>
                </a:solidFill>
                <a:latin typeface="+mn-ea"/>
              </a:rPr>
              <a:t>儿歌</a:t>
            </a:r>
            <a:endParaRPr lang="en-US" altLang="zh-TW" sz="6600" dirty="0">
              <a:solidFill>
                <a:schemeClr val="bg1"/>
              </a:solidFill>
              <a:latin typeface="+mn-ea"/>
            </a:endParaRPr>
          </a:p>
        </p:txBody>
      </p:sp>
      <p:sp>
        <p:nvSpPr>
          <p:cNvPr id="5" name="文字方塊 4">
            <a:extLst>
              <a:ext uri="{FF2B5EF4-FFF2-40B4-BE49-F238E27FC236}">
                <a16:creationId xmlns:a16="http://schemas.microsoft.com/office/drawing/2014/main" id="{558E7656-10B4-4306-9253-BEABC2FAD5CB}"/>
              </a:ext>
            </a:extLst>
          </p:cNvPr>
          <p:cNvSpPr txBox="1"/>
          <p:nvPr/>
        </p:nvSpPr>
        <p:spPr>
          <a:xfrm>
            <a:off x="687630" y="3429000"/>
            <a:ext cx="2151321" cy="1107996"/>
          </a:xfrm>
          <a:prstGeom prst="rect">
            <a:avLst/>
          </a:prstGeom>
          <a:solidFill>
            <a:schemeClr val="accent4">
              <a:lumMod val="75000"/>
            </a:schemeClr>
          </a:solidFill>
          <a:ln>
            <a:solidFill>
              <a:schemeClr val="accent4">
                <a:lumMod val="75000"/>
              </a:schemeClr>
            </a:solidFill>
          </a:ln>
        </p:spPr>
        <p:txBody>
          <a:bodyPr wrap="square" rtlCol="0" anchor="ctr">
            <a:spAutoFit/>
          </a:bodyPr>
          <a:lstStyle/>
          <a:p>
            <a:pPr algn="ctr"/>
            <a:r>
              <a:rPr lang="zh-TW" altLang="en-US" sz="6600" dirty="0">
                <a:solidFill>
                  <a:schemeClr val="bg1"/>
                </a:solidFill>
                <a:latin typeface="+mn-ea"/>
              </a:rPr>
              <a:t>乌鸦</a:t>
            </a:r>
            <a:endParaRPr lang="en-US" altLang="zh-TW" sz="6600" dirty="0">
              <a:solidFill>
                <a:schemeClr val="bg1"/>
              </a:solidFill>
              <a:latin typeface="+mn-ea"/>
            </a:endParaRPr>
          </a:p>
        </p:txBody>
      </p:sp>
      <p:sp>
        <p:nvSpPr>
          <p:cNvPr id="6" name="文字方塊 5">
            <a:extLst>
              <a:ext uri="{FF2B5EF4-FFF2-40B4-BE49-F238E27FC236}">
                <a16:creationId xmlns:a16="http://schemas.microsoft.com/office/drawing/2014/main" id="{04856BEF-FABE-4A15-82C8-163159CEDA31}"/>
              </a:ext>
            </a:extLst>
          </p:cNvPr>
          <p:cNvSpPr txBox="1"/>
          <p:nvPr/>
        </p:nvSpPr>
        <p:spPr>
          <a:xfrm>
            <a:off x="6415926" y="3429000"/>
            <a:ext cx="2151321" cy="1107996"/>
          </a:xfrm>
          <a:prstGeom prst="rect">
            <a:avLst/>
          </a:prstGeom>
          <a:solidFill>
            <a:schemeClr val="accent4">
              <a:lumMod val="75000"/>
            </a:schemeClr>
          </a:solidFill>
          <a:ln>
            <a:solidFill>
              <a:schemeClr val="accent4">
                <a:lumMod val="75000"/>
              </a:schemeClr>
            </a:solidFill>
          </a:ln>
        </p:spPr>
        <p:txBody>
          <a:bodyPr wrap="square" rtlCol="0" anchor="ctr">
            <a:spAutoFit/>
          </a:bodyPr>
          <a:lstStyle/>
          <a:p>
            <a:pPr algn="ctr"/>
            <a:r>
              <a:rPr lang="zh-TW" altLang="en-US" sz="6600" dirty="0">
                <a:solidFill>
                  <a:schemeClr val="bg1"/>
                </a:solidFill>
                <a:latin typeface="+mn-ea"/>
              </a:rPr>
              <a:t>歌词</a:t>
            </a:r>
            <a:endParaRPr lang="en-US" altLang="zh-TW" sz="6600" dirty="0">
              <a:solidFill>
                <a:schemeClr val="bg1"/>
              </a:solidFill>
              <a:latin typeface="+mn-ea"/>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687629" y="1827765"/>
            <a:ext cx="5728297" cy="916469"/>
          </a:xfrm>
          <a:prstGeom prst="rect">
            <a:avLst/>
          </a:prstGeom>
          <a:noFill/>
        </p:spPr>
        <p:txBody>
          <a:bodyPr wrap="square" rtlCol="0">
            <a:spAutoFit/>
          </a:bodyPr>
          <a:lstStyle/>
          <a:p>
            <a:pPr algn="ctr">
              <a:lnSpc>
                <a:spcPct val="150000"/>
              </a:lnSpc>
            </a:pPr>
            <a:r>
              <a:rPr lang="zh-TW" altLang="en-US" sz="4000" dirty="0">
                <a:latin typeface="+mn-ea"/>
              </a:rPr>
              <a:t>信任并依靠。</a:t>
            </a:r>
          </a:p>
        </p:txBody>
      </p:sp>
      <p:sp>
        <p:nvSpPr>
          <p:cNvPr id="8" name="文字方塊 7">
            <a:extLst>
              <a:ext uri="{FF2B5EF4-FFF2-40B4-BE49-F238E27FC236}">
                <a16:creationId xmlns:a16="http://schemas.microsoft.com/office/drawing/2014/main" id="{4FD80E1D-4098-4E8F-80F3-90702602E502}"/>
              </a:ext>
            </a:extLst>
          </p:cNvPr>
          <p:cNvSpPr txBox="1"/>
          <p:nvPr/>
        </p:nvSpPr>
        <p:spPr>
          <a:xfrm>
            <a:off x="6134489" y="1504447"/>
            <a:ext cx="6096000" cy="1839799"/>
          </a:xfrm>
          <a:prstGeom prst="rect">
            <a:avLst/>
          </a:prstGeom>
          <a:noFill/>
        </p:spPr>
        <p:txBody>
          <a:bodyPr wrap="square" rtlCol="0">
            <a:spAutoFit/>
          </a:bodyPr>
          <a:lstStyle/>
          <a:p>
            <a:pPr algn="ctr">
              <a:lnSpc>
                <a:spcPct val="150000"/>
              </a:lnSpc>
            </a:pPr>
            <a:r>
              <a:rPr lang="zh-TW" altLang="en-US" sz="4000" dirty="0">
                <a:latin typeface="+mn-ea"/>
              </a:rPr>
              <a:t>为儿童创造的，适合儿童唱的歌。</a:t>
            </a:r>
          </a:p>
        </p:txBody>
      </p:sp>
      <p:sp>
        <p:nvSpPr>
          <p:cNvPr id="11" name="矩形 10">
            <a:extLst>
              <a:ext uri="{FF2B5EF4-FFF2-40B4-BE49-F238E27FC236}">
                <a16:creationId xmlns:a16="http://schemas.microsoft.com/office/drawing/2014/main" id="{9AF8CCF4-6697-482F-81B6-2EF38231843A}"/>
              </a:ext>
            </a:extLst>
          </p:cNvPr>
          <p:cNvSpPr/>
          <p:nvPr/>
        </p:nvSpPr>
        <p:spPr>
          <a:xfrm>
            <a:off x="2838951" y="3720343"/>
            <a:ext cx="3609474" cy="584775"/>
          </a:xfrm>
          <a:prstGeom prst="rect">
            <a:avLst/>
          </a:prstGeom>
        </p:spPr>
        <p:txBody>
          <a:bodyPr wrap="square">
            <a:spAutoFit/>
          </a:bodyPr>
          <a:lstStyle/>
          <a:p>
            <a:pPr algn="ctr"/>
            <a:r>
              <a:rPr lang="en-US" altLang="zh-TW" sz="3200" dirty="0">
                <a:latin typeface="+mn-ea"/>
              </a:rPr>
              <a:t> crow</a:t>
            </a:r>
            <a:endParaRPr lang="zh-TW" altLang="en-US" sz="3200" dirty="0">
              <a:latin typeface="+mn-ea"/>
              <a:cs typeface="Calibri" panose="020F0502020204030204" pitchFamily="34" charset="0"/>
            </a:endParaRPr>
          </a:p>
        </p:txBody>
      </p:sp>
      <p:sp>
        <p:nvSpPr>
          <p:cNvPr id="13" name="矩形 12">
            <a:extLst>
              <a:ext uri="{FF2B5EF4-FFF2-40B4-BE49-F238E27FC236}">
                <a16:creationId xmlns:a16="http://schemas.microsoft.com/office/drawing/2014/main" id="{32AA8BD3-2869-40FD-A7C0-6100AC3E5D3A}"/>
              </a:ext>
            </a:extLst>
          </p:cNvPr>
          <p:cNvSpPr/>
          <p:nvPr/>
        </p:nvSpPr>
        <p:spPr>
          <a:xfrm>
            <a:off x="8567246" y="3800880"/>
            <a:ext cx="3625143" cy="584775"/>
          </a:xfrm>
          <a:prstGeom prst="rect">
            <a:avLst/>
          </a:prstGeom>
        </p:spPr>
        <p:txBody>
          <a:bodyPr wrap="square">
            <a:spAutoFit/>
          </a:bodyPr>
          <a:lstStyle/>
          <a:p>
            <a:pPr algn="ctr"/>
            <a:r>
              <a:rPr lang="en-US" altLang="zh-TW" sz="3200" dirty="0">
                <a:latin typeface="+mn-ea"/>
              </a:rPr>
              <a:t>words of a song</a:t>
            </a:r>
            <a:endParaRPr lang="zh-TW" altLang="en-US" sz="3200" dirty="0">
              <a:latin typeface="+mn-ea"/>
              <a:cs typeface="Calibri" panose="020F0502020204030204" pitchFamily="34" charset="0"/>
            </a:endParaRPr>
          </a:p>
        </p:txBody>
      </p:sp>
      <p:sp>
        <p:nvSpPr>
          <p:cNvPr id="14" name="矩形 13">
            <a:extLst>
              <a:ext uri="{FF2B5EF4-FFF2-40B4-BE49-F238E27FC236}">
                <a16:creationId xmlns:a16="http://schemas.microsoft.com/office/drawing/2014/main" id="{6B1E5DB5-A453-4C9C-BA79-98369E7D6F4E}"/>
              </a:ext>
            </a:extLst>
          </p:cNvPr>
          <p:cNvSpPr/>
          <p:nvPr/>
        </p:nvSpPr>
        <p:spPr>
          <a:xfrm>
            <a:off x="8567246" y="681854"/>
            <a:ext cx="3618926" cy="584775"/>
          </a:xfrm>
          <a:prstGeom prst="rect">
            <a:avLst/>
          </a:prstGeom>
        </p:spPr>
        <p:txBody>
          <a:bodyPr wrap="square">
            <a:spAutoFit/>
          </a:bodyPr>
          <a:lstStyle/>
          <a:p>
            <a:pPr algn="ctr"/>
            <a:r>
              <a:rPr lang="en-US" altLang="zh-TW" sz="3200" dirty="0">
                <a:latin typeface="+mn-ea"/>
              </a:rPr>
              <a:t>children's song</a:t>
            </a:r>
            <a:endParaRPr lang="zh-TW" altLang="en-US" sz="3200" dirty="0">
              <a:latin typeface="+mn-ea"/>
              <a:cs typeface="Calibri" panose="020F0502020204030204" pitchFamily="34" charset="0"/>
            </a:endParaRPr>
          </a:p>
        </p:txBody>
      </p:sp>
      <p:sp>
        <p:nvSpPr>
          <p:cNvPr id="15" name="矩形 14">
            <a:extLst>
              <a:ext uri="{FF2B5EF4-FFF2-40B4-BE49-F238E27FC236}">
                <a16:creationId xmlns:a16="http://schemas.microsoft.com/office/drawing/2014/main" id="{58C387E4-4460-4071-8CB6-8D0ABB1306E7}"/>
              </a:ext>
            </a:extLst>
          </p:cNvPr>
          <p:cNvSpPr/>
          <p:nvPr/>
        </p:nvSpPr>
        <p:spPr>
          <a:xfrm>
            <a:off x="2838951" y="681853"/>
            <a:ext cx="3609474" cy="584775"/>
          </a:xfrm>
          <a:prstGeom prst="rect">
            <a:avLst/>
          </a:prstGeom>
        </p:spPr>
        <p:txBody>
          <a:bodyPr wrap="square">
            <a:spAutoFit/>
          </a:bodyPr>
          <a:lstStyle/>
          <a:p>
            <a:pPr algn="ctr"/>
            <a:r>
              <a:rPr lang="en-US" altLang="zh-TW" sz="3200" dirty="0">
                <a:latin typeface="+mn-ea"/>
              </a:rPr>
              <a:t>trust</a:t>
            </a:r>
            <a:endParaRPr lang="zh-TW" altLang="en-US" sz="3200" dirty="0">
              <a:latin typeface="+mn-ea"/>
              <a:cs typeface="Calibri" panose="020F0502020204030204" pitchFamily="34" charset="0"/>
            </a:endParaRPr>
          </a:p>
        </p:txBody>
      </p:sp>
      <p:sp>
        <p:nvSpPr>
          <p:cNvPr id="16" name="文字方塊 15">
            <a:extLst>
              <a:ext uri="{FF2B5EF4-FFF2-40B4-BE49-F238E27FC236}">
                <a16:creationId xmlns:a16="http://schemas.microsoft.com/office/drawing/2014/main" id="{32A83B69-0532-44BD-B558-A2AE52C74042}"/>
              </a:ext>
            </a:extLst>
          </p:cNvPr>
          <p:cNvSpPr txBox="1"/>
          <p:nvPr/>
        </p:nvSpPr>
        <p:spPr>
          <a:xfrm>
            <a:off x="6448424" y="4885677"/>
            <a:ext cx="5782065" cy="902555"/>
          </a:xfrm>
          <a:prstGeom prst="rect">
            <a:avLst/>
          </a:prstGeom>
          <a:noFill/>
        </p:spPr>
        <p:txBody>
          <a:bodyPr wrap="square" rtlCol="0">
            <a:spAutoFit/>
          </a:bodyPr>
          <a:lstStyle/>
          <a:p>
            <a:pPr algn="ctr">
              <a:lnSpc>
                <a:spcPct val="150000"/>
              </a:lnSpc>
            </a:pPr>
            <a:r>
              <a:rPr lang="zh-TW" altLang="en-US" sz="4000" dirty="0">
                <a:latin typeface="+mn-ea"/>
              </a:rPr>
              <a:t>歌曲中的词。</a:t>
            </a:r>
          </a:p>
        </p:txBody>
      </p:sp>
      <p:pic>
        <p:nvPicPr>
          <p:cNvPr id="3" name="圖片 2">
            <a:extLst>
              <a:ext uri="{FF2B5EF4-FFF2-40B4-BE49-F238E27FC236}">
                <a16:creationId xmlns:a16="http://schemas.microsoft.com/office/drawing/2014/main" id="{937AFC97-68DD-4254-BA82-9D4ED9B5414C}"/>
              </a:ext>
            </a:extLst>
          </p:cNvPr>
          <p:cNvPicPr>
            <a:picLocks noChangeAspect="1"/>
          </p:cNvPicPr>
          <p:nvPr/>
        </p:nvPicPr>
        <p:blipFill>
          <a:blip r:embed="rId2"/>
          <a:stretch>
            <a:fillRect/>
          </a:stretch>
        </p:blipFill>
        <p:spPr>
          <a:xfrm>
            <a:off x="3087220" y="4415151"/>
            <a:ext cx="2291604" cy="2442849"/>
          </a:xfrm>
          <a:prstGeom prst="rect">
            <a:avLst/>
          </a:prstGeom>
        </p:spPr>
      </p:pic>
    </p:spTree>
    <p:extLst>
      <p:ext uri="{BB962C8B-B14F-4D97-AF65-F5344CB8AC3E}">
        <p14:creationId xmlns:p14="http://schemas.microsoft.com/office/powerpoint/2010/main" val="1940870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500" fill="hold"/>
                                        <p:tgtEl>
                                          <p:spTgt spid="5"/>
                                        </p:tgtEl>
                                        <p:attrNameLst>
                                          <p:attrName>ppt_x</p:attrName>
                                        </p:attrNameLst>
                                      </p:cBhvr>
                                      <p:tavLst>
                                        <p:tav tm="0">
                                          <p:val>
                                            <p:strVal val="#ppt_x"/>
                                          </p:val>
                                        </p:tav>
                                        <p:tav tm="100000">
                                          <p:val>
                                            <p:strVal val="#ppt_x"/>
                                          </p:val>
                                        </p:tav>
                                      </p:tavLst>
                                    </p:anim>
                                    <p:anim calcmode="lin" valueType="num">
                                      <p:cBhvr additive="base">
                                        <p:cTn id="5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additive="base">
                                        <p:cTn id="61" dur="500" fill="hold"/>
                                        <p:tgtEl>
                                          <p:spTgt spid="6"/>
                                        </p:tgtEl>
                                        <p:attrNameLst>
                                          <p:attrName>ppt_x</p:attrName>
                                        </p:attrNameLst>
                                      </p:cBhvr>
                                      <p:tavLst>
                                        <p:tav tm="0">
                                          <p:val>
                                            <p:strVal val="#ppt_x"/>
                                          </p:val>
                                        </p:tav>
                                        <p:tav tm="100000">
                                          <p:val>
                                            <p:strVal val="#ppt_x"/>
                                          </p:val>
                                        </p:tav>
                                      </p:tavLst>
                                    </p:anim>
                                    <p:anim calcmode="lin" valueType="num">
                                      <p:cBhvr additive="base">
                                        <p:cTn id="6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500" fill="hold"/>
                                        <p:tgtEl>
                                          <p:spTgt spid="16"/>
                                        </p:tgtEl>
                                        <p:attrNameLst>
                                          <p:attrName>ppt_x</p:attrName>
                                        </p:attrNameLst>
                                      </p:cBhvr>
                                      <p:tavLst>
                                        <p:tav tm="0">
                                          <p:val>
                                            <p:strVal val="#ppt_x"/>
                                          </p:val>
                                        </p:tav>
                                        <p:tav tm="100000">
                                          <p:val>
                                            <p:strVal val="#ppt_x"/>
                                          </p:val>
                                        </p:tav>
                                      </p:tavLst>
                                    </p:anim>
                                    <p:anim calcmode="lin" valueType="num">
                                      <p:cBhvr additive="base">
                                        <p:cTn id="6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p:bldP spid="8" grpId="0"/>
      <p:bldP spid="11" grpId="0"/>
      <p:bldP spid="13" grpId="0"/>
      <p:bldP spid="14" grpId="0"/>
      <p:bldP spid="15" grpId="0"/>
      <p:bldP spid="1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687630" y="210152"/>
            <a:ext cx="2151321" cy="1107996"/>
          </a:xfrm>
          <a:prstGeom prst="rect">
            <a:avLst/>
          </a:prstGeom>
          <a:solidFill>
            <a:schemeClr val="accent4">
              <a:lumMod val="75000"/>
            </a:schemeClr>
          </a:solidFill>
          <a:ln>
            <a:solidFill>
              <a:schemeClr val="accent1"/>
            </a:solidFill>
          </a:ln>
        </p:spPr>
        <p:txBody>
          <a:bodyPr wrap="square" rtlCol="0">
            <a:spAutoFit/>
          </a:bodyPr>
          <a:lstStyle/>
          <a:p>
            <a:pPr algn="ctr"/>
            <a:r>
              <a:rPr lang="zh-TW" altLang="en-US" sz="6600" dirty="0">
                <a:solidFill>
                  <a:schemeClr val="bg1"/>
                </a:solidFill>
                <a:latin typeface="+mn-ea"/>
              </a:rPr>
              <a:t>孝</a:t>
            </a:r>
            <a:endParaRPr lang="en-US" altLang="zh-TW" sz="6600" dirty="0">
              <a:solidFill>
                <a:schemeClr val="bg1"/>
              </a:solidFill>
              <a:latin typeface="+mn-ea"/>
            </a:endParaRPr>
          </a:p>
        </p:txBody>
      </p:sp>
      <p:sp>
        <p:nvSpPr>
          <p:cNvPr id="4" name="文字方塊 3">
            <a:extLst>
              <a:ext uri="{FF2B5EF4-FFF2-40B4-BE49-F238E27FC236}">
                <a16:creationId xmlns:a16="http://schemas.microsoft.com/office/drawing/2014/main" id="{AE265C2A-CA00-4841-992C-7C43D64B6320}"/>
              </a:ext>
            </a:extLst>
          </p:cNvPr>
          <p:cNvSpPr txBox="1"/>
          <p:nvPr/>
        </p:nvSpPr>
        <p:spPr>
          <a:xfrm>
            <a:off x="6415927" y="235165"/>
            <a:ext cx="2151321" cy="1107996"/>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zh-TW" altLang="en-US" sz="6600" dirty="0">
                <a:solidFill>
                  <a:schemeClr val="bg1"/>
                </a:solidFill>
                <a:latin typeface="+mn-ea"/>
              </a:rPr>
              <a:t>打食</a:t>
            </a:r>
            <a:endParaRPr lang="en-US" altLang="zh-TW" sz="6600" dirty="0">
              <a:solidFill>
                <a:schemeClr val="bg1"/>
              </a:solidFill>
              <a:latin typeface="+mn-ea"/>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0" y="1969611"/>
            <a:ext cx="6096000" cy="916469"/>
          </a:xfrm>
          <a:prstGeom prst="rect">
            <a:avLst/>
          </a:prstGeom>
          <a:noFill/>
        </p:spPr>
        <p:txBody>
          <a:bodyPr wrap="square" rtlCol="0">
            <a:spAutoFit/>
          </a:bodyPr>
          <a:lstStyle/>
          <a:p>
            <a:pPr algn="ctr">
              <a:lnSpc>
                <a:spcPct val="150000"/>
              </a:lnSpc>
            </a:pPr>
            <a:r>
              <a:rPr lang="zh-TW" altLang="en-US" sz="4000" dirty="0">
                <a:latin typeface="+mn-ea"/>
              </a:rPr>
              <a:t>孝顺。</a:t>
            </a:r>
          </a:p>
        </p:txBody>
      </p:sp>
      <p:sp>
        <p:nvSpPr>
          <p:cNvPr id="8" name="文字方塊 7">
            <a:extLst>
              <a:ext uri="{FF2B5EF4-FFF2-40B4-BE49-F238E27FC236}">
                <a16:creationId xmlns:a16="http://schemas.microsoft.com/office/drawing/2014/main" id="{4FD80E1D-4098-4E8F-80F3-90702602E502}"/>
              </a:ext>
            </a:extLst>
          </p:cNvPr>
          <p:cNvSpPr txBox="1"/>
          <p:nvPr/>
        </p:nvSpPr>
        <p:spPr>
          <a:xfrm>
            <a:off x="6134489" y="1979719"/>
            <a:ext cx="6096000" cy="1825884"/>
          </a:xfrm>
          <a:prstGeom prst="rect">
            <a:avLst/>
          </a:prstGeom>
          <a:noFill/>
        </p:spPr>
        <p:txBody>
          <a:bodyPr wrap="square" rtlCol="0">
            <a:spAutoFit/>
          </a:bodyPr>
          <a:lstStyle/>
          <a:p>
            <a:pPr algn="ctr">
              <a:lnSpc>
                <a:spcPct val="150000"/>
              </a:lnSpc>
            </a:pPr>
            <a:r>
              <a:rPr lang="en-US" altLang="zh-TW" sz="4000" dirty="0">
                <a:latin typeface="+mn-ea"/>
              </a:rPr>
              <a:t>(</a:t>
            </a:r>
            <a:r>
              <a:rPr lang="zh-TW" altLang="en-US" sz="4000" dirty="0">
                <a:latin typeface="+mn-ea"/>
              </a:rPr>
              <a:t>鸟或动物</a:t>
            </a:r>
            <a:r>
              <a:rPr lang="en-US" altLang="zh-TW" sz="4000" dirty="0">
                <a:latin typeface="+mn-ea"/>
              </a:rPr>
              <a:t>)</a:t>
            </a:r>
            <a:r>
              <a:rPr lang="zh-TW" altLang="en-US" sz="4000" dirty="0">
                <a:latin typeface="+mn-ea"/>
              </a:rPr>
              <a:t>到窝外寻找食物。</a:t>
            </a:r>
          </a:p>
        </p:txBody>
      </p:sp>
      <p:sp>
        <p:nvSpPr>
          <p:cNvPr id="14" name="矩形 13">
            <a:extLst>
              <a:ext uri="{FF2B5EF4-FFF2-40B4-BE49-F238E27FC236}">
                <a16:creationId xmlns:a16="http://schemas.microsoft.com/office/drawing/2014/main" id="{6B1E5DB5-A453-4C9C-BA79-98369E7D6F4E}"/>
              </a:ext>
            </a:extLst>
          </p:cNvPr>
          <p:cNvSpPr/>
          <p:nvPr/>
        </p:nvSpPr>
        <p:spPr>
          <a:xfrm>
            <a:off x="8563938" y="235165"/>
            <a:ext cx="3618926" cy="1077218"/>
          </a:xfrm>
          <a:prstGeom prst="rect">
            <a:avLst/>
          </a:prstGeom>
        </p:spPr>
        <p:txBody>
          <a:bodyPr wrap="square">
            <a:spAutoFit/>
          </a:bodyPr>
          <a:lstStyle/>
          <a:p>
            <a:pPr algn="ctr"/>
            <a:r>
              <a:rPr lang="en-US" altLang="zh-TW" sz="3200" dirty="0">
                <a:latin typeface="+mn-ea"/>
              </a:rPr>
              <a:t> to go in search of food (of animals)</a:t>
            </a:r>
            <a:endParaRPr lang="zh-TW" altLang="en-US" sz="3200" dirty="0">
              <a:latin typeface="+mn-ea"/>
              <a:cs typeface="Calibri" panose="020F0502020204030204" pitchFamily="34" charset="0"/>
            </a:endParaRPr>
          </a:p>
        </p:txBody>
      </p:sp>
      <p:sp>
        <p:nvSpPr>
          <p:cNvPr id="15" name="矩形 14">
            <a:extLst>
              <a:ext uri="{FF2B5EF4-FFF2-40B4-BE49-F238E27FC236}">
                <a16:creationId xmlns:a16="http://schemas.microsoft.com/office/drawing/2014/main" id="{58C387E4-4460-4071-8CB6-8D0ABB1306E7}"/>
              </a:ext>
            </a:extLst>
          </p:cNvPr>
          <p:cNvSpPr/>
          <p:nvPr/>
        </p:nvSpPr>
        <p:spPr>
          <a:xfrm>
            <a:off x="2854078" y="471762"/>
            <a:ext cx="3609474" cy="584775"/>
          </a:xfrm>
          <a:prstGeom prst="rect">
            <a:avLst/>
          </a:prstGeom>
        </p:spPr>
        <p:txBody>
          <a:bodyPr wrap="square">
            <a:spAutoFit/>
          </a:bodyPr>
          <a:lstStyle/>
          <a:p>
            <a:pPr algn="ctr"/>
            <a:r>
              <a:rPr lang="en-US" altLang="zh-TW" sz="3200" dirty="0">
                <a:latin typeface="+mn-ea"/>
              </a:rPr>
              <a:t>filial piety</a:t>
            </a:r>
            <a:endParaRPr lang="zh-TW" altLang="en-US" sz="3200" dirty="0">
              <a:latin typeface="+mn-ea"/>
              <a:cs typeface="Calibri" panose="020F0502020204030204" pitchFamily="34" charset="0"/>
            </a:endParaRPr>
          </a:p>
        </p:txBody>
      </p:sp>
    </p:spTree>
    <p:extLst>
      <p:ext uri="{BB962C8B-B14F-4D97-AF65-F5344CB8AC3E}">
        <p14:creationId xmlns:p14="http://schemas.microsoft.com/office/powerpoint/2010/main" val="2879925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7" grpId="0"/>
      <p:bldP spid="8" grpId="0"/>
      <p:bldP spid="14" grpId="0"/>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299F7FC-E22F-45B7-BD9D-0900893D756E}"/>
              </a:ext>
            </a:extLst>
          </p:cNvPr>
          <p:cNvSpPr txBox="1"/>
          <p:nvPr/>
        </p:nvSpPr>
        <p:spPr>
          <a:xfrm>
            <a:off x="715321" y="3062018"/>
            <a:ext cx="2869330" cy="1323439"/>
          </a:xfrm>
          <a:prstGeom prst="rect">
            <a:avLst/>
          </a:prstGeom>
          <a:solidFill>
            <a:srgbClr val="006666"/>
          </a:solidFill>
          <a:ln>
            <a:solidFill>
              <a:srgbClr val="006666"/>
            </a:solidFill>
          </a:ln>
        </p:spPr>
        <p:txBody>
          <a:bodyPr wrap="square" rtlCol="0">
            <a:spAutoFit/>
          </a:bodyPr>
          <a:lstStyle/>
          <a:p>
            <a:pPr algn="ctr"/>
            <a:r>
              <a:rPr lang="zh-TW" altLang="en-US" sz="8000" dirty="0">
                <a:solidFill>
                  <a:schemeClr val="bg1"/>
                </a:solidFill>
                <a:latin typeface="微軟正黑體" panose="020B0604030504040204" pitchFamily="34" charset="-120"/>
                <a:ea typeface="微軟正黑體" panose="020B0604030504040204" pitchFamily="34" charset="-120"/>
              </a:rPr>
              <a:t>信赖</a:t>
            </a:r>
            <a:endParaRPr lang="en-US" altLang="zh-TW" sz="8000" dirty="0">
              <a:solidFill>
                <a:schemeClr val="bg1"/>
              </a:solidFill>
              <a:latin typeface="微軟正黑體" panose="020B0604030504040204" pitchFamily="34" charset="-120"/>
              <a:ea typeface="微軟正黑體" panose="020B0604030504040204" pitchFamily="34" charset="-120"/>
            </a:endParaRPr>
          </a:p>
        </p:txBody>
      </p:sp>
      <p:sp>
        <p:nvSpPr>
          <p:cNvPr id="3" name="文字方塊 2">
            <a:extLst>
              <a:ext uri="{FF2B5EF4-FFF2-40B4-BE49-F238E27FC236}">
                <a16:creationId xmlns:a16="http://schemas.microsoft.com/office/drawing/2014/main" id="{D52DC29E-8F79-4B00-BBB8-FF7D9EB180E2}"/>
              </a:ext>
            </a:extLst>
          </p:cNvPr>
          <p:cNvSpPr txBox="1"/>
          <p:nvPr/>
        </p:nvSpPr>
        <p:spPr>
          <a:xfrm>
            <a:off x="5018995" y="3062018"/>
            <a:ext cx="2869330" cy="1323439"/>
          </a:xfrm>
          <a:prstGeom prst="rect">
            <a:avLst/>
          </a:prstGeom>
          <a:solidFill>
            <a:srgbClr val="006666"/>
          </a:solidFill>
          <a:ln>
            <a:solidFill>
              <a:srgbClr val="006666"/>
            </a:solidFill>
          </a:ln>
        </p:spPr>
        <p:txBody>
          <a:bodyPr wrap="square" rtlCol="0">
            <a:spAutoFit/>
          </a:bodyPr>
          <a:lstStyle/>
          <a:p>
            <a:pPr algn="ctr"/>
            <a:r>
              <a:rPr lang="zh-TW" altLang="en-US" sz="8000" dirty="0">
                <a:solidFill>
                  <a:schemeClr val="bg1"/>
                </a:solidFill>
                <a:latin typeface="微軟正黑體" panose="020B0604030504040204" pitchFamily="34" charset="-120"/>
                <a:ea typeface="微軟正黑體" panose="020B0604030504040204" pitchFamily="34" charset="-120"/>
                <a:cs typeface="Calibri" panose="020F0502020204030204" pitchFamily="34" charset="0"/>
              </a:rPr>
              <a:t>信任</a:t>
            </a:r>
          </a:p>
        </p:txBody>
      </p:sp>
      <p:cxnSp>
        <p:nvCxnSpPr>
          <p:cNvPr id="4" name="直線接點 3">
            <a:extLst>
              <a:ext uri="{FF2B5EF4-FFF2-40B4-BE49-F238E27FC236}">
                <a16:creationId xmlns:a16="http://schemas.microsoft.com/office/drawing/2014/main" id="{96A5A24E-646E-4F09-809E-C48CC58148D3}"/>
              </a:ext>
            </a:extLst>
          </p:cNvPr>
          <p:cNvCxnSpPr>
            <a:cxnSpLocks/>
            <a:stCxn id="3" idx="3"/>
            <a:endCxn id="8" idx="1"/>
          </p:cNvCxnSpPr>
          <p:nvPr/>
        </p:nvCxnSpPr>
        <p:spPr>
          <a:xfrm>
            <a:off x="7888325" y="3723738"/>
            <a:ext cx="1434344" cy="0"/>
          </a:xfrm>
          <a:prstGeom prst="line">
            <a:avLst/>
          </a:prstGeom>
          <a:ln w="76200">
            <a:solidFill>
              <a:srgbClr val="006666"/>
            </a:solidFill>
          </a:ln>
        </p:spPr>
        <p:style>
          <a:lnRef idx="1">
            <a:schemeClr val="accent1"/>
          </a:lnRef>
          <a:fillRef idx="0">
            <a:schemeClr val="accent1"/>
          </a:fillRef>
          <a:effectRef idx="0">
            <a:schemeClr val="accent1"/>
          </a:effectRef>
          <a:fontRef idx="minor">
            <a:schemeClr val="tx1"/>
          </a:fontRef>
        </p:style>
      </p:cxnSp>
      <p:sp>
        <p:nvSpPr>
          <p:cNvPr id="7" name="文字方塊 6">
            <a:extLst>
              <a:ext uri="{FF2B5EF4-FFF2-40B4-BE49-F238E27FC236}">
                <a16:creationId xmlns:a16="http://schemas.microsoft.com/office/drawing/2014/main" id="{DACE27D5-6AED-4895-AFC5-187B6FB8E01B}"/>
              </a:ext>
            </a:extLst>
          </p:cNvPr>
          <p:cNvSpPr txBox="1"/>
          <p:nvPr/>
        </p:nvSpPr>
        <p:spPr>
          <a:xfrm>
            <a:off x="715322" y="393412"/>
            <a:ext cx="2869330" cy="584775"/>
          </a:xfrm>
          <a:prstGeom prst="rect">
            <a:avLst/>
          </a:prstGeom>
          <a:noFill/>
          <a:ln w="38100">
            <a:solidFill>
              <a:srgbClr val="006666"/>
            </a:solidFill>
          </a:ln>
        </p:spPr>
        <p:txBody>
          <a:bodyPr wrap="square" rtlCol="0">
            <a:spAutoFit/>
          </a:bodyPr>
          <a:lstStyle/>
          <a:p>
            <a:pPr algn="ctr"/>
            <a:r>
              <a:rPr lang="zh-TW" altLang="en-US" sz="3200" b="1" dirty="0">
                <a:solidFill>
                  <a:srgbClr val="006666"/>
                </a:solidFill>
                <a:latin typeface="微軟正黑體" panose="020B0604030504040204" pitchFamily="34" charset="-120"/>
                <a:ea typeface="微軟正黑體" panose="020B0604030504040204" pitchFamily="34" charset="-120"/>
              </a:rPr>
              <a:t>近义词</a:t>
            </a:r>
            <a:r>
              <a:rPr lang="en-US" altLang="zh-TW" sz="3200" b="1" dirty="0">
                <a:solidFill>
                  <a:srgbClr val="006666"/>
                </a:solidFill>
                <a:latin typeface="微軟正黑體" panose="020B0604030504040204" pitchFamily="34" charset="-120"/>
                <a:ea typeface="微軟正黑體" panose="020B0604030504040204" pitchFamily="34" charset="-120"/>
              </a:rPr>
              <a:t>2</a:t>
            </a:r>
            <a:endParaRPr lang="zh-TW" altLang="en-US" sz="3200" b="1" dirty="0">
              <a:solidFill>
                <a:srgbClr val="006666"/>
              </a:solidFill>
              <a:latin typeface="微軟正黑體" panose="020B0604030504040204" pitchFamily="34" charset="-120"/>
              <a:ea typeface="微軟正黑體" panose="020B0604030504040204" pitchFamily="34" charset="-120"/>
            </a:endParaRPr>
          </a:p>
        </p:txBody>
      </p:sp>
      <p:sp>
        <p:nvSpPr>
          <p:cNvPr id="8" name="文字方塊 7">
            <a:extLst>
              <a:ext uri="{FF2B5EF4-FFF2-40B4-BE49-F238E27FC236}">
                <a16:creationId xmlns:a16="http://schemas.microsoft.com/office/drawing/2014/main" id="{DDE257DC-0A77-4E5F-A91E-56BE6249EB52}"/>
              </a:ext>
            </a:extLst>
          </p:cNvPr>
          <p:cNvSpPr txBox="1"/>
          <p:nvPr/>
        </p:nvSpPr>
        <p:spPr>
          <a:xfrm>
            <a:off x="9322669" y="3062018"/>
            <a:ext cx="2869331" cy="1323439"/>
          </a:xfrm>
          <a:prstGeom prst="rect">
            <a:avLst/>
          </a:prstGeom>
          <a:solidFill>
            <a:srgbClr val="006666"/>
          </a:solidFill>
          <a:ln>
            <a:solidFill>
              <a:srgbClr val="006666"/>
            </a:solidFill>
          </a:ln>
        </p:spPr>
        <p:txBody>
          <a:bodyPr wrap="square" rtlCol="0">
            <a:spAutoFit/>
          </a:bodyPr>
          <a:lstStyle/>
          <a:p>
            <a:pPr algn="ctr"/>
            <a:r>
              <a:rPr lang="zh-TW" altLang="en-US" sz="8000" dirty="0">
                <a:solidFill>
                  <a:schemeClr val="bg1"/>
                </a:solidFill>
                <a:latin typeface="微軟正黑體" panose="020B0604030504040204" pitchFamily="34" charset="-120"/>
                <a:ea typeface="微軟正黑體" panose="020B0604030504040204" pitchFamily="34" charset="-120"/>
                <a:cs typeface="Calibri" panose="020F0502020204030204" pitchFamily="34" charset="0"/>
              </a:rPr>
              <a:t>相信</a:t>
            </a:r>
          </a:p>
        </p:txBody>
      </p:sp>
      <p:cxnSp>
        <p:nvCxnSpPr>
          <p:cNvPr id="9" name="直線接點 8">
            <a:extLst>
              <a:ext uri="{FF2B5EF4-FFF2-40B4-BE49-F238E27FC236}">
                <a16:creationId xmlns:a16="http://schemas.microsoft.com/office/drawing/2014/main" id="{B40C5E84-49D1-4564-8720-F9F3A6086149}"/>
              </a:ext>
            </a:extLst>
          </p:cNvPr>
          <p:cNvCxnSpPr>
            <a:cxnSpLocks/>
            <a:stCxn id="2" idx="3"/>
            <a:endCxn id="3" idx="1"/>
          </p:cNvCxnSpPr>
          <p:nvPr/>
        </p:nvCxnSpPr>
        <p:spPr>
          <a:xfrm>
            <a:off x="3584651" y="3723738"/>
            <a:ext cx="1434344" cy="0"/>
          </a:xfrm>
          <a:prstGeom prst="line">
            <a:avLst/>
          </a:prstGeom>
          <a:ln w="76200">
            <a:solidFill>
              <a:srgbClr val="0066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8938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6A35303D-6CC8-428C-B444-EE1FB04D5DE8}"/>
              </a:ext>
            </a:extLst>
          </p:cNvPr>
          <p:cNvSpPr txBox="1"/>
          <p:nvPr/>
        </p:nvSpPr>
        <p:spPr>
          <a:xfrm>
            <a:off x="717751" y="377"/>
            <a:ext cx="2513125" cy="584775"/>
          </a:xfrm>
          <a:prstGeom prst="rect">
            <a:avLst/>
          </a:prstGeom>
          <a:solidFill>
            <a:srgbClr val="006666"/>
          </a:solidFill>
          <a:ln w="38100">
            <a:solidFill>
              <a:srgbClr val="006666"/>
            </a:solidFill>
          </a:ln>
        </p:spPr>
        <p:txBody>
          <a:bodyPr wrap="square" rtlCol="0">
            <a:spAutoFit/>
          </a:bodyPr>
          <a:lstStyle/>
          <a:p>
            <a:pPr algn="ctr"/>
            <a:r>
              <a:rPr lang="zh-TW" altLang="en-US" sz="3200" dirty="0">
                <a:solidFill>
                  <a:schemeClr val="bg1"/>
                </a:solidFill>
                <a:latin typeface="微軟正黑體" panose="020B0604030504040204" pitchFamily="34" charset="-120"/>
              </a:rPr>
              <a:t>信赖</a:t>
            </a:r>
            <a:endParaRPr lang="en-US" altLang="zh-TW" sz="3200" dirty="0">
              <a:solidFill>
                <a:schemeClr val="bg1"/>
              </a:solidFill>
              <a:latin typeface="微軟正黑體" panose="020B0604030504040204" pitchFamily="34" charset="-120"/>
            </a:endParaRPr>
          </a:p>
        </p:txBody>
      </p:sp>
      <p:sp>
        <p:nvSpPr>
          <p:cNvPr id="3" name="文字方塊 2">
            <a:extLst>
              <a:ext uri="{FF2B5EF4-FFF2-40B4-BE49-F238E27FC236}">
                <a16:creationId xmlns:a16="http://schemas.microsoft.com/office/drawing/2014/main" id="{2AD805DF-D8F2-4C40-B812-6025D886CDC7}"/>
              </a:ext>
            </a:extLst>
          </p:cNvPr>
          <p:cNvSpPr txBox="1"/>
          <p:nvPr/>
        </p:nvSpPr>
        <p:spPr>
          <a:xfrm>
            <a:off x="9320981" y="-4717"/>
            <a:ext cx="2513125" cy="584775"/>
          </a:xfrm>
          <a:prstGeom prst="rect">
            <a:avLst/>
          </a:prstGeom>
          <a:solidFill>
            <a:srgbClr val="006666"/>
          </a:solidFill>
          <a:ln w="38100">
            <a:solidFill>
              <a:srgbClr val="006666"/>
            </a:solidFill>
          </a:ln>
        </p:spPr>
        <p:txBody>
          <a:bodyPr wrap="square" rtlCol="0">
            <a:spAutoFit/>
          </a:bodyPr>
          <a:lstStyle/>
          <a:p>
            <a:pPr algn="ctr"/>
            <a:r>
              <a:rPr lang="zh-TW" altLang="en-US" sz="3200" dirty="0">
                <a:solidFill>
                  <a:schemeClr val="bg1"/>
                </a:solidFill>
                <a:latin typeface="微軟正黑體" panose="020B0604030504040204" pitchFamily="34" charset="-120"/>
              </a:rPr>
              <a:t>相信</a:t>
            </a:r>
            <a:endParaRPr lang="en-US" altLang="zh-TW" sz="3200" dirty="0">
              <a:solidFill>
                <a:schemeClr val="bg1"/>
              </a:solidFill>
              <a:latin typeface="微軟正黑體" panose="020B0604030504040204" pitchFamily="34" charset="-120"/>
            </a:endParaRPr>
          </a:p>
        </p:txBody>
      </p:sp>
      <p:cxnSp>
        <p:nvCxnSpPr>
          <p:cNvPr id="10" name="直線接點 9">
            <a:extLst>
              <a:ext uri="{FF2B5EF4-FFF2-40B4-BE49-F238E27FC236}">
                <a16:creationId xmlns:a16="http://schemas.microsoft.com/office/drawing/2014/main" id="{32FC350C-1C13-4DDA-A8FD-BDC15F8EE7E2}"/>
              </a:ext>
            </a:extLst>
          </p:cNvPr>
          <p:cNvCxnSpPr>
            <a:cxnSpLocks/>
            <a:stCxn id="2" idx="3"/>
            <a:endCxn id="13" idx="1"/>
          </p:cNvCxnSpPr>
          <p:nvPr/>
        </p:nvCxnSpPr>
        <p:spPr>
          <a:xfrm flipV="1">
            <a:off x="3230876" y="278653"/>
            <a:ext cx="1788490" cy="14112"/>
          </a:xfrm>
          <a:prstGeom prst="line">
            <a:avLst/>
          </a:prstGeom>
          <a:ln w="76200">
            <a:solidFill>
              <a:srgbClr val="006666"/>
            </a:solidFill>
          </a:ln>
        </p:spPr>
        <p:style>
          <a:lnRef idx="1">
            <a:schemeClr val="accent1"/>
          </a:lnRef>
          <a:fillRef idx="0">
            <a:schemeClr val="accent1"/>
          </a:fillRef>
          <a:effectRef idx="0">
            <a:schemeClr val="accent1"/>
          </a:effectRef>
          <a:fontRef idx="minor">
            <a:schemeClr val="tx1"/>
          </a:fontRef>
        </p:style>
      </p:cxnSp>
      <p:graphicFrame>
        <p:nvGraphicFramePr>
          <p:cNvPr id="4" name="表格 3">
            <a:extLst>
              <a:ext uri="{FF2B5EF4-FFF2-40B4-BE49-F238E27FC236}">
                <a16:creationId xmlns:a16="http://schemas.microsoft.com/office/drawing/2014/main" id="{E03E0B31-310A-4BFD-8267-FC63F55CD512}"/>
              </a:ext>
            </a:extLst>
          </p:cNvPr>
          <p:cNvGraphicFramePr>
            <a:graphicFrameLocks noGrp="1"/>
          </p:cNvGraphicFramePr>
          <p:nvPr/>
        </p:nvGraphicFramePr>
        <p:xfrm>
          <a:off x="16603579" y="1187116"/>
          <a:ext cx="208280" cy="365760"/>
        </p:xfrm>
        <a:graphic>
          <a:graphicData uri="http://schemas.openxmlformats.org/drawingml/2006/table">
            <a:tbl>
              <a:tblPr/>
              <a:tblGrid>
                <a:gridCol w="208280">
                  <a:extLst>
                    <a:ext uri="{9D8B030D-6E8A-4147-A177-3AD203B41FA5}">
                      <a16:colId xmlns:a16="http://schemas.microsoft.com/office/drawing/2014/main" val="74169329"/>
                    </a:ext>
                  </a:extLst>
                </a:gridCol>
              </a:tblGrid>
              <a:tr h="0">
                <a:tc>
                  <a:txBody>
                    <a:bodyPr/>
                    <a:lstStyle/>
                    <a:p>
                      <a:endParaRPr lang="zh-TW" alt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064643234"/>
                  </a:ext>
                </a:extLst>
              </a:tr>
            </a:tbl>
          </a:graphicData>
        </a:graphic>
      </p:graphicFrame>
      <p:sp>
        <p:nvSpPr>
          <p:cNvPr id="13" name="文字方塊 12">
            <a:extLst>
              <a:ext uri="{FF2B5EF4-FFF2-40B4-BE49-F238E27FC236}">
                <a16:creationId xmlns:a16="http://schemas.microsoft.com/office/drawing/2014/main" id="{30A05994-3D01-4090-BC4B-DB560819EE70}"/>
              </a:ext>
            </a:extLst>
          </p:cNvPr>
          <p:cNvSpPr txBox="1"/>
          <p:nvPr/>
        </p:nvSpPr>
        <p:spPr>
          <a:xfrm>
            <a:off x="5019366" y="-13735"/>
            <a:ext cx="2513125" cy="584775"/>
          </a:xfrm>
          <a:prstGeom prst="rect">
            <a:avLst/>
          </a:prstGeom>
          <a:solidFill>
            <a:srgbClr val="006666"/>
          </a:solidFill>
          <a:ln w="38100">
            <a:solidFill>
              <a:srgbClr val="006666"/>
            </a:solidFill>
          </a:ln>
        </p:spPr>
        <p:txBody>
          <a:bodyPr wrap="square" rtlCol="0">
            <a:spAutoFit/>
          </a:bodyPr>
          <a:lstStyle/>
          <a:p>
            <a:pPr algn="ctr"/>
            <a:r>
              <a:rPr lang="zh-TW" altLang="en-US" sz="3200" dirty="0">
                <a:solidFill>
                  <a:schemeClr val="bg1"/>
                </a:solidFill>
                <a:latin typeface="微軟正黑體" panose="020B0604030504040204" pitchFamily="34" charset="-120"/>
              </a:rPr>
              <a:t>信任</a:t>
            </a:r>
            <a:endParaRPr lang="en-US" altLang="zh-TW" sz="3200" dirty="0">
              <a:solidFill>
                <a:schemeClr val="bg1"/>
              </a:solidFill>
              <a:latin typeface="微軟正黑體" panose="020B0604030504040204" pitchFamily="34" charset="-120"/>
            </a:endParaRPr>
          </a:p>
        </p:txBody>
      </p:sp>
      <p:cxnSp>
        <p:nvCxnSpPr>
          <p:cNvPr id="19" name="直線接點 18">
            <a:extLst>
              <a:ext uri="{FF2B5EF4-FFF2-40B4-BE49-F238E27FC236}">
                <a16:creationId xmlns:a16="http://schemas.microsoft.com/office/drawing/2014/main" id="{BCA96008-848E-4CE8-A3D0-1F033BB3FB64}"/>
              </a:ext>
            </a:extLst>
          </p:cNvPr>
          <p:cNvCxnSpPr>
            <a:cxnSpLocks/>
            <a:stCxn id="13" idx="3"/>
            <a:endCxn id="3" idx="1"/>
          </p:cNvCxnSpPr>
          <p:nvPr/>
        </p:nvCxnSpPr>
        <p:spPr>
          <a:xfrm>
            <a:off x="7532491" y="278653"/>
            <a:ext cx="1788490" cy="9018"/>
          </a:xfrm>
          <a:prstGeom prst="line">
            <a:avLst/>
          </a:prstGeom>
          <a:ln w="76200">
            <a:solidFill>
              <a:srgbClr val="006666"/>
            </a:solidFill>
          </a:ln>
        </p:spPr>
        <p:style>
          <a:lnRef idx="1">
            <a:schemeClr val="accent1"/>
          </a:lnRef>
          <a:fillRef idx="0">
            <a:schemeClr val="accent1"/>
          </a:fillRef>
          <a:effectRef idx="0">
            <a:schemeClr val="accent1"/>
          </a:effectRef>
          <a:fontRef idx="minor">
            <a:schemeClr val="tx1"/>
          </a:fontRef>
        </p:style>
      </p:cxnSp>
      <p:sp>
        <p:nvSpPr>
          <p:cNvPr id="5" name="文字方塊 4">
            <a:extLst>
              <a:ext uri="{FF2B5EF4-FFF2-40B4-BE49-F238E27FC236}">
                <a16:creationId xmlns:a16="http://schemas.microsoft.com/office/drawing/2014/main" id="{60437E12-CDE5-459F-816D-B5497BCDB18C}"/>
              </a:ext>
            </a:extLst>
          </p:cNvPr>
          <p:cNvSpPr txBox="1"/>
          <p:nvPr/>
        </p:nvSpPr>
        <p:spPr>
          <a:xfrm>
            <a:off x="717751" y="927850"/>
            <a:ext cx="11116355" cy="2483693"/>
          </a:xfrm>
          <a:prstGeom prst="rect">
            <a:avLst/>
          </a:prstGeom>
          <a:noFill/>
          <a:ln>
            <a:solidFill>
              <a:srgbClr val="006666"/>
            </a:solidFill>
          </a:ln>
        </p:spPr>
        <p:txBody>
          <a:bodyPr wrap="square" rtlCol="0">
            <a:spAutoFit/>
          </a:bodyPr>
          <a:lstStyle/>
          <a:p>
            <a:pPr indent="457200">
              <a:lnSpc>
                <a:spcPct val="150000"/>
              </a:lnSpc>
            </a:pPr>
            <a:r>
              <a:rPr lang="zh-TW" altLang="en-US" sz="3600" dirty="0"/>
              <a:t>都有“不怀疑”的意思。但 “信赖”侧重在“信任并依靠”</a:t>
            </a:r>
            <a:r>
              <a:rPr lang="en-US" altLang="zh-TW" sz="3600" dirty="0"/>
              <a:t>;</a:t>
            </a:r>
            <a:r>
              <a:rPr lang="zh-TW" altLang="en-US" sz="3600" dirty="0"/>
              <a:t>“信任”侧重在“敢于托付”； “相信”侧重在“认为正确或确实”</a:t>
            </a:r>
            <a:endParaRPr lang="en-US" altLang="zh-TW" sz="3600" dirty="0"/>
          </a:p>
        </p:txBody>
      </p:sp>
      <p:sp>
        <p:nvSpPr>
          <p:cNvPr id="6" name="文字方塊 5">
            <a:extLst>
              <a:ext uri="{FF2B5EF4-FFF2-40B4-BE49-F238E27FC236}">
                <a16:creationId xmlns:a16="http://schemas.microsoft.com/office/drawing/2014/main" id="{C72823DC-2E62-4146-B0C1-FDAB694B8B63}"/>
              </a:ext>
            </a:extLst>
          </p:cNvPr>
          <p:cNvSpPr txBox="1"/>
          <p:nvPr/>
        </p:nvSpPr>
        <p:spPr>
          <a:xfrm>
            <a:off x="717751" y="3659955"/>
            <a:ext cx="11116355" cy="2483565"/>
          </a:xfrm>
          <a:prstGeom prst="rect">
            <a:avLst/>
          </a:prstGeom>
          <a:noFill/>
        </p:spPr>
        <p:txBody>
          <a:bodyPr wrap="square" rtlCol="0">
            <a:spAutoFit/>
          </a:bodyPr>
          <a:lstStyle/>
          <a:p>
            <a:pPr>
              <a:lnSpc>
                <a:spcPct val="150000"/>
              </a:lnSpc>
            </a:pPr>
            <a:r>
              <a:rPr lang="en-US" altLang="zh-TW" sz="3600" dirty="0">
                <a:latin typeface="+mn-ea"/>
              </a:rPr>
              <a:t>1.</a:t>
            </a:r>
            <a:r>
              <a:rPr lang="zh-TW" altLang="en-US" sz="3600" dirty="0">
                <a:latin typeface="+mn-ea"/>
              </a:rPr>
              <a:t>他为人诚实，办事认真，值得</a:t>
            </a:r>
            <a:r>
              <a:rPr lang="zh-TW" altLang="en-US" sz="3600" dirty="0">
                <a:highlight>
                  <a:srgbClr val="FFFF00"/>
                </a:highlight>
                <a:latin typeface="+mn-ea"/>
              </a:rPr>
              <a:t>信赖</a:t>
            </a:r>
            <a:r>
              <a:rPr lang="zh-TW" altLang="en-US" sz="3600" dirty="0">
                <a:latin typeface="+mn-ea"/>
              </a:rPr>
              <a:t>。</a:t>
            </a:r>
            <a:endParaRPr lang="en-US" altLang="zh-TW" sz="3600" dirty="0">
              <a:latin typeface="+mn-ea"/>
            </a:endParaRPr>
          </a:p>
          <a:p>
            <a:pPr>
              <a:lnSpc>
                <a:spcPct val="150000"/>
              </a:lnSpc>
            </a:pPr>
            <a:r>
              <a:rPr lang="en-US" altLang="zh-TW" sz="3600" dirty="0">
                <a:latin typeface="+mn-ea"/>
              </a:rPr>
              <a:t>2.</a:t>
            </a:r>
            <a:r>
              <a:rPr lang="zh-TW" altLang="en-US" sz="3600" dirty="0">
                <a:latin typeface="+mn-ea"/>
              </a:rPr>
              <a:t>他得到群众的</a:t>
            </a:r>
            <a:r>
              <a:rPr lang="zh-TW" altLang="en-US" sz="3600" dirty="0">
                <a:highlight>
                  <a:srgbClr val="FFFF00"/>
                </a:highlight>
                <a:latin typeface="+mn-ea"/>
              </a:rPr>
              <a:t>信任</a:t>
            </a:r>
            <a:r>
              <a:rPr lang="zh-TW" altLang="en-US" sz="3600" dirty="0">
                <a:latin typeface="+mn-ea"/>
              </a:rPr>
              <a:t>，被推选为人民代表。</a:t>
            </a:r>
            <a:endParaRPr lang="en-US" altLang="zh-TW" sz="3600" dirty="0">
              <a:latin typeface="+mn-ea"/>
            </a:endParaRPr>
          </a:p>
          <a:p>
            <a:pPr>
              <a:lnSpc>
                <a:spcPct val="150000"/>
              </a:lnSpc>
            </a:pPr>
            <a:r>
              <a:rPr lang="en-US" altLang="zh-TW" sz="3600" dirty="0">
                <a:latin typeface="+mn-ea"/>
              </a:rPr>
              <a:t>3.</a:t>
            </a:r>
            <a:r>
              <a:rPr lang="zh-TW" altLang="en-US" sz="3600" dirty="0">
                <a:latin typeface="+mn-ea"/>
              </a:rPr>
              <a:t>我</a:t>
            </a:r>
            <a:r>
              <a:rPr lang="zh-TW" altLang="en-US" sz="3600" dirty="0">
                <a:highlight>
                  <a:srgbClr val="FFFF00"/>
                </a:highlight>
                <a:latin typeface="+mn-ea"/>
              </a:rPr>
              <a:t>相信</a:t>
            </a:r>
            <a:r>
              <a:rPr lang="zh-TW" altLang="en-US" sz="3600" dirty="0">
                <a:latin typeface="+mn-ea"/>
              </a:rPr>
              <a:t>他说的话全是真的。</a:t>
            </a:r>
          </a:p>
        </p:txBody>
      </p:sp>
    </p:spTree>
    <p:extLst>
      <p:ext uri="{BB962C8B-B14F-4D97-AF65-F5344CB8AC3E}">
        <p14:creationId xmlns:p14="http://schemas.microsoft.com/office/powerpoint/2010/main" val="1010622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6A35303D-6CC8-428C-B444-EE1FB04D5DE8}"/>
              </a:ext>
            </a:extLst>
          </p:cNvPr>
          <p:cNvSpPr txBox="1"/>
          <p:nvPr/>
        </p:nvSpPr>
        <p:spPr>
          <a:xfrm>
            <a:off x="717751" y="377"/>
            <a:ext cx="2513125" cy="584775"/>
          </a:xfrm>
          <a:prstGeom prst="rect">
            <a:avLst/>
          </a:prstGeom>
          <a:solidFill>
            <a:srgbClr val="006666"/>
          </a:solidFill>
          <a:ln w="38100">
            <a:solidFill>
              <a:srgbClr val="006666"/>
            </a:solidFill>
          </a:ln>
        </p:spPr>
        <p:txBody>
          <a:bodyPr wrap="square" rtlCol="0">
            <a:spAutoFit/>
          </a:bodyPr>
          <a:lstStyle/>
          <a:p>
            <a:pPr algn="ctr"/>
            <a:r>
              <a:rPr lang="zh-TW" altLang="en-US" sz="3200" dirty="0">
                <a:solidFill>
                  <a:schemeClr val="bg1"/>
                </a:solidFill>
                <a:latin typeface="微軟正黑體" panose="020B0604030504040204" pitchFamily="34" charset="-120"/>
              </a:rPr>
              <a:t>信赖</a:t>
            </a:r>
            <a:endParaRPr lang="en-US" altLang="zh-TW" sz="3200" dirty="0">
              <a:solidFill>
                <a:schemeClr val="bg1"/>
              </a:solidFill>
              <a:latin typeface="微軟正黑體" panose="020B0604030504040204" pitchFamily="34" charset="-120"/>
            </a:endParaRPr>
          </a:p>
        </p:txBody>
      </p:sp>
      <p:sp>
        <p:nvSpPr>
          <p:cNvPr id="3" name="文字方塊 2">
            <a:extLst>
              <a:ext uri="{FF2B5EF4-FFF2-40B4-BE49-F238E27FC236}">
                <a16:creationId xmlns:a16="http://schemas.microsoft.com/office/drawing/2014/main" id="{2AD805DF-D8F2-4C40-B812-6025D886CDC7}"/>
              </a:ext>
            </a:extLst>
          </p:cNvPr>
          <p:cNvSpPr txBox="1"/>
          <p:nvPr/>
        </p:nvSpPr>
        <p:spPr>
          <a:xfrm>
            <a:off x="9320981" y="-4717"/>
            <a:ext cx="2513125" cy="584775"/>
          </a:xfrm>
          <a:prstGeom prst="rect">
            <a:avLst/>
          </a:prstGeom>
          <a:solidFill>
            <a:srgbClr val="006666"/>
          </a:solidFill>
          <a:ln w="38100">
            <a:solidFill>
              <a:srgbClr val="006666"/>
            </a:solidFill>
          </a:ln>
        </p:spPr>
        <p:txBody>
          <a:bodyPr wrap="square" rtlCol="0">
            <a:spAutoFit/>
          </a:bodyPr>
          <a:lstStyle/>
          <a:p>
            <a:pPr algn="ctr"/>
            <a:r>
              <a:rPr lang="zh-TW" altLang="en-US" sz="3200" dirty="0">
                <a:solidFill>
                  <a:schemeClr val="bg1"/>
                </a:solidFill>
                <a:latin typeface="微軟正黑體" panose="020B0604030504040204" pitchFamily="34" charset="-120"/>
              </a:rPr>
              <a:t>相信</a:t>
            </a:r>
            <a:endParaRPr lang="en-US" altLang="zh-TW" sz="3200" dirty="0">
              <a:solidFill>
                <a:schemeClr val="bg1"/>
              </a:solidFill>
              <a:latin typeface="微軟正黑體" panose="020B0604030504040204" pitchFamily="34" charset="-120"/>
            </a:endParaRPr>
          </a:p>
        </p:txBody>
      </p:sp>
      <p:cxnSp>
        <p:nvCxnSpPr>
          <p:cNvPr id="10" name="直線接點 9">
            <a:extLst>
              <a:ext uri="{FF2B5EF4-FFF2-40B4-BE49-F238E27FC236}">
                <a16:creationId xmlns:a16="http://schemas.microsoft.com/office/drawing/2014/main" id="{32FC350C-1C13-4DDA-A8FD-BDC15F8EE7E2}"/>
              </a:ext>
            </a:extLst>
          </p:cNvPr>
          <p:cNvCxnSpPr>
            <a:cxnSpLocks/>
            <a:stCxn id="2" idx="3"/>
            <a:endCxn id="13" idx="1"/>
          </p:cNvCxnSpPr>
          <p:nvPr/>
        </p:nvCxnSpPr>
        <p:spPr>
          <a:xfrm flipV="1">
            <a:off x="3230876" y="278653"/>
            <a:ext cx="1788490" cy="14112"/>
          </a:xfrm>
          <a:prstGeom prst="line">
            <a:avLst/>
          </a:prstGeom>
          <a:ln w="76200">
            <a:solidFill>
              <a:srgbClr val="006666"/>
            </a:solidFill>
          </a:ln>
        </p:spPr>
        <p:style>
          <a:lnRef idx="1">
            <a:schemeClr val="accent1"/>
          </a:lnRef>
          <a:fillRef idx="0">
            <a:schemeClr val="accent1"/>
          </a:fillRef>
          <a:effectRef idx="0">
            <a:schemeClr val="accent1"/>
          </a:effectRef>
          <a:fontRef idx="minor">
            <a:schemeClr val="tx1"/>
          </a:fontRef>
        </p:style>
      </p:cxnSp>
      <p:graphicFrame>
        <p:nvGraphicFramePr>
          <p:cNvPr id="4" name="表格 3">
            <a:extLst>
              <a:ext uri="{FF2B5EF4-FFF2-40B4-BE49-F238E27FC236}">
                <a16:creationId xmlns:a16="http://schemas.microsoft.com/office/drawing/2014/main" id="{E03E0B31-310A-4BFD-8267-FC63F55CD512}"/>
              </a:ext>
            </a:extLst>
          </p:cNvPr>
          <p:cNvGraphicFramePr>
            <a:graphicFrameLocks noGrp="1"/>
          </p:cNvGraphicFramePr>
          <p:nvPr/>
        </p:nvGraphicFramePr>
        <p:xfrm>
          <a:off x="16603579" y="1187116"/>
          <a:ext cx="208280" cy="365760"/>
        </p:xfrm>
        <a:graphic>
          <a:graphicData uri="http://schemas.openxmlformats.org/drawingml/2006/table">
            <a:tbl>
              <a:tblPr/>
              <a:tblGrid>
                <a:gridCol w="208280">
                  <a:extLst>
                    <a:ext uri="{9D8B030D-6E8A-4147-A177-3AD203B41FA5}">
                      <a16:colId xmlns:a16="http://schemas.microsoft.com/office/drawing/2014/main" val="74169329"/>
                    </a:ext>
                  </a:extLst>
                </a:gridCol>
              </a:tblGrid>
              <a:tr h="0">
                <a:tc>
                  <a:txBody>
                    <a:bodyPr/>
                    <a:lstStyle/>
                    <a:p>
                      <a:endParaRPr lang="zh-TW" alt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064643234"/>
                  </a:ext>
                </a:extLst>
              </a:tr>
            </a:tbl>
          </a:graphicData>
        </a:graphic>
      </p:graphicFrame>
      <p:sp>
        <p:nvSpPr>
          <p:cNvPr id="13" name="文字方塊 12">
            <a:extLst>
              <a:ext uri="{FF2B5EF4-FFF2-40B4-BE49-F238E27FC236}">
                <a16:creationId xmlns:a16="http://schemas.microsoft.com/office/drawing/2014/main" id="{30A05994-3D01-4090-BC4B-DB560819EE70}"/>
              </a:ext>
            </a:extLst>
          </p:cNvPr>
          <p:cNvSpPr txBox="1"/>
          <p:nvPr/>
        </p:nvSpPr>
        <p:spPr>
          <a:xfrm>
            <a:off x="5019366" y="-13735"/>
            <a:ext cx="2513125" cy="584775"/>
          </a:xfrm>
          <a:prstGeom prst="rect">
            <a:avLst/>
          </a:prstGeom>
          <a:solidFill>
            <a:srgbClr val="006666"/>
          </a:solidFill>
          <a:ln w="38100">
            <a:solidFill>
              <a:srgbClr val="006666"/>
            </a:solidFill>
          </a:ln>
        </p:spPr>
        <p:txBody>
          <a:bodyPr wrap="square" rtlCol="0">
            <a:spAutoFit/>
          </a:bodyPr>
          <a:lstStyle/>
          <a:p>
            <a:pPr algn="ctr"/>
            <a:r>
              <a:rPr lang="zh-TW" altLang="en-US" sz="3200" dirty="0">
                <a:solidFill>
                  <a:schemeClr val="bg1"/>
                </a:solidFill>
                <a:latin typeface="微軟正黑體" panose="020B0604030504040204" pitchFamily="34" charset="-120"/>
              </a:rPr>
              <a:t>信任</a:t>
            </a:r>
            <a:endParaRPr lang="en-US" altLang="zh-TW" sz="3200" dirty="0">
              <a:solidFill>
                <a:schemeClr val="bg1"/>
              </a:solidFill>
              <a:latin typeface="微軟正黑體" panose="020B0604030504040204" pitchFamily="34" charset="-120"/>
            </a:endParaRPr>
          </a:p>
        </p:txBody>
      </p:sp>
      <p:cxnSp>
        <p:nvCxnSpPr>
          <p:cNvPr id="19" name="直線接點 18">
            <a:extLst>
              <a:ext uri="{FF2B5EF4-FFF2-40B4-BE49-F238E27FC236}">
                <a16:creationId xmlns:a16="http://schemas.microsoft.com/office/drawing/2014/main" id="{BCA96008-848E-4CE8-A3D0-1F033BB3FB64}"/>
              </a:ext>
            </a:extLst>
          </p:cNvPr>
          <p:cNvCxnSpPr>
            <a:cxnSpLocks/>
            <a:stCxn id="13" idx="3"/>
            <a:endCxn id="3" idx="1"/>
          </p:cNvCxnSpPr>
          <p:nvPr/>
        </p:nvCxnSpPr>
        <p:spPr>
          <a:xfrm>
            <a:off x="7532491" y="278653"/>
            <a:ext cx="1788490" cy="9018"/>
          </a:xfrm>
          <a:prstGeom prst="line">
            <a:avLst/>
          </a:prstGeom>
          <a:ln w="76200">
            <a:solidFill>
              <a:srgbClr val="006666"/>
            </a:solidFill>
          </a:ln>
        </p:spPr>
        <p:style>
          <a:lnRef idx="1">
            <a:schemeClr val="accent1"/>
          </a:lnRef>
          <a:fillRef idx="0">
            <a:schemeClr val="accent1"/>
          </a:fillRef>
          <a:effectRef idx="0">
            <a:schemeClr val="accent1"/>
          </a:effectRef>
          <a:fontRef idx="minor">
            <a:schemeClr val="tx1"/>
          </a:fontRef>
        </p:style>
      </p:cxnSp>
      <p:sp>
        <p:nvSpPr>
          <p:cNvPr id="5" name="文字方塊 4">
            <a:extLst>
              <a:ext uri="{FF2B5EF4-FFF2-40B4-BE49-F238E27FC236}">
                <a16:creationId xmlns:a16="http://schemas.microsoft.com/office/drawing/2014/main" id="{60437E12-CDE5-459F-816D-B5497BCDB18C}"/>
              </a:ext>
            </a:extLst>
          </p:cNvPr>
          <p:cNvSpPr txBox="1"/>
          <p:nvPr/>
        </p:nvSpPr>
        <p:spPr>
          <a:xfrm>
            <a:off x="717751" y="1141147"/>
            <a:ext cx="11116355" cy="902748"/>
          </a:xfrm>
          <a:prstGeom prst="rect">
            <a:avLst/>
          </a:prstGeom>
          <a:noFill/>
          <a:ln>
            <a:solidFill>
              <a:srgbClr val="006666"/>
            </a:solidFill>
          </a:ln>
        </p:spPr>
        <p:txBody>
          <a:bodyPr wrap="square" rtlCol="0">
            <a:spAutoFit/>
          </a:bodyPr>
          <a:lstStyle/>
          <a:p>
            <a:pPr indent="457200" algn="ctr">
              <a:lnSpc>
                <a:spcPct val="150000"/>
              </a:lnSpc>
            </a:pPr>
            <a:r>
              <a:rPr lang="zh-TW" altLang="en-US" sz="4000" dirty="0"/>
              <a:t>都是动词，都可用于人或组织</a:t>
            </a:r>
            <a:endParaRPr lang="en-US" altLang="zh-TW" sz="4000" dirty="0"/>
          </a:p>
        </p:txBody>
      </p:sp>
      <p:sp>
        <p:nvSpPr>
          <p:cNvPr id="6" name="文字方塊 5">
            <a:extLst>
              <a:ext uri="{FF2B5EF4-FFF2-40B4-BE49-F238E27FC236}">
                <a16:creationId xmlns:a16="http://schemas.microsoft.com/office/drawing/2014/main" id="{C72823DC-2E62-4146-B0C1-FDAB694B8B63}"/>
              </a:ext>
            </a:extLst>
          </p:cNvPr>
          <p:cNvSpPr txBox="1"/>
          <p:nvPr/>
        </p:nvSpPr>
        <p:spPr>
          <a:xfrm>
            <a:off x="811199" y="2892277"/>
            <a:ext cx="11116355" cy="2501134"/>
          </a:xfrm>
          <a:prstGeom prst="rect">
            <a:avLst/>
          </a:prstGeom>
          <a:noFill/>
        </p:spPr>
        <p:txBody>
          <a:bodyPr wrap="square" rtlCol="0">
            <a:spAutoFit/>
          </a:bodyPr>
          <a:lstStyle/>
          <a:p>
            <a:pPr>
              <a:lnSpc>
                <a:spcPct val="150000"/>
              </a:lnSpc>
            </a:pPr>
            <a:r>
              <a:rPr lang="en-US" altLang="zh-TW" sz="3600" dirty="0">
                <a:latin typeface="+mn-ea"/>
              </a:rPr>
              <a:t>4.</a:t>
            </a:r>
            <a:r>
              <a:rPr lang="zh-TW" altLang="en-US" sz="3600" dirty="0">
                <a:latin typeface="+mn-ea"/>
              </a:rPr>
              <a:t>你应该</a:t>
            </a:r>
            <a:r>
              <a:rPr lang="zh-TW" altLang="en-US" sz="3600" dirty="0">
                <a:highlight>
                  <a:srgbClr val="FFFF00"/>
                </a:highlight>
                <a:latin typeface="+mn-ea"/>
              </a:rPr>
              <a:t>信赖</a:t>
            </a:r>
            <a:r>
              <a:rPr lang="en-US" altLang="zh-TW" sz="3600" dirty="0">
                <a:highlight>
                  <a:srgbClr val="FFFF00"/>
                </a:highlight>
                <a:latin typeface="+mn-ea"/>
              </a:rPr>
              <a:t>/</a:t>
            </a:r>
            <a:r>
              <a:rPr lang="zh-TW" altLang="en-US" sz="3600" dirty="0">
                <a:highlight>
                  <a:srgbClr val="FFFF00"/>
                </a:highlight>
                <a:latin typeface="+mn-ea"/>
              </a:rPr>
              <a:t>相信</a:t>
            </a:r>
            <a:r>
              <a:rPr lang="en-US" altLang="zh-TW" sz="3600" dirty="0">
                <a:highlight>
                  <a:srgbClr val="FFFF00"/>
                </a:highlight>
                <a:latin typeface="+mn-ea"/>
              </a:rPr>
              <a:t>/</a:t>
            </a:r>
            <a:r>
              <a:rPr lang="zh-TW" altLang="en-US" sz="3600" dirty="0">
                <a:highlight>
                  <a:srgbClr val="FFFF00"/>
                </a:highlight>
                <a:latin typeface="+mn-ea"/>
              </a:rPr>
              <a:t>信任</a:t>
            </a:r>
            <a:r>
              <a:rPr lang="zh-TW" altLang="en-US" sz="3600" dirty="0">
                <a:latin typeface="+mn-ea"/>
              </a:rPr>
              <a:t>他。</a:t>
            </a:r>
            <a:endParaRPr lang="en-US" altLang="zh-TW" sz="3600" dirty="0">
              <a:latin typeface="+mn-ea"/>
            </a:endParaRPr>
          </a:p>
          <a:p>
            <a:pPr>
              <a:lnSpc>
                <a:spcPct val="150000"/>
              </a:lnSpc>
            </a:pPr>
            <a:r>
              <a:rPr lang="en-US" altLang="zh-TW" sz="3600" dirty="0">
                <a:latin typeface="+mn-ea"/>
              </a:rPr>
              <a:t>5.</a:t>
            </a:r>
            <a:r>
              <a:rPr lang="zh-TW" altLang="en-US" sz="3600" dirty="0">
                <a:latin typeface="+mn-ea"/>
              </a:rPr>
              <a:t>出了这个丑闻之后，一般民众都不再</a:t>
            </a:r>
            <a:r>
              <a:rPr lang="zh-TW" altLang="en-US" sz="3600" dirty="0">
                <a:highlight>
                  <a:srgbClr val="FFFF00"/>
                </a:highlight>
                <a:latin typeface="+mn-ea"/>
              </a:rPr>
              <a:t>信赖</a:t>
            </a:r>
            <a:r>
              <a:rPr lang="en-US" altLang="zh-TW" sz="3600" dirty="0">
                <a:highlight>
                  <a:srgbClr val="FFFF00"/>
                </a:highlight>
                <a:latin typeface="+mn-ea"/>
              </a:rPr>
              <a:t>/</a:t>
            </a:r>
            <a:r>
              <a:rPr lang="zh-TW" altLang="en-US" sz="3600" dirty="0">
                <a:highlight>
                  <a:srgbClr val="FFFF00"/>
                </a:highlight>
                <a:latin typeface="+mn-ea"/>
              </a:rPr>
              <a:t>相信</a:t>
            </a:r>
            <a:r>
              <a:rPr lang="en-US" altLang="zh-TW" sz="3600" dirty="0">
                <a:highlight>
                  <a:srgbClr val="FFFF00"/>
                </a:highlight>
                <a:latin typeface="+mn-ea"/>
              </a:rPr>
              <a:t>/</a:t>
            </a:r>
            <a:r>
              <a:rPr lang="zh-TW" altLang="en-US" sz="3600" dirty="0">
                <a:highlight>
                  <a:srgbClr val="FFFF00"/>
                </a:highlight>
                <a:latin typeface="+mn-ea"/>
              </a:rPr>
              <a:t>信任</a:t>
            </a:r>
            <a:r>
              <a:rPr lang="zh-TW" altLang="en-US" sz="3600" dirty="0">
                <a:latin typeface="+mn-ea"/>
              </a:rPr>
              <a:t>这位总统。</a:t>
            </a:r>
            <a:endParaRPr lang="en-US" altLang="zh-TW" sz="3600" dirty="0">
              <a:latin typeface="+mn-ea"/>
            </a:endParaRPr>
          </a:p>
        </p:txBody>
      </p:sp>
    </p:spTree>
    <p:extLst>
      <p:ext uri="{BB962C8B-B14F-4D97-AF65-F5344CB8AC3E}">
        <p14:creationId xmlns:p14="http://schemas.microsoft.com/office/powerpoint/2010/main" val="2726151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6A35303D-6CC8-428C-B444-EE1FB04D5DE8}"/>
              </a:ext>
            </a:extLst>
          </p:cNvPr>
          <p:cNvSpPr txBox="1"/>
          <p:nvPr/>
        </p:nvSpPr>
        <p:spPr>
          <a:xfrm>
            <a:off x="717751" y="377"/>
            <a:ext cx="2513125" cy="584775"/>
          </a:xfrm>
          <a:prstGeom prst="rect">
            <a:avLst/>
          </a:prstGeom>
          <a:solidFill>
            <a:srgbClr val="006666"/>
          </a:solidFill>
          <a:ln w="38100">
            <a:solidFill>
              <a:srgbClr val="006666"/>
            </a:solidFill>
          </a:ln>
        </p:spPr>
        <p:txBody>
          <a:bodyPr wrap="square" rtlCol="0">
            <a:spAutoFit/>
          </a:bodyPr>
          <a:lstStyle/>
          <a:p>
            <a:pPr algn="ctr"/>
            <a:r>
              <a:rPr lang="zh-TW" altLang="en-US" sz="3200" dirty="0">
                <a:solidFill>
                  <a:schemeClr val="bg1"/>
                </a:solidFill>
                <a:latin typeface="微軟正黑體" panose="020B0604030504040204" pitchFamily="34" charset="-120"/>
              </a:rPr>
              <a:t>信赖</a:t>
            </a:r>
            <a:endParaRPr lang="en-US" altLang="zh-TW" sz="3200" dirty="0">
              <a:solidFill>
                <a:schemeClr val="bg1"/>
              </a:solidFill>
              <a:latin typeface="微軟正黑體" panose="020B0604030504040204" pitchFamily="34" charset="-120"/>
            </a:endParaRPr>
          </a:p>
        </p:txBody>
      </p:sp>
      <p:sp>
        <p:nvSpPr>
          <p:cNvPr id="3" name="文字方塊 2">
            <a:extLst>
              <a:ext uri="{FF2B5EF4-FFF2-40B4-BE49-F238E27FC236}">
                <a16:creationId xmlns:a16="http://schemas.microsoft.com/office/drawing/2014/main" id="{2AD805DF-D8F2-4C40-B812-6025D886CDC7}"/>
              </a:ext>
            </a:extLst>
          </p:cNvPr>
          <p:cNvSpPr txBox="1"/>
          <p:nvPr/>
        </p:nvSpPr>
        <p:spPr>
          <a:xfrm>
            <a:off x="9320981" y="-4717"/>
            <a:ext cx="2513125" cy="584775"/>
          </a:xfrm>
          <a:prstGeom prst="rect">
            <a:avLst/>
          </a:prstGeom>
          <a:solidFill>
            <a:srgbClr val="006666"/>
          </a:solidFill>
          <a:ln w="38100">
            <a:solidFill>
              <a:srgbClr val="006666"/>
            </a:solidFill>
          </a:ln>
        </p:spPr>
        <p:txBody>
          <a:bodyPr wrap="square" rtlCol="0">
            <a:spAutoFit/>
          </a:bodyPr>
          <a:lstStyle/>
          <a:p>
            <a:pPr algn="ctr"/>
            <a:r>
              <a:rPr lang="zh-TW" altLang="en-US" sz="3200" dirty="0">
                <a:solidFill>
                  <a:schemeClr val="bg1"/>
                </a:solidFill>
                <a:latin typeface="微軟正黑體" panose="020B0604030504040204" pitchFamily="34" charset="-120"/>
              </a:rPr>
              <a:t>相信</a:t>
            </a:r>
            <a:endParaRPr lang="en-US" altLang="zh-TW" sz="3200" dirty="0">
              <a:solidFill>
                <a:schemeClr val="bg1"/>
              </a:solidFill>
              <a:latin typeface="微軟正黑體" panose="020B0604030504040204" pitchFamily="34" charset="-120"/>
            </a:endParaRPr>
          </a:p>
        </p:txBody>
      </p:sp>
      <p:cxnSp>
        <p:nvCxnSpPr>
          <p:cNvPr id="10" name="直線接點 9">
            <a:extLst>
              <a:ext uri="{FF2B5EF4-FFF2-40B4-BE49-F238E27FC236}">
                <a16:creationId xmlns:a16="http://schemas.microsoft.com/office/drawing/2014/main" id="{32FC350C-1C13-4DDA-A8FD-BDC15F8EE7E2}"/>
              </a:ext>
            </a:extLst>
          </p:cNvPr>
          <p:cNvCxnSpPr>
            <a:cxnSpLocks/>
            <a:stCxn id="2" idx="3"/>
            <a:endCxn id="13" idx="1"/>
          </p:cNvCxnSpPr>
          <p:nvPr/>
        </p:nvCxnSpPr>
        <p:spPr>
          <a:xfrm flipV="1">
            <a:off x="3230876" y="278653"/>
            <a:ext cx="1788490" cy="14112"/>
          </a:xfrm>
          <a:prstGeom prst="line">
            <a:avLst/>
          </a:prstGeom>
          <a:ln w="76200">
            <a:solidFill>
              <a:srgbClr val="006666"/>
            </a:solidFill>
          </a:ln>
        </p:spPr>
        <p:style>
          <a:lnRef idx="1">
            <a:schemeClr val="accent1"/>
          </a:lnRef>
          <a:fillRef idx="0">
            <a:schemeClr val="accent1"/>
          </a:fillRef>
          <a:effectRef idx="0">
            <a:schemeClr val="accent1"/>
          </a:effectRef>
          <a:fontRef idx="minor">
            <a:schemeClr val="tx1"/>
          </a:fontRef>
        </p:style>
      </p:cxnSp>
      <p:graphicFrame>
        <p:nvGraphicFramePr>
          <p:cNvPr id="4" name="表格 3">
            <a:extLst>
              <a:ext uri="{FF2B5EF4-FFF2-40B4-BE49-F238E27FC236}">
                <a16:creationId xmlns:a16="http://schemas.microsoft.com/office/drawing/2014/main" id="{E03E0B31-310A-4BFD-8267-FC63F55CD512}"/>
              </a:ext>
            </a:extLst>
          </p:cNvPr>
          <p:cNvGraphicFramePr>
            <a:graphicFrameLocks noGrp="1"/>
          </p:cNvGraphicFramePr>
          <p:nvPr/>
        </p:nvGraphicFramePr>
        <p:xfrm>
          <a:off x="16603579" y="1187116"/>
          <a:ext cx="208280" cy="365760"/>
        </p:xfrm>
        <a:graphic>
          <a:graphicData uri="http://schemas.openxmlformats.org/drawingml/2006/table">
            <a:tbl>
              <a:tblPr/>
              <a:tblGrid>
                <a:gridCol w="208280">
                  <a:extLst>
                    <a:ext uri="{9D8B030D-6E8A-4147-A177-3AD203B41FA5}">
                      <a16:colId xmlns:a16="http://schemas.microsoft.com/office/drawing/2014/main" val="74169329"/>
                    </a:ext>
                  </a:extLst>
                </a:gridCol>
              </a:tblGrid>
              <a:tr h="0">
                <a:tc>
                  <a:txBody>
                    <a:bodyPr/>
                    <a:lstStyle/>
                    <a:p>
                      <a:endParaRPr lang="zh-TW" alt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064643234"/>
                  </a:ext>
                </a:extLst>
              </a:tr>
            </a:tbl>
          </a:graphicData>
        </a:graphic>
      </p:graphicFrame>
      <p:sp>
        <p:nvSpPr>
          <p:cNvPr id="13" name="文字方塊 12">
            <a:extLst>
              <a:ext uri="{FF2B5EF4-FFF2-40B4-BE49-F238E27FC236}">
                <a16:creationId xmlns:a16="http://schemas.microsoft.com/office/drawing/2014/main" id="{30A05994-3D01-4090-BC4B-DB560819EE70}"/>
              </a:ext>
            </a:extLst>
          </p:cNvPr>
          <p:cNvSpPr txBox="1"/>
          <p:nvPr/>
        </p:nvSpPr>
        <p:spPr>
          <a:xfrm>
            <a:off x="5019366" y="-13735"/>
            <a:ext cx="2513125" cy="584775"/>
          </a:xfrm>
          <a:prstGeom prst="rect">
            <a:avLst/>
          </a:prstGeom>
          <a:solidFill>
            <a:srgbClr val="006666"/>
          </a:solidFill>
          <a:ln w="38100">
            <a:solidFill>
              <a:srgbClr val="006666"/>
            </a:solidFill>
          </a:ln>
        </p:spPr>
        <p:txBody>
          <a:bodyPr wrap="square" rtlCol="0">
            <a:spAutoFit/>
          </a:bodyPr>
          <a:lstStyle/>
          <a:p>
            <a:pPr algn="ctr"/>
            <a:r>
              <a:rPr lang="zh-TW" altLang="en-US" sz="3200" dirty="0">
                <a:solidFill>
                  <a:schemeClr val="bg1"/>
                </a:solidFill>
                <a:latin typeface="微軟正黑體" panose="020B0604030504040204" pitchFamily="34" charset="-120"/>
              </a:rPr>
              <a:t>信任</a:t>
            </a:r>
            <a:endParaRPr lang="en-US" altLang="zh-TW" sz="3200" dirty="0">
              <a:solidFill>
                <a:schemeClr val="bg1"/>
              </a:solidFill>
              <a:latin typeface="微軟正黑體" panose="020B0604030504040204" pitchFamily="34" charset="-120"/>
            </a:endParaRPr>
          </a:p>
        </p:txBody>
      </p:sp>
      <p:cxnSp>
        <p:nvCxnSpPr>
          <p:cNvPr id="19" name="直線接點 18">
            <a:extLst>
              <a:ext uri="{FF2B5EF4-FFF2-40B4-BE49-F238E27FC236}">
                <a16:creationId xmlns:a16="http://schemas.microsoft.com/office/drawing/2014/main" id="{BCA96008-848E-4CE8-A3D0-1F033BB3FB64}"/>
              </a:ext>
            </a:extLst>
          </p:cNvPr>
          <p:cNvCxnSpPr>
            <a:cxnSpLocks/>
            <a:stCxn id="13" idx="3"/>
            <a:endCxn id="3" idx="1"/>
          </p:cNvCxnSpPr>
          <p:nvPr/>
        </p:nvCxnSpPr>
        <p:spPr>
          <a:xfrm>
            <a:off x="7532491" y="278653"/>
            <a:ext cx="1788490" cy="9018"/>
          </a:xfrm>
          <a:prstGeom prst="line">
            <a:avLst/>
          </a:prstGeom>
          <a:ln w="76200">
            <a:solidFill>
              <a:srgbClr val="006666"/>
            </a:solidFill>
          </a:ln>
        </p:spPr>
        <p:style>
          <a:lnRef idx="1">
            <a:schemeClr val="accent1"/>
          </a:lnRef>
          <a:fillRef idx="0">
            <a:schemeClr val="accent1"/>
          </a:fillRef>
          <a:effectRef idx="0">
            <a:schemeClr val="accent1"/>
          </a:effectRef>
          <a:fontRef idx="minor">
            <a:schemeClr val="tx1"/>
          </a:fontRef>
        </p:style>
      </p:cxnSp>
      <p:sp>
        <p:nvSpPr>
          <p:cNvPr id="5" name="文字方塊 4">
            <a:extLst>
              <a:ext uri="{FF2B5EF4-FFF2-40B4-BE49-F238E27FC236}">
                <a16:creationId xmlns:a16="http://schemas.microsoft.com/office/drawing/2014/main" id="{60437E12-CDE5-459F-816D-B5497BCDB18C}"/>
              </a:ext>
            </a:extLst>
          </p:cNvPr>
          <p:cNvSpPr txBox="1"/>
          <p:nvPr/>
        </p:nvSpPr>
        <p:spPr>
          <a:xfrm>
            <a:off x="717750" y="875138"/>
            <a:ext cx="11116355" cy="902748"/>
          </a:xfrm>
          <a:prstGeom prst="rect">
            <a:avLst/>
          </a:prstGeom>
          <a:noFill/>
          <a:ln>
            <a:solidFill>
              <a:srgbClr val="006666"/>
            </a:solidFill>
          </a:ln>
        </p:spPr>
        <p:txBody>
          <a:bodyPr wrap="square" rtlCol="0">
            <a:spAutoFit/>
          </a:bodyPr>
          <a:lstStyle/>
          <a:p>
            <a:pPr indent="457200" algn="ctr">
              <a:lnSpc>
                <a:spcPct val="150000"/>
              </a:lnSpc>
            </a:pPr>
            <a:r>
              <a:rPr lang="zh-TW" altLang="en-US" sz="4000" dirty="0"/>
              <a:t>“信赖、相信”还可用于事物， “信任”不可。</a:t>
            </a:r>
            <a:endParaRPr lang="en-US" altLang="zh-TW" sz="4000" dirty="0"/>
          </a:p>
        </p:txBody>
      </p:sp>
      <p:sp>
        <p:nvSpPr>
          <p:cNvPr id="6" name="文字方塊 5">
            <a:extLst>
              <a:ext uri="{FF2B5EF4-FFF2-40B4-BE49-F238E27FC236}">
                <a16:creationId xmlns:a16="http://schemas.microsoft.com/office/drawing/2014/main" id="{C72823DC-2E62-4146-B0C1-FDAB694B8B63}"/>
              </a:ext>
            </a:extLst>
          </p:cNvPr>
          <p:cNvSpPr txBox="1"/>
          <p:nvPr/>
        </p:nvSpPr>
        <p:spPr>
          <a:xfrm>
            <a:off x="717750" y="1949022"/>
            <a:ext cx="11116355" cy="902555"/>
          </a:xfrm>
          <a:prstGeom prst="rect">
            <a:avLst/>
          </a:prstGeom>
          <a:noFill/>
        </p:spPr>
        <p:txBody>
          <a:bodyPr wrap="square" rtlCol="0">
            <a:spAutoFit/>
          </a:bodyPr>
          <a:lstStyle/>
          <a:p>
            <a:pPr>
              <a:lnSpc>
                <a:spcPct val="150000"/>
              </a:lnSpc>
            </a:pPr>
            <a:r>
              <a:rPr lang="en-US" altLang="zh-TW" sz="4000" dirty="0">
                <a:latin typeface="+mn-ea"/>
              </a:rPr>
              <a:t>6.</a:t>
            </a:r>
            <a:r>
              <a:rPr lang="zh-TW" altLang="en-US" sz="4000" dirty="0">
                <a:latin typeface="+mn-ea"/>
              </a:rPr>
              <a:t>他居然不</a:t>
            </a:r>
            <a:r>
              <a:rPr lang="zh-TW" altLang="en-US" sz="4000" dirty="0">
                <a:highlight>
                  <a:srgbClr val="FFFF00"/>
                </a:highlight>
                <a:latin typeface="+mn-ea"/>
              </a:rPr>
              <a:t>信赖</a:t>
            </a:r>
            <a:r>
              <a:rPr lang="en-US" altLang="zh-TW" sz="4000" dirty="0">
                <a:highlight>
                  <a:srgbClr val="FFFF00"/>
                </a:highlight>
                <a:latin typeface="+mn-ea"/>
              </a:rPr>
              <a:t>/</a:t>
            </a:r>
            <a:r>
              <a:rPr lang="zh-TW" altLang="en-US" sz="4000" dirty="0">
                <a:highlight>
                  <a:srgbClr val="FFFF00"/>
                </a:highlight>
                <a:latin typeface="+mn-ea"/>
              </a:rPr>
              <a:t>相信</a:t>
            </a:r>
            <a:r>
              <a:rPr lang="zh-TW" altLang="en-US" sz="4000" dirty="0">
                <a:latin typeface="+mn-ea"/>
              </a:rPr>
              <a:t>这些试验数字。</a:t>
            </a:r>
            <a:endParaRPr lang="en-US" altLang="zh-TW" sz="4000" dirty="0">
              <a:latin typeface="+mn-ea"/>
            </a:endParaRPr>
          </a:p>
        </p:txBody>
      </p:sp>
      <p:sp>
        <p:nvSpPr>
          <p:cNvPr id="11" name="文字方塊 10">
            <a:extLst>
              <a:ext uri="{FF2B5EF4-FFF2-40B4-BE49-F238E27FC236}">
                <a16:creationId xmlns:a16="http://schemas.microsoft.com/office/drawing/2014/main" id="{B6C2D1FB-A7FD-4912-BBEE-998D21409B97}"/>
              </a:ext>
            </a:extLst>
          </p:cNvPr>
          <p:cNvSpPr txBox="1"/>
          <p:nvPr/>
        </p:nvSpPr>
        <p:spPr>
          <a:xfrm>
            <a:off x="693169" y="2999266"/>
            <a:ext cx="11116355" cy="1845442"/>
          </a:xfrm>
          <a:prstGeom prst="rect">
            <a:avLst/>
          </a:prstGeom>
          <a:noFill/>
          <a:ln>
            <a:solidFill>
              <a:srgbClr val="006666"/>
            </a:solidFill>
          </a:ln>
        </p:spPr>
        <p:txBody>
          <a:bodyPr wrap="square" rtlCol="0">
            <a:spAutoFit/>
          </a:bodyPr>
          <a:lstStyle/>
          <a:p>
            <a:pPr indent="457200" algn="ctr">
              <a:lnSpc>
                <a:spcPct val="150000"/>
              </a:lnSpc>
            </a:pPr>
            <a:r>
              <a:rPr lang="zh-TW" altLang="en-US" sz="4000" dirty="0"/>
              <a:t>“信赖、信任”一般不用于自己， “相信”可用于别人，也可用于自己。</a:t>
            </a:r>
            <a:endParaRPr lang="en-US" altLang="zh-TW" sz="4000" dirty="0"/>
          </a:p>
        </p:txBody>
      </p:sp>
      <p:sp>
        <p:nvSpPr>
          <p:cNvPr id="12" name="文字方塊 11">
            <a:extLst>
              <a:ext uri="{FF2B5EF4-FFF2-40B4-BE49-F238E27FC236}">
                <a16:creationId xmlns:a16="http://schemas.microsoft.com/office/drawing/2014/main" id="{0EAA6AEC-39D4-47D3-93AC-EB598D3D029D}"/>
              </a:ext>
            </a:extLst>
          </p:cNvPr>
          <p:cNvSpPr txBox="1"/>
          <p:nvPr/>
        </p:nvSpPr>
        <p:spPr>
          <a:xfrm>
            <a:off x="717750" y="4895519"/>
            <a:ext cx="11116355" cy="1825884"/>
          </a:xfrm>
          <a:prstGeom prst="rect">
            <a:avLst/>
          </a:prstGeom>
          <a:noFill/>
        </p:spPr>
        <p:txBody>
          <a:bodyPr wrap="square" rtlCol="0">
            <a:spAutoFit/>
          </a:bodyPr>
          <a:lstStyle/>
          <a:p>
            <a:pPr>
              <a:lnSpc>
                <a:spcPct val="150000"/>
              </a:lnSpc>
            </a:pPr>
            <a:r>
              <a:rPr lang="en-US" altLang="zh-TW" sz="4000" dirty="0">
                <a:latin typeface="+mn-ea"/>
              </a:rPr>
              <a:t>7.</a:t>
            </a:r>
            <a:r>
              <a:rPr lang="zh-TW" altLang="en-US" sz="4000" dirty="0">
                <a:latin typeface="+mn-ea"/>
              </a:rPr>
              <a:t>明天的马拉松比赛我一定能跑到终点，我</a:t>
            </a:r>
            <a:r>
              <a:rPr lang="zh-TW" altLang="en-US" sz="4000" dirty="0">
                <a:highlight>
                  <a:srgbClr val="FFFF00"/>
                </a:highlight>
                <a:latin typeface="+mn-ea"/>
              </a:rPr>
              <a:t>相信</a:t>
            </a:r>
            <a:endParaRPr lang="en-US" altLang="zh-TW" sz="4000" dirty="0">
              <a:highlight>
                <a:srgbClr val="FFFF00"/>
              </a:highlight>
              <a:latin typeface="+mn-ea"/>
            </a:endParaRPr>
          </a:p>
          <a:p>
            <a:pPr>
              <a:lnSpc>
                <a:spcPct val="150000"/>
              </a:lnSpc>
            </a:pPr>
            <a:r>
              <a:rPr lang="zh-TW" altLang="en-US" sz="4000" dirty="0">
                <a:latin typeface="+mn-ea"/>
              </a:rPr>
              <a:t>   自己。</a:t>
            </a:r>
            <a:endParaRPr lang="en-US" altLang="zh-TW" sz="4000" dirty="0">
              <a:latin typeface="+mn-ea"/>
            </a:endParaRPr>
          </a:p>
        </p:txBody>
      </p:sp>
    </p:spTree>
    <p:extLst>
      <p:ext uri="{BB962C8B-B14F-4D97-AF65-F5344CB8AC3E}">
        <p14:creationId xmlns:p14="http://schemas.microsoft.com/office/powerpoint/2010/main" val="164594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6A35303D-6CC8-428C-B444-EE1FB04D5DE8}"/>
              </a:ext>
            </a:extLst>
          </p:cNvPr>
          <p:cNvSpPr txBox="1"/>
          <p:nvPr/>
        </p:nvSpPr>
        <p:spPr>
          <a:xfrm>
            <a:off x="717751" y="377"/>
            <a:ext cx="2513125" cy="584775"/>
          </a:xfrm>
          <a:prstGeom prst="rect">
            <a:avLst/>
          </a:prstGeom>
          <a:solidFill>
            <a:srgbClr val="006666"/>
          </a:solidFill>
          <a:ln w="38100">
            <a:solidFill>
              <a:srgbClr val="006666"/>
            </a:solidFill>
          </a:ln>
        </p:spPr>
        <p:txBody>
          <a:bodyPr wrap="square" rtlCol="0">
            <a:spAutoFit/>
          </a:bodyPr>
          <a:lstStyle/>
          <a:p>
            <a:pPr algn="ctr"/>
            <a:r>
              <a:rPr lang="zh-TW" altLang="en-US" sz="3200" dirty="0">
                <a:solidFill>
                  <a:schemeClr val="bg1"/>
                </a:solidFill>
                <a:latin typeface="微軟正黑體" panose="020B0604030504040204" pitchFamily="34" charset="-120"/>
              </a:rPr>
              <a:t>信赖</a:t>
            </a:r>
            <a:endParaRPr lang="en-US" altLang="zh-TW" sz="3200" dirty="0">
              <a:solidFill>
                <a:schemeClr val="bg1"/>
              </a:solidFill>
              <a:latin typeface="微軟正黑體" panose="020B0604030504040204" pitchFamily="34" charset="-120"/>
            </a:endParaRPr>
          </a:p>
        </p:txBody>
      </p:sp>
      <p:sp>
        <p:nvSpPr>
          <p:cNvPr id="3" name="文字方塊 2">
            <a:extLst>
              <a:ext uri="{FF2B5EF4-FFF2-40B4-BE49-F238E27FC236}">
                <a16:creationId xmlns:a16="http://schemas.microsoft.com/office/drawing/2014/main" id="{2AD805DF-D8F2-4C40-B812-6025D886CDC7}"/>
              </a:ext>
            </a:extLst>
          </p:cNvPr>
          <p:cNvSpPr txBox="1"/>
          <p:nvPr/>
        </p:nvSpPr>
        <p:spPr>
          <a:xfrm>
            <a:off x="9320981" y="-4717"/>
            <a:ext cx="2513125" cy="584775"/>
          </a:xfrm>
          <a:prstGeom prst="rect">
            <a:avLst/>
          </a:prstGeom>
          <a:solidFill>
            <a:srgbClr val="006666"/>
          </a:solidFill>
          <a:ln w="38100">
            <a:solidFill>
              <a:srgbClr val="006666"/>
            </a:solidFill>
          </a:ln>
        </p:spPr>
        <p:txBody>
          <a:bodyPr wrap="square" rtlCol="0">
            <a:spAutoFit/>
          </a:bodyPr>
          <a:lstStyle/>
          <a:p>
            <a:pPr algn="ctr"/>
            <a:r>
              <a:rPr lang="zh-TW" altLang="en-US" sz="3200" dirty="0">
                <a:solidFill>
                  <a:schemeClr val="bg1"/>
                </a:solidFill>
                <a:latin typeface="微軟正黑體" panose="020B0604030504040204" pitchFamily="34" charset="-120"/>
              </a:rPr>
              <a:t>相信</a:t>
            </a:r>
            <a:endParaRPr lang="en-US" altLang="zh-TW" sz="3200" dirty="0">
              <a:solidFill>
                <a:schemeClr val="bg1"/>
              </a:solidFill>
              <a:latin typeface="微軟正黑體" panose="020B0604030504040204" pitchFamily="34" charset="-120"/>
            </a:endParaRPr>
          </a:p>
        </p:txBody>
      </p:sp>
      <p:cxnSp>
        <p:nvCxnSpPr>
          <p:cNvPr id="10" name="直線接點 9">
            <a:extLst>
              <a:ext uri="{FF2B5EF4-FFF2-40B4-BE49-F238E27FC236}">
                <a16:creationId xmlns:a16="http://schemas.microsoft.com/office/drawing/2014/main" id="{32FC350C-1C13-4DDA-A8FD-BDC15F8EE7E2}"/>
              </a:ext>
            </a:extLst>
          </p:cNvPr>
          <p:cNvCxnSpPr>
            <a:cxnSpLocks/>
            <a:stCxn id="2" idx="3"/>
            <a:endCxn id="13" idx="1"/>
          </p:cNvCxnSpPr>
          <p:nvPr/>
        </p:nvCxnSpPr>
        <p:spPr>
          <a:xfrm flipV="1">
            <a:off x="3230876" y="278653"/>
            <a:ext cx="1788490" cy="14112"/>
          </a:xfrm>
          <a:prstGeom prst="line">
            <a:avLst/>
          </a:prstGeom>
          <a:ln w="76200">
            <a:solidFill>
              <a:srgbClr val="006666"/>
            </a:solidFill>
          </a:ln>
        </p:spPr>
        <p:style>
          <a:lnRef idx="1">
            <a:schemeClr val="accent1"/>
          </a:lnRef>
          <a:fillRef idx="0">
            <a:schemeClr val="accent1"/>
          </a:fillRef>
          <a:effectRef idx="0">
            <a:schemeClr val="accent1"/>
          </a:effectRef>
          <a:fontRef idx="minor">
            <a:schemeClr val="tx1"/>
          </a:fontRef>
        </p:style>
      </p:cxnSp>
      <p:graphicFrame>
        <p:nvGraphicFramePr>
          <p:cNvPr id="4" name="表格 3">
            <a:extLst>
              <a:ext uri="{FF2B5EF4-FFF2-40B4-BE49-F238E27FC236}">
                <a16:creationId xmlns:a16="http://schemas.microsoft.com/office/drawing/2014/main" id="{E03E0B31-310A-4BFD-8267-FC63F55CD512}"/>
              </a:ext>
            </a:extLst>
          </p:cNvPr>
          <p:cNvGraphicFramePr>
            <a:graphicFrameLocks noGrp="1"/>
          </p:cNvGraphicFramePr>
          <p:nvPr/>
        </p:nvGraphicFramePr>
        <p:xfrm>
          <a:off x="16603579" y="1187116"/>
          <a:ext cx="208280" cy="365760"/>
        </p:xfrm>
        <a:graphic>
          <a:graphicData uri="http://schemas.openxmlformats.org/drawingml/2006/table">
            <a:tbl>
              <a:tblPr/>
              <a:tblGrid>
                <a:gridCol w="208280">
                  <a:extLst>
                    <a:ext uri="{9D8B030D-6E8A-4147-A177-3AD203B41FA5}">
                      <a16:colId xmlns:a16="http://schemas.microsoft.com/office/drawing/2014/main" val="74169329"/>
                    </a:ext>
                  </a:extLst>
                </a:gridCol>
              </a:tblGrid>
              <a:tr h="0">
                <a:tc>
                  <a:txBody>
                    <a:bodyPr/>
                    <a:lstStyle/>
                    <a:p>
                      <a:endParaRPr lang="zh-TW" alt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064643234"/>
                  </a:ext>
                </a:extLst>
              </a:tr>
            </a:tbl>
          </a:graphicData>
        </a:graphic>
      </p:graphicFrame>
      <p:sp>
        <p:nvSpPr>
          <p:cNvPr id="13" name="文字方塊 12">
            <a:extLst>
              <a:ext uri="{FF2B5EF4-FFF2-40B4-BE49-F238E27FC236}">
                <a16:creationId xmlns:a16="http://schemas.microsoft.com/office/drawing/2014/main" id="{30A05994-3D01-4090-BC4B-DB560819EE70}"/>
              </a:ext>
            </a:extLst>
          </p:cNvPr>
          <p:cNvSpPr txBox="1"/>
          <p:nvPr/>
        </p:nvSpPr>
        <p:spPr>
          <a:xfrm>
            <a:off x="5019366" y="-13735"/>
            <a:ext cx="2513125" cy="584775"/>
          </a:xfrm>
          <a:prstGeom prst="rect">
            <a:avLst/>
          </a:prstGeom>
          <a:solidFill>
            <a:srgbClr val="006666"/>
          </a:solidFill>
          <a:ln w="38100">
            <a:solidFill>
              <a:srgbClr val="006666"/>
            </a:solidFill>
          </a:ln>
        </p:spPr>
        <p:txBody>
          <a:bodyPr wrap="square" rtlCol="0">
            <a:spAutoFit/>
          </a:bodyPr>
          <a:lstStyle/>
          <a:p>
            <a:pPr algn="ctr"/>
            <a:r>
              <a:rPr lang="zh-TW" altLang="en-US" sz="3200" dirty="0">
                <a:solidFill>
                  <a:schemeClr val="bg1"/>
                </a:solidFill>
                <a:latin typeface="微軟正黑體" panose="020B0604030504040204" pitchFamily="34" charset="-120"/>
              </a:rPr>
              <a:t>信任</a:t>
            </a:r>
            <a:endParaRPr lang="en-US" altLang="zh-TW" sz="3200" dirty="0">
              <a:solidFill>
                <a:schemeClr val="bg1"/>
              </a:solidFill>
              <a:latin typeface="微軟正黑體" panose="020B0604030504040204" pitchFamily="34" charset="-120"/>
            </a:endParaRPr>
          </a:p>
        </p:txBody>
      </p:sp>
      <p:cxnSp>
        <p:nvCxnSpPr>
          <p:cNvPr id="19" name="直線接點 18">
            <a:extLst>
              <a:ext uri="{FF2B5EF4-FFF2-40B4-BE49-F238E27FC236}">
                <a16:creationId xmlns:a16="http://schemas.microsoft.com/office/drawing/2014/main" id="{BCA96008-848E-4CE8-A3D0-1F033BB3FB64}"/>
              </a:ext>
            </a:extLst>
          </p:cNvPr>
          <p:cNvCxnSpPr>
            <a:cxnSpLocks/>
            <a:stCxn id="13" idx="3"/>
            <a:endCxn id="3" idx="1"/>
          </p:cNvCxnSpPr>
          <p:nvPr/>
        </p:nvCxnSpPr>
        <p:spPr>
          <a:xfrm>
            <a:off x="7532491" y="278653"/>
            <a:ext cx="1788490" cy="9018"/>
          </a:xfrm>
          <a:prstGeom prst="line">
            <a:avLst/>
          </a:prstGeom>
          <a:ln w="76200">
            <a:solidFill>
              <a:srgbClr val="006666"/>
            </a:solidFill>
          </a:ln>
        </p:spPr>
        <p:style>
          <a:lnRef idx="1">
            <a:schemeClr val="accent1"/>
          </a:lnRef>
          <a:fillRef idx="0">
            <a:schemeClr val="accent1"/>
          </a:fillRef>
          <a:effectRef idx="0">
            <a:schemeClr val="accent1"/>
          </a:effectRef>
          <a:fontRef idx="minor">
            <a:schemeClr val="tx1"/>
          </a:fontRef>
        </p:style>
      </p:cxnSp>
      <p:sp>
        <p:nvSpPr>
          <p:cNvPr id="5" name="文字方塊 4">
            <a:extLst>
              <a:ext uri="{FF2B5EF4-FFF2-40B4-BE49-F238E27FC236}">
                <a16:creationId xmlns:a16="http://schemas.microsoft.com/office/drawing/2014/main" id="{60437E12-CDE5-459F-816D-B5497BCDB18C}"/>
              </a:ext>
            </a:extLst>
          </p:cNvPr>
          <p:cNvSpPr txBox="1"/>
          <p:nvPr/>
        </p:nvSpPr>
        <p:spPr>
          <a:xfrm>
            <a:off x="717751" y="1141147"/>
            <a:ext cx="11116355" cy="1845442"/>
          </a:xfrm>
          <a:prstGeom prst="rect">
            <a:avLst/>
          </a:prstGeom>
          <a:noFill/>
          <a:ln>
            <a:solidFill>
              <a:srgbClr val="006666"/>
            </a:solidFill>
          </a:ln>
        </p:spPr>
        <p:txBody>
          <a:bodyPr wrap="square" rtlCol="0">
            <a:spAutoFit/>
          </a:bodyPr>
          <a:lstStyle/>
          <a:p>
            <a:pPr indent="457200" algn="ctr">
              <a:lnSpc>
                <a:spcPct val="150000"/>
              </a:lnSpc>
            </a:pPr>
            <a:r>
              <a:rPr lang="zh-TW" altLang="en-US" sz="4000" dirty="0"/>
              <a:t>“信赖、信任”只能带名词性宾语， “相信”可以带非名词性宾语。</a:t>
            </a:r>
            <a:endParaRPr lang="en-US" altLang="zh-TW" sz="4000" dirty="0"/>
          </a:p>
        </p:txBody>
      </p:sp>
      <p:sp>
        <p:nvSpPr>
          <p:cNvPr id="6" name="文字方塊 5">
            <a:extLst>
              <a:ext uri="{FF2B5EF4-FFF2-40B4-BE49-F238E27FC236}">
                <a16:creationId xmlns:a16="http://schemas.microsoft.com/office/drawing/2014/main" id="{C72823DC-2E62-4146-B0C1-FDAB694B8B63}"/>
              </a:ext>
            </a:extLst>
          </p:cNvPr>
          <p:cNvSpPr txBox="1"/>
          <p:nvPr/>
        </p:nvSpPr>
        <p:spPr>
          <a:xfrm>
            <a:off x="717751" y="3556696"/>
            <a:ext cx="11116355" cy="922112"/>
          </a:xfrm>
          <a:prstGeom prst="rect">
            <a:avLst/>
          </a:prstGeom>
          <a:noFill/>
        </p:spPr>
        <p:txBody>
          <a:bodyPr wrap="square" rtlCol="0">
            <a:spAutoFit/>
          </a:bodyPr>
          <a:lstStyle/>
          <a:p>
            <a:pPr>
              <a:lnSpc>
                <a:spcPct val="150000"/>
              </a:lnSpc>
            </a:pPr>
            <a:r>
              <a:rPr lang="en-US" altLang="zh-TW" sz="4000" dirty="0">
                <a:latin typeface="+mn-ea"/>
              </a:rPr>
              <a:t>8.</a:t>
            </a:r>
            <a:r>
              <a:rPr lang="zh-TW" altLang="en-US" sz="4000" dirty="0">
                <a:latin typeface="+mn-ea"/>
              </a:rPr>
              <a:t>我们都</a:t>
            </a:r>
            <a:r>
              <a:rPr lang="zh-TW" altLang="en-US" sz="4000" dirty="0">
                <a:highlight>
                  <a:srgbClr val="FFFF00"/>
                </a:highlight>
                <a:latin typeface="+mn-ea"/>
              </a:rPr>
              <a:t>相信</a:t>
            </a:r>
            <a:r>
              <a:rPr lang="zh-TW" altLang="en-US" sz="4000" dirty="0">
                <a:latin typeface="+mn-ea"/>
              </a:rPr>
              <a:t>你能克服困难。</a:t>
            </a:r>
            <a:endParaRPr lang="en-US" altLang="zh-TW" sz="4000" dirty="0">
              <a:latin typeface="+mn-ea"/>
            </a:endParaRPr>
          </a:p>
        </p:txBody>
      </p:sp>
    </p:spTree>
    <p:extLst>
      <p:ext uri="{BB962C8B-B14F-4D97-AF65-F5344CB8AC3E}">
        <p14:creationId xmlns:p14="http://schemas.microsoft.com/office/powerpoint/2010/main" val="3067733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6A35303D-6CC8-428C-B444-EE1FB04D5DE8}"/>
              </a:ext>
            </a:extLst>
          </p:cNvPr>
          <p:cNvSpPr txBox="1"/>
          <p:nvPr/>
        </p:nvSpPr>
        <p:spPr>
          <a:xfrm>
            <a:off x="717751" y="340614"/>
            <a:ext cx="2513125" cy="707886"/>
          </a:xfrm>
          <a:prstGeom prst="rect">
            <a:avLst/>
          </a:prstGeom>
          <a:solidFill>
            <a:srgbClr val="006666"/>
          </a:solidFill>
          <a:ln w="38100">
            <a:solidFill>
              <a:srgbClr val="006666"/>
            </a:solidFill>
          </a:ln>
        </p:spPr>
        <p:txBody>
          <a:bodyPr wrap="square" rtlCol="0">
            <a:spAutoFit/>
          </a:bodyPr>
          <a:lstStyle/>
          <a:p>
            <a:pPr algn="ctr"/>
            <a:r>
              <a:rPr lang="zh-TW" altLang="en-US" sz="4000" dirty="0">
                <a:solidFill>
                  <a:schemeClr val="bg1"/>
                </a:solidFill>
                <a:latin typeface="微軟正黑體" panose="020B0604030504040204" pitchFamily="34" charset="-120"/>
                <a:ea typeface="微軟正黑體" panose="020B0604030504040204" pitchFamily="34" charset="-120"/>
              </a:rPr>
              <a:t>信赖</a:t>
            </a:r>
            <a:endParaRPr lang="en-US" altLang="zh-TW" sz="4000" dirty="0">
              <a:solidFill>
                <a:schemeClr val="bg1"/>
              </a:solidFill>
              <a:latin typeface="微軟正黑體" panose="020B0604030504040204" pitchFamily="34" charset="-120"/>
              <a:ea typeface="微軟正黑體" panose="020B0604030504040204" pitchFamily="34" charset="-120"/>
            </a:endParaRPr>
          </a:p>
        </p:txBody>
      </p:sp>
      <p:sp>
        <p:nvSpPr>
          <p:cNvPr id="3" name="文字方塊 2">
            <a:extLst>
              <a:ext uri="{FF2B5EF4-FFF2-40B4-BE49-F238E27FC236}">
                <a16:creationId xmlns:a16="http://schemas.microsoft.com/office/drawing/2014/main" id="{2AD805DF-D8F2-4C40-B812-6025D886CDC7}"/>
              </a:ext>
            </a:extLst>
          </p:cNvPr>
          <p:cNvSpPr txBox="1"/>
          <p:nvPr/>
        </p:nvSpPr>
        <p:spPr>
          <a:xfrm>
            <a:off x="9320981" y="335520"/>
            <a:ext cx="2513125" cy="707886"/>
          </a:xfrm>
          <a:prstGeom prst="rect">
            <a:avLst/>
          </a:prstGeom>
          <a:solidFill>
            <a:srgbClr val="006666"/>
          </a:solidFill>
          <a:ln w="38100">
            <a:solidFill>
              <a:srgbClr val="006666"/>
            </a:solidFill>
          </a:ln>
        </p:spPr>
        <p:txBody>
          <a:bodyPr wrap="square" rtlCol="0">
            <a:spAutoFit/>
          </a:bodyPr>
          <a:lstStyle/>
          <a:p>
            <a:pPr algn="ctr"/>
            <a:r>
              <a:rPr lang="zh-TW" altLang="en-US" sz="4000" dirty="0">
                <a:solidFill>
                  <a:schemeClr val="bg1"/>
                </a:solidFill>
                <a:latin typeface="微軟正黑體" panose="020B0604030504040204" pitchFamily="34" charset="-120"/>
                <a:ea typeface="微軟正黑體" panose="020B0604030504040204" pitchFamily="34" charset="-120"/>
              </a:rPr>
              <a:t>相信</a:t>
            </a:r>
            <a:endParaRPr lang="en-US" altLang="zh-TW" sz="4000" dirty="0">
              <a:solidFill>
                <a:schemeClr val="bg1"/>
              </a:solidFill>
              <a:latin typeface="微軟正黑體" panose="020B0604030504040204" pitchFamily="34" charset="-120"/>
              <a:ea typeface="微軟正黑體" panose="020B0604030504040204" pitchFamily="34" charset="-120"/>
            </a:endParaRPr>
          </a:p>
        </p:txBody>
      </p:sp>
      <p:cxnSp>
        <p:nvCxnSpPr>
          <p:cNvPr id="10" name="直線接點 9">
            <a:extLst>
              <a:ext uri="{FF2B5EF4-FFF2-40B4-BE49-F238E27FC236}">
                <a16:creationId xmlns:a16="http://schemas.microsoft.com/office/drawing/2014/main" id="{32FC350C-1C13-4DDA-A8FD-BDC15F8EE7E2}"/>
              </a:ext>
            </a:extLst>
          </p:cNvPr>
          <p:cNvCxnSpPr>
            <a:cxnSpLocks/>
            <a:stCxn id="2" idx="3"/>
            <a:endCxn id="13" idx="1"/>
          </p:cNvCxnSpPr>
          <p:nvPr/>
        </p:nvCxnSpPr>
        <p:spPr>
          <a:xfrm flipV="1">
            <a:off x="3230876" y="680445"/>
            <a:ext cx="1788490" cy="14112"/>
          </a:xfrm>
          <a:prstGeom prst="line">
            <a:avLst/>
          </a:prstGeom>
          <a:ln w="76200">
            <a:solidFill>
              <a:srgbClr val="006666"/>
            </a:solidFill>
          </a:ln>
        </p:spPr>
        <p:style>
          <a:lnRef idx="1">
            <a:schemeClr val="accent1"/>
          </a:lnRef>
          <a:fillRef idx="0">
            <a:schemeClr val="accent1"/>
          </a:fillRef>
          <a:effectRef idx="0">
            <a:schemeClr val="accent1"/>
          </a:effectRef>
          <a:fontRef idx="minor">
            <a:schemeClr val="tx1"/>
          </a:fontRef>
        </p:style>
      </p:cxnSp>
      <p:graphicFrame>
        <p:nvGraphicFramePr>
          <p:cNvPr id="4" name="表格 3">
            <a:extLst>
              <a:ext uri="{FF2B5EF4-FFF2-40B4-BE49-F238E27FC236}">
                <a16:creationId xmlns:a16="http://schemas.microsoft.com/office/drawing/2014/main" id="{E03E0B31-310A-4BFD-8267-FC63F55CD512}"/>
              </a:ext>
            </a:extLst>
          </p:cNvPr>
          <p:cNvGraphicFramePr>
            <a:graphicFrameLocks noGrp="1"/>
          </p:cNvGraphicFramePr>
          <p:nvPr>
            <p:extLst>
              <p:ext uri="{D42A27DB-BD31-4B8C-83A1-F6EECF244321}">
                <p14:modId xmlns:p14="http://schemas.microsoft.com/office/powerpoint/2010/main" val="3928142202"/>
              </p:ext>
            </p:extLst>
          </p:nvPr>
        </p:nvGraphicFramePr>
        <p:xfrm>
          <a:off x="16603579" y="1527353"/>
          <a:ext cx="208280" cy="365760"/>
        </p:xfrm>
        <a:graphic>
          <a:graphicData uri="http://schemas.openxmlformats.org/drawingml/2006/table">
            <a:tbl>
              <a:tblPr/>
              <a:tblGrid>
                <a:gridCol w="208280">
                  <a:extLst>
                    <a:ext uri="{9D8B030D-6E8A-4147-A177-3AD203B41FA5}">
                      <a16:colId xmlns:a16="http://schemas.microsoft.com/office/drawing/2014/main" val="74169329"/>
                    </a:ext>
                  </a:extLst>
                </a:gridCol>
              </a:tblGrid>
              <a:tr h="0">
                <a:tc>
                  <a:txBody>
                    <a:bodyPr/>
                    <a:lstStyle/>
                    <a:p>
                      <a:endParaRPr lang="zh-TW" alt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064643234"/>
                  </a:ext>
                </a:extLst>
              </a:tr>
            </a:tbl>
          </a:graphicData>
        </a:graphic>
      </p:graphicFrame>
      <p:sp>
        <p:nvSpPr>
          <p:cNvPr id="13" name="文字方塊 12">
            <a:extLst>
              <a:ext uri="{FF2B5EF4-FFF2-40B4-BE49-F238E27FC236}">
                <a16:creationId xmlns:a16="http://schemas.microsoft.com/office/drawing/2014/main" id="{30A05994-3D01-4090-BC4B-DB560819EE70}"/>
              </a:ext>
            </a:extLst>
          </p:cNvPr>
          <p:cNvSpPr txBox="1"/>
          <p:nvPr/>
        </p:nvSpPr>
        <p:spPr>
          <a:xfrm>
            <a:off x="5019366" y="326502"/>
            <a:ext cx="2513125" cy="707886"/>
          </a:xfrm>
          <a:prstGeom prst="rect">
            <a:avLst/>
          </a:prstGeom>
          <a:solidFill>
            <a:srgbClr val="006666"/>
          </a:solidFill>
          <a:ln w="38100">
            <a:solidFill>
              <a:srgbClr val="006666"/>
            </a:solidFill>
          </a:ln>
        </p:spPr>
        <p:txBody>
          <a:bodyPr wrap="square" rtlCol="0">
            <a:spAutoFit/>
          </a:bodyPr>
          <a:lstStyle/>
          <a:p>
            <a:pPr algn="ctr"/>
            <a:r>
              <a:rPr lang="zh-TW" altLang="en-US" sz="4000" dirty="0">
                <a:solidFill>
                  <a:schemeClr val="bg1"/>
                </a:solidFill>
                <a:latin typeface="微軟正黑體" panose="020B0604030504040204" pitchFamily="34" charset="-120"/>
                <a:ea typeface="微軟正黑體" panose="020B0604030504040204" pitchFamily="34" charset="-120"/>
              </a:rPr>
              <a:t>信任</a:t>
            </a:r>
            <a:endParaRPr lang="en-US" altLang="zh-TW" sz="4000" dirty="0">
              <a:solidFill>
                <a:schemeClr val="bg1"/>
              </a:solidFill>
              <a:latin typeface="微軟正黑體" panose="020B0604030504040204" pitchFamily="34" charset="-120"/>
              <a:ea typeface="微軟正黑體" panose="020B0604030504040204" pitchFamily="34" charset="-120"/>
            </a:endParaRPr>
          </a:p>
        </p:txBody>
      </p:sp>
      <p:cxnSp>
        <p:nvCxnSpPr>
          <p:cNvPr id="19" name="直線接點 18">
            <a:extLst>
              <a:ext uri="{FF2B5EF4-FFF2-40B4-BE49-F238E27FC236}">
                <a16:creationId xmlns:a16="http://schemas.microsoft.com/office/drawing/2014/main" id="{BCA96008-848E-4CE8-A3D0-1F033BB3FB64}"/>
              </a:ext>
            </a:extLst>
          </p:cNvPr>
          <p:cNvCxnSpPr>
            <a:cxnSpLocks/>
            <a:stCxn id="13" idx="3"/>
            <a:endCxn id="3" idx="1"/>
          </p:cNvCxnSpPr>
          <p:nvPr/>
        </p:nvCxnSpPr>
        <p:spPr>
          <a:xfrm>
            <a:off x="7532491" y="680445"/>
            <a:ext cx="1788490" cy="9018"/>
          </a:xfrm>
          <a:prstGeom prst="line">
            <a:avLst/>
          </a:prstGeom>
          <a:ln w="76200">
            <a:solidFill>
              <a:srgbClr val="006666"/>
            </a:solidFill>
          </a:ln>
        </p:spPr>
        <p:style>
          <a:lnRef idx="1">
            <a:schemeClr val="accent1"/>
          </a:lnRef>
          <a:fillRef idx="0">
            <a:schemeClr val="accent1"/>
          </a:fillRef>
          <a:effectRef idx="0">
            <a:schemeClr val="accent1"/>
          </a:effectRef>
          <a:fontRef idx="minor">
            <a:schemeClr val="tx1"/>
          </a:fontRef>
        </p:style>
      </p:cxnSp>
      <p:graphicFrame>
        <p:nvGraphicFramePr>
          <p:cNvPr id="5" name="表格 5">
            <a:extLst>
              <a:ext uri="{FF2B5EF4-FFF2-40B4-BE49-F238E27FC236}">
                <a16:creationId xmlns:a16="http://schemas.microsoft.com/office/drawing/2014/main" id="{BD1BE216-6061-472B-A345-2F58D2526051}"/>
              </a:ext>
            </a:extLst>
          </p:cNvPr>
          <p:cNvGraphicFramePr>
            <a:graphicFrameLocks noGrp="1"/>
          </p:cNvGraphicFramePr>
          <p:nvPr>
            <p:extLst>
              <p:ext uri="{D42A27DB-BD31-4B8C-83A1-F6EECF244321}">
                <p14:modId xmlns:p14="http://schemas.microsoft.com/office/powerpoint/2010/main" val="119132936"/>
              </p:ext>
            </p:extLst>
          </p:nvPr>
        </p:nvGraphicFramePr>
        <p:xfrm>
          <a:off x="717751" y="1555577"/>
          <a:ext cx="11116355" cy="3508175"/>
        </p:xfrm>
        <a:graphic>
          <a:graphicData uri="http://schemas.openxmlformats.org/drawingml/2006/table">
            <a:tbl>
              <a:tblPr firstRow="1" bandRow="1">
                <a:tableStyleId>{00A15C55-8517-42AA-B614-E9B94910E393}</a:tableStyleId>
              </a:tblPr>
              <a:tblGrid>
                <a:gridCol w="11116355">
                  <a:extLst>
                    <a:ext uri="{9D8B030D-6E8A-4147-A177-3AD203B41FA5}">
                      <a16:colId xmlns:a16="http://schemas.microsoft.com/office/drawing/2014/main" val="2885996268"/>
                    </a:ext>
                  </a:extLst>
                </a:gridCol>
              </a:tblGrid>
              <a:tr h="1166358">
                <a:tc>
                  <a:txBody>
                    <a:bodyPr/>
                    <a:lstStyle/>
                    <a:p>
                      <a:pPr algn="ctr">
                        <a:lnSpc>
                          <a:spcPct val="100000"/>
                        </a:lnSpc>
                      </a:pPr>
                      <a:r>
                        <a:rPr lang="zh-TW" altLang="en-US" sz="4000" dirty="0">
                          <a:solidFill>
                            <a:schemeClr val="bg1"/>
                          </a:solidFill>
                        </a:rPr>
                        <a:t>相同点</a:t>
                      </a:r>
                    </a:p>
                  </a:txBody>
                  <a:tcPr anchor="ctr">
                    <a:solidFill>
                      <a:srgbClr val="006666"/>
                    </a:solidFill>
                  </a:tcPr>
                </a:tc>
                <a:extLst>
                  <a:ext uri="{0D108BD9-81ED-4DB2-BD59-A6C34878D82A}">
                    <a16:rowId xmlns:a16="http://schemas.microsoft.com/office/drawing/2014/main" val="2344730049"/>
                  </a:ext>
                </a:extLst>
              </a:tr>
              <a:tr h="2251270">
                <a:tc>
                  <a:txBody>
                    <a:bodyPr/>
                    <a:lstStyle/>
                    <a:p>
                      <a:pPr>
                        <a:lnSpc>
                          <a:spcPct val="200000"/>
                        </a:lnSpc>
                      </a:pPr>
                      <a:r>
                        <a:rPr lang="en-US" altLang="zh-TW" sz="4000" dirty="0">
                          <a:solidFill>
                            <a:schemeClr val="tx1"/>
                          </a:solidFill>
                        </a:rPr>
                        <a:t>1.V.</a:t>
                      </a:r>
                      <a:r>
                        <a:rPr lang="zh-TW" altLang="en-US" sz="4000" dirty="0">
                          <a:solidFill>
                            <a:schemeClr val="tx1"/>
                          </a:solidFill>
                        </a:rPr>
                        <a:t>，都有“不怀疑”的意思。</a:t>
                      </a:r>
                      <a:endParaRPr lang="en-US" altLang="zh-TW" sz="4000" dirty="0">
                        <a:solidFill>
                          <a:schemeClr val="tx1"/>
                        </a:solidFill>
                      </a:endParaRPr>
                    </a:p>
                    <a:p>
                      <a:pPr>
                        <a:lnSpc>
                          <a:spcPct val="200000"/>
                        </a:lnSpc>
                      </a:pPr>
                      <a:r>
                        <a:rPr lang="en-US" altLang="zh-TW" sz="4000" dirty="0">
                          <a:solidFill>
                            <a:schemeClr val="tx1"/>
                          </a:solidFill>
                        </a:rPr>
                        <a:t>2.</a:t>
                      </a:r>
                      <a:r>
                        <a:rPr lang="zh-TW" altLang="en-US" sz="4000" dirty="0">
                          <a:solidFill>
                            <a:schemeClr val="tx1"/>
                          </a:solidFill>
                        </a:rPr>
                        <a:t>都可用于人或组织。</a:t>
                      </a:r>
                    </a:p>
                  </a:txBody>
                  <a:tcPr anchor="ctr">
                    <a:solidFill>
                      <a:schemeClr val="accent4">
                        <a:lumMod val="40000"/>
                        <a:lumOff val="60000"/>
                      </a:schemeClr>
                    </a:solidFill>
                  </a:tcPr>
                </a:tc>
                <a:extLst>
                  <a:ext uri="{0D108BD9-81ED-4DB2-BD59-A6C34878D82A}">
                    <a16:rowId xmlns:a16="http://schemas.microsoft.com/office/drawing/2014/main" val="512596490"/>
                  </a:ext>
                </a:extLst>
              </a:tr>
            </a:tbl>
          </a:graphicData>
        </a:graphic>
      </p:graphicFrame>
    </p:spTree>
    <p:extLst>
      <p:ext uri="{BB962C8B-B14F-4D97-AF65-F5344CB8AC3E}">
        <p14:creationId xmlns:p14="http://schemas.microsoft.com/office/powerpoint/2010/main" val="229875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6A35303D-6CC8-428C-B444-EE1FB04D5DE8}"/>
              </a:ext>
            </a:extLst>
          </p:cNvPr>
          <p:cNvSpPr txBox="1"/>
          <p:nvPr/>
        </p:nvSpPr>
        <p:spPr>
          <a:xfrm>
            <a:off x="229337" y="65374"/>
            <a:ext cx="2513125" cy="707886"/>
          </a:xfrm>
          <a:prstGeom prst="rect">
            <a:avLst/>
          </a:prstGeom>
          <a:solidFill>
            <a:srgbClr val="006666"/>
          </a:solidFill>
          <a:ln w="38100">
            <a:solidFill>
              <a:srgbClr val="006666"/>
            </a:solidFill>
          </a:ln>
        </p:spPr>
        <p:txBody>
          <a:bodyPr wrap="square" rtlCol="0">
            <a:spAutoFit/>
          </a:bodyPr>
          <a:lstStyle/>
          <a:p>
            <a:pPr algn="ctr"/>
            <a:r>
              <a:rPr lang="zh-TW" altLang="en-US" sz="4000" dirty="0">
                <a:solidFill>
                  <a:schemeClr val="bg1"/>
                </a:solidFill>
                <a:latin typeface="微軟正黑體" panose="020B0604030504040204" pitchFamily="34" charset="-120"/>
                <a:ea typeface="微軟正黑體" panose="020B0604030504040204" pitchFamily="34" charset="-120"/>
              </a:rPr>
              <a:t>信赖</a:t>
            </a:r>
            <a:endParaRPr lang="en-US" altLang="zh-TW" sz="4000" dirty="0">
              <a:solidFill>
                <a:schemeClr val="bg1"/>
              </a:solidFill>
              <a:latin typeface="微軟正黑體" panose="020B0604030504040204" pitchFamily="34" charset="-120"/>
              <a:ea typeface="微軟正黑體" panose="020B0604030504040204" pitchFamily="34" charset="-120"/>
            </a:endParaRPr>
          </a:p>
        </p:txBody>
      </p:sp>
      <p:sp>
        <p:nvSpPr>
          <p:cNvPr id="3" name="文字方塊 2">
            <a:extLst>
              <a:ext uri="{FF2B5EF4-FFF2-40B4-BE49-F238E27FC236}">
                <a16:creationId xmlns:a16="http://schemas.microsoft.com/office/drawing/2014/main" id="{2AD805DF-D8F2-4C40-B812-6025D886CDC7}"/>
              </a:ext>
            </a:extLst>
          </p:cNvPr>
          <p:cNvSpPr txBox="1"/>
          <p:nvPr/>
        </p:nvSpPr>
        <p:spPr>
          <a:xfrm>
            <a:off x="9320981" y="65374"/>
            <a:ext cx="2513125" cy="707886"/>
          </a:xfrm>
          <a:prstGeom prst="rect">
            <a:avLst/>
          </a:prstGeom>
          <a:solidFill>
            <a:srgbClr val="006666"/>
          </a:solidFill>
          <a:ln w="38100">
            <a:solidFill>
              <a:srgbClr val="006666"/>
            </a:solidFill>
          </a:ln>
        </p:spPr>
        <p:txBody>
          <a:bodyPr wrap="square" rtlCol="0">
            <a:spAutoFit/>
          </a:bodyPr>
          <a:lstStyle/>
          <a:p>
            <a:pPr algn="ctr"/>
            <a:r>
              <a:rPr lang="zh-TW" altLang="en-US" sz="4000" dirty="0">
                <a:solidFill>
                  <a:schemeClr val="bg1"/>
                </a:solidFill>
                <a:latin typeface="微軟正黑體" panose="020B0604030504040204" pitchFamily="34" charset="-120"/>
                <a:ea typeface="微軟正黑體" panose="020B0604030504040204" pitchFamily="34" charset="-120"/>
              </a:rPr>
              <a:t>相信</a:t>
            </a:r>
            <a:endParaRPr lang="en-US" altLang="zh-TW" sz="4000" dirty="0">
              <a:solidFill>
                <a:schemeClr val="bg1"/>
              </a:solidFill>
              <a:latin typeface="微軟正黑體" panose="020B0604030504040204" pitchFamily="34" charset="-120"/>
              <a:ea typeface="微軟正黑體" panose="020B0604030504040204" pitchFamily="34" charset="-120"/>
            </a:endParaRPr>
          </a:p>
        </p:txBody>
      </p:sp>
      <p:cxnSp>
        <p:nvCxnSpPr>
          <p:cNvPr id="10" name="直線接點 9">
            <a:extLst>
              <a:ext uri="{FF2B5EF4-FFF2-40B4-BE49-F238E27FC236}">
                <a16:creationId xmlns:a16="http://schemas.microsoft.com/office/drawing/2014/main" id="{32FC350C-1C13-4DDA-A8FD-BDC15F8EE7E2}"/>
              </a:ext>
            </a:extLst>
          </p:cNvPr>
          <p:cNvCxnSpPr>
            <a:cxnSpLocks/>
            <a:stCxn id="2" idx="3"/>
            <a:endCxn id="13" idx="1"/>
          </p:cNvCxnSpPr>
          <p:nvPr/>
        </p:nvCxnSpPr>
        <p:spPr>
          <a:xfrm>
            <a:off x="2742462" y="419317"/>
            <a:ext cx="2032697" cy="0"/>
          </a:xfrm>
          <a:prstGeom prst="line">
            <a:avLst/>
          </a:prstGeom>
          <a:ln w="76200">
            <a:solidFill>
              <a:srgbClr val="006666"/>
            </a:solidFill>
          </a:ln>
        </p:spPr>
        <p:style>
          <a:lnRef idx="1">
            <a:schemeClr val="accent1"/>
          </a:lnRef>
          <a:fillRef idx="0">
            <a:schemeClr val="accent1"/>
          </a:fillRef>
          <a:effectRef idx="0">
            <a:schemeClr val="accent1"/>
          </a:effectRef>
          <a:fontRef idx="minor">
            <a:schemeClr val="tx1"/>
          </a:fontRef>
        </p:style>
      </p:cxnSp>
      <p:graphicFrame>
        <p:nvGraphicFramePr>
          <p:cNvPr id="4" name="表格 3">
            <a:extLst>
              <a:ext uri="{FF2B5EF4-FFF2-40B4-BE49-F238E27FC236}">
                <a16:creationId xmlns:a16="http://schemas.microsoft.com/office/drawing/2014/main" id="{E03E0B31-310A-4BFD-8267-FC63F55CD512}"/>
              </a:ext>
            </a:extLst>
          </p:cNvPr>
          <p:cNvGraphicFramePr>
            <a:graphicFrameLocks noGrp="1"/>
          </p:cNvGraphicFramePr>
          <p:nvPr/>
        </p:nvGraphicFramePr>
        <p:xfrm>
          <a:off x="16603579" y="1527353"/>
          <a:ext cx="208280" cy="365760"/>
        </p:xfrm>
        <a:graphic>
          <a:graphicData uri="http://schemas.openxmlformats.org/drawingml/2006/table">
            <a:tbl>
              <a:tblPr/>
              <a:tblGrid>
                <a:gridCol w="208280">
                  <a:extLst>
                    <a:ext uri="{9D8B030D-6E8A-4147-A177-3AD203B41FA5}">
                      <a16:colId xmlns:a16="http://schemas.microsoft.com/office/drawing/2014/main" val="74169329"/>
                    </a:ext>
                  </a:extLst>
                </a:gridCol>
              </a:tblGrid>
              <a:tr h="0">
                <a:tc>
                  <a:txBody>
                    <a:bodyPr/>
                    <a:lstStyle/>
                    <a:p>
                      <a:endParaRPr lang="zh-TW" alt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064643234"/>
                  </a:ext>
                </a:extLst>
              </a:tr>
            </a:tbl>
          </a:graphicData>
        </a:graphic>
      </p:graphicFrame>
      <p:sp>
        <p:nvSpPr>
          <p:cNvPr id="13" name="文字方塊 12">
            <a:extLst>
              <a:ext uri="{FF2B5EF4-FFF2-40B4-BE49-F238E27FC236}">
                <a16:creationId xmlns:a16="http://schemas.microsoft.com/office/drawing/2014/main" id="{30A05994-3D01-4090-BC4B-DB560819EE70}"/>
              </a:ext>
            </a:extLst>
          </p:cNvPr>
          <p:cNvSpPr txBox="1"/>
          <p:nvPr/>
        </p:nvSpPr>
        <p:spPr>
          <a:xfrm>
            <a:off x="4775159" y="65374"/>
            <a:ext cx="2513125" cy="707886"/>
          </a:xfrm>
          <a:prstGeom prst="rect">
            <a:avLst/>
          </a:prstGeom>
          <a:solidFill>
            <a:srgbClr val="006666"/>
          </a:solidFill>
          <a:ln w="38100">
            <a:solidFill>
              <a:srgbClr val="006666"/>
            </a:solidFill>
          </a:ln>
        </p:spPr>
        <p:txBody>
          <a:bodyPr wrap="square" rtlCol="0">
            <a:spAutoFit/>
          </a:bodyPr>
          <a:lstStyle/>
          <a:p>
            <a:pPr algn="ctr"/>
            <a:r>
              <a:rPr lang="zh-TW" altLang="en-US" sz="4000" dirty="0">
                <a:solidFill>
                  <a:schemeClr val="bg1"/>
                </a:solidFill>
                <a:latin typeface="微軟正黑體" panose="020B0604030504040204" pitchFamily="34" charset="-120"/>
                <a:ea typeface="微軟正黑體" panose="020B0604030504040204" pitchFamily="34" charset="-120"/>
              </a:rPr>
              <a:t>信任</a:t>
            </a:r>
            <a:endParaRPr lang="en-US" altLang="zh-TW" sz="4000" dirty="0">
              <a:solidFill>
                <a:schemeClr val="bg1"/>
              </a:solidFill>
              <a:latin typeface="微軟正黑體" panose="020B0604030504040204" pitchFamily="34" charset="-120"/>
              <a:ea typeface="微軟正黑體" panose="020B0604030504040204" pitchFamily="34" charset="-120"/>
            </a:endParaRPr>
          </a:p>
        </p:txBody>
      </p:sp>
      <p:cxnSp>
        <p:nvCxnSpPr>
          <p:cNvPr id="19" name="直線接點 18">
            <a:extLst>
              <a:ext uri="{FF2B5EF4-FFF2-40B4-BE49-F238E27FC236}">
                <a16:creationId xmlns:a16="http://schemas.microsoft.com/office/drawing/2014/main" id="{BCA96008-848E-4CE8-A3D0-1F033BB3FB64}"/>
              </a:ext>
            </a:extLst>
          </p:cNvPr>
          <p:cNvCxnSpPr>
            <a:cxnSpLocks/>
            <a:stCxn id="13" idx="3"/>
            <a:endCxn id="3" idx="1"/>
          </p:cNvCxnSpPr>
          <p:nvPr/>
        </p:nvCxnSpPr>
        <p:spPr>
          <a:xfrm>
            <a:off x="7288284" y="419317"/>
            <a:ext cx="2032697" cy="0"/>
          </a:xfrm>
          <a:prstGeom prst="line">
            <a:avLst/>
          </a:prstGeom>
          <a:ln w="76200">
            <a:solidFill>
              <a:srgbClr val="006666"/>
            </a:solidFill>
          </a:ln>
        </p:spPr>
        <p:style>
          <a:lnRef idx="1">
            <a:schemeClr val="accent1"/>
          </a:lnRef>
          <a:fillRef idx="0">
            <a:schemeClr val="accent1"/>
          </a:fillRef>
          <a:effectRef idx="0">
            <a:schemeClr val="accent1"/>
          </a:effectRef>
          <a:fontRef idx="minor">
            <a:schemeClr val="tx1"/>
          </a:fontRef>
        </p:style>
      </p:cxnSp>
      <p:graphicFrame>
        <p:nvGraphicFramePr>
          <p:cNvPr id="6" name="表格 6">
            <a:extLst>
              <a:ext uri="{FF2B5EF4-FFF2-40B4-BE49-F238E27FC236}">
                <a16:creationId xmlns:a16="http://schemas.microsoft.com/office/drawing/2014/main" id="{F892B086-93D1-46F2-8E40-EFB53A4D21C2}"/>
              </a:ext>
            </a:extLst>
          </p:cNvPr>
          <p:cNvGraphicFramePr>
            <a:graphicFrameLocks noGrp="1"/>
          </p:cNvGraphicFramePr>
          <p:nvPr>
            <p:extLst>
              <p:ext uri="{D42A27DB-BD31-4B8C-83A1-F6EECF244321}">
                <p14:modId xmlns:p14="http://schemas.microsoft.com/office/powerpoint/2010/main" val="465714328"/>
              </p:ext>
            </p:extLst>
          </p:nvPr>
        </p:nvGraphicFramePr>
        <p:xfrm>
          <a:off x="194712" y="1127203"/>
          <a:ext cx="11800114" cy="5132198"/>
        </p:xfrm>
        <a:graphic>
          <a:graphicData uri="http://schemas.openxmlformats.org/drawingml/2006/table">
            <a:tbl>
              <a:tblPr firstRow="1" bandRow="1">
                <a:tableStyleId>{5C22544A-7EE6-4342-B048-85BDC9FD1C3A}</a:tableStyleId>
              </a:tblPr>
              <a:tblGrid>
                <a:gridCol w="638629">
                  <a:extLst>
                    <a:ext uri="{9D8B030D-6E8A-4147-A177-3AD203B41FA5}">
                      <a16:colId xmlns:a16="http://schemas.microsoft.com/office/drawing/2014/main" val="1205785288"/>
                    </a:ext>
                  </a:extLst>
                </a:gridCol>
                <a:gridCol w="3831771">
                  <a:extLst>
                    <a:ext uri="{9D8B030D-6E8A-4147-A177-3AD203B41FA5}">
                      <a16:colId xmlns:a16="http://schemas.microsoft.com/office/drawing/2014/main" val="3874285504"/>
                    </a:ext>
                  </a:extLst>
                </a:gridCol>
                <a:gridCol w="3614057">
                  <a:extLst>
                    <a:ext uri="{9D8B030D-6E8A-4147-A177-3AD203B41FA5}">
                      <a16:colId xmlns:a16="http://schemas.microsoft.com/office/drawing/2014/main" val="613218319"/>
                    </a:ext>
                  </a:extLst>
                </a:gridCol>
                <a:gridCol w="3715657">
                  <a:extLst>
                    <a:ext uri="{9D8B030D-6E8A-4147-A177-3AD203B41FA5}">
                      <a16:colId xmlns:a16="http://schemas.microsoft.com/office/drawing/2014/main" val="330847972"/>
                    </a:ext>
                  </a:extLst>
                </a:gridCol>
              </a:tblGrid>
              <a:tr h="773558">
                <a:tc rowSpan="2">
                  <a:txBody>
                    <a:bodyPr/>
                    <a:lstStyle/>
                    <a:p>
                      <a:pPr algn="ctr"/>
                      <a:r>
                        <a:rPr lang="zh-TW" altLang="en-US" sz="2800" dirty="0">
                          <a:solidFill>
                            <a:schemeClr val="bg1"/>
                          </a:solidFill>
                        </a:rPr>
                        <a:t>不同点</a:t>
                      </a:r>
                    </a:p>
                  </a:txBody>
                  <a:tcPr vert="eaVert" anchor="ctr">
                    <a:solidFill>
                      <a:srgbClr val="0066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dirty="0">
                          <a:solidFill>
                            <a:schemeClr val="bg1"/>
                          </a:solidFill>
                          <a:latin typeface="微軟正黑體" panose="020B0604030504040204" pitchFamily="34" charset="-120"/>
                          <a:ea typeface="+mn-ea"/>
                        </a:rPr>
                        <a:t>信赖</a:t>
                      </a:r>
                      <a:endParaRPr lang="en-US" altLang="zh-TW" sz="2800" dirty="0">
                        <a:solidFill>
                          <a:schemeClr val="bg1"/>
                        </a:solidFill>
                        <a:latin typeface="微軟正黑體" panose="020B0604030504040204" pitchFamily="34" charset="-120"/>
                        <a:ea typeface="+mn-ea"/>
                      </a:endParaRPr>
                    </a:p>
                  </a:txBody>
                  <a:tcPr anchor="ctr">
                    <a:solidFill>
                      <a:srgbClr val="0066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dirty="0">
                          <a:solidFill>
                            <a:schemeClr val="bg1"/>
                          </a:solidFill>
                          <a:latin typeface="微軟正黑體" panose="020B0604030504040204" pitchFamily="34" charset="-120"/>
                          <a:ea typeface="+mn-ea"/>
                        </a:rPr>
                        <a:t>信任</a:t>
                      </a:r>
                      <a:endParaRPr lang="en-US" altLang="zh-TW" sz="2800" dirty="0">
                        <a:solidFill>
                          <a:schemeClr val="bg1"/>
                        </a:solidFill>
                        <a:latin typeface="微軟正黑體" panose="020B0604030504040204" pitchFamily="34" charset="-120"/>
                        <a:ea typeface="+mn-ea"/>
                      </a:endParaRPr>
                    </a:p>
                  </a:txBody>
                  <a:tcPr anchor="ctr">
                    <a:solidFill>
                      <a:srgbClr val="0066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dirty="0">
                          <a:solidFill>
                            <a:schemeClr val="bg1"/>
                          </a:solidFill>
                          <a:latin typeface="微軟正黑體" panose="020B0604030504040204" pitchFamily="34" charset="-120"/>
                          <a:ea typeface="+mn-ea"/>
                        </a:rPr>
                        <a:t>相信</a:t>
                      </a:r>
                      <a:endParaRPr lang="en-US" altLang="zh-TW" sz="2800" dirty="0">
                        <a:solidFill>
                          <a:schemeClr val="bg1"/>
                        </a:solidFill>
                        <a:latin typeface="微軟正黑體" panose="020B0604030504040204" pitchFamily="34" charset="-120"/>
                        <a:ea typeface="+mn-ea"/>
                      </a:endParaRPr>
                    </a:p>
                  </a:txBody>
                  <a:tcPr anchor="ctr">
                    <a:solidFill>
                      <a:srgbClr val="006666"/>
                    </a:solidFill>
                  </a:tcPr>
                </a:tc>
                <a:extLst>
                  <a:ext uri="{0D108BD9-81ED-4DB2-BD59-A6C34878D82A}">
                    <a16:rowId xmlns:a16="http://schemas.microsoft.com/office/drawing/2014/main" val="2958263532"/>
                  </a:ext>
                </a:extLst>
              </a:tr>
              <a:tr h="2465541">
                <a:tc vMerge="1">
                  <a:txBody>
                    <a:bodyPr/>
                    <a:lstStyle/>
                    <a:p>
                      <a:endParaRPr lang="zh-TW" altLang="en-US" dirty="0"/>
                    </a:p>
                  </a:txBody>
                  <a:tcPr/>
                </a:tc>
                <a:tc>
                  <a:txBody>
                    <a:bodyPr/>
                    <a:lstStyle/>
                    <a:p>
                      <a:pPr marL="0" indent="0" algn="l">
                        <a:lnSpc>
                          <a:spcPct val="150000"/>
                        </a:lnSpc>
                        <a:buNone/>
                      </a:pPr>
                      <a:r>
                        <a:rPr lang="en-US" altLang="zh-TW" sz="2800" dirty="0"/>
                        <a:t>1.</a:t>
                      </a:r>
                      <a:r>
                        <a:rPr lang="zh-TW" altLang="en-US" sz="2800" dirty="0"/>
                        <a:t>侧重在“信任并依靠”</a:t>
                      </a:r>
                      <a:endParaRPr lang="en-US" altLang="zh-TW" sz="2800" dirty="0"/>
                    </a:p>
                    <a:p>
                      <a:pPr marL="0" indent="0" algn="l">
                        <a:lnSpc>
                          <a:spcPct val="150000"/>
                        </a:lnSpc>
                        <a:buNone/>
                      </a:pPr>
                      <a:r>
                        <a:rPr lang="en-US" altLang="zh-TW" sz="2800" dirty="0"/>
                        <a:t>2.</a:t>
                      </a:r>
                      <a:r>
                        <a:rPr lang="zh-TW" altLang="en-US" sz="2800" dirty="0"/>
                        <a:t>可用于事物。</a:t>
                      </a:r>
                      <a:endParaRPr lang="en-US" altLang="zh-TW" sz="2800" dirty="0"/>
                    </a:p>
                    <a:p>
                      <a:pPr marL="0" indent="0" algn="l">
                        <a:lnSpc>
                          <a:spcPct val="150000"/>
                        </a:lnSpc>
                        <a:buNone/>
                      </a:pPr>
                      <a:r>
                        <a:rPr lang="en-US" altLang="zh-TW" sz="2800" dirty="0"/>
                        <a:t>3.</a:t>
                      </a:r>
                      <a:r>
                        <a:rPr lang="zh-TW" altLang="en-US" sz="2800" dirty="0"/>
                        <a:t>一般不用于自己。</a:t>
                      </a:r>
                      <a:endParaRPr lang="en-US" altLang="zh-TW" sz="2800" dirty="0"/>
                    </a:p>
                    <a:p>
                      <a:pPr marL="0" indent="0" algn="l">
                        <a:lnSpc>
                          <a:spcPct val="150000"/>
                        </a:lnSpc>
                        <a:buNone/>
                      </a:pPr>
                      <a:r>
                        <a:rPr lang="en-US" altLang="zh-TW" sz="2800" dirty="0"/>
                        <a:t>4.</a:t>
                      </a:r>
                      <a:r>
                        <a:rPr lang="zh-TW" altLang="en-US" sz="2800" dirty="0"/>
                        <a:t>多用于书面语。</a:t>
                      </a:r>
                      <a:endParaRPr lang="en-US" altLang="zh-TW" sz="2800" dirty="0"/>
                    </a:p>
                    <a:p>
                      <a:pPr marL="0" indent="0" algn="l">
                        <a:lnSpc>
                          <a:spcPct val="150000"/>
                        </a:lnSpc>
                        <a:buNone/>
                      </a:pPr>
                      <a:r>
                        <a:rPr lang="en-US" altLang="zh-TW" sz="2800" dirty="0"/>
                        <a:t>5.</a:t>
                      </a:r>
                      <a:r>
                        <a:rPr lang="zh-TW" altLang="en-US" sz="2800" dirty="0"/>
                        <a:t>只能带名词性宾语。</a:t>
                      </a:r>
                      <a:endParaRPr lang="en-US" altLang="zh-TW" sz="2800" dirty="0"/>
                    </a:p>
                    <a:p>
                      <a:endParaRPr lang="zh-TW" altLang="en-US" sz="2800" dirty="0"/>
                    </a:p>
                  </a:txBody>
                  <a:tcPr/>
                </a:tc>
                <a:tc>
                  <a:txBody>
                    <a:bodyPr/>
                    <a:lstStyle/>
                    <a:p>
                      <a:pPr marL="0" indent="0" algn="l">
                        <a:lnSpc>
                          <a:spcPct val="150000"/>
                        </a:lnSpc>
                        <a:buNone/>
                      </a:pPr>
                      <a:r>
                        <a:rPr lang="en-US" altLang="zh-TW" sz="2800" dirty="0"/>
                        <a:t>1.</a:t>
                      </a:r>
                      <a:r>
                        <a:rPr lang="zh-TW" altLang="en-US" sz="2800" dirty="0"/>
                        <a:t>侧重在“敢于托付”</a:t>
                      </a:r>
                      <a:endParaRPr lang="en-US" altLang="zh-TW" sz="2800" dirty="0"/>
                    </a:p>
                    <a:p>
                      <a:pPr marL="0" indent="0" algn="l">
                        <a:lnSpc>
                          <a:spcPct val="150000"/>
                        </a:lnSpc>
                        <a:buNone/>
                      </a:pPr>
                      <a:r>
                        <a:rPr lang="en-US" altLang="zh-TW" sz="2800" dirty="0"/>
                        <a:t>2.</a:t>
                      </a:r>
                      <a:r>
                        <a:rPr lang="zh-TW" altLang="en-US" sz="2800" dirty="0"/>
                        <a:t>一般不用于自己。</a:t>
                      </a:r>
                      <a:endParaRPr lang="en-US" altLang="zh-TW" sz="2800" dirty="0"/>
                    </a:p>
                    <a:p>
                      <a:pPr marL="0" indent="0" algn="l">
                        <a:lnSpc>
                          <a:spcPct val="150000"/>
                        </a:lnSpc>
                        <a:buNone/>
                      </a:pPr>
                      <a:r>
                        <a:rPr lang="en-US" altLang="zh-TW" sz="2800" dirty="0"/>
                        <a:t>3.</a:t>
                      </a:r>
                      <a:r>
                        <a:rPr lang="zh-TW" altLang="en-US" sz="2800" dirty="0"/>
                        <a:t>多用于书面语。</a:t>
                      </a:r>
                      <a:endParaRPr lang="en-US" altLang="zh-TW" sz="2800" dirty="0"/>
                    </a:p>
                    <a:p>
                      <a:pPr marL="0" indent="0" algn="l">
                        <a:lnSpc>
                          <a:spcPct val="150000"/>
                        </a:lnSpc>
                        <a:buNone/>
                      </a:pPr>
                      <a:r>
                        <a:rPr lang="en-US" altLang="zh-TW" sz="2800" dirty="0"/>
                        <a:t>4.</a:t>
                      </a:r>
                      <a:r>
                        <a:rPr lang="zh-TW" altLang="en-US" sz="2800" dirty="0"/>
                        <a:t>只能带名词性宾语。</a:t>
                      </a:r>
                    </a:p>
                  </a:txBody>
                  <a:tcPr/>
                </a:tc>
                <a:tc>
                  <a:txBody>
                    <a:bodyPr/>
                    <a:lstStyle/>
                    <a:p>
                      <a:pPr marL="0" indent="0" algn="l">
                        <a:lnSpc>
                          <a:spcPct val="150000"/>
                        </a:lnSpc>
                        <a:buNone/>
                      </a:pPr>
                      <a:r>
                        <a:rPr lang="en-US" altLang="zh-TW" sz="2800" dirty="0"/>
                        <a:t>1.</a:t>
                      </a:r>
                      <a:r>
                        <a:rPr lang="zh-TW" altLang="en-US" sz="2800" dirty="0"/>
                        <a:t>侧重在“认为正确或</a:t>
                      </a:r>
                      <a:endParaRPr lang="en-US" altLang="zh-TW" sz="2800" dirty="0"/>
                    </a:p>
                    <a:p>
                      <a:pPr marL="0" indent="0" algn="l">
                        <a:lnSpc>
                          <a:spcPct val="150000"/>
                        </a:lnSpc>
                        <a:buNone/>
                      </a:pPr>
                      <a:r>
                        <a:rPr lang="zh-TW" altLang="en-US" sz="2800" dirty="0"/>
                        <a:t>   确实”</a:t>
                      </a:r>
                      <a:endParaRPr lang="en-US" altLang="zh-TW" sz="2800" dirty="0"/>
                    </a:p>
                    <a:p>
                      <a:pPr marL="0" indent="0" algn="l">
                        <a:lnSpc>
                          <a:spcPct val="150000"/>
                        </a:lnSpc>
                        <a:buNone/>
                      </a:pPr>
                      <a:r>
                        <a:rPr lang="en-US" altLang="zh-TW" sz="2800" dirty="0"/>
                        <a:t>2.</a:t>
                      </a:r>
                      <a:r>
                        <a:rPr lang="zh-TW" altLang="en-US" sz="2800" dirty="0"/>
                        <a:t>可用于事物。</a:t>
                      </a:r>
                      <a:endParaRPr lang="en-US" altLang="zh-TW" sz="2800" dirty="0"/>
                    </a:p>
                    <a:p>
                      <a:pPr marL="0" indent="0" algn="l">
                        <a:lnSpc>
                          <a:spcPct val="150000"/>
                        </a:lnSpc>
                        <a:buNone/>
                      </a:pPr>
                      <a:r>
                        <a:rPr lang="en-US" altLang="zh-TW" sz="2800" dirty="0"/>
                        <a:t>3.</a:t>
                      </a:r>
                      <a:r>
                        <a:rPr lang="zh-TW" altLang="en-US" sz="2800" dirty="0"/>
                        <a:t>可用于别人或自己</a:t>
                      </a:r>
                      <a:endParaRPr lang="en-US" altLang="zh-TW" sz="2800" dirty="0"/>
                    </a:p>
                    <a:p>
                      <a:pPr marL="0" indent="0" algn="l">
                        <a:lnSpc>
                          <a:spcPct val="150000"/>
                        </a:lnSpc>
                        <a:buNone/>
                      </a:pPr>
                      <a:r>
                        <a:rPr lang="en-US" altLang="zh-TW" sz="2800" dirty="0"/>
                        <a:t>4.</a:t>
                      </a:r>
                      <a:r>
                        <a:rPr lang="zh-TW" altLang="en-US" sz="2800" dirty="0"/>
                        <a:t>书面语、口语都常用。</a:t>
                      </a:r>
                      <a:endParaRPr lang="en-US" altLang="zh-TW" sz="2800" dirty="0"/>
                    </a:p>
                    <a:p>
                      <a:pPr marL="0" marR="0" lvl="0" indent="0" algn="l" defTabSz="914400" rtl="0" eaLnBrk="1" fontAlgn="auto" latinLnBrk="0" hangingPunct="1">
                        <a:lnSpc>
                          <a:spcPct val="150000"/>
                        </a:lnSpc>
                        <a:spcBef>
                          <a:spcPts val="0"/>
                        </a:spcBef>
                        <a:spcAft>
                          <a:spcPts val="0"/>
                        </a:spcAft>
                        <a:buClrTx/>
                        <a:buSzTx/>
                        <a:buFontTx/>
                        <a:buNone/>
                        <a:tabLst/>
                        <a:defRPr/>
                      </a:pPr>
                      <a:r>
                        <a:rPr lang="en-US" altLang="zh-TW" sz="2800" dirty="0"/>
                        <a:t>5.</a:t>
                      </a:r>
                      <a:r>
                        <a:rPr lang="zh-TW" altLang="en-US" sz="2800" dirty="0"/>
                        <a:t>可以带非名词性宾语。</a:t>
                      </a:r>
                      <a:endParaRPr lang="en-US" altLang="zh-TW" sz="2800" dirty="0"/>
                    </a:p>
                    <a:p>
                      <a:endParaRPr lang="zh-TW" altLang="en-US" sz="2800" dirty="0"/>
                    </a:p>
                  </a:txBody>
                  <a:tcPr/>
                </a:tc>
                <a:extLst>
                  <a:ext uri="{0D108BD9-81ED-4DB2-BD59-A6C34878D82A}">
                    <a16:rowId xmlns:a16="http://schemas.microsoft.com/office/drawing/2014/main" val="3686087006"/>
                  </a:ext>
                </a:extLst>
              </a:tr>
            </a:tbl>
          </a:graphicData>
        </a:graphic>
      </p:graphicFrame>
    </p:spTree>
    <p:extLst>
      <p:ext uri="{BB962C8B-B14F-4D97-AF65-F5344CB8AC3E}">
        <p14:creationId xmlns:p14="http://schemas.microsoft.com/office/powerpoint/2010/main" val="4222639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2EE29622-3776-4478-8ECE-24F8F17B9FAA}"/>
              </a:ext>
            </a:extLst>
          </p:cNvPr>
          <p:cNvSpPr/>
          <p:nvPr/>
        </p:nvSpPr>
        <p:spPr>
          <a:xfrm>
            <a:off x="725971" y="1212079"/>
            <a:ext cx="11092070" cy="4433842"/>
          </a:xfrm>
          <a:prstGeom prst="rect">
            <a:avLst/>
          </a:prstGeom>
        </p:spPr>
        <p:txBody>
          <a:bodyPr wrap="square">
            <a:spAutoFit/>
          </a:bodyPr>
          <a:lstStyle/>
          <a:p>
            <a:pPr indent="457200" algn="just">
              <a:lnSpc>
                <a:spcPct val="150000"/>
              </a:lnSpc>
            </a:pPr>
            <a:r>
              <a:rPr lang="zh-CN" altLang="en-US" sz="3200" dirty="0">
                <a:solidFill>
                  <a:srgbClr val="191919"/>
                </a:solidFill>
                <a:latin typeface="微軟正黑體" panose="020B0604030504040204" pitchFamily="34" charset="-120"/>
                <a:ea typeface="微軟正黑體" panose="020B0604030504040204" pitchFamily="34" charset="-120"/>
              </a:rPr>
              <a:t>在儿女的眼光里，母亲应该是最美最可爱最可信赖最该受感激的一个人。人有丑的，母亲没有丑的。母亲可以老，但不会丑。从前有一首很流行的儿歌</a:t>
            </a:r>
            <a:r>
              <a:rPr lang="en-US" altLang="zh-CN" sz="3200" dirty="0">
                <a:solidFill>
                  <a:srgbClr val="191919"/>
                </a:solidFill>
                <a:latin typeface="微軟正黑體" panose="020B0604030504040204" pitchFamily="34" charset="-120"/>
                <a:ea typeface="微軟正黑體" panose="020B0604030504040204" pitchFamily="34" charset="-120"/>
              </a:rPr>
              <a:t>《</a:t>
            </a:r>
            <a:r>
              <a:rPr lang="zh-CN" altLang="en-US" sz="3200" dirty="0">
                <a:solidFill>
                  <a:srgbClr val="191919"/>
                </a:solidFill>
                <a:latin typeface="微軟正黑體" panose="020B0604030504040204" pitchFamily="34" charset="-120"/>
                <a:ea typeface="微軟正黑體" panose="020B0604030504040204" pitchFamily="34" charset="-120"/>
              </a:rPr>
              <a:t>乌鸦歌</a:t>
            </a:r>
            <a:r>
              <a:rPr lang="en-US" altLang="zh-CN" sz="3200" dirty="0">
                <a:solidFill>
                  <a:srgbClr val="191919"/>
                </a:solidFill>
                <a:latin typeface="微軟正黑體" panose="020B0604030504040204" pitchFamily="34" charset="-120"/>
                <a:ea typeface="微軟正黑體" panose="020B0604030504040204" pitchFamily="34" charset="-120"/>
              </a:rPr>
              <a:t>》</a:t>
            </a:r>
            <a:r>
              <a:rPr lang="zh-CN" altLang="en-US" sz="3200" dirty="0">
                <a:solidFill>
                  <a:srgbClr val="191919"/>
                </a:solidFill>
                <a:latin typeface="微軟正黑體" panose="020B0604030504040204" pitchFamily="34" charset="-120"/>
                <a:ea typeface="微軟正黑體" panose="020B0604030504040204" pitchFamily="34" charset="-120"/>
              </a:rPr>
              <a:t>，记得歌词是这样的：“乌鸦乌鸦对我叫，乌鸦真真孝。乌鸦老了不能飞，对着小鸦啼。小鸦朝朝打食归，打食归来先喂母。‘母亲从前喂过我！’”</a:t>
            </a:r>
            <a:endParaRPr lang="zh-CN" altLang="en-US" sz="3200" b="0" i="0" dirty="0">
              <a:solidFill>
                <a:srgbClr val="191919"/>
              </a:solidFill>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837719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687630" y="210152"/>
            <a:ext cx="2151321" cy="1107996"/>
          </a:xfrm>
          <a:prstGeom prst="rect">
            <a:avLst/>
          </a:prstGeom>
          <a:solidFill>
            <a:schemeClr val="accent4">
              <a:lumMod val="75000"/>
            </a:schemeClr>
          </a:solidFill>
          <a:ln>
            <a:solidFill>
              <a:schemeClr val="accent1"/>
            </a:solidFill>
          </a:ln>
        </p:spPr>
        <p:txBody>
          <a:bodyPr wrap="square" rtlCol="0">
            <a:spAutoFit/>
          </a:bodyPr>
          <a:lstStyle/>
          <a:p>
            <a:pPr algn="ctr"/>
            <a:r>
              <a:rPr lang="zh-TW" altLang="en-US" sz="6600" dirty="0">
                <a:solidFill>
                  <a:schemeClr val="bg1"/>
                </a:solidFill>
                <a:latin typeface="+mn-ea"/>
              </a:rPr>
              <a:t>岗位</a:t>
            </a:r>
            <a:endParaRPr lang="en-US" altLang="zh-TW" sz="6600" dirty="0">
              <a:solidFill>
                <a:schemeClr val="bg1"/>
              </a:solidFill>
              <a:latin typeface="+mn-ea"/>
            </a:endParaRPr>
          </a:p>
        </p:txBody>
      </p:sp>
      <p:sp>
        <p:nvSpPr>
          <p:cNvPr id="4" name="文字方塊 3">
            <a:extLst>
              <a:ext uri="{FF2B5EF4-FFF2-40B4-BE49-F238E27FC236}">
                <a16:creationId xmlns:a16="http://schemas.microsoft.com/office/drawing/2014/main" id="{AE265C2A-CA00-4841-992C-7C43D64B6320}"/>
              </a:ext>
            </a:extLst>
          </p:cNvPr>
          <p:cNvSpPr txBox="1"/>
          <p:nvPr/>
        </p:nvSpPr>
        <p:spPr>
          <a:xfrm>
            <a:off x="6415927" y="235165"/>
            <a:ext cx="2151321" cy="1107996"/>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zh-TW" altLang="en-US" sz="6600" dirty="0">
                <a:solidFill>
                  <a:schemeClr val="bg1"/>
                </a:solidFill>
                <a:latin typeface="+mn-ea"/>
              </a:rPr>
              <a:t>一味</a:t>
            </a:r>
            <a:endParaRPr lang="en-US" altLang="zh-TW" sz="6600" dirty="0">
              <a:solidFill>
                <a:schemeClr val="bg1"/>
              </a:solidFill>
              <a:latin typeface="+mn-ea"/>
            </a:endParaRPr>
          </a:p>
        </p:txBody>
      </p:sp>
      <p:sp>
        <p:nvSpPr>
          <p:cNvPr id="5" name="文字方塊 4">
            <a:extLst>
              <a:ext uri="{FF2B5EF4-FFF2-40B4-BE49-F238E27FC236}">
                <a16:creationId xmlns:a16="http://schemas.microsoft.com/office/drawing/2014/main" id="{558E7656-10B4-4306-9253-BEABC2FAD5CB}"/>
              </a:ext>
            </a:extLst>
          </p:cNvPr>
          <p:cNvSpPr txBox="1"/>
          <p:nvPr/>
        </p:nvSpPr>
        <p:spPr>
          <a:xfrm>
            <a:off x="687630" y="3429000"/>
            <a:ext cx="2151321" cy="1107996"/>
          </a:xfrm>
          <a:prstGeom prst="rect">
            <a:avLst/>
          </a:prstGeom>
          <a:solidFill>
            <a:schemeClr val="accent4">
              <a:lumMod val="75000"/>
            </a:schemeClr>
          </a:solidFill>
          <a:ln>
            <a:solidFill>
              <a:schemeClr val="accent4">
                <a:lumMod val="75000"/>
              </a:schemeClr>
            </a:solidFill>
          </a:ln>
        </p:spPr>
        <p:txBody>
          <a:bodyPr wrap="square" rtlCol="0" anchor="ctr">
            <a:spAutoFit/>
          </a:bodyPr>
          <a:lstStyle/>
          <a:p>
            <a:pPr algn="ctr"/>
            <a:r>
              <a:rPr lang="zh-TW" altLang="en-US" sz="6600" dirty="0">
                <a:solidFill>
                  <a:schemeClr val="bg1"/>
                </a:solidFill>
                <a:latin typeface="+mn-ea"/>
              </a:rPr>
              <a:t>犹</a:t>
            </a:r>
            <a:endParaRPr lang="en-US" altLang="zh-TW" sz="6600" dirty="0">
              <a:solidFill>
                <a:schemeClr val="bg1"/>
              </a:solidFill>
              <a:latin typeface="+mn-ea"/>
            </a:endParaRPr>
          </a:p>
        </p:txBody>
      </p:sp>
      <p:sp>
        <p:nvSpPr>
          <p:cNvPr id="6" name="文字方塊 5">
            <a:extLst>
              <a:ext uri="{FF2B5EF4-FFF2-40B4-BE49-F238E27FC236}">
                <a16:creationId xmlns:a16="http://schemas.microsoft.com/office/drawing/2014/main" id="{04856BEF-FABE-4A15-82C8-163159CEDA31}"/>
              </a:ext>
            </a:extLst>
          </p:cNvPr>
          <p:cNvSpPr txBox="1"/>
          <p:nvPr/>
        </p:nvSpPr>
        <p:spPr>
          <a:xfrm>
            <a:off x="6415926" y="3429000"/>
            <a:ext cx="2151321" cy="1107996"/>
          </a:xfrm>
          <a:prstGeom prst="rect">
            <a:avLst/>
          </a:prstGeom>
          <a:solidFill>
            <a:schemeClr val="accent4">
              <a:lumMod val="75000"/>
            </a:schemeClr>
          </a:solidFill>
          <a:ln>
            <a:solidFill>
              <a:schemeClr val="accent4">
                <a:lumMod val="75000"/>
              </a:schemeClr>
            </a:solidFill>
          </a:ln>
        </p:spPr>
        <p:txBody>
          <a:bodyPr wrap="square" rtlCol="0" anchor="ctr">
            <a:spAutoFit/>
          </a:bodyPr>
          <a:lstStyle/>
          <a:p>
            <a:pPr algn="ctr"/>
            <a:r>
              <a:rPr lang="zh-TW" altLang="en-US" sz="6600" dirty="0">
                <a:solidFill>
                  <a:schemeClr val="bg1"/>
                </a:solidFill>
                <a:latin typeface="+mn-ea"/>
              </a:rPr>
              <a:t>大王</a:t>
            </a:r>
            <a:endParaRPr lang="en-US" altLang="zh-TW" sz="6600" dirty="0">
              <a:solidFill>
                <a:schemeClr val="bg1"/>
              </a:solidFill>
              <a:latin typeface="+mn-ea"/>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0" y="1969611"/>
            <a:ext cx="6096000" cy="916469"/>
          </a:xfrm>
          <a:prstGeom prst="rect">
            <a:avLst/>
          </a:prstGeom>
          <a:noFill/>
        </p:spPr>
        <p:txBody>
          <a:bodyPr wrap="square" rtlCol="0">
            <a:spAutoFit/>
          </a:bodyPr>
          <a:lstStyle/>
          <a:p>
            <a:pPr algn="ctr">
              <a:lnSpc>
                <a:spcPct val="150000"/>
              </a:lnSpc>
            </a:pPr>
            <a:r>
              <a:rPr lang="zh-TW" altLang="en-US" sz="4000" dirty="0">
                <a:latin typeface="+mn-ea"/>
              </a:rPr>
              <a:t>职位。</a:t>
            </a:r>
          </a:p>
        </p:txBody>
      </p:sp>
      <p:sp>
        <p:nvSpPr>
          <p:cNvPr id="8" name="文字方塊 7">
            <a:extLst>
              <a:ext uri="{FF2B5EF4-FFF2-40B4-BE49-F238E27FC236}">
                <a16:creationId xmlns:a16="http://schemas.microsoft.com/office/drawing/2014/main" id="{4FD80E1D-4098-4E8F-80F3-90702602E502}"/>
              </a:ext>
            </a:extLst>
          </p:cNvPr>
          <p:cNvSpPr txBox="1"/>
          <p:nvPr/>
        </p:nvSpPr>
        <p:spPr>
          <a:xfrm>
            <a:off x="6134489" y="1979719"/>
            <a:ext cx="6096000" cy="916469"/>
          </a:xfrm>
          <a:prstGeom prst="rect">
            <a:avLst/>
          </a:prstGeom>
          <a:noFill/>
        </p:spPr>
        <p:txBody>
          <a:bodyPr wrap="square" rtlCol="0">
            <a:spAutoFit/>
          </a:bodyPr>
          <a:lstStyle/>
          <a:p>
            <a:pPr algn="ctr">
              <a:lnSpc>
                <a:spcPct val="150000"/>
              </a:lnSpc>
            </a:pPr>
            <a:r>
              <a:rPr lang="zh-TW" altLang="en-US" sz="4000" dirty="0">
                <a:latin typeface="+mn-ea"/>
              </a:rPr>
              <a:t>单纯地，总是。</a:t>
            </a:r>
          </a:p>
        </p:txBody>
      </p:sp>
      <p:sp>
        <p:nvSpPr>
          <p:cNvPr id="9" name="文字方塊 8">
            <a:extLst>
              <a:ext uri="{FF2B5EF4-FFF2-40B4-BE49-F238E27FC236}">
                <a16:creationId xmlns:a16="http://schemas.microsoft.com/office/drawing/2014/main" id="{D17DCB4F-281E-48F9-8B9B-F6FF1FC41050}"/>
              </a:ext>
            </a:extLst>
          </p:cNvPr>
          <p:cNvSpPr txBox="1"/>
          <p:nvPr/>
        </p:nvSpPr>
        <p:spPr>
          <a:xfrm>
            <a:off x="687630" y="5179220"/>
            <a:ext cx="5408370" cy="916469"/>
          </a:xfrm>
          <a:prstGeom prst="rect">
            <a:avLst/>
          </a:prstGeom>
          <a:noFill/>
        </p:spPr>
        <p:txBody>
          <a:bodyPr wrap="square" rtlCol="0">
            <a:spAutoFit/>
          </a:bodyPr>
          <a:lstStyle/>
          <a:p>
            <a:pPr algn="ctr">
              <a:lnSpc>
                <a:spcPct val="150000"/>
              </a:lnSpc>
            </a:pPr>
            <a:r>
              <a:rPr lang="zh-TW" altLang="en-US" sz="4000" dirty="0">
                <a:latin typeface="+mn-ea"/>
              </a:rPr>
              <a:t>如同。</a:t>
            </a:r>
          </a:p>
        </p:txBody>
      </p:sp>
      <p:sp>
        <p:nvSpPr>
          <p:cNvPr id="11" name="矩形 10">
            <a:extLst>
              <a:ext uri="{FF2B5EF4-FFF2-40B4-BE49-F238E27FC236}">
                <a16:creationId xmlns:a16="http://schemas.microsoft.com/office/drawing/2014/main" id="{9AF8CCF4-6697-482F-81B6-2EF38231843A}"/>
              </a:ext>
            </a:extLst>
          </p:cNvPr>
          <p:cNvSpPr/>
          <p:nvPr/>
        </p:nvSpPr>
        <p:spPr>
          <a:xfrm>
            <a:off x="2838951" y="3917562"/>
            <a:ext cx="3609474" cy="584775"/>
          </a:xfrm>
          <a:prstGeom prst="rect">
            <a:avLst/>
          </a:prstGeom>
        </p:spPr>
        <p:txBody>
          <a:bodyPr wrap="square">
            <a:spAutoFit/>
          </a:bodyPr>
          <a:lstStyle/>
          <a:p>
            <a:pPr algn="ctr"/>
            <a:r>
              <a:rPr lang="en-US" altLang="zh-TW" sz="3200" dirty="0">
                <a:latin typeface="+mn-ea"/>
              </a:rPr>
              <a:t>just like, as</a:t>
            </a:r>
            <a:endParaRPr lang="zh-TW" altLang="en-US" sz="3200" dirty="0">
              <a:latin typeface="+mn-ea"/>
              <a:cs typeface="Calibri" panose="020F0502020204030204" pitchFamily="34" charset="0"/>
            </a:endParaRPr>
          </a:p>
        </p:txBody>
      </p:sp>
      <p:sp>
        <p:nvSpPr>
          <p:cNvPr id="13" name="矩形 12">
            <a:extLst>
              <a:ext uri="{FF2B5EF4-FFF2-40B4-BE49-F238E27FC236}">
                <a16:creationId xmlns:a16="http://schemas.microsoft.com/office/drawing/2014/main" id="{32AA8BD3-2869-40FD-A7C0-6100AC3E5D3A}"/>
              </a:ext>
            </a:extLst>
          </p:cNvPr>
          <p:cNvSpPr/>
          <p:nvPr/>
        </p:nvSpPr>
        <p:spPr>
          <a:xfrm>
            <a:off x="8567246" y="3800880"/>
            <a:ext cx="3625143" cy="584775"/>
          </a:xfrm>
          <a:prstGeom prst="rect">
            <a:avLst/>
          </a:prstGeom>
        </p:spPr>
        <p:txBody>
          <a:bodyPr wrap="square">
            <a:spAutoFit/>
          </a:bodyPr>
          <a:lstStyle/>
          <a:p>
            <a:pPr algn="ctr"/>
            <a:r>
              <a:rPr lang="en-US" altLang="zh-TW" sz="3200" dirty="0">
                <a:latin typeface="+mn-ea"/>
              </a:rPr>
              <a:t>magnate</a:t>
            </a:r>
            <a:endParaRPr lang="zh-TW" altLang="en-US" sz="3200" dirty="0">
              <a:latin typeface="+mn-ea"/>
              <a:cs typeface="Calibri" panose="020F0502020204030204" pitchFamily="34" charset="0"/>
            </a:endParaRPr>
          </a:p>
        </p:txBody>
      </p:sp>
      <p:sp>
        <p:nvSpPr>
          <p:cNvPr id="14" name="矩形 13">
            <a:extLst>
              <a:ext uri="{FF2B5EF4-FFF2-40B4-BE49-F238E27FC236}">
                <a16:creationId xmlns:a16="http://schemas.microsoft.com/office/drawing/2014/main" id="{6B1E5DB5-A453-4C9C-BA79-98369E7D6F4E}"/>
              </a:ext>
            </a:extLst>
          </p:cNvPr>
          <p:cNvSpPr/>
          <p:nvPr/>
        </p:nvSpPr>
        <p:spPr>
          <a:xfrm>
            <a:off x="8567246" y="681854"/>
            <a:ext cx="3618926" cy="584775"/>
          </a:xfrm>
          <a:prstGeom prst="rect">
            <a:avLst/>
          </a:prstGeom>
        </p:spPr>
        <p:txBody>
          <a:bodyPr wrap="square">
            <a:spAutoFit/>
          </a:bodyPr>
          <a:lstStyle/>
          <a:p>
            <a:pPr algn="ctr"/>
            <a:r>
              <a:rPr lang="en-US" altLang="zh-TW" sz="3200" dirty="0">
                <a:latin typeface="+mn-ea"/>
              </a:rPr>
              <a:t>simply</a:t>
            </a:r>
            <a:endParaRPr lang="zh-TW" altLang="en-US" sz="3200" dirty="0">
              <a:latin typeface="+mn-ea"/>
              <a:cs typeface="Calibri" panose="020F0502020204030204" pitchFamily="34" charset="0"/>
            </a:endParaRPr>
          </a:p>
        </p:txBody>
      </p:sp>
      <p:sp>
        <p:nvSpPr>
          <p:cNvPr id="15" name="矩形 14">
            <a:extLst>
              <a:ext uri="{FF2B5EF4-FFF2-40B4-BE49-F238E27FC236}">
                <a16:creationId xmlns:a16="http://schemas.microsoft.com/office/drawing/2014/main" id="{58C387E4-4460-4071-8CB6-8D0ABB1306E7}"/>
              </a:ext>
            </a:extLst>
          </p:cNvPr>
          <p:cNvSpPr/>
          <p:nvPr/>
        </p:nvSpPr>
        <p:spPr>
          <a:xfrm>
            <a:off x="2838951" y="681853"/>
            <a:ext cx="3609474" cy="584775"/>
          </a:xfrm>
          <a:prstGeom prst="rect">
            <a:avLst/>
          </a:prstGeom>
        </p:spPr>
        <p:txBody>
          <a:bodyPr wrap="square">
            <a:spAutoFit/>
          </a:bodyPr>
          <a:lstStyle/>
          <a:p>
            <a:pPr algn="ctr"/>
            <a:r>
              <a:rPr lang="en-US" altLang="zh-TW" sz="3200" dirty="0" err="1">
                <a:latin typeface="+mn-ea"/>
              </a:rPr>
              <a:t>station;post</a:t>
            </a:r>
            <a:endParaRPr lang="zh-TW" altLang="en-US" sz="3200" dirty="0">
              <a:latin typeface="+mn-ea"/>
              <a:cs typeface="Calibri" panose="020F0502020204030204" pitchFamily="34" charset="0"/>
            </a:endParaRPr>
          </a:p>
        </p:txBody>
      </p:sp>
      <p:sp>
        <p:nvSpPr>
          <p:cNvPr id="16" name="文字方塊 15">
            <a:extLst>
              <a:ext uri="{FF2B5EF4-FFF2-40B4-BE49-F238E27FC236}">
                <a16:creationId xmlns:a16="http://schemas.microsoft.com/office/drawing/2014/main" id="{9C2304EC-7083-4A48-AE2C-4C66F190D946}"/>
              </a:ext>
            </a:extLst>
          </p:cNvPr>
          <p:cNvSpPr txBox="1"/>
          <p:nvPr/>
        </p:nvSpPr>
        <p:spPr>
          <a:xfrm>
            <a:off x="6134489" y="5110243"/>
            <a:ext cx="6051683" cy="916469"/>
          </a:xfrm>
          <a:prstGeom prst="rect">
            <a:avLst/>
          </a:prstGeom>
          <a:noFill/>
        </p:spPr>
        <p:txBody>
          <a:bodyPr wrap="square" rtlCol="0">
            <a:spAutoFit/>
          </a:bodyPr>
          <a:lstStyle/>
          <a:p>
            <a:pPr algn="ctr">
              <a:lnSpc>
                <a:spcPct val="150000"/>
              </a:lnSpc>
            </a:pPr>
            <a:r>
              <a:rPr lang="zh-TW" altLang="en-US" sz="4000" dirty="0">
                <a:latin typeface="+mn-ea"/>
              </a:rPr>
              <a:t>指垄断某种经济事业的人。</a:t>
            </a:r>
          </a:p>
        </p:txBody>
      </p:sp>
    </p:spTree>
    <p:extLst>
      <p:ext uri="{BB962C8B-B14F-4D97-AF65-F5344CB8AC3E}">
        <p14:creationId xmlns:p14="http://schemas.microsoft.com/office/powerpoint/2010/main" val="3063847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additive="base">
                                        <p:cTn id="55" dur="500" fill="hold"/>
                                        <p:tgtEl>
                                          <p:spTgt spid="5"/>
                                        </p:tgtEl>
                                        <p:attrNameLst>
                                          <p:attrName>ppt_x</p:attrName>
                                        </p:attrNameLst>
                                      </p:cBhvr>
                                      <p:tavLst>
                                        <p:tav tm="0">
                                          <p:val>
                                            <p:strVal val="#ppt_x"/>
                                          </p:val>
                                        </p:tav>
                                        <p:tav tm="100000">
                                          <p:val>
                                            <p:strVal val="#ppt_x"/>
                                          </p:val>
                                        </p:tav>
                                      </p:tavLst>
                                    </p:anim>
                                    <p:anim calcmode="lin" valueType="num">
                                      <p:cBhvr additive="base">
                                        <p:cTn id="5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ppt_x"/>
                                          </p:val>
                                        </p:tav>
                                        <p:tav tm="100000">
                                          <p:val>
                                            <p:strVal val="#ppt_x"/>
                                          </p:val>
                                        </p:tav>
                                      </p:tavLst>
                                    </p:anim>
                                    <p:anim calcmode="lin" valueType="num">
                                      <p:cBhvr additive="base">
                                        <p:cTn id="6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6"/>
                                        </p:tgtEl>
                                        <p:attrNameLst>
                                          <p:attrName>style.visibility</p:attrName>
                                        </p:attrNameLst>
                                      </p:cBhvr>
                                      <p:to>
                                        <p:strVal val="visible"/>
                                      </p:to>
                                    </p:set>
                                    <p:anim calcmode="lin" valueType="num">
                                      <p:cBhvr additive="base">
                                        <p:cTn id="67" dur="500" fill="hold"/>
                                        <p:tgtEl>
                                          <p:spTgt spid="6"/>
                                        </p:tgtEl>
                                        <p:attrNameLst>
                                          <p:attrName>ppt_x</p:attrName>
                                        </p:attrNameLst>
                                      </p:cBhvr>
                                      <p:tavLst>
                                        <p:tav tm="0">
                                          <p:val>
                                            <p:strVal val="#ppt_x"/>
                                          </p:val>
                                        </p:tav>
                                        <p:tav tm="100000">
                                          <p:val>
                                            <p:strVal val="#ppt_x"/>
                                          </p:val>
                                        </p:tav>
                                      </p:tavLst>
                                    </p:anim>
                                    <p:anim calcmode="lin" valueType="num">
                                      <p:cBhvr additive="base">
                                        <p:cTn id="6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ppt_x"/>
                                          </p:val>
                                        </p:tav>
                                        <p:tav tm="100000">
                                          <p:val>
                                            <p:strVal val="#ppt_x"/>
                                          </p:val>
                                        </p:tav>
                                      </p:tavLst>
                                    </p:anim>
                                    <p:anim calcmode="lin" valueType="num">
                                      <p:cBhvr additive="base">
                                        <p:cTn id="7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p:bldP spid="8" grpId="0"/>
      <p:bldP spid="9" grpId="0"/>
      <p:bldP spid="11" grpId="0"/>
      <p:bldP spid="13" grpId="0"/>
      <p:bldP spid="14" grpId="0"/>
      <p:bldP spid="15" grpId="0"/>
      <p:bldP spid="1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687630" y="210152"/>
            <a:ext cx="2151321" cy="1107996"/>
          </a:xfrm>
          <a:prstGeom prst="rect">
            <a:avLst/>
          </a:prstGeom>
          <a:solidFill>
            <a:schemeClr val="accent4">
              <a:lumMod val="75000"/>
            </a:schemeClr>
          </a:solidFill>
          <a:ln>
            <a:solidFill>
              <a:schemeClr val="accent1"/>
            </a:solidFill>
          </a:ln>
        </p:spPr>
        <p:txBody>
          <a:bodyPr wrap="square" rtlCol="0">
            <a:spAutoFit/>
          </a:bodyPr>
          <a:lstStyle/>
          <a:p>
            <a:pPr algn="ctr"/>
            <a:r>
              <a:rPr lang="zh-TW" altLang="en-US" sz="6600" dirty="0">
                <a:solidFill>
                  <a:schemeClr val="bg1"/>
                </a:solidFill>
                <a:latin typeface="+mn-ea"/>
              </a:rPr>
              <a:t>藉</a:t>
            </a:r>
            <a:endParaRPr lang="en-US" altLang="zh-TW" sz="6600" dirty="0">
              <a:solidFill>
                <a:schemeClr val="bg1"/>
              </a:solidFill>
              <a:latin typeface="+mn-ea"/>
            </a:endParaRPr>
          </a:p>
        </p:txBody>
      </p:sp>
      <p:sp>
        <p:nvSpPr>
          <p:cNvPr id="4" name="文字方塊 3">
            <a:extLst>
              <a:ext uri="{FF2B5EF4-FFF2-40B4-BE49-F238E27FC236}">
                <a16:creationId xmlns:a16="http://schemas.microsoft.com/office/drawing/2014/main" id="{AE265C2A-CA00-4841-992C-7C43D64B6320}"/>
              </a:ext>
            </a:extLst>
          </p:cNvPr>
          <p:cNvSpPr txBox="1"/>
          <p:nvPr/>
        </p:nvSpPr>
        <p:spPr>
          <a:xfrm>
            <a:off x="6415927" y="235165"/>
            <a:ext cx="2151321" cy="1107996"/>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zh-TW" altLang="en-US" sz="6600" dirty="0">
                <a:solidFill>
                  <a:schemeClr val="bg1"/>
                </a:solidFill>
                <a:latin typeface="+mn-ea"/>
              </a:rPr>
              <a:t>反哺</a:t>
            </a:r>
            <a:endParaRPr lang="en-US" altLang="zh-TW" sz="6600" dirty="0">
              <a:solidFill>
                <a:schemeClr val="bg1"/>
              </a:solidFill>
              <a:latin typeface="+mn-ea"/>
            </a:endParaRPr>
          </a:p>
        </p:txBody>
      </p:sp>
      <p:sp>
        <p:nvSpPr>
          <p:cNvPr id="5" name="文字方塊 4">
            <a:extLst>
              <a:ext uri="{FF2B5EF4-FFF2-40B4-BE49-F238E27FC236}">
                <a16:creationId xmlns:a16="http://schemas.microsoft.com/office/drawing/2014/main" id="{558E7656-10B4-4306-9253-BEABC2FAD5CB}"/>
              </a:ext>
            </a:extLst>
          </p:cNvPr>
          <p:cNvSpPr txBox="1"/>
          <p:nvPr/>
        </p:nvSpPr>
        <p:spPr>
          <a:xfrm>
            <a:off x="687630" y="3429000"/>
            <a:ext cx="2151321" cy="1107996"/>
          </a:xfrm>
          <a:prstGeom prst="rect">
            <a:avLst/>
          </a:prstGeom>
          <a:solidFill>
            <a:schemeClr val="accent4">
              <a:lumMod val="75000"/>
            </a:schemeClr>
          </a:solidFill>
          <a:ln>
            <a:solidFill>
              <a:schemeClr val="accent4">
                <a:lumMod val="75000"/>
              </a:schemeClr>
            </a:solidFill>
          </a:ln>
        </p:spPr>
        <p:txBody>
          <a:bodyPr wrap="square" rtlCol="0" anchor="ctr">
            <a:spAutoFit/>
          </a:bodyPr>
          <a:lstStyle/>
          <a:p>
            <a:pPr algn="ctr"/>
            <a:r>
              <a:rPr lang="zh-TW" altLang="en-US" sz="6600" dirty="0">
                <a:solidFill>
                  <a:schemeClr val="bg1"/>
                </a:solidFill>
                <a:latin typeface="+mn-ea"/>
              </a:rPr>
              <a:t>人性</a:t>
            </a:r>
            <a:endParaRPr lang="en-US" altLang="zh-TW" sz="6600" dirty="0">
              <a:solidFill>
                <a:schemeClr val="bg1"/>
              </a:solidFill>
              <a:latin typeface="+mn-ea"/>
            </a:endParaRPr>
          </a:p>
        </p:txBody>
      </p:sp>
      <p:sp>
        <p:nvSpPr>
          <p:cNvPr id="6" name="文字方塊 5">
            <a:extLst>
              <a:ext uri="{FF2B5EF4-FFF2-40B4-BE49-F238E27FC236}">
                <a16:creationId xmlns:a16="http://schemas.microsoft.com/office/drawing/2014/main" id="{04856BEF-FABE-4A15-82C8-163159CEDA31}"/>
              </a:ext>
            </a:extLst>
          </p:cNvPr>
          <p:cNvSpPr txBox="1"/>
          <p:nvPr/>
        </p:nvSpPr>
        <p:spPr>
          <a:xfrm>
            <a:off x="6415926" y="3429000"/>
            <a:ext cx="2151321" cy="1107996"/>
          </a:xfrm>
          <a:prstGeom prst="rect">
            <a:avLst/>
          </a:prstGeom>
          <a:solidFill>
            <a:schemeClr val="accent4">
              <a:lumMod val="75000"/>
            </a:schemeClr>
          </a:solidFill>
          <a:ln>
            <a:solidFill>
              <a:schemeClr val="accent4">
                <a:lumMod val="75000"/>
              </a:schemeClr>
            </a:solidFill>
          </a:ln>
        </p:spPr>
        <p:txBody>
          <a:bodyPr wrap="square" rtlCol="0" anchor="ctr">
            <a:spAutoFit/>
          </a:bodyPr>
          <a:lstStyle/>
          <a:p>
            <a:pPr algn="ctr"/>
            <a:r>
              <a:rPr lang="zh-TW" altLang="en-US" sz="6600" dirty="0">
                <a:solidFill>
                  <a:schemeClr val="bg1"/>
                </a:solidFill>
                <a:latin typeface="+mn-ea"/>
              </a:rPr>
              <a:t>回想</a:t>
            </a:r>
            <a:endParaRPr lang="en-US" altLang="zh-TW" sz="6600" dirty="0">
              <a:solidFill>
                <a:schemeClr val="bg1"/>
              </a:solidFill>
              <a:latin typeface="+mn-ea"/>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0" y="1969611"/>
            <a:ext cx="6096000" cy="916469"/>
          </a:xfrm>
          <a:prstGeom prst="rect">
            <a:avLst/>
          </a:prstGeom>
          <a:noFill/>
        </p:spPr>
        <p:txBody>
          <a:bodyPr wrap="square" rtlCol="0">
            <a:spAutoFit/>
          </a:bodyPr>
          <a:lstStyle/>
          <a:p>
            <a:pPr algn="ctr">
              <a:lnSpc>
                <a:spcPct val="150000"/>
              </a:lnSpc>
            </a:pPr>
            <a:r>
              <a:rPr lang="zh-TW" altLang="en-US" sz="4000" dirty="0">
                <a:latin typeface="+mn-ea"/>
              </a:rPr>
              <a:t>同“借”，假托。</a:t>
            </a:r>
          </a:p>
        </p:txBody>
      </p:sp>
      <p:sp>
        <p:nvSpPr>
          <p:cNvPr id="8" name="文字方塊 7">
            <a:extLst>
              <a:ext uri="{FF2B5EF4-FFF2-40B4-BE49-F238E27FC236}">
                <a16:creationId xmlns:a16="http://schemas.microsoft.com/office/drawing/2014/main" id="{4FD80E1D-4098-4E8F-80F3-90702602E502}"/>
              </a:ext>
            </a:extLst>
          </p:cNvPr>
          <p:cNvSpPr txBox="1"/>
          <p:nvPr/>
        </p:nvSpPr>
        <p:spPr>
          <a:xfrm>
            <a:off x="6134489" y="2376645"/>
            <a:ext cx="6096000" cy="916469"/>
          </a:xfrm>
          <a:prstGeom prst="rect">
            <a:avLst/>
          </a:prstGeom>
          <a:noFill/>
        </p:spPr>
        <p:txBody>
          <a:bodyPr wrap="square" rtlCol="0">
            <a:spAutoFit/>
          </a:bodyPr>
          <a:lstStyle/>
          <a:p>
            <a:pPr algn="ctr">
              <a:lnSpc>
                <a:spcPct val="150000"/>
              </a:lnSpc>
            </a:pPr>
            <a:r>
              <a:rPr lang="zh-TW" altLang="en-US" sz="4000" dirty="0">
                <a:latin typeface="+mn-ea"/>
              </a:rPr>
              <a:t>报答父母。</a:t>
            </a:r>
          </a:p>
        </p:txBody>
      </p:sp>
      <p:sp>
        <p:nvSpPr>
          <p:cNvPr id="9" name="文字方塊 8">
            <a:extLst>
              <a:ext uri="{FF2B5EF4-FFF2-40B4-BE49-F238E27FC236}">
                <a16:creationId xmlns:a16="http://schemas.microsoft.com/office/drawing/2014/main" id="{D17DCB4F-281E-48F9-8B9B-F6FF1FC41050}"/>
              </a:ext>
            </a:extLst>
          </p:cNvPr>
          <p:cNvSpPr txBox="1"/>
          <p:nvPr/>
        </p:nvSpPr>
        <p:spPr>
          <a:xfrm>
            <a:off x="687630" y="4868332"/>
            <a:ext cx="5408370" cy="1839799"/>
          </a:xfrm>
          <a:prstGeom prst="rect">
            <a:avLst/>
          </a:prstGeom>
          <a:noFill/>
        </p:spPr>
        <p:txBody>
          <a:bodyPr wrap="square" rtlCol="0">
            <a:spAutoFit/>
          </a:bodyPr>
          <a:lstStyle/>
          <a:p>
            <a:pPr algn="ctr">
              <a:lnSpc>
                <a:spcPct val="150000"/>
              </a:lnSpc>
            </a:pPr>
            <a:r>
              <a:rPr lang="zh-TW" altLang="en-US" sz="4000" dirty="0">
                <a:latin typeface="+mn-ea"/>
              </a:rPr>
              <a:t>人所具有的区别一般动物的常的情感和理性。</a:t>
            </a:r>
          </a:p>
        </p:txBody>
      </p:sp>
      <p:sp>
        <p:nvSpPr>
          <p:cNvPr id="11" name="矩形 10">
            <a:extLst>
              <a:ext uri="{FF2B5EF4-FFF2-40B4-BE49-F238E27FC236}">
                <a16:creationId xmlns:a16="http://schemas.microsoft.com/office/drawing/2014/main" id="{9AF8CCF4-6697-482F-81B6-2EF38231843A}"/>
              </a:ext>
            </a:extLst>
          </p:cNvPr>
          <p:cNvSpPr/>
          <p:nvPr/>
        </p:nvSpPr>
        <p:spPr>
          <a:xfrm>
            <a:off x="2838951" y="3459778"/>
            <a:ext cx="3609474" cy="1077218"/>
          </a:xfrm>
          <a:prstGeom prst="rect">
            <a:avLst/>
          </a:prstGeom>
        </p:spPr>
        <p:txBody>
          <a:bodyPr wrap="square">
            <a:spAutoFit/>
          </a:bodyPr>
          <a:lstStyle/>
          <a:p>
            <a:pPr algn="ctr"/>
            <a:r>
              <a:rPr lang="en-US" altLang="zh-TW" sz="3200" dirty="0">
                <a:latin typeface="+mn-ea"/>
              </a:rPr>
              <a:t>normal human feeling</a:t>
            </a:r>
            <a:endParaRPr lang="zh-TW" altLang="en-US" sz="3200" dirty="0">
              <a:latin typeface="+mn-ea"/>
              <a:cs typeface="Calibri" panose="020F0502020204030204" pitchFamily="34" charset="0"/>
            </a:endParaRPr>
          </a:p>
        </p:txBody>
      </p:sp>
      <p:sp>
        <p:nvSpPr>
          <p:cNvPr id="13" name="矩形 12">
            <a:extLst>
              <a:ext uri="{FF2B5EF4-FFF2-40B4-BE49-F238E27FC236}">
                <a16:creationId xmlns:a16="http://schemas.microsoft.com/office/drawing/2014/main" id="{32AA8BD3-2869-40FD-A7C0-6100AC3E5D3A}"/>
              </a:ext>
            </a:extLst>
          </p:cNvPr>
          <p:cNvSpPr/>
          <p:nvPr/>
        </p:nvSpPr>
        <p:spPr>
          <a:xfrm>
            <a:off x="8567246" y="3800880"/>
            <a:ext cx="3625143" cy="584775"/>
          </a:xfrm>
          <a:prstGeom prst="rect">
            <a:avLst/>
          </a:prstGeom>
        </p:spPr>
        <p:txBody>
          <a:bodyPr wrap="square">
            <a:spAutoFit/>
          </a:bodyPr>
          <a:lstStyle/>
          <a:p>
            <a:pPr algn="ctr"/>
            <a:r>
              <a:rPr lang="en-US" altLang="zh-TW" sz="3200" dirty="0">
                <a:latin typeface="+mn-ea"/>
                <a:cs typeface="Calibri" panose="020F0502020204030204" pitchFamily="34" charset="0"/>
              </a:rPr>
              <a:t>to think back</a:t>
            </a:r>
            <a:endParaRPr lang="zh-TW" altLang="en-US" sz="3200" dirty="0">
              <a:latin typeface="+mn-ea"/>
              <a:cs typeface="Calibri" panose="020F0502020204030204" pitchFamily="34" charset="0"/>
            </a:endParaRPr>
          </a:p>
        </p:txBody>
      </p:sp>
      <p:sp>
        <p:nvSpPr>
          <p:cNvPr id="14" name="矩形 13">
            <a:extLst>
              <a:ext uri="{FF2B5EF4-FFF2-40B4-BE49-F238E27FC236}">
                <a16:creationId xmlns:a16="http://schemas.microsoft.com/office/drawing/2014/main" id="{6B1E5DB5-A453-4C9C-BA79-98369E7D6F4E}"/>
              </a:ext>
            </a:extLst>
          </p:cNvPr>
          <p:cNvSpPr/>
          <p:nvPr/>
        </p:nvSpPr>
        <p:spPr>
          <a:xfrm>
            <a:off x="6467668" y="1379733"/>
            <a:ext cx="5743575" cy="1077218"/>
          </a:xfrm>
          <a:prstGeom prst="rect">
            <a:avLst/>
          </a:prstGeom>
        </p:spPr>
        <p:txBody>
          <a:bodyPr wrap="square">
            <a:spAutoFit/>
          </a:bodyPr>
          <a:lstStyle/>
          <a:p>
            <a:pPr algn="ctr"/>
            <a:r>
              <a:rPr lang="en-US" altLang="zh-TW" sz="3200" dirty="0">
                <a:latin typeface="+mn-ea"/>
              </a:rPr>
              <a:t>when a little bird grows </a:t>
            </a:r>
            <a:r>
              <a:rPr lang="en-US" altLang="zh-TW" sz="3200" dirty="0" err="1">
                <a:latin typeface="+mn-ea"/>
              </a:rPr>
              <a:t>up,it</a:t>
            </a:r>
            <a:r>
              <a:rPr lang="en-US" altLang="zh-TW" sz="3200" dirty="0">
                <a:latin typeface="+mn-ea"/>
              </a:rPr>
              <a:t> feed food to its mother</a:t>
            </a:r>
            <a:endParaRPr lang="zh-TW" altLang="en-US" sz="3200" dirty="0">
              <a:latin typeface="+mn-ea"/>
              <a:cs typeface="Calibri" panose="020F0502020204030204" pitchFamily="34" charset="0"/>
            </a:endParaRPr>
          </a:p>
        </p:txBody>
      </p:sp>
      <p:sp>
        <p:nvSpPr>
          <p:cNvPr id="15" name="矩形 14">
            <a:extLst>
              <a:ext uri="{FF2B5EF4-FFF2-40B4-BE49-F238E27FC236}">
                <a16:creationId xmlns:a16="http://schemas.microsoft.com/office/drawing/2014/main" id="{58C387E4-4460-4071-8CB6-8D0ABB1306E7}"/>
              </a:ext>
            </a:extLst>
          </p:cNvPr>
          <p:cNvSpPr/>
          <p:nvPr/>
        </p:nvSpPr>
        <p:spPr>
          <a:xfrm>
            <a:off x="2838951" y="681853"/>
            <a:ext cx="3609474" cy="584775"/>
          </a:xfrm>
          <a:prstGeom prst="rect">
            <a:avLst/>
          </a:prstGeom>
        </p:spPr>
        <p:txBody>
          <a:bodyPr wrap="square">
            <a:spAutoFit/>
          </a:bodyPr>
          <a:lstStyle/>
          <a:p>
            <a:pPr algn="ctr"/>
            <a:r>
              <a:rPr lang="en-US" altLang="zh-TW" sz="3200" dirty="0">
                <a:latin typeface="+mn-ea"/>
              </a:rPr>
              <a:t>rely on; pretext</a:t>
            </a:r>
            <a:endParaRPr lang="zh-TW" altLang="en-US" sz="3200" dirty="0">
              <a:latin typeface="+mn-ea"/>
              <a:cs typeface="Calibri" panose="020F0502020204030204" pitchFamily="34" charset="0"/>
            </a:endParaRPr>
          </a:p>
        </p:txBody>
      </p:sp>
      <p:sp>
        <p:nvSpPr>
          <p:cNvPr id="16" name="文字方塊 15">
            <a:extLst>
              <a:ext uri="{FF2B5EF4-FFF2-40B4-BE49-F238E27FC236}">
                <a16:creationId xmlns:a16="http://schemas.microsoft.com/office/drawing/2014/main" id="{C023928A-2EA9-4550-AAFE-FE0FFF109E11}"/>
              </a:ext>
            </a:extLst>
          </p:cNvPr>
          <p:cNvSpPr txBox="1"/>
          <p:nvPr/>
        </p:nvSpPr>
        <p:spPr>
          <a:xfrm>
            <a:off x="6448424" y="4885677"/>
            <a:ext cx="5782065" cy="902555"/>
          </a:xfrm>
          <a:prstGeom prst="rect">
            <a:avLst/>
          </a:prstGeom>
          <a:noFill/>
        </p:spPr>
        <p:txBody>
          <a:bodyPr wrap="square" rtlCol="0">
            <a:spAutoFit/>
          </a:bodyPr>
          <a:lstStyle/>
          <a:p>
            <a:pPr algn="ctr">
              <a:lnSpc>
                <a:spcPct val="150000"/>
              </a:lnSpc>
            </a:pPr>
            <a:r>
              <a:rPr lang="zh-TW" altLang="en-US" sz="4000" dirty="0">
                <a:latin typeface="+mn-ea"/>
              </a:rPr>
              <a:t>想</a:t>
            </a:r>
            <a:r>
              <a:rPr lang="en-US" altLang="zh-TW" sz="4000" dirty="0">
                <a:latin typeface="+mn-ea"/>
              </a:rPr>
              <a:t>(</a:t>
            </a:r>
            <a:r>
              <a:rPr lang="zh-TW" altLang="en-US" sz="4000" dirty="0">
                <a:latin typeface="+mn-ea"/>
              </a:rPr>
              <a:t>过去的事</a:t>
            </a:r>
            <a:r>
              <a:rPr lang="en-US" altLang="zh-TW" sz="4000" dirty="0">
                <a:latin typeface="+mn-ea"/>
              </a:rPr>
              <a:t>)</a:t>
            </a:r>
            <a:r>
              <a:rPr lang="zh-TW" altLang="en-US" sz="4000" dirty="0">
                <a:latin typeface="+mn-ea"/>
              </a:rPr>
              <a:t>。</a:t>
            </a:r>
          </a:p>
        </p:txBody>
      </p:sp>
    </p:spTree>
    <p:extLst>
      <p:ext uri="{BB962C8B-B14F-4D97-AF65-F5344CB8AC3E}">
        <p14:creationId xmlns:p14="http://schemas.microsoft.com/office/powerpoint/2010/main" val="985040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additive="base">
                                        <p:cTn id="55" dur="500" fill="hold"/>
                                        <p:tgtEl>
                                          <p:spTgt spid="5"/>
                                        </p:tgtEl>
                                        <p:attrNameLst>
                                          <p:attrName>ppt_x</p:attrName>
                                        </p:attrNameLst>
                                      </p:cBhvr>
                                      <p:tavLst>
                                        <p:tav tm="0">
                                          <p:val>
                                            <p:strVal val="#ppt_x"/>
                                          </p:val>
                                        </p:tav>
                                        <p:tav tm="100000">
                                          <p:val>
                                            <p:strVal val="#ppt_x"/>
                                          </p:val>
                                        </p:tav>
                                      </p:tavLst>
                                    </p:anim>
                                    <p:anim calcmode="lin" valueType="num">
                                      <p:cBhvr additive="base">
                                        <p:cTn id="5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ppt_x"/>
                                          </p:val>
                                        </p:tav>
                                        <p:tav tm="100000">
                                          <p:val>
                                            <p:strVal val="#ppt_x"/>
                                          </p:val>
                                        </p:tav>
                                      </p:tavLst>
                                    </p:anim>
                                    <p:anim calcmode="lin" valueType="num">
                                      <p:cBhvr additive="base">
                                        <p:cTn id="6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6"/>
                                        </p:tgtEl>
                                        <p:attrNameLst>
                                          <p:attrName>style.visibility</p:attrName>
                                        </p:attrNameLst>
                                      </p:cBhvr>
                                      <p:to>
                                        <p:strVal val="visible"/>
                                      </p:to>
                                    </p:set>
                                    <p:anim calcmode="lin" valueType="num">
                                      <p:cBhvr additive="base">
                                        <p:cTn id="67" dur="500" fill="hold"/>
                                        <p:tgtEl>
                                          <p:spTgt spid="6"/>
                                        </p:tgtEl>
                                        <p:attrNameLst>
                                          <p:attrName>ppt_x</p:attrName>
                                        </p:attrNameLst>
                                      </p:cBhvr>
                                      <p:tavLst>
                                        <p:tav tm="0">
                                          <p:val>
                                            <p:strVal val="#ppt_x"/>
                                          </p:val>
                                        </p:tav>
                                        <p:tav tm="100000">
                                          <p:val>
                                            <p:strVal val="#ppt_x"/>
                                          </p:val>
                                        </p:tav>
                                      </p:tavLst>
                                    </p:anim>
                                    <p:anim calcmode="lin" valueType="num">
                                      <p:cBhvr additive="base">
                                        <p:cTn id="6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ppt_x"/>
                                          </p:val>
                                        </p:tav>
                                        <p:tav tm="100000">
                                          <p:val>
                                            <p:strVal val="#ppt_x"/>
                                          </p:val>
                                        </p:tav>
                                      </p:tavLst>
                                    </p:anim>
                                    <p:anim calcmode="lin" valueType="num">
                                      <p:cBhvr additive="base">
                                        <p:cTn id="7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p:bldP spid="8" grpId="0"/>
      <p:bldP spid="9" grpId="0"/>
      <p:bldP spid="11" grpId="0"/>
      <p:bldP spid="13" grpId="0"/>
      <p:bldP spid="14" grpId="0"/>
      <p:bldP spid="15" grpId="0"/>
      <p:bldP spid="1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687630" y="210152"/>
            <a:ext cx="2151321" cy="1107996"/>
          </a:xfrm>
          <a:prstGeom prst="rect">
            <a:avLst/>
          </a:prstGeom>
          <a:solidFill>
            <a:schemeClr val="accent4">
              <a:lumMod val="75000"/>
            </a:schemeClr>
          </a:solidFill>
          <a:ln>
            <a:solidFill>
              <a:schemeClr val="accent1"/>
            </a:solidFill>
          </a:ln>
        </p:spPr>
        <p:txBody>
          <a:bodyPr wrap="square" rtlCol="0">
            <a:spAutoFit/>
          </a:bodyPr>
          <a:lstStyle/>
          <a:p>
            <a:pPr algn="ctr"/>
            <a:r>
              <a:rPr lang="zh-TW" altLang="en-US" sz="6600" dirty="0">
                <a:solidFill>
                  <a:schemeClr val="bg1"/>
                </a:solidFill>
                <a:latin typeface="Calibri" panose="020F0502020204030204" pitchFamily="34" charset="0"/>
              </a:rPr>
              <a:t>心酸</a:t>
            </a:r>
            <a:endParaRPr lang="en-US" altLang="zh-TW" sz="6600" dirty="0">
              <a:solidFill>
                <a:schemeClr val="bg1"/>
              </a:solidFill>
              <a:latin typeface="Calibri" panose="020F0502020204030204" pitchFamily="34" charset="0"/>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0" y="1969611"/>
            <a:ext cx="6096000" cy="916469"/>
          </a:xfrm>
          <a:prstGeom prst="rect">
            <a:avLst/>
          </a:prstGeom>
          <a:noFill/>
        </p:spPr>
        <p:txBody>
          <a:bodyPr wrap="square" rtlCol="0">
            <a:spAutoFit/>
          </a:bodyPr>
          <a:lstStyle/>
          <a:p>
            <a:pPr algn="ctr">
              <a:lnSpc>
                <a:spcPct val="150000"/>
              </a:lnSpc>
            </a:pPr>
            <a:r>
              <a:rPr lang="zh-TW" altLang="en-US" sz="4000" dirty="0">
                <a:latin typeface="Calibri" panose="020F0502020204030204" pitchFamily="34" charset="0"/>
              </a:rPr>
              <a:t>心中悲痛，伤心。</a:t>
            </a:r>
          </a:p>
        </p:txBody>
      </p:sp>
      <p:sp>
        <p:nvSpPr>
          <p:cNvPr id="15" name="矩形 14">
            <a:extLst>
              <a:ext uri="{FF2B5EF4-FFF2-40B4-BE49-F238E27FC236}">
                <a16:creationId xmlns:a16="http://schemas.microsoft.com/office/drawing/2014/main" id="{58C387E4-4460-4071-8CB6-8D0ABB1306E7}"/>
              </a:ext>
            </a:extLst>
          </p:cNvPr>
          <p:cNvSpPr/>
          <p:nvPr/>
        </p:nvSpPr>
        <p:spPr>
          <a:xfrm>
            <a:off x="2838951" y="240930"/>
            <a:ext cx="3609474" cy="1077218"/>
          </a:xfrm>
          <a:prstGeom prst="rect">
            <a:avLst/>
          </a:prstGeom>
        </p:spPr>
        <p:txBody>
          <a:bodyPr wrap="square">
            <a:spAutoFit/>
          </a:bodyPr>
          <a:lstStyle/>
          <a:p>
            <a:pPr algn="ctr"/>
            <a:r>
              <a:rPr lang="en-US" altLang="zh-TW" sz="3200" dirty="0">
                <a:latin typeface="+mn-ea"/>
              </a:rPr>
              <a:t>be grieved; </a:t>
            </a:r>
          </a:p>
          <a:p>
            <a:pPr algn="ctr"/>
            <a:r>
              <a:rPr lang="en-US" altLang="zh-TW" sz="3200" dirty="0">
                <a:latin typeface="+mn-ea"/>
              </a:rPr>
              <a:t>feel sad</a:t>
            </a:r>
            <a:endParaRPr lang="zh-TW" altLang="en-US" sz="3200" dirty="0">
              <a:latin typeface="+mn-ea"/>
              <a:cs typeface="Calibri" panose="020F0502020204030204" pitchFamily="34" charset="0"/>
            </a:endParaRPr>
          </a:p>
        </p:txBody>
      </p:sp>
      <p:pic>
        <p:nvPicPr>
          <p:cNvPr id="3" name="圖片 2">
            <a:extLst>
              <a:ext uri="{FF2B5EF4-FFF2-40B4-BE49-F238E27FC236}">
                <a16:creationId xmlns:a16="http://schemas.microsoft.com/office/drawing/2014/main" id="{DD443AF8-1797-424A-9EF5-9B978D0B744E}"/>
              </a:ext>
            </a:extLst>
          </p:cNvPr>
          <p:cNvPicPr>
            <a:picLocks noChangeAspect="1"/>
          </p:cNvPicPr>
          <p:nvPr/>
        </p:nvPicPr>
        <p:blipFill>
          <a:blip r:embed="rId2"/>
          <a:stretch>
            <a:fillRect/>
          </a:stretch>
        </p:blipFill>
        <p:spPr>
          <a:xfrm>
            <a:off x="5167431" y="1348926"/>
            <a:ext cx="2561988" cy="2392897"/>
          </a:xfrm>
          <a:prstGeom prst="rect">
            <a:avLst/>
          </a:prstGeom>
        </p:spPr>
      </p:pic>
    </p:spTree>
    <p:extLst>
      <p:ext uri="{BB962C8B-B14F-4D97-AF65-F5344CB8AC3E}">
        <p14:creationId xmlns:p14="http://schemas.microsoft.com/office/powerpoint/2010/main" val="1841883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1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299F7FC-E22F-45B7-BD9D-0900893D756E}"/>
              </a:ext>
            </a:extLst>
          </p:cNvPr>
          <p:cNvSpPr txBox="1"/>
          <p:nvPr/>
        </p:nvSpPr>
        <p:spPr>
          <a:xfrm>
            <a:off x="705796" y="2321004"/>
            <a:ext cx="4307839" cy="2215991"/>
          </a:xfrm>
          <a:prstGeom prst="rect">
            <a:avLst/>
          </a:prstGeom>
          <a:solidFill>
            <a:srgbClr val="006666"/>
          </a:solidFill>
          <a:ln>
            <a:solidFill>
              <a:srgbClr val="006666"/>
            </a:solidFill>
          </a:ln>
        </p:spPr>
        <p:txBody>
          <a:bodyPr wrap="square" rtlCol="0">
            <a:spAutoFit/>
          </a:bodyPr>
          <a:lstStyle/>
          <a:p>
            <a:pPr algn="ctr"/>
            <a:r>
              <a:rPr lang="zh-TW" altLang="en-US" sz="13800" dirty="0">
                <a:solidFill>
                  <a:schemeClr val="bg1"/>
                </a:solidFill>
                <a:latin typeface="微軟正黑體" panose="020B0604030504040204" pitchFamily="34" charset="-120"/>
                <a:ea typeface="微軟正黑體" panose="020B0604030504040204" pitchFamily="34" charset="-120"/>
              </a:rPr>
              <a:t>回想</a:t>
            </a:r>
            <a:endParaRPr lang="en-US" altLang="zh-TW" sz="13800" dirty="0">
              <a:solidFill>
                <a:schemeClr val="bg1"/>
              </a:solidFill>
              <a:latin typeface="微軟正黑體" panose="020B0604030504040204" pitchFamily="34" charset="-120"/>
              <a:ea typeface="微軟正黑體" panose="020B0604030504040204" pitchFamily="34" charset="-120"/>
            </a:endParaRPr>
          </a:p>
        </p:txBody>
      </p:sp>
      <p:sp>
        <p:nvSpPr>
          <p:cNvPr id="3" name="文字方塊 2">
            <a:extLst>
              <a:ext uri="{FF2B5EF4-FFF2-40B4-BE49-F238E27FC236}">
                <a16:creationId xmlns:a16="http://schemas.microsoft.com/office/drawing/2014/main" id="{D52DC29E-8F79-4B00-BBB8-FF7D9EB180E2}"/>
              </a:ext>
            </a:extLst>
          </p:cNvPr>
          <p:cNvSpPr txBox="1"/>
          <p:nvPr/>
        </p:nvSpPr>
        <p:spPr>
          <a:xfrm>
            <a:off x="7530792" y="2321004"/>
            <a:ext cx="4307838" cy="2215991"/>
          </a:xfrm>
          <a:prstGeom prst="rect">
            <a:avLst/>
          </a:prstGeom>
          <a:solidFill>
            <a:srgbClr val="006666"/>
          </a:solidFill>
          <a:ln>
            <a:solidFill>
              <a:srgbClr val="006666"/>
            </a:solidFill>
          </a:ln>
        </p:spPr>
        <p:txBody>
          <a:bodyPr wrap="square" rtlCol="0">
            <a:spAutoFit/>
          </a:bodyPr>
          <a:lstStyle/>
          <a:p>
            <a:pPr algn="ctr"/>
            <a:r>
              <a:rPr lang="zh-TW" altLang="en-US" sz="13800" dirty="0">
                <a:solidFill>
                  <a:schemeClr val="bg1"/>
                </a:solidFill>
                <a:latin typeface="微軟正黑體" panose="020B0604030504040204" pitchFamily="34" charset="-120"/>
                <a:ea typeface="微軟正黑體" panose="020B0604030504040204" pitchFamily="34" charset="-120"/>
                <a:cs typeface="Calibri" panose="020F0502020204030204" pitchFamily="34" charset="0"/>
              </a:rPr>
              <a:t>回忆</a:t>
            </a:r>
          </a:p>
        </p:txBody>
      </p:sp>
      <p:cxnSp>
        <p:nvCxnSpPr>
          <p:cNvPr id="4" name="直線接點 3">
            <a:extLst>
              <a:ext uri="{FF2B5EF4-FFF2-40B4-BE49-F238E27FC236}">
                <a16:creationId xmlns:a16="http://schemas.microsoft.com/office/drawing/2014/main" id="{96A5A24E-646E-4F09-809E-C48CC58148D3}"/>
              </a:ext>
            </a:extLst>
          </p:cNvPr>
          <p:cNvCxnSpPr>
            <a:cxnSpLocks/>
          </p:cNvCxnSpPr>
          <p:nvPr/>
        </p:nvCxnSpPr>
        <p:spPr>
          <a:xfrm>
            <a:off x="4661210" y="3429000"/>
            <a:ext cx="2869582" cy="0"/>
          </a:xfrm>
          <a:prstGeom prst="line">
            <a:avLst/>
          </a:prstGeom>
          <a:ln w="76200">
            <a:solidFill>
              <a:srgbClr val="006666"/>
            </a:solidFill>
          </a:ln>
        </p:spPr>
        <p:style>
          <a:lnRef idx="1">
            <a:schemeClr val="accent1"/>
          </a:lnRef>
          <a:fillRef idx="0">
            <a:schemeClr val="accent1"/>
          </a:fillRef>
          <a:effectRef idx="0">
            <a:schemeClr val="accent1"/>
          </a:effectRef>
          <a:fontRef idx="minor">
            <a:schemeClr val="tx1"/>
          </a:fontRef>
        </p:style>
      </p:cxnSp>
      <p:sp>
        <p:nvSpPr>
          <p:cNvPr id="7" name="文字方塊 6">
            <a:extLst>
              <a:ext uri="{FF2B5EF4-FFF2-40B4-BE49-F238E27FC236}">
                <a16:creationId xmlns:a16="http://schemas.microsoft.com/office/drawing/2014/main" id="{DACE27D5-6AED-4895-AFC5-187B6FB8E01B}"/>
              </a:ext>
            </a:extLst>
          </p:cNvPr>
          <p:cNvSpPr txBox="1"/>
          <p:nvPr/>
        </p:nvSpPr>
        <p:spPr>
          <a:xfrm>
            <a:off x="705796" y="393412"/>
            <a:ext cx="2869330" cy="584775"/>
          </a:xfrm>
          <a:prstGeom prst="rect">
            <a:avLst/>
          </a:prstGeom>
          <a:noFill/>
          <a:ln w="38100">
            <a:solidFill>
              <a:srgbClr val="006666"/>
            </a:solidFill>
          </a:ln>
        </p:spPr>
        <p:txBody>
          <a:bodyPr wrap="square" rtlCol="0">
            <a:spAutoFit/>
          </a:bodyPr>
          <a:lstStyle/>
          <a:p>
            <a:pPr algn="ctr"/>
            <a:r>
              <a:rPr lang="zh-TW" altLang="en-US" sz="3200" b="1" dirty="0">
                <a:solidFill>
                  <a:srgbClr val="006666"/>
                </a:solidFill>
                <a:latin typeface="微軟正黑體" panose="020B0604030504040204" pitchFamily="34" charset="-120"/>
                <a:ea typeface="微軟正黑體" panose="020B0604030504040204" pitchFamily="34" charset="-120"/>
              </a:rPr>
              <a:t>近义词</a:t>
            </a:r>
            <a:r>
              <a:rPr lang="en-US" altLang="zh-TW" sz="3200" b="1" dirty="0">
                <a:solidFill>
                  <a:srgbClr val="006666"/>
                </a:solidFill>
                <a:latin typeface="微軟正黑體" panose="020B0604030504040204" pitchFamily="34" charset="-120"/>
                <a:ea typeface="微軟正黑體" panose="020B0604030504040204" pitchFamily="34" charset="-120"/>
              </a:rPr>
              <a:t>3</a:t>
            </a:r>
            <a:endParaRPr lang="zh-TW" altLang="en-US" sz="3200" b="1" dirty="0">
              <a:solidFill>
                <a:srgbClr val="006666"/>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011530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6A35303D-6CC8-428C-B444-EE1FB04D5DE8}"/>
              </a:ext>
            </a:extLst>
          </p:cNvPr>
          <p:cNvSpPr txBox="1"/>
          <p:nvPr/>
        </p:nvSpPr>
        <p:spPr>
          <a:xfrm>
            <a:off x="206477" y="46808"/>
            <a:ext cx="2694038" cy="461665"/>
          </a:xfrm>
          <a:prstGeom prst="rect">
            <a:avLst/>
          </a:prstGeom>
          <a:solidFill>
            <a:srgbClr val="006666"/>
          </a:solidFill>
          <a:ln w="38100">
            <a:solidFill>
              <a:srgbClr val="006666"/>
            </a:solidFill>
          </a:ln>
        </p:spPr>
        <p:txBody>
          <a:bodyPr wrap="square" rtlCol="0">
            <a:spAutoFit/>
          </a:bodyPr>
          <a:lstStyle/>
          <a:p>
            <a:pPr algn="ctr"/>
            <a:r>
              <a:rPr lang="zh-TW" altLang="en-US" sz="2400" dirty="0">
                <a:solidFill>
                  <a:schemeClr val="bg1"/>
                </a:solidFill>
                <a:latin typeface="微軟正黑體" panose="020B0604030504040204" pitchFamily="34" charset="-120"/>
                <a:ea typeface="微軟正黑體" panose="020B0604030504040204" pitchFamily="34" charset="-120"/>
              </a:rPr>
              <a:t>回想</a:t>
            </a:r>
            <a:endParaRPr lang="en-US" altLang="zh-TW" sz="2400" dirty="0">
              <a:solidFill>
                <a:schemeClr val="bg1"/>
              </a:solidFill>
              <a:latin typeface="微軟正黑體" panose="020B0604030504040204" pitchFamily="34" charset="-120"/>
              <a:ea typeface="微軟正黑體" panose="020B0604030504040204" pitchFamily="34" charset="-120"/>
            </a:endParaRPr>
          </a:p>
        </p:txBody>
      </p:sp>
      <p:sp>
        <p:nvSpPr>
          <p:cNvPr id="3" name="文字方塊 2">
            <a:extLst>
              <a:ext uri="{FF2B5EF4-FFF2-40B4-BE49-F238E27FC236}">
                <a16:creationId xmlns:a16="http://schemas.microsoft.com/office/drawing/2014/main" id="{2AD805DF-D8F2-4C40-B812-6025D886CDC7}"/>
              </a:ext>
            </a:extLst>
          </p:cNvPr>
          <p:cNvSpPr txBox="1"/>
          <p:nvPr/>
        </p:nvSpPr>
        <p:spPr>
          <a:xfrm>
            <a:off x="9167449" y="46808"/>
            <a:ext cx="2694038" cy="461665"/>
          </a:xfrm>
          <a:prstGeom prst="rect">
            <a:avLst/>
          </a:prstGeom>
          <a:solidFill>
            <a:srgbClr val="006666"/>
          </a:solidFill>
          <a:ln w="38100">
            <a:solidFill>
              <a:srgbClr val="006666"/>
            </a:solidFill>
          </a:ln>
        </p:spPr>
        <p:txBody>
          <a:bodyPr wrap="square" rtlCol="0">
            <a:spAutoFit/>
          </a:bodyPr>
          <a:lstStyle/>
          <a:p>
            <a:pPr algn="ctr"/>
            <a:r>
              <a:rPr lang="zh-TW" altLang="en-US" sz="2400" dirty="0">
                <a:solidFill>
                  <a:schemeClr val="bg1"/>
                </a:solidFill>
                <a:latin typeface="微軟正黑體" panose="020B0604030504040204" pitchFamily="34" charset="-120"/>
                <a:ea typeface="微軟正黑體" panose="020B0604030504040204" pitchFamily="34" charset="-120"/>
              </a:rPr>
              <a:t>回忆</a:t>
            </a:r>
            <a:endParaRPr lang="en-US" altLang="zh-TW" sz="2400" dirty="0">
              <a:solidFill>
                <a:schemeClr val="bg1"/>
              </a:solidFill>
              <a:latin typeface="微軟正黑體" panose="020B0604030504040204" pitchFamily="34" charset="-120"/>
              <a:ea typeface="微軟正黑體" panose="020B0604030504040204" pitchFamily="34" charset="-120"/>
            </a:endParaRPr>
          </a:p>
        </p:txBody>
      </p:sp>
      <p:cxnSp>
        <p:nvCxnSpPr>
          <p:cNvPr id="10" name="直線接點 9">
            <a:extLst>
              <a:ext uri="{FF2B5EF4-FFF2-40B4-BE49-F238E27FC236}">
                <a16:creationId xmlns:a16="http://schemas.microsoft.com/office/drawing/2014/main" id="{32FC350C-1C13-4DDA-A8FD-BDC15F8EE7E2}"/>
              </a:ext>
            </a:extLst>
          </p:cNvPr>
          <p:cNvCxnSpPr>
            <a:cxnSpLocks/>
            <a:stCxn id="2" idx="3"/>
            <a:endCxn id="3" idx="1"/>
          </p:cNvCxnSpPr>
          <p:nvPr/>
        </p:nvCxnSpPr>
        <p:spPr>
          <a:xfrm>
            <a:off x="2900515" y="277641"/>
            <a:ext cx="6266934" cy="0"/>
          </a:xfrm>
          <a:prstGeom prst="line">
            <a:avLst/>
          </a:prstGeom>
          <a:ln w="76200">
            <a:solidFill>
              <a:srgbClr val="006666"/>
            </a:solidFill>
          </a:ln>
        </p:spPr>
        <p:style>
          <a:lnRef idx="1">
            <a:schemeClr val="accent1"/>
          </a:lnRef>
          <a:fillRef idx="0">
            <a:schemeClr val="accent1"/>
          </a:fillRef>
          <a:effectRef idx="0">
            <a:schemeClr val="accent1"/>
          </a:effectRef>
          <a:fontRef idx="minor">
            <a:schemeClr val="tx1"/>
          </a:fontRef>
        </p:style>
      </p:cxnSp>
      <p:graphicFrame>
        <p:nvGraphicFramePr>
          <p:cNvPr id="4" name="表格 3">
            <a:extLst>
              <a:ext uri="{FF2B5EF4-FFF2-40B4-BE49-F238E27FC236}">
                <a16:creationId xmlns:a16="http://schemas.microsoft.com/office/drawing/2014/main" id="{E03E0B31-310A-4BFD-8267-FC63F55CD512}"/>
              </a:ext>
            </a:extLst>
          </p:cNvPr>
          <p:cNvGraphicFramePr>
            <a:graphicFrameLocks noGrp="1"/>
          </p:cNvGraphicFramePr>
          <p:nvPr/>
        </p:nvGraphicFramePr>
        <p:xfrm>
          <a:off x="16603579" y="1187116"/>
          <a:ext cx="208280" cy="365760"/>
        </p:xfrm>
        <a:graphic>
          <a:graphicData uri="http://schemas.openxmlformats.org/drawingml/2006/table">
            <a:tbl>
              <a:tblPr/>
              <a:tblGrid>
                <a:gridCol w="208280">
                  <a:extLst>
                    <a:ext uri="{9D8B030D-6E8A-4147-A177-3AD203B41FA5}">
                      <a16:colId xmlns:a16="http://schemas.microsoft.com/office/drawing/2014/main" val="74169329"/>
                    </a:ext>
                  </a:extLst>
                </a:gridCol>
              </a:tblGrid>
              <a:tr h="0">
                <a:tc>
                  <a:txBody>
                    <a:bodyPr/>
                    <a:lstStyle/>
                    <a:p>
                      <a:endParaRPr lang="zh-TW" alt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064643234"/>
                  </a:ext>
                </a:extLst>
              </a:tr>
            </a:tbl>
          </a:graphicData>
        </a:graphic>
      </p:graphicFrame>
      <p:graphicFrame>
        <p:nvGraphicFramePr>
          <p:cNvPr id="7" name="表格 16">
            <a:extLst>
              <a:ext uri="{FF2B5EF4-FFF2-40B4-BE49-F238E27FC236}">
                <a16:creationId xmlns:a16="http://schemas.microsoft.com/office/drawing/2014/main" id="{F44D940F-5648-4768-BA7F-CFBB17555E6D}"/>
              </a:ext>
            </a:extLst>
          </p:cNvPr>
          <p:cNvGraphicFramePr>
            <a:graphicFrameLocks noGrp="1"/>
          </p:cNvGraphicFramePr>
          <p:nvPr>
            <p:extLst>
              <p:ext uri="{D42A27DB-BD31-4B8C-83A1-F6EECF244321}">
                <p14:modId xmlns:p14="http://schemas.microsoft.com/office/powerpoint/2010/main" val="2664202298"/>
              </p:ext>
            </p:extLst>
          </p:nvPr>
        </p:nvGraphicFramePr>
        <p:xfrm>
          <a:off x="206477" y="570579"/>
          <a:ext cx="11847871" cy="6164123"/>
        </p:xfrm>
        <a:graphic>
          <a:graphicData uri="http://schemas.openxmlformats.org/drawingml/2006/table">
            <a:tbl>
              <a:tblPr firstRow="1" bandRow="1">
                <a:tableStyleId>{0505E3EF-67EA-436B-97B2-0124C06EBD24}</a:tableStyleId>
              </a:tblPr>
              <a:tblGrid>
                <a:gridCol w="685603">
                  <a:extLst>
                    <a:ext uri="{9D8B030D-6E8A-4147-A177-3AD203B41FA5}">
                      <a16:colId xmlns:a16="http://schemas.microsoft.com/office/drawing/2014/main" val="1876788779"/>
                    </a:ext>
                  </a:extLst>
                </a:gridCol>
                <a:gridCol w="4441920">
                  <a:extLst>
                    <a:ext uri="{9D8B030D-6E8A-4147-A177-3AD203B41FA5}">
                      <a16:colId xmlns:a16="http://schemas.microsoft.com/office/drawing/2014/main" val="2559779614"/>
                    </a:ext>
                  </a:extLst>
                </a:gridCol>
                <a:gridCol w="6720348">
                  <a:extLst>
                    <a:ext uri="{9D8B030D-6E8A-4147-A177-3AD203B41FA5}">
                      <a16:colId xmlns:a16="http://schemas.microsoft.com/office/drawing/2014/main" val="243872182"/>
                    </a:ext>
                  </a:extLst>
                </a:gridCol>
              </a:tblGrid>
              <a:tr h="530606">
                <a:tc gridSpan="3">
                  <a:txBody>
                    <a:bodyPr/>
                    <a:lstStyle/>
                    <a:p>
                      <a:pPr algn="ctr"/>
                      <a:r>
                        <a:rPr lang="zh-TW" altLang="en-US" sz="2800" b="0" dirty="0">
                          <a:solidFill>
                            <a:schemeClr val="bg1"/>
                          </a:solidFill>
                          <a:latin typeface="微軟正黑體" panose="020B0604030504040204" pitchFamily="34" charset="-120"/>
                          <a:ea typeface="微軟正黑體" panose="020B0604030504040204" pitchFamily="34" charset="-120"/>
                        </a:rPr>
                        <a:t>语义</a:t>
                      </a:r>
                      <a:endParaRPr lang="zh-TW" altLang="en-US" sz="2800" b="0" dirty="0">
                        <a:ln>
                          <a:solidFill>
                            <a:schemeClr val="tx1"/>
                          </a:solidFill>
                        </a:ln>
                        <a:solidFill>
                          <a:schemeClr val="bg1"/>
                        </a:solidFill>
                        <a:latin typeface="微軟正黑體" panose="020B0604030504040204" pitchFamily="34" charset="-120"/>
                        <a:ea typeface="微軟正黑體" panose="020B0604030504040204" pitchFamily="34" charset="-120"/>
                      </a:endParaRPr>
                    </a:p>
                  </a:txBody>
                  <a:tcPr anchor="ctr">
                    <a:solidFill>
                      <a:srgbClr val="006666"/>
                    </a:solidFill>
                  </a:tcPr>
                </a:tc>
                <a:tc hMerge="1">
                  <a:txBody>
                    <a:bodyPr/>
                    <a:lstStyle/>
                    <a:p>
                      <a:endParaRPr lang="zh-TW" altLang="en-US" sz="4000" b="0" baseline="0" dirty="0">
                        <a:latin typeface="Calibri" panose="020F0502020204030204" pitchFamily="34" charset="0"/>
                        <a:ea typeface="標楷體" panose="03000509000000000000" pitchFamily="65" charset="-120"/>
                      </a:endParaRPr>
                    </a:p>
                  </a:txBody>
                  <a:tcPr anchor="ctr">
                    <a:noFill/>
                  </a:tcPr>
                </a:tc>
                <a:tc hMerge="1">
                  <a:txBody>
                    <a:bodyPr/>
                    <a:lstStyle/>
                    <a:p>
                      <a:endParaRPr lang="zh-TW" altLang="en-US"/>
                    </a:p>
                  </a:txBody>
                  <a:tcPr/>
                </a:tc>
                <a:extLst>
                  <a:ext uri="{0D108BD9-81ED-4DB2-BD59-A6C34878D82A}">
                    <a16:rowId xmlns:a16="http://schemas.microsoft.com/office/drawing/2014/main" val="3478206328"/>
                  </a:ext>
                </a:extLst>
              </a:tr>
              <a:tr h="1748109">
                <a:tc>
                  <a:txBody>
                    <a:bodyPr/>
                    <a:lstStyle/>
                    <a:p>
                      <a:pPr algn="ctr">
                        <a:lnSpc>
                          <a:spcPct val="100000"/>
                        </a:lnSpc>
                      </a:pPr>
                      <a:r>
                        <a:rPr lang="zh-TW" altLang="en-US" sz="2800" b="1" dirty="0">
                          <a:solidFill>
                            <a:schemeClr val="bg1"/>
                          </a:solidFill>
                          <a:latin typeface="微軟正黑體" panose="020B0604030504040204" pitchFamily="34" charset="-120"/>
                          <a:ea typeface="微軟正黑體" panose="020B0604030504040204" pitchFamily="34" charset="-120"/>
                        </a:rPr>
                        <a:t> 相同点</a:t>
                      </a:r>
                    </a:p>
                  </a:txBody>
                  <a:tcPr vert="eaVert" anchor="ctr">
                    <a:solidFill>
                      <a:srgbClr val="006666"/>
                    </a:solidFill>
                  </a:tcPr>
                </a:tc>
                <a:tc gridSpan="2">
                  <a:txBody>
                    <a:bodyPr/>
                    <a:lstStyle/>
                    <a:p>
                      <a:pPr>
                        <a:lnSpc>
                          <a:spcPct val="150000"/>
                        </a:lnSpc>
                      </a:pPr>
                      <a:r>
                        <a:rPr lang="en-US" altLang="zh-TW" sz="2800" b="0" baseline="0" dirty="0">
                          <a:ln>
                            <a:solidFill>
                              <a:schemeClr val="tx1"/>
                            </a:solidFill>
                          </a:ln>
                          <a:latin typeface="微軟正黑體" panose="020B0604030504040204" pitchFamily="34" charset="-120"/>
                          <a:ea typeface="微軟正黑體" panose="020B0604030504040204" pitchFamily="34" charset="-120"/>
                        </a:rPr>
                        <a:t>1.V.</a:t>
                      </a:r>
                      <a:r>
                        <a:rPr lang="zh-TW" altLang="en-US" sz="2800" b="0" baseline="0" dirty="0">
                          <a:ln>
                            <a:solidFill>
                              <a:schemeClr val="tx1"/>
                            </a:solidFill>
                          </a:ln>
                          <a:latin typeface="微軟正黑體" panose="020B0604030504040204" pitchFamily="34" charset="-120"/>
                          <a:ea typeface="微軟正黑體" panose="020B0604030504040204" pitchFamily="34" charset="-120"/>
                        </a:rPr>
                        <a:t>。</a:t>
                      </a:r>
                      <a:endParaRPr lang="en-US" altLang="zh-TW" sz="2800" b="0" baseline="0" dirty="0">
                        <a:ln>
                          <a:solidFill>
                            <a:schemeClr val="tx1"/>
                          </a:solidFill>
                        </a:ln>
                        <a:latin typeface="微軟正黑體" panose="020B0604030504040204" pitchFamily="34" charset="-120"/>
                        <a:ea typeface="微軟正黑體" panose="020B0604030504040204" pitchFamily="34" charset="-120"/>
                      </a:endParaRPr>
                    </a:p>
                    <a:p>
                      <a:pPr>
                        <a:lnSpc>
                          <a:spcPct val="150000"/>
                        </a:lnSpc>
                      </a:pPr>
                      <a:r>
                        <a:rPr lang="en-US" altLang="zh-TW" sz="2800" b="0" baseline="0" dirty="0">
                          <a:ln>
                            <a:solidFill>
                              <a:schemeClr val="tx1"/>
                            </a:solidFill>
                          </a:ln>
                          <a:latin typeface="微軟正黑體" panose="020B0604030504040204" pitchFamily="34" charset="-120"/>
                          <a:ea typeface="微軟正黑體" panose="020B0604030504040204" pitchFamily="34" charset="-120"/>
                        </a:rPr>
                        <a:t>2.</a:t>
                      </a:r>
                      <a:r>
                        <a:rPr lang="zh-TW" altLang="en-US" sz="2800" b="0" baseline="0" dirty="0">
                          <a:ln>
                            <a:solidFill>
                              <a:schemeClr val="tx1"/>
                            </a:solidFill>
                          </a:ln>
                          <a:latin typeface="微軟正黑體" panose="020B0604030504040204" pitchFamily="34" charset="-120"/>
                          <a:ea typeface="微軟正黑體" panose="020B0604030504040204" pitchFamily="34" charset="-120"/>
                        </a:rPr>
                        <a:t>都有“想过去的事”。</a:t>
                      </a:r>
                      <a:endParaRPr lang="en-US" altLang="zh-TW" sz="2800" b="0" baseline="0" dirty="0">
                        <a:ln>
                          <a:solidFill>
                            <a:schemeClr val="tx1"/>
                          </a:solidFill>
                        </a:ln>
                        <a:latin typeface="微軟正黑體" panose="020B0604030504040204" pitchFamily="34" charset="-120"/>
                        <a:ea typeface="微軟正黑體" panose="020B0604030504040204" pitchFamily="34" charset="-120"/>
                      </a:endParaRPr>
                    </a:p>
                  </a:txBody>
                  <a:tcPr anchor="ctr">
                    <a:noFill/>
                  </a:tcPr>
                </a:tc>
                <a:tc hMerge="1">
                  <a:txBody>
                    <a:bodyPr/>
                    <a:lstStyle/>
                    <a:p>
                      <a:endParaRPr lang="zh-TW" altLang="en-US"/>
                    </a:p>
                  </a:txBody>
                  <a:tcPr/>
                </a:tc>
                <a:extLst>
                  <a:ext uri="{0D108BD9-81ED-4DB2-BD59-A6C34878D82A}">
                    <a16:rowId xmlns:a16="http://schemas.microsoft.com/office/drawing/2014/main" val="69350516"/>
                  </a:ext>
                </a:extLst>
              </a:tr>
              <a:tr h="671927">
                <a:tc rowSpan="2">
                  <a:txBody>
                    <a:bodyPr/>
                    <a:lstStyle/>
                    <a:p>
                      <a:pPr algn="ctr">
                        <a:lnSpc>
                          <a:spcPct val="100000"/>
                        </a:lnSpc>
                      </a:pPr>
                      <a:r>
                        <a:rPr lang="zh-TW" altLang="en-US" sz="2800" b="1" dirty="0">
                          <a:solidFill>
                            <a:schemeClr val="bg1"/>
                          </a:solidFill>
                          <a:latin typeface="微軟正黑體" panose="020B0604030504040204" pitchFamily="34" charset="-120"/>
                          <a:ea typeface="微軟正黑體" panose="020B0604030504040204" pitchFamily="34" charset="-120"/>
                        </a:rPr>
                        <a:t>不同点</a:t>
                      </a:r>
                    </a:p>
                  </a:txBody>
                  <a:tcPr vert="eaVert" anchor="ctr">
                    <a:solidFill>
                      <a:srgbClr val="006666"/>
                    </a:solidFill>
                  </a:tcPr>
                </a:tc>
                <a:tc>
                  <a:txBody>
                    <a:bodyPr/>
                    <a:lstStyle/>
                    <a:p>
                      <a:pPr algn="ctr"/>
                      <a:r>
                        <a:rPr lang="zh-TW" altLang="en-US" sz="2800" b="0" dirty="0">
                          <a:solidFill>
                            <a:schemeClr val="bg1"/>
                          </a:solidFill>
                          <a:latin typeface="微軟正黑體" panose="020B0604030504040204" pitchFamily="34" charset="-120"/>
                          <a:ea typeface="微軟正黑體" panose="020B0604030504040204" pitchFamily="34" charset="-120"/>
                        </a:rPr>
                        <a:t>回想</a:t>
                      </a:r>
                      <a:endParaRPr lang="en-US" altLang="zh-TW" sz="2800" b="0" dirty="0">
                        <a:solidFill>
                          <a:schemeClr val="bg1"/>
                        </a:solidFill>
                        <a:latin typeface="微軟正黑體" panose="020B0604030504040204" pitchFamily="34" charset="-120"/>
                        <a:ea typeface="微軟正黑體" panose="020B0604030504040204" pitchFamily="34" charset="-120"/>
                      </a:endParaRPr>
                    </a:p>
                  </a:txBody>
                  <a:tcPr anchor="ctr">
                    <a:solidFill>
                      <a:srgbClr val="006666"/>
                    </a:solidFill>
                  </a:tcPr>
                </a:tc>
                <a:tc>
                  <a:txBody>
                    <a:bodyPr/>
                    <a:lstStyle/>
                    <a:p>
                      <a:pPr algn="ctr"/>
                      <a:r>
                        <a:rPr lang="zh-TW" altLang="en-US" sz="2800" b="0" dirty="0">
                          <a:solidFill>
                            <a:schemeClr val="bg1"/>
                          </a:solidFill>
                          <a:latin typeface="微軟正黑體" panose="020B0604030504040204" pitchFamily="34" charset="-120"/>
                          <a:ea typeface="微軟正黑體" panose="020B0604030504040204" pitchFamily="34" charset="-120"/>
                        </a:rPr>
                        <a:t>回忆</a:t>
                      </a:r>
                      <a:endParaRPr lang="en-US" altLang="zh-TW" sz="2800" b="0" dirty="0">
                        <a:solidFill>
                          <a:schemeClr val="bg1"/>
                        </a:solidFill>
                        <a:latin typeface="微軟正黑體" panose="020B0604030504040204" pitchFamily="34" charset="-120"/>
                        <a:ea typeface="微軟正黑體" panose="020B0604030504040204" pitchFamily="34" charset="-120"/>
                      </a:endParaRPr>
                    </a:p>
                  </a:txBody>
                  <a:tcPr anchor="ctr">
                    <a:solidFill>
                      <a:srgbClr val="006666"/>
                    </a:solidFill>
                  </a:tcPr>
                </a:tc>
                <a:extLst>
                  <a:ext uri="{0D108BD9-81ED-4DB2-BD59-A6C34878D82A}">
                    <a16:rowId xmlns:a16="http://schemas.microsoft.com/office/drawing/2014/main" val="4052056327"/>
                  </a:ext>
                </a:extLst>
              </a:tr>
              <a:tr h="2203400">
                <a:tc vMerge="1">
                  <a:txBody>
                    <a:bodyPr/>
                    <a:lstStyle/>
                    <a:p>
                      <a:endParaRPr lang="zh-TW" altLang="en-US"/>
                    </a:p>
                  </a:txBody>
                  <a:tcPr/>
                </a:tc>
                <a:tc>
                  <a:txBody>
                    <a:bodyPr/>
                    <a:lstStyle/>
                    <a:p>
                      <a:pPr algn="l">
                        <a:lnSpc>
                          <a:spcPct val="150000"/>
                        </a:lnSpc>
                      </a:pPr>
                      <a:r>
                        <a:rPr lang="en-US" altLang="zh-TW" sz="2800" b="0" baseline="0" dirty="0">
                          <a:ln>
                            <a:solidFill>
                              <a:schemeClr val="tx1"/>
                            </a:solidFill>
                          </a:ln>
                          <a:latin typeface="微軟正黑體" panose="020B0604030504040204" pitchFamily="34" charset="-120"/>
                          <a:ea typeface="微軟正黑體" panose="020B0604030504040204" pitchFamily="34" charset="-120"/>
                        </a:rPr>
                        <a:t>1.</a:t>
                      </a:r>
                      <a:r>
                        <a:rPr lang="zh-TW" altLang="en-US" sz="2800" b="0" baseline="0" dirty="0">
                          <a:ln>
                            <a:solidFill>
                              <a:schemeClr val="tx1"/>
                            </a:solidFill>
                          </a:ln>
                          <a:latin typeface="微軟正黑體" panose="020B0604030504040204" pitchFamily="34" charset="-120"/>
                          <a:ea typeface="微軟正黑體" panose="020B0604030504040204" pitchFamily="34" charset="-120"/>
                        </a:rPr>
                        <a:t>指一般平常的、较随意的</a:t>
                      </a:r>
                      <a:endParaRPr lang="en-US" altLang="zh-TW" sz="2800" b="0" baseline="0" dirty="0">
                        <a:ln>
                          <a:solidFill>
                            <a:schemeClr val="tx1"/>
                          </a:solidFill>
                        </a:ln>
                        <a:latin typeface="微軟正黑體" panose="020B0604030504040204" pitchFamily="34" charset="-120"/>
                        <a:ea typeface="微軟正黑體" panose="020B0604030504040204" pitchFamily="34" charset="-120"/>
                      </a:endParaRPr>
                    </a:p>
                    <a:p>
                      <a:pPr algn="l">
                        <a:lnSpc>
                          <a:spcPct val="150000"/>
                        </a:lnSpc>
                      </a:pPr>
                      <a:r>
                        <a:rPr lang="zh-TW" altLang="en-US" sz="2800" b="0" baseline="0" dirty="0">
                          <a:ln>
                            <a:solidFill>
                              <a:schemeClr val="tx1"/>
                            </a:solidFill>
                          </a:ln>
                          <a:latin typeface="微軟正黑體" panose="020B0604030504040204" pitchFamily="34" charset="-120"/>
                          <a:ea typeface="微軟正黑體" panose="020B0604030504040204" pitchFamily="34" charset="-120"/>
                        </a:rPr>
                        <a:t>   想到过去的事，语意较轻。</a:t>
                      </a:r>
                      <a:endParaRPr lang="en-US" altLang="zh-TW" sz="2800" b="0" baseline="0" dirty="0">
                        <a:ln>
                          <a:solidFill>
                            <a:schemeClr val="tx1"/>
                          </a:solidFill>
                        </a:ln>
                        <a:latin typeface="微軟正黑體" panose="020B0604030504040204" pitchFamily="34" charset="-120"/>
                        <a:ea typeface="微軟正黑體" panose="020B0604030504040204" pitchFamily="34" charset="-120"/>
                      </a:endParaRPr>
                    </a:p>
                  </a:txBody>
                  <a:tcPr anchor="ctr">
                    <a:noFill/>
                  </a:tcPr>
                </a:tc>
                <a:tc>
                  <a:txBody>
                    <a:bodyPr/>
                    <a:lstStyle/>
                    <a:p>
                      <a:pPr marL="0" indent="0" algn="l">
                        <a:lnSpc>
                          <a:spcPct val="150000"/>
                        </a:lnSpc>
                        <a:buNone/>
                      </a:pPr>
                      <a:r>
                        <a:rPr lang="en-US" altLang="zh-TW" sz="2800" b="0" baseline="0" dirty="0">
                          <a:ln>
                            <a:solidFill>
                              <a:schemeClr val="tx1"/>
                            </a:solidFill>
                          </a:ln>
                          <a:latin typeface="微軟正黑體" panose="020B0604030504040204" pitchFamily="34" charset="-120"/>
                          <a:ea typeface="微軟正黑體" panose="020B0604030504040204" pitchFamily="34" charset="-120"/>
                        </a:rPr>
                        <a:t>1.</a:t>
                      </a:r>
                      <a:r>
                        <a:rPr lang="zh-TW" altLang="en-US" sz="2800" b="0" baseline="0" dirty="0">
                          <a:ln>
                            <a:solidFill>
                              <a:schemeClr val="tx1"/>
                            </a:solidFill>
                          </a:ln>
                          <a:latin typeface="微軟正黑體" panose="020B0604030504040204" pitchFamily="34" charset="-120"/>
                          <a:ea typeface="微軟正黑體" panose="020B0604030504040204" pitchFamily="34" charset="-120"/>
                        </a:rPr>
                        <a:t>侧</a:t>
                      </a:r>
                      <a:r>
                        <a:rPr lang="zh-TW" altLang="en-US" sz="2800" b="0" baseline="0" dirty="0">
                          <a:ln>
                            <a:solidFill>
                              <a:schemeClr val="tx1"/>
                            </a:solidFill>
                          </a:ln>
                          <a:latin typeface="微軟正黑體" panose="020B0604030504040204" pitchFamily="34" charset="-120"/>
                          <a:ea typeface="+mn-ea"/>
                        </a:rPr>
                        <a:t>重在“忆”，指有意识地使过去的事</a:t>
                      </a:r>
                      <a:endParaRPr lang="en-US" altLang="zh-TW" sz="2800" b="0" baseline="0" dirty="0">
                        <a:ln>
                          <a:solidFill>
                            <a:schemeClr val="tx1"/>
                          </a:solidFill>
                        </a:ln>
                        <a:latin typeface="微軟正黑體" panose="020B0604030504040204" pitchFamily="34" charset="-120"/>
                        <a:ea typeface="+mn-ea"/>
                      </a:endParaRPr>
                    </a:p>
                    <a:p>
                      <a:pPr marL="0" indent="0" algn="l">
                        <a:lnSpc>
                          <a:spcPct val="150000"/>
                        </a:lnSpc>
                        <a:buNone/>
                      </a:pPr>
                      <a:r>
                        <a:rPr lang="zh-TW" altLang="en-US" sz="2800" b="0" baseline="0" dirty="0">
                          <a:ln>
                            <a:solidFill>
                              <a:schemeClr val="tx1"/>
                            </a:solidFill>
                          </a:ln>
                          <a:latin typeface="微軟正黑體" panose="020B0604030504040204" pitchFamily="34" charset="-120"/>
                          <a:ea typeface="+mn-ea"/>
                        </a:rPr>
                        <a:t>   重新浮现在脑中的思想活动，语义较重。</a:t>
                      </a:r>
                      <a:endParaRPr lang="en-US" altLang="zh-TW" sz="2800" b="0" baseline="0" dirty="0">
                        <a:ln>
                          <a:solidFill>
                            <a:schemeClr val="tx1"/>
                          </a:solidFill>
                        </a:ln>
                        <a:latin typeface="微軟正黑體" panose="020B0604030504040204" pitchFamily="34" charset="-120"/>
                        <a:ea typeface="+mn-ea"/>
                      </a:endParaRPr>
                    </a:p>
                    <a:p>
                      <a:pPr marL="0" indent="0" algn="l">
                        <a:lnSpc>
                          <a:spcPct val="150000"/>
                        </a:lnSpc>
                        <a:buNone/>
                      </a:pPr>
                      <a:r>
                        <a:rPr lang="en-US" altLang="zh-TW" sz="2800" b="0" baseline="0" dirty="0">
                          <a:ln>
                            <a:solidFill>
                              <a:schemeClr val="tx1"/>
                            </a:solidFill>
                          </a:ln>
                          <a:latin typeface="微軟正黑體" panose="020B0604030504040204" pitchFamily="34" charset="-120"/>
                          <a:ea typeface="+mn-ea"/>
                        </a:rPr>
                        <a:t>2.</a:t>
                      </a:r>
                      <a:r>
                        <a:rPr lang="zh-TW" altLang="en-US" sz="2800" b="0" baseline="0" dirty="0">
                          <a:ln>
                            <a:solidFill>
                              <a:schemeClr val="tx1"/>
                            </a:solidFill>
                          </a:ln>
                          <a:latin typeface="微軟正黑體" panose="020B0604030504040204" pitchFamily="34" charset="-120"/>
                          <a:ea typeface="+mn-ea"/>
                        </a:rPr>
                        <a:t>还可以作</a:t>
                      </a:r>
                      <a:r>
                        <a:rPr lang="en-US" altLang="zh-TW" sz="2800" b="0" baseline="0" dirty="0">
                          <a:ln>
                            <a:solidFill>
                              <a:schemeClr val="tx1"/>
                            </a:solidFill>
                          </a:ln>
                          <a:latin typeface="微軟正黑體" panose="020B0604030504040204" pitchFamily="34" charset="-120"/>
                          <a:ea typeface="+mn-ea"/>
                        </a:rPr>
                        <a:t>N.</a:t>
                      </a:r>
                      <a:r>
                        <a:rPr lang="zh-TW" altLang="en-US" sz="2800" b="0" baseline="0" dirty="0">
                          <a:ln>
                            <a:solidFill>
                              <a:schemeClr val="tx1"/>
                            </a:solidFill>
                          </a:ln>
                          <a:latin typeface="微軟正黑體" panose="020B0604030504040204" pitchFamily="34" charset="-120"/>
                          <a:ea typeface="+mn-ea"/>
                        </a:rPr>
                        <a:t>，能受“甜蜜、痛苦、幸福”</a:t>
                      </a:r>
                      <a:endParaRPr lang="en-US" altLang="zh-TW" sz="2800" b="0" baseline="0" dirty="0">
                        <a:ln>
                          <a:solidFill>
                            <a:schemeClr val="tx1"/>
                          </a:solidFill>
                        </a:ln>
                        <a:latin typeface="微軟正黑體" panose="020B0604030504040204" pitchFamily="34" charset="-120"/>
                        <a:ea typeface="+mn-ea"/>
                      </a:endParaRPr>
                    </a:p>
                    <a:p>
                      <a:pPr marL="0" indent="0" algn="l">
                        <a:lnSpc>
                          <a:spcPct val="150000"/>
                        </a:lnSpc>
                        <a:buNone/>
                      </a:pPr>
                      <a:r>
                        <a:rPr lang="zh-TW" altLang="en-US" sz="2800" b="0" baseline="0" dirty="0">
                          <a:ln>
                            <a:solidFill>
                              <a:schemeClr val="tx1"/>
                            </a:solidFill>
                          </a:ln>
                          <a:latin typeface="微軟正黑體" panose="020B0604030504040204" pitchFamily="34" charset="-120"/>
                          <a:ea typeface="+mn-ea"/>
                        </a:rPr>
                        <a:t>   等修饰，也能作“引起、陷入、留下、</a:t>
                      </a:r>
                      <a:endParaRPr lang="en-US" altLang="zh-TW" sz="2800" b="0" baseline="0" dirty="0">
                        <a:ln>
                          <a:solidFill>
                            <a:schemeClr val="tx1"/>
                          </a:solidFill>
                        </a:ln>
                        <a:latin typeface="微軟正黑體" panose="020B0604030504040204" pitchFamily="34" charset="-120"/>
                        <a:ea typeface="+mn-ea"/>
                      </a:endParaRPr>
                    </a:p>
                    <a:p>
                      <a:pPr marL="0" indent="0" algn="l">
                        <a:lnSpc>
                          <a:spcPct val="150000"/>
                        </a:lnSpc>
                        <a:buNone/>
                      </a:pPr>
                      <a:r>
                        <a:rPr lang="zh-TW" altLang="en-US" sz="2800" b="0" baseline="0" dirty="0">
                          <a:ln>
                            <a:solidFill>
                              <a:schemeClr val="tx1"/>
                            </a:solidFill>
                          </a:ln>
                          <a:latin typeface="微軟正黑體" panose="020B0604030504040204" pitchFamily="34" charset="-120"/>
                          <a:ea typeface="+mn-ea"/>
                        </a:rPr>
                        <a:t>   唤起”等动词的宾语。</a:t>
                      </a:r>
                      <a:endParaRPr lang="en-US" altLang="zh-TW" sz="2800" b="0" baseline="0" dirty="0">
                        <a:ln>
                          <a:solidFill>
                            <a:schemeClr val="tx1"/>
                          </a:solidFill>
                        </a:ln>
                        <a:latin typeface="微軟正黑體" panose="020B0604030504040204" pitchFamily="34" charset="-120"/>
                        <a:ea typeface="微軟正黑體" panose="020B0604030504040204" pitchFamily="34" charset="-120"/>
                      </a:endParaRPr>
                    </a:p>
                  </a:txBody>
                  <a:tcPr anchor="ctr">
                    <a:noFill/>
                  </a:tcPr>
                </a:tc>
                <a:extLst>
                  <a:ext uri="{0D108BD9-81ED-4DB2-BD59-A6C34878D82A}">
                    <a16:rowId xmlns:a16="http://schemas.microsoft.com/office/drawing/2014/main" val="1677290715"/>
                  </a:ext>
                </a:extLst>
              </a:tr>
            </a:tbl>
          </a:graphicData>
        </a:graphic>
      </p:graphicFrame>
    </p:spTree>
    <p:extLst>
      <p:ext uri="{BB962C8B-B14F-4D97-AF65-F5344CB8AC3E}">
        <p14:creationId xmlns:p14="http://schemas.microsoft.com/office/powerpoint/2010/main" val="1598610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6A35303D-6CC8-428C-B444-EE1FB04D5DE8}"/>
              </a:ext>
            </a:extLst>
          </p:cNvPr>
          <p:cNvSpPr txBox="1"/>
          <p:nvPr/>
        </p:nvSpPr>
        <p:spPr>
          <a:xfrm>
            <a:off x="711516" y="30831"/>
            <a:ext cx="2900365" cy="707886"/>
          </a:xfrm>
          <a:prstGeom prst="rect">
            <a:avLst/>
          </a:prstGeom>
          <a:solidFill>
            <a:srgbClr val="006666"/>
          </a:solidFill>
          <a:ln w="38100">
            <a:solidFill>
              <a:srgbClr val="006666"/>
            </a:solidFill>
          </a:ln>
        </p:spPr>
        <p:txBody>
          <a:bodyPr wrap="square" rtlCol="0">
            <a:spAutoFit/>
          </a:bodyPr>
          <a:lstStyle/>
          <a:p>
            <a:pPr algn="ctr"/>
            <a:r>
              <a:rPr lang="zh-TW" altLang="en-US" sz="4000" dirty="0">
                <a:solidFill>
                  <a:schemeClr val="bg1"/>
                </a:solidFill>
                <a:latin typeface="微軟正黑體" panose="020B0604030504040204" pitchFamily="34" charset="-120"/>
                <a:ea typeface="微軟正黑體" panose="020B0604030504040204" pitchFamily="34" charset="-120"/>
              </a:rPr>
              <a:t>回想</a:t>
            </a:r>
            <a:endParaRPr lang="en-US" altLang="zh-TW" sz="4000" dirty="0">
              <a:solidFill>
                <a:schemeClr val="bg1"/>
              </a:solidFill>
              <a:latin typeface="微軟正黑體" panose="020B0604030504040204" pitchFamily="34" charset="-120"/>
              <a:ea typeface="微軟正黑體" panose="020B0604030504040204" pitchFamily="34" charset="-120"/>
            </a:endParaRPr>
          </a:p>
        </p:txBody>
      </p:sp>
      <p:sp>
        <p:nvSpPr>
          <p:cNvPr id="3" name="文字方塊 2">
            <a:extLst>
              <a:ext uri="{FF2B5EF4-FFF2-40B4-BE49-F238E27FC236}">
                <a16:creationId xmlns:a16="http://schemas.microsoft.com/office/drawing/2014/main" id="{2AD805DF-D8F2-4C40-B812-6025D886CDC7}"/>
              </a:ext>
            </a:extLst>
          </p:cNvPr>
          <p:cNvSpPr txBox="1"/>
          <p:nvPr/>
        </p:nvSpPr>
        <p:spPr>
          <a:xfrm>
            <a:off x="8961119" y="30831"/>
            <a:ext cx="2900365" cy="707886"/>
          </a:xfrm>
          <a:prstGeom prst="rect">
            <a:avLst/>
          </a:prstGeom>
          <a:solidFill>
            <a:srgbClr val="006666"/>
          </a:solidFill>
          <a:ln w="38100">
            <a:solidFill>
              <a:srgbClr val="006666"/>
            </a:solidFill>
          </a:ln>
        </p:spPr>
        <p:txBody>
          <a:bodyPr wrap="square" rtlCol="0">
            <a:spAutoFit/>
          </a:bodyPr>
          <a:lstStyle/>
          <a:p>
            <a:pPr algn="ctr"/>
            <a:r>
              <a:rPr lang="zh-TW" altLang="en-US" sz="4000" dirty="0">
                <a:solidFill>
                  <a:schemeClr val="bg1"/>
                </a:solidFill>
                <a:latin typeface="微軟正黑體" panose="020B0604030504040204" pitchFamily="34" charset="-120"/>
                <a:ea typeface="微軟正黑體" panose="020B0604030504040204" pitchFamily="34" charset="-120"/>
              </a:rPr>
              <a:t>回忆</a:t>
            </a:r>
            <a:endParaRPr lang="en-US" altLang="zh-TW" sz="4000" dirty="0">
              <a:solidFill>
                <a:schemeClr val="bg1"/>
              </a:solidFill>
              <a:latin typeface="微軟正黑體" panose="020B0604030504040204" pitchFamily="34" charset="-120"/>
              <a:ea typeface="微軟正黑體" panose="020B0604030504040204" pitchFamily="34" charset="-120"/>
            </a:endParaRPr>
          </a:p>
        </p:txBody>
      </p:sp>
      <p:cxnSp>
        <p:nvCxnSpPr>
          <p:cNvPr id="10" name="直線接點 9">
            <a:extLst>
              <a:ext uri="{FF2B5EF4-FFF2-40B4-BE49-F238E27FC236}">
                <a16:creationId xmlns:a16="http://schemas.microsoft.com/office/drawing/2014/main" id="{32FC350C-1C13-4DDA-A8FD-BDC15F8EE7E2}"/>
              </a:ext>
            </a:extLst>
          </p:cNvPr>
          <p:cNvCxnSpPr>
            <a:cxnSpLocks/>
            <a:stCxn id="2" idx="3"/>
            <a:endCxn id="3" idx="1"/>
          </p:cNvCxnSpPr>
          <p:nvPr/>
        </p:nvCxnSpPr>
        <p:spPr>
          <a:xfrm>
            <a:off x="3611881" y="384774"/>
            <a:ext cx="5349238" cy="0"/>
          </a:xfrm>
          <a:prstGeom prst="line">
            <a:avLst/>
          </a:prstGeom>
          <a:ln w="76200">
            <a:solidFill>
              <a:srgbClr val="006666"/>
            </a:solidFill>
          </a:ln>
        </p:spPr>
        <p:style>
          <a:lnRef idx="1">
            <a:schemeClr val="accent1"/>
          </a:lnRef>
          <a:fillRef idx="0">
            <a:schemeClr val="accent1"/>
          </a:fillRef>
          <a:effectRef idx="0">
            <a:schemeClr val="accent1"/>
          </a:effectRef>
          <a:fontRef idx="minor">
            <a:schemeClr val="tx1"/>
          </a:fontRef>
        </p:style>
      </p:cxnSp>
      <p:graphicFrame>
        <p:nvGraphicFramePr>
          <p:cNvPr id="4" name="表格 3">
            <a:extLst>
              <a:ext uri="{FF2B5EF4-FFF2-40B4-BE49-F238E27FC236}">
                <a16:creationId xmlns:a16="http://schemas.microsoft.com/office/drawing/2014/main" id="{E03E0B31-310A-4BFD-8267-FC63F55CD512}"/>
              </a:ext>
            </a:extLst>
          </p:cNvPr>
          <p:cNvGraphicFramePr>
            <a:graphicFrameLocks noGrp="1"/>
          </p:cNvGraphicFramePr>
          <p:nvPr/>
        </p:nvGraphicFramePr>
        <p:xfrm>
          <a:off x="16603579" y="1187116"/>
          <a:ext cx="208280" cy="365760"/>
        </p:xfrm>
        <a:graphic>
          <a:graphicData uri="http://schemas.openxmlformats.org/drawingml/2006/table">
            <a:tbl>
              <a:tblPr/>
              <a:tblGrid>
                <a:gridCol w="208280">
                  <a:extLst>
                    <a:ext uri="{9D8B030D-6E8A-4147-A177-3AD203B41FA5}">
                      <a16:colId xmlns:a16="http://schemas.microsoft.com/office/drawing/2014/main" val="74169329"/>
                    </a:ext>
                  </a:extLst>
                </a:gridCol>
              </a:tblGrid>
              <a:tr h="0">
                <a:tc>
                  <a:txBody>
                    <a:bodyPr/>
                    <a:lstStyle/>
                    <a:p>
                      <a:endParaRPr lang="zh-TW" alt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064643234"/>
                  </a:ext>
                </a:extLst>
              </a:tr>
            </a:tbl>
          </a:graphicData>
        </a:graphic>
      </p:graphicFrame>
      <p:sp>
        <p:nvSpPr>
          <p:cNvPr id="5" name="文字方塊 4">
            <a:extLst>
              <a:ext uri="{FF2B5EF4-FFF2-40B4-BE49-F238E27FC236}">
                <a16:creationId xmlns:a16="http://schemas.microsoft.com/office/drawing/2014/main" id="{E9A0A20D-CE95-48B1-92D8-F89DB02BDE2A}"/>
              </a:ext>
            </a:extLst>
          </p:cNvPr>
          <p:cNvSpPr txBox="1"/>
          <p:nvPr/>
        </p:nvSpPr>
        <p:spPr>
          <a:xfrm>
            <a:off x="673100" y="960039"/>
            <a:ext cx="11188384" cy="5519203"/>
          </a:xfrm>
          <a:prstGeom prst="rect">
            <a:avLst/>
          </a:prstGeom>
          <a:noFill/>
        </p:spPr>
        <p:txBody>
          <a:bodyPr wrap="square" rtlCol="0">
            <a:spAutoFit/>
          </a:bodyPr>
          <a:lstStyle/>
          <a:p>
            <a:pPr>
              <a:lnSpc>
                <a:spcPct val="150000"/>
              </a:lnSpc>
            </a:pPr>
            <a:r>
              <a:rPr lang="en-US" altLang="zh-TW" sz="4000" dirty="0">
                <a:latin typeface="微軟正黑體" panose="020B0604030504040204" pitchFamily="34" charset="-120"/>
                <a:ea typeface="微軟正黑體" panose="020B0604030504040204" pitchFamily="34" charset="-120"/>
              </a:rPr>
              <a:t>1.</a:t>
            </a:r>
            <a:r>
              <a:rPr lang="zh-TW" altLang="en-US" sz="4000" dirty="0">
                <a:latin typeface="微軟正黑體" panose="020B0604030504040204" pitchFamily="34" charset="-120"/>
                <a:ea typeface="微軟正黑體" panose="020B0604030504040204" pitchFamily="34" charset="-120"/>
              </a:rPr>
              <a:t>翻看着画册，我</a:t>
            </a:r>
            <a:r>
              <a:rPr lang="zh-TW" altLang="en-US" sz="4000" dirty="0">
                <a:highlight>
                  <a:srgbClr val="FFFF00"/>
                </a:highlight>
                <a:latin typeface="微軟正黑體" panose="020B0604030504040204" pitchFamily="34" charset="-120"/>
                <a:ea typeface="微軟正黑體" panose="020B0604030504040204" pitchFamily="34" charset="-120"/>
              </a:rPr>
              <a:t>回想</a:t>
            </a:r>
            <a:r>
              <a:rPr lang="zh-TW" altLang="en-US" sz="4000" dirty="0">
                <a:latin typeface="微軟正黑體" panose="020B0604030504040204" pitchFamily="34" charset="-120"/>
                <a:ea typeface="微軟正黑體" panose="020B0604030504040204" pitchFamily="34" charset="-120"/>
              </a:rPr>
              <a:t>起不少往事 。</a:t>
            </a:r>
            <a:endParaRPr lang="en-US" altLang="zh-TW" sz="4000" dirty="0">
              <a:latin typeface="微軟正黑體" panose="020B0604030504040204" pitchFamily="34" charset="-120"/>
              <a:ea typeface="微軟正黑體" panose="020B0604030504040204" pitchFamily="34" charset="-120"/>
            </a:endParaRPr>
          </a:p>
          <a:p>
            <a:pPr>
              <a:lnSpc>
                <a:spcPct val="150000"/>
              </a:lnSpc>
            </a:pPr>
            <a:r>
              <a:rPr lang="en-US" altLang="zh-TW" sz="4000" dirty="0">
                <a:latin typeface="微軟正黑體" panose="020B0604030504040204" pitchFamily="34" charset="-120"/>
                <a:ea typeface="微軟正黑體" panose="020B0604030504040204" pitchFamily="34" charset="-120"/>
              </a:rPr>
              <a:t>2.</a:t>
            </a:r>
            <a:r>
              <a:rPr lang="zh-TW" altLang="en-US" sz="4000" dirty="0">
                <a:latin typeface="微軟正黑體" panose="020B0604030504040204" pitchFamily="34" charset="-120"/>
                <a:ea typeface="微軟正黑體" panose="020B0604030504040204" pitchFamily="34" charset="-120"/>
              </a:rPr>
              <a:t>童年在外祖母家度过了一段快乐的日子，那时</a:t>
            </a:r>
            <a:endParaRPr lang="en-US" altLang="zh-TW" sz="4000" dirty="0">
              <a:latin typeface="微軟正黑體" panose="020B0604030504040204" pitchFamily="34" charset="-120"/>
              <a:ea typeface="微軟正黑體" panose="020B0604030504040204" pitchFamily="34" charset="-120"/>
            </a:endParaRPr>
          </a:p>
          <a:p>
            <a:pPr>
              <a:lnSpc>
                <a:spcPct val="150000"/>
              </a:lnSpc>
            </a:pPr>
            <a:r>
              <a:rPr lang="zh-TW" altLang="en-US" sz="4000" dirty="0">
                <a:latin typeface="微軟正黑體" panose="020B0604030504040204" pitchFamily="34" charset="-120"/>
                <a:ea typeface="微軟正黑體" panose="020B0604030504040204" pitchFamily="34" charset="-120"/>
              </a:rPr>
              <a:t>   的多事情是值得我永远</a:t>
            </a:r>
            <a:r>
              <a:rPr lang="zh-TW" altLang="en-US" sz="4000" dirty="0">
                <a:highlight>
                  <a:srgbClr val="FFFF00"/>
                </a:highlight>
                <a:latin typeface="微軟正黑體" panose="020B0604030504040204" pitchFamily="34" charset="-120"/>
                <a:ea typeface="微軟正黑體" panose="020B0604030504040204" pitchFamily="34" charset="-120"/>
              </a:rPr>
              <a:t>回忆</a:t>
            </a:r>
            <a:r>
              <a:rPr lang="zh-TW" altLang="en-US" sz="4000" dirty="0">
                <a:latin typeface="微軟正黑體" panose="020B0604030504040204" pitchFamily="34" charset="-120"/>
                <a:ea typeface="微軟正黑體" panose="020B0604030504040204" pitchFamily="34" charset="-120"/>
              </a:rPr>
              <a:t>的 。</a:t>
            </a:r>
            <a:endParaRPr lang="en-US" altLang="zh-TW" sz="4000" dirty="0">
              <a:latin typeface="微軟正黑體" panose="020B0604030504040204" pitchFamily="34" charset="-120"/>
              <a:ea typeface="微軟正黑體" panose="020B0604030504040204" pitchFamily="34" charset="-120"/>
            </a:endParaRPr>
          </a:p>
          <a:p>
            <a:pPr>
              <a:lnSpc>
                <a:spcPct val="150000"/>
              </a:lnSpc>
            </a:pPr>
            <a:r>
              <a:rPr lang="en-US" altLang="zh-TW" sz="4000" dirty="0">
                <a:latin typeface="微軟正黑體" panose="020B0604030504040204" pitchFamily="34" charset="-120"/>
                <a:ea typeface="微軟正黑體" panose="020B0604030504040204" pitchFamily="34" charset="-120"/>
              </a:rPr>
              <a:t>3.</a:t>
            </a:r>
            <a:r>
              <a:rPr lang="zh-TW" altLang="en-US" sz="4000" dirty="0">
                <a:latin typeface="微軟正黑體" panose="020B0604030504040204" pitchFamily="34" charset="-120"/>
                <a:ea typeface="微軟正黑體" panose="020B0604030504040204" pitchFamily="34" charset="-120"/>
              </a:rPr>
              <a:t>大海唤起了我甜蜜的</a:t>
            </a:r>
            <a:r>
              <a:rPr lang="zh-TW" altLang="en-US" sz="4000" dirty="0">
                <a:highlight>
                  <a:srgbClr val="FFFF00"/>
                </a:highlight>
                <a:latin typeface="微軟正黑體" panose="020B0604030504040204" pitchFamily="34" charset="-120"/>
                <a:ea typeface="微軟正黑體" panose="020B0604030504040204" pitchFamily="34" charset="-120"/>
              </a:rPr>
              <a:t>回忆</a:t>
            </a:r>
            <a:r>
              <a:rPr lang="zh-TW" altLang="en-US" sz="4000" dirty="0">
                <a:latin typeface="微軟正黑體" panose="020B0604030504040204" pitchFamily="34" charset="-120"/>
                <a:ea typeface="微軟正黑體" panose="020B0604030504040204" pitchFamily="34" charset="-120"/>
              </a:rPr>
              <a:t> 。</a:t>
            </a:r>
            <a:endParaRPr lang="en-US" altLang="zh-TW" sz="4000" dirty="0">
              <a:latin typeface="微軟正黑體" panose="020B0604030504040204" pitchFamily="34" charset="-120"/>
              <a:ea typeface="微軟正黑體" panose="020B0604030504040204" pitchFamily="34" charset="-120"/>
            </a:endParaRPr>
          </a:p>
          <a:p>
            <a:pPr>
              <a:lnSpc>
                <a:spcPct val="150000"/>
              </a:lnSpc>
            </a:pPr>
            <a:r>
              <a:rPr lang="en-US" altLang="zh-TW" sz="4000" dirty="0">
                <a:latin typeface="微軟正黑體" panose="020B0604030504040204" pitchFamily="34" charset="-120"/>
                <a:ea typeface="微軟正黑體" panose="020B0604030504040204" pitchFamily="34" charset="-120"/>
              </a:rPr>
              <a:t>4.</a:t>
            </a:r>
            <a:r>
              <a:rPr lang="zh-TW" altLang="en-US" sz="4000" dirty="0">
                <a:latin typeface="微軟正黑體" panose="020B0604030504040204" pitchFamily="34" charset="-120"/>
                <a:ea typeface="微軟正黑體" panose="020B0604030504040204" pitchFamily="34" charset="-120"/>
              </a:rPr>
              <a:t>坐在自己数十年前亲手种植的松树下，老人闭</a:t>
            </a:r>
            <a:endParaRPr lang="en-US" altLang="zh-TW" sz="4000" dirty="0">
              <a:latin typeface="微軟正黑體" panose="020B0604030504040204" pitchFamily="34" charset="-120"/>
              <a:ea typeface="微軟正黑體" panose="020B0604030504040204" pitchFamily="34" charset="-120"/>
            </a:endParaRPr>
          </a:p>
          <a:p>
            <a:pPr>
              <a:lnSpc>
                <a:spcPct val="150000"/>
              </a:lnSpc>
            </a:pPr>
            <a:r>
              <a:rPr lang="zh-TW" altLang="en-US" sz="4000" dirty="0">
                <a:latin typeface="微軟正黑體" panose="020B0604030504040204" pitchFamily="34" charset="-120"/>
                <a:ea typeface="微軟正黑體" panose="020B0604030504040204" pitchFamily="34" charset="-120"/>
              </a:rPr>
              <a:t>   上了眼睛，陷入了</a:t>
            </a:r>
            <a:r>
              <a:rPr lang="zh-TW" altLang="en-US" sz="4000" dirty="0">
                <a:highlight>
                  <a:srgbClr val="FFFF00"/>
                </a:highlight>
                <a:latin typeface="微軟正黑體" panose="020B0604030504040204" pitchFamily="34" charset="-120"/>
                <a:ea typeface="微軟正黑體" panose="020B0604030504040204" pitchFamily="34" charset="-120"/>
              </a:rPr>
              <a:t>回忆</a:t>
            </a:r>
            <a:r>
              <a:rPr lang="zh-TW" altLang="en-US" sz="4000" dirty="0">
                <a:latin typeface="微軟正黑體" panose="020B0604030504040204" pitchFamily="34" charset="-120"/>
                <a:ea typeface="微軟正黑體" panose="020B0604030504040204" pitchFamily="34" charset="-120"/>
              </a:rPr>
              <a:t> 。</a:t>
            </a:r>
            <a:endParaRPr lang="en-US" altLang="zh-TW" sz="40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255872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D753CF61-614D-436D-83AC-53B39607F9B0}"/>
              </a:ext>
            </a:extLst>
          </p:cNvPr>
          <p:cNvSpPr/>
          <p:nvPr/>
        </p:nvSpPr>
        <p:spPr>
          <a:xfrm>
            <a:off x="704850" y="1809661"/>
            <a:ext cx="11144250" cy="2956643"/>
          </a:xfrm>
          <a:prstGeom prst="rect">
            <a:avLst/>
          </a:prstGeom>
        </p:spPr>
        <p:txBody>
          <a:bodyPr wrap="square" anchor="ctr">
            <a:spAutoFit/>
          </a:bodyPr>
          <a:lstStyle/>
          <a:p>
            <a:pPr indent="457200">
              <a:lnSpc>
                <a:spcPct val="150000"/>
              </a:lnSpc>
            </a:pPr>
            <a:r>
              <a:rPr lang="zh-CN" altLang="en-US" sz="3200" dirty="0">
                <a:solidFill>
                  <a:srgbClr val="191919"/>
                </a:solidFill>
                <a:latin typeface="微軟正黑體" panose="020B0604030504040204" pitchFamily="34" charset="-120"/>
                <a:ea typeface="微軟正黑體" panose="020B0604030504040204" pitchFamily="34" charset="-120"/>
              </a:rPr>
              <a:t>这是</a:t>
            </a:r>
            <a:r>
              <a:rPr lang="zh-TW" altLang="en-US" sz="3200" dirty="0">
                <a:solidFill>
                  <a:srgbClr val="191919"/>
                </a:solidFill>
                <a:latin typeface="微軟正黑體" panose="020B0604030504040204" pitchFamily="34" charset="-120"/>
                <a:ea typeface="微軟正黑體" panose="020B0604030504040204" pitchFamily="34" charset="-120"/>
              </a:rPr>
              <a:t>藉</a:t>
            </a:r>
            <a:r>
              <a:rPr lang="zh-CN" altLang="en-US" sz="3200" dirty="0">
                <a:solidFill>
                  <a:srgbClr val="191919"/>
                </a:solidFill>
                <a:latin typeface="微軟正黑體" panose="020B0604030504040204" pitchFamily="34" charset="-120"/>
                <a:ea typeface="微軟正黑體" panose="020B0604030504040204" pitchFamily="34" charset="-120"/>
              </a:rPr>
              <a:t>乌鸦反哺来劝孝的歌，但是最后一句“母亲从前喂过我”实在非常动人，没有失去人性的人回想起“母亲从前喂过我”，再听了这句歌词，恐怕没有不心酸的。每个人大概都会为了他的母亲而感觉骄傲，谁会嫌他的母亲丑？</a:t>
            </a:r>
            <a:endParaRPr lang="zh-TW" altLang="en-US" sz="3200" dirty="0"/>
          </a:p>
        </p:txBody>
      </p:sp>
    </p:spTree>
    <p:extLst>
      <p:ext uri="{BB962C8B-B14F-4D97-AF65-F5344CB8AC3E}">
        <p14:creationId xmlns:p14="http://schemas.microsoft.com/office/powerpoint/2010/main" val="30852146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687630" y="210152"/>
            <a:ext cx="2151321" cy="1107996"/>
          </a:xfrm>
          <a:prstGeom prst="rect">
            <a:avLst/>
          </a:prstGeom>
          <a:solidFill>
            <a:schemeClr val="accent4">
              <a:lumMod val="75000"/>
            </a:schemeClr>
          </a:solidFill>
          <a:ln>
            <a:solidFill>
              <a:schemeClr val="accent1"/>
            </a:solidFill>
          </a:ln>
        </p:spPr>
        <p:txBody>
          <a:bodyPr wrap="square" rtlCol="0">
            <a:spAutoFit/>
          </a:bodyPr>
          <a:lstStyle/>
          <a:p>
            <a:pPr algn="ctr"/>
            <a:r>
              <a:rPr lang="zh-TW" altLang="en-US" sz="6600" dirty="0">
                <a:solidFill>
                  <a:schemeClr val="bg1"/>
                </a:solidFill>
                <a:latin typeface="Calibri" panose="020F0502020204030204" pitchFamily="34" charset="0"/>
              </a:rPr>
              <a:t>美誉</a:t>
            </a:r>
            <a:endParaRPr lang="en-US" altLang="zh-TW" sz="6600" dirty="0">
              <a:solidFill>
                <a:schemeClr val="bg1"/>
              </a:solidFill>
              <a:latin typeface="Calibri" panose="020F0502020204030204" pitchFamily="34" charset="0"/>
            </a:endParaRPr>
          </a:p>
        </p:txBody>
      </p:sp>
      <p:sp>
        <p:nvSpPr>
          <p:cNvPr id="4" name="文字方塊 3">
            <a:extLst>
              <a:ext uri="{FF2B5EF4-FFF2-40B4-BE49-F238E27FC236}">
                <a16:creationId xmlns:a16="http://schemas.microsoft.com/office/drawing/2014/main" id="{AE265C2A-CA00-4841-992C-7C43D64B6320}"/>
              </a:ext>
            </a:extLst>
          </p:cNvPr>
          <p:cNvSpPr txBox="1"/>
          <p:nvPr/>
        </p:nvSpPr>
        <p:spPr>
          <a:xfrm>
            <a:off x="6415927" y="235165"/>
            <a:ext cx="2151321" cy="1107996"/>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zh-TW" altLang="en-US" sz="6600" dirty="0">
                <a:solidFill>
                  <a:schemeClr val="bg1"/>
                </a:solidFill>
                <a:latin typeface="Calibri" panose="020F0502020204030204" pitchFamily="34" charset="0"/>
              </a:rPr>
              <a:t>享</a:t>
            </a:r>
            <a:endParaRPr lang="en-US" altLang="zh-TW" sz="6600" dirty="0">
              <a:solidFill>
                <a:schemeClr val="bg1"/>
              </a:solidFill>
              <a:latin typeface="Calibri" panose="020F0502020204030204" pitchFamily="34" charset="0"/>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0" y="1969611"/>
            <a:ext cx="6096000" cy="916469"/>
          </a:xfrm>
          <a:prstGeom prst="rect">
            <a:avLst/>
          </a:prstGeom>
          <a:noFill/>
        </p:spPr>
        <p:txBody>
          <a:bodyPr wrap="square" rtlCol="0">
            <a:spAutoFit/>
          </a:bodyPr>
          <a:lstStyle/>
          <a:p>
            <a:pPr algn="ctr">
              <a:lnSpc>
                <a:spcPct val="150000"/>
              </a:lnSpc>
            </a:pPr>
            <a:r>
              <a:rPr lang="zh-TW" altLang="en-US" sz="4000" dirty="0">
                <a:latin typeface="Calibri" panose="020F0502020204030204" pitchFamily="34" charset="0"/>
              </a:rPr>
              <a:t>美好的名誉。</a:t>
            </a:r>
          </a:p>
        </p:txBody>
      </p:sp>
      <p:sp>
        <p:nvSpPr>
          <p:cNvPr id="8" name="文字方塊 7">
            <a:extLst>
              <a:ext uri="{FF2B5EF4-FFF2-40B4-BE49-F238E27FC236}">
                <a16:creationId xmlns:a16="http://schemas.microsoft.com/office/drawing/2014/main" id="{4FD80E1D-4098-4E8F-80F3-90702602E502}"/>
              </a:ext>
            </a:extLst>
          </p:cNvPr>
          <p:cNvSpPr txBox="1"/>
          <p:nvPr/>
        </p:nvSpPr>
        <p:spPr>
          <a:xfrm>
            <a:off x="6134489" y="1979719"/>
            <a:ext cx="6096000" cy="916469"/>
          </a:xfrm>
          <a:prstGeom prst="rect">
            <a:avLst/>
          </a:prstGeom>
          <a:noFill/>
        </p:spPr>
        <p:txBody>
          <a:bodyPr wrap="square" rtlCol="0">
            <a:spAutoFit/>
          </a:bodyPr>
          <a:lstStyle/>
          <a:p>
            <a:pPr algn="ctr">
              <a:lnSpc>
                <a:spcPct val="150000"/>
              </a:lnSpc>
            </a:pPr>
            <a:r>
              <a:rPr lang="zh-TW" altLang="en-US" sz="4000" dirty="0">
                <a:latin typeface="Calibri" panose="020F0502020204030204" pitchFamily="34" charset="0"/>
              </a:rPr>
              <a:t>享受，享有受用。</a:t>
            </a:r>
          </a:p>
        </p:txBody>
      </p:sp>
      <p:sp>
        <p:nvSpPr>
          <p:cNvPr id="14" name="矩形 13">
            <a:extLst>
              <a:ext uri="{FF2B5EF4-FFF2-40B4-BE49-F238E27FC236}">
                <a16:creationId xmlns:a16="http://schemas.microsoft.com/office/drawing/2014/main" id="{6B1E5DB5-A453-4C9C-BA79-98369E7D6F4E}"/>
              </a:ext>
            </a:extLst>
          </p:cNvPr>
          <p:cNvSpPr/>
          <p:nvPr/>
        </p:nvSpPr>
        <p:spPr>
          <a:xfrm>
            <a:off x="8567246" y="681854"/>
            <a:ext cx="3618926" cy="584775"/>
          </a:xfrm>
          <a:prstGeom prst="rect">
            <a:avLst/>
          </a:prstGeom>
        </p:spPr>
        <p:txBody>
          <a:bodyPr wrap="square">
            <a:spAutoFit/>
          </a:bodyPr>
          <a:lstStyle/>
          <a:p>
            <a:pPr algn="ctr"/>
            <a:r>
              <a:rPr lang="en-US" altLang="zh-TW" sz="3200" dirty="0">
                <a:latin typeface="+mn-ea"/>
              </a:rPr>
              <a:t>enjoy</a:t>
            </a:r>
            <a:endParaRPr lang="zh-TW" altLang="en-US" sz="3200" dirty="0">
              <a:latin typeface="+mn-ea"/>
              <a:cs typeface="Calibri" panose="020F0502020204030204" pitchFamily="34" charset="0"/>
            </a:endParaRPr>
          </a:p>
        </p:txBody>
      </p:sp>
      <p:sp>
        <p:nvSpPr>
          <p:cNvPr id="15" name="矩形 14">
            <a:extLst>
              <a:ext uri="{FF2B5EF4-FFF2-40B4-BE49-F238E27FC236}">
                <a16:creationId xmlns:a16="http://schemas.microsoft.com/office/drawing/2014/main" id="{58C387E4-4460-4071-8CB6-8D0ABB1306E7}"/>
              </a:ext>
            </a:extLst>
          </p:cNvPr>
          <p:cNvSpPr/>
          <p:nvPr/>
        </p:nvSpPr>
        <p:spPr>
          <a:xfrm>
            <a:off x="2838951" y="681853"/>
            <a:ext cx="3609474" cy="584775"/>
          </a:xfrm>
          <a:prstGeom prst="rect">
            <a:avLst/>
          </a:prstGeom>
        </p:spPr>
        <p:txBody>
          <a:bodyPr wrap="square">
            <a:spAutoFit/>
          </a:bodyPr>
          <a:lstStyle/>
          <a:p>
            <a:pPr algn="ctr"/>
            <a:r>
              <a:rPr lang="en-US" altLang="zh-TW" sz="3200" dirty="0"/>
              <a:t>good reputation</a:t>
            </a:r>
            <a:endParaRPr lang="zh-TW"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63986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7" grpId="0"/>
      <p:bldP spid="8" grpId="0"/>
      <p:bldP spid="14" grpId="0"/>
      <p:bldP spid="1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8A2B30B-EAD6-4B6A-9332-69D345A41C60}"/>
              </a:ext>
            </a:extLst>
          </p:cNvPr>
          <p:cNvSpPr/>
          <p:nvPr/>
        </p:nvSpPr>
        <p:spPr>
          <a:xfrm>
            <a:off x="724728" y="2171700"/>
            <a:ext cx="11144250" cy="2217851"/>
          </a:xfrm>
          <a:prstGeom prst="rect">
            <a:avLst/>
          </a:prstGeom>
        </p:spPr>
        <p:txBody>
          <a:bodyPr wrap="square">
            <a:spAutoFit/>
          </a:bodyPr>
          <a:lstStyle/>
          <a:p>
            <a:pPr indent="457200" algn="just">
              <a:lnSpc>
                <a:spcPct val="150000"/>
              </a:lnSpc>
            </a:pPr>
            <a:r>
              <a:rPr lang="zh-CN" altLang="en-US" sz="3200" dirty="0">
                <a:solidFill>
                  <a:srgbClr val="191919"/>
                </a:solidFill>
                <a:latin typeface="微軟正黑體" panose="020B0604030504040204" pitchFamily="34" charset="-120"/>
                <a:ea typeface="微軟正黑體" panose="020B0604030504040204" pitchFamily="34" charset="-120"/>
              </a:rPr>
              <a:t>“狗不嫌家贫，子不嫌母丑”，话没有错。不过嫌贫爱富恐怕是人之常情，不嫌家贫这份美誉恐怕要让狗来独享下去。子嫌母丑的例子也不是没有。</a:t>
            </a:r>
          </a:p>
        </p:txBody>
      </p:sp>
    </p:spTree>
    <p:extLst>
      <p:ext uri="{BB962C8B-B14F-4D97-AF65-F5344CB8AC3E}">
        <p14:creationId xmlns:p14="http://schemas.microsoft.com/office/powerpoint/2010/main" val="31904743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687630" y="210152"/>
            <a:ext cx="2151321" cy="1107996"/>
          </a:xfrm>
          <a:prstGeom prst="rect">
            <a:avLst/>
          </a:prstGeom>
          <a:solidFill>
            <a:schemeClr val="accent4">
              <a:lumMod val="75000"/>
            </a:schemeClr>
          </a:solidFill>
          <a:ln>
            <a:solidFill>
              <a:schemeClr val="accent1"/>
            </a:solidFill>
          </a:ln>
        </p:spPr>
        <p:txBody>
          <a:bodyPr wrap="square" rtlCol="0">
            <a:spAutoFit/>
          </a:bodyPr>
          <a:lstStyle/>
          <a:p>
            <a:pPr algn="ctr"/>
            <a:r>
              <a:rPr lang="zh-TW" altLang="en-US" sz="6600" dirty="0">
                <a:solidFill>
                  <a:schemeClr val="bg1"/>
                </a:solidFill>
                <a:latin typeface="+mn-ea"/>
              </a:rPr>
              <a:t>延</a:t>
            </a:r>
            <a:endParaRPr lang="en-US" altLang="zh-TW" sz="6600" dirty="0">
              <a:solidFill>
                <a:schemeClr val="bg1"/>
              </a:solidFill>
              <a:latin typeface="+mn-ea"/>
            </a:endParaRPr>
          </a:p>
        </p:txBody>
      </p:sp>
      <p:sp>
        <p:nvSpPr>
          <p:cNvPr id="4" name="文字方塊 3">
            <a:extLst>
              <a:ext uri="{FF2B5EF4-FFF2-40B4-BE49-F238E27FC236}">
                <a16:creationId xmlns:a16="http://schemas.microsoft.com/office/drawing/2014/main" id="{AE265C2A-CA00-4841-992C-7C43D64B6320}"/>
              </a:ext>
            </a:extLst>
          </p:cNvPr>
          <p:cNvSpPr txBox="1"/>
          <p:nvPr/>
        </p:nvSpPr>
        <p:spPr>
          <a:xfrm>
            <a:off x="6415927" y="235165"/>
            <a:ext cx="2151321" cy="1107996"/>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zh-TW" altLang="en-US" sz="6600" dirty="0">
                <a:solidFill>
                  <a:schemeClr val="bg1"/>
                </a:solidFill>
                <a:latin typeface="+mn-ea"/>
              </a:rPr>
              <a:t>宾客</a:t>
            </a:r>
            <a:endParaRPr lang="en-US" altLang="zh-TW" sz="6600" dirty="0">
              <a:solidFill>
                <a:schemeClr val="bg1"/>
              </a:solidFill>
              <a:latin typeface="+mn-ea"/>
            </a:endParaRPr>
          </a:p>
        </p:txBody>
      </p:sp>
      <p:sp>
        <p:nvSpPr>
          <p:cNvPr id="5" name="文字方塊 4">
            <a:extLst>
              <a:ext uri="{FF2B5EF4-FFF2-40B4-BE49-F238E27FC236}">
                <a16:creationId xmlns:a16="http://schemas.microsoft.com/office/drawing/2014/main" id="{558E7656-10B4-4306-9253-BEABC2FAD5CB}"/>
              </a:ext>
            </a:extLst>
          </p:cNvPr>
          <p:cNvSpPr txBox="1"/>
          <p:nvPr/>
        </p:nvSpPr>
        <p:spPr>
          <a:xfrm>
            <a:off x="687630" y="3429000"/>
            <a:ext cx="2151321" cy="1107996"/>
          </a:xfrm>
          <a:prstGeom prst="rect">
            <a:avLst/>
          </a:prstGeom>
          <a:solidFill>
            <a:schemeClr val="accent4">
              <a:lumMod val="75000"/>
            </a:schemeClr>
          </a:solidFill>
          <a:ln>
            <a:solidFill>
              <a:schemeClr val="accent4">
                <a:lumMod val="75000"/>
              </a:schemeClr>
            </a:solidFill>
          </a:ln>
        </p:spPr>
        <p:txBody>
          <a:bodyPr wrap="square" rtlCol="0" anchor="ctr">
            <a:spAutoFit/>
          </a:bodyPr>
          <a:lstStyle/>
          <a:p>
            <a:pPr algn="ctr"/>
            <a:r>
              <a:rPr lang="zh-TW" altLang="en-US" sz="6600" dirty="0">
                <a:solidFill>
                  <a:schemeClr val="bg1"/>
                </a:solidFill>
                <a:latin typeface="+mn-ea"/>
              </a:rPr>
              <a:t>照例</a:t>
            </a:r>
            <a:endParaRPr lang="en-US" altLang="zh-TW" sz="6600" dirty="0">
              <a:solidFill>
                <a:schemeClr val="bg1"/>
              </a:solidFill>
              <a:latin typeface="+mn-ea"/>
            </a:endParaRPr>
          </a:p>
        </p:txBody>
      </p:sp>
      <p:sp>
        <p:nvSpPr>
          <p:cNvPr id="6" name="文字方塊 5">
            <a:extLst>
              <a:ext uri="{FF2B5EF4-FFF2-40B4-BE49-F238E27FC236}">
                <a16:creationId xmlns:a16="http://schemas.microsoft.com/office/drawing/2014/main" id="{04856BEF-FABE-4A15-82C8-163159CEDA31}"/>
              </a:ext>
            </a:extLst>
          </p:cNvPr>
          <p:cNvSpPr txBox="1"/>
          <p:nvPr/>
        </p:nvSpPr>
        <p:spPr>
          <a:xfrm>
            <a:off x="6415926" y="3429000"/>
            <a:ext cx="2151321" cy="1107996"/>
          </a:xfrm>
          <a:prstGeom prst="rect">
            <a:avLst/>
          </a:prstGeom>
          <a:solidFill>
            <a:schemeClr val="accent4">
              <a:lumMod val="75000"/>
            </a:schemeClr>
          </a:solidFill>
          <a:ln>
            <a:solidFill>
              <a:schemeClr val="accent4">
                <a:lumMod val="75000"/>
              </a:schemeClr>
            </a:solidFill>
          </a:ln>
        </p:spPr>
        <p:txBody>
          <a:bodyPr wrap="square" rtlCol="0" anchor="ctr">
            <a:spAutoFit/>
          </a:bodyPr>
          <a:lstStyle/>
          <a:p>
            <a:pPr algn="ctr"/>
            <a:r>
              <a:rPr lang="zh-TW" altLang="en-US" sz="6600" dirty="0">
                <a:solidFill>
                  <a:schemeClr val="bg1"/>
                </a:solidFill>
                <a:latin typeface="+mn-ea"/>
              </a:rPr>
              <a:t>敝</a:t>
            </a:r>
            <a:endParaRPr lang="en-US" altLang="zh-TW" sz="6600" dirty="0">
              <a:solidFill>
                <a:schemeClr val="bg1"/>
              </a:solidFill>
              <a:latin typeface="+mn-ea"/>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0" y="1969611"/>
            <a:ext cx="6096000" cy="916469"/>
          </a:xfrm>
          <a:prstGeom prst="rect">
            <a:avLst/>
          </a:prstGeom>
          <a:noFill/>
        </p:spPr>
        <p:txBody>
          <a:bodyPr wrap="square" rtlCol="0">
            <a:spAutoFit/>
          </a:bodyPr>
          <a:lstStyle/>
          <a:p>
            <a:pPr algn="ctr">
              <a:lnSpc>
                <a:spcPct val="150000"/>
              </a:lnSpc>
            </a:pPr>
            <a:r>
              <a:rPr lang="zh-TW" altLang="en-US" sz="4000" dirty="0">
                <a:latin typeface="+mn-ea"/>
              </a:rPr>
              <a:t>聘请，邀请。</a:t>
            </a:r>
          </a:p>
        </p:txBody>
      </p:sp>
      <p:sp>
        <p:nvSpPr>
          <p:cNvPr id="8" name="文字方塊 7">
            <a:extLst>
              <a:ext uri="{FF2B5EF4-FFF2-40B4-BE49-F238E27FC236}">
                <a16:creationId xmlns:a16="http://schemas.microsoft.com/office/drawing/2014/main" id="{4FD80E1D-4098-4E8F-80F3-90702602E502}"/>
              </a:ext>
            </a:extLst>
          </p:cNvPr>
          <p:cNvSpPr txBox="1"/>
          <p:nvPr/>
        </p:nvSpPr>
        <p:spPr>
          <a:xfrm>
            <a:off x="6134489" y="1979719"/>
            <a:ext cx="6096000" cy="916469"/>
          </a:xfrm>
          <a:prstGeom prst="rect">
            <a:avLst/>
          </a:prstGeom>
          <a:noFill/>
        </p:spPr>
        <p:txBody>
          <a:bodyPr wrap="square" rtlCol="0">
            <a:spAutoFit/>
          </a:bodyPr>
          <a:lstStyle/>
          <a:p>
            <a:pPr algn="ctr">
              <a:lnSpc>
                <a:spcPct val="150000"/>
              </a:lnSpc>
            </a:pPr>
            <a:r>
              <a:rPr lang="zh-TW" altLang="en-US" sz="4000" dirty="0">
                <a:latin typeface="+mn-ea"/>
              </a:rPr>
              <a:t>客人</a:t>
            </a:r>
            <a:r>
              <a:rPr lang="en-US" altLang="zh-TW" sz="4000" dirty="0">
                <a:latin typeface="+mn-ea"/>
              </a:rPr>
              <a:t>(</a:t>
            </a:r>
            <a:r>
              <a:rPr lang="zh-TW" altLang="en-US" sz="4000" dirty="0">
                <a:latin typeface="+mn-ea"/>
              </a:rPr>
              <a:t>总称</a:t>
            </a:r>
            <a:r>
              <a:rPr lang="en-US" altLang="zh-TW" sz="4000" dirty="0">
                <a:latin typeface="+mn-ea"/>
              </a:rPr>
              <a:t>)</a:t>
            </a:r>
            <a:r>
              <a:rPr lang="zh-TW" altLang="en-US" sz="4000" dirty="0">
                <a:latin typeface="+mn-ea"/>
              </a:rPr>
              <a:t>。</a:t>
            </a:r>
          </a:p>
        </p:txBody>
      </p:sp>
      <p:sp>
        <p:nvSpPr>
          <p:cNvPr id="9" name="文字方塊 8">
            <a:extLst>
              <a:ext uri="{FF2B5EF4-FFF2-40B4-BE49-F238E27FC236}">
                <a16:creationId xmlns:a16="http://schemas.microsoft.com/office/drawing/2014/main" id="{D17DCB4F-281E-48F9-8B9B-F6FF1FC41050}"/>
              </a:ext>
            </a:extLst>
          </p:cNvPr>
          <p:cNvSpPr txBox="1"/>
          <p:nvPr/>
        </p:nvSpPr>
        <p:spPr>
          <a:xfrm>
            <a:off x="0" y="5179220"/>
            <a:ext cx="6096000" cy="916469"/>
          </a:xfrm>
          <a:prstGeom prst="rect">
            <a:avLst/>
          </a:prstGeom>
          <a:noFill/>
        </p:spPr>
        <p:txBody>
          <a:bodyPr wrap="square" rtlCol="0">
            <a:spAutoFit/>
          </a:bodyPr>
          <a:lstStyle/>
          <a:p>
            <a:pPr algn="ctr">
              <a:lnSpc>
                <a:spcPct val="150000"/>
              </a:lnSpc>
            </a:pPr>
            <a:r>
              <a:rPr lang="zh-TW" altLang="en-US" sz="4000" dirty="0">
                <a:latin typeface="+mn-ea"/>
              </a:rPr>
              <a:t>依照惯例。</a:t>
            </a:r>
          </a:p>
        </p:txBody>
      </p:sp>
      <p:sp>
        <p:nvSpPr>
          <p:cNvPr id="11" name="矩形 10">
            <a:extLst>
              <a:ext uri="{FF2B5EF4-FFF2-40B4-BE49-F238E27FC236}">
                <a16:creationId xmlns:a16="http://schemas.microsoft.com/office/drawing/2014/main" id="{9AF8CCF4-6697-482F-81B6-2EF38231843A}"/>
              </a:ext>
            </a:extLst>
          </p:cNvPr>
          <p:cNvSpPr/>
          <p:nvPr/>
        </p:nvSpPr>
        <p:spPr>
          <a:xfrm>
            <a:off x="2838951" y="3917562"/>
            <a:ext cx="3609474" cy="584775"/>
          </a:xfrm>
          <a:prstGeom prst="rect">
            <a:avLst/>
          </a:prstGeom>
        </p:spPr>
        <p:txBody>
          <a:bodyPr wrap="square">
            <a:spAutoFit/>
          </a:bodyPr>
          <a:lstStyle/>
          <a:p>
            <a:pPr algn="ctr"/>
            <a:r>
              <a:rPr lang="en-US" altLang="zh-TW" sz="3200" dirty="0">
                <a:latin typeface="+mn-ea"/>
              </a:rPr>
              <a:t>as a rule</a:t>
            </a:r>
            <a:endParaRPr lang="zh-TW" altLang="en-US" sz="3200" dirty="0">
              <a:latin typeface="+mn-ea"/>
              <a:cs typeface="Calibri" panose="020F0502020204030204" pitchFamily="34" charset="0"/>
            </a:endParaRPr>
          </a:p>
        </p:txBody>
      </p:sp>
      <p:sp>
        <p:nvSpPr>
          <p:cNvPr id="13" name="矩形 12">
            <a:extLst>
              <a:ext uri="{FF2B5EF4-FFF2-40B4-BE49-F238E27FC236}">
                <a16:creationId xmlns:a16="http://schemas.microsoft.com/office/drawing/2014/main" id="{32AA8BD3-2869-40FD-A7C0-6100AC3E5D3A}"/>
              </a:ext>
            </a:extLst>
          </p:cNvPr>
          <p:cNvSpPr/>
          <p:nvPr/>
        </p:nvSpPr>
        <p:spPr>
          <a:xfrm>
            <a:off x="8567246" y="3800880"/>
            <a:ext cx="3625143" cy="584775"/>
          </a:xfrm>
          <a:prstGeom prst="rect">
            <a:avLst/>
          </a:prstGeom>
        </p:spPr>
        <p:txBody>
          <a:bodyPr wrap="square">
            <a:spAutoFit/>
          </a:bodyPr>
          <a:lstStyle/>
          <a:p>
            <a:pPr algn="ctr"/>
            <a:r>
              <a:rPr lang="en-US" altLang="zh-TW" sz="3200" dirty="0">
                <a:latin typeface="+mn-ea"/>
              </a:rPr>
              <a:t>break, destroy</a:t>
            </a:r>
            <a:endParaRPr lang="zh-TW" altLang="en-US" sz="3200" dirty="0">
              <a:latin typeface="+mn-ea"/>
              <a:cs typeface="Calibri" panose="020F0502020204030204" pitchFamily="34" charset="0"/>
            </a:endParaRPr>
          </a:p>
        </p:txBody>
      </p:sp>
      <p:sp>
        <p:nvSpPr>
          <p:cNvPr id="14" name="矩形 13">
            <a:extLst>
              <a:ext uri="{FF2B5EF4-FFF2-40B4-BE49-F238E27FC236}">
                <a16:creationId xmlns:a16="http://schemas.microsoft.com/office/drawing/2014/main" id="{6B1E5DB5-A453-4C9C-BA79-98369E7D6F4E}"/>
              </a:ext>
            </a:extLst>
          </p:cNvPr>
          <p:cNvSpPr/>
          <p:nvPr/>
        </p:nvSpPr>
        <p:spPr>
          <a:xfrm>
            <a:off x="8567246" y="681854"/>
            <a:ext cx="3618926" cy="584775"/>
          </a:xfrm>
          <a:prstGeom prst="rect">
            <a:avLst/>
          </a:prstGeom>
        </p:spPr>
        <p:txBody>
          <a:bodyPr wrap="square">
            <a:spAutoFit/>
          </a:bodyPr>
          <a:lstStyle/>
          <a:p>
            <a:pPr algn="ctr"/>
            <a:r>
              <a:rPr lang="en-US" altLang="zh-TW" sz="3200" dirty="0" err="1">
                <a:latin typeface="+mn-ea"/>
              </a:rPr>
              <a:t>guest;visitor</a:t>
            </a:r>
            <a:endParaRPr lang="zh-TW" altLang="en-US" sz="3200" dirty="0">
              <a:latin typeface="+mn-ea"/>
              <a:cs typeface="Calibri" panose="020F0502020204030204" pitchFamily="34" charset="0"/>
            </a:endParaRPr>
          </a:p>
        </p:txBody>
      </p:sp>
      <p:sp>
        <p:nvSpPr>
          <p:cNvPr id="15" name="矩形 14">
            <a:extLst>
              <a:ext uri="{FF2B5EF4-FFF2-40B4-BE49-F238E27FC236}">
                <a16:creationId xmlns:a16="http://schemas.microsoft.com/office/drawing/2014/main" id="{58C387E4-4460-4071-8CB6-8D0ABB1306E7}"/>
              </a:ext>
            </a:extLst>
          </p:cNvPr>
          <p:cNvSpPr/>
          <p:nvPr/>
        </p:nvSpPr>
        <p:spPr>
          <a:xfrm>
            <a:off x="2838951" y="681853"/>
            <a:ext cx="3609474" cy="584775"/>
          </a:xfrm>
          <a:prstGeom prst="rect">
            <a:avLst/>
          </a:prstGeom>
        </p:spPr>
        <p:txBody>
          <a:bodyPr wrap="square">
            <a:spAutoFit/>
          </a:bodyPr>
          <a:lstStyle/>
          <a:p>
            <a:pPr algn="ctr"/>
            <a:r>
              <a:rPr lang="en-US" altLang="zh-TW" sz="3200" dirty="0">
                <a:latin typeface="+mn-ea"/>
              </a:rPr>
              <a:t>invite</a:t>
            </a:r>
            <a:endParaRPr lang="zh-TW" altLang="en-US" sz="3200" dirty="0">
              <a:latin typeface="+mn-ea"/>
              <a:cs typeface="Calibri" panose="020F0502020204030204" pitchFamily="34" charset="0"/>
            </a:endParaRPr>
          </a:p>
        </p:txBody>
      </p:sp>
      <p:sp>
        <p:nvSpPr>
          <p:cNvPr id="16" name="文字方塊 15">
            <a:extLst>
              <a:ext uri="{FF2B5EF4-FFF2-40B4-BE49-F238E27FC236}">
                <a16:creationId xmlns:a16="http://schemas.microsoft.com/office/drawing/2014/main" id="{D98D55FB-AB92-44FC-9C4C-66881DDAC800}"/>
              </a:ext>
            </a:extLst>
          </p:cNvPr>
          <p:cNvSpPr txBox="1"/>
          <p:nvPr/>
        </p:nvSpPr>
        <p:spPr>
          <a:xfrm>
            <a:off x="6448424" y="4885677"/>
            <a:ext cx="5782065" cy="902555"/>
          </a:xfrm>
          <a:prstGeom prst="rect">
            <a:avLst/>
          </a:prstGeom>
          <a:noFill/>
        </p:spPr>
        <p:txBody>
          <a:bodyPr wrap="square" rtlCol="0">
            <a:spAutoFit/>
          </a:bodyPr>
          <a:lstStyle/>
          <a:p>
            <a:pPr algn="ctr">
              <a:lnSpc>
                <a:spcPct val="150000"/>
              </a:lnSpc>
            </a:pPr>
            <a:r>
              <a:rPr lang="zh-TW" altLang="en-US" sz="4000" dirty="0">
                <a:latin typeface="+mn-ea"/>
              </a:rPr>
              <a:t>破烂，坏。</a:t>
            </a:r>
          </a:p>
        </p:txBody>
      </p:sp>
    </p:spTree>
    <p:extLst>
      <p:ext uri="{BB962C8B-B14F-4D97-AF65-F5344CB8AC3E}">
        <p14:creationId xmlns:p14="http://schemas.microsoft.com/office/powerpoint/2010/main" val="2683336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additive="base">
                                        <p:cTn id="55" dur="500" fill="hold"/>
                                        <p:tgtEl>
                                          <p:spTgt spid="5"/>
                                        </p:tgtEl>
                                        <p:attrNameLst>
                                          <p:attrName>ppt_x</p:attrName>
                                        </p:attrNameLst>
                                      </p:cBhvr>
                                      <p:tavLst>
                                        <p:tav tm="0">
                                          <p:val>
                                            <p:strVal val="#ppt_x"/>
                                          </p:val>
                                        </p:tav>
                                        <p:tav tm="100000">
                                          <p:val>
                                            <p:strVal val="#ppt_x"/>
                                          </p:val>
                                        </p:tav>
                                      </p:tavLst>
                                    </p:anim>
                                    <p:anim calcmode="lin" valueType="num">
                                      <p:cBhvr additive="base">
                                        <p:cTn id="5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ppt_x"/>
                                          </p:val>
                                        </p:tav>
                                        <p:tav tm="100000">
                                          <p:val>
                                            <p:strVal val="#ppt_x"/>
                                          </p:val>
                                        </p:tav>
                                      </p:tavLst>
                                    </p:anim>
                                    <p:anim calcmode="lin" valueType="num">
                                      <p:cBhvr additive="base">
                                        <p:cTn id="6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6"/>
                                        </p:tgtEl>
                                        <p:attrNameLst>
                                          <p:attrName>style.visibility</p:attrName>
                                        </p:attrNameLst>
                                      </p:cBhvr>
                                      <p:to>
                                        <p:strVal val="visible"/>
                                      </p:to>
                                    </p:set>
                                    <p:anim calcmode="lin" valueType="num">
                                      <p:cBhvr additive="base">
                                        <p:cTn id="67" dur="500" fill="hold"/>
                                        <p:tgtEl>
                                          <p:spTgt spid="6"/>
                                        </p:tgtEl>
                                        <p:attrNameLst>
                                          <p:attrName>ppt_x</p:attrName>
                                        </p:attrNameLst>
                                      </p:cBhvr>
                                      <p:tavLst>
                                        <p:tav tm="0">
                                          <p:val>
                                            <p:strVal val="#ppt_x"/>
                                          </p:val>
                                        </p:tav>
                                        <p:tav tm="100000">
                                          <p:val>
                                            <p:strVal val="#ppt_x"/>
                                          </p:val>
                                        </p:tav>
                                      </p:tavLst>
                                    </p:anim>
                                    <p:anim calcmode="lin" valueType="num">
                                      <p:cBhvr additive="base">
                                        <p:cTn id="6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ppt_x"/>
                                          </p:val>
                                        </p:tav>
                                        <p:tav tm="100000">
                                          <p:val>
                                            <p:strVal val="#ppt_x"/>
                                          </p:val>
                                        </p:tav>
                                      </p:tavLst>
                                    </p:anim>
                                    <p:anim calcmode="lin" valueType="num">
                                      <p:cBhvr additive="base">
                                        <p:cTn id="7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p:bldP spid="8" grpId="0"/>
      <p:bldP spid="9" grpId="0"/>
      <p:bldP spid="11" grpId="0"/>
      <p:bldP spid="13" grpId="0"/>
      <p:bldP spid="14" grpId="0"/>
      <p:bldP spid="15" grpId="0"/>
      <p:bldP spid="1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687630" y="210152"/>
            <a:ext cx="2151321" cy="1107996"/>
          </a:xfrm>
          <a:prstGeom prst="rect">
            <a:avLst/>
          </a:prstGeom>
          <a:solidFill>
            <a:schemeClr val="accent4">
              <a:lumMod val="75000"/>
            </a:schemeClr>
          </a:solidFill>
          <a:ln>
            <a:solidFill>
              <a:schemeClr val="accent1"/>
            </a:solidFill>
          </a:ln>
        </p:spPr>
        <p:txBody>
          <a:bodyPr wrap="square" rtlCol="0">
            <a:spAutoFit/>
          </a:bodyPr>
          <a:lstStyle/>
          <a:p>
            <a:pPr algn="ctr"/>
            <a:r>
              <a:rPr lang="zh-TW" altLang="en-US" sz="6600" dirty="0">
                <a:solidFill>
                  <a:schemeClr val="bg1"/>
                </a:solidFill>
                <a:latin typeface="+mn-ea"/>
              </a:rPr>
              <a:t>安然</a:t>
            </a:r>
            <a:endParaRPr lang="en-US" altLang="zh-TW" sz="6600" dirty="0">
              <a:solidFill>
                <a:schemeClr val="bg1"/>
              </a:solidFill>
              <a:latin typeface="+mn-ea"/>
            </a:endParaRPr>
          </a:p>
        </p:txBody>
      </p:sp>
      <p:sp>
        <p:nvSpPr>
          <p:cNvPr id="4" name="文字方塊 3">
            <a:extLst>
              <a:ext uri="{FF2B5EF4-FFF2-40B4-BE49-F238E27FC236}">
                <a16:creationId xmlns:a16="http://schemas.microsoft.com/office/drawing/2014/main" id="{AE265C2A-CA00-4841-992C-7C43D64B6320}"/>
              </a:ext>
            </a:extLst>
          </p:cNvPr>
          <p:cNvSpPr txBox="1"/>
          <p:nvPr/>
        </p:nvSpPr>
        <p:spPr>
          <a:xfrm>
            <a:off x="6415927" y="235165"/>
            <a:ext cx="2151321" cy="1107996"/>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zh-TW" altLang="en-US" sz="6600" dirty="0">
                <a:solidFill>
                  <a:schemeClr val="bg1"/>
                </a:solidFill>
                <a:latin typeface="+mn-ea"/>
              </a:rPr>
              <a:t>妪</a:t>
            </a:r>
            <a:endParaRPr lang="en-US" altLang="zh-TW" sz="6600" dirty="0">
              <a:solidFill>
                <a:schemeClr val="bg1"/>
              </a:solidFill>
              <a:latin typeface="+mn-ea"/>
            </a:endParaRPr>
          </a:p>
        </p:txBody>
      </p:sp>
      <p:sp>
        <p:nvSpPr>
          <p:cNvPr id="5" name="文字方塊 4">
            <a:extLst>
              <a:ext uri="{FF2B5EF4-FFF2-40B4-BE49-F238E27FC236}">
                <a16:creationId xmlns:a16="http://schemas.microsoft.com/office/drawing/2014/main" id="{558E7656-10B4-4306-9253-BEABC2FAD5CB}"/>
              </a:ext>
            </a:extLst>
          </p:cNvPr>
          <p:cNvSpPr txBox="1"/>
          <p:nvPr/>
        </p:nvSpPr>
        <p:spPr>
          <a:xfrm>
            <a:off x="687630" y="3429000"/>
            <a:ext cx="2151321" cy="1107996"/>
          </a:xfrm>
          <a:prstGeom prst="rect">
            <a:avLst/>
          </a:prstGeom>
          <a:solidFill>
            <a:schemeClr val="accent4">
              <a:lumMod val="75000"/>
            </a:schemeClr>
          </a:solidFill>
          <a:ln>
            <a:solidFill>
              <a:schemeClr val="accent4">
                <a:lumMod val="75000"/>
              </a:schemeClr>
            </a:solidFill>
          </a:ln>
        </p:spPr>
        <p:txBody>
          <a:bodyPr wrap="square" rtlCol="0" anchor="ctr">
            <a:spAutoFit/>
          </a:bodyPr>
          <a:lstStyle/>
          <a:p>
            <a:pPr algn="ctr"/>
            <a:r>
              <a:rPr lang="zh-TW" altLang="en-US" sz="6600" dirty="0">
                <a:solidFill>
                  <a:schemeClr val="bg1"/>
                </a:solidFill>
                <a:latin typeface="+mn-ea"/>
              </a:rPr>
              <a:t>佣妇</a:t>
            </a:r>
            <a:endParaRPr lang="en-US" altLang="zh-TW" sz="6600" dirty="0">
              <a:solidFill>
                <a:schemeClr val="bg1"/>
              </a:solidFill>
              <a:latin typeface="+mn-ea"/>
            </a:endParaRPr>
          </a:p>
        </p:txBody>
      </p:sp>
      <p:sp>
        <p:nvSpPr>
          <p:cNvPr id="6" name="文字方塊 5">
            <a:extLst>
              <a:ext uri="{FF2B5EF4-FFF2-40B4-BE49-F238E27FC236}">
                <a16:creationId xmlns:a16="http://schemas.microsoft.com/office/drawing/2014/main" id="{04856BEF-FABE-4A15-82C8-163159CEDA31}"/>
              </a:ext>
            </a:extLst>
          </p:cNvPr>
          <p:cNvSpPr txBox="1"/>
          <p:nvPr/>
        </p:nvSpPr>
        <p:spPr>
          <a:xfrm>
            <a:off x="6415926" y="3429000"/>
            <a:ext cx="2151321" cy="1107996"/>
          </a:xfrm>
          <a:prstGeom prst="rect">
            <a:avLst/>
          </a:prstGeom>
          <a:solidFill>
            <a:schemeClr val="accent4">
              <a:lumMod val="75000"/>
            </a:schemeClr>
          </a:solidFill>
          <a:ln>
            <a:solidFill>
              <a:schemeClr val="accent4">
                <a:lumMod val="75000"/>
              </a:schemeClr>
            </a:solidFill>
          </a:ln>
        </p:spPr>
        <p:txBody>
          <a:bodyPr wrap="square" rtlCol="0" anchor="ctr">
            <a:spAutoFit/>
          </a:bodyPr>
          <a:lstStyle/>
          <a:p>
            <a:pPr algn="ctr"/>
            <a:r>
              <a:rPr lang="zh-TW" altLang="en-US" sz="6600" dirty="0">
                <a:solidFill>
                  <a:schemeClr val="bg1"/>
                </a:solidFill>
                <a:latin typeface="+mn-ea"/>
              </a:rPr>
              <a:t>侧面</a:t>
            </a:r>
            <a:endParaRPr lang="en-US" altLang="zh-TW" sz="6600" dirty="0">
              <a:solidFill>
                <a:schemeClr val="bg1"/>
              </a:solidFill>
              <a:latin typeface="+mn-ea"/>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687630" y="1969611"/>
            <a:ext cx="5728296" cy="916469"/>
          </a:xfrm>
          <a:prstGeom prst="rect">
            <a:avLst/>
          </a:prstGeom>
          <a:noFill/>
        </p:spPr>
        <p:txBody>
          <a:bodyPr wrap="square" rtlCol="0">
            <a:spAutoFit/>
          </a:bodyPr>
          <a:lstStyle/>
          <a:p>
            <a:pPr algn="ctr">
              <a:lnSpc>
                <a:spcPct val="150000"/>
              </a:lnSpc>
            </a:pPr>
            <a:r>
              <a:rPr lang="zh-TW" altLang="en-US" sz="4000" dirty="0">
                <a:latin typeface="+mn-ea"/>
              </a:rPr>
              <a:t>心理踏实，没有顾虑。</a:t>
            </a:r>
          </a:p>
        </p:txBody>
      </p:sp>
      <p:sp>
        <p:nvSpPr>
          <p:cNvPr id="8" name="文字方塊 7">
            <a:extLst>
              <a:ext uri="{FF2B5EF4-FFF2-40B4-BE49-F238E27FC236}">
                <a16:creationId xmlns:a16="http://schemas.microsoft.com/office/drawing/2014/main" id="{4FD80E1D-4098-4E8F-80F3-90702602E502}"/>
              </a:ext>
            </a:extLst>
          </p:cNvPr>
          <p:cNvSpPr txBox="1"/>
          <p:nvPr/>
        </p:nvSpPr>
        <p:spPr>
          <a:xfrm>
            <a:off x="6134489" y="1979719"/>
            <a:ext cx="6096000" cy="916469"/>
          </a:xfrm>
          <a:prstGeom prst="rect">
            <a:avLst/>
          </a:prstGeom>
          <a:noFill/>
        </p:spPr>
        <p:txBody>
          <a:bodyPr wrap="square" rtlCol="0">
            <a:spAutoFit/>
          </a:bodyPr>
          <a:lstStyle/>
          <a:p>
            <a:pPr algn="ctr">
              <a:lnSpc>
                <a:spcPct val="150000"/>
              </a:lnSpc>
            </a:pPr>
            <a:r>
              <a:rPr lang="zh-TW" altLang="en-US" sz="4000" dirty="0">
                <a:latin typeface="+mn-ea"/>
              </a:rPr>
              <a:t>年老的女人。</a:t>
            </a:r>
          </a:p>
        </p:txBody>
      </p:sp>
      <p:sp>
        <p:nvSpPr>
          <p:cNvPr id="9" name="文字方塊 8">
            <a:extLst>
              <a:ext uri="{FF2B5EF4-FFF2-40B4-BE49-F238E27FC236}">
                <a16:creationId xmlns:a16="http://schemas.microsoft.com/office/drawing/2014/main" id="{D17DCB4F-281E-48F9-8B9B-F6FF1FC41050}"/>
              </a:ext>
            </a:extLst>
          </p:cNvPr>
          <p:cNvSpPr txBox="1"/>
          <p:nvPr/>
        </p:nvSpPr>
        <p:spPr>
          <a:xfrm>
            <a:off x="687630" y="5179220"/>
            <a:ext cx="5408370" cy="916469"/>
          </a:xfrm>
          <a:prstGeom prst="rect">
            <a:avLst/>
          </a:prstGeom>
          <a:noFill/>
        </p:spPr>
        <p:txBody>
          <a:bodyPr wrap="square" rtlCol="0">
            <a:spAutoFit/>
          </a:bodyPr>
          <a:lstStyle/>
          <a:p>
            <a:pPr algn="ctr">
              <a:lnSpc>
                <a:spcPct val="150000"/>
              </a:lnSpc>
            </a:pPr>
            <a:r>
              <a:rPr lang="zh-TW" altLang="en-US" sz="4000" dirty="0">
                <a:latin typeface="+mn-ea"/>
              </a:rPr>
              <a:t>女佣。</a:t>
            </a:r>
          </a:p>
        </p:txBody>
      </p:sp>
      <p:sp>
        <p:nvSpPr>
          <p:cNvPr id="11" name="矩形 10">
            <a:extLst>
              <a:ext uri="{FF2B5EF4-FFF2-40B4-BE49-F238E27FC236}">
                <a16:creationId xmlns:a16="http://schemas.microsoft.com/office/drawing/2014/main" id="{9AF8CCF4-6697-482F-81B6-2EF38231843A}"/>
              </a:ext>
            </a:extLst>
          </p:cNvPr>
          <p:cNvSpPr/>
          <p:nvPr/>
        </p:nvSpPr>
        <p:spPr>
          <a:xfrm>
            <a:off x="2831421" y="3546014"/>
            <a:ext cx="3609474" cy="1077218"/>
          </a:xfrm>
          <a:prstGeom prst="rect">
            <a:avLst/>
          </a:prstGeom>
        </p:spPr>
        <p:txBody>
          <a:bodyPr wrap="square">
            <a:spAutoFit/>
          </a:bodyPr>
          <a:lstStyle/>
          <a:p>
            <a:pPr algn="ctr"/>
            <a:r>
              <a:rPr lang="en-US" altLang="zh-TW" sz="3200" dirty="0">
                <a:latin typeface="+mn-ea"/>
              </a:rPr>
              <a:t>Housemaid;</a:t>
            </a:r>
          </a:p>
          <a:p>
            <a:pPr algn="ctr"/>
            <a:r>
              <a:rPr lang="en-US" altLang="zh-TW" sz="3200" dirty="0">
                <a:latin typeface="+mn-ea"/>
              </a:rPr>
              <a:t>housekeeper</a:t>
            </a:r>
            <a:endParaRPr lang="zh-TW" altLang="en-US" sz="3200" dirty="0">
              <a:latin typeface="+mn-ea"/>
              <a:cs typeface="Calibri" panose="020F0502020204030204" pitchFamily="34" charset="0"/>
            </a:endParaRPr>
          </a:p>
        </p:txBody>
      </p:sp>
      <p:sp>
        <p:nvSpPr>
          <p:cNvPr id="13" name="矩形 12">
            <a:extLst>
              <a:ext uri="{FF2B5EF4-FFF2-40B4-BE49-F238E27FC236}">
                <a16:creationId xmlns:a16="http://schemas.microsoft.com/office/drawing/2014/main" id="{32AA8BD3-2869-40FD-A7C0-6100AC3E5D3A}"/>
              </a:ext>
            </a:extLst>
          </p:cNvPr>
          <p:cNvSpPr/>
          <p:nvPr/>
        </p:nvSpPr>
        <p:spPr>
          <a:xfrm>
            <a:off x="8581425" y="3451571"/>
            <a:ext cx="3625143" cy="1323439"/>
          </a:xfrm>
          <a:prstGeom prst="rect">
            <a:avLst/>
          </a:prstGeom>
        </p:spPr>
        <p:txBody>
          <a:bodyPr wrap="square">
            <a:spAutoFit/>
          </a:bodyPr>
          <a:lstStyle/>
          <a:p>
            <a:pPr algn="ctr"/>
            <a:r>
              <a:rPr lang="en-US" altLang="zh-TW" sz="4000" dirty="0" err="1">
                <a:latin typeface="+mn-ea"/>
                <a:cs typeface="Calibri" panose="020F0502020204030204" pitchFamily="34" charset="0"/>
              </a:rPr>
              <a:t>side;flank</a:t>
            </a:r>
            <a:r>
              <a:rPr lang="en-US" altLang="zh-TW" sz="4000" dirty="0">
                <a:latin typeface="+mn-ea"/>
                <a:cs typeface="Calibri" panose="020F0502020204030204" pitchFamily="34" charset="0"/>
              </a:rPr>
              <a:t>;</a:t>
            </a:r>
          </a:p>
          <a:p>
            <a:pPr algn="ctr"/>
            <a:r>
              <a:rPr lang="en-US" altLang="zh-TW" sz="4000" dirty="0">
                <a:latin typeface="+mn-ea"/>
                <a:cs typeface="Calibri" panose="020F0502020204030204" pitchFamily="34" charset="0"/>
              </a:rPr>
              <a:t>aspect</a:t>
            </a:r>
            <a:endParaRPr lang="zh-TW" altLang="en-US" sz="4000" dirty="0">
              <a:latin typeface="+mn-ea"/>
              <a:cs typeface="Calibri" panose="020F0502020204030204" pitchFamily="34" charset="0"/>
            </a:endParaRPr>
          </a:p>
        </p:txBody>
      </p:sp>
      <p:sp>
        <p:nvSpPr>
          <p:cNvPr id="14" name="矩形 13">
            <a:extLst>
              <a:ext uri="{FF2B5EF4-FFF2-40B4-BE49-F238E27FC236}">
                <a16:creationId xmlns:a16="http://schemas.microsoft.com/office/drawing/2014/main" id="{6B1E5DB5-A453-4C9C-BA79-98369E7D6F4E}"/>
              </a:ext>
            </a:extLst>
          </p:cNvPr>
          <p:cNvSpPr/>
          <p:nvPr/>
        </p:nvSpPr>
        <p:spPr>
          <a:xfrm>
            <a:off x="8567246" y="681854"/>
            <a:ext cx="3618926" cy="584775"/>
          </a:xfrm>
          <a:prstGeom prst="rect">
            <a:avLst/>
          </a:prstGeom>
        </p:spPr>
        <p:txBody>
          <a:bodyPr wrap="square">
            <a:spAutoFit/>
          </a:bodyPr>
          <a:lstStyle/>
          <a:p>
            <a:pPr algn="ctr"/>
            <a:r>
              <a:rPr lang="en-US" altLang="zh-TW" sz="3200" dirty="0">
                <a:latin typeface="+mn-ea"/>
              </a:rPr>
              <a:t>old woman</a:t>
            </a:r>
            <a:endParaRPr lang="zh-TW" altLang="en-US" sz="3200" dirty="0">
              <a:latin typeface="+mn-ea"/>
              <a:cs typeface="Calibri" panose="020F0502020204030204" pitchFamily="34" charset="0"/>
            </a:endParaRPr>
          </a:p>
        </p:txBody>
      </p:sp>
      <p:sp>
        <p:nvSpPr>
          <p:cNvPr id="15" name="矩形 14">
            <a:extLst>
              <a:ext uri="{FF2B5EF4-FFF2-40B4-BE49-F238E27FC236}">
                <a16:creationId xmlns:a16="http://schemas.microsoft.com/office/drawing/2014/main" id="{58C387E4-4460-4071-8CB6-8D0ABB1306E7}"/>
              </a:ext>
            </a:extLst>
          </p:cNvPr>
          <p:cNvSpPr/>
          <p:nvPr/>
        </p:nvSpPr>
        <p:spPr>
          <a:xfrm>
            <a:off x="2838951" y="200044"/>
            <a:ext cx="3609474" cy="1077218"/>
          </a:xfrm>
          <a:prstGeom prst="rect">
            <a:avLst/>
          </a:prstGeom>
        </p:spPr>
        <p:txBody>
          <a:bodyPr wrap="square">
            <a:spAutoFit/>
          </a:bodyPr>
          <a:lstStyle/>
          <a:p>
            <a:pPr algn="ctr"/>
            <a:r>
              <a:rPr lang="en-US" altLang="zh-TW" sz="3200" dirty="0">
                <a:latin typeface="+mn-ea"/>
              </a:rPr>
              <a:t>well and in good shape</a:t>
            </a:r>
            <a:endParaRPr lang="zh-TW" altLang="en-US" sz="3200" dirty="0">
              <a:latin typeface="+mn-ea"/>
              <a:cs typeface="Calibri" panose="020F0502020204030204" pitchFamily="34" charset="0"/>
            </a:endParaRPr>
          </a:p>
        </p:txBody>
      </p:sp>
      <p:sp>
        <p:nvSpPr>
          <p:cNvPr id="16" name="文字方塊 15">
            <a:extLst>
              <a:ext uri="{FF2B5EF4-FFF2-40B4-BE49-F238E27FC236}">
                <a16:creationId xmlns:a16="http://schemas.microsoft.com/office/drawing/2014/main" id="{46C167D4-1CC9-4CB5-9E1F-51F2E2DC5209}"/>
              </a:ext>
            </a:extLst>
          </p:cNvPr>
          <p:cNvSpPr txBox="1"/>
          <p:nvPr/>
        </p:nvSpPr>
        <p:spPr>
          <a:xfrm>
            <a:off x="6448424" y="4885677"/>
            <a:ext cx="5782065" cy="902555"/>
          </a:xfrm>
          <a:prstGeom prst="rect">
            <a:avLst/>
          </a:prstGeom>
          <a:noFill/>
        </p:spPr>
        <p:txBody>
          <a:bodyPr wrap="square" rtlCol="0">
            <a:spAutoFit/>
          </a:bodyPr>
          <a:lstStyle/>
          <a:p>
            <a:pPr algn="ctr">
              <a:lnSpc>
                <a:spcPct val="150000"/>
              </a:lnSpc>
            </a:pPr>
            <a:r>
              <a:rPr lang="zh-TW" altLang="en-US" sz="4000" dirty="0">
                <a:latin typeface="+mn-ea"/>
              </a:rPr>
              <a:t>旁边的一面。</a:t>
            </a:r>
          </a:p>
        </p:txBody>
      </p:sp>
    </p:spTree>
    <p:extLst>
      <p:ext uri="{BB962C8B-B14F-4D97-AF65-F5344CB8AC3E}">
        <p14:creationId xmlns:p14="http://schemas.microsoft.com/office/powerpoint/2010/main" val="365972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additive="base">
                                        <p:cTn id="55" dur="500" fill="hold"/>
                                        <p:tgtEl>
                                          <p:spTgt spid="5"/>
                                        </p:tgtEl>
                                        <p:attrNameLst>
                                          <p:attrName>ppt_x</p:attrName>
                                        </p:attrNameLst>
                                      </p:cBhvr>
                                      <p:tavLst>
                                        <p:tav tm="0">
                                          <p:val>
                                            <p:strVal val="#ppt_x"/>
                                          </p:val>
                                        </p:tav>
                                        <p:tav tm="100000">
                                          <p:val>
                                            <p:strVal val="#ppt_x"/>
                                          </p:val>
                                        </p:tav>
                                      </p:tavLst>
                                    </p:anim>
                                    <p:anim calcmode="lin" valueType="num">
                                      <p:cBhvr additive="base">
                                        <p:cTn id="5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ppt_x"/>
                                          </p:val>
                                        </p:tav>
                                        <p:tav tm="100000">
                                          <p:val>
                                            <p:strVal val="#ppt_x"/>
                                          </p:val>
                                        </p:tav>
                                      </p:tavLst>
                                    </p:anim>
                                    <p:anim calcmode="lin" valueType="num">
                                      <p:cBhvr additive="base">
                                        <p:cTn id="6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6"/>
                                        </p:tgtEl>
                                        <p:attrNameLst>
                                          <p:attrName>style.visibility</p:attrName>
                                        </p:attrNameLst>
                                      </p:cBhvr>
                                      <p:to>
                                        <p:strVal val="visible"/>
                                      </p:to>
                                    </p:set>
                                    <p:anim calcmode="lin" valueType="num">
                                      <p:cBhvr additive="base">
                                        <p:cTn id="67" dur="500" fill="hold"/>
                                        <p:tgtEl>
                                          <p:spTgt spid="6"/>
                                        </p:tgtEl>
                                        <p:attrNameLst>
                                          <p:attrName>ppt_x</p:attrName>
                                        </p:attrNameLst>
                                      </p:cBhvr>
                                      <p:tavLst>
                                        <p:tav tm="0">
                                          <p:val>
                                            <p:strVal val="#ppt_x"/>
                                          </p:val>
                                        </p:tav>
                                        <p:tav tm="100000">
                                          <p:val>
                                            <p:strVal val="#ppt_x"/>
                                          </p:val>
                                        </p:tav>
                                      </p:tavLst>
                                    </p:anim>
                                    <p:anim calcmode="lin" valueType="num">
                                      <p:cBhvr additive="base">
                                        <p:cTn id="6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ppt_x"/>
                                          </p:val>
                                        </p:tav>
                                        <p:tav tm="100000">
                                          <p:val>
                                            <p:strVal val="#ppt_x"/>
                                          </p:val>
                                        </p:tav>
                                      </p:tavLst>
                                    </p:anim>
                                    <p:anim calcmode="lin" valueType="num">
                                      <p:cBhvr additive="base">
                                        <p:cTn id="7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p:bldP spid="8" grpId="0"/>
      <p:bldP spid="9" grpId="0"/>
      <p:bldP spid="11" grpId="0"/>
      <p:bldP spid="13" grpId="0"/>
      <p:bldP spid="14" grpId="0"/>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687630" y="210152"/>
            <a:ext cx="2151321" cy="1107996"/>
          </a:xfrm>
          <a:prstGeom prst="rect">
            <a:avLst/>
          </a:prstGeom>
          <a:solidFill>
            <a:schemeClr val="accent4">
              <a:lumMod val="75000"/>
            </a:schemeClr>
          </a:solidFill>
          <a:ln>
            <a:solidFill>
              <a:schemeClr val="accent1"/>
            </a:solidFill>
          </a:ln>
        </p:spPr>
        <p:txBody>
          <a:bodyPr wrap="square" rtlCol="0">
            <a:spAutoFit/>
          </a:bodyPr>
          <a:lstStyle/>
          <a:p>
            <a:pPr algn="ctr"/>
            <a:r>
              <a:rPr lang="zh-TW" altLang="en-US" sz="6600" dirty="0">
                <a:solidFill>
                  <a:schemeClr val="bg1"/>
                </a:solidFill>
                <a:latin typeface="Calibri" panose="020F0502020204030204" pitchFamily="34" charset="0"/>
              </a:rPr>
              <a:t>钢铁</a:t>
            </a:r>
            <a:endParaRPr lang="en-US" altLang="zh-TW" sz="6600" dirty="0">
              <a:solidFill>
                <a:schemeClr val="bg1"/>
              </a:solidFill>
              <a:latin typeface="Calibri" panose="020F0502020204030204" pitchFamily="34" charset="0"/>
            </a:endParaRPr>
          </a:p>
        </p:txBody>
      </p:sp>
      <p:sp>
        <p:nvSpPr>
          <p:cNvPr id="4" name="文字方塊 3">
            <a:extLst>
              <a:ext uri="{FF2B5EF4-FFF2-40B4-BE49-F238E27FC236}">
                <a16:creationId xmlns:a16="http://schemas.microsoft.com/office/drawing/2014/main" id="{AE265C2A-CA00-4841-992C-7C43D64B6320}"/>
              </a:ext>
            </a:extLst>
          </p:cNvPr>
          <p:cNvSpPr txBox="1"/>
          <p:nvPr/>
        </p:nvSpPr>
        <p:spPr>
          <a:xfrm>
            <a:off x="6415927" y="235165"/>
            <a:ext cx="2151321" cy="1107996"/>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zh-TW" altLang="en-US" sz="6600" dirty="0">
                <a:solidFill>
                  <a:schemeClr val="bg1"/>
                </a:solidFill>
                <a:latin typeface="Calibri" panose="020F0502020204030204" pitchFamily="34" charset="0"/>
              </a:rPr>
              <a:t>馄炖</a:t>
            </a:r>
            <a:endParaRPr lang="en-US" altLang="zh-TW" sz="6600" dirty="0">
              <a:solidFill>
                <a:schemeClr val="bg1"/>
              </a:solidFill>
              <a:latin typeface="Calibri" panose="020F0502020204030204" pitchFamily="34" charset="0"/>
            </a:endParaRPr>
          </a:p>
        </p:txBody>
      </p:sp>
      <p:sp>
        <p:nvSpPr>
          <p:cNvPr id="5" name="文字方塊 4">
            <a:extLst>
              <a:ext uri="{FF2B5EF4-FFF2-40B4-BE49-F238E27FC236}">
                <a16:creationId xmlns:a16="http://schemas.microsoft.com/office/drawing/2014/main" id="{558E7656-10B4-4306-9253-BEABC2FAD5CB}"/>
              </a:ext>
            </a:extLst>
          </p:cNvPr>
          <p:cNvSpPr txBox="1"/>
          <p:nvPr/>
        </p:nvSpPr>
        <p:spPr>
          <a:xfrm>
            <a:off x="687630" y="3429000"/>
            <a:ext cx="2151321" cy="1107996"/>
          </a:xfrm>
          <a:prstGeom prst="rect">
            <a:avLst/>
          </a:prstGeom>
          <a:solidFill>
            <a:schemeClr val="accent4">
              <a:lumMod val="75000"/>
            </a:schemeClr>
          </a:solidFill>
          <a:ln>
            <a:solidFill>
              <a:schemeClr val="accent4">
                <a:lumMod val="75000"/>
              </a:schemeClr>
            </a:solidFill>
          </a:ln>
        </p:spPr>
        <p:txBody>
          <a:bodyPr wrap="square" rtlCol="0" anchor="ctr">
            <a:spAutoFit/>
          </a:bodyPr>
          <a:lstStyle/>
          <a:p>
            <a:pPr algn="ctr"/>
            <a:r>
              <a:rPr lang="zh-TW" altLang="en-US" sz="6600" dirty="0">
                <a:solidFill>
                  <a:schemeClr val="bg1"/>
                </a:solidFill>
                <a:latin typeface="Calibri" panose="020F0502020204030204" pitchFamily="34" charset="0"/>
              </a:rPr>
              <a:t>煤油</a:t>
            </a:r>
            <a:endParaRPr lang="en-US" altLang="zh-TW" sz="6600" dirty="0">
              <a:solidFill>
                <a:schemeClr val="bg1"/>
              </a:solidFill>
              <a:latin typeface="Calibri" panose="020F0502020204030204" pitchFamily="34" charset="0"/>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687630" y="1969611"/>
            <a:ext cx="5408370" cy="916469"/>
          </a:xfrm>
          <a:prstGeom prst="rect">
            <a:avLst/>
          </a:prstGeom>
          <a:noFill/>
        </p:spPr>
        <p:txBody>
          <a:bodyPr wrap="square" rtlCol="0">
            <a:spAutoFit/>
          </a:bodyPr>
          <a:lstStyle/>
          <a:p>
            <a:pPr algn="ctr">
              <a:lnSpc>
                <a:spcPct val="150000"/>
              </a:lnSpc>
            </a:pPr>
            <a:r>
              <a:rPr lang="zh-TW" altLang="en-US" sz="4000" dirty="0">
                <a:latin typeface="Calibri" panose="020F0502020204030204" pitchFamily="34" charset="0"/>
              </a:rPr>
              <a:t>钢和铁，有时专指铁。</a:t>
            </a:r>
          </a:p>
        </p:txBody>
      </p:sp>
      <p:sp>
        <p:nvSpPr>
          <p:cNvPr id="8" name="文字方塊 7">
            <a:extLst>
              <a:ext uri="{FF2B5EF4-FFF2-40B4-BE49-F238E27FC236}">
                <a16:creationId xmlns:a16="http://schemas.microsoft.com/office/drawing/2014/main" id="{4FD80E1D-4098-4E8F-80F3-90702602E502}"/>
              </a:ext>
            </a:extLst>
          </p:cNvPr>
          <p:cNvSpPr txBox="1"/>
          <p:nvPr/>
        </p:nvSpPr>
        <p:spPr>
          <a:xfrm>
            <a:off x="6134489" y="1979719"/>
            <a:ext cx="2432757" cy="916469"/>
          </a:xfrm>
          <a:prstGeom prst="rect">
            <a:avLst/>
          </a:prstGeom>
          <a:noFill/>
        </p:spPr>
        <p:txBody>
          <a:bodyPr wrap="square" rtlCol="0">
            <a:spAutoFit/>
          </a:bodyPr>
          <a:lstStyle/>
          <a:p>
            <a:pPr algn="ctr">
              <a:lnSpc>
                <a:spcPct val="150000"/>
              </a:lnSpc>
            </a:pPr>
            <a:r>
              <a:rPr lang="zh-TW" altLang="en-US" sz="4000" dirty="0">
                <a:latin typeface="Calibri" panose="020F0502020204030204" pitchFamily="34" charset="0"/>
              </a:rPr>
              <a:t>面食。</a:t>
            </a:r>
          </a:p>
        </p:txBody>
      </p:sp>
      <p:sp>
        <p:nvSpPr>
          <p:cNvPr id="9" name="文字方塊 8">
            <a:extLst>
              <a:ext uri="{FF2B5EF4-FFF2-40B4-BE49-F238E27FC236}">
                <a16:creationId xmlns:a16="http://schemas.microsoft.com/office/drawing/2014/main" id="{D17DCB4F-281E-48F9-8B9B-F6FF1FC41050}"/>
              </a:ext>
            </a:extLst>
          </p:cNvPr>
          <p:cNvSpPr txBox="1"/>
          <p:nvPr/>
        </p:nvSpPr>
        <p:spPr>
          <a:xfrm>
            <a:off x="687630" y="5012964"/>
            <a:ext cx="5408370" cy="1849352"/>
          </a:xfrm>
          <a:prstGeom prst="rect">
            <a:avLst/>
          </a:prstGeom>
          <a:noFill/>
        </p:spPr>
        <p:txBody>
          <a:bodyPr wrap="square" rtlCol="0">
            <a:spAutoFit/>
          </a:bodyPr>
          <a:lstStyle/>
          <a:p>
            <a:pPr algn="ctr">
              <a:lnSpc>
                <a:spcPct val="150000"/>
              </a:lnSpc>
            </a:pPr>
            <a:r>
              <a:rPr lang="zh-CN" altLang="en-US" sz="4000" dirty="0">
                <a:latin typeface="微軟正黑體" panose="020B0604030504040204" pitchFamily="34" charset="-120"/>
                <a:ea typeface="微軟正黑體" panose="020B0604030504040204" pitchFamily="34" charset="-120"/>
              </a:rPr>
              <a:t>石油分馏出来的燃料油</a:t>
            </a:r>
            <a:r>
              <a:rPr lang="en-US" altLang="zh-CN" sz="4000" dirty="0">
                <a:latin typeface="微軟正黑體" panose="020B0604030504040204" pitchFamily="34" charset="-120"/>
                <a:ea typeface="微軟正黑體" panose="020B0604030504040204" pitchFamily="34" charset="-120"/>
              </a:rPr>
              <a:t>,</a:t>
            </a:r>
            <a:r>
              <a:rPr lang="zh-CN" altLang="en-US" sz="4000" dirty="0">
                <a:latin typeface="微軟正黑體" panose="020B0604030504040204" pitchFamily="34" charset="-120"/>
                <a:ea typeface="微軟正黑體" panose="020B0604030504040204" pitchFamily="34" charset="-120"/>
              </a:rPr>
              <a:t>挥发性比汽油低</a:t>
            </a:r>
            <a:endParaRPr lang="zh-TW" altLang="en-US" sz="4000" dirty="0">
              <a:latin typeface="微軟正黑體" panose="020B0604030504040204" pitchFamily="34" charset="-120"/>
              <a:ea typeface="微軟正黑體" panose="020B0604030504040204" pitchFamily="34" charset="-120"/>
            </a:endParaRPr>
          </a:p>
        </p:txBody>
      </p:sp>
      <p:sp>
        <p:nvSpPr>
          <p:cNvPr id="11" name="矩形 10">
            <a:extLst>
              <a:ext uri="{FF2B5EF4-FFF2-40B4-BE49-F238E27FC236}">
                <a16:creationId xmlns:a16="http://schemas.microsoft.com/office/drawing/2014/main" id="{9AF8CCF4-6697-482F-81B6-2EF38231843A}"/>
              </a:ext>
            </a:extLst>
          </p:cNvPr>
          <p:cNvSpPr/>
          <p:nvPr/>
        </p:nvSpPr>
        <p:spPr>
          <a:xfrm>
            <a:off x="2838951" y="3690610"/>
            <a:ext cx="3609474" cy="584775"/>
          </a:xfrm>
          <a:prstGeom prst="rect">
            <a:avLst/>
          </a:prstGeom>
        </p:spPr>
        <p:txBody>
          <a:bodyPr wrap="square">
            <a:spAutoFit/>
          </a:bodyPr>
          <a:lstStyle/>
          <a:p>
            <a:pPr algn="ctr"/>
            <a:r>
              <a:rPr lang="en-US" altLang="zh-TW" sz="3200" dirty="0" err="1"/>
              <a:t>kerosine;paraffin</a:t>
            </a:r>
            <a:endParaRPr lang="zh-TW" altLang="en-US" sz="3200" dirty="0">
              <a:latin typeface="Calibri" panose="020F0502020204030204" pitchFamily="34" charset="0"/>
              <a:cs typeface="Calibri" panose="020F0502020204030204" pitchFamily="34" charset="0"/>
            </a:endParaRPr>
          </a:p>
        </p:txBody>
      </p:sp>
      <p:sp>
        <p:nvSpPr>
          <p:cNvPr id="15" name="矩形 14">
            <a:extLst>
              <a:ext uri="{FF2B5EF4-FFF2-40B4-BE49-F238E27FC236}">
                <a16:creationId xmlns:a16="http://schemas.microsoft.com/office/drawing/2014/main" id="{58C387E4-4460-4071-8CB6-8D0ABB1306E7}"/>
              </a:ext>
            </a:extLst>
          </p:cNvPr>
          <p:cNvSpPr/>
          <p:nvPr/>
        </p:nvSpPr>
        <p:spPr>
          <a:xfrm>
            <a:off x="2838951" y="458315"/>
            <a:ext cx="3609474" cy="584775"/>
          </a:xfrm>
          <a:prstGeom prst="rect">
            <a:avLst/>
          </a:prstGeom>
        </p:spPr>
        <p:txBody>
          <a:bodyPr wrap="square">
            <a:spAutoFit/>
          </a:bodyPr>
          <a:lstStyle/>
          <a:p>
            <a:pPr algn="ctr"/>
            <a:r>
              <a:rPr lang="en-US" altLang="zh-TW" sz="3200" dirty="0"/>
              <a:t>iron and steel</a:t>
            </a:r>
            <a:endParaRPr lang="zh-TW" altLang="en-US" sz="3200" dirty="0">
              <a:latin typeface="Calibri" panose="020F0502020204030204" pitchFamily="34" charset="0"/>
              <a:cs typeface="Calibri" panose="020F0502020204030204" pitchFamily="34" charset="0"/>
            </a:endParaRPr>
          </a:p>
        </p:txBody>
      </p:sp>
      <p:pic>
        <p:nvPicPr>
          <p:cNvPr id="3" name="圖片 2">
            <a:extLst>
              <a:ext uri="{FF2B5EF4-FFF2-40B4-BE49-F238E27FC236}">
                <a16:creationId xmlns:a16="http://schemas.microsoft.com/office/drawing/2014/main" id="{4B791136-3BAD-4ABF-99E2-9F74F9FBECAE}"/>
              </a:ext>
            </a:extLst>
          </p:cNvPr>
          <p:cNvPicPr>
            <a:picLocks noChangeAspect="1"/>
          </p:cNvPicPr>
          <p:nvPr/>
        </p:nvPicPr>
        <p:blipFill>
          <a:blip r:embed="rId2"/>
          <a:stretch>
            <a:fillRect/>
          </a:stretch>
        </p:blipFill>
        <p:spPr>
          <a:xfrm>
            <a:off x="8247321" y="1524677"/>
            <a:ext cx="3589342" cy="2391398"/>
          </a:xfrm>
          <a:prstGeom prst="rect">
            <a:avLst/>
          </a:prstGeom>
        </p:spPr>
      </p:pic>
    </p:spTree>
    <p:extLst>
      <p:ext uri="{BB962C8B-B14F-4D97-AF65-F5344CB8AC3E}">
        <p14:creationId xmlns:p14="http://schemas.microsoft.com/office/powerpoint/2010/main" val="153905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500" fill="hold"/>
                                        <p:tgtEl>
                                          <p:spTgt spid="5"/>
                                        </p:tgtEl>
                                        <p:attrNameLst>
                                          <p:attrName>ppt_x</p:attrName>
                                        </p:attrNameLst>
                                      </p:cBhvr>
                                      <p:tavLst>
                                        <p:tav tm="0">
                                          <p:val>
                                            <p:strVal val="#ppt_x"/>
                                          </p:val>
                                        </p:tav>
                                        <p:tav tm="100000">
                                          <p:val>
                                            <p:strVal val="#ppt_x"/>
                                          </p:val>
                                        </p:tav>
                                      </p:tavLst>
                                    </p:anim>
                                    <p:anim calcmode="lin" valueType="num">
                                      <p:cBhvr additive="base">
                                        <p:cTn id="5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7" grpId="0"/>
      <p:bldP spid="8" grpId="0"/>
      <p:bldP spid="9" grpId="0"/>
      <p:bldP spid="11" grpId="0"/>
      <p:bldP spid="1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687630" y="210152"/>
            <a:ext cx="2151321" cy="1107996"/>
          </a:xfrm>
          <a:prstGeom prst="rect">
            <a:avLst/>
          </a:prstGeom>
          <a:solidFill>
            <a:schemeClr val="accent4">
              <a:lumMod val="75000"/>
            </a:schemeClr>
          </a:solidFill>
          <a:ln>
            <a:solidFill>
              <a:schemeClr val="accent1"/>
            </a:solidFill>
          </a:ln>
        </p:spPr>
        <p:txBody>
          <a:bodyPr wrap="square" rtlCol="0">
            <a:spAutoFit/>
          </a:bodyPr>
          <a:lstStyle/>
          <a:p>
            <a:pPr algn="ctr"/>
            <a:r>
              <a:rPr lang="zh-TW" altLang="en-US" sz="6600" dirty="0">
                <a:solidFill>
                  <a:schemeClr val="bg1"/>
                </a:solidFill>
                <a:latin typeface="+mn-ea"/>
              </a:rPr>
              <a:t>乃</a:t>
            </a:r>
            <a:endParaRPr lang="en-US" altLang="zh-TW" sz="6600" dirty="0">
              <a:solidFill>
                <a:schemeClr val="bg1"/>
              </a:solidFill>
              <a:latin typeface="+mn-ea"/>
            </a:endParaRPr>
          </a:p>
        </p:txBody>
      </p:sp>
      <p:sp>
        <p:nvSpPr>
          <p:cNvPr id="4" name="文字方塊 3">
            <a:extLst>
              <a:ext uri="{FF2B5EF4-FFF2-40B4-BE49-F238E27FC236}">
                <a16:creationId xmlns:a16="http://schemas.microsoft.com/office/drawing/2014/main" id="{AE265C2A-CA00-4841-992C-7C43D64B6320}"/>
              </a:ext>
            </a:extLst>
          </p:cNvPr>
          <p:cNvSpPr txBox="1"/>
          <p:nvPr/>
        </p:nvSpPr>
        <p:spPr>
          <a:xfrm>
            <a:off x="6415927" y="235165"/>
            <a:ext cx="2151321" cy="1107996"/>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zh-TW" altLang="en-US" sz="6600" dirty="0">
                <a:solidFill>
                  <a:schemeClr val="bg1"/>
                </a:solidFill>
                <a:latin typeface="+mn-ea"/>
              </a:rPr>
              <a:t>生母</a:t>
            </a:r>
            <a:endParaRPr lang="en-US" altLang="zh-TW" sz="6600" dirty="0">
              <a:solidFill>
                <a:schemeClr val="bg1"/>
              </a:solidFill>
              <a:latin typeface="+mn-ea"/>
            </a:endParaRPr>
          </a:p>
        </p:txBody>
      </p:sp>
      <p:sp>
        <p:nvSpPr>
          <p:cNvPr id="5" name="文字方塊 4">
            <a:extLst>
              <a:ext uri="{FF2B5EF4-FFF2-40B4-BE49-F238E27FC236}">
                <a16:creationId xmlns:a16="http://schemas.microsoft.com/office/drawing/2014/main" id="{558E7656-10B4-4306-9253-BEABC2FAD5CB}"/>
              </a:ext>
            </a:extLst>
          </p:cNvPr>
          <p:cNvSpPr txBox="1"/>
          <p:nvPr/>
        </p:nvSpPr>
        <p:spPr>
          <a:xfrm>
            <a:off x="687630" y="3429000"/>
            <a:ext cx="2151321" cy="1107996"/>
          </a:xfrm>
          <a:prstGeom prst="rect">
            <a:avLst/>
          </a:prstGeom>
          <a:solidFill>
            <a:schemeClr val="accent4">
              <a:lumMod val="75000"/>
            </a:schemeClr>
          </a:solidFill>
          <a:ln>
            <a:solidFill>
              <a:schemeClr val="accent4">
                <a:lumMod val="75000"/>
              </a:schemeClr>
            </a:solidFill>
          </a:ln>
        </p:spPr>
        <p:txBody>
          <a:bodyPr wrap="square" rtlCol="0" anchor="ctr">
            <a:spAutoFit/>
          </a:bodyPr>
          <a:lstStyle/>
          <a:p>
            <a:pPr algn="ctr"/>
            <a:r>
              <a:rPr lang="zh-TW" altLang="en-US" sz="6600" dirty="0">
                <a:solidFill>
                  <a:schemeClr val="bg1"/>
                </a:solidFill>
                <a:latin typeface="+mn-ea"/>
              </a:rPr>
              <a:t>体面</a:t>
            </a:r>
            <a:endParaRPr lang="en-US" altLang="zh-TW" sz="6600" dirty="0">
              <a:solidFill>
                <a:schemeClr val="bg1"/>
              </a:solidFill>
              <a:latin typeface="+mn-ea"/>
            </a:endParaRPr>
          </a:p>
        </p:txBody>
      </p:sp>
      <p:sp>
        <p:nvSpPr>
          <p:cNvPr id="6" name="文字方塊 5">
            <a:extLst>
              <a:ext uri="{FF2B5EF4-FFF2-40B4-BE49-F238E27FC236}">
                <a16:creationId xmlns:a16="http://schemas.microsoft.com/office/drawing/2014/main" id="{04856BEF-FABE-4A15-82C8-163159CEDA31}"/>
              </a:ext>
            </a:extLst>
          </p:cNvPr>
          <p:cNvSpPr txBox="1"/>
          <p:nvPr/>
        </p:nvSpPr>
        <p:spPr>
          <a:xfrm>
            <a:off x="6415926" y="3429000"/>
            <a:ext cx="2151321" cy="1107996"/>
          </a:xfrm>
          <a:prstGeom prst="rect">
            <a:avLst/>
          </a:prstGeom>
          <a:solidFill>
            <a:schemeClr val="accent4">
              <a:lumMod val="75000"/>
            </a:schemeClr>
          </a:solidFill>
          <a:ln>
            <a:solidFill>
              <a:schemeClr val="accent4">
                <a:lumMod val="75000"/>
              </a:schemeClr>
            </a:solidFill>
          </a:ln>
        </p:spPr>
        <p:txBody>
          <a:bodyPr wrap="square" rtlCol="0" anchor="ctr">
            <a:spAutoFit/>
          </a:bodyPr>
          <a:lstStyle/>
          <a:p>
            <a:pPr algn="ctr"/>
            <a:r>
              <a:rPr lang="zh-TW" altLang="en-US" sz="6600" dirty="0">
                <a:solidFill>
                  <a:schemeClr val="bg1"/>
                </a:solidFill>
                <a:latin typeface="+mn-ea"/>
              </a:rPr>
              <a:t>奉</a:t>
            </a:r>
            <a:endParaRPr lang="en-US" altLang="zh-TW" sz="6600" dirty="0">
              <a:solidFill>
                <a:schemeClr val="bg1"/>
              </a:solidFill>
              <a:latin typeface="+mn-ea"/>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687630" y="1969611"/>
            <a:ext cx="5408370" cy="916469"/>
          </a:xfrm>
          <a:prstGeom prst="rect">
            <a:avLst/>
          </a:prstGeom>
          <a:noFill/>
        </p:spPr>
        <p:txBody>
          <a:bodyPr wrap="square" rtlCol="0">
            <a:spAutoFit/>
          </a:bodyPr>
          <a:lstStyle/>
          <a:p>
            <a:pPr algn="ctr">
              <a:lnSpc>
                <a:spcPct val="150000"/>
              </a:lnSpc>
            </a:pPr>
            <a:r>
              <a:rPr lang="zh-TW" altLang="en-US" sz="4000" dirty="0">
                <a:latin typeface="+mn-ea"/>
              </a:rPr>
              <a:t>是，就是，实在是。</a:t>
            </a:r>
          </a:p>
        </p:txBody>
      </p:sp>
      <p:sp>
        <p:nvSpPr>
          <p:cNvPr id="8" name="文字方塊 7">
            <a:extLst>
              <a:ext uri="{FF2B5EF4-FFF2-40B4-BE49-F238E27FC236}">
                <a16:creationId xmlns:a16="http://schemas.microsoft.com/office/drawing/2014/main" id="{4FD80E1D-4098-4E8F-80F3-90702602E502}"/>
              </a:ext>
            </a:extLst>
          </p:cNvPr>
          <p:cNvSpPr txBox="1"/>
          <p:nvPr/>
        </p:nvSpPr>
        <p:spPr>
          <a:xfrm>
            <a:off x="6134489" y="1979719"/>
            <a:ext cx="6096000" cy="916469"/>
          </a:xfrm>
          <a:prstGeom prst="rect">
            <a:avLst/>
          </a:prstGeom>
          <a:noFill/>
        </p:spPr>
        <p:txBody>
          <a:bodyPr wrap="square" rtlCol="0">
            <a:spAutoFit/>
          </a:bodyPr>
          <a:lstStyle/>
          <a:p>
            <a:pPr algn="ctr">
              <a:lnSpc>
                <a:spcPct val="150000"/>
              </a:lnSpc>
            </a:pPr>
            <a:r>
              <a:rPr lang="zh-TW" altLang="en-US" sz="4000" dirty="0">
                <a:latin typeface="+mn-ea"/>
              </a:rPr>
              <a:t>生身母亲。</a:t>
            </a:r>
          </a:p>
        </p:txBody>
      </p:sp>
      <p:sp>
        <p:nvSpPr>
          <p:cNvPr id="9" name="文字方塊 8">
            <a:extLst>
              <a:ext uri="{FF2B5EF4-FFF2-40B4-BE49-F238E27FC236}">
                <a16:creationId xmlns:a16="http://schemas.microsoft.com/office/drawing/2014/main" id="{D17DCB4F-281E-48F9-8B9B-F6FF1FC41050}"/>
              </a:ext>
            </a:extLst>
          </p:cNvPr>
          <p:cNvSpPr txBox="1"/>
          <p:nvPr/>
        </p:nvSpPr>
        <p:spPr>
          <a:xfrm>
            <a:off x="687630" y="5179220"/>
            <a:ext cx="5408370" cy="916469"/>
          </a:xfrm>
          <a:prstGeom prst="rect">
            <a:avLst/>
          </a:prstGeom>
          <a:noFill/>
        </p:spPr>
        <p:txBody>
          <a:bodyPr wrap="square" rtlCol="0">
            <a:spAutoFit/>
          </a:bodyPr>
          <a:lstStyle/>
          <a:p>
            <a:pPr algn="ctr">
              <a:lnSpc>
                <a:spcPct val="150000"/>
              </a:lnSpc>
            </a:pPr>
            <a:r>
              <a:rPr lang="zh-TW" altLang="en-US" sz="4000" dirty="0">
                <a:latin typeface="+mn-ea"/>
              </a:rPr>
              <a:t>体统，面子，身份。</a:t>
            </a:r>
          </a:p>
        </p:txBody>
      </p:sp>
      <p:sp>
        <p:nvSpPr>
          <p:cNvPr id="11" name="矩形 10">
            <a:extLst>
              <a:ext uri="{FF2B5EF4-FFF2-40B4-BE49-F238E27FC236}">
                <a16:creationId xmlns:a16="http://schemas.microsoft.com/office/drawing/2014/main" id="{9AF8CCF4-6697-482F-81B6-2EF38231843A}"/>
              </a:ext>
            </a:extLst>
          </p:cNvPr>
          <p:cNvSpPr/>
          <p:nvPr/>
        </p:nvSpPr>
        <p:spPr>
          <a:xfrm>
            <a:off x="2822702" y="3740262"/>
            <a:ext cx="3609474" cy="584775"/>
          </a:xfrm>
          <a:prstGeom prst="rect">
            <a:avLst/>
          </a:prstGeom>
        </p:spPr>
        <p:txBody>
          <a:bodyPr wrap="square">
            <a:spAutoFit/>
          </a:bodyPr>
          <a:lstStyle/>
          <a:p>
            <a:pPr algn="ctr"/>
            <a:r>
              <a:rPr lang="en-US" altLang="zh-TW" sz="3200" dirty="0" err="1">
                <a:latin typeface="+mn-ea"/>
              </a:rPr>
              <a:t>face;dignity</a:t>
            </a:r>
            <a:endParaRPr lang="zh-TW" altLang="en-US" sz="3200" dirty="0">
              <a:latin typeface="+mn-ea"/>
              <a:cs typeface="Calibri" panose="020F0502020204030204" pitchFamily="34" charset="0"/>
            </a:endParaRPr>
          </a:p>
        </p:txBody>
      </p:sp>
      <p:sp>
        <p:nvSpPr>
          <p:cNvPr id="13" name="矩形 12">
            <a:extLst>
              <a:ext uri="{FF2B5EF4-FFF2-40B4-BE49-F238E27FC236}">
                <a16:creationId xmlns:a16="http://schemas.microsoft.com/office/drawing/2014/main" id="{32AA8BD3-2869-40FD-A7C0-6100AC3E5D3A}"/>
              </a:ext>
            </a:extLst>
          </p:cNvPr>
          <p:cNvSpPr/>
          <p:nvPr/>
        </p:nvSpPr>
        <p:spPr>
          <a:xfrm>
            <a:off x="8567246" y="3800880"/>
            <a:ext cx="3625143" cy="584775"/>
          </a:xfrm>
          <a:prstGeom prst="rect">
            <a:avLst/>
          </a:prstGeom>
        </p:spPr>
        <p:txBody>
          <a:bodyPr wrap="square">
            <a:spAutoFit/>
          </a:bodyPr>
          <a:lstStyle/>
          <a:p>
            <a:pPr algn="ctr"/>
            <a:r>
              <a:rPr lang="en-US" altLang="zh-TW" sz="3200" dirty="0">
                <a:latin typeface="+mn-ea"/>
                <a:cs typeface="Calibri" panose="020F0502020204030204" pitchFamily="34" charset="0"/>
              </a:rPr>
              <a:t>offer; serve</a:t>
            </a:r>
            <a:endParaRPr lang="zh-TW" altLang="en-US" sz="3200" dirty="0">
              <a:latin typeface="+mn-ea"/>
              <a:cs typeface="Calibri" panose="020F0502020204030204" pitchFamily="34" charset="0"/>
            </a:endParaRPr>
          </a:p>
        </p:txBody>
      </p:sp>
      <p:sp>
        <p:nvSpPr>
          <p:cNvPr id="14" name="矩形 13">
            <a:extLst>
              <a:ext uri="{FF2B5EF4-FFF2-40B4-BE49-F238E27FC236}">
                <a16:creationId xmlns:a16="http://schemas.microsoft.com/office/drawing/2014/main" id="{6B1E5DB5-A453-4C9C-BA79-98369E7D6F4E}"/>
              </a:ext>
            </a:extLst>
          </p:cNvPr>
          <p:cNvSpPr/>
          <p:nvPr/>
        </p:nvSpPr>
        <p:spPr>
          <a:xfrm>
            <a:off x="8567246" y="681854"/>
            <a:ext cx="3618926" cy="584775"/>
          </a:xfrm>
          <a:prstGeom prst="rect">
            <a:avLst/>
          </a:prstGeom>
        </p:spPr>
        <p:txBody>
          <a:bodyPr wrap="square">
            <a:spAutoFit/>
          </a:bodyPr>
          <a:lstStyle/>
          <a:p>
            <a:pPr algn="ctr"/>
            <a:r>
              <a:rPr lang="en-US" altLang="zh-TW" sz="3200" dirty="0">
                <a:latin typeface="+mn-ea"/>
              </a:rPr>
              <a:t>natural mother</a:t>
            </a:r>
            <a:endParaRPr lang="zh-TW" altLang="en-US" sz="3200" dirty="0">
              <a:latin typeface="+mn-ea"/>
              <a:cs typeface="Calibri" panose="020F0502020204030204" pitchFamily="34" charset="0"/>
            </a:endParaRPr>
          </a:p>
        </p:txBody>
      </p:sp>
      <p:sp>
        <p:nvSpPr>
          <p:cNvPr id="15" name="矩形 14">
            <a:extLst>
              <a:ext uri="{FF2B5EF4-FFF2-40B4-BE49-F238E27FC236}">
                <a16:creationId xmlns:a16="http://schemas.microsoft.com/office/drawing/2014/main" id="{58C387E4-4460-4071-8CB6-8D0ABB1306E7}"/>
              </a:ext>
            </a:extLst>
          </p:cNvPr>
          <p:cNvSpPr/>
          <p:nvPr/>
        </p:nvSpPr>
        <p:spPr>
          <a:xfrm>
            <a:off x="2838951" y="681853"/>
            <a:ext cx="3609474" cy="584775"/>
          </a:xfrm>
          <a:prstGeom prst="rect">
            <a:avLst/>
          </a:prstGeom>
        </p:spPr>
        <p:txBody>
          <a:bodyPr wrap="square">
            <a:spAutoFit/>
          </a:bodyPr>
          <a:lstStyle/>
          <a:p>
            <a:pPr algn="ctr"/>
            <a:r>
              <a:rPr lang="en-US" altLang="zh-TW" sz="3200" dirty="0">
                <a:latin typeface="+mn-ea"/>
              </a:rPr>
              <a:t>really, indeed</a:t>
            </a:r>
            <a:endParaRPr lang="zh-TW" altLang="en-US" sz="3200" dirty="0">
              <a:latin typeface="+mn-ea"/>
              <a:cs typeface="Calibri" panose="020F0502020204030204" pitchFamily="34" charset="0"/>
            </a:endParaRPr>
          </a:p>
        </p:txBody>
      </p:sp>
      <p:sp>
        <p:nvSpPr>
          <p:cNvPr id="16" name="文字方塊 15">
            <a:extLst>
              <a:ext uri="{FF2B5EF4-FFF2-40B4-BE49-F238E27FC236}">
                <a16:creationId xmlns:a16="http://schemas.microsoft.com/office/drawing/2014/main" id="{C1B381F7-6308-4A12-8D3E-C5002AC24ADA}"/>
              </a:ext>
            </a:extLst>
          </p:cNvPr>
          <p:cNvSpPr txBox="1"/>
          <p:nvPr/>
        </p:nvSpPr>
        <p:spPr>
          <a:xfrm>
            <a:off x="6448424" y="4885677"/>
            <a:ext cx="5782065" cy="1825884"/>
          </a:xfrm>
          <a:prstGeom prst="rect">
            <a:avLst/>
          </a:prstGeom>
          <a:noFill/>
        </p:spPr>
        <p:txBody>
          <a:bodyPr wrap="square" rtlCol="0">
            <a:spAutoFit/>
          </a:bodyPr>
          <a:lstStyle/>
          <a:p>
            <a:pPr algn="ctr">
              <a:lnSpc>
                <a:spcPct val="150000"/>
              </a:lnSpc>
            </a:pPr>
            <a:r>
              <a:rPr lang="zh-TW" altLang="en-US" sz="4000" dirty="0">
                <a:latin typeface="+mn-ea"/>
              </a:rPr>
              <a:t>给，献给</a:t>
            </a:r>
            <a:r>
              <a:rPr lang="en-US" altLang="zh-TW" sz="4000" dirty="0">
                <a:latin typeface="+mn-ea"/>
              </a:rPr>
              <a:t>(</a:t>
            </a:r>
            <a:r>
              <a:rPr lang="zh-TW" altLang="en-US" sz="4000" dirty="0">
                <a:latin typeface="+mn-ea"/>
              </a:rPr>
              <a:t>多指上级或长辈</a:t>
            </a:r>
            <a:r>
              <a:rPr lang="en-US" altLang="zh-TW" sz="4000" dirty="0">
                <a:latin typeface="+mn-ea"/>
              </a:rPr>
              <a:t>)</a:t>
            </a:r>
            <a:r>
              <a:rPr lang="zh-TW" altLang="en-US" sz="4000" dirty="0">
                <a:latin typeface="+mn-ea"/>
              </a:rPr>
              <a:t>。</a:t>
            </a:r>
          </a:p>
        </p:txBody>
      </p:sp>
    </p:spTree>
    <p:extLst>
      <p:ext uri="{BB962C8B-B14F-4D97-AF65-F5344CB8AC3E}">
        <p14:creationId xmlns:p14="http://schemas.microsoft.com/office/powerpoint/2010/main" val="3612990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additive="base">
                                        <p:cTn id="55" dur="500" fill="hold"/>
                                        <p:tgtEl>
                                          <p:spTgt spid="5"/>
                                        </p:tgtEl>
                                        <p:attrNameLst>
                                          <p:attrName>ppt_x</p:attrName>
                                        </p:attrNameLst>
                                      </p:cBhvr>
                                      <p:tavLst>
                                        <p:tav tm="0">
                                          <p:val>
                                            <p:strVal val="#ppt_x"/>
                                          </p:val>
                                        </p:tav>
                                        <p:tav tm="100000">
                                          <p:val>
                                            <p:strVal val="#ppt_x"/>
                                          </p:val>
                                        </p:tav>
                                      </p:tavLst>
                                    </p:anim>
                                    <p:anim calcmode="lin" valueType="num">
                                      <p:cBhvr additive="base">
                                        <p:cTn id="5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ppt_x"/>
                                          </p:val>
                                        </p:tav>
                                        <p:tav tm="100000">
                                          <p:val>
                                            <p:strVal val="#ppt_x"/>
                                          </p:val>
                                        </p:tav>
                                      </p:tavLst>
                                    </p:anim>
                                    <p:anim calcmode="lin" valueType="num">
                                      <p:cBhvr additive="base">
                                        <p:cTn id="6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6"/>
                                        </p:tgtEl>
                                        <p:attrNameLst>
                                          <p:attrName>style.visibility</p:attrName>
                                        </p:attrNameLst>
                                      </p:cBhvr>
                                      <p:to>
                                        <p:strVal val="visible"/>
                                      </p:to>
                                    </p:set>
                                    <p:anim calcmode="lin" valueType="num">
                                      <p:cBhvr additive="base">
                                        <p:cTn id="67" dur="500" fill="hold"/>
                                        <p:tgtEl>
                                          <p:spTgt spid="6"/>
                                        </p:tgtEl>
                                        <p:attrNameLst>
                                          <p:attrName>ppt_x</p:attrName>
                                        </p:attrNameLst>
                                      </p:cBhvr>
                                      <p:tavLst>
                                        <p:tav tm="0">
                                          <p:val>
                                            <p:strVal val="#ppt_x"/>
                                          </p:val>
                                        </p:tav>
                                        <p:tav tm="100000">
                                          <p:val>
                                            <p:strVal val="#ppt_x"/>
                                          </p:val>
                                        </p:tav>
                                      </p:tavLst>
                                    </p:anim>
                                    <p:anim calcmode="lin" valueType="num">
                                      <p:cBhvr additive="base">
                                        <p:cTn id="6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ppt_x"/>
                                          </p:val>
                                        </p:tav>
                                        <p:tav tm="100000">
                                          <p:val>
                                            <p:strVal val="#ppt_x"/>
                                          </p:val>
                                        </p:tav>
                                      </p:tavLst>
                                    </p:anim>
                                    <p:anim calcmode="lin" valueType="num">
                                      <p:cBhvr additive="base">
                                        <p:cTn id="7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p:bldP spid="8" grpId="0"/>
      <p:bldP spid="9" grpId="0"/>
      <p:bldP spid="11" grpId="0"/>
      <p:bldP spid="13" grpId="0"/>
      <p:bldP spid="14" grpId="0"/>
      <p:bldP spid="15" grpId="0"/>
      <p:bldP spid="1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687630" y="210152"/>
            <a:ext cx="2151321" cy="1107996"/>
          </a:xfrm>
          <a:prstGeom prst="rect">
            <a:avLst/>
          </a:prstGeom>
          <a:solidFill>
            <a:schemeClr val="accent4">
              <a:lumMod val="75000"/>
            </a:schemeClr>
          </a:solidFill>
          <a:ln>
            <a:solidFill>
              <a:schemeClr val="accent1"/>
            </a:solidFill>
          </a:ln>
        </p:spPr>
        <p:txBody>
          <a:bodyPr wrap="square" rtlCol="0">
            <a:spAutoFit/>
          </a:bodyPr>
          <a:lstStyle/>
          <a:p>
            <a:pPr algn="ctr"/>
            <a:r>
              <a:rPr lang="zh-TW" altLang="en-US" sz="6600" dirty="0">
                <a:solidFill>
                  <a:schemeClr val="bg1"/>
                </a:solidFill>
                <a:latin typeface="Calibri" panose="020F0502020204030204" pitchFamily="34" charset="0"/>
              </a:rPr>
              <a:t>而已</a:t>
            </a:r>
            <a:endParaRPr lang="en-US" altLang="zh-TW" sz="6600" dirty="0">
              <a:solidFill>
                <a:schemeClr val="bg1"/>
              </a:solidFill>
              <a:latin typeface="Calibri" panose="020F0502020204030204" pitchFamily="34" charset="0"/>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0" y="1969611"/>
            <a:ext cx="6096000" cy="916469"/>
          </a:xfrm>
          <a:prstGeom prst="rect">
            <a:avLst/>
          </a:prstGeom>
          <a:noFill/>
        </p:spPr>
        <p:txBody>
          <a:bodyPr wrap="square" rtlCol="0">
            <a:spAutoFit/>
          </a:bodyPr>
          <a:lstStyle/>
          <a:p>
            <a:pPr algn="ctr">
              <a:lnSpc>
                <a:spcPct val="150000"/>
              </a:lnSpc>
            </a:pPr>
            <a:r>
              <a:rPr lang="zh-TW" altLang="en-US" sz="4000" dirty="0">
                <a:latin typeface="Calibri" panose="020F0502020204030204" pitchFamily="34" charset="0"/>
              </a:rPr>
              <a:t>罢了。</a:t>
            </a:r>
          </a:p>
        </p:txBody>
      </p:sp>
      <p:sp>
        <p:nvSpPr>
          <p:cNvPr id="15" name="矩形 14">
            <a:extLst>
              <a:ext uri="{FF2B5EF4-FFF2-40B4-BE49-F238E27FC236}">
                <a16:creationId xmlns:a16="http://schemas.microsoft.com/office/drawing/2014/main" id="{58C387E4-4460-4071-8CB6-8D0ABB1306E7}"/>
              </a:ext>
            </a:extLst>
          </p:cNvPr>
          <p:cNvSpPr/>
          <p:nvPr/>
        </p:nvSpPr>
        <p:spPr>
          <a:xfrm>
            <a:off x="2838951" y="471762"/>
            <a:ext cx="3609474" cy="584775"/>
          </a:xfrm>
          <a:prstGeom prst="rect">
            <a:avLst/>
          </a:prstGeom>
        </p:spPr>
        <p:txBody>
          <a:bodyPr wrap="square">
            <a:spAutoFit/>
          </a:bodyPr>
          <a:lstStyle/>
          <a:p>
            <a:pPr algn="ctr"/>
            <a:r>
              <a:rPr lang="en-US" altLang="zh-TW" sz="3200" dirty="0"/>
              <a:t>that is all</a:t>
            </a:r>
            <a:endParaRPr lang="zh-TW"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85544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1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3CD4040-8AA2-4C10-9B71-61F11E7BCD9A}"/>
              </a:ext>
            </a:extLst>
          </p:cNvPr>
          <p:cNvSpPr txBox="1"/>
          <p:nvPr/>
        </p:nvSpPr>
        <p:spPr>
          <a:xfrm>
            <a:off x="699978" y="589563"/>
            <a:ext cx="4327450" cy="1107996"/>
          </a:xfrm>
          <a:prstGeom prst="rect">
            <a:avLst/>
          </a:prstGeom>
          <a:solidFill>
            <a:srgbClr val="7030A0"/>
          </a:solidFill>
          <a:ln>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spAutoFit/>
          </a:bodyPr>
          <a:lstStyle/>
          <a:p>
            <a:pPr algn="ctr"/>
            <a:r>
              <a:rPr lang="zh-TW" altLang="en-US" sz="6600" dirty="0"/>
              <a:t>无独有偶</a:t>
            </a:r>
            <a:endParaRPr lang="en-US" altLang="zh-TW" sz="6600" dirty="0"/>
          </a:p>
        </p:txBody>
      </p:sp>
      <p:sp>
        <p:nvSpPr>
          <p:cNvPr id="3" name="矩形 2">
            <a:extLst>
              <a:ext uri="{FF2B5EF4-FFF2-40B4-BE49-F238E27FC236}">
                <a16:creationId xmlns:a16="http://schemas.microsoft.com/office/drawing/2014/main" id="{5EFAA07E-D2DF-410D-BA07-6EE204523098}"/>
              </a:ext>
            </a:extLst>
          </p:cNvPr>
          <p:cNvSpPr/>
          <p:nvPr/>
        </p:nvSpPr>
        <p:spPr>
          <a:xfrm>
            <a:off x="6096000" y="3226836"/>
            <a:ext cx="5759412" cy="2749214"/>
          </a:xfrm>
          <a:prstGeom prst="rect">
            <a:avLst/>
          </a:prstGeom>
        </p:spPr>
        <p:txBody>
          <a:bodyPr wrap="square">
            <a:spAutoFit/>
          </a:bodyPr>
          <a:lstStyle/>
          <a:p>
            <a:pPr algn="ctr">
              <a:lnSpc>
                <a:spcPct val="150000"/>
              </a:lnSpc>
            </a:pPr>
            <a:r>
              <a:rPr lang="zh-CN" altLang="en-US" sz="4000" dirty="0">
                <a:latin typeface="微軟正黑體" panose="020B0604030504040204" pitchFamily="34" charset="-120"/>
                <a:ea typeface="微軟正黑體" panose="020B0604030504040204" pitchFamily="34" charset="-120"/>
              </a:rPr>
              <a:t>真是无独有偶，这个月我最要好的两个朋友都要结婚</a:t>
            </a:r>
            <a:r>
              <a:rPr lang="zh-TW" altLang="en-US" sz="4000" dirty="0">
                <a:latin typeface="微軟正黑體" panose="020B0604030504040204" pitchFamily="34" charset="-120"/>
                <a:ea typeface="微軟正黑體" panose="020B0604030504040204" pitchFamily="34" charset="-120"/>
              </a:rPr>
              <a:t>。</a:t>
            </a:r>
          </a:p>
        </p:txBody>
      </p:sp>
      <p:cxnSp>
        <p:nvCxnSpPr>
          <p:cNvPr id="5" name="直線單箭頭接點 4">
            <a:extLst>
              <a:ext uri="{FF2B5EF4-FFF2-40B4-BE49-F238E27FC236}">
                <a16:creationId xmlns:a16="http://schemas.microsoft.com/office/drawing/2014/main" id="{036036A7-BBBC-4FBA-AF40-C2B26F213443}"/>
              </a:ext>
            </a:extLst>
          </p:cNvPr>
          <p:cNvCxnSpPr>
            <a:cxnSpLocks/>
            <a:stCxn id="2" idx="3"/>
            <a:endCxn id="6" idx="1"/>
          </p:cNvCxnSpPr>
          <p:nvPr/>
        </p:nvCxnSpPr>
        <p:spPr>
          <a:xfrm>
            <a:off x="5027428" y="1143561"/>
            <a:ext cx="673176" cy="1"/>
          </a:xfrm>
          <a:prstGeom prst="straightConnector1">
            <a:avLst/>
          </a:prstGeom>
          <a:ln w="76200">
            <a:solidFill>
              <a:srgbClr val="926397"/>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37018BC7-6073-4CA9-9B83-CB477C626896}"/>
              </a:ext>
            </a:extLst>
          </p:cNvPr>
          <p:cNvSpPr txBox="1"/>
          <p:nvPr/>
        </p:nvSpPr>
        <p:spPr>
          <a:xfrm>
            <a:off x="5700604" y="481842"/>
            <a:ext cx="6491396" cy="1323439"/>
          </a:xfrm>
          <a:prstGeom prst="rect">
            <a:avLst/>
          </a:prstGeom>
          <a:noFill/>
          <a:ln w="76200">
            <a:solidFill>
              <a:srgbClr val="7030A0"/>
            </a:solidFill>
          </a:ln>
        </p:spPr>
        <p:txBody>
          <a:bodyPr wrap="square" rtlCol="0">
            <a:spAutoFit/>
          </a:bodyPr>
          <a:lstStyle/>
          <a:p>
            <a:pPr algn="ctr"/>
            <a:r>
              <a:rPr lang="zh-TW" altLang="en-US" sz="4000" dirty="0">
                <a:solidFill>
                  <a:srgbClr val="7030A0"/>
                </a:solidFill>
                <a:latin typeface="+mn-ea"/>
              </a:rPr>
              <a:t>虽然罕见，但是不止一个，还有一个可以成对儿。</a:t>
            </a:r>
          </a:p>
        </p:txBody>
      </p:sp>
      <p:sp>
        <p:nvSpPr>
          <p:cNvPr id="7" name="矩形 6">
            <a:extLst>
              <a:ext uri="{FF2B5EF4-FFF2-40B4-BE49-F238E27FC236}">
                <a16:creationId xmlns:a16="http://schemas.microsoft.com/office/drawing/2014/main" id="{EA81ED75-C4E5-4801-BE0C-C19B3361D436}"/>
              </a:ext>
            </a:extLst>
          </p:cNvPr>
          <p:cNvSpPr/>
          <p:nvPr/>
        </p:nvSpPr>
        <p:spPr>
          <a:xfrm>
            <a:off x="5700604" y="1910090"/>
            <a:ext cx="6491396" cy="523220"/>
          </a:xfrm>
          <a:prstGeom prst="rect">
            <a:avLst/>
          </a:prstGeom>
        </p:spPr>
        <p:txBody>
          <a:bodyPr wrap="square">
            <a:spAutoFit/>
          </a:bodyPr>
          <a:lstStyle/>
          <a:p>
            <a:pPr algn="ctr"/>
            <a:r>
              <a:rPr lang="en-US" altLang="zh-TW" sz="2800" dirty="0">
                <a:solidFill>
                  <a:srgbClr val="7030A0"/>
                </a:solidFill>
                <a:latin typeface="+mn-ea"/>
              </a:rPr>
              <a:t>it is not unique</a:t>
            </a:r>
            <a:endParaRPr lang="zh-TW" altLang="en-US" sz="2800" dirty="0">
              <a:solidFill>
                <a:srgbClr val="7030A0"/>
              </a:solidFill>
              <a:latin typeface="+mn-ea"/>
            </a:endParaRPr>
          </a:p>
        </p:txBody>
      </p:sp>
      <p:pic>
        <p:nvPicPr>
          <p:cNvPr id="8" name="圖片 7">
            <a:extLst>
              <a:ext uri="{FF2B5EF4-FFF2-40B4-BE49-F238E27FC236}">
                <a16:creationId xmlns:a16="http://schemas.microsoft.com/office/drawing/2014/main" id="{2F15ED7A-79A4-4A78-98D1-0E0DD641EB9C}"/>
              </a:ext>
            </a:extLst>
          </p:cNvPr>
          <p:cNvPicPr>
            <a:picLocks noChangeAspect="1"/>
          </p:cNvPicPr>
          <p:nvPr/>
        </p:nvPicPr>
        <p:blipFill rotWithShape="1">
          <a:blip r:embed="rId2"/>
          <a:srcRect t="11617"/>
          <a:stretch/>
        </p:blipFill>
        <p:spPr>
          <a:xfrm>
            <a:off x="1576334" y="1697559"/>
            <a:ext cx="3787682" cy="2500267"/>
          </a:xfrm>
          <a:prstGeom prst="rect">
            <a:avLst/>
          </a:prstGeom>
        </p:spPr>
      </p:pic>
      <p:pic>
        <p:nvPicPr>
          <p:cNvPr id="9" name="圖片 8">
            <a:extLst>
              <a:ext uri="{FF2B5EF4-FFF2-40B4-BE49-F238E27FC236}">
                <a16:creationId xmlns:a16="http://schemas.microsoft.com/office/drawing/2014/main" id="{B54495CF-B014-4716-AEFB-24AFD4904377}"/>
              </a:ext>
            </a:extLst>
          </p:cNvPr>
          <p:cNvPicPr>
            <a:picLocks noChangeAspect="1"/>
          </p:cNvPicPr>
          <p:nvPr/>
        </p:nvPicPr>
        <p:blipFill>
          <a:blip r:embed="rId3"/>
          <a:stretch>
            <a:fillRect/>
          </a:stretch>
        </p:blipFill>
        <p:spPr>
          <a:xfrm>
            <a:off x="1485900" y="4197826"/>
            <a:ext cx="3878116" cy="2571750"/>
          </a:xfrm>
          <a:prstGeom prst="rect">
            <a:avLst/>
          </a:prstGeom>
        </p:spPr>
      </p:pic>
    </p:spTree>
    <p:extLst>
      <p:ext uri="{BB962C8B-B14F-4D97-AF65-F5344CB8AC3E}">
        <p14:creationId xmlns:p14="http://schemas.microsoft.com/office/powerpoint/2010/main" val="768050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A6432754-648C-4AD6-A289-25556EFC636D}"/>
              </a:ext>
            </a:extLst>
          </p:cNvPr>
          <p:cNvSpPr txBox="1"/>
          <p:nvPr/>
        </p:nvSpPr>
        <p:spPr>
          <a:xfrm>
            <a:off x="704852" y="118953"/>
            <a:ext cx="11153648" cy="1323439"/>
          </a:xfrm>
          <a:prstGeom prst="rect">
            <a:avLst/>
          </a:prstGeom>
          <a:solidFill>
            <a:srgbClr val="660033"/>
          </a:solidFill>
        </p:spPr>
        <p:txBody>
          <a:bodyPr wrap="square" rtlCol="0">
            <a:spAutoFit/>
          </a:bodyPr>
          <a:lstStyle/>
          <a:p>
            <a:pPr algn="ctr"/>
            <a:r>
              <a:rPr lang="zh-TW" altLang="en-US" sz="8000" dirty="0">
                <a:solidFill>
                  <a:schemeClr val="bg1"/>
                </a:solidFill>
                <a:latin typeface="微軟正黑體" panose="020B0604030504040204" pitchFamily="34" charset="-120"/>
                <a:ea typeface="微軟正黑體" panose="020B0604030504040204" pitchFamily="34" charset="-120"/>
              </a:rPr>
              <a:t>照例</a:t>
            </a:r>
            <a:endParaRPr lang="en-US" altLang="zh-TW" sz="8000" dirty="0">
              <a:solidFill>
                <a:schemeClr val="bg1"/>
              </a:solidFill>
              <a:latin typeface="微軟正黑體" panose="020B0604030504040204" pitchFamily="34" charset="-120"/>
              <a:ea typeface="微軟正黑體" panose="020B0604030504040204" pitchFamily="34" charset="-120"/>
            </a:endParaRPr>
          </a:p>
        </p:txBody>
      </p:sp>
      <p:sp>
        <p:nvSpPr>
          <p:cNvPr id="5" name="文字方塊 4">
            <a:extLst>
              <a:ext uri="{FF2B5EF4-FFF2-40B4-BE49-F238E27FC236}">
                <a16:creationId xmlns:a16="http://schemas.microsoft.com/office/drawing/2014/main" id="{4A824F04-5B21-4CAC-9E28-DE231C124E7C}"/>
              </a:ext>
            </a:extLst>
          </p:cNvPr>
          <p:cNvSpPr txBox="1"/>
          <p:nvPr/>
        </p:nvSpPr>
        <p:spPr>
          <a:xfrm>
            <a:off x="704851" y="1747927"/>
            <a:ext cx="11153648" cy="4595874"/>
          </a:xfrm>
          <a:prstGeom prst="rect">
            <a:avLst/>
          </a:prstGeom>
          <a:noFill/>
          <a:ln>
            <a:solidFill>
              <a:schemeClr val="tx1"/>
            </a:solidFill>
          </a:ln>
        </p:spPr>
        <p:txBody>
          <a:bodyPr wrap="square" rtlCol="0">
            <a:spAutoFit/>
          </a:bodyPr>
          <a:lstStyle/>
          <a:p>
            <a:pPr>
              <a:lnSpc>
                <a:spcPct val="150000"/>
              </a:lnSpc>
            </a:pPr>
            <a:r>
              <a:rPr lang="en-US" altLang="zh-TW" sz="4000" dirty="0">
                <a:latin typeface="微軟正黑體" panose="020B0604030504040204" pitchFamily="34" charset="-120"/>
                <a:ea typeface="微軟正黑體" panose="020B0604030504040204" pitchFamily="34" charset="-120"/>
              </a:rPr>
              <a:t>1.adv.</a:t>
            </a:r>
            <a:r>
              <a:rPr lang="zh-TW" altLang="en-US" sz="4000" dirty="0">
                <a:latin typeface="微軟正黑體" panose="020B0604030504040204" pitchFamily="34" charset="-120"/>
                <a:ea typeface="微軟正黑體" panose="020B0604030504040204" pitchFamily="34" charset="-120"/>
              </a:rPr>
              <a:t>，意思是依照惯例，即按照惯常做法或常</a:t>
            </a:r>
            <a:endParaRPr lang="en-US" altLang="zh-TW" sz="4000" dirty="0">
              <a:latin typeface="微軟正黑體" panose="020B0604030504040204" pitchFamily="34" charset="-120"/>
              <a:ea typeface="微軟正黑體" panose="020B0604030504040204" pitchFamily="34" charset="-120"/>
            </a:endParaRPr>
          </a:p>
          <a:p>
            <a:pPr>
              <a:lnSpc>
                <a:spcPct val="150000"/>
              </a:lnSpc>
            </a:pPr>
            <a:r>
              <a:rPr lang="zh-TW" altLang="en-US" sz="4000" dirty="0">
                <a:latin typeface="微軟正黑體" panose="020B0604030504040204" pitchFamily="34" charset="-120"/>
                <a:ea typeface="微軟正黑體" panose="020B0604030504040204" pitchFamily="34" charset="-120"/>
              </a:rPr>
              <a:t>   情行事。</a:t>
            </a:r>
            <a:endParaRPr lang="en-US" altLang="zh-TW" sz="4000" dirty="0">
              <a:latin typeface="微軟正黑體" panose="020B0604030504040204" pitchFamily="34" charset="-120"/>
              <a:ea typeface="微軟正黑體" panose="020B0604030504040204" pitchFamily="34" charset="-120"/>
            </a:endParaRPr>
          </a:p>
          <a:p>
            <a:pPr>
              <a:lnSpc>
                <a:spcPct val="150000"/>
              </a:lnSpc>
            </a:pPr>
            <a:r>
              <a:rPr lang="en-US" altLang="zh-TW" sz="4000" dirty="0">
                <a:latin typeface="微軟正黑體" panose="020B0604030504040204" pitchFamily="34" charset="-120"/>
                <a:ea typeface="微軟正黑體" panose="020B0604030504040204" pitchFamily="34" charset="-120"/>
              </a:rPr>
              <a:t>2.</a:t>
            </a:r>
            <a:r>
              <a:rPr lang="zh-TW" altLang="en-US" sz="4000" dirty="0">
                <a:latin typeface="微軟正黑體" panose="020B0604030504040204" pitchFamily="34" charset="-120"/>
              </a:rPr>
              <a:t>“照例”后的行为即是惯常做法或常情，有时</a:t>
            </a:r>
            <a:endParaRPr lang="en-US" altLang="zh-TW" sz="4000" dirty="0">
              <a:latin typeface="微軟正黑體" panose="020B0604030504040204" pitchFamily="34" charset="-120"/>
            </a:endParaRPr>
          </a:p>
          <a:p>
            <a:pPr>
              <a:lnSpc>
                <a:spcPct val="150000"/>
              </a:lnSpc>
            </a:pPr>
            <a:r>
              <a:rPr lang="zh-TW" altLang="en-US" sz="4000" dirty="0">
                <a:latin typeface="微軟正黑體" panose="020B0604030504040204" pitchFamily="34" charset="-120"/>
              </a:rPr>
              <a:t>   上文交代背景</a:t>
            </a:r>
            <a:r>
              <a:rPr lang="zh-TW" altLang="en-US" sz="4000" dirty="0">
                <a:latin typeface="微軟正黑體" panose="020B0604030504040204" pitchFamily="34" charset="-120"/>
                <a:ea typeface="微軟正黑體" panose="020B0604030504040204" pitchFamily="34" charset="-120"/>
              </a:rPr>
              <a:t>。</a:t>
            </a:r>
            <a:endParaRPr lang="en-US" altLang="zh-TW" sz="4000" dirty="0">
              <a:latin typeface="微軟正黑體" panose="020B0604030504040204" pitchFamily="34" charset="-120"/>
              <a:ea typeface="微軟正黑體" panose="020B0604030504040204" pitchFamily="34" charset="-120"/>
            </a:endParaRPr>
          </a:p>
          <a:p>
            <a:pPr fontAlgn="base">
              <a:lnSpc>
                <a:spcPct val="150000"/>
              </a:lnSpc>
            </a:pPr>
            <a:r>
              <a:rPr lang="en-US" altLang="zh-TW" sz="4000" dirty="0">
                <a:latin typeface="微軟正黑體" panose="020B0604030504040204" pitchFamily="34" charset="-120"/>
              </a:rPr>
              <a:t>3.</a:t>
            </a:r>
            <a:r>
              <a:rPr lang="zh-TW" altLang="en-US" sz="4000" dirty="0">
                <a:latin typeface="微軟正黑體" panose="020B0604030504040204" pitchFamily="34" charset="-120"/>
              </a:rPr>
              <a:t>有时可加“地”。</a:t>
            </a:r>
            <a:endParaRPr lang="en-US" altLang="zh-TW" sz="3200" dirty="0">
              <a:latin typeface="微軟正黑體" panose="020B0604030504040204" pitchFamily="34" charset="-120"/>
              <a:ea typeface="微軟正黑體" panose="020B0604030504040204" pitchFamily="34" charset="-120"/>
            </a:endParaRPr>
          </a:p>
        </p:txBody>
      </p:sp>
      <p:cxnSp>
        <p:nvCxnSpPr>
          <p:cNvPr id="7" name="直線接點 6">
            <a:extLst>
              <a:ext uri="{FF2B5EF4-FFF2-40B4-BE49-F238E27FC236}">
                <a16:creationId xmlns:a16="http://schemas.microsoft.com/office/drawing/2014/main" id="{86BF810B-CB82-454C-9D6C-58EB290DF432}"/>
              </a:ext>
            </a:extLst>
          </p:cNvPr>
          <p:cNvCxnSpPr/>
          <p:nvPr/>
        </p:nvCxnSpPr>
        <p:spPr>
          <a:xfrm>
            <a:off x="8020050" y="5162701"/>
            <a:ext cx="3838449" cy="140970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71478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768FB862-E5A3-41EB-81F5-539C4BB7EB1C}"/>
              </a:ext>
            </a:extLst>
          </p:cNvPr>
          <p:cNvSpPr txBox="1"/>
          <p:nvPr/>
        </p:nvSpPr>
        <p:spPr>
          <a:xfrm>
            <a:off x="-1" y="0"/>
            <a:ext cx="1485901" cy="707886"/>
          </a:xfrm>
          <a:prstGeom prst="rect">
            <a:avLst/>
          </a:prstGeom>
          <a:solidFill>
            <a:srgbClr val="660033"/>
          </a:solidFill>
        </p:spPr>
        <p:txBody>
          <a:bodyPr wrap="square" rtlCol="0">
            <a:spAutoFit/>
          </a:bodyPr>
          <a:lstStyle/>
          <a:p>
            <a:pPr algn="ctr"/>
            <a:r>
              <a:rPr lang="zh-TW" altLang="en-US" sz="4000" dirty="0">
                <a:solidFill>
                  <a:schemeClr val="bg1"/>
                </a:solidFill>
                <a:latin typeface="微軟正黑體" panose="020B0604030504040204" pitchFamily="34" charset="-120"/>
              </a:rPr>
              <a:t>照例</a:t>
            </a:r>
            <a:endParaRPr lang="en-US" altLang="zh-TW" sz="4000" dirty="0">
              <a:solidFill>
                <a:schemeClr val="bg1"/>
              </a:solidFill>
              <a:latin typeface="微軟正黑體" panose="020B0604030504040204" pitchFamily="34" charset="-120"/>
            </a:endParaRPr>
          </a:p>
        </p:txBody>
      </p:sp>
      <p:sp>
        <p:nvSpPr>
          <p:cNvPr id="3" name="文字方塊 2">
            <a:extLst>
              <a:ext uri="{FF2B5EF4-FFF2-40B4-BE49-F238E27FC236}">
                <a16:creationId xmlns:a16="http://schemas.microsoft.com/office/drawing/2014/main" id="{A209D1B0-86CC-471A-A5A4-2C10E123278B}"/>
              </a:ext>
            </a:extLst>
          </p:cNvPr>
          <p:cNvSpPr txBox="1"/>
          <p:nvPr/>
        </p:nvSpPr>
        <p:spPr>
          <a:xfrm>
            <a:off x="742949" y="1526938"/>
            <a:ext cx="11172826" cy="4258153"/>
          </a:xfrm>
          <a:prstGeom prst="rect">
            <a:avLst/>
          </a:prstGeom>
          <a:noFill/>
        </p:spPr>
        <p:txBody>
          <a:bodyPr wrap="square" rtlCol="0">
            <a:spAutoFit/>
          </a:bodyPr>
          <a:lstStyle/>
          <a:p>
            <a:pPr>
              <a:lnSpc>
                <a:spcPct val="150000"/>
              </a:lnSpc>
            </a:pPr>
            <a:r>
              <a:rPr lang="en-US" altLang="zh-TW" sz="3700" dirty="0">
                <a:latin typeface="微軟正黑體" panose="020B0604030504040204" pitchFamily="34" charset="-120"/>
                <a:ea typeface="微軟正黑體" panose="020B0604030504040204" pitchFamily="34" charset="-120"/>
              </a:rPr>
              <a:t>1.</a:t>
            </a:r>
            <a:r>
              <a:rPr lang="zh-TW" altLang="en-US" sz="3700" dirty="0">
                <a:latin typeface="微軟正黑體" panose="020B0604030504040204" pitchFamily="34" charset="-120"/>
                <a:ea typeface="微軟正黑體" panose="020B0604030504040204" pitchFamily="34" charset="-120"/>
              </a:rPr>
              <a:t>除夕晚上北方人</a:t>
            </a:r>
            <a:r>
              <a:rPr lang="zh-TW" altLang="en-US" sz="3700" dirty="0">
                <a:highlight>
                  <a:srgbClr val="FFFF00"/>
                </a:highlight>
                <a:latin typeface="微軟正黑體" panose="020B0604030504040204" pitchFamily="34" charset="-120"/>
                <a:ea typeface="微軟正黑體" panose="020B0604030504040204" pitchFamily="34" charset="-120"/>
              </a:rPr>
              <a:t>照例</a:t>
            </a:r>
            <a:r>
              <a:rPr lang="zh-TW" altLang="en-US" sz="3700" dirty="0">
                <a:latin typeface="微軟正黑體" panose="020B0604030504040204" pitchFamily="34" charset="-120"/>
                <a:ea typeface="微軟正黑體" panose="020B0604030504040204" pitchFamily="34" charset="-120"/>
              </a:rPr>
              <a:t>要包饺子。</a:t>
            </a:r>
            <a:endParaRPr lang="en-US" altLang="zh-TW" sz="3700" dirty="0">
              <a:latin typeface="微軟正黑體" panose="020B0604030504040204" pitchFamily="34" charset="-120"/>
              <a:ea typeface="微軟正黑體" panose="020B0604030504040204" pitchFamily="34" charset="-120"/>
            </a:endParaRPr>
          </a:p>
          <a:p>
            <a:pPr>
              <a:lnSpc>
                <a:spcPct val="150000"/>
              </a:lnSpc>
            </a:pPr>
            <a:r>
              <a:rPr lang="en-US" altLang="zh-TW" sz="3700" dirty="0">
                <a:latin typeface="微軟正黑體" panose="020B0604030504040204" pitchFamily="34" charset="-120"/>
                <a:ea typeface="微軟正黑體" panose="020B0604030504040204" pitchFamily="34" charset="-120"/>
              </a:rPr>
              <a:t>2.</a:t>
            </a:r>
            <a:r>
              <a:rPr lang="zh-TW" altLang="en-US" sz="3700" dirty="0">
                <a:latin typeface="微軟正黑體" panose="020B0604030504040204" pitchFamily="34" charset="-120"/>
                <a:ea typeface="微軟正黑體" panose="020B0604030504040204" pitchFamily="34" charset="-120"/>
              </a:rPr>
              <a:t>十一月下旬的第一天，叔齐</a:t>
            </a:r>
            <a:r>
              <a:rPr lang="zh-TW" altLang="en-US" sz="3700" dirty="0">
                <a:highlight>
                  <a:srgbClr val="FFFF00"/>
                </a:highlight>
                <a:latin typeface="微軟正黑體" panose="020B0604030504040204" pitchFamily="34" charset="-120"/>
                <a:ea typeface="微軟正黑體" panose="020B0604030504040204" pitchFamily="34" charset="-120"/>
              </a:rPr>
              <a:t>照例</a:t>
            </a:r>
            <a:r>
              <a:rPr lang="zh-TW" altLang="en-US" sz="3700" dirty="0">
                <a:latin typeface="微軟正黑體" panose="020B0604030504040204" pitchFamily="34" charset="-120"/>
                <a:ea typeface="微軟正黑體" panose="020B0604030504040204" pitchFamily="34" charset="-120"/>
              </a:rPr>
              <a:t>一早起了床，要练</a:t>
            </a:r>
            <a:endParaRPr lang="en-US" altLang="zh-TW" sz="3700" dirty="0">
              <a:latin typeface="微軟正黑體" panose="020B0604030504040204" pitchFamily="34" charset="-120"/>
              <a:ea typeface="微軟正黑體" panose="020B0604030504040204" pitchFamily="34" charset="-120"/>
            </a:endParaRPr>
          </a:p>
          <a:p>
            <a:pPr>
              <a:lnSpc>
                <a:spcPct val="150000"/>
              </a:lnSpc>
            </a:pPr>
            <a:r>
              <a:rPr lang="zh-TW" altLang="en-US" sz="3700" dirty="0">
                <a:latin typeface="微軟正黑體" panose="020B0604030504040204" pitchFamily="34" charset="-120"/>
                <a:ea typeface="微軟正黑體" panose="020B0604030504040204" pitchFamily="34" charset="-120"/>
              </a:rPr>
              <a:t>   太极拳</a:t>
            </a:r>
            <a:r>
              <a:rPr lang="zh-TW" altLang="en-US" sz="3700" dirty="0">
                <a:latin typeface="微軟正黑體" panose="020B0604030504040204" pitchFamily="34" charset="-120"/>
              </a:rPr>
              <a:t>。</a:t>
            </a:r>
            <a:endParaRPr lang="en-US" altLang="zh-TW" sz="3700" dirty="0">
              <a:latin typeface="微軟正黑體" panose="020B0604030504040204" pitchFamily="34" charset="-120"/>
              <a:ea typeface="微軟正黑體" panose="020B0604030504040204" pitchFamily="34" charset="-120"/>
            </a:endParaRPr>
          </a:p>
          <a:p>
            <a:pPr>
              <a:lnSpc>
                <a:spcPct val="150000"/>
              </a:lnSpc>
            </a:pPr>
            <a:r>
              <a:rPr lang="en-US" altLang="zh-TW" sz="3700" dirty="0">
                <a:latin typeface="微軟正黑體" panose="020B0604030504040204" pitchFamily="34" charset="-120"/>
                <a:ea typeface="微軟正黑體" panose="020B0604030504040204" pitchFamily="34" charset="-120"/>
              </a:rPr>
              <a:t>3.</a:t>
            </a:r>
            <a:r>
              <a:rPr lang="zh-TW" altLang="en-US" sz="3700" dirty="0">
                <a:latin typeface="微軟正黑體" panose="020B0604030504040204" pitchFamily="34" charset="-120"/>
                <a:ea typeface="微軟正黑體" panose="020B0604030504040204" pitchFamily="34" charset="-120"/>
              </a:rPr>
              <a:t>又是一个闷热的早晨，安然</a:t>
            </a:r>
            <a:r>
              <a:rPr lang="zh-TW" altLang="en-US" sz="3700" dirty="0">
                <a:highlight>
                  <a:srgbClr val="FFFF00"/>
                </a:highlight>
                <a:latin typeface="微軟正黑體" panose="020B0604030504040204" pitchFamily="34" charset="-120"/>
                <a:ea typeface="微軟正黑體" panose="020B0604030504040204" pitchFamily="34" charset="-120"/>
              </a:rPr>
              <a:t>照例</a:t>
            </a:r>
            <a:r>
              <a:rPr lang="zh-TW" altLang="en-US" sz="3700" dirty="0">
                <a:latin typeface="微軟正黑體" panose="020B0604030504040204" pitchFamily="34" charset="-120"/>
                <a:ea typeface="微軟正黑體" panose="020B0604030504040204" pitchFamily="34" charset="-120"/>
              </a:rPr>
              <a:t>比我早起。</a:t>
            </a:r>
            <a:endParaRPr lang="en-US" altLang="zh-TW" sz="3700" dirty="0">
              <a:latin typeface="微軟正黑體" panose="020B0604030504040204" pitchFamily="34" charset="-120"/>
              <a:ea typeface="微軟正黑體" panose="020B0604030504040204" pitchFamily="34" charset="-120"/>
            </a:endParaRPr>
          </a:p>
          <a:p>
            <a:pPr>
              <a:lnSpc>
                <a:spcPct val="150000"/>
              </a:lnSpc>
            </a:pPr>
            <a:r>
              <a:rPr lang="en-US" altLang="zh-TW" sz="3700" dirty="0">
                <a:latin typeface="微軟正黑體" panose="020B0604030504040204" pitchFamily="34" charset="-120"/>
                <a:ea typeface="微軟正黑體" panose="020B0604030504040204" pitchFamily="34" charset="-120"/>
              </a:rPr>
              <a:t>4.</a:t>
            </a:r>
            <a:r>
              <a:rPr lang="zh-TW" altLang="en-US" sz="3700" dirty="0">
                <a:latin typeface="微軟正黑體" panose="020B0604030504040204" pitchFamily="34" charset="-120"/>
                <a:ea typeface="微軟正黑體" panose="020B0604030504040204" pitchFamily="34" charset="-120"/>
              </a:rPr>
              <a:t>午饭后，小赵</a:t>
            </a:r>
            <a:r>
              <a:rPr lang="zh-TW" altLang="en-US" sz="3700" dirty="0">
                <a:latin typeface="微軟正黑體" panose="020B0604030504040204" pitchFamily="34" charset="-120"/>
              </a:rPr>
              <a:t>。</a:t>
            </a:r>
            <a:r>
              <a:rPr lang="zh-TW" altLang="en-US" sz="3700" dirty="0">
                <a:highlight>
                  <a:srgbClr val="FFFF00"/>
                </a:highlight>
                <a:latin typeface="微軟正黑體" panose="020B0604030504040204" pitchFamily="34" charset="-120"/>
                <a:ea typeface="微軟正黑體" panose="020B0604030504040204" pitchFamily="34" charset="-120"/>
              </a:rPr>
              <a:t>照例</a:t>
            </a:r>
            <a:r>
              <a:rPr lang="zh-TW" altLang="en-US" sz="3700" dirty="0">
                <a:latin typeface="微軟正黑體" panose="020B0604030504040204" pitchFamily="34" charset="-120"/>
                <a:ea typeface="微軟正黑體" panose="020B0604030504040204" pitchFamily="34" charset="-120"/>
              </a:rPr>
              <a:t>地睡午觉</a:t>
            </a:r>
            <a:r>
              <a:rPr lang="zh-TW" altLang="en-US" sz="3700" dirty="0">
                <a:latin typeface="微軟正黑體" panose="020B0604030504040204" pitchFamily="34" charset="-120"/>
              </a:rPr>
              <a:t>。</a:t>
            </a:r>
            <a:endParaRPr lang="zh-TW" altLang="en-US" sz="37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033437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768FB862-E5A3-41EB-81F5-539C4BB7EB1C}"/>
              </a:ext>
            </a:extLst>
          </p:cNvPr>
          <p:cNvSpPr txBox="1"/>
          <p:nvPr/>
        </p:nvSpPr>
        <p:spPr>
          <a:xfrm>
            <a:off x="-1" y="0"/>
            <a:ext cx="1485901" cy="707886"/>
          </a:xfrm>
          <a:prstGeom prst="rect">
            <a:avLst/>
          </a:prstGeom>
          <a:solidFill>
            <a:srgbClr val="660033"/>
          </a:solidFill>
        </p:spPr>
        <p:txBody>
          <a:bodyPr wrap="square" rtlCol="0">
            <a:spAutoFit/>
          </a:bodyPr>
          <a:lstStyle/>
          <a:p>
            <a:pPr algn="ctr"/>
            <a:r>
              <a:rPr lang="zh-TW" altLang="en-US" sz="4000" dirty="0">
                <a:solidFill>
                  <a:schemeClr val="bg1"/>
                </a:solidFill>
                <a:latin typeface="微軟正黑體" panose="020B0604030504040204" pitchFamily="34" charset="-120"/>
              </a:rPr>
              <a:t>照例</a:t>
            </a:r>
            <a:endParaRPr lang="en-US" altLang="zh-TW" sz="4000" dirty="0">
              <a:solidFill>
                <a:schemeClr val="bg1"/>
              </a:solidFill>
              <a:latin typeface="微軟正黑體" panose="020B0604030504040204" pitchFamily="34" charset="-120"/>
            </a:endParaRPr>
          </a:p>
        </p:txBody>
      </p:sp>
      <p:sp>
        <p:nvSpPr>
          <p:cNvPr id="4" name="文字方塊 3">
            <a:extLst>
              <a:ext uri="{FF2B5EF4-FFF2-40B4-BE49-F238E27FC236}">
                <a16:creationId xmlns:a16="http://schemas.microsoft.com/office/drawing/2014/main" id="{1E9C5528-82FF-4FC9-8201-DB558CAA959A}"/>
              </a:ext>
            </a:extLst>
          </p:cNvPr>
          <p:cNvSpPr txBox="1"/>
          <p:nvPr/>
        </p:nvSpPr>
        <p:spPr>
          <a:xfrm>
            <a:off x="742949" y="1750824"/>
            <a:ext cx="11152563" cy="4116576"/>
          </a:xfrm>
          <a:prstGeom prst="rect">
            <a:avLst/>
          </a:prstGeom>
          <a:noFill/>
        </p:spPr>
        <p:txBody>
          <a:bodyPr wrap="square" rtlCol="0">
            <a:spAutoFit/>
          </a:bodyPr>
          <a:lstStyle/>
          <a:p>
            <a:pPr>
              <a:lnSpc>
                <a:spcPct val="200000"/>
              </a:lnSpc>
            </a:pPr>
            <a:r>
              <a:rPr lang="en-US" altLang="zh-TW" sz="3400" dirty="0">
                <a:latin typeface="微軟正黑體" panose="020B0604030504040204" pitchFamily="34" charset="-120"/>
                <a:ea typeface="微軟正黑體" panose="020B0604030504040204" pitchFamily="34" charset="-120"/>
              </a:rPr>
              <a:t>1.</a:t>
            </a:r>
            <a:r>
              <a:rPr lang="zh-TW" altLang="en-US" sz="3400" dirty="0">
                <a:latin typeface="微軟正黑體" panose="020B0604030504040204" pitchFamily="34" charset="-120"/>
                <a:ea typeface="微軟正黑體" panose="020B0604030504040204" pitchFamily="34" charset="-120"/>
              </a:rPr>
              <a:t>今天是星期六，</a:t>
            </a:r>
            <a:r>
              <a:rPr lang="en-US" altLang="zh-TW" sz="3400" dirty="0">
                <a:latin typeface="微軟正黑體" panose="020B0604030504040204" pitchFamily="34" charset="-120"/>
                <a:ea typeface="微軟正黑體" panose="020B0604030504040204" pitchFamily="34" charset="-120"/>
              </a:rPr>
              <a:t>______________________________________</a:t>
            </a:r>
            <a:r>
              <a:rPr lang="zh-TW" altLang="en-US" sz="3400" dirty="0">
                <a:latin typeface="微軟正黑體" panose="020B0604030504040204" pitchFamily="34" charset="-120"/>
              </a:rPr>
              <a:t>。</a:t>
            </a:r>
            <a:endParaRPr lang="en-US" altLang="zh-TW" sz="3400" dirty="0">
              <a:latin typeface="微軟正黑體" panose="020B0604030504040204" pitchFamily="34" charset="-120"/>
            </a:endParaRPr>
          </a:p>
          <a:p>
            <a:pPr>
              <a:lnSpc>
                <a:spcPct val="200000"/>
              </a:lnSpc>
            </a:pPr>
            <a:r>
              <a:rPr lang="en-US" altLang="zh-TW" sz="3400" dirty="0">
                <a:latin typeface="微軟正黑體" panose="020B0604030504040204" pitchFamily="34" charset="-120"/>
              </a:rPr>
              <a:t>2.</a:t>
            </a:r>
            <a:r>
              <a:rPr lang="zh-TW" altLang="en-US" sz="3400" dirty="0">
                <a:latin typeface="微軟正黑體" panose="020B0604030504040204" pitchFamily="34" charset="-120"/>
              </a:rPr>
              <a:t>下课以后，</a:t>
            </a:r>
            <a:r>
              <a:rPr lang="en-US" altLang="zh-TW" sz="3400" dirty="0">
                <a:latin typeface="微軟正黑體" panose="020B0604030504040204" pitchFamily="34" charset="-120"/>
              </a:rPr>
              <a:t>__________________________________________</a:t>
            </a:r>
            <a:r>
              <a:rPr lang="zh-TW" altLang="en-US" sz="3400" dirty="0">
                <a:latin typeface="微軟正黑體" panose="020B0604030504040204" pitchFamily="34" charset="-120"/>
              </a:rPr>
              <a:t> 。</a:t>
            </a:r>
            <a:endParaRPr lang="en-US" altLang="zh-TW" sz="3400" dirty="0">
              <a:latin typeface="微軟正黑體" panose="020B0604030504040204" pitchFamily="34" charset="-120"/>
            </a:endParaRPr>
          </a:p>
          <a:p>
            <a:pPr>
              <a:lnSpc>
                <a:spcPct val="200000"/>
              </a:lnSpc>
            </a:pPr>
            <a:r>
              <a:rPr lang="en-US" altLang="zh-TW" sz="3400" dirty="0">
                <a:latin typeface="微軟正黑體" panose="020B0604030504040204" pitchFamily="34" charset="-120"/>
              </a:rPr>
              <a:t>3.</a:t>
            </a:r>
            <a:r>
              <a:rPr lang="zh-TW" altLang="en-US" sz="3400" dirty="0">
                <a:latin typeface="微軟正黑體" panose="020B0604030504040204" pitchFamily="34" charset="-120"/>
              </a:rPr>
              <a:t>新年的时候，</a:t>
            </a:r>
            <a:r>
              <a:rPr lang="en-US" altLang="zh-TW" sz="3400" dirty="0">
                <a:latin typeface="微軟正黑體" panose="020B0604030504040204" pitchFamily="34" charset="-120"/>
              </a:rPr>
              <a:t>________________________________________</a:t>
            </a:r>
            <a:r>
              <a:rPr lang="zh-TW" altLang="en-US" sz="3400" dirty="0">
                <a:latin typeface="微軟正黑體" panose="020B0604030504040204" pitchFamily="34" charset="-120"/>
              </a:rPr>
              <a:t>。</a:t>
            </a:r>
            <a:endParaRPr lang="en-US" altLang="zh-TW" sz="3400" dirty="0">
              <a:latin typeface="微軟正黑體" panose="020B0604030504040204" pitchFamily="34" charset="-120"/>
            </a:endParaRPr>
          </a:p>
          <a:p>
            <a:pPr>
              <a:lnSpc>
                <a:spcPct val="200000"/>
              </a:lnSpc>
            </a:pPr>
            <a:r>
              <a:rPr lang="en-US" altLang="zh-TW" sz="3400" dirty="0">
                <a:latin typeface="微軟正黑體" panose="020B0604030504040204" pitchFamily="34" charset="-120"/>
              </a:rPr>
              <a:t>4.</a:t>
            </a:r>
            <a:r>
              <a:rPr lang="zh-TW" altLang="en-US" sz="3400" dirty="0">
                <a:latin typeface="微軟正黑體" panose="020B0604030504040204" pitchFamily="34" charset="-120"/>
              </a:rPr>
              <a:t>考完试以后，</a:t>
            </a:r>
            <a:r>
              <a:rPr lang="en-US" altLang="zh-TW" sz="3400" dirty="0">
                <a:latin typeface="微軟正黑體" panose="020B0604030504040204" pitchFamily="34" charset="-120"/>
              </a:rPr>
              <a:t>________________________________________</a:t>
            </a:r>
            <a:r>
              <a:rPr lang="zh-TW" altLang="en-US" sz="3400" dirty="0">
                <a:latin typeface="微軟正黑體" panose="020B0604030504040204" pitchFamily="34" charset="-120"/>
              </a:rPr>
              <a:t>。 </a:t>
            </a:r>
            <a:endParaRPr lang="en-US" altLang="zh-TW" sz="3400" dirty="0">
              <a:latin typeface="微軟正黑體" panose="020B0604030504040204" pitchFamily="34" charset="-120"/>
            </a:endParaRPr>
          </a:p>
        </p:txBody>
      </p:sp>
      <p:sp>
        <p:nvSpPr>
          <p:cNvPr id="5" name="文字方塊 4">
            <a:extLst>
              <a:ext uri="{FF2B5EF4-FFF2-40B4-BE49-F238E27FC236}">
                <a16:creationId xmlns:a16="http://schemas.microsoft.com/office/drawing/2014/main" id="{937C9B53-6926-4005-B16B-B48C7FFAB3B4}"/>
              </a:ext>
            </a:extLst>
          </p:cNvPr>
          <p:cNvSpPr txBox="1"/>
          <p:nvPr/>
        </p:nvSpPr>
        <p:spPr>
          <a:xfrm>
            <a:off x="4210050" y="1978223"/>
            <a:ext cx="7334250" cy="615553"/>
          </a:xfrm>
          <a:prstGeom prst="rect">
            <a:avLst/>
          </a:prstGeom>
          <a:noFill/>
        </p:spPr>
        <p:txBody>
          <a:bodyPr wrap="square" rtlCol="0">
            <a:spAutoFit/>
          </a:bodyPr>
          <a:lstStyle/>
          <a:p>
            <a:pPr algn="ctr"/>
            <a:r>
              <a:rPr lang="zh-TW" altLang="en-US" sz="3400" dirty="0">
                <a:solidFill>
                  <a:srgbClr val="FF0000"/>
                </a:solidFill>
              </a:rPr>
              <a:t>我照例会呆在家睡觉</a:t>
            </a:r>
          </a:p>
        </p:txBody>
      </p:sp>
      <p:sp>
        <p:nvSpPr>
          <p:cNvPr id="6" name="文字方塊 5">
            <a:extLst>
              <a:ext uri="{FF2B5EF4-FFF2-40B4-BE49-F238E27FC236}">
                <a16:creationId xmlns:a16="http://schemas.microsoft.com/office/drawing/2014/main" id="{DAFFA1B0-D61C-4081-952E-E583E259AF32}"/>
              </a:ext>
            </a:extLst>
          </p:cNvPr>
          <p:cNvSpPr txBox="1"/>
          <p:nvPr/>
        </p:nvSpPr>
        <p:spPr>
          <a:xfrm>
            <a:off x="3352799" y="3027709"/>
            <a:ext cx="8096251" cy="615553"/>
          </a:xfrm>
          <a:prstGeom prst="rect">
            <a:avLst/>
          </a:prstGeom>
          <a:noFill/>
        </p:spPr>
        <p:txBody>
          <a:bodyPr wrap="square" rtlCol="0">
            <a:spAutoFit/>
          </a:bodyPr>
          <a:lstStyle/>
          <a:p>
            <a:pPr algn="ctr"/>
            <a:r>
              <a:rPr lang="zh-TW" altLang="en-US" sz="3400" dirty="0">
                <a:solidFill>
                  <a:srgbClr val="FF0000"/>
                </a:solidFill>
              </a:rPr>
              <a:t>我照例会去图书馆写作业</a:t>
            </a:r>
          </a:p>
        </p:txBody>
      </p:sp>
      <p:sp>
        <p:nvSpPr>
          <p:cNvPr id="7" name="文字方塊 6">
            <a:extLst>
              <a:ext uri="{FF2B5EF4-FFF2-40B4-BE49-F238E27FC236}">
                <a16:creationId xmlns:a16="http://schemas.microsoft.com/office/drawing/2014/main" id="{3593DB87-9800-4803-851D-723F4CEA26E9}"/>
              </a:ext>
            </a:extLst>
          </p:cNvPr>
          <p:cNvSpPr txBox="1"/>
          <p:nvPr/>
        </p:nvSpPr>
        <p:spPr>
          <a:xfrm>
            <a:off x="3695699" y="4070647"/>
            <a:ext cx="7848601" cy="615553"/>
          </a:xfrm>
          <a:prstGeom prst="rect">
            <a:avLst/>
          </a:prstGeom>
          <a:noFill/>
        </p:spPr>
        <p:txBody>
          <a:bodyPr wrap="square" rtlCol="0">
            <a:spAutoFit/>
          </a:bodyPr>
          <a:lstStyle/>
          <a:p>
            <a:pPr algn="ctr"/>
            <a:r>
              <a:rPr lang="zh-TW" altLang="en-US" sz="3400" dirty="0">
                <a:solidFill>
                  <a:srgbClr val="FF0000"/>
                </a:solidFill>
              </a:rPr>
              <a:t>我和我的家人照例会一起吃饭</a:t>
            </a:r>
          </a:p>
        </p:txBody>
      </p:sp>
      <p:sp>
        <p:nvSpPr>
          <p:cNvPr id="8" name="文字方塊 7">
            <a:extLst>
              <a:ext uri="{FF2B5EF4-FFF2-40B4-BE49-F238E27FC236}">
                <a16:creationId xmlns:a16="http://schemas.microsoft.com/office/drawing/2014/main" id="{B52AD6AF-866D-4229-82C3-83AF57C9F0A0}"/>
              </a:ext>
            </a:extLst>
          </p:cNvPr>
          <p:cNvSpPr txBox="1"/>
          <p:nvPr/>
        </p:nvSpPr>
        <p:spPr>
          <a:xfrm>
            <a:off x="3781424" y="5113585"/>
            <a:ext cx="7848601" cy="615553"/>
          </a:xfrm>
          <a:prstGeom prst="rect">
            <a:avLst/>
          </a:prstGeom>
          <a:noFill/>
        </p:spPr>
        <p:txBody>
          <a:bodyPr wrap="square" rtlCol="0">
            <a:spAutoFit/>
          </a:bodyPr>
          <a:lstStyle/>
          <a:p>
            <a:pPr algn="ctr"/>
            <a:r>
              <a:rPr lang="zh-TW" altLang="en-US" sz="3400" dirty="0">
                <a:solidFill>
                  <a:srgbClr val="FF0000"/>
                </a:solidFill>
              </a:rPr>
              <a:t>我照例会回家准备明天的考试</a:t>
            </a:r>
          </a:p>
        </p:txBody>
      </p:sp>
    </p:spTree>
    <p:extLst>
      <p:ext uri="{BB962C8B-B14F-4D97-AF65-F5344CB8AC3E}">
        <p14:creationId xmlns:p14="http://schemas.microsoft.com/office/powerpoint/2010/main" val="1537688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A6432754-648C-4AD6-A289-25556EFC636D}"/>
              </a:ext>
            </a:extLst>
          </p:cNvPr>
          <p:cNvSpPr txBox="1"/>
          <p:nvPr/>
        </p:nvSpPr>
        <p:spPr>
          <a:xfrm>
            <a:off x="704849" y="416189"/>
            <a:ext cx="11153648" cy="1323439"/>
          </a:xfrm>
          <a:prstGeom prst="rect">
            <a:avLst/>
          </a:prstGeom>
          <a:solidFill>
            <a:srgbClr val="660033"/>
          </a:solidFill>
        </p:spPr>
        <p:txBody>
          <a:bodyPr wrap="square" rtlCol="0">
            <a:spAutoFit/>
          </a:bodyPr>
          <a:lstStyle/>
          <a:p>
            <a:pPr algn="ctr"/>
            <a:r>
              <a:rPr lang="zh-TW" altLang="en-US" sz="8000" dirty="0">
                <a:solidFill>
                  <a:schemeClr val="bg1"/>
                </a:solidFill>
                <a:latin typeface="微軟正黑體" panose="020B0604030504040204" pitchFamily="34" charset="-120"/>
                <a:ea typeface="微軟正黑體" panose="020B0604030504040204" pitchFamily="34" charset="-120"/>
              </a:rPr>
              <a:t>不予</a:t>
            </a:r>
            <a:endParaRPr lang="en-US" altLang="zh-TW" sz="8000" dirty="0">
              <a:solidFill>
                <a:schemeClr val="bg1"/>
              </a:solidFill>
              <a:latin typeface="微軟正黑體" panose="020B0604030504040204" pitchFamily="34" charset="-120"/>
              <a:ea typeface="微軟正黑體" panose="020B0604030504040204" pitchFamily="34" charset="-120"/>
            </a:endParaRPr>
          </a:p>
        </p:txBody>
      </p:sp>
      <p:sp>
        <p:nvSpPr>
          <p:cNvPr id="5" name="文字方塊 4">
            <a:extLst>
              <a:ext uri="{FF2B5EF4-FFF2-40B4-BE49-F238E27FC236}">
                <a16:creationId xmlns:a16="http://schemas.microsoft.com/office/drawing/2014/main" id="{4A824F04-5B21-4CAC-9E28-DE231C124E7C}"/>
              </a:ext>
            </a:extLst>
          </p:cNvPr>
          <p:cNvSpPr txBox="1"/>
          <p:nvPr/>
        </p:nvSpPr>
        <p:spPr>
          <a:xfrm>
            <a:off x="704849" y="1834722"/>
            <a:ext cx="11153648" cy="902555"/>
          </a:xfrm>
          <a:prstGeom prst="rect">
            <a:avLst/>
          </a:prstGeom>
          <a:noFill/>
          <a:ln>
            <a:solidFill>
              <a:schemeClr val="tx1"/>
            </a:solidFill>
          </a:ln>
        </p:spPr>
        <p:txBody>
          <a:bodyPr wrap="square" rtlCol="0">
            <a:spAutoFit/>
          </a:bodyPr>
          <a:lstStyle/>
          <a:p>
            <a:pPr>
              <a:lnSpc>
                <a:spcPct val="150000"/>
              </a:lnSpc>
            </a:pPr>
            <a:r>
              <a:rPr lang="en-US" altLang="zh-TW" sz="4000" dirty="0">
                <a:latin typeface="微軟正黑體" panose="020B0604030504040204" pitchFamily="34" charset="-120"/>
                <a:ea typeface="微軟正黑體" panose="020B0604030504040204" pitchFamily="34" charset="-120"/>
              </a:rPr>
              <a:t>1.</a:t>
            </a:r>
            <a:r>
              <a:rPr lang="zh-TW" altLang="en-US" sz="4000" dirty="0">
                <a:latin typeface="微軟正黑體" panose="020B0604030504040204" pitchFamily="34" charset="-120"/>
                <a:ea typeface="微軟正黑體" panose="020B0604030504040204" pitchFamily="34" charset="-120"/>
              </a:rPr>
              <a:t>“予”动词，意思</a:t>
            </a:r>
            <a:r>
              <a:rPr lang="zh-TW" altLang="en-US" sz="4000" dirty="0">
                <a:latin typeface="微軟正黑體" panose="020B0604030504040204" pitchFamily="34" charset="-120"/>
              </a:rPr>
              <a:t>是“给” 。</a:t>
            </a:r>
            <a:endParaRPr lang="en-US" altLang="zh-TW" sz="4000" dirty="0">
              <a:latin typeface="微軟正黑體" panose="020B0604030504040204" pitchFamily="34" charset="-120"/>
              <a:ea typeface="微軟正黑體" panose="020B0604030504040204" pitchFamily="34" charset="-120"/>
            </a:endParaRPr>
          </a:p>
        </p:txBody>
      </p:sp>
      <p:cxnSp>
        <p:nvCxnSpPr>
          <p:cNvPr id="7" name="直線接點 6">
            <a:extLst>
              <a:ext uri="{FF2B5EF4-FFF2-40B4-BE49-F238E27FC236}">
                <a16:creationId xmlns:a16="http://schemas.microsoft.com/office/drawing/2014/main" id="{86BF810B-CB82-454C-9D6C-58EB290DF432}"/>
              </a:ext>
            </a:extLst>
          </p:cNvPr>
          <p:cNvCxnSpPr/>
          <p:nvPr/>
        </p:nvCxnSpPr>
        <p:spPr>
          <a:xfrm>
            <a:off x="8020050" y="5162701"/>
            <a:ext cx="3838449" cy="1409700"/>
          </a:xfrm>
          <a:prstGeom prst="line">
            <a:avLst/>
          </a:prstGeom>
        </p:spPr>
        <p:style>
          <a:lnRef idx="1">
            <a:schemeClr val="dk1"/>
          </a:lnRef>
          <a:fillRef idx="0">
            <a:schemeClr val="dk1"/>
          </a:fillRef>
          <a:effectRef idx="0">
            <a:schemeClr val="dk1"/>
          </a:effectRef>
          <a:fontRef idx="minor">
            <a:schemeClr val="tx1"/>
          </a:fontRef>
        </p:style>
      </p:cxnSp>
      <p:graphicFrame>
        <p:nvGraphicFramePr>
          <p:cNvPr id="4" name="表格 5">
            <a:extLst>
              <a:ext uri="{FF2B5EF4-FFF2-40B4-BE49-F238E27FC236}">
                <a16:creationId xmlns:a16="http://schemas.microsoft.com/office/drawing/2014/main" id="{B57931A1-4672-4D0C-980E-1918F3305922}"/>
              </a:ext>
            </a:extLst>
          </p:cNvPr>
          <p:cNvGraphicFramePr>
            <a:graphicFrameLocks noGrp="1"/>
          </p:cNvGraphicFramePr>
          <p:nvPr>
            <p:extLst>
              <p:ext uri="{D42A27DB-BD31-4B8C-83A1-F6EECF244321}">
                <p14:modId xmlns:p14="http://schemas.microsoft.com/office/powerpoint/2010/main" val="426611884"/>
              </p:ext>
            </p:extLst>
          </p:nvPr>
        </p:nvGraphicFramePr>
        <p:xfrm>
          <a:off x="704849" y="2853798"/>
          <a:ext cx="11153645" cy="640080"/>
        </p:xfrm>
        <a:graphic>
          <a:graphicData uri="http://schemas.openxmlformats.org/drawingml/2006/table">
            <a:tbl>
              <a:tblPr firstRow="1" bandRow="1">
                <a:tableStyleId>{93296810-A885-4BE3-A3E7-6D5BEEA58F35}</a:tableStyleId>
              </a:tblPr>
              <a:tblGrid>
                <a:gridCol w="2230729">
                  <a:extLst>
                    <a:ext uri="{9D8B030D-6E8A-4147-A177-3AD203B41FA5}">
                      <a16:colId xmlns:a16="http://schemas.microsoft.com/office/drawing/2014/main" val="2042733580"/>
                    </a:ext>
                  </a:extLst>
                </a:gridCol>
                <a:gridCol w="2230729">
                  <a:extLst>
                    <a:ext uri="{9D8B030D-6E8A-4147-A177-3AD203B41FA5}">
                      <a16:colId xmlns:a16="http://schemas.microsoft.com/office/drawing/2014/main" val="3092086822"/>
                    </a:ext>
                  </a:extLst>
                </a:gridCol>
                <a:gridCol w="2230729">
                  <a:extLst>
                    <a:ext uri="{9D8B030D-6E8A-4147-A177-3AD203B41FA5}">
                      <a16:colId xmlns:a16="http://schemas.microsoft.com/office/drawing/2014/main" val="2101632718"/>
                    </a:ext>
                  </a:extLst>
                </a:gridCol>
                <a:gridCol w="2230729">
                  <a:extLst>
                    <a:ext uri="{9D8B030D-6E8A-4147-A177-3AD203B41FA5}">
                      <a16:colId xmlns:a16="http://schemas.microsoft.com/office/drawing/2014/main" val="986090118"/>
                    </a:ext>
                  </a:extLst>
                </a:gridCol>
                <a:gridCol w="2230729">
                  <a:extLst>
                    <a:ext uri="{9D8B030D-6E8A-4147-A177-3AD203B41FA5}">
                      <a16:colId xmlns:a16="http://schemas.microsoft.com/office/drawing/2014/main" val="936866610"/>
                    </a:ext>
                  </a:extLst>
                </a:gridCol>
              </a:tblGrid>
              <a:tr h="0">
                <a:tc>
                  <a:txBody>
                    <a:bodyPr/>
                    <a:lstStyle/>
                    <a:p>
                      <a:pPr algn="ctr"/>
                      <a:r>
                        <a:rPr lang="zh-TW" altLang="en-US" sz="3600" b="0" dirty="0">
                          <a:solidFill>
                            <a:schemeClr val="tx1"/>
                          </a:solidFill>
                        </a:rPr>
                        <a:t>不予解释</a:t>
                      </a:r>
                    </a:p>
                  </a:txBody>
                  <a:tcP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600" b="0" i="0" u="none" strike="noStrike" kern="1200" cap="none" spc="0" normalizeH="0" baseline="0" noProof="0" dirty="0">
                          <a:ln>
                            <a:noFill/>
                          </a:ln>
                          <a:solidFill>
                            <a:schemeClr val="tx1"/>
                          </a:solidFill>
                          <a:effectLst/>
                          <a:uLnTx/>
                          <a:uFillTx/>
                          <a:latin typeface="Franklin Gothic Book" panose="020B0503020102020204"/>
                          <a:ea typeface="微軟正黑體" panose="020B0604030504040204" pitchFamily="34" charset="-120"/>
                          <a:cs typeface="+mn-cs"/>
                        </a:rPr>
                        <a:t>不予考虑</a:t>
                      </a:r>
                    </a:p>
                  </a:txBody>
                  <a:tcP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600" b="0" i="0" u="none" strike="noStrike" kern="1200" cap="none" spc="0" normalizeH="0" baseline="0" noProof="0" dirty="0">
                          <a:ln>
                            <a:noFill/>
                          </a:ln>
                          <a:solidFill>
                            <a:schemeClr val="tx1"/>
                          </a:solidFill>
                          <a:effectLst/>
                          <a:uLnTx/>
                          <a:uFillTx/>
                          <a:latin typeface="Franklin Gothic Book" panose="020B0503020102020204"/>
                          <a:ea typeface="微軟正黑體" panose="020B0604030504040204" pitchFamily="34" charset="-120"/>
                          <a:cs typeface="+mn-cs"/>
                        </a:rPr>
                        <a:t>不予通报</a:t>
                      </a:r>
                    </a:p>
                  </a:txBody>
                  <a:tcP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600" b="0" i="0" u="none" strike="noStrike" kern="1200" cap="none" spc="0" normalizeH="0" baseline="0" noProof="0" dirty="0">
                          <a:ln>
                            <a:noFill/>
                          </a:ln>
                          <a:solidFill>
                            <a:schemeClr val="tx1"/>
                          </a:solidFill>
                          <a:effectLst/>
                          <a:uLnTx/>
                          <a:uFillTx/>
                          <a:latin typeface="Franklin Gothic Book" panose="020B0503020102020204"/>
                          <a:ea typeface="微軟正黑體" panose="020B0604030504040204" pitchFamily="34" charset="-120"/>
                          <a:cs typeface="+mn-cs"/>
                        </a:rPr>
                        <a:t>不予理睬</a:t>
                      </a:r>
                    </a:p>
                  </a:txBody>
                  <a:tcP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600" b="0" i="0" u="none" strike="noStrike" kern="1200" cap="none" spc="0" normalizeH="0" baseline="0" noProof="0" dirty="0">
                          <a:ln>
                            <a:noFill/>
                          </a:ln>
                          <a:solidFill>
                            <a:schemeClr val="tx1"/>
                          </a:solidFill>
                          <a:effectLst/>
                          <a:uLnTx/>
                          <a:uFillTx/>
                          <a:latin typeface="Franklin Gothic Book" panose="020B0503020102020204"/>
                          <a:ea typeface="微軟正黑體" panose="020B0604030504040204" pitchFamily="34" charset="-120"/>
                          <a:cs typeface="+mn-cs"/>
                        </a:rPr>
                        <a:t>不予答复</a:t>
                      </a:r>
                    </a:p>
                  </a:txBody>
                  <a:tcPr>
                    <a:solidFill>
                      <a:schemeClr val="accent6">
                        <a:lumMod val="60000"/>
                        <a:lumOff val="40000"/>
                      </a:schemeClr>
                    </a:solidFill>
                  </a:tcPr>
                </a:tc>
                <a:extLst>
                  <a:ext uri="{0D108BD9-81ED-4DB2-BD59-A6C34878D82A}">
                    <a16:rowId xmlns:a16="http://schemas.microsoft.com/office/drawing/2014/main" val="1182420699"/>
                  </a:ext>
                </a:extLst>
              </a:tr>
            </a:tbl>
          </a:graphicData>
        </a:graphic>
      </p:graphicFrame>
      <p:sp>
        <p:nvSpPr>
          <p:cNvPr id="8" name="文字方塊 7">
            <a:extLst>
              <a:ext uri="{FF2B5EF4-FFF2-40B4-BE49-F238E27FC236}">
                <a16:creationId xmlns:a16="http://schemas.microsoft.com/office/drawing/2014/main" id="{BEEC7097-5BAD-4DFE-9738-C84D0947AC42}"/>
              </a:ext>
            </a:extLst>
          </p:cNvPr>
          <p:cNvSpPr txBox="1"/>
          <p:nvPr/>
        </p:nvSpPr>
        <p:spPr>
          <a:xfrm>
            <a:off x="704849" y="3610399"/>
            <a:ext cx="11172826" cy="2549993"/>
          </a:xfrm>
          <a:prstGeom prst="rect">
            <a:avLst/>
          </a:prstGeom>
          <a:noFill/>
        </p:spPr>
        <p:txBody>
          <a:bodyPr wrap="square" rtlCol="0">
            <a:spAutoFit/>
          </a:bodyPr>
          <a:lstStyle/>
          <a:p>
            <a:pPr>
              <a:lnSpc>
                <a:spcPct val="150000"/>
              </a:lnSpc>
            </a:pPr>
            <a:r>
              <a:rPr lang="en-US" altLang="zh-TW" sz="3700" dirty="0">
                <a:latin typeface="微軟正黑體" panose="020B0604030504040204" pitchFamily="34" charset="-120"/>
                <a:ea typeface="微軟正黑體" panose="020B0604030504040204" pitchFamily="34" charset="-120"/>
              </a:rPr>
              <a:t>1.</a:t>
            </a:r>
            <a:r>
              <a:rPr lang="zh-TW" altLang="en-US" sz="3700" dirty="0">
                <a:latin typeface="微軟正黑體" panose="020B0604030504040204" pitchFamily="34" charset="-120"/>
                <a:ea typeface="微軟正黑體" panose="020B0604030504040204" pitchFamily="34" charset="-120"/>
              </a:rPr>
              <a:t>关于这个问题我们反映了很多次，但有关部门</a:t>
            </a:r>
            <a:r>
              <a:rPr lang="zh-TW" altLang="en-US" sz="3700" dirty="0">
                <a:highlight>
                  <a:srgbClr val="FFFF00"/>
                </a:highlight>
                <a:latin typeface="微軟正黑體" panose="020B0604030504040204" pitchFamily="34" charset="-120"/>
                <a:ea typeface="微軟正黑體" panose="020B0604030504040204" pitchFamily="34" charset="-120"/>
              </a:rPr>
              <a:t>不予</a:t>
            </a:r>
            <a:endParaRPr lang="en-US" altLang="zh-TW" sz="3700" dirty="0">
              <a:highlight>
                <a:srgbClr val="FFFF00"/>
              </a:highlight>
              <a:latin typeface="微軟正黑體" panose="020B0604030504040204" pitchFamily="34" charset="-120"/>
              <a:ea typeface="微軟正黑體" panose="020B0604030504040204" pitchFamily="34" charset="-120"/>
            </a:endParaRPr>
          </a:p>
          <a:p>
            <a:pPr>
              <a:lnSpc>
                <a:spcPct val="150000"/>
              </a:lnSpc>
            </a:pPr>
            <a:r>
              <a:rPr lang="zh-TW" altLang="en-US" sz="3700" dirty="0">
                <a:latin typeface="微軟正黑體" panose="020B0604030504040204" pitchFamily="34" charset="-120"/>
                <a:ea typeface="微軟正黑體" panose="020B0604030504040204" pitchFamily="34" charset="-120"/>
              </a:rPr>
              <a:t>   理睬。</a:t>
            </a:r>
            <a:endParaRPr lang="en-US" altLang="zh-TW" sz="3700" dirty="0">
              <a:latin typeface="微軟正黑體" panose="020B0604030504040204" pitchFamily="34" charset="-120"/>
              <a:ea typeface="微軟正黑體" panose="020B0604030504040204" pitchFamily="34" charset="-120"/>
            </a:endParaRPr>
          </a:p>
          <a:p>
            <a:pPr>
              <a:lnSpc>
                <a:spcPct val="150000"/>
              </a:lnSpc>
            </a:pPr>
            <a:r>
              <a:rPr lang="en-US" altLang="zh-TW" sz="3700" dirty="0">
                <a:latin typeface="微軟正黑體" panose="020B0604030504040204" pitchFamily="34" charset="-120"/>
                <a:ea typeface="微軟正黑體" panose="020B0604030504040204" pitchFamily="34" charset="-120"/>
              </a:rPr>
              <a:t>2.</a:t>
            </a:r>
            <a:r>
              <a:rPr lang="zh-TW" altLang="en-US" sz="3700" dirty="0">
                <a:latin typeface="微軟正黑體" panose="020B0604030504040204" pitchFamily="34" charset="-120"/>
                <a:ea typeface="微軟正黑體" panose="020B0604030504040204" pitchFamily="34" charset="-120"/>
              </a:rPr>
              <a:t>你们的要求公司根本</a:t>
            </a:r>
            <a:r>
              <a:rPr lang="zh-TW" altLang="en-US" sz="3700" dirty="0">
                <a:highlight>
                  <a:srgbClr val="FFFF00"/>
                </a:highlight>
                <a:latin typeface="微軟正黑體" panose="020B0604030504040204" pitchFamily="34" charset="-120"/>
                <a:ea typeface="微軟正黑體" panose="020B0604030504040204" pitchFamily="34" charset="-120"/>
              </a:rPr>
              <a:t>不予</a:t>
            </a:r>
            <a:r>
              <a:rPr lang="zh-TW" altLang="en-US" sz="3700" dirty="0">
                <a:latin typeface="微軟正黑體" panose="020B0604030504040204" pitchFamily="34" charset="-120"/>
                <a:ea typeface="微軟正黑體" panose="020B0604030504040204" pitchFamily="34" charset="-120"/>
              </a:rPr>
              <a:t>考虑。</a:t>
            </a:r>
            <a:endParaRPr lang="en-US" altLang="zh-TW" sz="37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049403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2">
            <a:extLst>
              <a:ext uri="{FF2B5EF4-FFF2-40B4-BE49-F238E27FC236}">
                <a16:creationId xmlns:a16="http://schemas.microsoft.com/office/drawing/2014/main" id="{3D1293B0-7032-4736-A0C6-4784F7AFF8E3}"/>
              </a:ext>
            </a:extLst>
          </p:cNvPr>
          <p:cNvGraphicFramePr>
            <a:graphicFrameLocks noGrp="1"/>
          </p:cNvGraphicFramePr>
          <p:nvPr>
            <p:extLst>
              <p:ext uri="{D42A27DB-BD31-4B8C-83A1-F6EECF244321}">
                <p14:modId xmlns:p14="http://schemas.microsoft.com/office/powerpoint/2010/main" val="17384501"/>
              </p:ext>
            </p:extLst>
          </p:nvPr>
        </p:nvGraphicFramePr>
        <p:xfrm>
          <a:off x="714375" y="76200"/>
          <a:ext cx="11315704" cy="1014306"/>
        </p:xfrm>
        <a:graphic>
          <a:graphicData uri="http://schemas.openxmlformats.org/drawingml/2006/table">
            <a:tbl>
              <a:tblPr firstRow="1" bandRow="1">
                <a:tableStyleId>{93296810-A885-4BE3-A3E7-6D5BEEA58F35}</a:tableStyleId>
              </a:tblPr>
              <a:tblGrid>
                <a:gridCol w="1414463">
                  <a:extLst>
                    <a:ext uri="{9D8B030D-6E8A-4147-A177-3AD203B41FA5}">
                      <a16:colId xmlns:a16="http://schemas.microsoft.com/office/drawing/2014/main" val="4177544600"/>
                    </a:ext>
                  </a:extLst>
                </a:gridCol>
                <a:gridCol w="1414463">
                  <a:extLst>
                    <a:ext uri="{9D8B030D-6E8A-4147-A177-3AD203B41FA5}">
                      <a16:colId xmlns:a16="http://schemas.microsoft.com/office/drawing/2014/main" val="3657976585"/>
                    </a:ext>
                  </a:extLst>
                </a:gridCol>
                <a:gridCol w="1414463">
                  <a:extLst>
                    <a:ext uri="{9D8B030D-6E8A-4147-A177-3AD203B41FA5}">
                      <a16:colId xmlns:a16="http://schemas.microsoft.com/office/drawing/2014/main" val="3429764851"/>
                    </a:ext>
                  </a:extLst>
                </a:gridCol>
                <a:gridCol w="1414463">
                  <a:extLst>
                    <a:ext uri="{9D8B030D-6E8A-4147-A177-3AD203B41FA5}">
                      <a16:colId xmlns:a16="http://schemas.microsoft.com/office/drawing/2014/main" val="2049897942"/>
                    </a:ext>
                  </a:extLst>
                </a:gridCol>
                <a:gridCol w="1414463">
                  <a:extLst>
                    <a:ext uri="{9D8B030D-6E8A-4147-A177-3AD203B41FA5}">
                      <a16:colId xmlns:a16="http://schemas.microsoft.com/office/drawing/2014/main" val="119336205"/>
                    </a:ext>
                  </a:extLst>
                </a:gridCol>
                <a:gridCol w="1414463">
                  <a:extLst>
                    <a:ext uri="{9D8B030D-6E8A-4147-A177-3AD203B41FA5}">
                      <a16:colId xmlns:a16="http://schemas.microsoft.com/office/drawing/2014/main" val="2284351800"/>
                    </a:ext>
                  </a:extLst>
                </a:gridCol>
                <a:gridCol w="1414463">
                  <a:extLst>
                    <a:ext uri="{9D8B030D-6E8A-4147-A177-3AD203B41FA5}">
                      <a16:colId xmlns:a16="http://schemas.microsoft.com/office/drawing/2014/main" val="2963746894"/>
                    </a:ext>
                  </a:extLst>
                </a:gridCol>
                <a:gridCol w="1414463">
                  <a:extLst>
                    <a:ext uri="{9D8B030D-6E8A-4147-A177-3AD203B41FA5}">
                      <a16:colId xmlns:a16="http://schemas.microsoft.com/office/drawing/2014/main" val="4057873070"/>
                    </a:ext>
                  </a:extLst>
                </a:gridCol>
              </a:tblGrid>
              <a:tr h="1014306">
                <a:tc>
                  <a:txBody>
                    <a:bodyPr/>
                    <a:lstStyle/>
                    <a:p>
                      <a:pPr algn="ctr"/>
                      <a:r>
                        <a:rPr lang="zh-TW" altLang="en-US" sz="3200" b="0" dirty="0">
                          <a:solidFill>
                            <a:schemeClr val="bg1"/>
                          </a:solidFill>
                        </a:rPr>
                        <a:t>授予</a:t>
                      </a:r>
                    </a:p>
                  </a:txBody>
                  <a:tcPr anchor="ctr">
                    <a:solidFill>
                      <a:schemeClr val="accent6">
                        <a:lumMod val="50000"/>
                      </a:schemeClr>
                    </a:solidFill>
                  </a:tcPr>
                </a:tc>
                <a:tc>
                  <a:txBody>
                    <a:bodyPr/>
                    <a:lstStyle/>
                    <a:p>
                      <a:pPr algn="ctr"/>
                      <a:r>
                        <a:rPr kumimoji="0" lang="zh-TW" altLang="en-US" sz="3200" b="0" i="0" u="none" strike="noStrike" kern="1200" cap="none" spc="0" normalizeH="0" baseline="0" noProof="0" dirty="0">
                          <a:ln>
                            <a:noFill/>
                          </a:ln>
                          <a:solidFill>
                            <a:prstClr val="white"/>
                          </a:solidFill>
                          <a:effectLst/>
                          <a:uLnTx/>
                          <a:uFillTx/>
                          <a:latin typeface="Franklin Gothic Book" panose="020B0503020102020204"/>
                          <a:ea typeface="微軟正黑體" panose="020B0604030504040204" pitchFamily="34" charset="-120"/>
                          <a:cs typeface="+mn-cs"/>
                        </a:rPr>
                        <a:t>免予</a:t>
                      </a:r>
                      <a:endParaRPr lang="zh-TW" altLang="en-US" sz="3200" b="0" dirty="0">
                        <a:solidFill>
                          <a:schemeClr val="bg1"/>
                        </a:solidFill>
                      </a:endParaRPr>
                    </a:p>
                  </a:txBody>
                  <a:tcPr anchor="ctr">
                    <a:solidFill>
                      <a:schemeClr val="accent6">
                        <a:lumMod val="50000"/>
                      </a:schemeClr>
                    </a:solidFill>
                  </a:tcPr>
                </a:tc>
                <a:tc>
                  <a:txBody>
                    <a:bodyPr/>
                    <a:lstStyle/>
                    <a:p>
                      <a:pPr algn="ctr"/>
                      <a:r>
                        <a:rPr kumimoji="0" lang="zh-TW" altLang="en-US" sz="3200" b="0" i="0" u="none" strike="noStrike" kern="1200" cap="none" spc="0" normalizeH="0" baseline="0" noProof="0" dirty="0">
                          <a:ln>
                            <a:noFill/>
                          </a:ln>
                          <a:solidFill>
                            <a:prstClr val="white"/>
                          </a:solidFill>
                          <a:effectLst/>
                          <a:uLnTx/>
                          <a:uFillTx/>
                          <a:latin typeface="Franklin Gothic Book" panose="020B0503020102020204"/>
                          <a:ea typeface="微軟正黑體" panose="020B0604030504040204" pitchFamily="34" charset="-120"/>
                          <a:cs typeface="+mn-cs"/>
                        </a:rPr>
                        <a:t>请予</a:t>
                      </a:r>
                      <a:endParaRPr lang="zh-TW" altLang="en-US" sz="3200" b="0" dirty="0">
                        <a:solidFill>
                          <a:schemeClr val="bg1"/>
                        </a:solidFill>
                      </a:endParaRPr>
                    </a:p>
                  </a:txBody>
                  <a:tcPr anchor="ctr">
                    <a:solidFill>
                      <a:schemeClr val="accent6">
                        <a:lumMod val="50000"/>
                      </a:schemeClr>
                    </a:solidFill>
                  </a:tcPr>
                </a:tc>
                <a:tc>
                  <a:txBody>
                    <a:bodyPr/>
                    <a:lstStyle/>
                    <a:p>
                      <a:pPr algn="ctr"/>
                      <a:r>
                        <a:rPr kumimoji="0" lang="zh-TW" altLang="en-US" sz="3200" b="0" i="0" u="none" strike="noStrike" kern="1200" cap="none" spc="0" normalizeH="0" baseline="0" noProof="0" dirty="0">
                          <a:ln>
                            <a:noFill/>
                          </a:ln>
                          <a:solidFill>
                            <a:prstClr val="white"/>
                          </a:solidFill>
                          <a:effectLst/>
                          <a:uLnTx/>
                          <a:uFillTx/>
                          <a:latin typeface="Franklin Gothic Book" panose="020B0503020102020204"/>
                          <a:ea typeface="微軟正黑體" panose="020B0604030504040204" pitchFamily="34" charset="-120"/>
                          <a:cs typeface="+mn-cs"/>
                        </a:rPr>
                        <a:t>赐予</a:t>
                      </a:r>
                      <a:endParaRPr lang="zh-TW" altLang="en-US" sz="3200" b="0" dirty="0">
                        <a:solidFill>
                          <a:schemeClr val="bg1"/>
                        </a:solidFill>
                      </a:endParaRPr>
                    </a:p>
                  </a:txBody>
                  <a:tcPr anchor="ctr">
                    <a:solidFill>
                      <a:schemeClr val="accent6">
                        <a:lumMod val="50000"/>
                      </a:schemeClr>
                    </a:solidFill>
                  </a:tcPr>
                </a:tc>
                <a:tc>
                  <a:txBody>
                    <a:bodyPr/>
                    <a:lstStyle/>
                    <a:p>
                      <a:pPr algn="ctr"/>
                      <a:r>
                        <a:rPr kumimoji="0" lang="zh-TW" altLang="en-US" sz="3200" b="0" i="0" u="none" strike="noStrike" kern="1200" cap="none" spc="0" normalizeH="0" baseline="0" noProof="0" dirty="0">
                          <a:ln>
                            <a:noFill/>
                          </a:ln>
                          <a:solidFill>
                            <a:prstClr val="white"/>
                          </a:solidFill>
                          <a:effectLst/>
                          <a:uLnTx/>
                          <a:uFillTx/>
                          <a:latin typeface="Franklin Gothic Book" panose="020B0503020102020204"/>
                          <a:ea typeface="微軟正黑體" panose="020B0604030504040204" pitchFamily="34" charset="-120"/>
                          <a:cs typeface="+mn-cs"/>
                        </a:rPr>
                        <a:t>给予</a:t>
                      </a:r>
                      <a:endParaRPr lang="zh-TW" altLang="en-US" sz="3200" b="0" dirty="0">
                        <a:solidFill>
                          <a:schemeClr val="bg1"/>
                        </a:solidFill>
                      </a:endParaRPr>
                    </a:p>
                  </a:txBody>
                  <a:tcPr anchor="ctr">
                    <a:solidFill>
                      <a:schemeClr val="accent6">
                        <a:lumMod val="50000"/>
                      </a:schemeClr>
                    </a:solidFill>
                  </a:tcPr>
                </a:tc>
                <a:tc>
                  <a:txBody>
                    <a:bodyPr/>
                    <a:lstStyle/>
                    <a:p>
                      <a:pPr algn="ctr"/>
                      <a:r>
                        <a:rPr kumimoji="0" lang="zh-TW" altLang="en-US" sz="3200" b="0" i="0" u="none" strike="noStrike" kern="1200" cap="none" spc="0" normalizeH="0" baseline="0" noProof="0" dirty="0">
                          <a:ln>
                            <a:noFill/>
                          </a:ln>
                          <a:solidFill>
                            <a:prstClr val="white"/>
                          </a:solidFill>
                          <a:effectLst/>
                          <a:uLnTx/>
                          <a:uFillTx/>
                          <a:latin typeface="Franklin Gothic Book" panose="020B0503020102020204"/>
                          <a:ea typeface="微軟正黑體" panose="020B0604030504040204" pitchFamily="34" charset="-120"/>
                          <a:cs typeface="+mn-cs"/>
                        </a:rPr>
                        <a:t>寄予</a:t>
                      </a:r>
                      <a:endParaRPr lang="zh-TW" altLang="en-US" sz="3200" b="0" dirty="0">
                        <a:solidFill>
                          <a:schemeClr val="bg1"/>
                        </a:solidFill>
                      </a:endParaRPr>
                    </a:p>
                  </a:txBody>
                  <a:tcPr anchor="ctr">
                    <a:solidFill>
                      <a:schemeClr val="accent6">
                        <a:lumMod val="50000"/>
                      </a:schemeClr>
                    </a:solidFill>
                  </a:tcPr>
                </a:tc>
                <a:tc>
                  <a:txBody>
                    <a:bodyPr/>
                    <a:lstStyle/>
                    <a:p>
                      <a:pPr algn="ctr"/>
                      <a:r>
                        <a:rPr kumimoji="0" lang="zh-TW" altLang="en-US" sz="3200" b="0" i="0" u="none" strike="noStrike" kern="1200" cap="none" spc="0" normalizeH="0" baseline="0" noProof="0" dirty="0">
                          <a:ln>
                            <a:noFill/>
                          </a:ln>
                          <a:solidFill>
                            <a:prstClr val="white"/>
                          </a:solidFill>
                          <a:effectLst/>
                          <a:uLnTx/>
                          <a:uFillTx/>
                          <a:latin typeface="Franklin Gothic Book" panose="020B0503020102020204"/>
                          <a:ea typeface="微軟正黑體" panose="020B0604030504040204" pitchFamily="34" charset="-120"/>
                          <a:cs typeface="+mn-cs"/>
                        </a:rPr>
                        <a:t>准予</a:t>
                      </a:r>
                      <a:endParaRPr lang="zh-TW" altLang="en-US" sz="3200" b="0" dirty="0">
                        <a:solidFill>
                          <a:schemeClr val="bg1"/>
                        </a:solidFill>
                      </a:endParaRPr>
                    </a:p>
                  </a:txBody>
                  <a:tcPr anchor="ctr">
                    <a:solidFill>
                      <a:schemeClr val="accent6">
                        <a:lumMod val="50000"/>
                      </a:schemeClr>
                    </a:solidFill>
                  </a:tcPr>
                </a:tc>
                <a:tc>
                  <a:txBody>
                    <a:bodyPr/>
                    <a:lstStyle/>
                    <a:p>
                      <a:pPr algn="ctr"/>
                      <a:r>
                        <a:rPr kumimoji="0" lang="zh-TW" altLang="en-US" sz="3200" b="0" i="0" u="none" strike="noStrike" kern="1200" cap="none" spc="0" normalizeH="0" baseline="0" noProof="0" dirty="0">
                          <a:ln>
                            <a:noFill/>
                          </a:ln>
                          <a:solidFill>
                            <a:prstClr val="white"/>
                          </a:solidFill>
                          <a:effectLst/>
                          <a:uLnTx/>
                          <a:uFillTx/>
                          <a:latin typeface="Franklin Gothic Book" panose="020B0503020102020204"/>
                          <a:ea typeface="微軟正黑體" panose="020B0604030504040204" pitchFamily="34" charset="-120"/>
                          <a:cs typeface="+mn-cs"/>
                        </a:rPr>
                        <a:t>不予</a:t>
                      </a:r>
                      <a:endParaRPr lang="zh-TW" altLang="en-US" sz="3200" b="0" dirty="0">
                        <a:solidFill>
                          <a:schemeClr val="bg1"/>
                        </a:solidFill>
                      </a:endParaRPr>
                    </a:p>
                  </a:txBody>
                  <a:tcPr anchor="ctr">
                    <a:solidFill>
                      <a:schemeClr val="accent6">
                        <a:lumMod val="50000"/>
                      </a:schemeClr>
                    </a:solidFill>
                  </a:tcPr>
                </a:tc>
                <a:extLst>
                  <a:ext uri="{0D108BD9-81ED-4DB2-BD59-A6C34878D82A}">
                    <a16:rowId xmlns:a16="http://schemas.microsoft.com/office/drawing/2014/main" val="1309813572"/>
                  </a:ext>
                </a:extLst>
              </a:tr>
            </a:tbl>
          </a:graphicData>
        </a:graphic>
      </p:graphicFrame>
      <p:sp>
        <p:nvSpPr>
          <p:cNvPr id="4" name="文字方塊 3">
            <a:extLst>
              <a:ext uri="{FF2B5EF4-FFF2-40B4-BE49-F238E27FC236}">
                <a16:creationId xmlns:a16="http://schemas.microsoft.com/office/drawing/2014/main" id="{81F9846E-7576-435B-AC0D-DCE304BD7E5C}"/>
              </a:ext>
            </a:extLst>
          </p:cNvPr>
          <p:cNvSpPr txBox="1"/>
          <p:nvPr/>
        </p:nvSpPr>
        <p:spPr>
          <a:xfrm>
            <a:off x="714375" y="1533949"/>
            <a:ext cx="11172826" cy="4145558"/>
          </a:xfrm>
          <a:prstGeom prst="rect">
            <a:avLst/>
          </a:prstGeom>
          <a:noFill/>
        </p:spPr>
        <p:txBody>
          <a:bodyPr wrap="square" rtlCol="0">
            <a:spAutoFit/>
          </a:bodyPr>
          <a:lstStyle/>
          <a:p>
            <a:pPr>
              <a:lnSpc>
                <a:spcPct val="150000"/>
              </a:lnSpc>
            </a:pPr>
            <a:r>
              <a:rPr lang="en-US" altLang="zh-TW" sz="3600" dirty="0">
                <a:latin typeface="微軟正黑體" panose="020B0604030504040204" pitchFamily="34" charset="-120"/>
                <a:ea typeface="微軟正黑體" panose="020B0604030504040204" pitchFamily="34" charset="-120"/>
              </a:rPr>
              <a:t>1.</a:t>
            </a:r>
            <a:r>
              <a:rPr lang="zh-TW" altLang="en-US" sz="3600" dirty="0">
                <a:latin typeface="微軟正黑體" panose="020B0604030504040204" pitchFamily="34" charset="-120"/>
                <a:ea typeface="微軟正黑體" panose="020B0604030504040204" pitchFamily="34" charset="-120"/>
              </a:rPr>
              <a:t>专家们对这部专著</a:t>
            </a:r>
            <a:r>
              <a:rPr lang="en-US" altLang="zh-TW" sz="3600" dirty="0">
                <a:latin typeface="微軟正黑體" panose="020B0604030504040204" pitchFamily="34" charset="-120"/>
                <a:ea typeface="微軟正黑體" panose="020B0604030504040204" pitchFamily="34" charset="-120"/>
              </a:rPr>
              <a:t>_______</a:t>
            </a:r>
            <a:r>
              <a:rPr lang="zh-TW" altLang="en-US" sz="3600" dirty="0">
                <a:latin typeface="微軟正黑體" panose="020B0604030504040204" pitchFamily="34" charset="-120"/>
                <a:ea typeface="微軟正黑體" panose="020B0604030504040204" pitchFamily="34" charset="-120"/>
              </a:rPr>
              <a:t>了高度的评价。</a:t>
            </a:r>
            <a:endParaRPr lang="en-US" altLang="zh-TW" sz="3600" dirty="0">
              <a:latin typeface="微軟正黑體" panose="020B0604030504040204" pitchFamily="34" charset="-120"/>
              <a:ea typeface="微軟正黑體" panose="020B0604030504040204" pitchFamily="34" charset="-120"/>
            </a:endParaRPr>
          </a:p>
          <a:p>
            <a:pPr>
              <a:lnSpc>
                <a:spcPct val="150000"/>
              </a:lnSpc>
            </a:pPr>
            <a:r>
              <a:rPr lang="en-US" altLang="zh-TW" sz="3600" dirty="0">
                <a:latin typeface="微軟正黑體" panose="020B0604030504040204" pitchFamily="34" charset="-120"/>
                <a:ea typeface="微軟正黑體" panose="020B0604030504040204" pitchFamily="34" charset="-120"/>
              </a:rPr>
              <a:t>2</a:t>
            </a:r>
            <a:r>
              <a:rPr lang="en-US" altLang="zh-TW" sz="3600" dirty="0">
                <a:latin typeface="微軟正黑體" panose="020B0604030504040204" pitchFamily="34" charset="-120"/>
              </a:rPr>
              <a:t>.</a:t>
            </a:r>
            <a:r>
              <a:rPr lang="zh-TW" altLang="en-US" sz="3600" dirty="0">
                <a:latin typeface="微軟正黑體" panose="020B0604030504040204" pitchFamily="34" charset="-120"/>
              </a:rPr>
              <a:t>老师对自己的学生</a:t>
            </a:r>
            <a:r>
              <a:rPr lang="en-US" altLang="zh-TW" sz="3600" dirty="0">
                <a:latin typeface="微軟正黑體" panose="020B0604030504040204" pitchFamily="34" charset="-120"/>
              </a:rPr>
              <a:t>_______</a:t>
            </a:r>
            <a:r>
              <a:rPr lang="zh-TW" altLang="en-US" sz="3600" dirty="0">
                <a:latin typeface="微軟正黑體" panose="020B0604030504040204" pitchFamily="34" charset="-120"/>
              </a:rPr>
              <a:t>了极大地希望。</a:t>
            </a:r>
            <a:endParaRPr lang="en-US" altLang="zh-TW" sz="3600" dirty="0">
              <a:latin typeface="微軟正黑體" panose="020B0604030504040204" pitchFamily="34" charset="-120"/>
            </a:endParaRPr>
          </a:p>
          <a:p>
            <a:pPr>
              <a:lnSpc>
                <a:spcPct val="150000"/>
              </a:lnSpc>
            </a:pPr>
            <a:r>
              <a:rPr lang="en-US" altLang="zh-TW" sz="3600" dirty="0">
                <a:latin typeface="微軟正黑體" panose="020B0604030504040204" pitchFamily="34" charset="-120"/>
                <a:ea typeface="微軟正黑體" panose="020B0604030504040204" pitchFamily="34" charset="-120"/>
              </a:rPr>
              <a:t>3.</a:t>
            </a:r>
            <a:r>
              <a:rPr lang="zh-TW" altLang="en-US" sz="3600" dirty="0">
                <a:latin typeface="微軟正黑體" panose="020B0604030504040204" pitchFamily="34" charset="-120"/>
                <a:ea typeface="微軟正黑體" panose="020B0604030504040204" pitchFamily="34" charset="-120"/>
              </a:rPr>
              <a:t>北京大学将</a:t>
            </a:r>
            <a:r>
              <a:rPr lang="en-US" altLang="zh-TW" sz="3600" dirty="0">
                <a:latin typeface="微軟正黑體" panose="020B0604030504040204" pitchFamily="34" charset="-120"/>
              </a:rPr>
              <a:t>_______</a:t>
            </a:r>
            <a:r>
              <a:rPr lang="zh-TW" altLang="en-US" sz="3600" dirty="0">
                <a:latin typeface="微軟正黑體" panose="020B0604030504040204" pitchFamily="34" charset="-120"/>
              </a:rPr>
              <a:t>他博士学位。</a:t>
            </a:r>
            <a:endParaRPr lang="en-US" altLang="zh-TW" sz="3600" dirty="0">
              <a:latin typeface="微軟正黑體" panose="020B0604030504040204" pitchFamily="34" charset="-120"/>
              <a:ea typeface="微軟正黑體" panose="020B0604030504040204" pitchFamily="34" charset="-120"/>
            </a:endParaRPr>
          </a:p>
          <a:p>
            <a:pPr>
              <a:lnSpc>
                <a:spcPct val="150000"/>
              </a:lnSpc>
            </a:pPr>
            <a:r>
              <a:rPr lang="en-US" altLang="zh-TW" sz="3600" dirty="0">
                <a:latin typeface="微軟正黑體" panose="020B0604030504040204" pitchFamily="34" charset="-120"/>
                <a:ea typeface="微軟正黑體" panose="020B0604030504040204" pitchFamily="34" charset="-120"/>
              </a:rPr>
              <a:t>4.</a:t>
            </a:r>
            <a:r>
              <a:rPr lang="zh-TW" altLang="en-US" sz="3600" dirty="0">
                <a:latin typeface="微軟正黑體" panose="020B0604030504040204" pitchFamily="34" charset="-120"/>
                <a:ea typeface="微軟正黑體" panose="020B0604030504040204" pitchFamily="34" charset="-120"/>
              </a:rPr>
              <a:t>我想请假一周，</a:t>
            </a:r>
            <a:r>
              <a:rPr lang="en-US" altLang="zh-TW" sz="3600" dirty="0">
                <a:latin typeface="微軟正黑體" panose="020B0604030504040204" pitchFamily="34" charset="-120"/>
              </a:rPr>
              <a:t>_______</a:t>
            </a:r>
            <a:r>
              <a:rPr lang="zh-TW" altLang="en-US" sz="3600" dirty="0">
                <a:latin typeface="微軟正黑體" panose="020B0604030504040204" pitchFamily="34" charset="-120"/>
              </a:rPr>
              <a:t>批准。</a:t>
            </a:r>
            <a:endParaRPr lang="en-US" altLang="zh-TW" sz="3600" dirty="0">
              <a:latin typeface="微軟正黑體" panose="020B0604030504040204" pitchFamily="34" charset="-120"/>
              <a:ea typeface="微軟正黑體" panose="020B0604030504040204" pitchFamily="34" charset="-120"/>
            </a:endParaRPr>
          </a:p>
          <a:p>
            <a:pPr>
              <a:lnSpc>
                <a:spcPct val="150000"/>
              </a:lnSpc>
            </a:pPr>
            <a:r>
              <a:rPr lang="en-US" altLang="zh-TW" sz="3600" dirty="0">
                <a:latin typeface="微軟正黑體" panose="020B0604030504040204" pitchFamily="34" charset="-120"/>
                <a:ea typeface="微軟正黑體" panose="020B0604030504040204" pitchFamily="34" charset="-120"/>
              </a:rPr>
              <a:t>5.</a:t>
            </a:r>
            <a:r>
              <a:rPr lang="zh-TW" altLang="en-US" sz="3600" dirty="0">
                <a:latin typeface="微軟正黑體" panose="020B0604030504040204" pitchFamily="34" charset="-120"/>
                <a:ea typeface="微軟正黑體" panose="020B0604030504040204" pitchFamily="34" charset="-120"/>
              </a:rPr>
              <a:t>他在门口等了半天，想见总经理，秘书也</a:t>
            </a:r>
            <a:r>
              <a:rPr lang="en-US" altLang="zh-TW" sz="3600" dirty="0">
                <a:latin typeface="微軟正黑體" panose="020B0604030504040204" pitchFamily="34" charset="-120"/>
              </a:rPr>
              <a:t>_______</a:t>
            </a:r>
            <a:r>
              <a:rPr lang="zh-TW" altLang="en-US" sz="3600" dirty="0">
                <a:latin typeface="微軟正黑體" panose="020B0604030504040204" pitchFamily="34" charset="-120"/>
              </a:rPr>
              <a:t>通报。</a:t>
            </a:r>
            <a:endParaRPr lang="en-US" altLang="zh-TW" sz="3600" dirty="0">
              <a:latin typeface="微軟正黑體" panose="020B0604030504040204" pitchFamily="34" charset="-120"/>
              <a:ea typeface="微軟正黑體" panose="020B0604030504040204" pitchFamily="34" charset="-120"/>
            </a:endParaRPr>
          </a:p>
        </p:txBody>
      </p:sp>
      <p:sp>
        <p:nvSpPr>
          <p:cNvPr id="5" name="文字方塊 4">
            <a:extLst>
              <a:ext uri="{FF2B5EF4-FFF2-40B4-BE49-F238E27FC236}">
                <a16:creationId xmlns:a16="http://schemas.microsoft.com/office/drawing/2014/main" id="{C68DB3E7-97DC-472D-B447-9E4F015C45EC}"/>
              </a:ext>
            </a:extLst>
          </p:cNvPr>
          <p:cNvSpPr txBox="1"/>
          <p:nvPr/>
        </p:nvSpPr>
        <p:spPr>
          <a:xfrm>
            <a:off x="4833938" y="1632347"/>
            <a:ext cx="1395412" cy="615553"/>
          </a:xfrm>
          <a:prstGeom prst="rect">
            <a:avLst/>
          </a:prstGeom>
          <a:noFill/>
        </p:spPr>
        <p:txBody>
          <a:bodyPr wrap="square" rtlCol="0">
            <a:spAutoFit/>
          </a:bodyPr>
          <a:lstStyle/>
          <a:p>
            <a:pPr algn="ctr"/>
            <a:r>
              <a:rPr lang="zh-TW" altLang="en-US" sz="3400" dirty="0">
                <a:solidFill>
                  <a:srgbClr val="FF0000"/>
                </a:solidFill>
              </a:rPr>
              <a:t>给予</a:t>
            </a:r>
          </a:p>
        </p:txBody>
      </p:sp>
      <p:sp>
        <p:nvSpPr>
          <p:cNvPr id="7" name="文字方塊 6">
            <a:extLst>
              <a:ext uri="{FF2B5EF4-FFF2-40B4-BE49-F238E27FC236}">
                <a16:creationId xmlns:a16="http://schemas.microsoft.com/office/drawing/2014/main" id="{5B726C7D-0781-452C-833C-85BFC97ABF1B}"/>
              </a:ext>
            </a:extLst>
          </p:cNvPr>
          <p:cNvSpPr txBox="1"/>
          <p:nvPr/>
        </p:nvSpPr>
        <p:spPr>
          <a:xfrm>
            <a:off x="4824413" y="2469958"/>
            <a:ext cx="1395412" cy="615553"/>
          </a:xfrm>
          <a:prstGeom prst="rect">
            <a:avLst/>
          </a:prstGeom>
          <a:noFill/>
        </p:spPr>
        <p:txBody>
          <a:bodyPr wrap="square" rtlCol="0">
            <a:spAutoFit/>
          </a:bodyPr>
          <a:lstStyle/>
          <a:p>
            <a:pPr algn="ctr"/>
            <a:r>
              <a:rPr lang="zh-TW" altLang="en-US" sz="3400" dirty="0">
                <a:solidFill>
                  <a:srgbClr val="FF0000"/>
                </a:solidFill>
              </a:rPr>
              <a:t>寄予</a:t>
            </a:r>
          </a:p>
        </p:txBody>
      </p:sp>
      <p:sp>
        <p:nvSpPr>
          <p:cNvPr id="8" name="文字方塊 7">
            <a:extLst>
              <a:ext uri="{FF2B5EF4-FFF2-40B4-BE49-F238E27FC236}">
                <a16:creationId xmlns:a16="http://schemas.microsoft.com/office/drawing/2014/main" id="{BDE37597-C4E7-4416-B170-913CF6535215}"/>
              </a:ext>
            </a:extLst>
          </p:cNvPr>
          <p:cNvSpPr txBox="1"/>
          <p:nvPr/>
        </p:nvSpPr>
        <p:spPr>
          <a:xfrm>
            <a:off x="3438526" y="3298951"/>
            <a:ext cx="1395412" cy="615553"/>
          </a:xfrm>
          <a:prstGeom prst="rect">
            <a:avLst/>
          </a:prstGeom>
          <a:noFill/>
        </p:spPr>
        <p:txBody>
          <a:bodyPr wrap="square" rtlCol="0">
            <a:spAutoFit/>
          </a:bodyPr>
          <a:lstStyle/>
          <a:p>
            <a:pPr algn="ctr"/>
            <a:r>
              <a:rPr lang="zh-TW" altLang="en-US" sz="3400" dirty="0">
                <a:solidFill>
                  <a:srgbClr val="FF0000"/>
                </a:solidFill>
              </a:rPr>
              <a:t>授予</a:t>
            </a:r>
          </a:p>
        </p:txBody>
      </p:sp>
      <p:sp>
        <p:nvSpPr>
          <p:cNvPr id="9" name="文字方塊 8">
            <a:extLst>
              <a:ext uri="{FF2B5EF4-FFF2-40B4-BE49-F238E27FC236}">
                <a16:creationId xmlns:a16="http://schemas.microsoft.com/office/drawing/2014/main" id="{50388D02-821F-4E6C-A6BF-7AF115C840C2}"/>
              </a:ext>
            </a:extLst>
          </p:cNvPr>
          <p:cNvSpPr txBox="1"/>
          <p:nvPr/>
        </p:nvSpPr>
        <p:spPr>
          <a:xfrm>
            <a:off x="4333876" y="4074732"/>
            <a:ext cx="1395412" cy="615553"/>
          </a:xfrm>
          <a:prstGeom prst="rect">
            <a:avLst/>
          </a:prstGeom>
          <a:noFill/>
        </p:spPr>
        <p:txBody>
          <a:bodyPr wrap="square" rtlCol="0">
            <a:spAutoFit/>
          </a:bodyPr>
          <a:lstStyle/>
          <a:p>
            <a:pPr algn="ctr"/>
            <a:r>
              <a:rPr lang="zh-TW" altLang="en-US" sz="3400" dirty="0">
                <a:solidFill>
                  <a:srgbClr val="FF0000"/>
                </a:solidFill>
              </a:rPr>
              <a:t>请予</a:t>
            </a:r>
          </a:p>
        </p:txBody>
      </p:sp>
      <p:sp>
        <p:nvSpPr>
          <p:cNvPr id="10" name="文字方塊 9">
            <a:extLst>
              <a:ext uri="{FF2B5EF4-FFF2-40B4-BE49-F238E27FC236}">
                <a16:creationId xmlns:a16="http://schemas.microsoft.com/office/drawing/2014/main" id="{C30A53C8-E19C-464F-ACBD-90B1A8BC1990}"/>
              </a:ext>
            </a:extLst>
          </p:cNvPr>
          <p:cNvSpPr txBox="1"/>
          <p:nvPr/>
        </p:nvSpPr>
        <p:spPr>
          <a:xfrm>
            <a:off x="9382126" y="4908676"/>
            <a:ext cx="1395412" cy="615553"/>
          </a:xfrm>
          <a:prstGeom prst="rect">
            <a:avLst/>
          </a:prstGeom>
          <a:noFill/>
        </p:spPr>
        <p:txBody>
          <a:bodyPr wrap="square" rtlCol="0">
            <a:spAutoFit/>
          </a:bodyPr>
          <a:lstStyle/>
          <a:p>
            <a:pPr algn="ctr"/>
            <a:r>
              <a:rPr lang="zh-TW" altLang="en-US" sz="3400" dirty="0">
                <a:solidFill>
                  <a:srgbClr val="FF0000"/>
                </a:solidFill>
              </a:rPr>
              <a:t>不予</a:t>
            </a:r>
          </a:p>
        </p:txBody>
      </p:sp>
    </p:spTree>
    <p:extLst>
      <p:ext uri="{BB962C8B-B14F-4D97-AF65-F5344CB8AC3E}">
        <p14:creationId xmlns:p14="http://schemas.microsoft.com/office/powerpoint/2010/main" val="388857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2">
            <a:extLst>
              <a:ext uri="{FF2B5EF4-FFF2-40B4-BE49-F238E27FC236}">
                <a16:creationId xmlns:a16="http://schemas.microsoft.com/office/drawing/2014/main" id="{3D1293B0-7032-4736-A0C6-4784F7AFF8E3}"/>
              </a:ext>
            </a:extLst>
          </p:cNvPr>
          <p:cNvGraphicFramePr>
            <a:graphicFrameLocks noGrp="1"/>
          </p:cNvGraphicFramePr>
          <p:nvPr/>
        </p:nvGraphicFramePr>
        <p:xfrm>
          <a:off x="714375" y="76200"/>
          <a:ext cx="11315704" cy="1014306"/>
        </p:xfrm>
        <a:graphic>
          <a:graphicData uri="http://schemas.openxmlformats.org/drawingml/2006/table">
            <a:tbl>
              <a:tblPr firstRow="1" bandRow="1">
                <a:tableStyleId>{93296810-A885-4BE3-A3E7-6D5BEEA58F35}</a:tableStyleId>
              </a:tblPr>
              <a:tblGrid>
                <a:gridCol w="1414463">
                  <a:extLst>
                    <a:ext uri="{9D8B030D-6E8A-4147-A177-3AD203B41FA5}">
                      <a16:colId xmlns:a16="http://schemas.microsoft.com/office/drawing/2014/main" val="4177544600"/>
                    </a:ext>
                  </a:extLst>
                </a:gridCol>
                <a:gridCol w="1414463">
                  <a:extLst>
                    <a:ext uri="{9D8B030D-6E8A-4147-A177-3AD203B41FA5}">
                      <a16:colId xmlns:a16="http://schemas.microsoft.com/office/drawing/2014/main" val="3657976585"/>
                    </a:ext>
                  </a:extLst>
                </a:gridCol>
                <a:gridCol w="1414463">
                  <a:extLst>
                    <a:ext uri="{9D8B030D-6E8A-4147-A177-3AD203B41FA5}">
                      <a16:colId xmlns:a16="http://schemas.microsoft.com/office/drawing/2014/main" val="3429764851"/>
                    </a:ext>
                  </a:extLst>
                </a:gridCol>
                <a:gridCol w="1414463">
                  <a:extLst>
                    <a:ext uri="{9D8B030D-6E8A-4147-A177-3AD203B41FA5}">
                      <a16:colId xmlns:a16="http://schemas.microsoft.com/office/drawing/2014/main" val="2049897942"/>
                    </a:ext>
                  </a:extLst>
                </a:gridCol>
                <a:gridCol w="1414463">
                  <a:extLst>
                    <a:ext uri="{9D8B030D-6E8A-4147-A177-3AD203B41FA5}">
                      <a16:colId xmlns:a16="http://schemas.microsoft.com/office/drawing/2014/main" val="119336205"/>
                    </a:ext>
                  </a:extLst>
                </a:gridCol>
                <a:gridCol w="1414463">
                  <a:extLst>
                    <a:ext uri="{9D8B030D-6E8A-4147-A177-3AD203B41FA5}">
                      <a16:colId xmlns:a16="http://schemas.microsoft.com/office/drawing/2014/main" val="2284351800"/>
                    </a:ext>
                  </a:extLst>
                </a:gridCol>
                <a:gridCol w="1414463">
                  <a:extLst>
                    <a:ext uri="{9D8B030D-6E8A-4147-A177-3AD203B41FA5}">
                      <a16:colId xmlns:a16="http://schemas.microsoft.com/office/drawing/2014/main" val="2963746894"/>
                    </a:ext>
                  </a:extLst>
                </a:gridCol>
                <a:gridCol w="1414463">
                  <a:extLst>
                    <a:ext uri="{9D8B030D-6E8A-4147-A177-3AD203B41FA5}">
                      <a16:colId xmlns:a16="http://schemas.microsoft.com/office/drawing/2014/main" val="4057873070"/>
                    </a:ext>
                  </a:extLst>
                </a:gridCol>
              </a:tblGrid>
              <a:tr h="1014306">
                <a:tc>
                  <a:txBody>
                    <a:bodyPr/>
                    <a:lstStyle/>
                    <a:p>
                      <a:pPr algn="ctr"/>
                      <a:r>
                        <a:rPr lang="zh-TW" altLang="en-US" sz="3200" b="0" dirty="0">
                          <a:solidFill>
                            <a:schemeClr val="bg1"/>
                          </a:solidFill>
                        </a:rPr>
                        <a:t>授予</a:t>
                      </a:r>
                    </a:p>
                  </a:txBody>
                  <a:tcPr anchor="ctr">
                    <a:solidFill>
                      <a:schemeClr val="accent6">
                        <a:lumMod val="50000"/>
                      </a:schemeClr>
                    </a:solidFill>
                  </a:tcPr>
                </a:tc>
                <a:tc>
                  <a:txBody>
                    <a:bodyPr/>
                    <a:lstStyle/>
                    <a:p>
                      <a:pPr algn="ctr"/>
                      <a:r>
                        <a:rPr kumimoji="0" lang="zh-TW" altLang="en-US" sz="3200" b="0" i="0" u="none" strike="noStrike" kern="1200" cap="none" spc="0" normalizeH="0" baseline="0" noProof="0" dirty="0">
                          <a:ln>
                            <a:noFill/>
                          </a:ln>
                          <a:solidFill>
                            <a:prstClr val="white"/>
                          </a:solidFill>
                          <a:effectLst/>
                          <a:uLnTx/>
                          <a:uFillTx/>
                          <a:latin typeface="Franklin Gothic Book" panose="020B0503020102020204"/>
                          <a:ea typeface="微軟正黑體" panose="020B0604030504040204" pitchFamily="34" charset="-120"/>
                          <a:cs typeface="+mn-cs"/>
                        </a:rPr>
                        <a:t>免予</a:t>
                      </a:r>
                      <a:endParaRPr lang="zh-TW" altLang="en-US" sz="3200" b="0" dirty="0">
                        <a:solidFill>
                          <a:schemeClr val="bg1"/>
                        </a:solidFill>
                      </a:endParaRPr>
                    </a:p>
                  </a:txBody>
                  <a:tcPr anchor="ctr">
                    <a:solidFill>
                      <a:schemeClr val="accent6">
                        <a:lumMod val="50000"/>
                      </a:schemeClr>
                    </a:solidFill>
                  </a:tcPr>
                </a:tc>
                <a:tc>
                  <a:txBody>
                    <a:bodyPr/>
                    <a:lstStyle/>
                    <a:p>
                      <a:pPr algn="ctr"/>
                      <a:r>
                        <a:rPr kumimoji="0" lang="zh-TW" altLang="en-US" sz="3200" b="0" i="0" u="none" strike="noStrike" kern="1200" cap="none" spc="0" normalizeH="0" baseline="0" noProof="0" dirty="0">
                          <a:ln>
                            <a:noFill/>
                          </a:ln>
                          <a:solidFill>
                            <a:prstClr val="white"/>
                          </a:solidFill>
                          <a:effectLst/>
                          <a:uLnTx/>
                          <a:uFillTx/>
                          <a:latin typeface="Franklin Gothic Book" panose="020B0503020102020204"/>
                          <a:ea typeface="微軟正黑體" panose="020B0604030504040204" pitchFamily="34" charset="-120"/>
                          <a:cs typeface="+mn-cs"/>
                        </a:rPr>
                        <a:t>请予</a:t>
                      </a:r>
                      <a:endParaRPr lang="zh-TW" altLang="en-US" sz="3200" b="0" dirty="0">
                        <a:solidFill>
                          <a:schemeClr val="bg1"/>
                        </a:solidFill>
                      </a:endParaRPr>
                    </a:p>
                  </a:txBody>
                  <a:tcPr anchor="ctr">
                    <a:solidFill>
                      <a:schemeClr val="accent6">
                        <a:lumMod val="50000"/>
                      </a:schemeClr>
                    </a:solidFill>
                  </a:tcPr>
                </a:tc>
                <a:tc>
                  <a:txBody>
                    <a:bodyPr/>
                    <a:lstStyle/>
                    <a:p>
                      <a:pPr algn="ctr"/>
                      <a:r>
                        <a:rPr kumimoji="0" lang="zh-TW" altLang="en-US" sz="3200" b="0" i="0" u="none" strike="noStrike" kern="1200" cap="none" spc="0" normalizeH="0" baseline="0" noProof="0" dirty="0">
                          <a:ln>
                            <a:noFill/>
                          </a:ln>
                          <a:solidFill>
                            <a:prstClr val="white"/>
                          </a:solidFill>
                          <a:effectLst/>
                          <a:uLnTx/>
                          <a:uFillTx/>
                          <a:latin typeface="Franklin Gothic Book" panose="020B0503020102020204"/>
                          <a:ea typeface="微軟正黑體" panose="020B0604030504040204" pitchFamily="34" charset="-120"/>
                          <a:cs typeface="+mn-cs"/>
                        </a:rPr>
                        <a:t>赐予</a:t>
                      </a:r>
                      <a:endParaRPr lang="zh-TW" altLang="en-US" sz="3200" b="0" dirty="0">
                        <a:solidFill>
                          <a:schemeClr val="bg1"/>
                        </a:solidFill>
                      </a:endParaRPr>
                    </a:p>
                  </a:txBody>
                  <a:tcPr anchor="ctr">
                    <a:solidFill>
                      <a:schemeClr val="accent6">
                        <a:lumMod val="50000"/>
                      </a:schemeClr>
                    </a:solidFill>
                  </a:tcPr>
                </a:tc>
                <a:tc>
                  <a:txBody>
                    <a:bodyPr/>
                    <a:lstStyle/>
                    <a:p>
                      <a:pPr algn="ctr"/>
                      <a:r>
                        <a:rPr kumimoji="0" lang="zh-TW" altLang="en-US" sz="3200" b="0" i="0" u="none" strike="noStrike" kern="1200" cap="none" spc="0" normalizeH="0" baseline="0" noProof="0" dirty="0">
                          <a:ln>
                            <a:noFill/>
                          </a:ln>
                          <a:solidFill>
                            <a:prstClr val="white"/>
                          </a:solidFill>
                          <a:effectLst/>
                          <a:uLnTx/>
                          <a:uFillTx/>
                          <a:latin typeface="Franklin Gothic Book" panose="020B0503020102020204"/>
                          <a:ea typeface="微軟正黑體" panose="020B0604030504040204" pitchFamily="34" charset="-120"/>
                          <a:cs typeface="+mn-cs"/>
                        </a:rPr>
                        <a:t>给予</a:t>
                      </a:r>
                      <a:endParaRPr lang="zh-TW" altLang="en-US" sz="3200" b="0" dirty="0">
                        <a:solidFill>
                          <a:schemeClr val="bg1"/>
                        </a:solidFill>
                      </a:endParaRPr>
                    </a:p>
                  </a:txBody>
                  <a:tcPr anchor="ctr">
                    <a:solidFill>
                      <a:schemeClr val="accent6">
                        <a:lumMod val="50000"/>
                      </a:schemeClr>
                    </a:solidFill>
                  </a:tcPr>
                </a:tc>
                <a:tc>
                  <a:txBody>
                    <a:bodyPr/>
                    <a:lstStyle/>
                    <a:p>
                      <a:pPr algn="ctr"/>
                      <a:r>
                        <a:rPr kumimoji="0" lang="zh-TW" altLang="en-US" sz="3200" b="0" i="0" u="none" strike="noStrike" kern="1200" cap="none" spc="0" normalizeH="0" baseline="0" noProof="0" dirty="0">
                          <a:ln>
                            <a:noFill/>
                          </a:ln>
                          <a:solidFill>
                            <a:prstClr val="white"/>
                          </a:solidFill>
                          <a:effectLst/>
                          <a:uLnTx/>
                          <a:uFillTx/>
                          <a:latin typeface="Franklin Gothic Book" panose="020B0503020102020204"/>
                          <a:ea typeface="微軟正黑體" panose="020B0604030504040204" pitchFamily="34" charset="-120"/>
                          <a:cs typeface="+mn-cs"/>
                        </a:rPr>
                        <a:t>寄予</a:t>
                      </a:r>
                      <a:endParaRPr lang="zh-TW" altLang="en-US" sz="3200" b="0" dirty="0">
                        <a:solidFill>
                          <a:schemeClr val="bg1"/>
                        </a:solidFill>
                      </a:endParaRPr>
                    </a:p>
                  </a:txBody>
                  <a:tcPr anchor="ctr">
                    <a:solidFill>
                      <a:schemeClr val="accent6">
                        <a:lumMod val="50000"/>
                      </a:schemeClr>
                    </a:solidFill>
                  </a:tcPr>
                </a:tc>
                <a:tc>
                  <a:txBody>
                    <a:bodyPr/>
                    <a:lstStyle/>
                    <a:p>
                      <a:pPr algn="ctr"/>
                      <a:r>
                        <a:rPr kumimoji="0" lang="zh-TW" altLang="en-US" sz="3200" b="0" i="0" u="none" strike="noStrike" kern="1200" cap="none" spc="0" normalizeH="0" baseline="0" noProof="0" dirty="0">
                          <a:ln>
                            <a:noFill/>
                          </a:ln>
                          <a:solidFill>
                            <a:prstClr val="white"/>
                          </a:solidFill>
                          <a:effectLst/>
                          <a:uLnTx/>
                          <a:uFillTx/>
                          <a:latin typeface="Franklin Gothic Book" panose="020B0503020102020204"/>
                          <a:ea typeface="微軟正黑體" panose="020B0604030504040204" pitchFamily="34" charset="-120"/>
                          <a:cs typeface="+mn-cs"/>
                        </a:rPr>
                        <a:t>准予</a:t>
                      </a:r>
                      <a:endParaRPr lang="zh-TW" altLang="en-US" sz="3200" b="0" dirty="0">
                        <a:solidFill>
                          <a:schemeClr val="bg1"/>
                        </a:solidFill>
                      </a:endParaRPr>
                    </a:p>
                  </a:txBody>
                  <a:tcPr anchor="ctr">
                    <a:solidFill>
                      <a:schemeClr val="accent6">
                        <a:lumMod val="50000"/>
                      </a:schemeClr>
                    </a:solidFill>
                  </a:tcPr>
                </a:tc>
                <a:tc>
                  <a:txBody>
                    <a:bodyPr/>
                    <a:lstStyle/>
                    <a:p>
                      <a:pPr algn="ctr"/>
                      <a:r>
                        <a:rPr kumimoji="0" lang="zh-TW" altLang="en-US" sz="3200" b="0" i="0" u="none" strike="noStrike" kern="1200" cap="none" spc="0" normalizeH="0" baseline="0" noProof="0" dirty="0">
                          <a:ln>
                            <a:noFill/>
                          </a:ln>
                          <a:solidFill>
                            <a:prstClr val="white"/>
                          </a:solidFill>
                          <a:effectLst/>
                          <a:uLnTx/>
                          <a:uFillTx/>
                          <a:latin typeface="Franklin Gothic Book" panose="020B0503020102020204"/>
                          <a:ea typeface="微軟正黑體" panose="020B0604030504040204" pitchFamily="34" charset="-120"/>
                          <a:cs typeface="+mn-cs"/>
                        </a:rPr>
                        <a:t>不予</a:t>
                      </a:r>
                      <a:endParaRPr lang="zh-TW" altLang="en-US" sz="3200" b="0" dirty="0">
                        <a:solidFill>
                          <a:schemeClr val="bg1"/>
                        </a:solidFill>
                      </a:endParaRPr>
                    </a:p>
                  </a:txBody>
                  <a:tcPr anchor="ctr">
                    <a:solidFill>
                      <a:schemeClr val="accent6">
                        <a:lumMod val="50000"/>
                      </a:schemeClr>
                    </a:solidFill>
                  </a:tcPr>
                </a:tc>
                <a:extLst>
                  <a:ext uri="{0D108BD9-81ED-4DB2-BD59-A6C34878D82A}">
                    <a16:rowId xmlns:a16="http://schemas.microsoft.com/office/drawing/2014/main" val="1309813572"/>
                  </a:ext>
                </a:extLst>
              </a:tr>
            </a:tbl>
          </a:graphicData>
        </a:graphic>
      </p:graphicFrame>
      <p:sp>
        <p:nvSpPr>
          <p:cNvPr id="4" name="文字方塊 3">
            <a:extLst>
              <a:ext uri="{FF2B5EF4-FFF2-40B4-BE49-F238E27FC236}">
                <a16:creationId xmlns:a16="http://schemas.microsoft.com/office/drawing/2014/main" id="{81F9846E-7576-435B-AC0D-DCE304BD7E5C}"/>
              </a:ext>
            </a:extLst>
          </p:cNvPr>
          <p:cNvSpPr txBox="1"/>
          <p:nvPr/>
        </p:nvSpPr>
        <p:spPr>
          <a:xfrm>
            <a:off x="714375" y="1721842"/>
            <a:ext cx="11172826" cy="4145558"/>
          </a:xfrm>
          <a:prstGeom prst="rect">
            <a:avLst/>
          </a:prstGeom>
          <a:noFill/>
        </p:spPr>
        <p:txBody>
          <a:bodyPr wrap="square" rtlCol="0">
            <a:spAutoFit/>
          </a:bodyPr>
          <a:lstStyle/>
          <a:p>
            <a:pPr>
              <a:lnSpc>
                <a:spcPct val="150000"/>
              </a:lnSpc>
            </a:pPr>
            <a:r>
              <a:rPr lang="en-US" altLang="zh-TW" sz="3600" dirty="0">
                <a:latin typeface="微軟正黑體" panose="020B0604030504040204" pitchFamily="34" charset="-120"/>
                <a:ea typeface="微軟正黑體" panose="020B0604030504040204" pitchFamily="34" charset="-120"/>
              </a:rPr>
              <a:t>6.</a:t>
            </a:r>
            <a:r>
              <a:rPr lang="zh-TW" altLang="en-US" sz="3600" dirty="0">
                <a:latin typeface="微軟正黑體" panose="020B0604030504040204" pitchFamily="34" charset="-120"/>
                <a:ea typeface="微軟正黑體" panose="020B0604030504040204" pitchFamily="34" charset="-120"/>
              </a:rPr>
              <a:t>考虑到这个学生后半学期表现良好，希望学校能</a:t>
            </a:r>
            <a:endParaRPr lang="en-US" altLang="zh-TW" sz="3600" dirty="0">
              <a:latin typeface="微軟正黑體" panose="020B0604030504040204" pitchFamily="34" charset="-120"/>
              <a:ea typeface="微軟正黑體" panose="020B0604030504040204" pitchFamily="34" charset="-120"/>
            </a:endParaRPr>
          </a:p>
          <a:p>
            <a:pPr>
              <a:lnSpc>
                <a:spcPct val="150000"/>
              </a:lnSpc>
            </a:pPr>
            <a:r>
              <a:rPr lang="zh-TW" altLang="en-US" sz="3600" dirty="0">
                <a:latin typeface="微軟正黑體" panose="020B0604030504040204" pitchFamily="34" charset="-120"/>
                <a:ea typeface="微軟正黑體" panose="020B0604030504040204" pitchFamily="34" charset="-120"/>
              </a:rPr>
              <a:t>   </a:t>
            </a:r>
            <a:r>
              <a:rPr lang="en-US" altLang="zh-TW" sz="3600" dirty="0">
                <a:latin typeface="微軟正黑體" panose="020B0604030504040204" pitchFamily="34" charset="-120"/>
                <a:ea typeface="微軟正黑體" panose="020B0604030504040204" pitchFamily="34" charset="-120"/>
              </a:rPr>
              <a:t>_______</a:t>
            </a:r>
            <a:r>
              <a:rPr lang="zh-TW" altLang="en-US" sz="3600" dirty="0">
                <a:latin typeface="微軟正黑體" panose="020B0604030504040204" pitchFamily="34" charset="-120"/>
                <a:ea typeface="微軟正黑體" panose="020B0604030504040204" pitchFamily="34" charset="-120"/>
              </a:rPr>
              <a:t>处分。</a:t>
            </a:r>
            <a:endParaRPr lang="en-US" altLang="zh-TW" sz="3600" dirty="0">
              <a:latin typeface="微軟正黑體" panose="020B0604030504040204" pitchFamily="34" charset="-120"/>
              <a:ea typeface="微軟正黑體" panose="020B0604030504040204" pitchFamily="34" charset="-120"/>
            </a:endParaRPr>
          </a:p>
          <a:p>
            <a:pPr>
              <a:lnSpc>
                <a:spcPct val="150000"/>
              </a:lnSpc>
            </a:pPr>
            <a:r>
              <a:rPr lang="en-US" altLang="zh-TW" sz="3600" dirty="0">
                <a:latin typeface="微軟正黑體" panose="020B0604030504040204" pitchFamily="34" charset="-120"/>
                <a:ea typeface="微軟正黑體" panose="020B0604030504040204" pitchFamily="34" charset="-120"/>
              </a:rPr>
              <a:t>7</a:t>
            </a:r>
            <a:r>
              <a:rPr lang="en-US" altLang="zh-TW" sz="3600" dirty="0">
                <a:latin typeface="微軟正黑體" panose="020B0604030504040204" pitchFamily="34" charset="-120"/>
              </a:rPr>
              <a:t>.</a:t>
            </a:r>
            <a:r>
              <a:rPr lang="zh-TW" altLang="en-US" sz="3600" dirty="0">
                <a:latin typeface="微軟正黑體" panose="020B0604030504040204" pitchFamily="34" charset="-120"/>
              </a:rPr>
              <a:t>幸福不是谁</a:t>
            </a:r>
            <a:r>
              <a:rPr lang="en-US" altLang="zh-TW" sz="3600" dirty="0">
                <a:latin typeface="微軟正黑體" panose="020B0604030504040204" pitchFamily="34" charset="-120"/>
              </a:rPr>
              <a:t>_______</a:t>
            </a:r>
            <a:r>
              <a:rPr lang="zh-TW" altLang="en-US" sz="3600" dirty="0">
                <a:latin typeface="微軟正黑體" panose="020B0604030504040204" pitchFamily="34" charset="-120"/>
              </a:rPr>
              <a:t>的，而是自己创造的。</a:t>
            </a:r>
            <a:endParaRPr lang="en-US" altLang="zh-TW" sz="3600" dirty="0">
              <a:latin typeface="微軟正黑體" panose="020B0604030504040204" pitchFamily="34" charset="-120"/>
            </a:endParaRPr>
          </a:p>
          <a:p>
            <a:pPr>
              <a:lnSpc>
                <a:spcPct val="150000"/>
              </a:lnSpc>
            </a:pPr>
            <a:r>
              <a:rPr lang="en-US" altLang="zh-TW" sz="3600" dirty="0">
                <a:latin typeface="微軟正黑體" panose="020B0604030504040204" pitchFamily="34" charset="-120"/>
                <a:ea typeface="微軟正黑體" panose="020B0604030504040204" pitchFamily="34" charset="-120"/>
              </a:rPr>
              <a:t>8.</a:t>
            </a:r>
            <a:r>
              <a:rPr lang="zh-TW" altLang="en-US" sz="3600" dirty="0">
                <a:latin typeface="微軟正黑體" panose="020B0604030504040204" pitchFamily="34" charset="-120"/>
                <a:ea typeface="微軟正黑體" panose="020B0604030504040204" pitchFamily="34" charset="-120"/>
              </a:rPr>
              <a:t>该生成绩合格，</a:t>
            </a:r>
            <a:r>
              <a:rPr lang="en-US" altLang="zh-TW" sz="3600" dirty="0">
                <a:latin typeface="微軟正黑體" panose="020B0604030504040204" pitchFamily="34" charset="-120"/>
              </a:rPr>
              <a:t>_______</a:t>
            </a:r>
            <a:r>
              <a:rPr lang="zh-TW" altLang="en-US" sz="3600" dirty="0">
                <a:latin typeface="微軟正黑體" panose="020B0604030504040204" pitchFamily="34" charset="-120"/>
              </a:rPr>
              <a:t>毕业。</a:t>
            </a:r>
            <a:endParaRPr lang="en-US" altLang="zh-TW" sz="3600" dirty="0">
              <a:latin typeface="微軟正黑體" panose="020B0604030504040204" pitchFamily="34" charset="-120"/>
              <a:ea typeface="微軟正黑體" panose="020B0604030504040204" pitchFamily="34" charset="-120"/>
            </a:endParaRPr>
          </a:p>
          <a:p>
            <a:pPr>
              <a:lnSpc>
                <a:spcPct val="150000"/>
              </a:lnSpc>
            </a:pPr>
            <a:r>
              <a:rPr lang="en-US" altLang="zh-TW" sz="3600" dirty="0">
                <a:latin typeface="微軟正黑體" panose="020B0604030504040204" pitchFamily="34" charset="-120"/>
                <a:ea typeface="微軟正黑體" panose="020B0604030504040204" pitchFamily="34" charset="-120"/>
              </a:rPr>
              <a:t>9.</a:t>
            </a:r>
            <a:r>
              <a:rPr lang="zh-TW" altLang="en-US" sz="3600" dirty="0">
                <a:latin typeface="微軟正黑體" panose="020B0604030504040204" pitchFamily="34" charset="-120"/>
                <a:ea typeface="微軟正黑體" panose="020B0604030504040204" pitchFamily="34" charset="-120"/>
              </a:rPr>
              <a:t>签证到底能不能批准，大使馆到现在还未</a:t>
            </a:r>
            <a:r>
              <a:rPr lang="en-US" altLang="zh-TW" sz="3600" dirty="0">
                <a:latin typeface="微軟正黑體" panose="020B0604030504040204" pitchFamily="34" charset="-120"/>
              </a:rPr>
              <a:t>_______</a:t>
            </a:r>
            <a:r>
              <a:rPr lang="zh-TW" altLang="en-US" sz="3600" dirty="0">
                <a:latin typeface="微軟正黑體" panose="020B0604030504040204" pitchFamily="34" charset="-120"/>
              </a:rPr>
              <a:t>答复。</a:t>
            </a:r>
            <a:endParaRPr lang="en-US" altLang="zh-TW" sz="3600" dirty="0">
              <a:latin typeface="微軟正黑體" panose="020B0604030504040204" pitchFamily="34" charset="-120"/>
              <a:ea typeface="微軟正黑體" panose="020B0604030504040204" pitchFamily="34" charset="-120"/>
            </a:endParaRPr>
          </a:p>
        </p:txBody>
      </p:sp>
      <p:sp>
        <p:nvSpPr>
          <p:cNvPr id="5" name="文字方塊 4">
            <a:extLst>
              <a:ext uri="{FF2B5EF4-FFF2-40B4-BE49-F238E27FC236}">
                <a16:creationId xmlns:a16="http://schemas.microsoft.com/office/drawing/2014/main" id="{89870F7F-8B57-4916-91CE-5BDB20DB7066}"/>
              </a:ext>
            </a:extLst>
          </p:cNvPr>
          <p:cNvSpPr txBox="1"/>
          <p:nvPr/>
        </p:nvSpPr>
        <p:spPr>
          <a:xfrm>
            <a:off x="1133476" y="2651251"/>
            <a:ext cx="1395412" cy="615553"/>
          </a:xfrm>
          <a:prstGeom prst="rect">
            <a:avLst/>
          </a:prstGeom>
          <a:noFill/>
        </p:spPr>
        <p:txBody>
          <a:bodyPr wrap="square" rtlCol="0">
            <a:spAutoFit/>
          </a:bodyPr>
          <a:lstStyle/>
          <a:p>
            <a:pPr algn="ctr"/>
            <a:r>
              <a:rPr lang="zh-TW" altLang="en-US" sz="3400" dirty="0">
                <a:solidFill>
                  <a:srgbClr val="FF0000"/>
                </a:solidFill>
              </a:rPr>
              <a:t>免予</a:t>
            </a:r>
          </a:p>
        </p:txBody>
      </p:sp>
      <p:sp>
        <p:nvSpPr>
          <p:cNvPr id="6" name="文字方塊 5">
            <a:extLst>
              <a:ext uri="{FF2B5EF4-FFF2-40B4-BE49-F238E27FC236}">
                <a16:creationId xmlns:a16="http://schemas.microsoft.com/office/drawing/2014/main" id="{9EFDF44B-9795-4256-B091-251B341F4987}"/>
              </a:ext>
            </a:extLst>
          </p:cNvPr>
          <p:cNvSpPr txBox="1"/>
          <p:nvPr/>
        </p:nvSpPr>
        <p:spPr>
          <a:xfrm>
            <a:off x="3524251" y="3438254"/>
            <a:ext cx="1395412" cy="615553"/>
          </a:xfrm>
          <a:prstGeom prst="rect">
            <a:avLst/>
          </a:prstGeom>
          <a:noFill/>
        </p:spPr>
        <p:txBody>
          <a:bodyPr wrap="square" rtlCol="0">
            <a:spAutoFit/>
          </a:bodyPr>
          <a:lstStyle/>
          <a:p>
            <a:pPr algn="ctr"/>
            <a:r>
              <a:rPr lang="zh-TW" altLang="en-US" sz="3400" dirty="0">
                <a:solidFill>
                  <a:srgbClr val="FF0000"/>
                </a:solidFill>
              </a:rPr>
              <a:t>赐予</a:t>
            </a:r>
          </a:p>
        </p:txBody>
      </p:sp>
      <p:sp>
        <p:nvSpPr>
          <p:cNvPr id="7" name="文字方塊 6">
            <a:extLst>
              <a:ext uri="{FF2B5EF4-FFF2-40B4-BE49-F238E27FC236}">
                <a16:creationId xmlns:a16="http://schemas.microsoft.com/office/drawing/2014/main" id="{F002FE4E-6456-4F09-910B-64F71AC0C363}"/>
              </a:ext>
            </a:extLst>
          </p:cNvPr>
          <p:cNvSpPr txBox="1"/>
          <p:nvPr/>
        </p:nvSpPr>
        <p:spPr>
          <a:xfrm>
            <a:off x="4352926" y="4251451"/>
            <a:ext cx="1395412" cy="615553"/>
          </a:xfrm>
          <a:prstGeom prst="rect">
            <a:avLst/>
          </a:prstGeom>
          <a:noFill/>
        </p:spPr>
        <p:txBody>
          <a:bodyPr wrap="square" rtlCol="0">
            <a:spAutoFit/>
          </a:bodyPr>
          <a:lstStyle/>
          <a:p>
            <a:pPr algn="ctr"/>
            <a:r>
              <a:rPr lang="zh-TW" altLang="en-US" sz="3400" dirty="0">
                <a:solidFill>
                  <a:srgbClr val="FF0000"/>
                </a:solidFill>
              </a:rPr>
              <a:t>准予</a:t>
            </a:r>
          </a:p>
        </p:txBody>
      </p:sp>
      <p:sp>
        <p:nvSpPr>
          <p:cNvPr id="8" name="文字方塊 7">
            <a:extLst>
              <a:ext uri="{FF2B5EF4-FFF2-40B4-BE49-F238E27FC236}">
                <a16:creationId xmlns:a16="http://schemas.microsoft.com/office/drawing/2014/main" id="{281566A5-B838-4E43-A5D8-2FCA81DA8AC0}"/>
              </a:ext>
            </a:extLst>
          </p:cNvPr>
          <p:cNvSpPr txBox="1"/>
          <p:nvPr/>
        </p:nvSpPr>
        <p:spPr>
          <a:xfrm>
            <a:off x="9401176" y="5099176"/>
            <a:ext cx="1395412" cy="615553"/>
          </a:xfrm>
          <a:prstGeom prst="rect">
            <a:avLst/>
          </a:prstGeom>
          <a:noFill/>
        </p:spPr>
        <p:txBody>
          <a:bodyPr wrap="square" rtlCol="0">
            <a:spAutoFit/>
          </a:bodyPr>
          <a:lstStyle/>
          <a:p>
            <a:pPr algn="ctr"/>
            <a:r>
              <a:rPr lang="zh-TW" altLang="en-US" sz="3400" dirty="0">
                <a:solidFill>
                  <a:srgbClr val="FF0000"/>
                </a:solidFill>
              </a:rPr>
              <a:t>给予</a:t>
            </a:r>
          </a:p>
        </p:txBody>
      </p:sp>
    </p:spTree>
    <p:extLst>
      <p:ext uri="{BB962C8B-B14F-4D97-AF65-F5344CB8AC3E}">
        <p14:creationId xmlns:p14="http://schemas.microsoft.com/office/powerpoint/2010/main" val="462888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A6432754-648C-4AD6-A289-25556EFC636D}"/>
              </a:ext>
            </a:extLst>
          </p:cNvPr>
          <p:cNvSpPr txBox="1"/>
          <p:nvPr/>
        </p:nvSpPr>
        <p:spPr>
          <a:xfrm>
            <a:off x="704852" y="576153"/>
            <a:ext cx="11153648" cy="1107996"/>
          </a:xfrm>
          <a:prstGeom prst="rect">
            <a:avLst/>
          </a:prstGeom>
          <a:solidFill>
            <a:srgbClr val="660033"/>
          </a:solidFill>
        </p:spPr>
        <p:txBody>
          <a:bodyPr wrap="square" rtlCol="0">
            <a:spAutoFit/>
          </a:bodyPr>
          <a:lstStyle/>
          <a:p>
            <a:pPr algn="ctr"/>
            <a:r>
              <a:rPr lang="zh-TW" altLang="en-US" sz="6600" dirty="0">
                <a:solidFill>
                  <a:schemeClr val="bg1"/>
                </a:solidFill>
                <a:latin typeface="微軟正黑體" panose="020B0604030504040204" pitchFamily="34" charset="-120"/>
                <a:ea typeface="微軟正黑體" panose="020B0604030504040204" pitchFamily="34" charset="-120"/>
              </a:rPr>
              <a:t>不得</a:t>
            </a:r>
            <a:endParaRPr lang="en-US" altLang="zh-TW" sz="6600" dirty="0">
              <a:solidFill>
                <a:schemeClr val="bg1"/>
              </a:solidFill>
              <a:latin typeface="微軟正黑體" panose="020B0604030504040204" pitchFamily="34" charset="-120"/>
              <a:ea typeface="微軟正黑體" panose="020B0604030504040204" pitchFamily="34" charset="-120"/>
            </a:endParaRPr>
          </a:p>
        </p:txBody>
      </p:sp>
      <p:sp>
        <p:nvSpPr>
          <p:cNvPr id="5" name="文字方塊 4">
            <a:extLst>
              <a:ext uri="{FF2B5EF4-FFF2-40B4-BE49-F238E27FC236}">
                <a16:creationId xmlns:a16="http://schemas.microsoft.com/office/drawing/2014/main" id="{4A824F04-5B21-4CAC-9E28-DE231C124E7C}"/>
              </a:ext>
            </a:extLst>
          </p:cNvPr>
          <p:cNvSpPr txBox="1"/>
          <p:nvPr/>
        </p:nvSpPr>
        <p:spPr>
          <a:xfrm>
            <a:off x="704849" y="1754607"/>
            <a:ext cx="11153647" cy="1479187"/>
          </a:xfrm>
          <a:prstGeom prst="rect">
            <a:avLst/>
          </a:prstGeom>
          <a:noFill/>
          <a:ln>
            <a:solidFill>
              <a:schemeClr val="tx1"/>
            </a:solidFill>
          </a:ln>
        </p:spPr>
        <p:txBody>
          <a:bodyPr wrap="square" rtlCol="0">
            <a:spAutoFit/>
          </a:bodyPr>
          <a:lstStyle/>
          <a:p>
            <a:pPr>
              <a:lnSpc>
                <a:spcPct val="150000"/>
              </a:lnSpc>
            </a:pPr>
            <a:r>
              <a:rPr lang="en-US" altLang="zh-TW" sz="3200" dirty="0">
                <a:latin typeface="微軟正黑體" panose="020B0604030504040204" pitchFamily="34" charset="-120"/>
                <a:ea typeface="微軟正黑體" panose="020B0604030504040204" pitchFamily="34" charset="-120"/>
              </a:rPr>
              <a:t>1.</a:t>
            </a:r>
            <a:r>
              <a:rPr lang="zh-TW" altLang="en-US" sz="3200" dirty="0">
                <a:latin typeface="微軟正黑體" panose="020B0604030504040204" pitchFamily="34" charset="-120"/>
                <a:ea typeface="微軟正黑體" panose="020B0604030504040204" pitchFamily="34" charset="-120"/>
              </a:rPr>
              <a:t>放在动词或形容词后面，表示不可以、不能够或不合适</a:t>
            </a:r>
            <a:r>
              <a:rPr lang="zh-TW" altLang="en-US" sz="3200" dirty="0">
                <a:latin typeface="微軟正黑體" panose="020B0604030504040204" pitchFamily="34" charset="-120"/>
              </a:rPr>
              <a:t>。</a:t>
            </a:r>
            <a:endParaRPr lang="en-US" altLang="zh-TW" sz="3200" dirty="0">
              <a:latin typeface="微軟正黑體" panose="020B0604030504040204" pitchFamily="34" charset="-120"/>
              <a:ea typeface="微軟正黑體" panose="020B0604030504040204" pitchFamily="34" charset="-120"/>
            </a:endParaRPr>
          </a:p>
          <a:p>
            <a:pPr fontAlgn="base">
              <a:lnSpc>
                <a:spcPct val="150000"/>
              </a:lnSpc>
            </a:pPr>
            <a:r>
              <a:rPr lang="en-US" altLang="zh-TW" sz="3200" dirty="0">
                <a:latin typeface="微軟正黑體" panose="020B0604030504040204" pitchFamily="34" charset="-120"/>
                <a:ea typeface="微軟正黑體" panose="020B0604030504040204" pitchFamily="34" charset="-120"/>
              </a:rPr>
              <a:t>2.</a:t>
            </a:r>
            <a:r>
              <a:rPr lang="zh-TW" altLang="en-US" sz="3200" dirty="0">
                <a:latin typeface="微軟正黑體" panose="020B0604030504040204" pitchFamily="34" charset="-120"/>
              </a:rPr>
              <a:t>有的不能带宾语</a:t>
            </a:r>
            <a:r>
              <a:rPr lang="zh-TW" altLang="en-US" sz="3200" dirty="0">
                <a:latin typeface="微軟正黑體" panose="020B0604030504040204" pitchFamily="34" charset="-120"/>
                <a:ea typeface="微軟正黑體" panose="020B0604030504040204" pitchFamily="34" charset="-120"/>
              </a:rPr>
              <a:t>。</a:t>
            </a:r>
            <a:endParaRPr lang="en-US" altLang="zh-TW" sz="3200" dirty="0">
              <a:latin typeface="微軟正黑體" panose="020B0604030504040204" pitchFamily="34" charset="-120"/>
              <a:ea typeface="微軟正黑體" panose="020B0604030504040204" pitchFamily="34" charset="-120"/>
            </a:endParaRPr>
          </a:p>
        </p:txBody>
      </p:sp>
      <p:cxnSp>
        <p:nvCxnSpPr>
          <p:cNvPr id="7" name="直線接點 6">
            <a:extLst>
              <a:ext uri="{FF2B5EF4-FFF2-40B4-BE49-F238E27FC236}">
                <a16:creationId xmlns:a16="http://schemas.microsoft.com/office/drawing/2014/main" id="{86BF810B-CB82-454C-9D6C-58EB290DF432}"/>
              </a:ext>
            </a:extLst>
          </p:cNvPr>
          <p:cNvCxnSpPr/>
          <p:nvPr/>
        </p:nvCxnSpPr>
        <p:spPr>
          <a:xfrm>
            <a:off x="8020050" y="5619901"/>
            <a:ext cx="3838449" cy="1409700"/>
          </a:xfrm>
          <a:prstGeom prst="line">
            <a:avLst/>
          </a:prstGeom>
        </p:spPr>
        <p:style>
          <a:lnRef idx="1">
            <a:schemeClr val="dk1"/>
          </a:lnRef>
          <a:fillRef idx="0">
            <a:schemeClr val="dk1"/>
          </a:fillRef>
          <a:effectRef idx="0">
            <a:schemeClr val="dk1"/>
          </a:effectRef>
          <a:fontRef idx="minor">
            <a:schemeClr val="tx1"/>
          </a:fontRef>
        </p:style>
      </p:cxnSp>
      <p:sp>
        <p:nvSpPr>
          <p:cNvPr id="6" name="文字方塊 5">
            <a:extLst>
              <a:ext uri="{FF2B5EF4-FFF2-40B4-BE49-F238E27FC236}">
                <a16:creationId xmlns:a16="http://schemas.microsoft.com/office/drawing/2014/main" id="{FBADB0D5-347D-4D9D-A23F-ECDD6CE29A86}"/>
              </a:ext>
            </a:extLst>
          </p:cNvPr>
          <p:cNvSpPr txBox="1"/>
          <p:nvPr/>
        </p:nvSpPr>
        <p:spPr>
          <a:xfrm>
            <a:off x="628649" y="4824030"/>
            <a:ext cx="11229846" cy="740524"/>
          </a:xfrm>
          <a:prstGeom prst="rect">
            <a:avLst/>
          </a:prstGeom>
          <a:noFill/>
          <a:ln>
            <a:solidFill>
              <a:schemeClr val="tx1"/>
            </a:solidFill>
          </a:ln>
        </p:spPr>
        <p:txBody>
          <a:bodyPr wrap="square" rtlCol="0">
            <a:spAutoFit/>
          </a:bodyPr>
          <a:lstStyle/>
          <a:p>
            <a:pPr fontAlgn="base">
              <a:lnSpc>
                <a:spcPct val="150000"/>
              </a:lnSpc>
            </a:pPr>
            <a:r>
              <a:rPr lang="en-US" altLang="zh-TW" sz="3200" dirty="0">
                <a:latin typeface="微軟正黑體" panose="020B0604030504040204" pitchFamily="34" charset="-120"/>
                <a:ea typeface="微軟正黑體" panose="020B0604030504040204" pitchFamily="34" charset="-120"/>
              </a:rPr>
              <a:t>3.</a:t>
            </a:r>
            <a:r>
              <a:rPr lang="zh-TW" altLang="en-US" sz="3200" dirty="0">
                <a:latin typeface="微軟正黑體" panose="020B0604030504040204" pitchFamily="34" charset="-120"/>
              </a:rPr>
              <a:t>有的可以带宾语。</a:t>
            </a:r>
            <a:endParaRPr lang="en-US" altLang="zh-TW" sz="2400" dirty="0">
              <a:latin typeface="微軟正黑體" panose="020B0604030504040204" pitchFamily="34" charset="-120"/>
              <a:ea typeface="微軟正黑體" panose="020B0604030504040204" pitchFamily="34" charset="-120"/>
            </a:endParaRPr>
          </a:p>
        </p:txBody>
      </p:sp>
      <p:graphicFrame>
        <p:nvGraphicFramePr>
          <p:cNvPr id="4" name="表格 7">
            <a:extLst>
              <a:ext uri="{FF2B5EF4-FFF2-40B4-BE49-F238E27FC236}">
                <a16:creationId xmlns:a16="http://schemas.microsoft.com/office/drawing/2014/main" id="{243EC4A2-D632-4EAA-A6F7-8EDEFC351A0A}"/>
              </a:ext>
            </a:extLst>
          </p:cNvPr>
          <p:cNvGraphicFramePr>
            <a:graphicFrameLocks noGrp="1"/>
          </p:cNvGraphicFramePr>
          <p:nvPr>
            <p:extLst>
              <p:ext uri="{D42A27DB-BD31-4B8C-83A1-F6EECF244321}">
                <p14:modId xmlns:p14="http://schemas.microsoft.com/office/powerpoint/2010/main" val="2902402544"/>
              </p:ext>
            </p:extLst>
          </p:nvPr>
        </p:nvGraphicFramePr>
        <p:xfrm>
          <a:off x="704849" y="3313260"/>
          <a:ext cx="11153647" cy="1409700"/>
        </p:xfrm>
        <a:graphic>
          <a:graphicData uri="http://schemas.openxmlformats.org/drawingml/2006/table">
            <a:tbl>
              <a:tblPr firstRow="1" bandRow="1">
                <a:tableStyleId>{5C22544A-7EE6-4342-B048-85BDC9FD1C3A}</a:tableStyleId>
              </a:tblPr>
              <a:tblGrid>
                <a:gridCol w="1858942">
                  <a:extLst>
                    <a:ext uri="{9D8B030D-6E8A-4147-A177-3AD203B41FA5}">
                      <a16:colId xmlns:a16="http://schemas.microsoft.com/office/drawing/2014/main" val="1965971876"/>
                    </a:ext>
                  </a:extLst>
                </a:gridCol>
                <a:gridCol w="1858941">
                  <a:extLst>
                    <a:ext uri="{9D8B030D-6E8A-4147-A177-3AD203B41FA5}">
                      <a16:colId xmlns:a16="http://schemas.microsoft.com/office/drawing/2014/main" val="253893069"/>
                    </a:ext>
                  </a:extLst>
                </a:gridCol>
                <a:gridCol w="1858941">
                  <a:extLst>
                    <a:ext uri="{9D8B030D-6E8A-4147-A177-3AD203B41FA5}">
                      <a16:colId xmlns:a16="http://schemas.microsoft.com/office/drawing/2014/main" val="637775636"/>
                    </a:ext>
                  </a:extLst>
                </a:gridCol>
                <a:gridCol w="1858941">
                  <a:extLst>
                    <a:ext uri="{9D8B030D-6E8A-4147-A177-3AD203B41FA5}">
                      <a16:colId xmlns:a16="http://schemas.microsoft.com/office/drawing/2014/main" val="4209507704"/>
                    </a:ext>
                  </a:extLst>
                </a:gridCol>
                <a:gridCol w="1858941">
                  <a:extLst>
                    <a:ext uri="{9D8B030D-6E8A-4147-A177-3AD203B41FA5}">
                      <a16:colId xmlns:a16="http://schemas.microsoft.com/office/drawing/2014/main" val="3121016048"/>
                    </a:ext>
                  </a:extLst>
                </a:gridCol>
                <a:gridCol w="1858941">
                  <a:extLst>
                    <a:ext uri="{9D8B030D-6E8A-4147-A177-3AD203B41FA5}">
                      <a16:colId xmlns:a16="http://schemas.microsoft.com/office/drawing/2014/main" val="1787605648"/>
                    </a:ext>
                  </a:extLst>
                </a:gridCol>
              </a:tblGrid>
              <a:tr h="704850">
                <a:tc>
                  <a:txBody>
                    <a:bodyPr/>
                    <a:lstStyle/>
                    <a:p>
                      <a:pPr algn="ctr"/>
                      <a:r>
                        <a:rPr lang="zh-TW" altLang="en-US" sz="3200" b="0" dirty="0">
                          <a:solidFill>
                            <a:schemeClr val="tx1"/>
                          </a:solidFill>
                        </a:rPr>
                        <a:t>说不得</a:t>
                      </a:r>
                    </a:p>
                  </a:txBody>
                  <a:tcPr anchor="ct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black"/>
                          </a:solidFill>
                          <a:effectLst/>
                          <a:uLnTx/>
                          <a:uFillTx/>
                          <a:latin typeface="Franklin Gothic Book" panose="020B0503020102020204"/>
                          <a:ea typeface="微軟正黑體" panose="020B0604030504040204" pitchFamily="34" charset="-120"/>
                          <a:cs typeface="+mn-cs"/>
                        </a:rPr>
                        <a:t>去不得</a:t>
                      </a:r>
                    </a:p>
                  </a:txBody>
                  <a:tcPr anchor="ct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black"/>
                          </a:solidFill>
                          <a:effectLst/>
                          <a:uLnTx/>
                          <a:uFillTx/>
                          <a:latin typeface="Franklin Gothic Book" panose="020B0503020102020204"/>
                          <a:ea typeface="微軟正黑體" panose="020B0604030504040204" pitchFamily="34" charset="-120"/>
                          <a:cs typeface="+mn-cs"/>
                        </a:rPr>
                        <a:t>要不得</a:t>
                      </a:r>
                    </a:p>
                  </a:txBody>
                  <a:tcPr anchor="ct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black"/>
                          </a:solidFill>
                          <a:effectLst/>
                          <a:uLnTx/>
                          <a:uFillTx/>
                          <a:latin typeface="Franklin Gothic Book" panose="020B0503020102020204"/>
                          <a:ea typeface="微軟正黑體" panose="020B0604030504040204" pitchFamily="34" charset="-120"/>
                          <a:cs typeface="+mn-cs"/>
                        </a:rPr>
                        <a:t>摸不得</a:t>
                      </a:r>
                    </a:p>
                  </a:txBody>
                  <a:tcPr anchor="ct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black"/>
                          </a:solidFill>
                          <a:effectLst/>
                          <a:uLnTx/>
                          <a:uFillTx/>
                          <a:latin typeface="Franklin Gothic Book" panose="020B0503020102020204"/>
                          <a:ea typeface="微軟正黑體" panose="020B0604030504040204" pitchFamily="34" charset="-120"/>
                          <a:cs typeface="+mn-cs"/>
                        </a:rPr>
                        <a:t>使不得</a:t>
                      </a:r>
                    </a:p>
                  </a:txBody>
                  <a:tcPr anchor="ct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black"/>
                          </a:solidFill>
                          <a:effectLst/>
                          <a:uLnTx/>
                          <a:uFillTx/>
                          <a:latin typeface="Franklin Gothic Book" panose="020B0503020102020204"/>
                          <a:ea typeface="微軟正黑體" panose="020B0604030504040204" pitchFamily="34" charset="-120"/>
                          <a:cs typeface="+mn-cs"/>
                        </a:rPr>
                        <a:t>动弹不得</a:t>
                      </a:r>
                    </a:p>
                  </a:txBody>
                  <a:tcPr anchor="ctr">
                    <a:solidFill>
                      <a:schemeClr val="accent6">
                        <a:lumMod val="60000"/>
                        <a:lumOff val="40000"/>
                      </a:schemeClr>
                    </a:solidFill>
                  </a:tcPr>
                </a:tc>
                <a:extLst>
                  <a:ext uri="{0D108BD9-81ED-4DB2-BD59-A6C34878D82A}">
                    <a16:rowId xmlns:a16="http://schemas.microsoft.com/office/drawing/2014/main" val="2351761672"/>
                  </a:ext>
                </a:extLst>
              </a:tr>
              <a:tr h="7048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0" dirty="0">
                          <a:solidFill>
                            <a:schemeClr val="tx1"/>
                          </a:solidFill>
                        </a:rPr>
                        <a:t>马虎不得</a:t>
                      </a:r>
                    </a:p>
                  </a:txBody>
                  <a:tcPr anchor="ct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black"/>
                          </a:solidFill>
                          <a:effectLst/>
                          <a:uLnTx/>
                          <a:uFillTx/>
                          <a:latin typeface="Franklin Gothic Book" panose="020B0503020102020204"/>
                          <a:ea typeface="微軟正黑體" panose="020B0604030504040204" pitchFamily="34" charset="-120"/>
                          <a:cs typeface="+mn-cs"/>
                        </a:rPr>
                        <a:t>哭笑不得</a:t>
                      </a:r>
                    </a:p>
                  </a:txBody>
                  <a:tcPr anchor="ct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black"/>
                          </a:solidFill>
                          <a:effectLst/>
                          <a:uLnTx/>
                          <a:uFillTx/>
                          <a:latin typeface="Franklin Gothic Book" panose="020B0503020102020204"/>
                          <a:ea typeface="微軟正黑體" panose="020B0604030504040204" pitchFamily="34" charset="-120"/>
                          <a:cs typeface="+mn-cs"/>
                        </a:rPr>
                        <a:t>放松不得</a:t>
                      </a:r>
                    </a:p>
                  </a:txBody>
                  <a:tcPr anchor="ct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black"/>
                          </a:solidFill>
                          <a:effectLst/>
                          <a:uLnTx/>
                          <a:uFillTx/>
                          <a:latin typeface="Franklin Gothic Book" panose="020B0503020102020204"/>
                          <a:ea typeface="微軟正黑體" panose="020B0604030504040204" pitchFamily="34" charset="-120"/>
                          <a:cs typeface="+mn-cs"/>
                        </a:rPr>
                        <a:t>凑和不得</a:t>
                      </a:r>
                    </a:p>
                  </a:txBody>
                  <a:tcPr anchor="ct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black"/>
                          </a:solidFill>
                          <a:effectLst/>
                          <a:uLnTx/>
                          <a:uFillTx/>
                          <a:latin typeface="Franklin Gothic Book" panose="020B0503020102020204"/>
                          <a:ea typeface="微軟正黑體" panose="020B0604030504040204" pitchFamily="34" charset="-120"/>
                          <a:cs typeface="+mn-cs"/>
                        </a:rPr>
                        <a:t>糊涂不得</a:t>
                      </a:r>
                    </a:p>
                  </a:txBody>
                  <a:tcPr anchor="ct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black"/>
                          </a:solidFill>
                          <a:effectLst/>
                          <a:uLnTx/>
                          <a:uFillTx/>
                          <a:latin typeface="Franklin Gothic Book" panose="020B0503020102020204"/>
                          <a:ea typeface="微軟正黑體" panose="020B0604030504040204" pitchFamily="34" charset="-120"/>
                          <a:cs typeface="+mn-cs"/>
                        </a:rPr>
                        <a:t>得罪不得</a:t>
                      </a:r>
                    </a:p>
                  </a:txBody>
                  <a:tcPr anchor="ctr">
                    <a:solidFill>
                      <a:schemeClr val="accent6">
                        <a:lumMod val="60000"/>
                        <a:lumOff val="40000"/>
                      </a:schemeClr>
                    </a:solidFill>
                  </a:tcPr>
                </a:tc>
                <a:extLst>
                  <a:ext uri="{0D108BD9-81ED-4DB2-BD59-A6C34878D82A}">
                    <a16:rowId xmlns:a16="http://schemas.microsoft.com/office/drawing/2014/main" val="194242101"/>
                  </a:ext>
                </a:extLst>
              </a:tr>
            </a:tbl>
          </a:graphicData>
        </a:graphic>
      </p:graphicFrame>
      <p:graphicFrame>
        <p:nvGraphicFramePr>
          <p:cNvPr id="9" name="表格 9">
            <a:extLst>
              <a:ext uri="{FF2B5EF4-FFF2-40B4-BE49-F238E27FC236}">
                <a16:creationId xmlns:a16="http://schemas.microsoft.com/office/drawing/2014/main" id="{C85E1740-4FFF-4F21-9BD9-2AC91E458018}"/>
              </a:ext>
            </a:extLst>
          </p:cNvPr>
          <p:cNvGraphicFramePr>
            <a:graphicFrameLocks noGrp="1"/>
          </p:cNvGraphicFramePr>
          <p:nvPr>
            <p:extLst>
              <p:ext uri="{D42A27DB-BD31-4B8C-83A1-F6EECF244321}">
                <p14:modId xmlns:p14="http://schemas.microsoft.com/office/powerpoint/2010/main" val="4143553763"/>
              </p:ext>
            </p:extLst>
          </p:nvPr>
        </p:nvGraphicFramePr>
        <p:xfrm>
          <a:off x="704849" y="5794555"/>
          <a:ext cx="11153646" cy="579120"/>
        </p:xfrm>
        <a:graphic>
          <a:graphicData uri="http://schemas.openxmlformats.org/drawingml/2006/table">
            <a:tbl>
              <a:tblPr firstRow="1" bandRow="1">
                <a:tableStyleId>{5C22544A-7EE6-4342-B048-85BDC9FD1C3A}</a:tableStyleId>
              </a:tblPr>
              <a:tblGrid>
                <a:gridCol w="3717882">
                  <a:extLst>
                    <a:ext uri="{9D8B030D-6E8A-4147-A177-3AD203B41FA5}">
                      <a16:colId xmlns:a16="http://schemas.microsoft.com/office/drawing/2014/main" val="3152384898"/>
                    </a:ext>
                  </a:extLst>
                </a:gridCol>
                <a:gridCol w="3717882">
                  <a:extLst>
                    <a:ext uri="{9D8B030D-6E8A-4147-A177-3AD203B41FA5}">
                      <a16:colId xmlns:a16="http://schemas.microsoft.com/office/drawing/2014/main" val="2574904365"/>
                    </a:ext>
                  </a:extLst>
                </a:gridCol>
                <a:gridCol w="3717882">
                  <a:extLst>
                    <a:ext uri="{9D8B030D-6E8A-4147-A177-3AD203B41FA5}">
                      <a16:colId xmlns:a16="http://schemas.microsoft.com/office/drawing/2014/main" val="490731250"/>
                    </a:ext>
                  </a:extLst>
                </a:gridCol>
              </a:tblGrid>
              <a:tr h="370840">
                <a:tc>
                  <a:txBody>
                    <a:bodyPr/>
                    <a:lstStyle/>
                    <a:p>
                      <a:pPr algn="ctr"/>
                      <a:r>
                        <a:rPr lang="zh-TW" altLang="en-US" sz="3200" b="0" dirty="0">
                          <a:solidFill>
                            <a:schemeClr val="tx1"/>
                          </a:solidFill>
                        </a:rPr>
                        <a:t>见不得人</a:t>
                      </a:r>
                    </a:p>
                  </a:txBody>
                  <a:tcPr>
                    <a:solidFill>
                      <a:schemeClr val="accent6">
                        <a:lumMod val="60000"/>
                        <a:lumOff val="40000"/>
                      </a:schemeClr>
                    </a:solidFill>
                  </a:tcPr>
                </a:tc>
                <a:tc>
                  <a:txBody>
                    <a:bodyPr/>
                    <a:lstStyle/>
                    <a:p>
                      <a:pPr algn="ctr"/>
                      <a:r>
                        <a:rPr lang="zh-TW" altLang="en-US" sz="3200" b="0" dirty="0">
                          <a:solidFill>
                            <a:schemeClr val="tx1"/>
                          </a:solidFill>
                        </a:rPr>
                        <a:t>远水救不得近火</a:t>
                      </a:r>
                    </a:p>
                  </a:txBody>
                  <a:tcPr>
                    <a:solidFill>
                      <a:schemeClr val="accent6">
                        <a:lumMod val="60000"/>
                        <a:lumOff val="40000"/>
                      </a:schemeClr>
                    </a:solidFill>
                  </a:tcPr>
                </a:tc>
                <a:tc>
                  <a:txBody>
                    <a:bodyPr/>
                    <a:lstStyle/>
                    <a:p>
                      <a:pPr algn="ctr"/>
                      <a:r>
                        <a:rPr lang="zh-TW" altLang="en-US" sz="3200" b="0" dirty="0">
                          <a:solidFill>
                            <a:schemeClr val="tx1"/>
                          </a:solidFill>
                        </a:rPr>
                        <a:t>来不得半点虚假</a:t>
                      </a:r>
                    </a:p>
                  </a:txBody>
                  <a:tcPr>
                    <a:solidFill>
                      <a:schemeClr val="accent6">
                        <a:lumMod val="60000"/>
                        <a:lumOff val="40000"/>
                      </a:schemeClr>
                    </a:solidFill>
                  </a:tcPr>
                </a:tc>
                <a:extLst>
                  <a:ext uri="{0D108BD9-81ED-4DB2-BD59-A6C34878D82A}">
                    <a16:rowId xmlns:a16="http://schemas.microsoft.com/office/drawing/2014/main" val="1495444628"/>
                  </a:ext>
                </a:extLst>
              </a:tr>
            </a:tbl>
          </a:graphicData>
        </a:graphic>
      </p:graphicFrame>
    </p:spTree>
    <p:extLst>
      <p:ext uri="{BB962C8B-B14F-4D97-AF65-F5344CB8AC3E}">
        <p14:creationId xmlns:p14="http://schemas.microsoft.com/office/powerpoint/2010/main" val="3473100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3CD4040-8AA2-4C10-9B71-61F11E7BCD9A}"/>
              </a:ext>
            </a:extLst>
          </p:cNvPr>
          <p:cNvSpPr txBox="1"/>
          <p:nvPr/>
        </p:nvSpPr>
        <p:spPr>
          <a:xfrm>
            <a:off x="699978" y="589563"/>
            <a:ext cx="4327450" cy="1107996"/>
          </a:xfrm>
          <a:prstGeom prst="rect">
            <a:avLst/>
          </a:prstGeom>
          <a:solidFill>
            <a:srgbClr val="7030A0"/>
          </a:solidFill>
          <a:ln>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spAutoFit/>
          </a:bodyPr>
          <a:lstStyle/>
          <a:p>
            <a:pPr algn="ctr"/>
            <a:r>
              <a:rPr lang="zh-TW" altLang="en-US" sz="6600" dirty="0"/>
              <a:t>出人头地</a:t>
            </a:r>
            <a:endParaRPr lang="en-US" altLang="zh-TW" sz="6600" dirty="0"/>
          </a:p>
        </p:txBody>
      </p:sp>
      <p:sp>
        <p:nvSpPr>
          <p:cNvPr id="3" name="矩形 2">
            <a:extLst>
              <a:ext uri="{FF2B5EF4-FFF2-40B4-BE49-F238E27FC236}">
                <a16:creationId xmlns:a16="http://schemas.microsoft.com/office/drawing/2014/main" id="{5EFAA07E-D2DF-410D-BA07-6EE204523098}"/>
              </a:ext>
            </a:extLst>
          </p:cNvPr>
          <p:cNvSpPr/>
          <p:nvPr/>
        </p:nvSpPr>
        <p:spPr>
          <a:xfrm>
            <a:off x="5756565" y="3286125"/>
            <a:ext cx="6435434" cy="1999458"/>
          </a:xfrm>
          <a:prstGeom prst="rect">
            <a:avLst/>
          </a:prstGeom>
        </p:spPr>
        <p:txBody>
          <a:bodyPr wrap="square">
            <a:spAutoFit/>
          </a:bodyPr>
          <a:lstStyle/>
          <a:p>
            <a:pPr algn="ctr">
              <a:lnSpc>
                <a:spcPct val="150000"/>
              </a:lnSpc>
            </a:pPr>
            <a:r>
              <a:rPr lang="zh-TW" altLang="en-US" sz="4400" dirty="0">
                <a:latin typeface="Helvetica Neue"/>
              </a:rPr>
              <a:t>她努力练琴，希望有</a:t>
            </a:r>
            <a:r>
              <a:rPr lang="zh-TW" altLang="en-US" sz="4000" dirty="0">
                <a:latin typeface="Helvetica Neue"/>
              </a:rPr>
              <a:t>一天</a:t>
            </a:r>
            <a:r>
              <a:rPr lang="zh-TW" altLang="en-US" sz="4400" dirty="0">
                <a:latin typeface="Helvetica Neue"/>
              </a:rPr>
              <a:t>可以在音乐界出人头地。</a:t>
            </a:r>
            <a:endParaRPr lang="zh-TW" altLang="en-US" sz="4400" dirty="0"/>
          </a:p>
        </p:txBody>
      </p:sp>
      <p:cxnSp>
        <p:nvCxnSpPr>
          <p:cNvPr id="5" name="直線單箭頭接點 4">
            <a:extLst>
              <a:ext uri="{FF2B5EF4-FFF2-40B4-BE49-F238E27FC236}">
                <a16:creationId xmlns:a16="http://schemas.microsoft.com/office/drawing/2014/main" id="{036036A7-BBBC-4FBA-AF40-C2B26F213443}"/>
              </a:ext>
            </a:extLst>
          </p:cNvPr>
          <p:cNvCxnSpPr>
            <a:cxnSpLocks/>
            <a:stCxn id="2" idx="3"/>
            <a:endCxn id="6" idx="1"/>
          </p:cNvCxnSpPr>
          <p:nvPr/>
        </p:nvCxnSpPr>
        <p:spPr>
          <a:xfrm>
            <a:off x="5027428" y="1143561"/>
            <a:ext cx="1068572" cy="46167"/>
          </a:xfrm>
          <a:prstGeom prst="straightConnector1">
            <a:avLst/>
          </a:prstGeom>
          <a:ln w="76200">
            <a:solidFill>
              <a:srgbClr val="926397"/>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37018BC7-6073-4CA9-9B83-CB477C626896}"/>
              </a:ext>
            </a:extLst>
          </p:cNvPr>
          <p:cNvSpPr txBox="1"/>
          <p:nvPr/>
        </p:nvSpPr>
        <p:spPr>
          <a:xfrm>
            <a:off x="6096000" y="835785"/>
            <a:ext cx="6096000" cy="707886"/>
          </a:xfrm>
          <a:prstGeom prst="rect">
            <a:avLst/>
          </a:prstGeom>
          <a:noFill/>
          <a:ln w="76200">
            <a:solidFill>
              <a:srgbClr val="7030A0"/>
            </a:solidFill>
          </a:ln>
        </p:spPr>
        <p:txBody>
          <a:bodyPr wrap="square" rtlCol="0">
            <a:spAutoFit/>
          </a:bodyPr>
          <a:lstStyle/>
          <a:p>
            <a:pPr algn="ctr"/>
            <a:r>
              <a:rPr lang="zh-TW" altLang="en-US" sz="4000">
                <a:solidFill>
                  <a:srgbClr val="7030A0"/>
                </a:solidFill>
                <a:latin typeface="+mn-ea"/>
              </a:rPr>
              <a:t>超出一般人，高人一等。</a:t>
            </a:r>
            <a:endParaRPr lang="zh-TW" altLang="en-US" sz="4000" dirty="0">
              <a:solidFill>
                <a:srgbClr val="7030A0"/>
              </a:solidFill>
              <a:latin typeface="+mn-ea"/>
            </a:endParaRPr>
          </a:p>
        </p:txBody>
      </p:sp>
      <p:sp>
        <p:nvSpPr>
          <p:cNvPr id="7" name="矩形 6">
            <a:extLst>
              <a:ext uri="{FF2B5EF4-FFF2-40B4-BE49-F238E27FC236}">
                <a16:creationId xmlns:a16="http://schemas.microsoft.com/office/drawing/2014/main" id="{DC57622E-3AFB-45F0-B887-B367A787DB59}"/>
              </a:ext>
            </a:extLst>
          </p:cNvPr>
          <p:cNvSpPr/>
          <p:nvPr/>
        </p:nvSpPr>
        <p:spPr>
          <a:xfrm>
            <a:off x="6096000" y="1590805"/>
            <a:ext cx="6096000" cy="523220"/>
          </a:xfrm>
          <a:prstGeom prst="rect">
            <a:avLst/>
          </a:prstGeom>
        </p:spPr>
        <p:txBody>
          <a:bodyPr wrap="square">
            <a:spAutoFit/>
          </a:bodyPr>
          <a:lstStyle/>
          <a:p>
            <a:pPr algn="ctr"/>
            <a:r>
              <a:rPr lang="en-US" altLang="zh-TW" sz="2800" dirty="0">
                <a:solidFill>
                  <a:srgbClr val="7030A0"/>
                </a:solidFill>
                <a:latin typeface="微軟正黑體" panose="020B0604030504040204" pitchFamily="34" charset="-120"/>
                <a:ea typeface="微軟正黑體" panose="020B0604030504040204" pitchFamily="34" charset="-120"/>
              </a:rPr>
              <a:t>pinnacle</a:t>
            </a:r>
            <a:endParaRPr lang="zh-TW" altLang="en-US" sz="2800" dirty="0">
              <a:solidFill>
                <a:srgbClr val="7030A0"/>
              </a:solidFill>
              <a:latin typeface="微軟正黑體" panose="020B0604030504040204" pitchFamily="34" charset="-120"/>
              <a:ea typeface="微軟正黑體" panose="020B0604030504040204" pitchFamily="34" charset="-120"/>
            </a:endParaRPr>
          </a:p>
        </p:txBody>
      </p:sp>
      <p:pic>
        <p:nvPicPr>
          <p:cNvPr id="8" name="圖片 7">
            <a:extLst>
              <a:ext uri="{FF2B5EF4-FFF2-40B4-BE49-F238E27FC236}">
                <a16:creationId xmlns:a16="http://schemas.microsoft.com/office/drawing/2014/main" id="{0E5F2B86-AD08-4233-8411-D9D4045A4064}"/>
              </a:ext>
            </a:extLst>
          </p:cNvPr>
          <p:cNvPicPr>
            <a:picLocks noChangeAspect="1"/>
          </p:cNvPicPr>
          <p:nvPr/>
        </p:nvPicPr>
        <p:blipFill>
          <a:blip r:embed="rId2"/>
          <a:stretch>
            <a:fillRect/>
          </a:stretch>
        </p:blipFill>
        <p:spPr>
          <a:xfrm>
            <a:off x="731033" y="2474348"/>
            <a:ext cx="4830681" cy="3623011"/>
          </a:xfrm>
          <a:prstGeom prst="rect">
            <a:avLst/>
          </a:prstGeom>
        </p:spPr>
      </p:pic>
    </p:spTree>
    <p:extLst>
      <p:ext uri="{BB962C8B-B14F-4D97-AF65-F5344CB8AC3E}">
        <p14:creationId xmlns:p14="http://schemas.microsoft.com/office/powerpoint/2010/main" val="3038283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768FB862-E5A3-41EB-81F5-539C4BB7EB1C}"/>
              </a:ext>
            </a:extLst>
          </p:cNvPr>
          <p:cNvSpPr txBox="1"/>
          <p:nvPr/>
        </p:nvSpPr>
        <p:spPr>
          <a:xfrm>
            <a:off x="-1" y="0"/>
            <a:ext cx="1485901" cy="707886"/>
          </a:xfrm>
          <a:prstGeom prst="rect">
            <a:avLst/>
          </a:prstGeom>
          <a:solidFill>
            <a:srgbClr val="660033"/>
          </a:solidFill>
        </p:spPr>
        <p:txBody>
          <a:bodyPr wrap="square" rtlCol="0">
            <a:spAutoFit/>
          </a:bodyPr>
          <a:lstStyle/>
          <a:p>
            <a:pPr algn="ctr"/>
            <a:r>
              <a:rPr lang="zh-TW" altLang="en-US" sz="4000" dirty="0">
                <a:solidFill>
                  <a:schemeClr val="bg1"/>
                </a:solidFill>
                <a:latin typeface="微軟正黑體" panose="020B0604030504040204" pitchFamily="34" charset="-120"/>
              </a:rPr>
              <a:t>不得</a:t>
            </a:r>
            <a:endParaRPr lang="en-US" altLang="zh-TW" sz="4000" dirty="0">
              <a:solidFill>
                <a:schemeClr val="bg1"/>
              </a:solidFill>
              <a:latin typeface="微軟正黑體" panose="020B0604030504040204" pitchFamily="34" charset="-120"/>
            </a:endParaRPr>
          </a:p>
        </p:txBody>
      </p:sp>
      <p:sp>
        <p:nvSpPr>
          <p:cNvPr id="4" name="文字方塊 3">
            <a:extLst>
              <a:ext uri="{FF2B5EF4-FFF2-40B4-BE49-F238E27FC236}">
                <a16:creationId xmlns:a16="http://schemas.microsoft.com/office/drawing/2014/main" id="{1E9C5528-82FF-4FC9-8201-DB558CAA959A}"/>
              </a:ext>
            </a:extLst>
          </p:cNvPr>
          <p:cNvSpPr txBox="1"/>
          <p:nvPr/>
        </p:nvSpPr>
        <p:spPr>
          <a:xfrm>
            <a:off x="742949" y="1076400"/>
            <a:ext cx="11152563" cy="5490029"/>
          </a:xfrm>
          <a:prstGeom prst="rect">
            <a:avLst/>
          </a:prstGeom>
          <a:noFill/>
        </p:spPr>
        <p:txBody>
          <a:bodyPr wrap="square" rtlCol="0">
            <a:spAutoFit/>
          </a:bodyPr>
          <a:lstStyle/>
          <a:p>
            <a:pPr>
              <a:lnSpc>
                <a:spcPct val="150000"/>
              </a:lnSpc>
            </a:pPr>
            <a:r>
              <a:rPr lang="en-US" altLang="zh-TW" sz="3400" dirty="0">
                <a:latin typeface="微軟正黑體" panose="020B0604030504040204" pitchFamily="34" charset="-120"/>
                <a:ea typeface="微軟正黑體" panose="020B0604030504040204" pitchFamily="34" charset="-120"/>
              </a:rPr>
              <a:t>1.</a:t>
            </a:r>
            <a:r>
              <a:rPr lang="zh-TW" altLang="en-US" sz="3400" dirty="0">
                <a:latin typeface="微軟正黑體" panose="020B0604030504040204" pitchFamily="34" charset="-120"/>
                <a:ea typeface="微軟正黑體" panose="020B0604030504040204" pitchFamily="34" charset="-120"/>
              </a:rPr>
              <a:t>他被绑在椅子上，</a:t>
            </a:r>
            <a:r>
              <a:rPr lang="en-US" altLang="zh-TW" sz="3400" dirty="0">
                <a:latin typeface="微軟正黑體" panose="020B0604030504040204" pitchFamily="34" charset="-120"/>
                <a:ea typeface="微軟正黑體" panose="020B0604030504040204" pitchFamily="34" charset="-120"/>
              </a:rPr>
              <a:t>____________________________________</a:t>
            </a:r>
            <a:r>
              <a:rPr lang="zh-TW" altLang="en-US" sz="3400" dirty="0">
                <a:latin typeface="微軟正黑體" panose="020B0604030504040204" pitchFamily="34" charset="-120"/>
              </a:rPr>
              <a:t>。</a:t>
            </a:r>
            <a:endParaRPr lang="en-US" altLang="zh-TW" sz="3400" dirty="0">
              <a:latin typeface="微軟正黑體" panose="020B0604030504040204" pitchFamily="34" charset="-120"/>
            </a:endParaRPr>
          </a:p>
          <a:p>
            <a:pPr>
              <a:lnSpc>
                <a:spcPct val="150000"/>
              </a:lnSpc>
            </a:pPr>
            <a:r>
              <a:rPr lang="en-US" altLang="zh-TW" sz="3400" dirty="0">
                <a:latin typeface="微軟正黑體" panose="020B0604030504040204" pitchFamily="34" charset="-120"/>
              </a:rPr>
              <a:t>2.</a:t>
            </a:r>
            <a:r>
              <a:rPr lang="zh-TW" altLang="en-US" sz="3400" dirty="0">
                <a:latin typeface="微軟正黑體" panose="020B0604030504040204" pitchFamily="34" charset="-120"/>
              </a:rPr>
              <a:t>老虎屁股</a:t>
            </a:r>
            <a:r>
              <a:rPr lang="en-US" altLang="zh-TW" sz="3400" dirty="0">
                <a:latin typeface="微軟正黑體" panose="020B0604030504040204" pitchFamily="34" charset="-120"/>
              </a:rPr>
              <a:t>_________________</a:t>
            </a:r>
            <a:r>
              <a:rPr lang="zh-TW" altLang="en-US" sz="3400" dirty="0">
                <a:latin typeface="微軟正黑體" panose="020B0604030504040204" pitchFamily="34" charset="-120"/>
              </a:rPr>
              <a:t>，办公室里谁也不敢批评他 。</a:t>
            </a:r>
            <a:endParaRPr lang="en-US" altLang="zh-TW" sz="3400" dirty="0">
              <a:latin typeface="微軟正黑體" panose="020B0604030504040204" pitchFamily="34" charset="-120"/>
            </a:endParaRPr>
          </a:p>
          <a:p>
            <a:pPr>
              <a:lnSpc>
                <a:spcPct val="150000"/>
              </a:lnSpc>
            </a:pPr>
            <a:r>
              <a:rPr lang="en-US" altLang="zh-TW" sz="3400" dirty="0">
                <a:latin typeface="微軟正黑體" panose="020B0604030504040204" pitchFamily="34" charset="-120"/>
              </a:rPr>
              <a:t>3.</a:t>
            </a:r>
            <a:r>
              <a:rPr lang="zh-TW" altLang="en-US" sz="3400" dirty="0">
                <a:latin typeface="微軟正黑體" panose="020B0604030504040204" pitchFamily="34" charset="-120"/>
              </a:rPr>
              <a:t>做实验的时候，</a:t>
            </a:r>
            <a:r>
              <a:rPr lang="en-US" altLang="zh-TW" sz="3400" dirty="0">
                <a:latin typeface="微軟正黑體" panose="020B0604030504040204" pitchFamily="34" charset="-120"/>
              </a:rPr>
              <a:t>______________________________________</a:t>
            </a:r>
            <a:r>
              <a:rPr lang="zh-TW" altLang="en-US" sz="3400" dirty="0">
                <a:latin typeface="微軟正黑體" panose="020B0604030504040204" pitchFamily="34" charset="-120"/>
              </a:rPr>
              <a:t>。</a:t>
            </a:r>
            <a:endParaRPr lang="en-US" altLang="zh-TW" sz="3400" dirty="0">
              <a:latin typeface="微軟正黑體" panose="020B0604030504040204" pitchFamily="34" charset="-120"/>
            </a:endParaRPr>
          </a:p>
          <a:p>
            <a:pPr>
              <a:lnSpc>
                <a:spcPct val="150000"/>
              </a:lnSpc>
            </a:pPr>
            <a:r>
              <a:rPr lang="en-US" altLang="zh-TW" sz="3400" dirty="0">
                <a:latin typeface="微軟正黑體" panose="020B0604030504040204" pitchFamily="34" charset="-120"/>
              </a:rPr>
              <a:t>4.</a:t>
            </a:r>
            <a:r>
              <a:rPr lang="zh-TW" altLang="en-US" sz="3400" dirty="0">
                <a:latin typeface="微軟正黑體" panose="020B0604030504040204" pitchFamily="34" charset="-120"/>
              </a:rPr>
              <a:t>这么虐待父母实在，</a:t>
            </a:r>
            <a:r>
              <a:rPr lang="en-US" altLang="zh-TW" sz="3400" dirty="0">
                <a:latin typeface="微軟正黑體" panose="020B0604030504040204" pitchFamily="34" charset="-120"/>
              </a:rPr>
              <a:t>_________________________________</a:t>
            </a:r>
            <a:r>
              <a:rPr lang="zh-TW" altLang="en-US" sz="3400" dirty="0">
                <a:latin typeface="微軟正黑體" panose="020B0604030504040204" pitchFamily="34" charset="-120"/>
              </a:rPr>
              <a:t>。</a:t>
            </a:r>
            <a:endParaRPr lang="en-US" altLang="zh-TW" sz="3400" dirty="0">
              <a:latin typeface="微軟正黑體" panose="020B0604030504040204" pitchFamily="34" charset="-120"/>
            </a:endParaRPr>
          </a:p>
          <a:p>
            <a:pPr>
              <a:lnSpc>
                <a:spcPct val="150000"/>
              </a:lnSpc>
            </a:pPr>
            <a:r>
              <a:rPr lang="en-US" altLang="zh-TW" sz="3400" dirty="0">
                <a:latin typeface="微軟正黑體" panose="020B0604030504040204" pitchFamily="34" charset="-120"/>
              </a:rPr>
              <a:t>5.</a:t>
            </a:r>
            <a:r>
              <a:rPr lang="zh-TW" altLang="en-US" sz="3400" dirty="0">
                <a:latin typeface="微軟正黑體" panose="020B0604030504040204" pitchFamily="34" charset="-120"/>
              </a:rPr>
              <a:t>你来也没有用，</a:t>
            </a:r>
            <a:r>
              <a:rPr lang="en-US" altLang="zh-TW" sz="3400" dirty="0">
                <a:latin typeface="微軟正黑體" panose="020B0604030504040204" pitchFamily="34" charset="-120"/>
              </a:rPr>
              <a:t>______________________________________</a:t>
            </a:r>
            <a:r>
              <a:rPr lang="zh-TW" altLang="en-US" sz="3400" dirty="0">
                <a:latin typeface="微軟正黑體" panose="020B0604030504040204" pitchFamily="34" charset="-120"/>
              </a:rPr>
              <a:t>。</a:t>
            </a:r>
            <a:endParaRPr lang="en-US" altLang="zh-TW" sz="3400" dirty="0">
              <a:latin typeface="微軟正黑體" panose="020B0604030504040204" pitchFamily="34" charset="-120"/>
            </a:endParaRPr>
          </a:p>
          <a:p>
            <a:pPr>
              <a:lnSpc>
                <a:spcPct val="150000"/>
              </a:lnSpc>
            </a:pPr>
            <a:r>
              <a:rPr lang="en-US" altLang="zh-TW" sz="3400" dirty="0">
                <a:latin typeface="微軟正黑體" panose="020B0604030504040204" pitchFamily="34" charset="-120"/>
              </a:rPr>
              <a:t>6.</a:t>
            </a:r>
            <a:r>
              <a:rPr lang="zh-TW" altLang="en-US" sz="3400" dirty="0">
                <a:latin typeface="微軟正黑體" panose="020B0604030504040204" pitchFamily="34" charset="-120"/>
              </a:rPr>
              <a:t>这么小的孩子居然会唱这么多爱情歌曲，我们都</a:t>
            </a:r>
            <a:endParaRPr lang="en-US" altLang="zh-TW" sz="3400" dirty="0">
              <a:latin typeface="微軟正黑體" panose="020B0604030504040204" pitchFamily="34" charset="-120"/>
            </a:endParaRPr>
          </a:p>
          <a:p>
            <a:pPr>
              <a:lnSpc>
                <a:spcPct val="150000"/>
              </a:lnSpc>
            </a:pPr>
            <a:r>
              <a:rPr lang="zh-TW" altLang="en-US" sz="3400" dirty="0">
                <a:latin typeface="微軟正黑體" panose="020B0604030504040204" pitchFamily="34" charset="-120"/>
              </a:rPr>
              <a:t>   </a:t>
            </a:r>
            <a:r>
              <a:rPr lang="en-US" altLang="zh-TW" sz="3400" dirty="0">
                <a:latin typeface="微軟正黑體" panose="020B0604030504040204" pitchFamily="34" charset="-120"/>
              </a:rPr>
              <a:t>_____________</a:t>
            </a:r>
            <a:r>
              <a:rPr lang="zh-TW" altLang="en-US" sz="3400" dirty="0">
                <a:latin typeface="微軟正黑體" panose="020B0604030504040204" pitchFamily="34" charset="-120"/>
              </a:rPr>
              <a:t>。</a:t>
            </a:r>
            <a:endParaRPr lang="en-US" altLang="zh-TW" sz="3400" dirty="0">
              <a:latin typeface="微軟正黑體" panose="020B0604030504040204" pitchFamily="34" charset="-120"/>
            </a:endParaRPr>
          </a:p>
        </p:txBody>
      </p:sp>
      <p:sp>
        <p:nvSpPr>
          <p:cNvPr id="9" name="文字方塊 8">
            <a:extLst>
              <a:ext uri="{FF2B5EF4-FFF2-40B4-BE49-F238E27FC236}">
                <a16:creationId xmlns:a16="http://schemas.microsoft.com/office/drawing/2014/main" id="{78DD1F33-9512-4FDA-B750-0173C08BB4D2}"/>
              </a:ext>
            </a:extLst>
          </p:cNvPr>
          <p:cNvSpPr txBox="1"/>
          <p:nvPr/>
        </p:nvSpPr>
        <p:spPr>
          <a:xfrm>
            <a:off x="4648200" y="1095450"/>
            <a:ext cx="2876550" cy="615553"/>
          </a:xfrm>
          <a:prstGeom prst="rect">
            <a:avLst/>
          </a:prstGeom>
          <a:noFill/>
        </p:spPr>
        <p:txBody>
          <a:bodyPr wrap="square" rtlCol="0">
            <a:spAutoFit/>
          </a:bodyPr>
          <a:lstStyle/>
          <a:p>
            <a:pPr algn="ctr"/>
            <a:r>
              <a:rPr lang="zh-TW" altLang="en-US" sz="3400" dirty="0">
                <a:solidFill>
                  <a:srgbClr val="FF0000"/>
                </a:solidFill>
              </a:rPr>
              <a:t>动弹不得</a:t>
            </a:r>
          </a:p>
        </p:txBody>
      </p:sp>
      <p:sp>
        <p:nvSpPr>
          <p:cNvPr id="10" name="文字方塊 9">
            <a:extLst>
              <a:ext uri="{FF2B5EF4-FFF2-40B4-BE49-F238E27FC236}">
                <a16:creationId xmlns:a16="http://schemas.microsoft.com/office/drawing/2014/main" id="{AE3C8BB9-7B6A-4635-8312-8373DA6F1976}"/>
              </a:ext>
            </a:extLst>
          </p:cNvPr>
          <p:cNvSpPr txBox="1"/>
          <p:nvPr/>
        </p:nvSpPr>
        <p:spPr>
          <a:xfrm>
            <a:off x="3143250" y="1911548"/>
            <a:ext cx="2876550" cy="615553"/>
          </a:xfrm>
          <a:prstGeom prst="rect">
            <a:avLst/>
          </a:prstGeom>
          <a:noFill/>
        </p:spPr>
        <p:txBody>
          <a:bodyPr wrap="square" rtlCol="0">
            <a:spAutoFit/>
          </a:bodyPr>
          <a:lstStyle/>
          <a:p>
            <a:pPr algn="ctr"/>
            <a:r>
              <a:rPr lang="zh-TW" altLang="en-US" sz="3400" dirty="0">
                <a:solidFill>
                  <a:srgbClr val="FF0000"/>
                </a:solidFill>
              </a:rPr>
              <a:t>摸不得</a:t>
            </a:r>
          </a:p>
        </p:txBody>
      </p:sp>
      <p:sp>
        <p:nvSpPr>
          <p:cNvPr id="11" name="文字方塊 10">
            <a:extLst>
              <a:ext uri="{FF2B5EF4-FFF2-40B4-BE49-F238E27FC236}">
                <a16:creationId xmlns:a16="http://schemas.microsoft.com/office/drawing/2014/main" id="{550898B2-89B9-49F8-9AC2-227E74D90C0D}"/>
              </a:ext>
            </a:extLst>
          </p:cNvPr>
          <p:cNvSpPr txBox="1"/>
          <p:nvPr/>
        </p:nvSpPr>
        <p:spPr>
          <a:xfrm>
            <a:off x="4595205" y="2727646"/>
            <a:ext cx="2876550" cy="615553"/>
          </a:xfrm>
          <a:prstGeom prst="rect">
            <a:avLst/>
          </a:prstGeom>
          <a:noFill/>
        </p:spPr>
        <p:txBody>
          <a:bodyPr wrap="square" rtlCol="0">
            <a:spAutoFit/>
          </a:bodyPr>
          <a:lstStyle/>
          <a:p>
            <a:pPr algn="ctr"/>
            <a:r>
              <a:rPr lang="zh-TW" altLang="en-US" sz="3400" dirty="0">
                <a:solidFill>
                  <a:srgbClr val="FF0000"/>
                </a:solidFill>
              </a:rPr>
              <a:t>糊涂不得</a:t>
            </a:r>
          </a:p>
        </p:txBody>
      </p:sp>
      <p:sp>
        <p:nvSpPr>
          <p:cNvPr id="12" name="文字方塊 11">
            <a:extLst>
              <a:ext uri="{FF2B5EF4-FFF2-40B4-BE49-F238E27FC236}">
                <a16:creationId xmlns:a16="http://schemas.microsoft.com/office/drawing/2014/main" id="{2309404B-2D8C-405B-93B1-9364CAF48370}"/>
              </a:ext>
            </a:extLst>
          </p:cNvPr>
          <p:cNvSpPr txBox="1"/>
          <p:nvPr/>
        </p:nvSpPr>
        <p:spPr>
          <a:xfrm>
            <a:off x="5172075" y="3445436"/>
            <a:ext cx="2876550" cy="615553"/>
          </a:xfrm>
          <a:prstGeom prst="rect">
            <a:avLst/>
          </a:prstGeom>
          <a:noFill/>
        </p:spPr>
        <p:txBody>
          <a:bodyPr wrap="square" rtlCol="0">
            <a:spAutoFit/>
          </a:bodyPr>
          <a:lstStyle/>
          <a:p>
            <a:pPr algn="ctr"/>
            <a:r>
              <a:rPr lang="zh-TW" altLang="en-US" sz="3400" dirty="0">
                <a:solidFill>
                  <a:srgbClr val="FF0000"/>
                </a:solidFill>
              </a:rPr>
              <a:t>要不得</a:t>
            </a:r>
          </a:p>
        </p:txBody>
      </p:sp>
      <p:sp>
        <p:nvSpPr>
          <p:cNvPr id="13" name="文字方塊 12">
            <a:extLst>
              <a:ext uri="{FF2B5EF4-FFF2-40B4-BE49-F238E27FC236}">
                <a16:creationId xmlns:a16="http://schemas.microsoft.com/office/drawing/2014/main" id="{C5F88077-A8AA-46E2-AC26-7D265F876EC5}"/>
              </a:ext>
            </a:extLst>
          </p:cNvPr>
          <p:cNvSpPr txBox="1"/>
          <p:nvPr/>
        </p:nvSpPr>
        <p:spPr>
          <a:xfrm>
            <a:off x="4248149" y="4275126"/>
            <a:ext cx="4048125" cy="615553"/>
          </a:xfrm>
          <a:prstGeom prst="rect">
            <a:avLst/>
          </a:prstGeom>
          <a:noFill/>
        </p:spPr>
        <p:txBody>
          <a:bodyPr wrap="square" rtlCol="0">
            <a:spAutoFit/>
          </a:bodyPr>
          <a:lstStyle/>
          <a:p>
            <a:pPr algn="ctr"/>
            <a:r>
              <a:rPr lang="zh-TW" altLang="en-US" sz="3400" dirty="0">
                <a:solidFill>
                  <a:srgbClr val="FF0000"/>
                </a:solidFill>
              </a:rPr>
              <a:t>远水救不得近火</a:t>
            </a:r>
          </a:p>
        </p:txBody>
      </p:sp>
      <p:sp>
        <p:nvSpPr>
          <p:cNvPr id="14" name="文字方塊 13">
            <a:extLst>
              <a:ext uri="{FF2B5EF4-FFF2-40B4-BE49-F238E27FC236}">
                <a16:creationId xmlns:a16="http://schemas.microsoft.com/office/drawing/2014/main" id="{87661BB1-B9AE-4221-83C3-28014CC0B961}"/>
              </a:ext>
            </a:extLst>
          </p:cNvPr>
          <p:cNvSpPr txBox="1"/>
          <p:nvPr/>
        </p:nvSpPr>
        <p:spPr>
          <a:xfrm>
            <a:off x="1032855" y="5781600"/>
            <a:ext cx="2876550" cy="615553"/>
          </a:xfrm>
          <a:prstGeom prst="rect">
            <a:avLst/>
          </a:prstGeom>
          <a:noFill/>
        </p:spPr>
        <p:txBody>
          <a:bodyPr wrap="square" rtlCol="0">
            <a:spAutoFit/>
          </a:bodyPr>
          <a:lstStyle/>
          <a:p>
            <a:pPr algn="ctr"/>
            <a:r>
              <a:rPr lang="zh-TW" altLang="en-US" sz="3400" dirty="0">
                <a:solidFill>
                  <a:srgbClr val="FF0000"/>
                </a:solidFill>
              </a:rPr>
              <a:t>哭笑不得</a:t>
            </a:r>
          </a:p>
        </p:txBody>
      </p:sp>
    </p:spTree>
    <p:extLst>
      <p:ext uri="{BB962C8B-B14F-4D97-AF65-F5344CB8AC3E}">
        <p14:creationId xmlns:p14="http://schemas.microsoft.com/office/powerpoint/2010/main" val="2107507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8A2B30B-EAD6-4B6A-9332-69D345A41C60}"/>
              </a:ext>
            </a:extLst>
          </p:cNvPr>
          <p:cNvSpPr/>
          <p:nvPr/>
        </p:nvSpPr>
        <p:spPr>
          <a:xfrm>
            <a:off x="724728" y="1433558"/>
            <a:ext cx="11144250" cy="4433842"/>
          </a:xfrm>
          <a:prstGeom prst="rect">
            <a:avLst/>
          </a:prstGeom>
        </p:spPr>
        <p:txBody>
          <a:bodyPr wrap="square">
            <a:spAutoFit/>
          </a:bodyPr>
          <a:lstStyle/>
          <a:p>
            <a:pPr indent="457200" algn="just">
              <a:lnSpc>
                <a:spcPct val="150000"/>
              </a:lnSpc>
            </a:pPr>
            <a:r>
              <a:rPr lang="zh-CN" altLang="en-US" sz="3200" dirty="0">
                <a:solidFill>
                  <a:srgbClr val="191919"/>
                </a:solidFill>
                <a:latin typeface="微軟正黑體" panose="020B0604030504040204" pitchFamily="34" charset="-120"/>
                <a:ea typeface="微軟正黑體" panose="020B0604030504040204" pitchFamily="34" charset="-120"/>
              </a:rPr>
              <a:t>我就知道有两个例子，无独有偶。有两位受过所谓“高等教育”的人，家里延见宾客，照例有两位衣服破敝的老妇捧茶出去，主人不予介绍，客人也就安然受之，以为那个老妪必是佣妇。久之才从侧面打听出来那老妪乃主人之生母，主人嫌其老丑，有失体面，认为见不得人，使之奉茶，废物利用而已。</a:t>
            </a:r>
          </a:p>
        </p:txBody>
      </p:sp>
    </p:spTree>
    <p:extLst>
      <p:ext uri="{BB962C8B-B14F-4D97-AF65-F5344CB8AC3E}">
        <p14:creationId xmlns:p14="http://schemas.microsoft.com/office/powerpoint/2010/main" val="91162019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687630" y="210152"/>
            <a:ext cx="2151321" cy="1107996"/>
          </a:xfrm>
          <a:prstGeom prst="rect">
            <a:avLst/>
          </a:prstGeom>
          <a:solidFill>
            <a:schemeClr val="accent4">
              <a:lumMod val="75000"/>
            </a:schemeClr>
          </a:solidFill>
          <a:ln>
            <a:solidFill>
              <a:schemeClr val="accent1"/>
            </a:solidFill>
          </a:ln>
        </p:spPr>
        <p:txBody>
          <a:bodyPr wrap="square" rtlCol="0">
            <a:spAutoFit/>
          </a:bodyPr>
          <a:lstStyle/>
          <a:p>
            <a:pPr algn="ctr"/>
            <a:r>
              <a:rPr lang="zh-TW" altLang="en-US" sz="6600" dirty="0">
                <a:solidFill>
                  <a:schemeClr val="bg1"/>
                </a:solidFill>
                <a:latin typeface="+mn-ea"/>
              </a:rPr>
              <a:t>谬论</a:t>
            </a:r>
            <a:endParaRPr lang="en-US" altLang="zh-TW" sz="6600" dirty="0">
              <a:solidFill>
                <a:schemeClr val="bg1"/>
              </a:solidFill>
              <a:latin typeface="+mn-ea"/>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687630" y="1969611"/>
            <a:ext cx="5408370" cy="916469"/>
          </a:xfrm>
          <a:prstGeom prst="rect">
            <a:avLst/>
          </a:prstGeom>
          <a:noFill/>
        </p:spPr>
        <p:txBody>
          <a:bodyPr wrap="square" rtlCol="0">
            <a:spAutoFit/>
          </a:bodyPr>
          <a:lstStyle/>
          <a:p>
            <a:pPr algn="ctr">
              <a:lnSpc>
                <a:spcPct val="150000"/>
              </a:lnSpc>
            </a:pPr>
            <a:r>
              <a:rPr lang="zh-TW" altLang="en-US" sz="4000" dirty="0">
                <a:latin typeface="+mn-ea"/>
              </a:rPr>
              <a:t>荒谬、错误的言论。</a:t>
            </a:r>
          </a:p>
        </p:txBody>
      </p:sp>
      <p:sp>
        <p:nvSpPr>
          <p:cNvPr id="15" name="矩形 14">
            <a:extLst>
              <a:ext uri="{FF2B5EF4-FFF2-40B4-BE49-F238E27FC236}">
                <a16:creationId xmlns:a16="http://schemas.microsoft.com/office/drawing/2014/main" id="{58C387E4-4460-4071-8CB6-8D0ABB1306E7}"/>
              </a:ext>
            </a:extLst>
          </p:cNvPr>
          <p:cNvSpPr/>
          <p:nvPr/>
        </p:nvSpPr>
        <p:spPr>
          <a:xfrm>
            <a:off x="2838951" y="681853"/>
            <a:ext cx="3609474" cy="584775"/>
          </a:xfrm>
          <a:prstGeom prst="rect">
            <a:avLst/>
          </a:prstGeom>
        </p:spPr>
        <p:txBody>
          <a:bodyPr wrap="square">
            <a:spAutoFit/>
          </a:bodyPr>
          <a:lstStyle/>
          <a:p>
            <a:pPr algn="ctr"/>
            <a:r>
              <a:rPr lang="en-US" altLang="zh-TW" sz="3200" dirty="0">
                <a:latin typeface="+mn-ea"/>
              </a:rPr>
              <a:t>fallacy</a:t>
            </a:r>
            <a:endParaRPr lang="zh-TW" altLang="en-US" sz="3200" dirty="0">
              <a:latin typeface="+mn-ea"/>
              <a:cs typeface="Calibri" panose="020F0502020204030204" pitchFamily="34" charset="0"/>
            </a:endParaRPr>
          </a:p>
        </p:txBody>
      </p:sp>
    </p:spTree>
    <p:extLst>
      <p:ext uri="{BB962C8B-B14F-4D97-AF65-F5344CB8AC3E}">
        <p14:creationId xmlns:p14="http://schemas.microsoft.com/office/powerpoint/2010/main" val="4118385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1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3CD4040-8AA2-4C10-9B71-61F11E7BCD9A}"/>
              </a:ext>
            </a:extLst>
          </p:cNvPr>
          <p:cNvSpPr txBox="1"/>
          <p:nvPr/>
        </p:nvSpPr>
        <p:spPr>
          <a:xfrm>
            <a:off x="699978" y="589563"/>
            <a:ext cx="4327450" cy="1107996"/>
          </a:xfrm>
          <a:prstGeom prst="rect">
            <a:avLst/>
          </a:prstGeom>
          <a:solidFill>
            <a:srgbClr val="7030A0"/>
          </a:solidFill>
          <a:ln>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spAutoFit/>
          </a:bodyPr>
          <a:lstStyle/>
          <a:p>
            <a:pPr algn="ctr"/>
            <a:r>
              <a:rPr lang="zh-TW" altLang="en-US" sz="6600" dirty="0"/>
              <a:t>言过其实</a:t>
            </a:r>
            <a:endParaRPr lang="en-US" altLang="zh-TW" sz="6600" dirty="0"/>
          </a:p>
        </p:txBody>
      </p:sp>
      <p:sp>
        <p:nvSpPr>
          <p:cNvPr id="3" name="矩形 2">
            <a:extLst>
              <a:ext uri="{FF2B5EF4-FFF2-40B4-BE49-F238E27FC236}">
                <a16:creationId xmlns:a16="http://schemas.microsoft.com/office/drawing/2014/main" id="{5EFAA07E-D2DF-410D-BA07-6EE204523098}"/>
              </a:ext>
            </a:extLst>
          </p:cNvPr>
          <p:cNvSpPr/>
          <p:nvPr/>
        </p:nvSpPr>
        <p:spPr>
          <a:xfrm>
            <a:off x="5381626" y="2952219"/>
            <a:ext cx="6491396" cy="3314690"/>
          </a:xfrm>
          <a:prstGeom prst="rect">
            <a:avLst/>
          </a:prstGeom>
        </p:spPr>
        <p:txBody>
          <a:bodyPr wrap="square">
            <a:spAutoFit/>
          </a:bodyPr>
          <a:lstStyle/>
          <a:p>
            <a:pPr algn="ctr">
              <a:lnSpc>
                <a:spcPct val="150000"/>
              </a:lnSpc>
            </a:pPr>
            <a:r>
              <a:rPr lang="zh-TW" altLang="en-US" sz="3600" dirty="0"/>
              <a:t>這本小說的確寫得很好，也很成功，但要說它是過去十年間最流行的小說，倒是言過其實了</a:t>
            </a:r>
            <a:r>
              <a:rPr lang="zh-TW" altLang="en-US" sz="3600" dirty="0">
                <a:latin typeface="Helvetica Neue"/>
              </a:rPr>
              <a:t>。</a:t>
            </a:r>
            <a:endParaRPr lang="zh-TW" altLang="en-US" sz="3600" dirty="0"/>
          </a:p>
        </p:txBody>
      </p:sp>
      <p:cxnSp>
        <p:nvCxnSpPr>
          <p:cNvPr id="5" name="直線單箭頭接點 4">
            <a:extLst>
              <a:ext uri="{FF2B5EF4-FFF2-40B4-BE49-F238E27FC236}">
                <a16:creationId xmlns:a16="http://schemas.microsoft.com/office/drawing/2014/main" id="{036036A7-BBBC-4FBA-AF40-C2B26F213443}"/>
              </a:ext>
            </a:extLst>
          </p:cNvPr>
          <p:cNvCxnSpPr>
            <a:cxnSpLocks/>
            <a:stCxn id="2" idx="3"/>
            <a:endCxn id="6" idx="1"/>
          </p:cNvCxnSpPr>
          <p:nvPr/>
        </p:nvCxnSpPr>
        <p:spPr>
          <a:xfrm>
            <a:off x="5027428" y="1143561"/>
            <a:ext cx="1068572" cy="1"/>
          </a:xfrm>
          <a:prstGeom prst="straightConnector1">
            <a:avLst/>
          </a:prstGeom>
          <a:ln w="76200">
            <a:solidFill>
              <a:srgbClr val="926397"/>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37018BC7-6073-4CA9-9B83-CB477C626896}"/>
              </a:ext>
            </a:extLst>
          </p:cNvPr>
          <p:cNvSpPr txBox="1"/>
          <p:nvPr/>
        </p:nvSpPr>
        <p:spPr>
          <a:xfrm>
            <a:off x="6096000" y="481842"/>
            <a:ext cx="6096000" cy="1323439"/>
          </a:xfrm>
          <a:prstGeom prst="rect">
            <a:avLst/>
          </a:prstGeom>
          <a:noFill/>
          <a:ln w="76200">
            <a:solidFill>
              <a:srgbClr val="7030A0"/>
            </a:solidFill>
          </a:ln>
        </p:spPr>
        <p:txBody>
          <a:bodyPr wrap="square" rtlCol="0">
            <a:spAutoFit/>
          </a:bodyPr>
          <a:lstStyle/>
          <a:p>
            <a:pPr algn="ctr"/>
            <a:r>
              <a:rPr lang="zh-TW" altLang="en-US" sz="4000" dirty="0">
                <a:solidFill>
                  <a:srgbClr val="7030A0"/>
                </a:solidFill>
                <a:latin typeface="+mn-ea"/>
              </a:rPr>
              <a:t>话说得过分，不符合实际情况。</a:t>
            </a:r>
          </a:p>
        </p:txBody>
      </p:sp>
      <p:sp>
        <p:nvSpPr>
          <p:cNvPr id="4" name="矩形 3">
            <a:extLst>
              <a:ext uri="{FF2B5EF4-FFF2-40B4-BE49-F238E27FC236}">
                <a16:creationId xmlns:a16="http://schemas.microsoft.com/office/drawing/2014/main" id="{FB38022E-C858-4D77-A78B-A2A334483D0A}"/>
              </a:ext>
            </a:extLst>
          </p:cNvPr>
          <p:cNvSpPr/>
          <p:nvPr/>
        </p:nvSpPr>
        <p:spPr>
          <a:xfrm>
            <a:off x="6096000" y="1943102"/>
            <a:ext cx="5777022" cy="523220"/>
          </a:xfrm>
          <a:prstGeom prst="rect">
            <a:avLst/>
          </a:prstGeom>
        </p:spPr>
        <p:txBody>
          <a:bodyPr wrap="square">
            <a:spAutoFit/>
          </a:bodyPr>
          <a:lstStyle/>
          <a:p>
            <a:pPr algn="ctr"/>
            <a:r>
              <a:rPr lang="en-US" altLang="zh-TW" sz="2800" dirty="0">
                <a:solidFill>
                  <a:srgbClr val="7030A0"/>
                </a:solidFill>
                <a:latin typeface="微軟正黑體" panose="020B0604030504040204" pitchFamily="34" charset="-120"/>
                <a:ea typeface="微軟正黑體" panose="020B0604030504040204" pitchFamily="34" charset="-120"/>
              </a:rPr>
              <a:t>be more apparent than real</a:t>
            </a:r>
            <a:endParaRPr lang="zh-TW" altLang="en-US" sz="2800" dirty="0">
              <a:solidFill>
                <a:srgbClr val="7030A0"/>
              </a:solidFill>
              <a:latin typeface="微軟正黑體" panose="020B0604030504040204" pitchFamily="34" charset="-120"/>
              <a:ea typeface="微軟正黑體" panose="020B0604030504040204" pitchFamily="34" charset="-120"/>
            </a:endParaRPr>
          </a:p>
        </p:txBody>
      </p:sp>
      <p:pic>
        <p:nvPicPr>
          <p:cNvPr id="7" name="圖片 6">
            <a:extLst>
              <a:ext uri="{FF2B5EF4-FFF2-40B4-BE49-F238E27FC236}">
                <a16:creationId xmlns:a16="http://schemas.microsoft.com/office/drawing/2014/main" id="{1CF87BE1-8949-4312-9DC6-BBB45ABFEF9B}"/>
              </a:ext>
            </a:extLst>
          </p:cNvPr>
          <p:cNvPicPr>
            <a:picLocks noChangeAspect="1"/>
          </p:cNvPicPr>
          <p:nvPr/>
        </p:nvPicPr>
        <p:blipFill rotWithShape="1">
          <a:blip r:embed="rId2"/>
          <a:srcRect b="10841"/>
          <a:stretch/>
        </p:blipFill>
        <p:spPr>
          <a:xfrm>
            <a:off x="1485900" y="2732279"/>
            <a:ext cx="3246661" cy="3095084"/>
          </a:xfrm>
          <a:prstGeom prst="rect">
            <a:avLst/>
          </a:prstGeom>
        </p:spPr>
      </p:pic>
    </p:spTree>
    <p:extLst>
      <p:ext uri="{BB962C8B-B14F-4D97-AF65-F5344CB8AC3E}">
        <p14:creationId xmlns:p14="http://schemas.microsoft.com/office/powerpoint/2010/main" val="2470407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8A2B30B-EAD6-4B6A-9332-69D345A41C60}"/>
              </a:ext>
            </a:extLst>
          </p:cNvPr>
          <p:cNvSpPr/>
          <p:nvPr/>
        </p:nvSpPr>
        <p:spPr>
          <a:xfrm>
            <a:off x="744605" y="2897256"/>
            <a:ext cx="11144250" cy="1479187"/>
          </a:xfrm>
          <a:prstGeom prst="rect">
            <a:avLst/>
          </a:prstGeom>
        </p:spPr>
        <p:txBody>
          <a:bodyPr wrap="square">
            <a:spAutoFit/>
          </a:bodyPr>
          <a:lstStyle/>
          <a:p>
            <a:pPr indent="457200" algn="just">
              <a:lnSpc>
                <a:spcPct val="150000"/>
              </a:lnSpc>
            </a:pPr>
            <a:r>
              <a:rPr lang="zh-CN" altLang="en-US" sz="3200" dirty="0">
                <a:solidFill>
                  <a:srgbClr val="191919"/>
                </a:solidFill>
                <a:latin typeface="微軟正黑體" panose="020B0604030504040204" pitchFamily="34" charset="-120"/>
                <a:ea typeface="微軟正黑體" panose="020B0604030504040204" pitchFamily="34" charset="-120"/>
              </a:rPr>
              <a:t>狗不嫌家贫，并未言过其实。子不嫌母丑，对愈来愈多的人有变为谬论的可能。</a:t>
            </a:r>
            <a:endParaRPr lang="zh-CN" altLang="en-US" sz="3200" b="0" i="0" dirty="0">
              <a:solidFill>
                <a:srgbClr val="191919"/>
              </a:solidFill>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1993432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7BAF4B04-3994-46EC-A7FF-42F7A75A44A1}"/>
              </a:ext>
            </a:extLst>
          </p:cNvPr>
          <p:cNvSpPr txBox="1"/>
          <p:nvPr/>
        </p:nvSpPr>
        <p:spPr>
          <a:xfrm>
            <a:off x="714375" y="1212079"/>
            <a:ext cx="11318298" cy="4976555"/>
          </a:xfrm>
          <a:prstGeom prst="rect">
            <a:avLst/>
          </a:prstGeom>
          <a:noFill/>
        </p:spPr>
        <p:txBody>
          <a:bodyPr wrap="square" rtlCol="0">
            <a:spAutoFit/>
          </a:bodyPr>
          <a:lstStyle/>
          <a:p>
            <a:pPr>
              <a:lnSpc>
                <a:spcPct val="150000"/>
              </a:lnSpc>
            </a:pPr>
            <a:r>
              <a:rPr lang="en-US" altLang="zh-TW" sz="3600" dirty="0">
                <a:latin typeface="+mn-ea"/>
              </a:rPr>
              <a:t>1.</a:t>
            </a:r>
            <a:r>
              <a:rPr lang="zh-TW" altLang="en-US" sz="3600" dirty="0">
                <a:latin typeface="+mn-ea"/>
              </a:rPr>
              <a:t>在作者看来，行业之间没什么差别。</a:t>
            </a:r>
            <a:endParaRPr lang="en-US" altLang="zh-TW" sz="3600" dirty="0">
              <a:latin typeface="+mn-ea"/>
            </a:endParaRPr>
          </a:p>
          <a:p>
            <a:pPr>
              <a:lnSpc>
                <a:spcPct val="150000"/>
              </a:lnSpc>
            </a:pPr>
            <a:r>
              <a:rPr lang="en-US" altLang="zh-TW" sz="3600" dirty="0">
                <a:latin typeface="+mn-ea"/>
              </a:rPr>
              <a:t>2.</a:t>
            </a:r>
            <a:r>
              <a:rPr lang="zh-TW" altLang="en-US" sz="3600" dirty="0">
                <a:latin typeface="+mn-ea"/>
              </a:rPr>
              <a:t>作者对自己的职业也不太满意 。</a:t>
            </a:r>
            <a:endParaRPr lang="en-US" altLang="zh-TW" sz="3600" dirty="0">
              <a:latin typeface="+mn-ea"/>
            </a:endParaRPr>
          </a:p>
          <a:p>
            <a:pPr>
              <a:lnSpc>
                <a:spcPct val="150000"/>
              </a:lnSpc>
            </a:pPr>
            <a:r>
              <a:rPr lang="en-US" altLang="zh-TW" sz="3600" dirty="0">
                <a:latin typeface="+mn-ea"/>
              </a:rPr>
              <a:t>3.</a:t>
            </a:r>
            <a:r>
              <a:rPr lang="zh-TW" altLang="en-US" sz="3600" dirty="0">
                <a:latin typeface="+mn-ea"/>
              </a:rPr>
              <a:t>“吃一行、恨一行”的人常常唉声叹气 。</a:t>
            </a:r>
            <a:endParaRPr lang="en-US" altLang="zh-TW" sz="3600" dirty="0">
              <a:latin typeface="+mn-ea"/>
            </a:endParaRPr>
          </a:p>
          <a:p>
            <a:pPr>
              <a:lnSpc>
                <a:spcPct val="150000"/>
              </a:lnSpc>
            </a:pPr>
            <a:r>
              <a:rPr lang="en-US" altLang="zh-TW" sz="3600" dirty="0">
                <a:latin typeface="+mn-ea"/>
              </a:rPr>
              <a:t>4.</a:t>
            </a:r>
            <a:r>
              <a:rPr lang="zh-TW" altLang="en-US" sz="3600" dirty="0">
                <a:latin typeface="+mn-ea"/>
              </a:rPr>
              <a:t>“这山望着那山高”比喻对自己的处境不满，总是羡</a:t>
            </a:r>
            <a:endParaRPr lang="en-US" altLang="zh-TW" sz="3600" dirty="0">
              <a:latin typeface="+mn-ea"/>
            </a:endParaRPr>
          </a:p>
          <a:p>
            <a:pPr>
              <a:lnSpc>
                <a:spcPct val="150000"/>
              </a:lnSpc>
            </a:pPr>
            <a:r>
              <a:rPr lang="zh-TW" altLang="en-US" sz="3600" dirty="0">
                <a:latin typeface="+mn-ea"/>
              </a:rPr>
              <a:t>   慕别人 。</a:t>
            </a:r>
            <a:endParaRPr lang="en-US" altLang="zh-TW" sz="3600" dirty="0">
              <a:latin typeface="+mn-ea"/>
            </a:endParaRPr>
          </a:p>
          <a:p>
            <a:pPr>
              <a:lnSpc>
                <a:spcPct val="150000"/>
              </a:lnSpc>
            </a:pPr>
            <a:r>
              <a:rPr lang="en-US" altLang="zh-TW" sz="3600" dirty="0">
                <a:latin typeface="+mn-ea"/>
              </a:rPr>
              <a:t>5.</a:t>
            </a:r>
            <a:r>
              <a:rPr lang="zh-TW" altLang="en-US" sz="3600" dirty="0">
                <a:latin typeface="+mn-ea"/>
              </a:rPr>
              <a:t>狗是很有义气的动物。</a:t>
            </a:r>
            <a:endParaRPr lang="en-US" altLang="zh-TW" sz="3600" dirty="0">
              <a:latin typeface="+mn-ea"/>
            </a:endParaRPr>
          </a:p>
        </p:txBody>
      </p:sp>
      <p:sp>
        <p:nvSpPr>
          <p:cNvPr id="3" name="文字方塊 2">
            <a:extLst>
              <a:ext uri="{FF2B5EF4-FFF2-40B4-BE49-F238E27FC236}">
                <a16:creationId xmlns:a16="http://schemas.microsoft.com/office/drawing/2014/main" id="{DF0C9841-24BF-4731-B185-3D82368A25CE}"/>
              </a:ext>
            </a:extLst>
          </p:cNvPr>
          <p:cNvSpPr txBox="1"/>
          <p:nvPr/>
        </p:nvSpPr>
        <p:spPr>
          <a:xfrm>
            <a:off x="0" y="0"/>
            <a:ext cx="4826000" cy="584775"/>
          </a:xfrm>
          <a:prstGeom prst="rect">
            <a:avLst/>
          </a:prstGeom>
          <a:solidFill>
            <a:srgbClr val="006699"/>
          </a:solidFill>
        </p:spPr>
        <p:txBody>
          <a:bodyPr wrap="square" rtlCol="0">
            <a:spAutoFit/>
          </a:bodyPr>
          <a:lstStyle/>
          <a:p>
            <a:pPr algn="ctr"/>
            <a:r>
              <a:rPr lang="zh-TW" altLang="en-US" sz="3200" dirty="0">
                <a:solidFill>
                  <a:schemeClr val="bg1"/>
                </a:solidFill>
              </a:rPr>
              <a:t>根据文章的内容判断正误</a:t>
            </a:r>
          </a:p>
        </p:txBody>
      </p:sp>
    </p:spTree>
    <p:extLst>
      <p:ext uri="{BB962C8B-B14F-4D97-AF65-F5344CB8AC3E}">
        <p14:creationId xmlns:p14="http://schemas.microsoft.com/office/powerpoint/2010/main" val="2151301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7BAF4B04-3994-46EC-A7FF-42F7A75A44A1}"/>
              </a:ext>
            </a:extLst>
          </p:cNvPr>
          <p:cNvSpPr txBox="1"/>
          <p:nvPr/>
        </p:nvSpPr>
        <p:spPr>
          <a:xfrm>
            <a:off x="704850" y="1135891"/>
            <a:ext cx="11132731" cy="4976555"/>
          </a:xfrm>
          <a:prstGeom prst="rect">
            <a:avLst/>
          </a:prstGeom>
          <a:noFill/>
        </p:spPr>
        <p:txBody>
          <a:bodyPr wrap="square" rtlCol="0">
            <a:spAutoFit/>
          </a:bodyPr>
          <a:lstStyle/>
          <a:p>
            <a:pPr>
              <a:lnSpc>
                <a:spcPct val="150000"/>
              </a:lnSpc>
            </a:pPr>
            <a:r>
              <a:rPr lang="en-US" altLang="zh-TW" sz="3600" dirty="0">
                <a:latin typeface="+mn-ea"/>
              </a:rPr>
              <a:t>6.《</a:t>
            </a:r>
            <a:r>
              <a:rPr lang="zh-TW" altLang="en-US" sz="3600" dirty="0">
                <a:latin typeface="+mn-ea"/>
              </a:rPr>
              <a:t>乌鸦歌</a:t>
            </a:r>
            <a:r>
              <a:rPr lang="en-US" altLang="zh-TW" sz="3600" dirty="0">
                <a:latin typeface="+mn-ea"/>
              </a:rPr>
              <a:t>》</a:t>
            </a:r>
            <a:r>
              <a:rPr lang="zh-TW" altLang="en-US" sz="3600" dirty="0">
                <a:latin typeface="+mn-ea"/>
              </a:rPr>
              <a:t>是一首劝孝的儿歌。</a:t>
            </a:r>
            <a:endParaRPr lang="en-US" altLang="zh-TW" sz="3600" dirty="0">
              <a:latin typeface="+mn-ea"/>
            </a:endParaRPr>
          </a:p>
          <a:p>
            <a:pPr>
              <a:lnSpc>
                <a:spcPct val="150000"/>
              </a:lnSpc>
            </a:pPr>
            <a:r>
              <a:rPr lang="en-US" altLang="zh-TW" sz="3600" dirty="0">
                <a:latin typeface="+mn-ea"/>
              </a:rPr>
              <a:t>7.</a:t>
            </a:r>
            <a:r>
              <a:rPr lang="zh-TW" altLang="en-US" sz="3600" dirty="0">
                <a:latin typeface="+mn-ea"/>
              </a:rPr>
              <a:t>受过“高等教育”的人不一定懂得做人的道理。</a:t>
            </a:r>
            <a:endParaRPr lang="en-US" altLang="zh-TW" sz="3600" dirty="0">
              <a:latin typeface="+mn-ea"/>
            </a:endParaRPr>
          </a:p>
          <a:p>
            <a:pPr>
              <a:lnSpc>
                <a:spcPct val="150000"/>
              </a:lnSpc>
            </a:pPr>
            <a:r>
              <a:rPr lang="en-US" altLang="zh-TW" sz="3600" dirty="0">
                <a:latin typeface="+mn-ea"/>
              </a:rPr>
              <a:t>8.</a:t>
            </a:r>
            <a:r>
              <a:rPr lang="zh-TW" altLang="en-US" sz="3600" dirty="0">
                <a:latin typeface="+mn-ea"/>
              </a:rPr>
              <a:t>给客人端茶的老人其实是主人的亲身母亲 。</a:t>
            </a:r>
            <a:endParaRPr lang="en-US" altLang="zh-TW" sz="3600" dirty="0">
              <a:latin typeface="+mn-ea"/>
            </a:endParaRPr>
          </a:p>
          <a:p>
            <a:pPr>
              <a:lnSpc>
                <a:spcPct val="150000"/>
              </a:lnSpc>
            </a:pPr>
            <a:r>
              <a:rPr lang="en-US" altLang="zh-TW" sz="3600" dirty="0">
                <a:latin typeface="+mn-ea"/>
              </a:rPr>
              <a:t>9.</a:t>
            </a:r>
            <a:r>
              <a:rPr lang="zh-TW" altLang="en-US" sz="3600" dirty="0">
                <a:latin typeface="+mn-ea"/>
              </a:rPr>
              <a:t>作者认为让母亲给客人端茶，并且不予介绍是可以理</a:t>
            </a:r>
            <a:endParaRPr lang="en-US" altLang="zh-TW" sz="3600" dirty="0">
              <a:latin typeface="+mn-ea"/>
            </a:endParaRPr>
          </a:p>
          <a:p>
            <a:pPr>
              <a:lnSpc>
                <a:spcPct val="150000"/>
              </a:lnSpc>
            </a:pPr>
            <a:r>
              <a:rPr lang="zh-TW" altLang="en-US" sz="3600" dirty="0">
                <a:latin typeface="+mn-ea"/>
              </a:rPr>
              <a:t>   解的 。</a:t>
            </a:r>
            <a:endParaRPr lang="en-US" altLang="zh-TW" sz="3600" dirty="0">
              <a:latin typeface="+mn-ea"/>
            </a:endParaRPr>
          </a:p>
          <a:p>
            <a:pPr>
              <a:lnSpc>
                <a:spcPct val="150000"/>
              </a:lnSpc>
            </a:pPr>
            <a:r>
              <a:rPr lang="en-US" altLang="zh-TW" sz="3600" dirty="0">
                <a:latin typeface="+mn-ea"/>
              </a:rPr>
              <a:t>10.</a:t>
            </a:r>
            <a:r>
              <a:rPr lang="zh-TW" altLang="en-US" sz="3600" dirty="0">
                <a:latin typeface="+mn-ea"/>
              </a:rPr>
              <a:t>作者对人们的伦理道德不抱乐观的态度 。</a:t>
            </a:r>
          </a:p>
        </p:txBody>
      </p:sp>
      <p:sp>
        <p:nvSpPr>
          <p:cNvPr id="3" name="文字方塊 2">
            <a:extLst>
              <a:ext uri="{FF2B5EF4-FFF2-40B4-BE49-F238E27FC236}">
                <a16:creationId xmlns:a16="http://schemas.microsoft.com/office/drawing/2014/main" id="{684E35F1-290B-4DA2-B72B-B87D8FA1A487}"/>
              </a:ext>
            </a:extLst>
          </p:cNvPr>
          <p:cNvSpPr txBox="1"/>
          <p:nvPr/>
        </p:nvSpPr>
        <p:spPr>
          <a:xfrm>
            <a:off x="0" y="-12700"/>
            <a:ext cx="4826000" cy="584775"/>
          </a:xfrm>
          <a:prstGeom prst="rect">
            <a:avLst/>
          </a:prstGeom>
          <a:solidFill>
            <a:srgbClr val="006699"/>
          </a:solidFill>
        </p:spPr>
        <p:txBody>
          <a:bodyPr wrap="square" rtlCol="0">
            <a:spAutoFit/>
          </a:bodyPr>
          <a:lstStyle/>
          <a:p>
            <a:pPr algn="ctr"/>
            <a:r>
              <a:rPr lang="zh-TW" altLang="en-US" sz="3200" dirty="0">
                <a:solidFill>
                  <a:schemeClr val="bg1"/>
                </a:solidFill>
              </a:rPr>
              <a:t>根据文章的内容判断正误</a:t>
            </a:r>
          </a:p>
        </p:txBody>
      </p:sp>
    </p:spTree>
    <p:extLst>
      <p:ext uri="{BB962C8B-B14F-4D97-AF65-F5344CB8AC3E}">
        <p14:creationId xmlns:p14="http://schemas.microsoft.com/office/powerpoint/2010/main" val="2277290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2">
            <a:extLst>
              <a:ext uri="{FF2B5EF4-FFF2-40B4-BE49-F238E27FC236}">
                <a16:creationId xmlns:a16="http://schemas.microsoft.com/office/drawing/2014/main" id="{CEDA63F2-4687-4202-99DB-5C1989734C57}"/>
              </a:ext>
            </a:extLst>
          </p:cNvPr>
          <p:cNvGraphicFramePr>
            <a:graphicFrameLocks noGrp="1"/>
          </p:cNvGraphicFramePr>
          <p:nvPr>
            <p:extLst>
              <p:ext uri="{D42A27DB-BD31-4B8C-83A1-F6EECF244321}">
                <p14:modId xmlns:p14="http://schemas.microsoft.com/office/powerpoint/2010/main" val="2644294554"/>
              </p:ext>
            </p:extLst>
          </p:nvPr>
        </p:nvGraphicFramePr>
        <p:xfrm>
          <a:off x="685800" y="0"/>
          <a:ext cx="11182348" cy="1238250"/>
        </p:xfrm>
        <a:graphic>
          <a:graphicData uri="http://schemas.openxmlformats.org/drawingml/2006/table">
            <a:tbl>
              <a:tblPr firstRow="1" bandRow="1">
                <a:tableStyleId>{21E4AEA4-8DFA-4A89-87EB-49C32662AFE0}</a:tableStyleId>
              </a:tblPr>
              <a:tblGrid>
                <a:gridCol w="2795587">
                  <a:extLst>
                    <a:ext uri="{9D8B030D-6E8A-4147-A177-3AD203B41FA5}">
                      <a16:colId xmlns:a16="http://schemas.microsoft.com/office/drawing/2014/main" val="3921550858"/>
                    </a:ext>
                  </a:extLst>
                </a:gridCol>
                <a:gridCol w="2795587">
                  <a:extLst>
                    <a:ext uri="{9D8B030D-6E8A-4147-A177-3AD203B41FA5}">
                      <a16:colId xmlns:a16="http://schemas.microsoft.com/office/drawing/2014/main" val="431703438"/>
                    </a:ext>
                  </a:extLst>
                </a:gridCol>
                <a:gridCol w="2795587">
                  <a:extLst>
                    <a:ext uri="{9D8B030D-6E8A-4147-A177-3AD203B41FA5}">
                      <a16:colId xmlns:a16="http://schemas.microsoft.com/office/drawing/2014/main" val="2293285237"/>
                    </a:ext>
                  </a:extLst>
                </a:gridCol>
                <a:gridCol w="2795587">
                  <a:extLst>
                    <a:ext uri="{9D8B030D-6E8A-4147-A177-3AD203B41FA5}">
                      <a16:colId xmlns:a16="http://schemas.microsoft.com/office/drawing/2014/main" val="2623286708"/>
                    </a:ext>
                  </a:extLst>
                </a:gridCol>
              </a:tblGrid>
              <a:tr h="619125">
                <a:tc>
                  <a:txBody>
                    <a:bodyPr/>
                    <a:lstStyle/>
                    <a:p>
                      <a:pPr algn="ctr"/>
                      <a:r>
                        <a:rPr lang="zh-TW" altLang="en-US" sz="3200" b="1" dirty="0">
                          <a:solidFill>
                            <a:schemeClr val="bg1"/>
                          </a:solidFill>
                        </a:rPr>
                        <a:t>出人头地</a:t>
                      </a:r>
                    </a:p>
                  </a:txBody>
                  <a:tcPr anchor="ctr">
                    <a:solidFill>
                      <a:srgbClr val="800000"/>
                    </a:solidFill>
                  </a:tcPr>
                </a:tc>
                <a:tc>
                  <a:txBody>
                    <a:bodyPr/>
                    <a:lstStyle/>
                    <a:p>
                      <a:pPr algn="ctr"/>
                      <a:r>
                        <a:rPr lang="zh-TW" altLang="en-US" sz="3200" b="1" dirty="0">
                          <a:solidFill>
                            <a:schemeClr val="bg1"/>
                          </a:solidFill>
                        </a:rPr>
                        <a:t>唉声叹气</a:t>
                      </a:r>
                    </a:p>
                  </a:txBody>
                  <a:tcPr anchor="ctr">
                    <a:solidFill>
                      <a:srgbClr val="800000"/>
                    </a:solidFill>
                  </a:tcPr>
                </a:tc>
                <a:tc>
                  <a:txBody>
                    <a:bodyPr/>
                    <a:lstStyle/>
                    <a:p>
                      <a:pPr algn="ctr"/>
                      <a:r>
                        <a:rPr lang="zh-TW" altLang="en-US" sz="3200" b="1" dirty="0">
                          <a:solidFill>
                            <a:schemeClr val="bg1"/>
                          </a:solidFill>
                        </a:rPr>
                        <a:t>安分守己</a:t>
                      </a:r>
                    </a:p>
                  </a:txBody>
                  <a:tcPr anchor="ctr">
                    <a:solidFill>
                      <a:srgbClr val="800000"/>
                    </a:solidFill>
                  </a:tcPr>
                </a:tc>
                <a:tc>
                  <a:txBody>
                    <a:bodyPr/>
                    <a:lstStyle/>
                    <a:p>
                      <a:pPr algn="ctr"/>
                      <a:r>
                        <a:rPr lang="zh-TW" altLang="en-US" sz="3200" b="1" dirty="0">
                          <a:solidFill>
                            <a:schemeClr val="bg1"/>
                          </a:solidFill>
                        </a:rPr>
                        <a:t>无可奈何</a:t>
                      </a:r>
                    </a:p>
                  </a:txBody>
                  <a:tcPr anchor="ctr">
                    <a:solidFill>
                      <a:srgbClr val="800000"/>
                    </a:solidFill>
                  </a:tcPr>
                </a:tc>
                <a:extLst>
                  <a:ext uri="{0D108BD9-81ED-4DB2-BD59-A6C34878D82A}">
                    <a16:rowId xmlns:a16="http://schemas.microsoft.com/office/drawing/2014/main" val="3400764900"/>
                  </a:ext>
                </a:extLst>
              </a:tr>
              <a:tr h="619125">
                <a:tc>
                  <a:txBody>
                    <a:bodyPr/>
                    <a:lstStyle/>
                    <a:p>
                      <a:pPr algn="ctr"/>
                      <a:r>
                        <a:rPr lang="zh-TW" altLang="en-US" sz="3200" b="1" dirty="0">
                          <a:solidFill>
                            <a:schemeClr val="bg1"/>
                          </a:solidFill>
                        </a:rPr>
                        <a:t>寸步不离</a:t>
                      </a:r>
                    </a:p>
                  </a:txBody>
                  <a:tcPr anchor="ctr">
                    <a:solidFill>
                      <a:srgbClr val="800000"/>
                    </a:solidFill>
                  </a:tcPr>
                </a:tc>
                <a:tc>
                  <a:txBody>
                    <a:bodyPr/>
                    <a:lstStyle/>
                    <a:p>
                      <a:pPr algn="ctr"/>
                      <a:r>
                        <a:rPr lang="zh-TW" altLang="en-US" sz="3200" b="1" dirty="0">
                          <a:solidFill>
                            <a:schemeClr val="bg1"/>
                          </a:solidFill>
                        </a:rPr>
                        <a:t>无独有偶</a:t>
                      </a:r>
                    </a:p>
                  </a:txBody>
                  <a:tcPr anchor="ctr">
                    <a:solidFill>
                      <a:srgbClr val="800000"/>
                    </a:solidFill>
                  </a:tcPr>
                </a:tc>
                <a:tc>
                  <a:txBody>
                    <a:bodyPr/>
                    <a:lstStyle/>
                    <a:p>
                      <a:pPr algn="ctr"/>
                      <a:r>
                        <a:rPr lang="zh-TW" altLang="en-US" sz="3200" b="1" dirty="0">
                          <a:solidFill>
                            <a:schemeClr val="bg1"/>
                          </a:solidFill>
                        </a:rPr>
                        <a:t>言过其实</a:t>
                      </a:r>
                    </a:p>
                  </a:txBody>
                  <a:tcPr anchor="ctr">
                    <a:solidFill>
                      <a:srgbClr val="800000"/>
                    </a:solidFill>
                  </a:tcPr>
                </a:tc>
                <a:tc>
                  <a:txBody>
                    <a:bodyPr/>
                    <a:lstStyle/>
                    <a:p>
                      <a:pPr algn="ctr"/>
                      <a:endParaRPr lang="zh-TW" altLang="en-US" sz="3200" b="1" dirty="0">
                        <a:solidFill>
                          <a:schemeClr val="bg1"/>
                        </a:solidFill>
                      </a:endParaRPr>
                    </a:p>
                  </a:txBody>
                  <a:tcPr anchor="ctr">
                    <a:solidFill>
                      <a:srgbClr val="800000"/>
                    </a:solidFill>
                  </a:tcPr>
                </a:tc>
                <a:extLst>
                  <a:ext uri="{0D108BD9-81ED-4DB2-BD59-A6C34878D82A}">
                    <a16:rowId xmlns:a16="http://schemas.microsoft.com/office/drawing/2014/main" val="345021883"/>
                  </a:ext>
                </a:extLst>
              </a:tr>
            </a:tbl>
          </a:graphicData>
        </a:graphic>
      </p:graphicFrame>
      <p:sp>
        <p:nvSpPr>
          <p:cNvPr id="4" name="文字方塊 3">
            <a:extLst>
              <a:ext uri="{FF2B5EF4-FFF2-40B4-BE49-F238E27FC236}">
                <a16:creationId xmlns:a16="http://schemas.microsoft.com/office/drawing/2014/main" id="{20DAF1A8-A59B-42AF-A8A1-156243D0FF58}"/>
              </a:ext>
            </a:extLst>
          </p:cNvPr>
          <p:cNvSpPr txBox="1"/>
          <p:nvPr/>
        </p:nvSpPr>
        <p:spPr>
          <a:xfrm>
            <a:off x="715584" y="1238250"/>
            <a:ext cx="11476415" cy="5331268"/>
          </a:xfrm>
          <a:prstGeom prst="rect">
            <a:avLst/>
          </a:prstGeom>
          <a:noFill/>
        </p:spPr>
        <p:txBody>
          <a:bodyPr wrap="square" rtlCol="0">
            <a:spAutoFit/>
          </a:bodyPr>
          <a:lstStyle/>
          <a:p>
            <a:pPr>
              <a:lnSpc>
                <a:spcPct val="150000"/>
              </a:lnSpc>
            </a:pPr>
            <a:r>
              <a:rPr lang="en-US" altLang="zh-TW" sz="3300" dirty="0">
                <a:latin typeface="微軟正黑體" panose="020B0604030504040204" pitchFamily="34" charset="-120"/>
                <a:ea typeface="微軟正黑體" panose="020B0604030504040204" pitchFamily="34" charset="-120"/>
              </a:rPr>
              <a:t>1</a:t>
            </a:r>
            <a:r>
              <a:rPr lang="en-US" altLang="zh-TW" sz="3300" dirty="0">
                <a:latin typeface="微軟正黑體" panose="020B0604030504040204" pitchFamily="34" charset="-120"/>
              </a:rPr>
              <a:t>.</a:t>
            </a:r>
            <a:r>
              <a:rPr lang="zh-TW" altLang="en-US" sz="3300" dirty="0">
                <a:latin typeface="微軟正黑體" panose="020B0604030504040204" pitchFamily="34" charset="-120"/>
              </a:rPr>
              <a:t>整天无精打采、</a:t>
            </a:r>
            <a:r>
              <a:rPr lang="en-US" altLang="zh-TW" sz="3300" dirty="0">
                <a:latin typeface="微軟正黑體" panose="020B0604030504040204" pitchFamily="34" charset="-120"/>
              </a:rPr>
              <a:t>_____________</a:t>
            </a:r>
            <a:r>
              <a:rPr lang="zh-TW" altLang="en-US" sz="3300" dirty="0">
                <a:latin typeface="微軟正黑體" panose="020B0604030504040204" pitchFamily="34" charset="-120"/>
              </a:rPr>
              <a:t>没有用，你得振作起来。 </a:t>
            </a:r>
            <a:endParaRPr lang="en-US" altLang="zh-TW" sz="3300" dirty="0">
              <a:latin typeface="微軟正黑體" panose="020B0604030504040204" pitchFamily="34" charset="-120"/>
            </a:endParaRPr>
          </a:p>
          <a:p>
            <a:pPr>
              <a:lnSpc>
                <a:spcPct val="150000"/>
              </a:lnSpc>
            </a:pPr>
            <a:r>
              <a:rPr lang="en-US" altLang="zh-TW" sz="3300" dirty="0">
                <a:latin typeface="微軟正黑體" panose="020B0604030504040204" pitchFamily="34" charset="-120"/>
              </a:rPr>
              <a:t>2.</a:t>
            </a:r>
            <a:r>
              <a:rPr lang="zh-TW" altLang="en-US" sz="3300" dirty="0">
                <a:latin typeface="微軟正黑體" panose="020B0604030504040204" pitchFamily="34" charset="-120"/>
              </a:rPr>
              <a:t>这些报导未免有点儿</a:t>
            </a:r>
            <a:r>
              <a:rPr lang="en-US" altLang="zh-TW" sz="3300" dirty="0">
                <a:latin typeface="微軟正黑體" panose="020B0604030504040204" pitchFamily="34" charset="-120"/>
              </a:rPr>
              <a:t>_____________</a:t>
            </a:r>
            <a:r>
              <a:rPr lang="zh-TW" altLang="en-US" sz="3300" dirty="0">
                <a:latin typeface="微軟正黑體" panose="020B0604030504040204" pitchFamily="34" charset="-120"/>
              </a:rPr>
              <a:t>，不可全信。 </a:t>
            </a:r>
            <a:endParaRPr lang="en-US" altLang="zh-TW" sz="3300" dirty="0">
              <a:latin typeface="微軟正黑體" panose="020B0604030504040204" pitchFamily="34" charset="-120"/>
            </a:endParaRPr>
          </a:p>
          <a:p>
            <a:pPr>
              <a:lnSpc>
                <a:spcPct val="150000"/>
              </a:lnSpc>
            </a:pPr>
            <a:r>
              <a:rPr lang="en-US" altLang="zh-TW" sz="3300" dirty="0">
                <a:latin typeface="微軟正黑體" panose="020B0604030504040204" pitchFamily="34" charset="-120"/>
              </a:rPr>
              <a:t>3.</a:t>
            </a:r>
            <a:r>
              <a:rPr lang="zh-TW" altLang="en-US" sz="3300" dirty="0">
                <a:latin typeface="微軟正黑體" panose="020B0604030504040204" pitchFamily="34" charset="-120"/>
              </a:rPr>
              <a:t>所谓“望子成龙”，意思就是父母希望子女</a:t>
            </a:r>
            <a:r>
              <a:rPr lang="en-US" altLang="zh-TW" sz="3300" dirty="0">
                <a:latin typeface="微軟正黑體" panose="020B0604030504040204" pitchFamily="34" charset="-120"/>
              </a:rPr>
              <a:t>____________</a:t>
            </a:r>
            <a:r>
              <a:rPr lang="zh-TW" altLang="en-US" sz="3300" dirty="0">
                <a:latin typeface="微軟正黑體" panose="020B0604030504040204" pitchFamily="34" charset="-120"/>
              </a:rPr>
              <a:t>。 </a:t>
            </a:r>
            <a:endParaRPr lang="en-US" altLang="zh-TW" sz="3300" dirty="0">
              <a:latin typeface="微軟正黑體" panose="020B0604030504040204" pitchFamily="34" charset="-120"/>
            </a:endParaRPr>
          </a:p>
          <a:p>
            <a:pPr>
              <a:lnSpc>
                <a:spcPct val="150000"/>
              </a:lnSpc>
            </a:pPr>
            <a:r>
              <a:rPr lang="en-US" altLang="zh-TW" sz="3300" dirty="0">
                <a:latin typeface="微軟正黑體" panose="020B0604030504040204" pitchFamily="34" charset="-120"/>
              </a:rPr>
              <a:t>4.</a:t>
            </a:r>
            <a:r>
              <a:rPr lang="zh-TW" altLang="en-US" sz="3300" dirty="0">
                <a:latin typeface="微軟正黑體" panose="020B0604030504040204" pitchFamily="34" charset="-120"/>
              </a:rPr>
              <a:t>她们俩一个整天抽烟，一个整天喝酒，真是</a:t>
            </a:r>
            <a:r>
              <a:rPr lang="en-US" altLang="zh-TW" sz="3300" dirty="0">
                <a:latin typeface="微軟正黑體" panose="020B0604030504040204" pitchFamily="34" charset="-120"/>
              </a:rPr>
              <a:t>_____________</a:t>
            </a:r>
            <a:r>
              <a:rPr lang="zh-TW" altLang="en-US" sz="3300" dirty="0">
                <a:latin typeface="微軟正黑體" panose="020B0604030504040204" pitchFamily="34" charset="-120"/>
              </a:rPr>
              <a:t>。 </a:t>
            </a:r>
            <a:endParaRPr lang="en-US" altLang="zh-TW" sz="3300" dirty="0">
              <a:latin typeface="微軟正黑體" panose="020B0604030504040204" pitchFamily="34" charset="-120"/>
            </a:endParaRPr>
          </a:p>
          <a:p>
            <a:pPr>
              <a:lnSpc>
                <a:spcPct val="150000"/>
              </a:lnSpc>
            </a:pPr>
            <a:r>
              <a:rPr lang="en-US" altLang="zh-TW" sz="3300" dirty="0">
                <a:latin typeface="微軟正黑體" panose="020B0604030504040204" pitchFamily="34" charset="-120"/>
              </a:rPr>
              <a:t>5.</a:t>
            </a:r>
            <a:r>
              <a:rPr lang="zh-TW" altLang="en-US" sz="3300" dirty="0">
                <a:latin typeface="微軟正黑體" panose="020B0604030504040204" pitchFamily="34" charset="-120"/>
              </a:rPr>
              <a:t>姐妹俩感情深厚，</a:t>
            </a:r>
            <a:r>
              <a:rPr lang="en-US" altLang="zh-TW" sz="3300" dirty="0">
                <a:latin typeface="微軟正黑體" panose="020B0604030504040204" pitchFamily="34" charset="-120"/>
              </a:rPr>
              <a:t>_____________</a:t>
            </a:r>
            <a:r>
              <a:rPr lang="zh-TW" altLang="en-US" sz="3300" dirty="0">
                <a:latin typeface="微軟正黑體" panose="020B0604030504040204" pitchFamily="34" charset="-120"/>
              </a:rPr>
              <a:t>。 </a:t>
            </a:r>
            <a:endParaRPr lang="en-US" altLang="zh-TW" sz="3300" dirty="0">
              <a:latin typeface="微軟正黑體" panose="020B0604030504040204" pitchFamily="34" charset="-120"/>
            </a:endParaRPr>
          </a:p>
          <a:p>
            <a:pPr>
              <a:lnSpc>
                <a:spcPct val="150000"/>
              </a:lnSpc>
            </a:pPr>
            <a:r>
              <a:rPr lang="en-US" altLang="zh-TW" sz="3300" dirty="0">
                <a:latin typeface="微軟正黑體" panose="020B0604030504040204" pitchFamily="34" charset="-120"/>
              </a:rPr>
              <a:t>6.</a:t>
            </a:r>
            <a:r>
              <a:rPr lang="zh-TW" altLang="en-US" sz="3300" dirty="0">
                <a:latin typeface="微軟正黑體" panose="020B0604030504040204" pitchFamily="34" charset="-120"/>
              </a:rPr>
              <a:t>他一辈子</a:t>
            </a:r>
            <a:r>
              <a:rPr lang="en-US" altLang="zh-TW" sz="3300" dirty="0">
                <a:latin typeface="微軟正黑體" panose="020B0604030504040204" pitchFamily="34" charset="-120"/>
              </a:rPr>
              <a:t>_____________</a:t>
            </a:r>
            <a:r>
              <a:rPr lang="zh-TW" altLang="en-US" sz="3300" dirty="0">
                <a:latin typeface="微軟正黑體" panose="020B0604030504040204" pitchFamily="34" charset="-120"/>
              </a:rPr>
              <a:t>，没想到自己的儿子竟然会去抢银行。</a:t>
            </a:r>
            <a:endParaRPr lang="en-US" altLang="zh-TW" sz="3300" dirty="0">
              <a:latin typeface="微軟正黑體" panose="020B0604030504040204" pitchFamily="34" charset="-120"/>
            </a:endParaRPr>
          </a:p>
          <a:p>
            <a:pPr>
              <a:lnSpc>
                <a:spcPct val="150000"/>
              </a:lnSpc>
            </a:pPr>
            <a:r>
              <a:rPr lang="en-US" altLang="zh-TW" sz="3300" dirty="0">
                <a:latin typeface="微軟正黑體" panose="020B0604030504040204" pitchFamily="34" charset="-120"/>
              </a:rPr>
              <a:t>7.</a:t>
            </a:r>
            <a:r>
              <a:rPr lang="zh-TW" altLang="en-US" sz="3300" dirty="0">
                <a:latin typeface="微軟正黑體" panose="020B0604030504040204" pitchFamily="34" charset="-120"/>
              </a:rPr>
              <a:t>孩子死活不愿意学钢琴，家长也</a:t>
            </a:r>
            <a:r>
              <a:rPr lang="en-US" altLang="zh-TW" sz="3300" dirty="0">
                <a:latin typeface="微軟正黑體" panose="020B0604030504040204" pitchFamily="34" charset="-120"/>
              </a:rPr>
              <a:t>_____________</a:t>
            </a:r>
            <a:r>
              <a:rPr lang="zh-TW" altLang="en-US" sz="3300" dirty="0">
                <a:latin typeface="微軟正黑體" panose="020B0604030504040204" pitchFamily="34" charset="-120"/>
              </a:rPr>
              <a:t>。</a:t>
            </a:r>
            <a:endParaRPr lang="en-US" altLang="zh-TW" sz="3300" dirty="0">
              <a:latin typeface="微軟正黑體" panose="020B0604030504040204" pitchFamily="34" charset="-120"/>
            </a:endParaRPr>
          </a:p>
        </p:txBody>
      </p:sp>
      <p:sp>
        <p:nvSpPr>
          <p:cNvPr id="5" name="文字方塊 4">
            <a:extLst>
              <a:ext uri="{FF2B5EF4-FFF2-40B4-BE49-F238E27FC236}">
                <a16:creationId xmlns:a16="http://schemas.microsoft.com/office/drawing/2014/main" id="{8C584AC6-CE5B-44E9-9E55-C9BF08DAF97D}"/>
              </a:ext>
            </a:extLst>
          </p:cNvPr>
          <p:cNvSpPr txBox="1"/>
          <p:nvPr/>
        </p:nvSpPr>
        <p:spPr>
          <a:xfrm>
            <a:off x="2857500" y="5098762"/>
            <a:ext cx="2381250" cy="584775"/>
          </a:xfrm>
          <a:prstGeom prst="rect">
            <a:avLst/>
          </a:prstGeom>
          <a:noFill/>
        </p:spPr>
        <p:txBody>
          <a:bodyPr wrap="square" rtlCol="0">
            <a:spAutoFit/>
          </a:bodyPr>
          <a:lstStyle/>
          <a:p>
            <a:pPr algn="ctr"/>
            <a:r>
              <a:rPr lang="zh-TW" altLang="en-US" sz="3200" dirty="0">
                <a:solidFill>
                  <a:srgbClr val="FF0000"/>
                </a:solidFill>
              </a:rPr>
              <a:t>安分守己</a:t>
            </a:r>
          </a:p>
        </p:txBody>
      </p:sp>
      <p:sp>
        <p:nvSpPr>
          <p:cNvPr id="7" name="文字方塊 6">
            <a:extLst>
              <a:ext uri="{FF2B5EF4-FFF2-40B4-BE49-F238E27FC236}">
                <a16:creationId xmlns:a16="http://schemas.microsoft.com/office/drawing/2014/main" id="{DAAA82A2-9C39-4D62-BE7A-5AAF63C6293E}"/>
              </a:ext>
            </a:extLst>
          </p:cNvPr>
          <p:cNvSpPr txBox="1"/>
          <p:nvPr/>
        </p:nvSpPr>
        <p:spPr>
          <a:xfrm>
            <a:off x="4905375" y="2098387"/>
            <a:ext cx="2381250" cy="584775"/>
          </a:xfrm>
          <a:prstGeom prst="rect">
            <a:avLst/>
          </a:prstGeom>
          <a:noFill/>
        </p:spPr>
        <p:txBody>
          <a:bodyPr wrap="square" rtlCol="0">
            <a:spAutoFit/>
          </a:bodyPr>
          <a:lstStyle/>
          <a:p>
            <a:pPr algn="ctr"/>
            <a:r>
              <a:rPr lang="zh-TW" altLang="en-US" sz="3200" dirty="0">
                <a:solidFill>
                  <a:srgbClr val="FF0000"/>
                </a:solidFill>
              </a:rPr>
              <a:t>言过其实</a:t>
            </a:r>
          </a:p>
        </p:txBody>
      </p:sp>
      <p:sp>
        <p:nvSpPr>
          <p:cNvPr id="8" name="文字方塊 7">
            <a:extLst>
              <a:ext uri="{FF2B5EF4-FFF2-40B4-BE49-F238E27FC236}">
                <a16:creationId xmlns:a16="http://schemas.microsoft.com/office/drawing/2014/main" id="{41752D35-58FD-44AA-8949-05E1AC2565BC}"/>
              </a:ext>
            </a:extLst>
          </p:cNvPr>
          <p:cNvSpPr txBox="1"/>
          <p:nvPr/>
        </p:nvSpPr>
        <p:spPr>
          <a:xfrm>
            <a:off x="9095166" y="2824312"/>
            <a:ext cx="2249109" cy="584775"/>
          </a:xfrm>
          <a:prstGeom prst="rect">
            <a:avLst/>
          </a:prstGeom>
          <a:noFill/>
        </p:spPr>
        <p:txBody>
          <a:bodyPr wrap="square" rtlCol="0">
            <a:spAutoFit/>
          </a:bodyPr>
          <a:lstStyle/>
          <a:p>
            <a:pPr algn="ctr"/>
            <a:r>
              <a:rPr lang="zh-TW" altLang="en-US" sz="3200" dirty="0">
                <a:solidFill>
                  <a:srgbClr val="FF0000"/>
                </a:solidFill>
              </a:rPr>
              <a:t>出人头地</a:t>
            </a:r>
          </a:p>
        </p:txBody>
      </p:sp>
      <p:sp>
        <p:nvSpPr>
          <p:cNvPr id="9" name="文字方塊 8">
            <a:extLst>
              <a:ext uri="{FF2B5EF4-FFF2-40B4-BE49-F238E27FC236}">
                <a16:creationId xmlns:a16="http://schemas.microsoft.com/office/drawing/2014/main" id="{C765A617-337E-4D99-BD78-6417F839358A}"/>
              </a:ext>
            </a:extLst>
          </p:cNvPr>
          <p:cNvSpPr txBox="1"/>
          <p:nvPr/>
        </p:nvSpPr>
        <p:spPr>
          <a:xfrm>
            <a:off x="9191625" y="3611496"/>
            <a:ext cx="2381250" cy="584775"/>
          </a:xfrm>
          <a:prstGeom prst="rect">
            <a:avLst/>
          </a:prstGeom>
          <a:noFill/>
        </p:spPr>
        <p:txBody>
          <a:bodyPr wrap="square" rtlCol="0">
            <a:spAutoFit/>
          </a:bodyPr>
          <a:lstStyle/>
          <a:p>
            <a:pPr algn="ctr"/>
            <a:r>
              <a:rPr lang="zh-TW" altLang="en-US" sz="3200" dirty="0">
                <a:solidFill>
                  <a:srgbClr val="FF0000"/>
                </a:solidFill>
              </a:rPr>
              <a:t>无独有偶</a:t>
            </a:r>
          </a:p>
        </p:txBody>
      </p:sp>
      <p:sp>
        <p:nvSpPr>
          <p:cNvPr id="10" name="文字方塊 9">
            <a:extLst>
              <a:ext uri="{FF2B5EF4-FFF2-40B4-BE49-F238E27FC236}">
                <a16:creationId xmlns:a16="http://schemas.microsoft.com/office/drawing/2014/main" id="{21740483-DD89-4B3B-BB9C-3A0BA8584469}"/>
              </a:ext>
            </a:extLst>
          </p:cNvPr>
          <p:cNvSpPr txBox="1"/>
          <p:nvPr/>
        </p:nvSpPr>
        <p:spPr>
          <a:xfrm>
            <a:off x="4514850" y="4333952"/>
            <a:ext cx="2381250" cy="584775"/>
          </a:xfrm>
          <a:prstGeom prst="rect">
            <a:avLst/>
          </a:prstGeom>
          <a:noFill/>
        </p:spPr>
        <p:txBody>
          <a:bodyPr wrap="square" rtlCol="0">
            <a:spAutoFit/>
          </a:bodyPr>
          <a:lstStyle/>
          <a:p>
            <a:pPr algn="ctr"/>
            <a:r>
              <a:rPr lang="zh-TW" altLang="en-US" sz="3200" dirty="0">
                <a:solidFill>
                  <a:srgbClr val="FF0000"/>
                </a:solidFill>
              </a:rPr>
              <a:t>寸步不离</a:t>
            </a:r>
          </a:p>
        </p:txBody>
      </p:sp>
      <p:sp>
        <p:nvSpPr>
          <p:cNvPr id="11" name="文字方塊 10">
            <a:extLst>
              <a:ext uri="{FF2B5EF4-FFF2-40B4-BE49-F238E27FC236}">
                <a16:creationId xmlns:a16="http://schemas.microsoft.com/office/drawing/2014/main" id="{C0DD2A8C-2F9B-4410-B7DC-7EEB26246371}"/>
              </a:ext>
            </a:extLst>
          </p:cNvPr>
          <p:cNvSpPr txBox="1"/>
          <p:nvPr/>
        </p:nvSpPr>
        <p:spPr>
          <a:xfrm>
            <a:off x="4286250" y="1466850"/>
            <a:ext cx="2381250" cy="584775"/>
          </a:xfrm>
          <a:prstGeom prst="rect">
            <a:avLst/>
          </a:prstGeom>
          <a:noFill/>
        </p:spPr>
        <p:txBody>
          <a:bodyPr wrap="square" rtlCol="0">
            <a:spAutoFit/>
          </a:bodyPr>
          <a:lstStyle/>
          <a:p>
            <a:pPr algn="ctr"/>
            <a:r>
              <a:rPr lang="zh-TW" altLang="en-US" sz="3200" dirty="0">
                <a:solidFill>
                  <a:srgbClr val="FF0000"/>
                </a:solidFill>
              </a:rPr>
              <a:t>唉声叹气</a:t>
            </a:r>
          </a:p>
        </p:txBody>
      </p:sp>
      <p:sp>
        <p:nvSpPr>
          <p:cNvPr id="12" name="文字方塊 11">
            <a:extLst>
              <a:ext uri="{FF2B5EF4-FFF2-40B4-BE49-F238E27FC236}">
                <a16:creationId xmlns:a16="http://schemas.microsoft.com/office/drawing/2014/main" id="{6BBA64DE-1E4B-4415-839B-0447D3F8DD21}"/>
              </a:ext>
            </a:extLst>
          </p:cNvPr>
          <p:cNvSpPr txBox="1"/>
          <p:nvPr/>
        </p:nvSpPr>
        <p:spPr>
          <a:xfrm>
            <a:off x="7077075" y="5793560"/>
            <a:ext cx="2381250" cy="584775"/>
          </a:xfrm>
          <a:prstGeom prst="rect">
            <a:avLst/>
          </a:prstGeom>
          <a:noFill/>
        </p:spPr>
        <p:txBody>
          <a:bodyPr wrap="square" rtlCol="0">
            <a:spAutoFit/>
          </a:bodyPr>
          <a:lstStyle/>
          <a:p>
            <a:pPr algn="ctr"/>
            <a:r>
              <a:rPr lang="zh-TW" altLang="en-US" sz="3200" dirty="0">
                <a:solidFill>
                  <a:srgbClr val="FF0000"/>
                </a:solidFill>
              </a:rPr>
              <a:t>无可奈何</a:t>
            </a:r>
          </a:p>
        </p:txBody>
      </p:sp>
    </p:spTree>
    <p:extLst>
      <p:ext uri="{BB962C8B-B14F-4D97-AF65-F5344CB8AC3E}">
        <p14:creationId xmlns:p14="http://schemas.microsoft.com/office/powerpoint/2010/main" val="43291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P spid="1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4">
            <a:extLst>
              <a:ext uri="{FF2B5EF4-FFF2-40B4-BE49-F238E27FC236}">
                <a16:creationId xmlns:a16="http://schemas.microsoft.com/office/drawing/2014/main" id="{8DEDDE2B-B478-46B5-A94B-BEEC438F5DBB}"/>
              </a:ext>
            </a:extLst>
          </p:cNvPr>
          <p:cNvGraphicFramePr>
            <a:graphicFrameLocks noGrp="1"/>
          </p:cNvGraphicFramePr>
          <p:nvPr>
            <p:extLst>
              <p:ext uri="{D42A27DB-BD31-4B8C-83A1-F6EECF244321}">
                <p14:modId xmlns:p14="http://schemas.microsoft.com/office/powerpoint/2010/main" val="3759206483"/>
              </p:ext>
            </p:extLst>
          </p:nvPr>
        </p:nvGraphicFramePr>
        <p:xfrm>
          <a:off x="715584" y="19050"/>
          <a:ext cx="11476416" cy="752475"/>
        </p:xfrm>
        <a:graphic>
          <a:graphicData uri="http://schemas.openxmlformats.org/drawingml/2006/table">
            <a:tbl>
              <a:tblPr firstRow="1" bandRow="1">
                <a:tableStyleId>{5C22544A-7EE6-4342-B048-85BDC9FD1C3A}</a:tableStyleId>
              </a:tblPr>
              <a:tblGrid>
                <a:gridCol w="1434552">
                  <a:extLst>
                    <a:ext uri="{9D8B030D-6E8A-4147-A177-3AD203B41FA5}">
                      <a16:colId xmlns:a16="http://schemas.microsoft.com/office/drawing/2014/main" val="700685062"/>
                    </a:ext>
                  </a:extLst>
                </a:gridCol>
                <a:gridCol w="1434552">
                  <a:extLst>
                    <a:ext uri="{9D8B030D-6E8A-4147-A177-3AD203B41FA5}">
                      <a16:colId xmlns:a16="http://schemas.microsoft.com/office/drawing/2014/main" val="2265941603"/>
                    </a:ext>
                  </a:extLst>
                </a:gridCol>
                <a:gridCol w="1434552">
                  <a:extLst>
                    <a:ext uri="{9D8B030D-6E8A-4147-A177-3AD203B41FA5}">
                      <a16:colId xmlns:a16="http://schemas.microsoft.com/office/drawing/2014/main" val="815924408"/>
                    </a:ext>
                  </a:extLst>
                </a:gridCol>
                <a:gridCol w="1434552">
                  <a:extLst>
                    <a:ext uri="{9D8B030D-6E8A-4147-A177-3AD203B41FA5}">
                      <a16:colId xmlns:a16="http://schemas.microsoft.com/office/drawing/2014/main" val="1349324013"/>
                    </a:ext>
                  </a:extLst>
                </a:gridCol>
                <a:gridCol w="1434552">
                  <a:extLst>
                    <a:ext uri="{9D8B030D-6E8A-4147-A177-3AD203B41FA5}">
                      <a16:colId xmlns:a16="http://schemas.microsoft.com/office/drawing/2014/main" val="969669135"/>
                    </a:ext>
                  </a:extLst>
                </a:gridCol>
                <a:gridCol w="1434552">
                  <a:extLst>
                    <a:ext uri="{9D8B030D-6E8A-4147-A177-3AD203B41FA5}">
                      <a16:colId xmlns:a16="http://schemas.microsoft.com/office/drawing/2014/main" val="1507930978"/>
                    </a:ext>
                  </a:extLst>
                </a:gridCol>
                <a:gridCol w="1434552">
                  <a:extLst>
                    <a:ext uri="{9D8B030D-6E8A-4147-A177-3AD203B41FA5}">
                      <a16:colId xmlns:a16="http://schemas.microsoft.com/office/drawing/2014/main" val="1529720454"/>
                    </a:ext>
                  </a:extLst>
                </a:gridCol>
                <a:gridCol w="1434552">
                  <a:extLst>
                    <a:ext uri="{9D8B030D-6E8A-4147-A177-3AD203B41FA5}">
                      <a16:colId xmlns:a16="http://schemas.microsoft.com/office/drawing/2014/main" val="2486369101"/>
                    </a:ext>
                  </a:extLst>
                </a:gridCol>
              </a:tblGrid>
              <a:tr h="752475">
                <a:tc>
                  <a:txBody>
                    <a:bodyPr/>
                    <a:lstStyle/>
                    <a:p>
                      <a:pPr algn="ctr"/>
                      <a:r>
                        <a:rPr lang="zh-TW" altLang="en-US" sz="3200" dirty="0"/>
                        <a:t>信赖</a:t>
                      </a:r>
                    </a:p>
                  </a:txBody>
                  <a:tcPr anchor="ctr">
                    <a:solidFill>
                      <a:srgbClr val="002060"/>
                    </a:solidFill>
                  </a:tcPr>
                </a:tc>
                <a:tc>
                  <a:txBody>
                    <a:bodyPr/>
                    <a:lstStyle/>
                    <a:p>
                      <a:pPr algn="ctr"/>
                      <a:r>
                        <a:rPr lang="zh-TW" altLang="en-US" sz="3200" dirty="0"/>
                        <a:t>信任</a:t>
                      </a:r>
                    </a:p>
                  </a:txBody>
                  <a:tcPr anchor="ctr">
                    <a:solidFill>
                      <a:srgbClr val="002060"/>
                    </a:solidFill>
                  </a:tcPr>
                </a:tc>
                <a:tc>
                  <a:txBody>
                    <a:bodyPr/>
                    <a:lstStyle/>
                    <a:p>
                      <a:pPr algn="ctr"/>
                      <a:r>
                        <a:rPr lang="zh-TW" altLang="en-US" sz="3200" dirty="0"/>
                        <a:t>相信</a:t>
                      </a:r>
                    </a:p>
                  </a:txBody>
                  <a:tcPr anchor="ctr">
                    <a:solidFill>
                      <a:srgbClr val="002060"/>
                    </a:solidFill>
                  </a:tcPr>
                </a:tc>
                <a:tc>
                  <a:txBody>
                    <a:bodyPr/>
                    <a:lstStyle/>
                    <a:p>
                      <a:pPr algn="ctr"/>
                      <a:r>
                        <a:rPr lang="zh-TW" altLang="en-US" sz="3200" dirty="0"/>
                        <a:t>回想</a:t>
                      </a:r>
                    </a:p>
                  </a:txBody>
                  <a:tcPr anchor="ctr">
                    <a:solidFill>
                      <a:srgbClr val="002060"/>
                    </a:solidFill>
                  </a:tcPr>
                </a:tc>
                <a:tc>
                  <a:txBody>
                    <a:bodyPr/>
                    <a:lstStyle/>
                    <a:p>
                      <a:pPr algn="ctr"/>
                      <a:r>
                        <a:rPr lang="zh-TW" altLang="en-US" sz="3200" dirty="0"/>
                        <a:t>回忆</a:t>
                      </a:r>
                    </a:p>
                  </a:txBody>
                  <a:tcPr anchor="ctr">
                    <a:solidFill>
                      <a:srgbClr val="002060"/>
                    </a:solidFill>
                  </a:tcPr>
                </a:tc>
                <a:tc>
                  <a:txBody>
                    <a:bodyPr/>
                    <a:lstStyle/>
                    <a:p>
                      <a:pPr algn="ctr"/>
                      <a:r>
                        <a:rPr lang="zh-TW" altLang="en-US" sz="3200" dirty="0"/>
                        <a:t>完满</a:t>
                      </a:r>
                    </a:p>
                  </a:txBody>
                  <a:tcPr anchor="ctr">
                    <a:solidFill>
                      <a:srgbClr val="002060"/>
                    </a:solidFill>
                  </a:tcPr>
                </a:tc>
                <a:tc>
                  <a:txBody>
                    <a:bodyPr/>
                    <a:lstStyle/>
                    <a:p>
                      <a:pPr algn="ctr"/>
                      <a:r>
                        <a:rPr lang="zh-TW" altLang="en-US" sz="3200" dirty="0"/>
                        <a:t>完美</a:t>
                      </a:r>
                    </a:p>
                  </a:txBody>
                  <a:tcPr anchor="ctr">
                    <a:solidFill>
                      <a:srgbClr val="002060"/>
                    </a:solidFill>
                  </a:tcPr>
                </a:tc>
                <a:tc>
                  <a:txBody>
                    <a:bodyPr/>
                    <a:lstStyle/>
                    <a:p>
                      <a:pPr algn="ctr"/>
                      <a:r>
                        <a:rPr lang="zh-TW" altLang="en-US" sz="3200" dirty="0"/>
                        <a:t>完备</a:t>
                      </a:r>
                    </a:p>
                  </a:txBody>
                  <a:tcPr anchor="ctr">
                    <a:solidFill>
                      <a:srgbClr val="002060"/>
                    </a:solidFill>
                  </a:tcPr>
                </a:tc>
                <a:extLst>
                  <a:ext uri="{0D108BD9-81ED-4DB2-BD59-A6C34878D82A}">
                    <a16:rowId xmlns:a16="http://schemas.microsoft.com/office/drawing/2014/main" val="3093233518"/>
                  </a:ext>
                </a:extLst>
              </a:tr>
            </a:tbl>
          </a:graphicData>
        </a:graphic>
      </p:graphicFrame>
      <p:sp>
        <p:nvSpPr>
          <p:cNvPr id="6" name="文字方塊 5">
            <a:extLst>
              <a:ext uri="{FF2B5EF4-FFF2-40B4-BE49-F238E27FC236}">
                <a16:creationId xmlns:a16="http://schemas.microsoft.com/office/drawing/2014/main" id="{F3143B38-7CF8-4BED-B9CE-C95D1DE837A4}"/>
              </a:ext>
            </a:extLst>
          </p:cNvPr>
          <p:cNvSpPr txBox="1"/>
          <p:nvPr/>
        </p:nvSpPr>
        <p:spPr>
          <a:xfrm>
            <a:off x="715585" y="800100"/>
            <a:ext cx="11476415" cy="5911170"/>
          </a:xfrm>
          <a:prstGeom prst="rect">
            <a:avLst/>
          </a:prstGeom>
          <a:noFill/>
        </p:spPr>
        <p:txBody>
          <a:bodyPr wrap="square" rtlCol="0">
            <a:spAutoFit/>
          </a:bodyPr>
          <a:lstStyle/>
          <a:p>
            <a:pPr>
              <a:lnSpc>
                <a:spcPct val="150000"/>
              </a:lnSpc>
            </a:pPr>
            <a:r>
              <a:rPr lang="en-US" altLang="zh-TW" sz="3200" dirty="0">
                <a:latin typeface="微軟正黑體" panose="020B0604030504040204" pitchFamily="34" charset="-120"/>
                <a:ea typeface="微軟正黑體" panose="020B0604030504040204" pitchFamily="34" charset="-120"/>
              </a:rPr>
              <a:t>1</a:t>
            </a:r>
            <a:r>
              <a:rPr lang="en-US" altLang="zh-TW" sz="3200" dirty="0">
                <a:latin typeface="微軟正黑體" panose="020B0604030504040204" pitchFamily="34" charset="-120"/>
              </a:rPr>
              <a:t>.</a:t>
            </a:r>
            <a:r>
              <a:rPr lang="zh-TW" altLang="en-US" sz="3200" dirty="0">
                <a:latin typeface="微軟正黑體" panose="020B0604030504040204" pitchFamily="34" charset="-120"/>
              </a:rPr>
              <a:t>那段生活给他留下痛苦的</a:t>
            </a:r>
            <a:r>
              <a:rPr lang="en-US" altLang="zh-TW" sz="3200" dirty="0">
                <a:latin typeface="微軟正黑體" panose="020B0604030504040204" pitchFamily="34" charset="-120"/>
              </a:rPr>
              <a:t> ______</a:t>
            </a:r>
            <a:r>
              <a:rPr lang="zh-TW" altLang="en-US" sz="3200" dirty="0">
                <a:latin typeface="微軟正黑體" panose="020B0604030504040204" pitchFamily="34" charset="-120"/>
              </a:rPr>
              <a:t>。 </a:t>
            </a:r>
            <a:endParaRPr lang="en-US" altLang="zh-TW" sz="3200" dirty="0">
              <a:latin typeface="微軟正黑體" panose="020B0604030504040204" pitchFamily="34" charset="-120"/>
            </a:endParaRPr>
          </a:p>
          <a:p>
            <a:pPr>
              <a:lnSpc>
                <a:spcPct val="150000"/>
              </a:lnSpc>
            </a:pPr>
            <a:r>
              <a:rPr lang="en-US" altLang="zh-TW" sz="3200" dirty="0">
                <a:latin typeface="微軟正黑體" panose="020B0604030504040204" pitchFamily="34" charset="-120"/>
              </a:rPr>
              <a:t>2.</a:t>
            </a:r>
            <a:r>
              <a:rPr lang="zh-TW" altLang="en-US" sz="3200" dirty="0">
                <a:latin typeface="微軟正黑體" panose="020B0604030504040204" pitchFamily="34" charset="-120"/>
              </a:rPr>
              <a:t>我</a:t>
            </a:r>
            <a:r>
              <a:rPr lang="en-US" altLang="zh-TW" sz="3200" dirty="0">
                <a:latin typeface="微軟正黑體" panose="020B0604030504040204" pitchFamily="34" charset="-120"/>
              </a:rPr>
              <a:t>______</a:t>
            </a:r>
            <a:r>
              <a:rPr lang="zh-TW" altLang="en-US" sz="3200" dirty="0">
                <a:latin typeface="微軟正黑體" panose="020B0604030504040204" pitchFamily="34" charset="-120"/>
              </a:rPr>
              <a:t>他说的话全是真的。  </a:t>
            </a:r>
            <a:endParaRPr lang="en-US" altLang="zh-TW" sz="3200" dirty="0">
              <a:latin typeface="微軟正黑體" panose="020B0604030504040204" pitchFamily="34" charset="-120"/>
            </a:endParaRPr>
          </a:p>
          <a:p>
            <a:pPr>
              <a:lnSpc>
                <a:spcPct val="150000"/>
              </a:lnSpc>
            </a:pPr>
            <a:r>
              <a:rPr lang="en-US" altLang="zh-TW" sz="3200" dirty="0">
                <a:latin typeface="微軟正黑體" panose="020B0604030504040204" pitchFamily="34" charset="-120"/>
              </a:rPr>
              <a:t>3.</a:t>
            </a:r>
            <a:r>
              <a:rPr lang="zh-TW" altLang="en-US" sz="3200" dirty="0">
                <a:latin typeface="微軟正黑體" panose="020B0604030504040204" pitchFamily="34" charset="-120"/>
              </a:rPr>
              <a:t>祝贺大家</a:t>
            </a:r>
            <a:r>
              <a:rPr lang="en-US" altLang="zh-TW" sz="3200" dirty="0">
                <a:latin typeface="微軟正黑體" panose="020B0604030504040204" pitchFamily="34" charset="-120"/>
              </a:rPr>
              <a:t>______</a:t>
            </a:r>
            <a:r>
              <a:rPr lang="zh-TW" altLang="en-US" sz="3200" dirty="0">
                <a:latin typeface="微軟正黑體" panose="020B0604030504040204" pitchFamily="34" charset="-120"/>
              </a:rPr>
              <a:t>地完成各项任务。 </a:t>
            </a:r>
            <a:endParaRPr lang="en-US" altLang="zh-TW" sz="3200" dirty="0">
              <a:latin typeface="微軟正黑體" panose="020B0604030504040204" pitchFamily="34" charset="-120"/>
            </a:endParaRPr>
          </a:p>
          <a:p>
            <a:pPr>
              <a:lnSpc>
                <a:spcPct val="150000"/>
              </a:lnSpc>
            </a:pPr>
            <a:r>
              <a:rPr lang="en-US" altLang="zh-TW" sz="3200" dirty="0">
                <a:latin typeface="微軟正黑體" panose="020B0604030504040204" pitchFamily="34" charset="-120"/>
              </a:rPr>
              <a:t>4.</a:t>
            </a:r>
            <a:r>
              <a:rPr lang="zh-TW" altLang="en-US" sz="3200" dirty="0">
                <a:latin typeface="微軟正黑體" panose="020B0604030504040204" pitchFamily="34" charset="-120"/>
              </a:rPr>
              <a:t>我们</a:t>
            </a:r>
            <a:r>
              <a:rPr lang="en-US" altLang="zh-TW" sz="3200" dirty="0">
                <a:latin typeface="微軟正黑體" panose="020B0604030504040204" pitchFamily="34" charset="-120"/>
              </a:rPr>
              <a:t>______</a:t>
            </a:r>
            <a:r>
              <a:rPr lang="zh-TW" altLang="en-US" sz="3200" dirty="0">
                <a:latin typeface="微軟正黑體" panose="020B0604030504040204" pitchFamily="34" charset="-120"/>
              </a:rPr>
              <a:t>他们，像信任自己的良心。 </a:t>
            </a:r>
            <a:endParaRPr lang="en-US" altLang="zh-TW" sz="3200" dirty="0">
              <a:latin typeface="微軟正黑體" panose="020B0604030504040204" pitchFamily="34" charset="-120"/>
            </a:endParaRPr>
          </a:p>
          <a:p>
            <a:pPr>
              <a:lnSpc>
                <a:spcPct val="150000"/>
              </a:lnSpc>
            </a:pPr>
            <a:r>
              <a:rPr lang="en-US" altLang="zh-TW" sz="3200" dirty="0">
                <a:latin typeface="微軟正黑體" panose="020B0604030504040204" pitchFamily="34" charset="-120"/>
              </a:rPr>
              <a:t>5.</a:t>
            </a:r>
            <a:r>
              <a:rPr lang="zh-TW" altLang="en-US" sz="3200" dirty="0">
                <a:latin typeface="微軟正黑體" panose="020B0604030504040204" pitchFamily="34" charset="-120"/>
              </a:rPr>
              <a:t>这家新厂设备还不</a:t>
            </a:r>
            <a:r>
              <a:rPr lang="en-US" altLang="zh-TW" sz="3200" dirty="0">
                <a:latin typeface="微軟正黑體" panose="020B0604030504040204" pitchFamily="34" charset="-120"/>
              </a:rPr>
              <a:t>______</a:t>
            </a:r>
            <a:r>
              <a:rPr lang="zh-TW" altLang="en-US" sz="3200" dirty="0">
                <a:latin typeface="微軟正黑體" panose="020B0604030504040204" pitchFamily="34" charset="-120"/>
              </a:rPr>
              <a:t>，无法开工。 </a:t>
            </a:r>
            <a:endParaRPr lang="en-US" altLang="zh-TW" sz="3200" dirty="0">
              <a:latin typeface="微軟正黑體" panose="020B0604030504040204" pitchFamily="34" charset="-120"/>
            </a:endParaRPr>
          </a:p>
          <a:p>
            <a:pPr>
              <a:lnSpc>
                <a:spcPct val="150000"/>
              </a:lnSpc>
            </a:pPr>
            <a:r>
              <a:rPr lang="en-US" altLang="zh-TW" sz="3200" dirty="0">
                <a:latin typeface="微軟正黑體" panose="020B0604030504040204" pitchFamily="34" charset="-120"/>
              </a:rPr>
              <a:t>6.</a:t>
            </a:r>
            <a:r>
              <a:rPr lang="zh-TW" altLang="en-US" sz="3200" dirty="0">
                <a:latin typeface="微軟正黑體" panose="020B0604030504040204" pitchFamily="34" charset="-120"/>
              </a:rPr>
              <a:t>他是个值得</a:t>
            </a:r>
            <a:r>
              <a:rPr lang="en-US" altLang="zh-TW" sz="3200" dirty="0">
                <a:latin typeface="微軟正黑體" panose="020B0604030504040204" pitchFamily="34" charset="-120"/>
              </a:rPr>
              <a:t>______</a:t>
            </a:r>
            <a:r>
              <a:rPr lang="zh-TW" altLang="en-US" sz="3200" dirty="0">
                <a:latin typeface="微軟正黑體" panose="020B0604030504040204" pitchFamily="34" charset="-120"/>
              </a:rPr>
              <a:t>的人，把这些工作交给他，你尽管放心。 </a:t>
            </a:r>
            <a:endParaRPr lang="en-US" altLang="zh-TW" sz="3200" dirty="0">
              <a:latin typeface="微軟正黑體" panose="020B0604030504040204" pitchFamily="34" charset="-120"/>
            </a:endParaRPr>
          </a:p>
          <a:p>
            <a:pPr>
              <a:lnSpc>
                <a:spcPct val="150000"/>
              </a:lnSpc>
            </a:pPr>
            <a:r>
              <a:rPr lang="en-US" altLang="zh-TW" sz="3200" dirty="0">
                <a:latin typeface="微軟正黑體" panose="020B0604030504040204" pitchFamily="34" charset="-120"/>
              </a:rPr>
              <a:t>7.</a:t>
            </a:r>
            <a:r>
              <a:rPr lang="zh-TW" altLang="en-US" sz="3200" dirty="0">
                <a:latin typeface="微軟正黑體" panose="020B0604030504040204" pitchFamily="34" charset="-120"/>
              </a:rPr>
              <a:t>这幅图构图十分</a:t>
            </a:r>
            <a:r>
              <a:rPr lang="en-US" altLang="zh-TW" sz="3200" dirty="0">
                <a:latin typeface="微軟正黑體" panose="020B0604030504040204" pitchFamily="34" charset="-120"/>
              </a:rPr>
              <a:t>______</a:t>
            </a:r>
            <a:r>
              <a:rPr lang="zh-TW" altLang="en-US" sz="3200" dirty="0">
                <a:latin typeface="微軟正黑體" panose="020B0604030504040204" pitchFamily="34" charset="-120"/>
              </a:rPr>
              <a:t>。 </a:t>
            </a:r>
            <a:endParaRPr lang="en-US" altLang="zh-TW" sz="3200" dirty="0">
              <a:latin typeface="微軟正黑體" panose="020B0604030504040204" pitchFamily="34" charset="-120"/>
            </a:endParaRPr>
          </a:p>
          <a:p>
            <a:pPr>
              <a:lnSpc>
                <a:spcPct val="150000"/>
              </a:lnSpc>
            </a:pPr>
            <a:r>
              <a:rPr lang="en-US" altLang="zh-TW" sz="3200" dirty="0">
                <a:latin typeface="微軟正黑體" panose="020B0604030504040204" pitchFamily="34" charset="-120"/>
              </a:rPr>
              <a:t>8.</a:t>
            </a:r>
            <a:r>
              <a:rPr lang="zh-TW" altLang="en-US" sz="3200" dirty="0">
                <a:latin typeface="微軟正黑體" panose="020B0604030504040204" pitchFamily="34" charset="-120"/>
              </a:rPr>
              <a:t>去年夏天的那些事情，他现在</a:t>
            </a:r>
            <a:r>
              <a:rPr lang="en-US" altLang="zh-TW" sz="3200" dirty="0">
                <a:latin typeface="微軟正黑體" panose="020B0604030504040204" pitchFamily="34" charset="-120"/>
              </a:rPr>
              <a:t>______</a:t>
            </a:r>
            <a:r>
              <a:rPr lang="zh-TW" altLang="en-US" sz="3200" dirty="0">
                <a:latin typeface="微軟正黑體" panose="020B0604030504040204" pitchFamily="34" charset="-120"/>
              </a:rPr>
              <a:t>起来，觉得像做梦一样。 </a:t>
            </a:r>
            <a:endParaRPr lang="en-US" altLang="zh-TW" sz="3200" dirty="0">
              <a:latin typeface="微軟正黑體" panose="020B0604030504040204" pitchFamily="34" charset="-120"/>
            </a:endParaRPr>
          </a:p>
        </p:txBody>
      </p:sp>
      <p:sp>
        <p:nvSpPr>
          <p:cNvPr id="7" name="文字方塊 6">
            <a:extLst>
              <a:ext uri="{FF2B5EF4-FFF2-40B4-BE49-F238E27FC236}">
                <a16:creationId xmlns:a16="http://schemas.microsoft.com/office/drawing/2014/main" id="{7B1022C0-FBE4-4A1D-94EB-2C0A161309C6}"/>
              </a:ext>
            </a:extLst>
          </p:cNvPr>
          <p:cNvSpPr txBox="1"/>
          <p:nvPr/>
        </p:nvSpPr>
        <p:spPr>
          <a:xfrm>
            <a:off x="5715000" y="864807"/>
            <a:ext cx="1104900" cy="584775"/>
          </a:xfrm>
          <a:prstGeom prst="rect">
            <a:avLst/>
          </a:prstGeom>
          <a:noFill/>
        </p:spPr>
        <p:txBody>
          <a:bodyPr wrap="square" rtlCol="0">
            <a:spAutoFit/>
          </a:bodyPr>
          <a:lstStyle/>
          <a:p>
            <a:pPr algn="ctr"/>
            <a:r>
              <a:rPr lang="zh-TW" altLang="en-US" sz="3200" dirty="0">
                <a:solidFill>
                  <a:srgbClr val="FF0000"/>
                </a:solidFill>
              </a:rPr>
              <a:t>回忆</a:t>
            </a:r>
          </a:p>
        </p:txBody>
      </p:sp>
      <p:sp>
        <p:nvSpPr>
          <p:cNvPr id="8" name="文字方塊 7">
            <a:extLst>
              <a:ext uri="{FF2B5EF4-FFF2-40B4-BE49-F238E27FC236}">
                <a16:creationId xmlns:a16="http://schemas.microsoft.com/office/drawing/2014/main" id="{569533F8-7073-44F9-AD32-0CE665D8155B}"/>
              </a:ext>
            </a:extLst>
          </p:cNvPr>
          <p:cNvSpPr txBox="1"/>
          <p:nvPr/>
        </p:nvSpPr>
        <p:spPr>
          <a:xfrm>
            <a:off x="1485900" y="1607757"/>
            <a:ext cx="1104900" cy="584775"/>
          </a:xfrm>
          <a:prstGeom prst="rect">
            <a:avLst/>
          </a:prstGeom>
          <a:noFill/>
        </p:spPr>
        <p:txBody>
          <a:bodyPr wrap="square" rtlCol="0">
            <a:spAutoFit/>
          </a:bodyPr>
          <a:lstStyle/>
          <a:p>
            <a:pPr algn="ctr"/>
            <a:r>
              <a:rPr lang="zh-TW" altLang="en-US" sz="3200" dirty="0">
                <a:solidFill>
                  <a:srgbClr val="FF0000"/>
                </a:solidFill>
              </a:rPr>
              <a:t>相信</a:t>
            </a:r>
          </a:p>
        </p:txBody>
      </p:sp>
      <p:sp>
        <p:nvSpPr>
          <p:cNvPr id="9" name="文字方塊 8">
            <a:extLst>
              <a:ext uri="{FF2B5EF4-FFF2-40B4-BE49-F238E27FC236}">
                <a16:creationId xmlns:a16="http://schemas.microsoft.com/office/drawing/2014/main" id="{DC419F84-5487-4AE2-8ABF-2C74068F473F}"/>
              </a:ext>
            </a:extLst>
          </p:cNvPr>
          <p:cNvSpPr txBox="1"/>
          <p:nvPr/>
        </p:nvSpPr>
        <p:spPr>
          <a:xfrm>
            <a:off x="2771775" y="2286000"/>
            <a:ext cx="1104900" cy="584775"/>
          </a:xfrm>
          <a:prstGeom prst="rect">
            <a:avLst/>
          </a:prstGeom>
          <a:noFill/>
        </p:spPr>
        <p:txBody>
          <a:bodyPr wrap="square" rtlCol="0">
            <a:spAutoFit/>
          </a:bodyPr>
          <a:lstStyle/>
          <a:p>
            <a:pPr algn="ctr"/>
            <a:r>
              <a:rPr lang="zh-TW" altLang="en-US" sz="3200" dirty="0">
                <a:solidFill>
                  <a:srgbClr val="FF0000"/>
                </a:solidFill>
              </a:rPr>
              <a:t>完满</a:t>
            </a:r>
          </a:p>
        </p:txBody>
      </p:sp>
      <p:sp>
        <p:nvSpPr>
          <p:cNvPr id="10" name="文字方塊 9">
            <a:extLst>
              <a:ext uri="{FF2B5EF4-FFF2-40B4-BE49-F238E27FC236}">
                <a16:creationId xmlns:a16="http://schemas.microsoft.com/office/drawing/2014/main" id="{CEEF3C3F-8329-4F51-8F0D-7B3C9AA77C66}"/>
              </a:ext>
            </a:extLst>
          </p:cNvPr>
          <p:cNvSpPr txBox="1"/>
          <p:nvPr/>
        </p:nvSpPr>
        <p:spPr>
          <a:xfrm>
            <a:off x="1847850" y="3026796"/>
            <a:ext cx="1104900" cy="584775"/>
          </a:xfrm>
          <a:prstGeom prst="rect">
            <a:avLst/>
          </a:prstGeom>
          <a:noFill/>
        </p:spPr>
        <p:txBody>
          <a:bodyPr wrap="square" rtlCol="0">
            <a:spAutoFit/>
          </a:bodyPr>
          <a:lstStyle/>
          <a:p>
            <a:pPr algn="ctr"/>
            <a:r>
              <a:rPr lang="zh-TW" altLang="en-US" sz="3200" dirty="0">
                <a:solidFill>
                  <a:srgbClr val="FF0000"/>
                </a:solidFill>
              </a:rPr>
              <a:t>信任</a:t>
            </a:r>
          </a:p>
        </p:txBody>
      </p:sp>
      <p:sp>
        <p:nvSpPr>
          <p:cNvPr id="11" name="文字方塊 10">
            <a:extLst>
              <a:ext uri="{FF2B5EF4-FFF2-40B4-BE49-F238E27FC236}">
                <a16:creationId xmlns:a16="http://schemas.microsoft.com/office/drawing/2014/main" id="{0636B388-B4A4-4FEE-BC8B-D0E5F655909F}"/>
              </a:ext>
            </a:extLst>
          </p:cNvPr>
          <p:cNvSpPr txBox="1"/>
          <p:nvPr/>
        </p:nvSpPr>
        <p:spPr>
          <a:xfrm>
            <a:off x="4381500" y="3755685"/>
            <a:ext cx="1104900" cy="584775"/>
          </a:xfrm>
          <a:prstGeom prst="rect">
            <a:avLst/>
          </a:prstGeom>
          <a:noFill/>
        </p:spPr>
        <p:txBody>
          <a:bodyPr wrap="square" rtlCol="0">
            <a:spAutoFit/>
          </a:bodyPr>
          <a:lstStyle/>
          <a:p>
            <a:pPr algn="ctr"/>
            <a:r>
              <a:rPr lang="zh-TW" altLang="en-US" sz="3200" dirty="0">
                <a:solidFill>
                  <a:srgbClr val="FF0000"/>
                </a:solidFill>
              </a:rPr>
              <a:t>完备</a:t>
            </a:r>
          </a:p>
        </p:txBody>
      </p:sp>
      <p:sp>
        <p:nvSpPr>
          <p:cNvPr id="12" name="文字方塊 11">
            <a:extLst>
              <a:ext uri="{FF2B5EF4-FFF2-40B4-BE49-F238E27FC236}">
                <a16:creationId xmlns:a16="http://schemas.microsoft.com/office/drawing/2014/main" id="{1A333E3D-E32A-4F86-A733-0C9D72A57F8F}"/>
              </a:ext>
            </a:extLst>
          </p:cNvPr>
          <p:cNvSpPr txBox="1"/>
          <p:nvPr/>
        </p:nvSpPr>
        <p:spPr>
          <a:xfrm>
            <a:off x="3152775" y="4550982"/>
            <a:ext cx="1104900" cy="584775"/>
          </a:xfrm>
          <a:prstGeom prst="rect">
            <a:avLst/>
          </a:prstGeom>
          <a:noFill/>
        </p:spPr>
        <p:txBody>
          <a:bodyPr wrap="square" rtlCol="0">
            <a:spAutoFit/>
          </a:bodyPr>
          <a:lstStyle/>
          <a:p>
            <a:pPr algn="ctr"/>
            <a:r>
              <a:rPr lang="zh-TW" altLang="en-US" sz="3200" dirty="0">
                <a:solidFill>
                  <a:srgbClr val="FF0000"/>
                </a:solidFill>
              </a:rPr>
              <a:t>信赖</a:t>
            </a:r>
          </a:p>
        </p:txBody>
      </p:sp>
      <p:sp>
        <p:nvSpPr>
          <p:cNvPr id="13" name="文字方塊 12">
            <a:extLst>
              <a:ext uri="{FF2B5EF4-FFF2-40B4-BE49-F238E27FC236}">
                <a16:creationId xmlns:a16="http://schemas.microsoft.com/office/drawing/2014/main" id="{529311EF-A3B1-470F-9399-0D51BA62EBD8}"/>
              </a:ext>
            </a:extLst>
          </p:cNvPr>
          <p:cNvSpPr txBox="1"/>
          <p:nvPr/>
        </p:nvSpPr>
        <p:spPr>
          <a:xfrm>
            <a:off x="3981450" y="5254050"/>
            <a:ext cx="1104900" cy="584775"/>
          </a:xfrm>
          <a:prstGeom prst="rect">
            <a:avLst/>
          </a:prstGeom>
          <a:noFill/>
        </p:spPr>
        <p:txBody>
          <a:bodyPr wrap="square" rtlCol="0">
            <a:spAutoFit/>
          </a:bodyPr>
          <a:lstStyle/>
          <a:p>
            <a:pPr algn="ctr"/>
            <a:r>
              <a:rPr lang="zh-TW" altLang="en-US" sz="3200" dirty="0">
                <a:solidFill>
                  <a:srgbClr val="FF0000"/>
                </a:solidFill>
              </a:rPr>
              <a:t>完美</a:t>
            </a:r>
          </a:p>
        </p:txBody>
      </p:sp>
      <p:sp>
        <p:nvSpPr>
          <p:cNvPr id="14" name="文字方塊 13">
            <a:extLst>
              <a:ext uri="{FF2B5EF4-FFF2-40B4-BE49-F238E27FC236}">
                <a16:creationId xmlns:a16="http://schemas.microsoft.com/office/drawing/2014/main" id="{91C5BCFA-BDF4-4BFA-AE3B-7292EA8FDC02}"/>
              </a:ext>
            </a:extLst>
          </p:cNvPr>
          <p:cNvSpPr txBox="1"/>
          <p:nvPr/>
        </p:nvSpPr>
        <p:spPr>
          <a:xfrm>
            <a:off x="6372225" y="5993193"/>
            <a:ext cx="1104900" cy="584775"/>
          </a:xfrm>
          <a:prstGeom prst="rect">
            <a:avLst/>
          </a:prstGeom>
          <a:noFill/>
        </p:spPr>
        <p:txBody>
          <a:bodyPr wrap="square" rtlCol="0">
            <a:spAutoFit/>
          </a:bodyPr>
          <a:lstStyle/>
          <a:p>
            <a:pPr algn="ctr"/>
            <a:r>
              <a:rPr lang="zh-TW" altLang="en-US" sz="3200" dirty="0">
                <a:solidFill>
                  <a:srgbClr val="FF0000"/>
                </a:solidFill>
              </a:rPr>
              <a:t>回想</a:t>
            </a:r>
          </a:p>
        </p:txBody>
      </p:sp>
    </p:spTree>
    <p:extLst>
      <p:ext uri="{BB962C8B-B14F-4D97-AF65-F5344CB8AC3E}">
        <p14:creationId xmlns:p14="http://schemas.microsoft.com/office/powerpoint/2010/main" val="376235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2">
            <a:extLst>
              <a:ext uri="{FF2B5EF4-FFF2-40B4-BE49-F238E27FC236}">
                <a16:creationId xmlns:a16="http://schemas.microsoft.com/office/drawing/2014/main" id="{07751440-8C43-4423-A01E-273DD9C39282}"/>
              </a:ext>
            </a:extLst>
          </p:cNvPr>
          <p:cNvGraphicFramePr>
            <a:graphicFrameLocks noGrp="1"/>
          </p:cNvGraphicFramePr>
          <p:nvPr>
            <p:extLst>
              <p:ext uri="{D42A27DB-BD31-4B8C-83A1-F6EECF244321}">
                <p14:modId xmlns:p14="http://schemas.microsoft.com/office/powerpoint/2010/main" val="2633422221"/>
              </p:ext>
            </p:extLst>
          </p:nvPr>
        </p:nvGraphicFramePr>
        <p:xfrm>
          <a:off x="723900" y="-1"/>
          <a:ext cx="11468100" cy="1275486"/>
        </p:xfrm>
        <a:graphic>
          <a:graphicData uri="http://schemas.openxmlformats.org/drawingml/2006/table">
            <a:tbl>
              <a:tblPr firstRow="1" bandRow="1">
                <a:tableStyleId>{00A15C55-8517-42AA-B614-E9B94910E393}</a:tableStyleId>
              </a:tblPr>
              <a:tblGrid>
                <a:gridCol w="1638300">
                  <a:extLst>
                    <a:ext uri="{9D8B030D-6E8A-4147-A177-3AD203B41FA5}">
                      <a16:colId xmlns:a16="http://schemas.microsoft.com/office/drawing/2014/main" val="3986323769"/>
                    </a:ext>
                  </a:extLst>
                </a:gridCol>
                <a:gridCol w="1638300">
                  <a:extLst>
                    <a:ext uri="{9D8B030D-6E8A-4147-A177-3AD203B41FA5}">
                      <a16:colId xmlns:a16="http://schemas.microsoft.com/office/drawing/2014/main" val="4069773227"/>
                    </a:ext>
                  </a:extLst>
                </a:gridCol>
                <a:gridCol w="1638300">
                  <a:extLst>
                    <a:ext uri="{9D8B030D-6E8A-4147-A177-3AD203B41FA5}">
                      <a16:colId xmlns:a16="http://schemas.microsoft.com/office/drawing/2014/main" val="3823937015"/>
                    </a:ext>
                  </a:extLst>
                </a:gridCol>
                <a:gridCol w="1638300">
                  <a:extLst>
                    <a:ext uri="{9D8B030D-6E8A-4147-A177-3AD203B41FA5}">
                      <a16:colId xmlns:a16="http://schemas.microsoft.com/office/drawing/2014/main" val="1558149729"/>
                    </a:ext>
                  </a:extLst>
                </a:gridCol>
                <a:gridCol w="1638300">
                  <a:extLst>
                    <a:ext uri="{9D8B030D-6E8A-4147-A177-3AD203B41FA5}">
                      <a16:colId xmlns:a16="http://schemas.microsoft.com/office/drawing/2014/main" val="2187534708"/>
                    </a:ext>
                  </a:extLst>
                </a:gridCol>
                <a:gridCol w="1638300">
                  <a:extLst>
                    <a:ext uri="{9D8B030D-6E8A-4147-A177-3AD203B41FA5}">
                      <a16:colId xmlns:a16="http://schemas.microsoft.com/office/drawing/2014/main" val="1997180075"/>
                    </a:ext>
                  </a:extLst>
                </a:gridCol>
                <a:gridCol w="1638300">
                  <a:extLst>
                    <a:ext uri="{9D8B030D-6E8A-4147-A177-3AD203B41FA5}">
                      <a16:colId xmlns:a16="http://schemas.microsoft.com/office/drawing/2014/main" val="2636415991"/>
                    </a:ext>
                  </a:extLst>
                </a:gridCol>
              </a:tblGrid>
              <a:tr h="637743">
                <a:tc>
                  <a:txBody>
                    <a:bodyPr/>
                    <a:lstStyle/>
                    <a:p>
                      <a:pPr algn="ctr"/>
                      <a:r>
                        <a:rPr lang="zh-TW" altLang="en-US" sz="3200" b="1" dirty="0">
                          <a:solidFill>
                            <a:schemeClr val="bg1"/>
                          </a:solidFill>
                        </a:rPr>
                        <a:t>状元</a:t>
                      </a:r>
                    </a:p>
                  </a:txBody>
                  <a:tcPr anchor="ctr">
                    <a:solidFill>
                      <a:schemeClr val="accent4">
                        <a:lumMod val="50000"/>
                      </a:schemeClr>
                    </a:solidFill>
                  </a:tcPr>
                </a:tc>
                <a:tc>
                  <a:txBody>
                    <a:bodyPr/>
                    <a:lstStyle/>
                    <a:p>
                      <a:pPr algn="ctr"/>
                      <a:r>
                        <a:rPr lang="zh-TW" altLang="en-US" sz="3200" b="1" dirty="0">
                          <a:solidFill>
                            <a:schemeClr val="bg1"/>
                          </a:solidFill>
                        </a:rPr>
                        <a:t>顶尖</a:t>
                      </a:r>
                    </a:p>
                  </a:txBody>
                  <a:tcPr anchor="ctr">
                    <a:solidFill>
                      <a:schemeClr val="accent4">
                        <a:lumMod val="50000"/>
                      </a:schemeClr>
                    </a:solidFill>
                  </a:tcPr>
                </a:tc>
                <a:tc>
                  <a:txBody>
                    <a:bodyPr/>
                    <a:lstStyle/>
                    <a:p>
                      <a:pPr algn="ctr"/>
                      <a:r>
                        <a:rPr lang="zh-TW" altLang="en-US" sz="3200" b="1" dirty="0">
                          <a:solidFill>
                            <a:schemeClr val="bg1"/>
                          </a:solidFill>
                        </a:rPr>
                        <a:t>用心</a:t>
                      </a:r>
                    </a:p>
                  </a:txBody>
                  <a:tcPr anchor="ctr">
                    <a:solidFill>
                      <a:schemeClr val="accent4">
                        <a:lumMod val="50000"/>
                      </a:schemeClr>
                    </a:solidFill>
                  </a:tcPr>
                </a:tc>
                <a:tc>
                  <a:txBody>
                    <a:bodyPr/>
                    <a:lstStyle/>
                    <a:p>
                      <a:pPr algn="ctr"/>
                      <a:r>
                        <a:rPr lang="zh-TW" altLang="en-US" sz="3200" b="1" dirty="0">
                          <a:solidFill>
                            <a:schemeClr val="bg1"/>
                          </a:solidFill>
                        </a:rPr>
                        <a:t>无上</a:t>
                      </a:r>
                    </a:p>
                  </a:txBody>
                  <a:tcPr anchor="ctr">
                    <a:solidFill>
                      <a:schemeClr val="accent4">
                        <a:lumMod val="50000"/>
                      </a:schemeClr>
                    </a:solidFill>
                  </a:tcPr>
                </a:tc>
                <a:tc>
                  <a:txBody>
                    <a:bodyPr/>
                    <a:lstStyle/>
                    <a:p>
                      <a:pPr algn="ctr"/>
                      <a:r>
                        <a:rPr lang="zh-TW" altLang="en-US" sz="3200" b="1" dirty="0">
                          <a:solidFill>
                            <a:schemeClr val="bg1"/>
                          </a:solidFill>
                        </a:rPr>
                        <a:t>教导</a:t>
                      </a:r>
                    </a:p>
                  </a:txBody>
                  <a:tcPr anchor="ctr">
                    <a:solidFill>
                      <a:schemeClr val="accent4">
                        <a:lumMod val="50000"/>
                      </a:schemeClr>
                    </a:solidFill>
                  </a:tcPr>
                </a:tc>
                <a:tc>
                  <a:txBody>
                    <a:bodyPr/>
                    <a:lstStyle/>
                    <a:p>
                      <a:pPr algn="ctr"/>
                      <a:r>
                        <a:rPr lang="zh-TW" altLang="en-US" sz="3200" b="1" dirty="0">
                          <a:solidFill>
                            <a:schemeClr val="bg1"/>
                          </a:solidFill>
                        </a:rPr>
                        <a:t>敬业</a:t>
                      </a:r>
                    </a:p>
                  </a:txBody>
                  <a:tcPr anchor="ctr">
                    <a:solidFill>
                      <a:schemeClr val="accent4">
                        <a:lumMod val="50000"/>
                      </a:schemeClr>
                    </a:solidFill>
                  </a:tcPr>
                </a:tc>
                <a:tc>
                  <a:txBody>
                    <a:bodyPr/>
                    <a:lstStyle/>
                    <a:p>
                      <a:pPr algn="ctr"/>
                      <a:r>
                        <a:rPr lang="zh-TW" altLang="en-US" sz="3200" b="1" dirty="0">
                          <a:solidFill>
                            <a:schemeClr val="bg1"/>
                          </a:solidFill>
                        </a:rPr>
                        <a:t>踪迹</a:t>
                      </a:r>
                    </a:p>
                  </a:txBody>
                  <a:tcPr anchor="ctr">
                    <a:solidFill>
                      <a:schemeClr val="accent4">
                        <a:lumMod val="50000"/>
                      </a:schemeClr>
                    </a:solidFill>
                  </a:tcPr>
                </a:tc>
                <a:extLst>
                  <a:ext uri="{0D108BD9-81ED-4DB2-BD59-A6C34878D82A}">
                    <a16:rowId xmlns:a16="http://schemas.microsoft.com/office/drawing/2014/main" val="2922039216"/>
                  </a:ext>
                </a:extLst>
              </a:tr>
              <a:tr h="637743">
                <a:tc>
                  <a:txBody>
                    <a:bodyPr/>
                    <a:lstStyle/>
                    <a:p>
                      <a:pPr algn="ctr"/>
                      <a:r>
                        <a:rPr lang="zh-TW" altLang="en-US" sz="3200" b="1" dirty="0">
                          <a:solidFill>
                            <a:schemeClr val="bg1"/>
                          </a:solidFill>
                        </a:rPr>
                        <a:t>丝毫</a:t>
                      </a:r>
                    </a:p>
                  </a:txBody>
                  <a:tcPr anchor="ctr">
                    <a:solidFill>
                      <a:schemeClr val="accent4">
                        <a:lumMod val="50000"/>
                      </a:schemeClr>
                    </a:solidFill>
                  </a:tcPr>
                </a:tc>
                <a:tc>
                  <a:txBody>
                    <a:bodyPr/>
                    <a:lstStyle/>
                    <a:p>
                      <a:pPr algn="ctr"/>
                      <a:r>
                        <a:rPr lang="zh-TW" altLang="en-US" sz="3200" b="1" dirty="0">
                          <a:solidFill>
                            <a:schemeClr val="bg1"/>
                          </a:solidFill>
                        </a:rPr>
                        <a:t>义气</a:t>
                      </a:r>
                    </a:p>
                  </a:txBody>
                  <a:tcPr anchor="ctr">
                    <a:solidFill>
                      <a:schemeClr val="accent4">
                        <a:lumMod val="50000"/>
                      </a:schemeClr>
                    </a:solidFill>
                  </a:tcPr>
                </a:tc>
                <a:tc>
                  <a:txBody>
                    <a:bodyPr/>
                    <a:lstStyle/>
                    <a:p>
                      <a:pPr algn="ctr"/>
                      <a:r>
                        <a:rPr lang="zh-TW" altLang="en-US" sz="3200" b="1" dirty="0">
                          <a:solidFill>
                            <a:schemeClr val="bg1"/>
                          </a:solidFill>
                        </a:rPr>
                        <a:t>美誉</a:t>
                      </a:r>
                    </a:p>
                  </a:txBody>
                  <a:tcPr anchor="ctr">
                    <a:solidFill>
                      <a:schemeClr val="accent4">
                        <a:lumMod val="50000"/>
                      </a:schemeClr>
                    </a:solidFill>
                  </a:tcPr>
                </a:tc>
                <a:tc>
                  <a:txBody>
                    <a:bodyPr/>
                    <a:lstStyle/>
                    <a:p>
                      <a:pPr algn="ctr"/>
                      <a:r>
                        <a:rPr lang="zh-TW" altLang="en-US" sz="3200" b="1" dirty="0">
                          <a:solidFill>
                            <a:schemeClr val="bg1"/>
                          </a:solidFill>
                        </a:rPr>
                        <a:t>安然</a:t>
                      </a:r>
                    </a:p>
                  </a:txBody>
                  <a:tcPr anchor="ctr">
                    <a:solidFill>
                      <a:schemeClr val="accent4">
                        <a:lumMod val="50000"/>
                      </a:schemeClr>
                    </a:solidFill>
                  </a:tcPr>
                </a:tc>
                <a:tc>
                  <a:txBody>
                    <a:bodyPr/>
                    <a:lstStyle/>
                    <a:p>
                      <a:pPr algn="ctr"/>
                      <a:r>
                        <a:rPr lang="zh-TW" altLang="en-US" sz="3200" b="1" dirty="0">
                          <a:solidFill>
                            <a:schemeClr val="bg1"/>
                          </a:solidFill>
                        </a:rPr>
                        <a:t>体面</a:t>
                      </a:r>
                    </a:p>
                  </a:txBody>
                  <a:tcPr anchor="ctr">
                    <a:solidFill>
                      <a:schemeClr val="accent4">
                        <a:lumMod val="50000"/>
                      </a:schemeClr>
                    </a:solidFill>
                  </a:tcPr>
                </a:tc>
                <a:tc>
                  <a:txBody>
                    <a:bodyPr/>
                    <a:lstStyle/>
                    <a:p>
                      <a:pPr algn="ctr"/>
                      <a:r>
                        <a:rPr lang="zh-TW" altLang="en-US" sz="3200" b="1" dirty="0">
                          <a:solidFill>
                            <a:schemeClr val="bg1"/>
                          </a:solidFill>
                        </a:rPr>
                        <a:t>谬论</a:t>
                      </a:r>
                    </a:p>
                  </a:txBody>
                  <a:tcPr anchor="ctr">
                    <a:solidFill>
                      <a:schemeClr val="accent4">
                        <a:lumMod val="50000"/>
                      </a:schemeClr>
                    </a:solidFill>
                  </a:tcPr>
                </a:tc>
                <a:tc>
                  <a:txBody>
                    <a:bodyPr/>
                    <a:lstStyle/>
                    <a:p>
                      <a:pPr algn="ctr"/>
                      <a:endParaRPr lang="zh-TW" altLang="en-US" sz="3200" b="1" dirty="0">
                        <a:solidFill>
                          <a:schemeClr val="bg1"/>
                        </a:solidFill>
                      </a:endParaRPr>
                    </a:p>
                  </a:txBody>
                  <a:tcPr anchor="ctr">
                    <a:solidFill>
                      <a:schemeClr val="accent4">
                        <a:lumMod val="50000"/>
                      </a:schemeClr>
                    </a:solidFill>
                  </a:tcPr>
                </a:tc>
                <a:extLst>
                  <a:ext uri="{0D108BD9-81ED-4DB2-BD59-A6C34878D82A}">
                    <a16:rowId xmlns:a16="http://schemas.microsoft.com/office/drawing/2014/main" val="951978293"/>
                  </a:ext>
                </a:extLst>
              </a:tr>
            </a:tbl>
          </a:graphicData>
        </a:graphic>
      </p:graphicFrame>
      <p:sp>
        <p:nvSpPr>
          <p:cNvPr id="4" name="文字方塊 3">
            <a:extLst>
              <a:ext uri="{FF2B5EF4-FFF2-40B4-BE49-F238E27FC236}">
                <a16:creationId xmlns:a16="http://schemas.microsoft.com/office/drawing/2014/main" id="{8A348AD2-8C00-4DFA-9D55-33D0CB170F8B}"/>
              </a:ext>
            </a:extLst>
          </p:cNvPr>
          <p:cNvSpPr txBox="1"/>
          <p:nvPr/>
        </p:nvSpPr>
        <p:spPr>
          <a:xfrm>
            <a:off x="723900" y="1275485"/>
            <a:ext cx="11476415" cy="5547481"/>
          </a:xfrm>
          <a:prstGeom prst="rect">
            <a:avLst/>
          </a:prstGeom>
          <a:noFill/>
        </p:spPr>
        <p:txBody>
          <a:bodyPr wrap="square" rtlCol="0">
            <a:spAutoFit/>
          </a:bodyPr>
          <a:lstStyle/>
          <a:p>
            <a:pPr>
              <a:lnSpc>
                <a:spcPct val="150000"/>
              </a:lnSpc>
            </a:pPr>
            <a:r>
              <a:rPr lang="en-US" altLang="zh-TW" sz="3000" dirty="0">
                <a:latin typeface="微軟正黑體" panose="020B0604030504040204" pitchFamily="34" charset="-120"/>
                <a:ea typeface="微軟正黑體" panose="020B0604030504040204" pitchFamily="34" charset="-120"/>
              </a:rPr>
              <a:t>1</a:t>
            </a:r>
            <a:r>
              <a:rPr lang="en-US" altLang="zh-TW" sz="3000" dirty="0">
                <a:latin typeface="微軟正黑體" panose="020B0604030504040204" pitchFamily="34" charset="-120"/>
              </a:rPr>
              <a:t>.</a:t>
            </a:r>
            <a:r>
              <a:rPr lang="zh-TW" altLang="en-US" sz="3000" dirty="0">
                <a:latin typeface="微軟正黑體" panose="020B0604030504040204" pitchFamily="34" charset="-120"/>
              </a:rPr>
              <a:t>临上阵前，教练还谆谆</a:t>
            </a:r>
            <a:r>
              <a:rPr lang="en-US" altLang="zh-TW" sz="3000" dirty="0">
                <a:latin typeface="微軟正黑體" panose="020B0604030504040204" pitchFamily="34" charset="-120"/>
              </a:rPr>
              <a:t>______</a:t>
            </a:r>
            <a:r>
              <a:rPr lang="zh-TW" altLang="en-US" sz="3000" dirty="0">
                <a:latin typeface="微軟正黑體" panose="020B0604030504040204" pitchFamily="34" charset="-120"/>
              </a:rPr>
              <a:t>这些小运动员，要把心理包袱统统放</a:t>
            </a:r>
            <a:br>
              <a:rPr lang="en-US" altLang="zh-TW" sz="3000" dirty="0">
                <a:latin typeface="微軟正黑體" panose="020B0604030504040204" pitchFamily="34" charset="-120"/>
              </a:rPr>
            </a:br>
            <a:r>
              <a:rPr lang="en-US" altLang="zh-TW" sz="3000" dirty="0">
                <a:latin typeface="微軟正黑體" panose="020B0604030504040204" pitchFamily="34" charset="-120"/>
              </a:rPr>
              <a:t>   </a:t>
            </a:r>
            <a:r>
              <a:rPr lang="zh-TW" altLang="en-US" sz="3000" dirty="0">
                <a:latin typeface="微軟正黑體" panose="020B0604030504040204" pitchFamily="34" charset="-120"/>
              </a:rPr>
              <a:t>下来，轻松上阵。 </a:t>
            </a:r>
            <a:endParaRPr lang="en-US" altLang="zh-TW" sz="3000" dirty="0">
              <a:latin typeface="微軟正黑體" panose="020B0604030504040204" pitchFamily="34" charset="-120"/>
            </a:endParaRPr>
          </a:p>
          <a:p>
            <a:pPr>
              <a:lnSpc>
                <a:spcPct val="150000"/>
              </a:lnSpc>
            </a:pPr>
            <a:r>
              <a:rPr lang="en-US" altLang="zh-TW" sz="3000" dirty="0">
                <a:latin typeface="微軟正黑體" panose="020B0604030504040204" pitchFamily="34" charset="-120"/>
              </a:rPr>
              <a:t>2.</a:t>
            </a:r>
            <a:r>
              <a:rPr lang="zh-TW" altLang="en-US" sz="3000" dirty="0">
                <a:latin typeface="微軟正黑體" panose="020B0604030504040204" pitchFamily="34" charset="-120"/>
              </a:rPr>
              <a:t>在招聘新职员的时候，老板很看重应聘者是否具有</a:t>
            </a:r>
            <a:r>
              <a:rPr lang="en-US" altLang="zh-TW" sz="3000" dirty="0">
                <a:latin typeface="微軟正黑體" panose="020B0604030504040204" pitchFamily="34" charset="-120"/>
              </a:rPr>
              <a:t>______</a:t>
            </a:r>
            <a:r>
              <a:rPr lang="zh-TW" altLang="en-US" sz="3000" dirty="0">
                <a:latin typeface="微軟正黑體" panose="020B0604030504040204" pitchFamily="34" charset="-120"/>
              </a:rPr>
              <a:t>精神。  </a:t>
            </a:r>
            <a:endParaRPr lang="en-US" altLang="zh-TW" sz="3000" dirty="0">
              <a:latin typeface="微軟正黑體" panose="020B0604030504040204" pitchFamily="34" charset="-120"/>
            </a:endParaRPr>
          </a:p>
          <a:p>
            <a:pPr>
              <a:lnSpc>
                <a:spcPct val="150000"/>
              </a:lnSpc>
            </a:pPr>
            <a:r>
              <a:rPr lang="en-US" altLang="zh-TW" sz="3000" dirty="0">
                <a:latin typeface="微軟正黑體" panose="020B0604030504040204" pitchFamily="34" charset="-120"/>
              </a:rPr>
              <a:t>3.</a:t>
            </a:r>
            <a:r>
              <a:rPr lang="zh-TW" altLang="en-US" sz="3000" dirty="0">
                <a:latin typeface="微軟正黑體" panose="020B0604030504040204" pitchFamily="34" charset="-120"/>
              </a:rPr>
              <a:t>那个学生就是今年北京市高考文科</a:t>
            </a:r>
            <a:r>
              <a:rPr lang="en-US" altLang="zh-TW" sz="3000" dirty="0">
                <a:latin typeface="微軟正黑體" panose="020B0604030504040204" pitchFamily="34" charset="-120"/>
              </a:rPr>
              <a:t>______</a:t>
            </a:r>
            <a:r>
              <a:rPr lang="zh-TW" altLang="en-US" sz="3000" dirty="0">
                <a:latin typeface="微軟正黑體" panose="020B0604030504040204" pitchFamily="34" charset="-120"/>
              </a:rPr>
              <a:t>。他的全家甚至学校的老</a:t>
            </a:r>
            <a:endParaRPr lang="en-US" altLang="zh-TW" sz="3000" dirty="0">
              <a:latin typeface="微軟正黑體" panose="020B0604030504040204" pitchFamily="34" charset="-120"/>
            </a:endParaRPr>
          </a:p>
          <a:p>
            <a:pPr>
              <a:lnSpc>
                <a:spcPct val="150000"/>
              </a:lnSpc>
            </a:pPr>
            <a:r>
              <a:rPr lang="en-US" altLang="zh-TW" sz="3000" dirty="0">
                <a:latin typeface="微軟正黑體" panose="020B0604030504040204" pitchFamily="34" charset="-120"/>
              </a:rPr>
              <a:t>   </a:t>
            </a:r>
            <a:r>
              <a:rPr lang="zh-TW" altLang="en-US" sz="3000" dirty="0">
                <a:latin typeface="微軟正黑體" panose="020B0604030504040204" pitchFamily="34" charset="-120"/>
              </a:rPr>
              <a:t>师同学都为此感到</a:t>
            </a:r>
            <a:r>
              <a:rPr lang="en-US" altLang="zh-TW" sz="3000" dirty="0">
                <a:latin typeface="微軟正黑體" panose="020B0604030504040204" pitchFamily="34" charset="-120"/>
              </a:rPr>
              <a:t>______</a:t>
            </a:r>
            <a:r>
              <a:rPr lang="zh-TW" altLang="en-US" sz="3000" dirty="0">
                <a:latin typeface="微軟正黑體" panose="020B0604030504040204" pitchFamily="34" charset="-120"/>
              </a:rPr>
              <a:t>的光荣，但他自己没有</a:t>
            </a:r>
            <a:r>
              <a:rPr lang="en-US" altLang="zh-TW" sz="3000" dirty="0">
                <a:latin typeface="微軟正黑體" panose="020B0604030504040204" pitchFamily="34" charset="-120"/>
              </a:rPr>
              <a:t>______</a:t>
            </a:r>
            <a:r>
              <a:rPr lang="zh-TW" altLang="en-US" sz="3000" dirty="0">
                <a:latin typeface="微軟正黑體" panose="020B0604030504040204" pitchFamily="34" charset="-120"/>
              </a:rPr>
              <a:t>志得意满的</a:t>
            </a:r>
            <a:endParaRPr lang="en-US" altLang="zh-TW" sz="3000" dirty="0">
              <a:latin typeface="微軟正黑體" panose="020B0604030504040204" pitchFamily="34" charset="-120"/>
            </a:endParaRPr>
          </a:p>
          <a:p>
            <a:pPr>
              <a:lnSpc>
                <a:spcPct val="150000"/>
              </a:lnSpc>
            </a:pPr>
            <a:r>
              <a:rPr lang="en-US" altLang="zh-TW" sz="3000" dirty="0">
                <a:latin typeface="微軟正黑體" panose="020B0604030504040204" pitchFamily="34" charset="-120"/>
              </a:rPr>
              <a:t>   </a:t>
            </a:r>
            <a:r>
              <a:rPr lang="zh-TW" altLang="en-US" sz="3000" dirty="0">
                <a:latin typeface="微軟正黑體" panose="020B0604030504040204" pitchFamily="34" charset="-120"/>
              </a:rPr>
              <a:t>感觉，学海无涯，她知道前边的路还很长很长。</a:t>
            </a:r>
            <a:endParaRPr lang="en-US" altLang="zh-TW" sz="3000" dirty="0">
              <a:latin typeface="微軟正黑體" panose="020B0604030504040204" pitchFamily="34" charset="-120"/>
            </a:endParaRPr>
          </a:p>
          <a:p>
            <a:pPr>
              <a:lnSpc>
                <a:spcPct val="150000"/>
              </a:lnSpc>
            </a:pPr>
            <a:r>
              <a:rPr lang="en-US" altLang="zh-TW" sz="3000" dirty="0">
                <a:latin typeface="微軟正黑體" panose="020B0604030504040204" pitchFamily="34" charset="-120"/>
              </a:rPr>
              <a:t>4.</a:t>
            </a:r>
            <a:r>
              <a:rPr lang="zh-TW" altLang="en-US" sz="3000" dirty="0">
                <a:latin typeface="微軟正黑體" panose="020B0604030504040204" pitchFamily="34" charset="-120"/>
              </a:rPr>
              <a:t>为了孩子得到高分，有的父母费尽心思，真可谓</a:t>
            </a:r>
            <a:r>
              <a:rPr lang="en-US" altLang="zh-TW" sz="3000" dirty="0">
                <a:latin typeface="微軟正黑體" panose="020B0604030504040204" pitchFamily="34" charset="-120"/>
              </a:rPr>
              <a:t>______</a:t>
            </a:r>
            <a:r>
              <a:rPr lang="zh-TW" altLang="en-US" sz="3000" dirty="0">
                <a:latin typeface="微軟正黑體" panose="020B0604030504040204" pitchFamily="34" charset="-120"/>
              </a:rPr>
              <a:t>良苦，但效</a:t>
            </a:r>
            <a:endParaRPr lang="en-US" altLang="zh-TW" sz="3000" dirty="0">
              <a:latin typeface="微軟正黑體" panose="020B0604030504040204" pitchFamily="34" charset="-120"/>
            </a:endParaRPr>
          </a:p>
          <a:p>
            <a:pPr>
              <a:lnSpc>
                <a:spcPct val="150000"/>
              </a:lnSpc>
            </a:pPr>
            <a:r>
              <a:rPr lang="en-US" altLang="zh-TW" sz="3000" dirty="0">
                <a:latin typeface="微軟正黑體" panose="020B0604030504040204" pitchFamily="34" charset="-120"/>
              </a:rPr>
              <a:t>   </a:t>
            </a:r>
            <a:r>
              <a:rPr lang="zh-TW" altLang="en-US" sz="3000" dirty="0">
                <a:latin typeface="微軟正黑體" panose="020B0604030504040204" pitchFamily="34" charset="-120"/>
              </a:rPr>
              <a:t>果又如何呢？ </a:t>
            </a:r>
            <a:endParaRPr lang="en-US" altLang="zh-TW" sz="3000" dirty="0">
              <a:latin typeface="微軟正黑體" panose="020B0604030504040204" pitchFamily="34" charset="-120"/>
            </a:endParaRPr>
          </a:p>
        </p:txBody>
      </p:sp>
      <p:sp>
        <p:nvSpPr>
          <p:cNvPr id="5" name="文字方塊 4">
            <a:extLst>
              <a:ext uri="{FF2B5EF4-FFF2-40B4-BE49-F238E27FC236}">
                <a16:creationId xmlns:a16="http://schemas.microsoft.com/office/drawing/2014/main" id="{566929FA-D4D4-4E0F-BAEA-E8EF9CE9E5B7}"/>
              </a:ext>
            </a:extLst>
          </p:cNvPr>
          <p:cNvSpPr txBox="1"/>
          <p:nvPr/>
        </p:nvSpPr>
        <p:spPr>
          <a:xfrm>
            <a:off x="4924425" y="1350582"/>
            <a:ext cx="1019175" cy="553998"/>
          </a:xfrm>
          <a:prstGeom prst="rect">
            <a:avLst/>
          </a:prstGeom>
          <a:noFill/>
        </p:spPr>
        <p:txBody>
          <a:bodyPr wrap="square" rtlCol="0">
            <a:spAutoFit/>
          </a:bodyPr>
          <a:lstStyle/>
          <a:p>
            <a:pPr algn="ctr"/>
            <a:r>
              <a:rPr lang="zh-TW" altLang="en-US" sz="3000" dirty="0">
                <a:solidFill>
                  <a:srgbClr val="FF0000"/>
                </a:solidFill>
              </a:rPr>
              <a:t>教导</a:t>
            </a:r>
          </a:p>
        </p:txBody>
      </p:sp>
      <p:sp>
        <p:nvSpPr>
          <p:cNvPr id="6" name="文字方塊 5">
            <a:extLst>
              <a:ext uri="{FF2B5EF4-FFF2-40B4-BE49-F238E27FC236}">
                <a16:creationId xmlns:a16="http://schemas.microsoft.com/office/drawing/2014/main" id="{6F08F1BA-A9B7-4A09-A1C3-B1D5CCBB927D}"/>
              </a:ext>
            </a:extLst>
          </p:cNvPr>
          <p:cNvSpPr txBox="1"/>
          <p:nvPr/>
        </p:nvSpPr>
        <p:spPr>
          <a:xfrm>
            <a:off x="9505950" y="2693607"/>
            <a:ext cx="1019175" cy="553998"/>
          </a:xfrm>
          <a:prstGeom prst="rect">
            <a:avLst/>
          </a:prstGeom>
          <a:noFill/>
        </p:spPr>
        <p:txBody>
          <a:bodyPr wrap="square" rtlCol="0">
            <a:spAutoFit/>
          </a:bodyPr>
          <a:lstStyle/>
          <a:p>
            <a:pPr algn="ctr"/>
            <a:r>
              <a:rPr lang="zh-TW" altLang="en-US" sz="3000" dirty="0">
                <a:solidFill>
                  <a:srgbClr val="FF0000"/>
                </a:solidFill>
              </a:rPr>
              <a:t>敬业</a:t>
            </a:r>
          </a:p>
        </p:txBody>
      </p:sp>
      <p:sp>
        <p:nvSpPr>
          <p:cNvPr id="7" name="文字方塊 6">
            <a:extLst>
              <a:ext uri="{FF2B5EF4-FFF2-40B4-BE49-F238E27FC236}">
                <a16:creationId xmlns:a16="http://schemas.microsoft.com/office/drawing/2014/main" id="{ECFFA85E-942E-459B-A66D-3A8A89EE743D}"/>
              </a:ext>
            </a:extLst>
          </p:cNvPr>
          <p:cNvSpPr txBox="1"/>
          <p:nvPr/>
        </p:nvSpPr>
        <p:spPr>
          <a:xfrm>
            <a:off x="6819900" y="3429000"/>
            <a:ext cx="1019175" cy="553998"/>
          </a:xfrm>
          <a:prstGeom prst="rect">
            <a:avLst/>
          </a:prstGeom>
          <a:noFill/>
        </p:spPr>
        <p:txBody>
          <a:bodyPr wrap="square" rtlCol="0">
            <a:spAutoFit/>
          </a:bodyPr>
          <a:lstStyle/>
          <a:p>
            <a:pPr algn="ctr"/>
            <a:r>
              <a:rPr lang="zh-TW" altLang="en-US" sz="3000" dirty="0">
                <a:solidFill>
                  <a:srgbClr val="FF0000"/>
                </a:solidFill>
              </a:rPr>
              <a:t>状元</a:t>
            </a:r>
          </a:p>
        </p:txBody>
      </p:sp>
      <p:sp>
        <p:nvSpPr>
          <p:cNvPr id="8" name="文字方塊 7">
            <a:extLst>
              <a:ext uri="{FF2B5EF4-FFF2-40B4-BE49-F238E27FC236}">
                <a16:creationId xmlns:a16="http://schemas.microsoft.com/office/drawing/2014/main" id="{8B19691C-B586-44FA-9639-40DD54AA3F9A}"/>
              </a:ext>
            </a:extLst>
          </p:cNvPr>
          <p:cNvSpPr txBox="1"/>
          <p:nvPr/>
        </p:nvSpPr>
        <p:spPr>
          <a:xfrm>
            <a:off x="4181475" y="4049225"/>
            <a:ext cx="1019175" cy="553998"/>
          </a:xfrm>
          <a:prstGeom prst="rect">
            <a:avLst/>
          </a:prstGeom>
          <a:noFill/>
        </p:spPr>
        <p:txBody>
          <a:bodyPr wrap="square" rtlCol="0">
            <a:spAutoFit/>
          </a:bodyPr>
          <a:lstStyle/>
          <a:p>
            <a:pPr algn="ctr"/>
            <a:r>
              <a:rPr lang="zh-TW" altLang="en-US" sz="3000" dirty="0">
                <a:solidFill>
                  <a:srgbClr val="FF0000"/>
                </a:solidFill>
              </a:rPr>
              <a:t>无上</a:t>
            </a:r>
          </a:p>
        </p:txBody>
      </p:sp>
      <p:sp>
        <p:nvSpPr>
          <p:cNvPr id="9" name="文字方塊 8">
            <a:extLst>
              <a:ext uri="{FF2B5EF4-FFF2-40B4-BE49-F238E27FC236}">
                <a16:creationId xmlns:a16="http://schemas.microsoft.com/office/drawing/2014/main" id="{190D3268-1BB7-4AFB-A216-890E31165057}"/>
              </a:ext>
            </a:extLst>
          </p:cNvPr>
          <p:cNvSpPr txBox="1"/>
          <p:nvPr/>
        </p:nvSpPr>
        <p:spPr>
          <a:xfrm>
            <a:off x="8996362" y="4043583"/>
            <a:ext cx="1019175" cy="553998"/>
          </a:xfrm>
          <a:prstGeom prst="rect">
            <a:avLst/>
          </a:prstGeom>
          <a:noFill/>
        </p:spPr>
        <p:txBody>
          <a:bodyPr wrap="square" rtlCol="0">
            <a:spAutoFit/>
          </a:bodyPr>
          <a:lstStyle/>
          <a:p>
            <a:pPr algn="ctr"/>
            <a:r>
              <a:rPr lang="zh-TW" altLang="en-US" sz="3000" dirty="0">
                <a:solidFill>
                  <a:srgbClr val="FF0000"/>
                </a:solidFill>
              </a:rPr>
              <a:t>丝毫</a:t>
            </a:r>
          </a:p>
        </p:txBody>
      </p:sp>
      <p:sp>
        <p:nvSpPr>
          <p:cNvPr id="10" name="文字方塊 9">
            <a:extLst>
              <a:ext uri="{FF2B5EF4-FFF2-40B4-BE49-F238E27FC236}">
                <a16:creationId xmlns:a16="http://schemas.microsoft.com/office/drawing/2014/main" id="{50033849-7906-4AE8-A951-AD2D18BD954F}"/>
              </a:ext>
            </a:extLst>
          </p:cNvPr>
          <p:cNvSpPr txBox="1"/>
          <p:nvPr/>
        </p:nvSpPr>
        <p:spPr>
          <a:xfrm>
            <a:off x="9115425" y="5433995"/>
            <a:ext cx="1019175" cy="553998"/>
          </a:xfrm>
          <a:prstGeom prst="rect">
            <a:avLst/>
          </a:prstGeom>
          <a:noFill/>
        </p:spPr>
        <p:txBody>
          <a:bodyPr wrap="square" rtlCol="0">
            <a:spAutoFit/>
          </a:bodyPr>
          <a:lstStyle/>
          <a:p>
            <a:pPr algn="ctr"/>
            <a:r>
              <a:rPr lang="zh-TW" altLang="en-US" sz="3000" dirty="0">
                <a:solidFill>
                  <a:srgbClr val="FF0000"/>
                </a:solidFill>
              </a:rPr>
              <a:t>用心</a:t>
            </a:r>
          </a:p>
        </p:txBody>
      </p:sp>
    </p:spTree>
    <p:extLst>
      <p:ext uri="{BB962C8B-B14F-4D97-AF65-F5344CB8AC3E}">
        <p14:creationId xmlns:p14="http://schemas.microsoft.com/office/powerpoint/2010/main" val="2278095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A6432754-648C-4AD6-A289-25556EFC636D}"/>
              </a:ext>
            </a:extLst>
          </p:cNvPr>
          <p:cNvSpPr txBox="1"/>
          <p:nvPr/>
        </p:nvSpPr>
        <p:spPr>
          <a:xfrm>
            <a:off x="704851" y="1624280"/>
            <a:ext cx="11153648" cy="1323439"/>
          </a:xfrm>
          <a:prstGeom prst="rect">
            <a:avLst/>
          </a:prstGeom>
          <a:solidFill>
            <a:srgbClr val="660033"/>
          </a:solidFill>
        </p:spPr>
        <p:txBody>
          <a:bodyPr wrap="square" rtlCol="0">
            <a:spAutoFit/>
          </a:bodyPr>
          <a:lstStyle/>
          <a:p>
            <a:pPr algn="ctr"/>
            <a:r>
              <a:rPr lang="zh-TW" altLang="en-US" sz="8000" dirty="0">
                <a:solidFill>
                  <a:schemeClr val="bg1"/>
                </a:solidFill>
                <a:latin typeface="微軟正黑體" panose="020B0604030504040204" pitchFamily="34" charset="-120"/>
                <a:ea typeface="微軟正黑體" panose="020B0604030504040204" pitchFamily="34" charset="-120"/>
              </a:rPr>
              <a:t>只要</a:t>
            </a:r>
            <a:r>
              <a:rPr lang="en-US" altLang="zh-TW" sz="8000" dirty="0">
                <a:solidFill>
                  <a:schemeClr val="bg1"/>
                </a:solidFill>
                <a:latin typeface="微軟正黑體" panose="020B0604030504040204" pitchFamily="34" charset="-120"/>
                <a:ea typeface="微軟正黑體" panose="020B0604030504040204" pitchFamily="34" charset="-120"/>
              </a:rPr>
              <a:t>...</a:t>
            </a:r>
            <a:r>
              <a:rPr lang="zh-TW" altLang="en-US" sz="8000" dirty="0">
                <a:solidFill>
                  <a:schemeClr val="bg1"/>
                </a:solidFill>
                <a:latin typeface="微軟正黑體" panose="020B0604030504040204" pitchFamily="34" charset="-120"/>
                <a:ea typeface="微軟正黑體" panose="020B0604030504040204" pitchFamily="34" charset="-120"/>
              </a:rPr>
              <a:t>不愁</a:t>
            </a:r>
            <a:r>
              <a:rPr lang="en-US" altLang="zh-TW" sz="8000" dirty="0">
                <a:solidFill>
                  <a:schemeClr val="bg1"/>
                </a:solidFill>
                <a:latin typeface="微軟正黑體" panose="020B0604030504040204" pitchFamily="34" charset="-120"/>
                <a:ea typeface="微軟正黑體" panose="020B0604030504040204" pitchFamily="34" charset="-120"/>
              </a:rPr>
              <a:t>...</a:t>
            </a:r>
          </a:p>
        </p:txBody>
      </p:sp>
      <p:sp>
        <p:nvSpPr>
          <p:cNvPr id="5" name="文字方塊 4">
            <a:extLst>
              <a:ext uri="{FF2B5EF4-FFF2-40B4-BE49-F238E27FC236}">
                <a16:creationId xmlns:a16="http://schemas.microsoft.com/office/drawing/2014/main" id="{4A824F04-5B21-4CAC-9E28-DE231C124E7C}"/>
              </a:ext>
            </a:extLst>
          </p:cNvPr>
          <p:cNvSpPr txBox="1"/>
          <p:nvPr/>
        </p:nvSpPr>
        <p:spPr>
          <a:xfrm>
            <a:off x="704851" y="3819525"/>
            <a:ext cx="11153648" cy="2483565"/>
          </a:xfrm>
          <a:prstGeom prst="rect">
            <a:avLst/>
          </a:prstGeom>
          <a:noFill/>
          <a:ln>
            <a:solidFill>
              <a:schemeClr val="tx1"/>
            </a:solidFill>
          </a:ln>
        </p:spPr>
        <p:txBody>
          <a:bodyPr wrap="square" rtlCol="0">
            <a:spAutoFit/>
          </a:bodyPr>
          <a:lstStyle/>
          <a:p>
            <a:pPr>
              <a:lnSpc>
                <a:spcPct val="150000"/>
              </a:lnSpc>
            </a:pPr>
            <a:r>
              <a:rPr lang="en-US" altLang="zh-TW" sz="3600" dirty="0">
                <a:latin typeface="微軟正黑體" panose="020B0604030504040204" pitchFamily="34" charset="-120"/>
                <a:ea typeface="微軟正黑體" panose="020B0604030504040204" pitchFamily="34" charset="-120"/>
              </a:rPr>
              <a:t>1.</a:t>
            </a:r>
            <a:r>
              <a:rPr lang="zh-TW" altLang="en-US" sz="3600" dirty="0">
                <a:latin typeface="微軟正黑體" panose="020B0604030504040204" pitchFamily="34" charset="-120"/>
                <a:ea typeface="微軟正黑體" panose="020B0604030504040204" pitchFamily="34" charset="-120"/>
              </a:rPr>
              <a:t>只要</a:t>
            </a:r>
            <a:r>
              <a:rPr lang="en-US" altLang="zh-TW" sz="3600" dirty="0">
                <a:latin typeface="微軟正黑體" panose="020B0604030504040204" pitchFamily="34" charset="-120"/>
                <a:ea typeface="微軟正黑體" panose="020B0604030504040204" pitchFamily="34" charset="-120"/>
              </a:rPr>
              <a:t>X</a:t>
            </a:r>
            <a:r>
              <a:rPr lang="zh-TW" altLang="en-US" sz="3600" dirty="0">
                <a:latin typeface="微軟正黑體" panose="020B0604030504040204" pitchFamily="34" charset="-120"/>
                <a:ea typeface="微軟正黑體" panose="020B0604030504040204" pitchFamily="34" charset="-120"/>
              </a:rPr>
              <a:t>，</a:t>
            </a:r>
            <a:r>
              <a:rPr lang="en-US" altLang="zh-TW" sz="3600" dirty="0">
                <a:latin typeface="微軟正黑體" panose="020B0604030504040204" pitchFamily="34" charset="-120"/>
                <a:ea typeface="微軟正黑體" panose="020B0604030504040204" pitchFamily="34" charset="-120"/>
              </a:rPr>
              <a:t>(</a:t>
            </a:r>
            <a:r>
              <a:rPr lang="zh-TW" altLang="en-US" sz="3600" dirty="0">
                <a:latin typeface="微軟正黑體" panose="020B0604030504040204" pitchFamily="34" charset="-120"/>
                <a:ea typeface="微軟正黑體" panose="020B0604030504040204" pitchFamily="34" charset="-120"/>
              </a:rPr>
              <a:t>就</a:t>
            </a:r>
            <a:r>
              <a:rPr lang="en-US" altLang="zh-TW" sz="3600" dirty="0">
                <a:latin typeface="微軟正黑體" panose="020B0604030504040204" pitchFamily="34" charset="-120"/>
                <a:ea typeface="微軟正黑體" panose="020B0604030504040204" pitchFamily="34" charset="-120"/>
              </a:rPr>
              <a:t>)</a:t>
            </a:r>
            <a:r>
              <a:rPr lang="zh-TW" altLang="en-US" sz="3600" dirty="0">
                <a:latin typeface="微軟正黑體" panose="020B0604030504040204" pitchFamily="34" charset="-120"/>
                <a:ea typeface="微軟正黑體" panose="020B0604030504040204" pitchFamily="34" charset="-120"/>
              </a:rPr>
              <a:t>不愁</a:t>
            </a:r>
            <a:r>
              <a:rPr lang="en-US" altLang="zh-TW" sz="3600" dirty="0">
                <a:latin typeface="微軟正黑體" panose="020B0604030504040204" pitchFamily="34" charset="-120"/>
                <a:ea typeface="微軟正黑體" panose="020B0604030504040204" pitchFamily="34" charset="-120"/>
              </a:rPr>
              <a:t>Y</a:t>
            </a:r>
            <a:r>
              <a:rPr lang="zh-TW" altLang="en-US" sz="3600" dirty="0">
                <a:latin typeface="微軟正黑體" panose="020B0604030504040204" pitchFamily="34" charset="-120"/>
                <a:ea typeface="微軟正黑體" panose="020B0604030504040204" pitchFamily="34" charset="-120"/>
              </a:rPr>
              <a:t>：有了</a:t>
            </a:r>
            <a:r>
              <a:rPr lang="en-US" altLang="zh-TW" sz="3600" dirty="0">
                <a:latin typeface="微軟正黑體" panose="020B0604030504040204" pitchFamily="34" charset="-120"/>
                <a:ea typeface="微軟正黑體" panose="020B0604030504040204" pitchFamily="34" charset="-120"/>
              </a:rPr>
              <a:t>X</a:t>
            </a:r>
            <a:r>
              <a:rPr lang="zh-TW" altLang="en-US" sz="3600" dirty="0">
                <a:latin typeface="微軟正黑體" panose="020B0604030504040204" pitchFamily="34" charset="-120"/>
                <a:ea typeface="微軟正黑體" panose="020B0604030504040204" pitchFamily="34" charset="-120"/>
              </a:rPr>
              <a:t>这个条件就不用担心</a:t>
            </a:r>
            <a:r>
              <a:rPr lang="en-US" altLang="zh-TW" sz="3600" dirty="0">
                <a:latin typeface="微軟正黑體" panose="020B0604030504040204" pitchFamily="34" charset="-120"/>
                <a:ea typeface="微軟正黑體" panose="020B0604030504040204" pitchFamily="34" charset="-120"/>
              </a:rPr>
              <a:t>Y</a:t>
            </a:r>
            <a:r>
              <a:rPr lang="zh-TW" altLang="en-US" sz="3600" dirty="0">
                <a:latin typeface="微軟正黑體" panose="020B0604030504040204" pitchFamily="34" charset="-120"/>
              </a:rPr>
              <a:t>。</a:t>
            </a:r>
            <a:endParaRPr lang="en-US" altLang="zh-TW" sz="3600" dirty="0">
              <a:latin typeface="微軟正黑體" panose="020B0604030504040204" pitchFamily="34" charset="-120"/>
              <a:ea typeface="微軟正黑體" panose="020B0604030504040204" pitchFamily="34" charset="-120"/>
            </a:endParaRPr>
          </a:p>
          <a:p>
            <a:pPr fontAlgn="base">
              <a:lnSpc>
                <a:spcPct val="150000"/>
              </a:lnSpc>
            </a:pPr>
            <a:r>
              <a:rPr lang="en-US" altLang="zh-TW" sz="3600" dirty="0">
                <a:latin typeface="微軟正黑體" panose="020B0604030504040204" pitchFamily="34" charset="-120"/>
                <a:ea typeface="微軟正黑體" panose="020B0604030504040204" pitchFamily="34" charset="-120"/>
              </a:rPr>
              <a:t>2.</a:t>
            </a:r>
            <a:r>
              <a:rPr lang="zh-TW" altLang="en-US" sz="3600" dirty="0">
                <a:latin typeface="微軟正黑體" panose="020B0604030504040204" pitchFamily="34" charset="-120"/>
                <a:ea typeface="微軟正黑體" panose="020B0604030504040204" pitchFamily="34" charset="-120"/>
              </a:rPr>
              <a:t>“</a:t>
            </a:r>
            <a:r>
              <a:rPr lang="zh-TW" altLang="en-US" sz="3600" dirty="0">
                <a:latin typeface="微軟正黑體" panose="020B0604030504040204" pitchFamily="34" charset="-120"/>
              </a:rPr>
              <a:t>不愁”前面可加“就”，后面一般跟否定词</a:t>
            </a:r>
            <a:r>
              <a:rPr lang="zh-TW" altLang="en-US" sz="3600" dirty="0">
                <a:latin typeface="微軟正黑體" panose="020B0604030504040204" pitchFamily="34" charset="-120"/>
                <a:ea typeface="微軟正黑體" panose="020B0604030504040204" pitchFamily="34" charset="-120"/>
              </a:rPr>
              <a:t>。</a:t>
            </a:r>
            <a:endParaRPr lang="en-US" altLang="zh-TW" sz="3600" dirty="0">
              <a:latin typeface="微軟正黑體" panose="020B0604030504040204" pitchFamily="34" charset="-120"/>
              <a:ea typeface="微軟正黑體" panose="020B0604030504040204" pitchFamily="34" charset="-120"/>
            </a:endParaRPr>
          </a:p>
          <a:p>
            <a:pPr fontAlgn="base">
              <a:lnSpc>
                <a:spcPct val="150000"/>
              </a:lnSpc>
            </a:pPr>
            <a:r>
              <a:rPr lang="en-US" altLang="zh-TW" sz="3600" dirty="0">
                <a:latin typeface="微軟正黑體" panose="020B0604030504040204" pitchFamily="34" charset="-120"/>
                <a:ea typeface="微軟正黑體" panose="020B0604030504040204" pitchFamily="34" charset="-120"/>
              </a:rPr>
              <a:t>3.</a:t>
            </a:r>
            <a:r>
              <a:rPr lang="en-US" altLang="zh-TW" sz="3600" dirty="0">
                <a:latin typeface="微軟正黑體" panose="020B0604030504040204" pitchFamily="34" charset="-120"/>
              </a:rPr>
              <a:t> Y</a:t>
            </a:r>
            <a:r>
              <a:rPr lang="zh-TW" altLang="en-US" sz="3600" dirty="0">
                <a:latin typeface="微軟正黑體" panose="020B0604030504040204" pitchFamily="34" charset="-120"/>
              </a:rPr>
              <a:t>是令人担心的事。</a:t>
            </a:r>
            <a:endParaRPr lang="en-US" altLang="zh-TW" sz="36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322104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2">
            <a:extLst>
              <a:ext uri="{FF2B5EF4-FFF2-40B4-BE49-F238E27FC236}">
                <a16:creationId xmlns:a16="http://schemas.microsoft.com/office/drawing/2014/main" id="{07751440-8C43-4423-A01E-273DD9C39282}"/>
              </a:ext>
            </a:extLst>
          </p:cNvPr>
          <p:cNvGraphicFramePr>
            <a:graphicFrameLocks noGrp="1"/>
          </p:cNvGraphicFramePr>
          <p:nvPr/>
        </p:nvGraphicFramePr>
        <p:xfrm>
          <a:off x="723900" y="0"/>
          <a:ext cx="11468100" cy="1285876"/>
        </p:xfrm>
        <a:graphic>
          <a:graphicData uri="http://schemas.openxmlformats.org/drawingml/2006/table">
            <a:tbl>
              <a:tblPr firstRow="1" bandRow="1">
                <a:tableStyleId>{00A15C55-8517-42AA-B614-E9B94910E393}</a:tableStyleId>
              </a:tblPr>
              <a:tblGrid>
                <a:gridCol w="1638300">
                  <a:extLst>
                    <a:ext uri="{9D8B030D-6E8A-4147-A177-3AD203B41FA5}">
                      <a16:colId xmlns:a16="http://schemas.microsoft.com/office/drawing/2014/main" val="3986323769"/>
                    </a:ext>
                  </a:extLst>
                </a:gridCol>
                <a:gridCol w="1638300">
                  <a:extLst>
                    <a:ext uri="{9D8B030D-6E8A-4147-A177-3AD203B41FA5}">
                      <a16:colId xmlns:a16="http://schemas.microsoft.com/office/drawing/2014/main" val="4069773227"/>
                    </a:ext>
                  </a:extLst>
                </a:gridCol>
                <a:gridCol w="1638300">
                  <a:extLst>
                    <a:ext uri="{9D8B030D-6E8A-4147-A177-3AD203B41FA5}">
                      <a16:colId xmlns:a16="http://schemas.microsoft.com/office/drawing/2014/main" val="3823937015"/>
                    </a:ext>
                  </a:extLst>
                </a:gridCol>
                <a:gridCol w="1638300">
                  <a:extLst>
                    <a:ext uri="{9D8B030D-6E8A-4147-A177-3AD203B41FA5}">
                      <a16:colId xmlns:a16="http://schemas.microsoft.com/office/drawing/2014/main" val="1558149729"/>
                    </a:ext>
                  </a:extLst>
                </a:gridCol>
                <a:gridCol w="1638300">
                  <a:extLst>
                    <a:ext uri="{9D8B030D-6E8A-4147-A177-3AD203B41FA5}">
                      <a16:colId xmlns:a16="http://schemas.microsoft.com/office/drawing/2014/main" val="2187534708"/>
                    </a:ext>
                  </a:extLst>
                </a:gridCol>
                <a:gridCol w="1638300">
                  <a:extLst>
                    <a:ext uri="{9D8B030D-6E8A-4147-A177-3AD203B41FA5}">
                      <a16:colId xmlns:a16="http://schemas.microsoft.com/office/drawing/2014/main" val="1997180075"/>
                    </a:ext>
                  </a:extLst>
                </a:gridCol>
                <a:gridCol w="1638300">
                  <a:extLst>
                    <a:ext uri="{9D8B030D-6E8A-4147-A177-3AD203B41FA5}">
                      <a16:colId xmlns:a16="http://schemas.microsoft.com/office/drawing/2014/main" val="2636415991"/>
                    </a:ext>
                  </a:extLst>
                </a:gridCol>
              </a:tblGrid>
              <a:tr h="642938">
                <a:tc>
                  <a:txBody>
                    <a:bodyPr/>
                    <a:lstStyle/>
                    <a:p>
                      <a:pPr algn="ctr"/>
                      <a:r>
                        <a:rPr lang="zh-TW" altLang="en-US" sz="3200" b="1" dirty="0">
                          <a:solidFill>
                            <a:schemeClr val="bg1"/>
                          </a:solidFill>
                        </a:rPr>
                        <a:t>状元</a:t>
                      </a:r>
                    </a:p>
                  </a:txBody>
                  <a:tcPr anchor="ctr">
                    <a:solidFill>
                      <a:schemeClr val="accent4">
                        <a:lumMod val="50000"/>
                      </a:schemeClr>
                    </a:solidFill>
                  </a:tcPr>
                </a:tc>
                <a:tc>
                  <a:txBody>
                    <a:bodyPr/>
                    <a:lstStyle/>
                    <a:p>
                      <a:pPr algn="ctr"/>
                      <a:r>
                        <a:rPr lang="zh-TW" altLang="en-US" sz="3200" b="1" dirty="0">
                          <a:solidFill>
                            <a:schemeClr val="bg1"/>
                          </a:solidFill>
                        </a:rPr>
                        <a:t>顶尖</a:t>
                      </a:r>
                    </a:p>
                  </a:txBody>
                  <a:tcPr anchor="ctr">
                    <a:solidFill>
                      <a:schemeClr val="accent4">
                        <a:lumMod val="50000"/>
                      </a:schemeClr>
                    </a:solidFill>
                  </a:tcPr>
                </a:tc>
                <a:tc>
                  <a:txBody>
                    <a:bodyPr/>
                    <a:lstStyle/>
                    <a:p>
                      <a:pPr algn="ctr"/>
                      <a:r>
                        <a:rPr lang="zh-TW" altLang="en-US" sz="3200" b="1" dirty="0">
                          <a:solidFill>
                            <a:schemeClr val="bg1"/>
                          </a:solidFill>
                        </a:rPr>
                        <a:t>用心</a:t>
                      </a:r>
                    </a:p>
                  </a:txBody>
                  <a:tcPr anchor="ctr">
                    <a:solidFill>
                      <a:schemeClr val="accent4">
                        <a:lumMod val="50000"/>
                      </a:schemeClr>
                    </a:solidFill>
                  </a:tcPr>
                </a:tc>
                <a:tc>
                  <a:txBody>
                    <a:bodyPr/>
                    <a:lstStyle/>
                    <a:p>
                      <a:pPr algn="ctr"/>
                      <a:r>
                        <a:rPr lang="zh-TW" altLang="en-US" sz="3200" b="1" dirty="0">
                          <a:solidFill>
                            <a:schemeClr val="bg1"/>
                          </a:solidFill>
                        </a:rPr>
                        <a:t>无上</a:t>
                      </a:r>
                    </a:p>
                  </a:txBody>
                  <a:tcPr anchor="ctr">
                    <a:solidFill>
                      <a:schemeClr val="accent4">
                        <a:lumMod val="50000"/>
                      </a:schemeClr>
                    </a:solidFill>
                  </a:tcPr>
                </a:tc>
                <a:tc>
                  <a:txBody>
                    <a:bodyPr/>
                    <a:lstStyle/>
                    <a:p>
                      <a:pPr algn="ctr"/>
                      <a:r>
                        <a:rPr lang="zh-TW" altLang="en-US" sz="3200" b="1" dirty="0">
                          <a:solidFill>
                            <a:schemeClr val="bg1"/>
                          </a:solidFill>
                        </a:rPr>
                        <a:t>教导</a:t>
                      </a:r>
                    </a:p>
                  </a:txBody>
                  <a:tcPr anchor="ctr">
                    <a:solidFill>
                      <a:schemeClr val="accent4">
                        <a:lumMod val="50000"/>
                      </a:schemeClr>
                    </a:solidFill>
                  </a:tcPr>
                </a:tc>
                <a:tc>
                  <a:txBody>
                    <a:bodyPr/>
                    <a:lstStyle/>
                    <a:p>
                      <a:pPr algn="ctr"/>
                      <a:r>
                        <a:rPr lang="zh-TW" altLang="en-US" sz="3200" b="1" dirty="0">
                          <a:solidFill>
                            <a:schemeClr val="bg1"/>
                          </a:solidFill>
                        </a:rPr>
                        <a:t>敬业</a:t>
                      </a:r>
                    </a:p>
                  </a:txBody>
                  <a:tcPr anchor="ctr">
                    <a:solidFill>
                      <a:schemeClr val="accent4">
                        <a:lumMod val="50000"/>
                      </a:schemeClr>
                    </a:solidFill>
                  </a:tcPr>
                </a:tc>
                <a:tc>
                  <a:txBody>
                    <a:bodyPr/>
                    <a:lstStyle/>
                    <a:p>
                      <a:pPr algn="ctr"/>
                      <a:r>
                        <a:rPr lang="zh-TW" altLang="en-US" sz="3200" b="1" dirty="0">
                          <a:solidFill>
                            <a:schemeClr val="bg1"/>
                          </a:solidFill>
                        </a:rPr>
                        <a:t>踪迹</a:t>
                      </a:r>
                    </a:p>
                  </a:txBody>
                  <a:tcPr anchor="ctr">
                    <a:solidFill>
                      <a:schemeClr val="accent4">
                        <a:lumMod val="50000"/>
                      </a:schemeClr>
                    </a:solidFill>
                  </a:tcPr>
                </a:tc>
                <a:extLst>
                  <a:ext uri="{0D108BD9-81ED-4DB2-BD59-A6C34878D82A}">
                    <a16:rowId xmlns:a16="http://schemas.microsoft.com/office/drawing/2014/main" val="2922039216"/>
                  </a:ext>
                </a:extLst>
              </a:tr>
              <a:tr h="642938">
                <a:tc>
                  <a:txBody>
                    <a:bodyPr/>
                    <a:lstStyle/>
                    <a:p>
                      <a:pPr algn="ctr"/>
                      <a:r>
                        <a:rPr lang="zh-TW" altLang="en-US" sz="3200" b="1" dirty="0">
                          <a:solidFill>
                            <a:schemeClr val="bg1"/>
                          </a:solidFill>
                        </a:rPr>
                        <a:t>丝毫</a:t>
                      </a:r>
                    </a:p>
                  </a:txBody>
                  <a:tcPr anchor="ctr">
                    <a:solidFill>
                      <a:schemeClr val="accent4">
                        <a:lumMod val="50000"/>
                      </a:schemeClr>
                    </a:solidFill>
                  </a:tcPr>
                </a:tc>
                <a:tc>
                  <a:txBody>
                    <a:bodyPr/>
                    <a:lstStyle/>
                    <a:p>
                      <a:pPr algn="ctr"/>
                      <a:r>
                        <a:rPr lang="zh-TW" altLang="en-US" sz="3200" b="1" dirty="0">
                          <a:solidFill>
                            <a:schemeClr val="bg1"/>
                          </a:solidFill>
                        </a:rPr>
                        <a:t>义气</a:t>
                      </a:r>
                    </a:p>
                  </a:txBody>
                  <a:tcPr anchor="ctr">
                    <a:solidFill>
                      <a:schemeClr val="accent4">
                        <a:lumMod val="50000"/>
                      </a:schemeClr>
                    </a:solidFill>
                  </a:tcPr>
                </a:tc>
                <a:tc>
                  <a:txBody>
                    <a:bodyPr/>
                    <a:lstStyle/>
                    <a:p>
                      <a:pPr algn="ctr"/>
                      <a:r>
                        <a:rPr lang="zh-TW" altLang="en-US" sz="3200" b="1" dirty="0">
                          <a:solidFill>
                            <a:schemeClr val="bg1"/>
                          </a:solidFill>
                        </a:rPr>
                        <a:t>美誉</a:t>
                      </a:r>
                    </a:p>
                  </a:txBody>
                  <a:tcPr anchor="ctr">
                    <a:solidFill>
                      <a:schemeClr val="accent4">
                        <a:lumMod val="50000"/>
                      </a:schemeClr>
                    </a:solidFill>
                  </a:tcPr>
                </a:tc>
                <a:tc>
                  <a:txBody>
                    <a:bodyPr/>
                    <a:lstStyle/>
                    <a:p>
                      <a:pPr algn="ctr"/>
                      <a:r>
                        <a:rPr lang="zh-TW" altLang="en-US" sz="3200" b="1" dirty="0">
                          <a:solidFill>
                            <a:schemeClr val="bg1"/>
                          </a:solidFill>
                        </a:rPr>
                        <a:t>安然</a:t>
                      </a:r>
                    </a:p>
                  </a:txBody>
                  <a:tcPr anchor="ctr">
                    <a:solidFill>
                      <a:schemeClr val="accent4">
                        <a:lumMod val="50000"/>
                      </a:schemeClr>
                    </a:solidFill>
                  </a:tcPr>
                </a:tc>
                <a:tc>
                  <a:txBody>
                    <a:bodyPr/>
                    <a:lstStyle/>
                    <a:p>
                      <a:pPr algn="ctr"/>
                      <a:r>
                        <a:rPr lang="zh-TW" altLang="en-US" sz="3200" b="1" dirty="0">
                          <a:solidFill>
                            <a:schemeClr val="bg1"/>
                          </a:solidFill>
                        </a:rPr>
                        <a:t>体面</a:t>
                      </a:r>
                    </a:p>
                  </a:txBody>
                  <a:tcPr anchor="ctr">
                    <a:solidFill>
                      <a:schemeClr val="accent4">
                        <a:lumMod val="50000"/>
                      </a:schemeClr>
                    </a:solidFill>
                  </a:tcPr>
                </a:tc>
                <a:tc>
                  <a:txBody>
                    <a:bodyPr/>
                    <a:lstStyle/>
                    <a:p>
                      <a:pPr algn="ctr"/>
                      <a:r>
                        <a:rPr lang="zh-TW" altLang="en-US" sz="3200" b="1" dirty="0">
                          <a:solidFill>
                            <a:schemeClr val="bg1"/>
                          </a:solidFill>
                        </a:rPr>
                        <a:t>谬论</a:t>
                      </a:r>
                    </a:p>
                  </a:txBody>
                  <a:tcPr anchor="ctr">
                    <a:solidFill>
                      <a:schemeClr val="accent4">
                        <a:lumMod val="50000"/>
                      </a:schemeClr>
                    </a:solidFill>
                  </a:tcPr>
                </a:tc>
                <a:tc>
                  <a:txBody>
                    <a:bodyPr/>
                    <a:lstStyle/>
                    <a:p>
                      <a:pPr algn="ctr"/>
                      <a:endParaRPr lang="zh-TW" altLang="en-US" sz="3200" b="1" dirty="0">
                        <a:solidFill>
                          <a:schemeClr val="bg1"/>
                        </a:solidFill>
                      </a:endParaRPr>
                    </a:p>
                  </a:txBody>
                  <a:tcPr anchor="ctr">
                    <a:solidFill>
                      <a:schemeClr val="accent4">
                        <a:lumMod val="50000"/>
                      </a:schemeClr>
                    </a:solidFill>
                  </a:tcPr>
                </a:tc>
                <a:extLst>
                  <a:ext uri="{0D108BD9-81ED-4DB2-BD59-A6C34878D82A}">
                    <a16:rowId xmlns:a16="http://schemas.microsoft.com/office/drawing/2014/main" val="951978293"/>
                  </a:ext>
                </a:extLst>
              </a:tr>
            </a:tbl>
          </a:graphicData>
        </a:graphic>
      </p:graphicFrame>
      <p:sp>
        <p:nvSpPr>
          <p:cNvPr id="5" name="文字方塊 4">
            <a:extLst>
              <a:ext uri="{FF2B5EF4-FFF2-40B4-BE49-F238E27FC236}">
                <a16:creationId xmlns:a16="http://schemas.microsoft.com/office/drawing/2014/main" id="{AE4D3609-8A53-4E4A-A1E6-671AD5BA51E5}"/>
              </a:ext>
            </a:extLst>
          </p:cNvPr>
          <p:cNvSpPr txBox="1"/>
          <p:nvPr/>
        </p:nvSpPr>
        <p:spPr>
          <a:xfrm>
            <a:off x="715585" y="1451263"/>
            <a:ext cx="11476415" cy="5172506"/>
          </a:xfrm>
          <a:prstGeom prst="rect">
            <a:avLst/>
          </a:prstGeom>
          <a:noFill/>
        </p:spPr>
        <p:txBody>
          <a:bodyPr wrap="square" rtlCol="0">
            <a:spAutoFit/>
          </a:bodyPr>
          <a:lstStyle/>
          <a:p>
            <a:pPr>
              <a:lnSpc>
                <a:spcPct val="150000"/>
              </a:lnSpc>
            </a:pPr>
            <a:r>
              <a:rPr lang="en-US" altLang="zh-TW" sz="3200" dirty="0">
                <a:latin typeface="微軟正黑體" panose="020B0604030504040204" pitchFamily="34" charset="-120"/>
              </a:rPr>
              <a:t>5.</a:t>
            </a:r>
            <a:r>
              <a:rPr lang="zh-TW" altLang="en-US" sz="3200" dirty="0">
                <a:latin typeface="微軟正黑體" panose="020B0604030504040204" pitchFamily="34" charset="-120"/>
              </a:rPr>
              <a:t>如今，既使是在森林中，也很难发现老虎的</a:t>
            </a:r>
            <a:r>
              <a:rPr lang="en-US" altLang="zh-TW" sz="3200" dirty="0">
                <a:latin typeface="微軟正黑體" panose="020B0604030504040204" pitchFamily="34" charset="-120"/>
              </a:rPr>
              <a:t>______</a:t>
            </a:r>
            <a:r>
              <a:rPr lang="zh-TW" altLang="en-US" sz="3200" dirty="0">
                <a:latin typeface="微軟正黑體" panose="020B0604030504040204" pitchFamily="34" charset="-120"/>
              </a:rPr>
              <a:t>。</a:t>
            </a:r>
            <a:endParaRPr lang="en-US" altLang="zh-TW" sz="3200" dirty="0">
              <a:latin typeface="微軟正黑體" panose="020B0604030504040204" pitchFamily="34" charset="-120"/>
            </a:endParaRPr>
          </a:p>
          <a:p>
            <a:pPr>
              <a:lnSpc>
                <a:spcPct val="150000"/>
              </a:lnSpc>
            </a:pPr>
            <a:r>
              <a:rPr lang="en-US" altLang="zh-TW" sz="3200" dirty="0">
                <a:latin typeface="微軟正黑體" panose="020B0604030504040204" pitchFamily="34" charset="-120"/>
              </a:rPr>
              <a:t>6.</a:t>
            </a:r>
            <a:r>
              <a:rPr lang="zh-TW" altLang="en-US" sz="3200" dirty="0">
                <a:latin typeface="微軟正黑體" panose="020B0604030504040204" pitchFamily="34" charset="-120"/>
              </a:rPr>
              <a:t>上海的轻工业一直保持着国内</a:t>
            </a:r>
            <a:r>
              <a:rPr lang="en-US" altLang="zh-TW" sz="3200" dirty="0">
                <a:latin typeface="微軟正黑體" panose="020B0604030504040204" pitchFamily="34" charset="-120"/>
              </a:rPr>
              <a:t>______</a:t>
            </a:r>
            <a:r>
              <a:rPr lang="zh-TW" altLang="en-US" sz="3200" dirty="0">
                <a:latin typeface="微軟正黑體" panose="020B0604030504040204" pitchFamily="34" charset="-120"/>
              </a:rPr>
              <a:t>水平，其产品一直在全国</a:t>
            </a:r>
            <a:endParaRPr lang="en-US" altLang="zh-TW" sz="3200" dirty="0">
              <a:latin typeface="微軟正黑體" panose="020B0604030504040204" pitchFamily="34" charset="-120"/>
            </a:endParaRPr>
          </a:p>
          <a:p>
            <a:pPr>
              <a:lnSpc>
                <a:spcPct val="150000"/>
              </a:lnSpc>
            </a:pPr>
            <a:r>
              <a:rPr lang="zh-TW" altLang="en-US" sz="3200" dirty="0">
                <a:latin typeface="微軟正黑體" panose="020B0604030504040204" pitchFamily="34" charset="-120"/>
              </a:rPr>
              <a:t>   享有</a:t>
            </a:r>
            <a:r>
              <a:rPr lang="en-US" altLang="zh-TW" sz="3200" dirty="0">
                <a:latin typeface="微軟正黑體" panose="020B0604030504040204" pitchFamily="34" charset="-120"/>
              </a:rPr>
              <a:t>______ </a:t>
            </a:r>
            <a:r>
              <a:rPr lang="zh-TW" altLang="en-US" sz="3200" dirty="0">
                <a:latin typeface="微軟正黑體" panose="020B0604030504040204" pitchFamily="34" charset="-120"/>
              </a:rPr>
              <a:t>。 </a:t>
            </a:r>
            <a:endParaRPr lang="en-US" altLang="zh-TW" sz="3200" dirty="0">
              <a:latin typeface="微軟正黑體" panose="020B0604030504040204" pitchFamily="34" charset="-120"/>
            </a:endParaRPr>
          </a:p>
          <a:p>
            <a:pPr>
              <a:lnSpc>
                <a:spcPct val="150000"/>
              </a:lnSpc>
            </a:pPr>
            <a:r>
              <a:rPr lang="en-US" altLang="zh-TW" sz="3200" dirty="0">
                <a:latin typeface="微軟正黑體" panose="020B0604030504040204" pitchFamily="34" charset="-120"/>
              </a:rPr>
              <a:t>7.</a:t>
            </a:r>
            <a:r>
              <a:rPr lang="zh-TW" altLang="en-US" sz="3200" dirty="0">
                <a:latin typeface="微軟正黑體" panose="020B0604030504040204" pitchFamily="34" charset="-120"/>
              </a:rPr>
              <a:t>在中国的武侠小说中，一般除了表现侠客的机智、勇敢外，</a:t>
            </a:r>
            <a:endParaRPr lang="en-US" altLang="zh-TW" sz="3200" dirty="0">
              <a:latin typeface="微軟正黑體" panose="020B0604030504040204" pitchFamily="34" charset="-120"/>
            </a:endParaRPr>
          </a:p>
          <a:p>
            <a:pPr>
              <a:lnSpc>
                <a:spcPct val="150000"/>
              </a:lnSpc>
            </a:pPr>
            <a:r>
              <a:rPr lang="zh-TW" altLang="en-US" sz="3200" dirty="0">
                <a:latin typeface="微軟正黑體" panose="020B0604030504040204" pitchFamily="34" charset="-120"/>
              </a:rPr>
              <a:t>   还特别突出他们讲</a:t>
            </a:r>
            <a:r>
              <a:rPr lang="en-US" altLang="zh-TW" sz="3200" dirty="0">
                <a:latin typeface="微軟正黑體" panose="020B0604030504040204" pitchFamily="34" charset="-120"/>
              </a:rPr>
              <a:t>______</a:t>
            </a:r>
            <a:r>
              <a:rPr lang="zh-TW" altLang="en-US" sz="3200" dirty="0">
                <a:latin typeface="微軟正黑體" panose="020B0604030504040204" pitchFamily="34" charset="-120"/>
              </a:rPr>
              <a:t>的一面，所谓“路见不平，拔刀相</a:t>
            </a:r>
            <a:endParaRPr lang="en-US" altLang="zh-TW" sz="3200" dirty="0">
              <a:latin typeface="微軟正黑體" panose="020B0604030504040204" pitchFamily="34" charset="-120"/>
            </a:endParaRPr>
          </a:p>
          <a:p>
            <a:pPr>
              <a:lnSpc>
                <a:spcPct val="150000"/>
              </a:lnSpc>
            </a:pPr>
            <a:r>
              <a:rPr lang="zh-TW" altLang="en-US" sz="3200" dirty="0">
                <a:latin typeface="微軟正黑體" panose="020B0604030504040204" pitchFamily="34" charset="-120"/>
              </a:rPr>
              <a:t>   助”、 “为朋友两肋插刀”，他们讲公道、重情义，完全不</a:t>
            </a:r>
            <a:endParaRPr lang="en-US" altLang="zh-TW" sz="3200" dirty="0">
              <a:latin typeface="微軟正黑體" panose="020B0604030504040204" pitchFamily="34" charset="-120"/>
            </a:endParaRPr>
          </a:p>
          <a:p>
            <a:pPr>
              <a:lnSpc>
                <a:spcPct val="150000"/>
              </a:lnSpc>
            </a:pPr>
            <a:r>
              <a:rPr lang="zh-TW" altLang="en-US" sz="3200" dirty="0">
                <a:latin typeface="微軟正黑體" panose="020B0604030504040204" pitchFamily="34" charset="-120"/>
              </a:rPr>
              <a:t>   考虑自己的个人利益 。 </a:t>
            </a:r>
            <a:endParaRPr lang="en-US" altLang="zh-TW" sz="3200" dirty="0">
              <a:latin typeface="微軟正黑體" panose="020B0604030504040204" pitchFamily="34" charset="-120"/>
            </a:endParaRPr>
          </a:p>
        </p:txBody>
      </p:sp>
      <p:sp>
        <p:nvSpPr>
          <p:cNvPr id="4" name="文字方塊 3">
            <a:extLst>
              <a:ext uri="{FF2B5EF4-FFF2-40B4-BE49-F238E27FC236}">
                <a16:creationId xmlns:a16="http://schemas.microsoft.com/office/drawing/2014/main" id="{28677E5D-C1FC-4385-8DBA-228B9FC4C7EE}"/>
              </a:ext>
            </a:extLst>
          </p:cNvPr>
          <p:cNvSpPr txBox="1"/>
          <p:nvPr/>
        </p:nvSpPr>
        <p:spPr>
          <a:xfrm>
            <a:off x="8829675" y="1551028"/>
            <a:ext cx="1104900" cy="553998"/>
          </a:xfrm>
          <a:prstGeom prst="rect">
            <a:avLst/>
          </a:prstGeom>
          <a:noFill/>
        </p:spPr>
        <p:txBody>
          <a:bodyPr wrap="square" rtlCol="0">
            <a:spAutoFit/>
          </a:bodyPr>
          <a:lstStyle/>
          <a:p>
            <a:pPr algn="ctr"/>
            <a:r>
              <a:rPr lang="zh-TW" altLang="en-US" sz="3000" dirty="0">
                <a:solidFill>
                  <a:srgbClr val="FF0000"/>
                </a:solidFill>
              </a:rPr>
              <a:t>踪迹</a:t>
            </a:r>
          </a:p>
        </p:txBody>
      </p:sp>
      <p:sp>
        <p:nvSpPr>
          <p:cNvPr id="6" name="文字方塊 5">
            <a:extLst>
              <a:ext uri="{FF2B5EF4-FFF2-40B4-BE49-F238E27FC236}">
                <a16:creationId xmlns:a16="http://schemas.microsoft.com/office/drawing/2014/main" id="{F009CF6D-459B-44A8-8792-A88A35C5C747}"/>
              </a:ext>
            </a:extLst>
          </p:cNvPr>
          <p:cNvSpPr txBox="1"/>
          <p:nvPr/>
        </p:nvSpPr>
        <p:spPr>
          <a:xfrm>
            <a:off x="6453792" y="2286000"/>
            <a:ext cx="1019175" cy="553998"/>
          </a:xfrm>
          <a:prstGeom prst="rect">
            <a:avLst/>
          </a:prstGeom>
          <a:noFill/>
        </p:spPr>
        <p:txBody>
          <a:bodyPr wrap="square" rtlCol="0">
            <a:spAutoFit/>
          </a:bodyPr>
          <a:lstStyle/>
          <a:p>
            <a:pPr algn="ctr"/>
            <a:r>
              <a:rPr lang="zh-TW" altLang="en-US" sz="3000" dirty="0">
                <a:solidFill>
                  <a:srgbClr val="FF0000"/>
                </a:solidFill>
              </a:rPr>
              <a:t>顶尖</a:t>
            </a:r>
          </a:p>
        </p:txBody>
      </p:sp>
      <p:sp>
        <p:nvSpPr>
          <p:cNvPr id="7" name="文字方塊 6">
            <a:extLst>
              <a:ext uri="{FF2B5EF4-FFF2-40B4-BE49-F238E27FC236}">
                <a16:creationId xmlns:a16="http://schemas.microsoft.com/office/drawing/2014/main" id="{F73CE527-DB7B-46B6-BB0B-7368211C6851}"/>
              </a:ext>
            </a:extLst>
          </p:cNvPr>
          <p:cNvSpPr txBox="1"/>
          <p:nvPr/>
        </p:nvSpPr>
        <p:spPr>
          <a:xfrm>
            <a:off x="1943100" y="2969832"/>
            <a:ext cx="1019175" cy="553998"/>
          </a:xfrm>
          <a:prstGeom prst="rect">
            <a:avLst/>
          </a:prstGeom>
          <a:noFill/>
        </p:spPr>
        <p:txBody>
          <a:bodyPr wrap="square" rtlCol="0">
            <a:spAutoFit/>
          </a:bodyPr>
          <a:lstStyle/>
          <a:p>
            <a:pPr algn="ctr"/>
            <a:r>
              <a:rPr lang="zh-TW" altLang="en-US" sz="3000" dirty="0">
                <a:solidFill>
                  <a:srgbClr val="FF0000"/>
                </a:solidFill>
              </a:rPr>
              <a:t>美誉</a:t>
            </a:r>
          </a:p>
        </p:txBody>
      </p:sp>
      <p:sp>
        <p:nvSpPr>
          <p:cNvPr id="8" name="文字方塊 7">
            <a:extLst>
              <a:ext uri="{FF2B5EF4-FFF2-40B4-BE49-F238E27FC236}">
                <a16:creationId xmlns:a16="http://schemas.microsoft.com/office/drawing/2014/main" id="{5A337E8B-E9D9-4E4E-9F4A-E4A540F5112C}"/>
              </a:ext>
            </a:extLst>
          </p:cNvPr>
          <p:cNvSpPr txBox="1"/>
          <p:nvPr/>
        </p:nvSpPr>
        <p:spPr>
          <a:xfrm>
            <a:off x="4391025" y="4446207"/>
            <a:ext cx="1019175" cy="553998"/>
          </a:xfrm>
          <a:prstGeom prst="rect">
            <a:avLst/>
          </a:prstGeom>
          <a:noFill/>
        </p:spPr>
        <p:txBody>
          <a:bodyPr wrap="square" rtlCol="0">
            <a:spAutoFit/>
          </a:bodyPr>
          <a:lstStyle/>
          <a:p>
            <a:pPr algn="ctr"/>
            <a:r>
              <a:rPr lang="zh-TW" altLang="en-US" sz="3000" dirty="0">
                <a:solidFill>
                  <a:srgbClr val="FF0000"/>
                </a:solidFill>
              </a:rPr>
              <a:t>义气</a:t>
            </a:r>
          </a:p>
        </p:txBody>
      </p:sp>
    </p:spTree>
    <p:extLst>
      <p:ext uri="{BB962C8B-B14F-4D97-AF65-F5344CB8AC3E}">
        <p14:creationId xmlns:p14="http://schemas.microsoft.com/office/powerpoint/2010/main" val="7667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2">
            <a:extLst>
              <a:ext uri="{FF2B5EF4-FFF2-40B4-BE49-F238E27FC236}">
                <a16:creationId xmlns:a16="http://schemas.microsoft.com/office/drawing/2014/main" id="{07751440-8C43-4423-A01E-273DD9C39282}"/>
              </a:ext>
            </a:extLst>
          </p:cNvPr>
          <p:cNvGraphicFramePr>
            <a:graphicFrameLocks noGrp="1"/>
          </p:cNvGraphicFramePr>
          <p:nvPr/>
        </p:nvGraphicFramePr>
        <p:xfrm>
          <a:off x="723900" y="0"/>
          <a:ext cx="11468100" cy="1285876"/>
        </p:xfrm>
        <a:graphic>
          <a:graphicData uri="http://schemas.openxmlformats.org/drawingml/2006/table">
            <a:tbl>
              <a:tblPr firstRow="1" bandRow="1">
                <a:tableStyleId>{00A15C55-8517-42AA-B614-E9B94910E393}</a:tableStyleId>
              </a:tblPr>
              <a:tblGrid>
                <a:gridCol w="1638300">
                  <a:extLst>
                    <a:ext uri="{9D8B030D-6E8A-4147-A177-3AD203B41FA5}">
                      <a16:colId xmlns:a16="http://schemas.microsoft.com/office/drawing/2014/main" val="3986323769"/>
                    </a:ext>
                  </a:extLst>
                </a:gridCol>
                <a:gridCol w="1638300">
                  <a:extLst>
                    <a:ext uri="{9D8B030D-6E8A-4147-A177-3AD203B41FA5}">
                      <a16:colId xmlns:a16="http://schemas.microsoft.com/office/drawing/2014/main" val="4069773227"/>
                    </a:ext>
                  </a:extLst>
                </a:gridCol>
                <a:gridCol w="1638300">
                  <a:extLst>
                    <a:ext uri="{9D8B030D-6E8A-4147-A177-3AD203B41FA5}">
                      <a16:colId xmlns:a16="http://schemas.microsoft.com/office/drawing/2014/main" val="3823937015"/>
                    </a:ext>
                  </a:extLst>
                </a:gridCol>
                <a:gridCol w="1638300">
                  <a:extLst>
                    <a:ext uri="{9D8B030D-6E8A-4147-A177-3AD203B41FA5}">
                      <a16:colId xmlns:a16="http://schemas.microsoft.com/office/drawing/2014/main" val="1558149729"/>
                    </a:ext>
                  </a:extLst>
                </a:gridCol>
                <a:gridCol w="1638300">
                  <a:extLst>
                    <a:ext uri="{9D8B030D-6E8A-4147-A177-3AD203B41FA5}">
                      <a16:colId xmlns:a16="http://schemas.microsoft.com/office/drawing/2014/main" val="2187534708"/>
                    </a:ext>
                  </a:extLst>
                </a:gridCol>
                <a:gridCol w="1638300">
                  <a:extLst>
                    <a:ext uri="{9D8B030D-6E8A-4147-A177-3AD203B41FA5}">
                      <a16:colId xmlns:a16="http://schemas.microsoft.com/office/drawing/2014/main" val="1997180075"/>
                    </a:ext>
                  </a:extLst>
                </a:gridCol>
                <a:gridCol w="1638300">
                  <a:extLst>
                    <a:ext uri="{9D8B030D-6E8A-4147-A177-3AD203B41FA5}">
                      <a16:colId xmlns:a16="http://schemas.microsoft.com/office/drawing/2014/main" val="2636415991"/>
                    </a:ext>
                  </a:extLst>
                </a:gridCol>
              </a:tblGrid>
              <a:tr h="642938">
                <a:tc>
                  <a:txBody>
                    <a:bodyPr/>
                    <a:lstStyle/>
                    <a:p>
                      <a:pPr algn="ctr"/>
                      <a:r>
                        <a:rPr lang="zh-TW" altLang="en-US" sz="3200" b="1" dirty="0">
                          <a:solidFill>
                            <a:schemeClr val="bg1"/>
                          </a:solidFill>
                        </a:rPr>
                        <a:t>状元</a:t>
                      </a:r>
                    </a:p>
                  </a:txBody>
                  <a:tcPr anchor="ctr">
                    <a:solidFill>
                      <a:schemeClr val="accent4">
                        <a:lumMod val="50000"/>
                      </a:schemeClr>
                    </a:solidFill>
                  </a:tcPr>
                </a:tc>
                <a:tc>
                  <a:txBody>
                    <a:bodyPr/>
                    <a:lstStyle/>
                    <a:p>
                      <a:pPr algn="ctr"/>
                      <a:r>
                        <a:rPr lang="zh-TW" altLang="en-US" sz="3200" b="1" dirty="0">
                          <a:solidFill>
                            <a:schemeClr val="bg1"/>
                          </a:solidFill>
                        </a:rPr>
                        <a:t>顶尖</a:t>
                      </a:r>
                    </a:p>
                  </a:txBody>
                  <a:tcPr anchor="ctr">
                    <a:solidFill>
                      <a:schemeClr val="accent4">
                        <a:lumMod val="50000"/>
                      </a:schemeClr>
                    </a:solidFill>
                  </a:tcPr>
                </a:tc>
                <a:tc>
                  <a:txBody>
                    <a:bodyPr/>
                    <a:lstStyle/>
                    <a:p>
                      <a:pPr algn="ctr"/>
                      <a:r>
                        <a:rPr lang="zh-TW" altLang="en-US" sz="3200" b="1" dirty="0">
                          <a:solidFill>
                            <a:schemeClr val="bg1"/>
                          </a:solidFill>
                        </a:rPr>
                        <a:t>用心</a:t>
                      </a:r>
                    </a:p>
                  </a:txBody>
                  <a:tcPr anchor="ctr">
                    <a:solidFill>
                      <a:schemeClr val="accent4">
                        <a:lumMod val="50000"/>
                      </a:schemeClr>
                    </a:solidFill>
                  </a:tcPr>
                </a:tc>
                <a:tc>
                  <a:txBody>
                    <a:bodyPr/>
                    <a:lstStyle/>
                    <a:p>
                      <a:pPr algn="ctr"/>
                      <a:r>
                        <a:rPr lang="zh-TW" altLang="en-US" sz="3200" b="1" dirty="0">
                          <a:solidFill>
                            <a:schemeClr val="bg1"/>
                          </a:solidFill>
                        </a:rPr>
                        <a:t>无上</a:t>
                      </a:r>
                    </a:p>
                  </a:txBody>
                  <a:tcPr anchor="ctr">
                    <a:solidFill>
                      <a:schemeClr val="accent4">
                        <a:lumMod val="50000"/>
                      </a:schemeClr>
                    </a:solidFill>
                  </a:tcPr>
                </a:tc>
                <a:tc>
                  <a:txBody>
                    <a:bodyPr/>
                    <a:lstStyle/>
                    <a:p>
                      <a:pPr algn="ctr"/>
                      <a:r>
                        <a:rPr lang="zh-TW" altLang="en-US" sz="3200" b="1" dirty="0">
                          <a:solidFill>
                            <a:schemeClr val="bg1"/>
                          </a:solidFill>
                        </a:rPr>
                        <a:t>教导</a:t>
                      </a:r>
                    </a:p>
                  </a:txBody>
                  <a:tcPr anchor="ctr">
                    <a:solidFill>
                      <a:schemeClr val="accent4">
                        <a:lumMod val="50000"/>
                      </a:schemeClr>
                    </a:solidFill>
                  </a:tcPr>
                </a:tc>
                <a:tc>
                  <a:txBody>
                    <a:bodyPr/>
                    <a:lstStyle/>
                    <a:p>
                      <a:pPr algn="ctr"/>
                      <a:r>
                        <a:rPr lang="zh-TW" altLang="en-US" sz="3200" b="1" dirty="0">
                          <a:solidFill>
                            <a:schemeClr val="bg1"/>
                          </a:solidFill>
                        </a:rPr>
                        <a:t>敬业</a:t>
                      </a:r>
                    </a:p>
                  </a:txBody>
                  <a:tcPr anchor="ctr">
                    <a:solidFill>
                      <a:schemeClr val="accent4">
                        <a:lumMod val="50000"/>
                      </a:schemeClr>
                    </a:solidFill>
                  </a:tcPr>
                </a:tc>
                <a:tc>
                  <a:txBody>
                    <a:bodyPr/>
                    <a:lstStyle/>
                    <a:p>
                      <a:pPr algn="ctr"/>
                      <a:r>
                        <a:rPr lang="zh-TW" altLang="en-US" sz="3200" b="1" dirty="0">
                          <a:solidFill>
                            <a:schemeClr val="bg1"/>
                          </a:solidFill>
                        </a:rPr>
                        <a:t>踪迹</a:t>
                      </a:r>
                    </a:p>
                  </a:txBody>
                  <a:tcPr anchor="ctr">
                    <a:solidFill>
                      <a:schemeClr val="accent4">
                        <a:lumMod val="50000"/>
                      </a:schemeClr>
                    </a:solidFill>
                  </a:tcPr>
                </a:tc>
                <a:extLst>
                  <a:ext uri="{0D108BD9-81ED-4DB2-BD59-A6C34878D82A}">
                    <a16:rowId xmlns:a16="http://schemas.microsoft.com/office/drawing/2014/main" val="2922039216"/>
                  </a:ext>
                </a:extLst>
              </a:tr>
              <a:tr h="642938">
                <a:tc>
                  <a:txBody>
                    <a:bodyPr/>
                    <a:lstStyle/>
                    <a:p>
                      <a:pPr algn="ctr"/>
                      <a:r>
                        <a:rPr lang="zh-TW" altLang="en-US" sz="3200" b="1" dirty="0">
                          <a:solidFill>
                            <a:schemeClr val="bg1"/>
                          </a:solidFill>
                        </a:rPr>
                        <a:t>丝毫</a:t>
                      </a:r>
                    </a:p>
                  </a:txBody>
                  <a:tcPr anchor="ctr">
                    <a:solidFill>
                      <a:schemeClr val="accent4">
                        <a:lumMod val="50000"/>
                      </a:schemeClr>
                    </a:solidFill>
                  </a:tcPr>
                </a:tc>
                <a:tc>
                  <a:txBody>
                    <a:bodyPr/>
                    <a:lstStyle/>
                    <a:p>
                      <a:pPr algn="ctr"/>
                      <a:r>
                        <a:rPr lang="zh-TW" altLang="en-US" sz="3200" b="1" dirty="0">
                          <a:solidFill>
                            <a:schemeClr val="bg1"/>
                          </a:solidFill>
                        </a:rPr>
                        <a:t>义气</a:t>
                      </a:r>
                    </a:p>
                  </a:txBody>
                  <a:tcPr anchor="ctr">
                    <a:solidFill>
                      <a:schemeClr val="accent4">
                        <a:lumMod val="50000"/>
                      </a:schemeClr>
                    </a:solidFill>
                  </a:tcPr>
                </a:tc>
                <a:tc>
                  <a:txBody>
                    <a:bodyPr/>
                    <a:lstStyle/>
                    <a:p>
                      <a:pPr algn="ctr"/>
                      <a:r>
                        <a:rPr lang="zh-TW" altLang="en-US" sz="3200" b="1" dirty="0">
                          <a:solidFill>
                            <a:schemeClr val="bg1"/>
                          </a:solidFill>
                        </a:rPr>
                        <a:t>美誉</a:t>
                      </a:r>
                    </a:p>
                  </a:txBody>
                  <a:tcPr anchor="ctr">
                    <a:solidFill>
                      <a:schemeClr val="accent4">
                        <a:lumMod val="50000"/>
                      </a:schemeClr>
                    </a:solidFill>
                  </a:tcPr>
                </a:tc>
                <a:tc>
                  <a:txBody>
                    <a:bodyPr/>
                    <a:lstStyle/>
                    <a:p>
                      <a:pPr algn="ctr"/>
                      <a:r>
                        <a:rPr lang="zh-TW" altLang="en-US" sz="3200" b="1" dirty="0">
                          <a:solidFill>
                            <a:schemeClr val="bg1"/>
                          </a:solidFill>
                        </a:rPr>
                        <a:t>安然</a:t>
                      </a:r>
                    </a:p>
                  </a:txBody>
                  <a:tcPr anchor="ctr">
                    <a:solidFill>
                      <a:schemeClr val="accent4">
                        <a:lumMod val="50000"/>
                      </a:schemeClr>
                    </a:solidFill>
                  </a:tcPr>
                </a:tc>
                <a:tc>
                  <a:txBody>
                    <a:bodyPr/>
                    <a:lstStyle/>
                    <a:p>
                      <a:pPr algn="ctr"/>
                      <a:r>
                        <a:rPr lang="zh-TW" altLang="en-US" sz="3200" b="1" dirty="0">
                          <a:solidFill>
                            <a:schemeClr val="bg1"/>
                          </a:solidFill>
                        </a:rPr>
                        <a:t>体面</a:t>
                      </a:r>
                    </a:p>
                  </a:txBody>
                  <a:tcPr anchor="ctr">
                    <a:solidFill>
                      <a:schemeClr val="accent4">
                        <a:lumMod val="50000"/>
                      </a:schemeClr>
                    </a:solidFill>
                  </a:tcPr>
                </a:tc>
                <a:tc>
                  <a:txBody>
                    <a:bodyPr/>
                    <a:lstStyle/>
                    <a:p>
                      <a:pPr algn="ctr"/>
                      <a:r>
                        <a:rPr lang="zh-TW" altLang="en-US" sz="3200" b="1" dirty="0">
                          <a:solidFill>
                            <a:schemeClr val="bg1"/>
                          </a:solidFill>
                        </a:rPr>
                        <a:t>谬论</a:t>
                      </a:r>
                    </a:p>
                  </a:txBody>
                  <a:tcPr anchor="ctr">
                    <a:solidFill>
                      <a:schemeClr val="accent4">
                        <a:lumMod val="50000"/>
                      </a:schemeClr>
                    </a:solidFill>
                  </a:tcPr>
                </a:tc>
                <a:tc>
                  <a:txBody>
                    <a:bodyPr/>
                    <a:lstStyle/>
                    <a:p>
                      <a:pPr algn="ctr"/>
                      <a:endParaRPr lang="zh-TW" altLang="en-US" sz="3200" b="1" dirty="0">
                        <a:solidFill>
                          <a:schemeClr val="bg1"/>
                        </a:solidFill>
                      </a:endParaRPr>
                    </a:p>
                  </a:txBody>
                  <a:tcPr anchor="ctr">
                    <a:solidFill>
                      <a:schemeClr val="accent4">
                        <a:lumMod val="50000"/>
                      </a:schemeClr>
                    </a:solidFill>
                  </a:tcPr>
                </a:tc>
                <a:extLst>
                  <a:ext uri="{0D108BD9-81ED-4DB2-BD59-A6C34878D82A}">
                    <a16:rowId xmlns:a16="http://schemas.microsoft.com/office/drawing/2014/main" val="951978293"/>
                  </a:ext>
                </a:extLst>
              </a:tr>
            </a:tbl>
          </a:graphicData>
        </a:graphic>
      </p:graphicFrame>
      <p:sp>
        <p:nvSpPr>
          <p:cNvPr id="5" name="文字方塊 4">
            <a:extLst>
              <a:ext uri="{FF2B5EF4-FFF2-40B4-BE49-F238E27FC236}">
                <a16:creationId xmlns:a16="http://schemas.microsoft.com/office/drawing/2014/main" id="{AE4D3609-8A53-4E4A-A1E6-671AD5BA51E5}"/>
              </a:ext>
            </a:extLst>
          </p:cNvPr>
          <p:cNvSpPr txBox="1"/>
          <p:nvPr/>
        </p:nvSpPr>
        <p:spPr>
          <a:xfrm>
            <a:off x="723900" y="2400300"/>
            <a:ext cx="11476415" cy="2956515"/>
          </a:xfrm>
          <a:prstGeom prst="rect">
            <a:avLst/>
          </a:prstGeom>
          <a:noFill/>
        </p:spPr>
        <p:txBody>
          <a:bodyPr wrap="square" rtlCol="0">
            <a:spAutoFit/>
          </a:bodyPr>
          <a:lstStyle/>
          <a:p>
            <a:pPr>
              <a:lnSpc>
                <a:spcPct val="150000"/>
              </a:lnSpc>
            </a:pPr>
            <a:r>
              <a:rPr lang="en-US" altLang="zh-TW" sz="3200" dirty="0">
                <a:latin typeface="微軟正黑體" panose="020B0604030504040204" pitchFamily="34" charset="-120"/>
              </a:rPr>
              <a:t>8.</a:t>
            </a:r>
            <a:r>
              <a:rPr lang="zh-TW" altLang="en-US" sz="3200" dirty="0">
                <a:latin typeface="微軟正黑體" panose="020B0604030504040204" pitchFamily="34" charset="-120"/>
              </a:rPr>
              <a:t>穿破旧的衣服赴宴是否有失</a:t>
            </a:r>
            <a:r>
              <a:rPr lang="en-US" altLang="zh-TW" sz="3200" dirty="0">
                <a:latin typeface="微軟正黑體" panose="020B0604030504040204" pitchFamily="34" charset="-120"/>
              </a:rPr>
              <a:t>______</a:t>
            </a:r>
            <a:r>
              <a:rPr lang="zh-TW" altLang="en-US" sz="3200" dirty="0">
                <a:latin typeface="微軟正黑體" panose="020B0604030504040204" pitchFamily="34" charset="-120"/>
              </a:rPr>
              <a:t>？</a:t>
            </a:r>
            <a:endParaRPr lang="en-US" altLang="zh-TW" sz="3200" dirty="0">
              <a:latin typeface="微軟正黑體" panose="020B0604030504040204" pitchFamily="34" charset="-120"/>
            </a:endParaRPr>
          </a:p>
          <a:p>
            <a:pPr>
              <a:lnSpc>
                <a:spcPct val="150000"/>
              </a:lnSpc>
            </a:pPr>
            <a:r>
              <a:rPr lang="en-US" altLang="zh-TW" sz="3200" dirty="0">
                <a:latin typeface="微軟正黑體" panose="020B0604030504040204" pitchFamily="34" charset="-120"/>
              </a:rPr>
              <a:t>9.</a:t>
            </a:r>
            <a:r>
              <a:rPr lang="zh-TW" altLang="en-US" sz="3200" dirty="0">
                <a:latin typeface="微軟正黑體" panose="020B0604030504040204" pitchFamily="34" charset="-120"/>
              </a:rPr>
              <a:t>在文中，他驳斥了“人不为己，天诛地灭”的</a:t>
            </a:r>
            <a:r>
              <a:rPr lang="en-US" altLang="zh-TW" sz="3200" dirty="0">
                <a:latin typeface="微軟正黑體" panose="020B0604030504040204" pitchFamily="34" charset="-120"/>
              </a:rPr>
              <a:t>______</a:t>
            </a:r>
            <a:r>
              <a:rPr lang="zh-TW" altLang="en-US" sz="3200" dirty="0">
                <a:latin typeface="微軟正黑體" panose="020B0604030504040204" pitchFamily="34" charset="-120"/>
              </a:rPr>
              <a:t>，宣扬了“人人为我，我为人人”的思想 。 </a:t>
            </a:r>
            <a:endParaRPr lang="en-US" altLang="zh-TW" sz="3200" dirty="0">
              <a:latin typeface="微軟正黑體" panose="020B0604030504040204" pitchFamily="34" charset="-120"/>
            </a:endParaRPr>
          </a:p>
          <a:p>
            <a:pPr>
              <a:lnSpc>
                <a:spcPct val="150000"/>
              </a:lnSpc>
            </a:pPr>
            <a:r>
              <a:rPr lang="en-US" altLang="zh-TW" sz="3200" dirty="0">
                <a:latin typeface="微軟正黑體" panose="020B0604030504040204" pitchFamily="34" charset="-120"/>
              </a:rPr>
              <a:t>10.</a:t>
            </a:r>
            <a:r>
              <a:rPr lang="zh-TW" altLang="en-US" sz="3200" dirty="0">
                <a:latin typeface="微軟正黑體" panose="020B0604030504040204" pitchFamily="34" charset="-120"/>
              </a:rPr>
              <a:t>摔坏了腿，你倒很</a:t>
            </a:r>
            <a:r>
              <a:rPr lang="en-US" altLang="zh-TW" sz="3200" dirty="0">
                <a:latin typeface="微軟正黑體" panose="020B0604030504040204" pitchFamily="34" charset="-120"/>
              </a:rPr>
              <a:t>______</a:t>
            </a:r>
            <a:r>
              <a:rPr lang="zh-TW" altLang="en-US" sz="3200" dirty="0">
                <a:latin typeface="微軟正黑體" panose="020B0604030504040204" pitchFamily="34" charset="-120"/>
              </a:rPr>
              <a:t>，可把父母急坏了。  </a:t>
            </a:r>
            <a:endParaRPr lang="en-US" altLang="zh-TW" sz="3200" dirty="0">
              <a:latin typeface="微軟正黑體" panose="020B0604030504040204" pitchFamily="34" charset="-120"/>
            </a:endParaRPr>
          </a:p>
        </p:txBody>
      </p:sp>
      <p:sp>
        <p:nvSpPr>
          <p:cNvPr id="6" name="文字方塊 5">
            <a:extLst>
              <a:ext uri="{FF2B5EF4-FFF2-40B4-BE49-F238E27FC236}">
                <a16:creationId xmlns:a16="http://schemas.microsoft.com/office/drawing/2014/main" id="{FFEF8FD7-68D4-4BC3-851C-A13FFC247C13}"/>
              </a:ext>
            </a:extLst>
          </p:cNvPr>
          <p:cNvSpPr txBox="1"/>
          <p:nvPr/>
        </p:nvSpPr>
        <p:spPr>
          <a:xfrm>
            <a:off x="6096000" y="2484057"/>
            <a:ext cx="1019175" cy="553998"/>
          </a:xfrm>
          <a:prstGeom prst="rect">
            <a:avLst/>
          </a:prstGeom>
          <a:noFill/>
        </p:spPr>
        <p:txBody>
          <a:bodyPr wrap="square" rtlCol="0">
            <a:spAutoFit/>
          </a:bodyPr>
          <a:lstStyle/>
          <a:p>
            <a:pPr algn="ctr"/>
            <a:r>
              <a:rPr lang="zh-TW" altLang="en-US" sz="3000" dirty="0">
                <a:solidFill>
                  <a:srgbClr val="FF0000"/>
                </a:solidFill>
              </a:rPr>
              <a:t>体面</a:t>
            </a:r>
          </a:p>
        </p:txBody>
      </p:sp>
      <p:sp>
        <p:nvSpPr>
          <p:cNvPr id="7" name="文字方塊 6">
            <a:extLst>
              <a:ext uri="{FF2B5EF4-FFF2-40B4-BE49-F238E27FC236}">
                <a16:creationId xmlns:a16="http://schemas.microsoft.com/office/drawing/2014/main" id="{9F2A3E83-DBC2-45C4-B83D-09B285B3604C}"/>
              </a:ext>
            </a:extLst>
          </p:cNvPr>
          <p:cNvSpPr txBox="1"/>
          <p:nvPr/>
        </p:nvSpPr>
        <p:spPr>
          <a:xfrm>
            <a:off x="9344025" y="3199626"/>
            <a:ext cx="1019175" cy="553998"/>
          </a:xfrm>
          <a:prstGeom prst="rect">
            <a:avLst/>
          </a:prstGeom>
          <a:noFill/>
        </p:spPr>
        <p:txBody>
          <a:bodyPr wrap="square" rtlCol="0">
            <a:spAutoFit/>
          </a:bodyPr>
          <a:lstStyle/>
          <a:p>
            <a:pPr algn="ctr"/>
            <a:r>
              <a:rPr lang="zh-TW" altLang="en-US" sz="3000" dirty="0">
                <a:solidFill>
                  <a:srgbClr val="FF0000"/>
                </a:solidFill>
              </a:rPr>
              <a:t>谬论</a:t>
            </a:r>
          </a:p>
        </p:txBody>
      </p:sp>
      <p:sp>
        <p:nvSpPr>
          <p:cNvPr id="8" name="文字方塊 7">
            <a:extLst>
              <a:ext uri="{FF2B5EF4-FFF2-40B4-BE49-F238E27FC236}">
                <a16:creationId xmlns:a16="http://schemas.microsoft.com/office/drawing/2014/main" id="{1ED4A5B6-8720-4CF1-8FB2-EEE8941284DC}"/>
              </a:ext>
            </a:extLst>
          </p:cNvPr>
          <p:cNvSpPr txBox="1"/>
          <p:nvPr/>
        </p:nvSpPr>
        <p:spPr>
          <a:xfrm>
            <a:off x="4657725" y="4674807"/>
            <a:ext cx="1019175" cy="553998"/>
          </a:xfrm>
          <a:prstGeom prst="rect">
            <a:avLst/>
          </a:prstGeom>
          <a:noFill/>
        </p:spPr>
        <p:txBody>
          <a:bodyPr wrap="square" rtlCol="0">
            <a:spAutoFit/>
          </a:bodyPr>
          <a:lstStyle/>
          <a:p>
            <a:pPr algn="ctr"/>
            <a:r>
              <a:rPr lang="zh-TW" altLang="en-US" sz="3000">
                <a:solidFill>
                  <a:srgbClr val="FF0000"/>
                </a:solidFill>
              </a:rPr>
              <a:t>安然</a:t>
            </a:r>
            <a:endParaRPr lang="zh-TW" altLang="en-US" sz="3000" dirty="0">
              <a:solidFill>
                <a:srgbClr val="FF0000"/>
              </a:solidFill>
            </a:endParaRPr>
          </a:p>
        </p:txBody>
      </p:sp>
    </p:spTree>
    <p:extLst>
      <p:ext uri="{BB962C8B-B14F-4D97-AF65-F5344CB8AC3E}">
        <p14:creationId xmlns:p14="http://schemas.microsoft.com/office/powerpoint/2010/main" val="419502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E8765BD-C4E5-4D32-AEBA-85F3ACEA00CD}"/>
              </a:ext>
            </a:extLst>
          </p:cNvPr>
          <p:cNvSpPr>
            <a:spLocks noGrp="1"/>
          </p:cNvSpPr>
          <p:nvPr>
            <p:ph type="ctrTitle"/>
          </p:nvPr>
        </p:nvSpPr>
        <p:spPr/>
        <p:txBody>
          <a:bodyPr/>
          <a:lstStyle/>
          <a:p>
            <a:r>
              <a:rPr lang="zh-TW" altLang="en-US" dirty="0"/>
              <a:t>拾荒的母亲</a:t>
            </a:r>
          </a:p>
        </p:txBody>
      </p:sp>
    </p:spTree>
    <p:extLst>
      <p:ext uri="{BB962C8B-B14F-4D97-AF65-F5344CB8AC3E}">
        <p14:creationId xmlns:p14="http://schemas.microsoft.com/office/powerpoint/2010/main" val="9257220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D73309E-3E42-4F71-8385-43242141B9A5}"/>
              </a:ext>
            </a:extLst>
          </p:cNvPr>
          <p:cNvSpPr/>
          <p:nvPr/>
        </p:nvSpPr>
        <p:spPr>
          <a:xfrm>
            <a:off x="698500" y="2540001"/>
            <a:ext cx="11150600" cy="2483565"/>
          </a:xfrm>
          <a:prstGeom prst="rect">
            <a:avLst/>
          </a:prstGeom>
        </p:spPr>
        <p:txBody>
          <a:bodyPr wrap="square">
            <a:spAutoFit/>
          </a:bodyPr>
          <a:lstStyle/>
          <a:p>
            <a:pPr indent="457200">
              <a:lnSpc>
                <a:spcPct val="150000"/>
              </a:lnSpc>
            </a:pPr>
            <a:r>
              <a:rPr lang="zh-CN" altLang="en-US" sz="3600" dirty="0">
                <a:latin typeface="微軟正黑體" panose="020B0604030504040204" pitchFamily="34" charset="-120"/>
                <a:ea typeface="微軟正黑體" panose="020B0604030504040204" pitchFamily="34" charset="-120"/>
              </a:rPr>
              <a:t>谁都知道市场部经理罗小姐的妈妈是一位捡破烂的。公司里几乎所有人都见过她拖着一只沾满污垢的白色蛇皮袋沿着街边的垃圾箱翻找可以回收的垃圾。</a:t>
            </a:r>
          </a:p>
        </p:txBody>
      </p:sp>
    </p:spTree>
    <p:extLst>
      <p:ext uri="{BB962C8B-B14F-4D97-AF65-F5344CB8AC3E}">
        <p14:creationId xmlns:p14="http://schemas.microsoft.com/office/powerpoint/2010/main" val="197015708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687630" y="210152"/>
            <a:ext cx="2151321" cy="1107996"/>
          </a:xfrm>
          <a:prstGeom prst="rect">
            <a:avLst/>
          </a:prstGeom>
          <a:solidFill>
            <a:schemeClr val="accent4">
              <a:lumMod val="75000"/>
            </a:schemeClr>
          </a:solidFill>
          <a:ln>
            <a:solidFill>
              <a:schemeClr val="accent1"/>
            </a:solidFill>
          </a:ln>
        </p:spPr>
        <p:txBody>
          <a:bodyPr wrap="square" rtlCol="0">
            <a:spAutoFit/>
          </a:bodyPr>
          <a:lstStyle/>
          <a:p>
            <a:pPr algn="ctr"/>
            <a:r>
              <a:rPr lang="zh-TW" altLang="en-US" sz="6600" dirty="0">
                <a:solidFill>
                  <a:schemeClr val="bg1"/>
                </a:solidFill>
                <a:latin typeface="+mn-ea"/>
              </a:rPr>
              <a:t>拾荒</a:t>
            </a:r>
            <a:endParaRPr lang="en-US" altLang="zh-TW" sz="6600" dirty="0">
              <a:solidFill>
                <a:schemeClr val="bg1"/>
              </a:solidFill>
              <a:latin typeface="+mn-ea"/>
            </a:endParaRPr>
          </a:p>
        </p:txBody>
      </p:sp>
      <p:sp>
        <p:nvSpPr>
          <p:cNvPr id="4" name="文字方塊 3">
            <a:extLst>
              <a:ext uri="{FF2B5EF4-FFF2-40B4-BE49-F238E27FC236}">
                <a16:creationId xmlns:a16="http://schemas.microsoft.com/office/drawing/2014/main" id="{AE265C2A-CA00-4841-992C-7C43D64B6320}"/>
              </a:ext>
            </a:extLst>
          </p:cNvPr>
          <p:cNvSpPr txBox="1"/>
          <p:nvPr/>
        </p:nvSpPr>
        <p:spPr>
          <a:xfrm>
            <a:off x="6415927" y="235165"/>
            <a:ext cx="2151321" cy="1107996"/>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zh-TW" altLang="en-US" sz="6600" dirty="0">
                <a:solidFill>
                  <a:schemeClr val="bg1"/>
                </a:solidFill>
                <a:latin typeface="+mn-ea"/>
              </a:rPr>
              <a:t>破烂</a:t>
            </a:r>
            <a:endParaRPr lang="en-US" altLang="zh-TW" sz="6600" dirty="0">
              <a:solidFill>
                <a:schemeClr val="bg1"/>
              </a:solidFill>
              <a:latin typeface="+mn-ea"/>
            </a:endParaRPr>
          </a:p>
        </p:txBody>
      </p:sp>
      <p:sp>
        <p:nvSpPr>
          <p:cNvPr id="5" name="文字方塊 4">
            <a:extLst>
              <a:ext uri="{FF2B5EF4-FFF2-40B4-BE49-F238E27FC236}">
                <a16:creationId xmlns:a16="http://schemas.microsoft.com/office/drawing/2014/main" id="{558E7656-10B4-4306-9253-BEABC2FAD5CB}"/>
              </a:ext>
            </a:extLst>
          </p:cNvPr>
          <p:cNvSpPr txBox="1"/>
          <p:nvPr/>
        </p:nvSpPr>
        <p:spPr>
          <a:xfrm>
            <a:off x="687630" y="3429000"/>
            <a:ext cx="2151321" cy="1107996"/>
          </a:xfrm>
          <a:prstGeom prst="rect">
            <a:avLst/>
          </a:prstGeom>
          <a:solidFill>
            <a:schemeClr val="accent4">
              <a:lumMod val="75000"/>
            </a:schemeClr>
          </a:solidFill>
          <a:ln>
            <a:solidFill>
              <a:schemeClr val="accent4">
                <a:lumMod val="75000"/>
              </a:schemeClr>
            </a:solidFill>
          </a:ln>
        </p:spPr>
        <p:txBody>
          <a:bodyPr wrap="square" rtlCol="0" anchor="ctr">
            <a:spAutoFit/>
          </a:bodyPr>
          <a:lstStyle/>
          <a:p>
            <a:pPr algn="ctr"/>
            <a:r>
              <a:rPr lang="zh-TW" altLang="en-US" sz="6600" dirty="0">
                <a:solidFill>
                  <a:schemeClr val="bg1"/>
                </a:solidFill>
                <a:latin typeface="+mn-ea"/>
              </a:rPr>
              <a:t>污垢</a:t>
            </a:r>
            <a:endParaRPr lang="en-US" altLang="zh-TW" sz="6600" dirty="0">
              <a:solidFill>
                <a:schemeClr val="bg1"/>
              </a:solidFill>
              <a:latin typeface="+mn-ea"/>
            </a:endParaRPr>
          </a:p>
        </p:txBody>
      </p:sp>
      <p:sp>
        <p:nvSpPr>
          <p:cNvPr id="6" name="文字方塊 5">
            <a:extLst>
              <a:ext uri="{FF2B5EF4-FFF2-40B4-BE49-F238E27FC236}">
                <a16:creationId xmlns:a16="http://schemas.microsoft.com/office/drawing/2014/main" id="{04856BEF-FABE-4A15-82C8-163159CEDA31}"/>
              </a:ext>
            </a:extLst>
          </p:cNvPr>
          <p:cNvSpPr txBox="1"/>
          <p:nvPr/>
        </p:nvSpPr>
        <p:spPr>
          <a:xfrm>
            <a:off x="6415926" y="3429000"/>
            <a:ext cx="2747124" cy="1107996"/>
          </a:xfrm>
          <a:prstGeom prst="rect">
            <a:avLst/>
          </a:prstGeom>
          <a:solidFill>
            <a:schemeClr val="accent4">
              <a:lumMod val="75000"/>
            </a:schemeClr>
          </a:solidFill>
          <a:ln>
            <a:solidFill>
              <a:schemeClr val="accent4">
                <a:lumMod val="75000"/>
              </a:schemeClr>
            </a:solidFill>
          </a:ln>
        </p:spPr>
        <p:txBody>
          <a:bodyPr wrap="square" rtlCol="0" anchor="ctr">
            <a:spAutoFit/>
          </a:bodyPr>
          <a:lstStyle/>
          <a:p>
            <a:pPr algn="ctr"/>
            <a:r>
              <a:rPr lang="zh-TW" altLang="en-US" sz="6600" dirty="0">
                <a:solidFill>
                  <a:schemeClr val="bg1"/>
                </a:solidFill>
                <a:latin typeface="+mn-ea"/>
              </a:rPr>
              <a:t>蛇皮袋</a:t>
            </a:r>
            <a:endParaRPr lang="en-US" altLang="zh-TW" sz="6600" dirty="0">
              <a:solidFill>
                <a:schemeClr val="bg1"/>
              </a:solidFill>
              <a:latin typeface="+mn-ea"/>
            </a:endParaRPr>
          </a:p>
        </p:txBody>
      </p:sp>
      <p:sp>
        <p:nvSpPr>
          <p:cNvPr id="8" name="文字方塊 7">
            <a:extLst>
              <a:ext uri="{FF2B5EF4-FFF2-40B4-BE49-F238E27FC236}">
                <a16:creationId xmlns:a16="http://schemas.microsoft.com/office/drawing/2014/main" id="{4FD80E1D-4098-4E8F-80F3-90702602E502}"/>
              </a:ext>
            </a:extLst>
          </p:cNvPr>
          <p:cNvSpPr txBox="1"/>
          <p:nvPr/>
        </p:nvSpPr>
        <p:spPr>
          <a:xfrm>
            <a:off x="6134489" y="1979719"/>
            <a:ext cx="6096000" cy="916469"/>
          </a:xfrm>
          <a:prstGeom prst="rect">
            <a:avLst/>
          </a:prstGeom>
          <a:noFill/>
        </p:spPr>
        <p:txBody>
          <a:bodyPr wrap="square" rtlCol="0">
            <a:spAutoFit/>
          </a:bodyPr>
          <a:lstStyle/>
          <a:p>
            <a:pPr algn="ctr">
              <a:lnSpc>
                <a:spcPct val="150000"/>
              </a:lnSpc>
            </a:pPr>
            <a:r>
              <a:rPr lang="zh-TW" altLang="en-US" sz="4000" dirty="0"/>
              <a:t>废旧物品</a:t>
            </a:r>
            <a:r>
              <a:rPr lang="zh-TW" altLang="en-US" sz="4000" dirty="0">
                <a:latin typeface="+mn-ea"/>
              </a:rPr>
              <a:t>。</a:t>
            </a:r>
          </a:p>
        </p:txBody>
      </p:sp>
      <p:sp>
        <p:nvSpPr>
          <p:cNvPr id="9" name="文字方塊 8">
            <a:extLst>
              <a:ext uri="{FF2B5EF4-FFF2-40B4-BE49-F238E27FC236}">
                <a16:creationId xmlns:a16="http://schemas.microsoft.com/office/drawing/2014/main" id="{D17DCB4F-281E-48F9-8B9B-F6FF1FC41050}"/>
              </a:ext>
            </a:extLst>
          </p:cNvPr>
          <p:cNvSpPr txBox="1"/>
          <p:nvPr/>
        </p:nvSpPr>
        <p:spPr>
          <a:xfrm>
            <a:off x="687630" y="4775797"/>
            <a:ext cx="5408370" cy="1825884"/>
          </a:xfrm>
          <a:prstGeom prst="rect">
            <a:avLst/>
          </a:prstGeom>
          <a:noFill/>
        </p:spPr>
        <p:txBody>
          <a:bodyPr wrap="square" rtlCol="0">
            <a:spAutoFit/>
          </a:bodyPr>
          <a:lstStyle/>
          <a:p>
            <a:pPr algn="ctr">
              <a:lnSpc>
                <a:spcPct val="150000"/>
              </a:lnSpc>
            </a:pPr>
            <a:r>
              <a:rPr lang="zh-CN" altLang="en-US" sz="4000" dirty="0">
                <a:latin typeface="微軟正黑體" panose="020B0604030504040204" pitchFamily="34" charset="-120"/>
                <a:ea typeface="微軟正黑體" panose="020B0604030504040204" pitchFamily="34" charset="-120"/>
              </a:rPr>
              <a:t>身上或物体上积累的脏东西</a:t>
            </a:r>
            <a:endParaRPr lang="zh-TW" altLang="en-US" sz="4000" dirty="0">
              <a:latin typeface="微軟正黑體" panose="020B0604030504040204" pitchFamily="34" charset="-120"/>
              <a:ea typeface="微軟正黑體" panose="020B0604030504040204" pitchFamily="34" charset="-120"/>
            </a:endParaRPr>
          </a:p>
        </p:txBody>
      </p:sp>
      <p:sp>
        <p:nvSpPr>
          <p:cNvPr id="11" name="矩形 10">
            <a:extLst>
              <a:ext uri="{FF2B5EF4-FFF2-40B4-BE49-F238E27FC236}">
                <a16:creationId xmlns:a16="http://schemas.microsoft.com/office/drawing/2014/main" id="{9AF8CCF4-6697-482F-81B6-2EF38231843A}"/>
              </a:ext>
            </a:extLst>
          </p:cNvPr>
          <p:cNvSpPr/>
          <p:nvPr/>
        </p:nvSpPr>
        <p:spPr>
          <a:xfrm>
            <a:off x="2822702" y="3740262"/>
            <a:ext cx="3609474" cy="584775"/>
          </a:xfrm>
          <a:prstGeom prst="rect">
            <a:avLst/>
          </a:prstGeom>
        </p:spPr>
        <p:txBody>
          <a:bodyPr wrap="square">
            <a:spAutoFit/>
          </a:bodyPr>
          <a:lstStyle/>
          <a:p>
            <a:pPr algn="ctr"/>
            <a:r>
              <a:rPr lang="en-US" altLang="zh-TW" sz="3200" dirty="0"/>
              <a:t>dirt</a:t>
            </a:r>
            <a:endParaRPr lang="zh-TW" altLang="en-US" sz="3200" dirty="0">
              <a:latin typeface="+mn-ea"/>
              <a:cs typeface="Calibri" panose="020F0502020204030204" pitchFamily="34" charset="0"/>
            </a:endParaRPr>
          </a:p>
        </p:txBody>
      </p:sp>
      <p:sp>
        <p:nvSpPr>
          <p:cNvPr id="14" name="矩形 13">
            <a:extLst>
              <a:ext uri="{FF2B5EF4-FFF2-40B4-BE49-F238E27FC236}">
                <a16:creationId xmlns:a16="http://schemas.microsoft.com/office/drawing/2014/main" id="{6B1E5DB5-A453-4C9C-BA79-98369E7D6F4E}"/>
              </a:ext>
            </a:extLst>
          </p:cNvPr>
          <p:cNvSpPr/>
          <p:nvPr/>
        </p:nvSpPr>
        <p:spPr>
          <a:xfrm>
            <a:off x="8567246" y="681854"/>
            <a:ext cx="3618926" cy="584775"/>
          </a:xfrm>
          <a:prstGeom prst="rect">
            <a:avLst/>
          </a:prstGeom>
        </p:spPr>
        <p:txBody>
          <a:bodyPr wrap="square">
            <a:spAutoFit/>
          </a:bodyPr>
          <a:lstStyle/>
          <a:p>
            <a:pPr algn="ctr"/>
            <a:r>
              <a:rPr lang="en-US" altLang="zh-TW" sz="3200" dirty="0" err="1"/>
              <a:t>junk;scrap</a:t>
            </a:r>
            <a:endParaRPr lang="zh-TW" altLang="en-US" sz="3200" dirty="0">
              <a:latin typeface="+mn-ea"/>
              <a:cs typeface="Calibri" panose="020F0502020204030204" pitchFamily="34" charset="0"/>
            </a:endParaRPr>
          </a:p>
        </p:txBody>
      </p:sp>
      <p:sp>
        <p:nvSpPr>
          <p:cNvPr id="15" name="矩形 14">
            <a:extLst>
              <a:ext uri="{FF2B5EF4-FFF2-40B4-BE49-F238E27FC236}">
                <a16:creationId xmlns:a16="http://schemas.microsoft.com/office/drawing/2014/main" id="{58C387E4-4460-4071-8CB6-8D0ABB1306E7}"/>
              </a:ext>
            </a:extLst>
          </p:cNvPr>
          <p:cNvSpPr/>
          <p:nvPr/>
        </p:nvSpPr>
        <p:spPr>
          <a:xfrm>
            <a:off x="2822702" y="256319"/>
            <a:ext cx="3609474" cy="1077218"/>
          </a:xfrm>
          <a:prstGeom prst="rect">
            <a:avLst/>
          </a:prstGeom>
        </p:spPr>
        <p:txBody>
          <a:bodyPr wrap="square">
            <a:spAutoFit/>
          </a:bodyPr>
          <a:lstStyle/>
          <a:p>
            <a:pPr algn="ctr"/>
            <a:r>
              <a:rPr lang="en-US" altLang="zh-TW" sz="3200" dirty="0">
                <a:latin typeface="+mn-ea"/>
              </a:rPr>
              <a:t>glean and collect scraps</a:t>
            </a:r>
            <a:endParaRPr lang="zh-TW" altLang="en-US" sz="3200" dirty="0">
              <a:latin typeface="+mn-ea"/>
              <a:cs typeface="Calibri" panose="020F0502020204030204" pitchFamily="34" charset="0"/>
            </a:endParaRPr>
          </a:p>
        </p:txBody>
      </p:sp>
      <p:pic>
        <p:nvPicPr>
          <p:cNvPr id="3" name="圖片 2">
            <a:extLst>
              <a:ext uri="{FF2B5EF4-FFF2-40B4-BE49-F238E27FC236}">
                <a16:creationId xmlns:a16="http://schemas.microsoft.com/office/drawing/2014/main" id="{46D5A453-C79F-4F37-9507-1BFE4B970FF6}"/>
              </a:ext>
            </a:extLst>
          </p:cNvPr>
          <p:cNvPicPr>
            <a:picLocks noChangeAspect="1"/>
          </p:cNvPicPr>
          <p:nvPr/>
        </p:nvPicPr>
        <p:blipFill>
          <a:blip r:embed="rId2"/>
          <a:stretch>
            <a:fillRect/>
          </a:stretch>
        </p:blipFill>
        <p:spPr>
          <a:xfrm>
            <a:off x="1763290" y="1415192"/>
            <a:ext cx="2953880" cy="1970215"/>
          </a:xfrm>
          <a:prstGeom prst="rect">
            <a:avLst/>
          </a:prstGeom>
        </p:spPr>
      </p:pic>
      <p:pic>
        <p:nvPicPr>
          <p:cNvPr id="7" name="圖片 6">
            <a:extLst>
              <a:ext uri="{FF2B5EF4-FFF2-40B4-BE49-F238E27FC236}">
                <a16:creationId xmlns:a16="http://schemas.microsoft.com/office/drawing/2014/main" id="{AE9F0BCD-B5C4-4E8D-80ED-5F963CB3E096}"/>
              </a:ext>
            </a:extLst>
          </p:cNvPr>
          <p:cNvPicPr>
            <a:picLocks noChangeAspect="1"/>
          </p:cNvPicPr>
          <p:nvPr/>
        </p:nvPicPr>
        <p:blipFill>
          <a:blip r:embed="rId3"/>
          <a:stretch>
            <a:fillRect/>
          </a:stretch>
        </p:blipFill>
        <p:spPr>
          <a:xfrm>
            <a:off x="8932620" y="4775797"/>
            <a:ext cx="2942954" cy="2027368"/>
          </a:xfrm>
          <a:prstGeom prst="rect">
            <a:avLst/>
          </a:prstGeom>
        </p:spPr>
      </p:pic>
    </p:spTree>
    <p:extLst>
      <p:ext uri="{BB962C8B-B14F-4D97-AF65-F5344CB8AC3E}">
        <p14:creationId xmlns:p14="http://schemas.microsoft.com/office/powerpoint/2010/main" val="579343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500" fill="hold"/>
                                        <p:tgtEl>
                                          <p:spTgt spid="5"/>
                                        </p:tgtEl>
                                        <p:attrNameLst>
                                          <p:attrName>ppt_x</p:attrName>
                                        </p:attrNameLst>
                                      </p:cBhvr>
                                      <p:tavLst>
                                        <p:tav tm="0">
                                          <p:val>
                                            <p:strVal val="#ppt_x"/>
                                          </p:val>
                                        </p:tav>
                                        <p:tav tm="100000">
                                          <p:val>
                                            <p:strVal val="#ppt_x"/>
                                          </p:val>
                                        </p:tav>
                                      </p:tavLst>
                                    </p:anim>
                                    <p:anim calcmode="lin" valueType="num">
                                      <p:cBhvr additive="base">
                                        <p:cTn id="5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500" fill="hold"/>
                                        <p:tgtEl>
                                          <p:spTgt spid="6"/>
                                        </p:tgtEl>
                                        <p:attrNameLst>
                                          <p:attrName>ppt_x</p:attrName>
                                        </p:attrNameLst>
                                      </p:cBhvr>
                                      <p:tavLst>
                                        <p:tav tm="0">
                                          <p:val>
                                            <p:strVal val="#ppt_x"/>
                                          </p:val>
                                        </p:tav>
                                        <p:tav tm="100000">
                                          <p:val>
                                            <p:strVal val="#ppt_x"/>
                                          </p:val>
                                        </p:tav>
                                      </p:tavLst>
                                    </p:anim>
                                    <p:anim calcmode="lin" valueType="num">
                                      <p:cBhvr additive="base">
                                        <p:cTn id="5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8" grpId="0"/>
      <p:bldP spid="9" grpId="0"/>
      <p:bldP spid="11" grpId="0"/>
      <p:bldP spid="14" grpId="0"/>
      <p:bldP spid="15"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ACC5C75E-E2DB-440C-853E-04051702F604}"/>
              </a:ext>
            </a:extLst>
          </p:cNvPr>
          <p:cNvSpPr/>
          <p:nvPr/>
        </p:nvSpPr>
        <p:spPr>
          <a:xfrm>
            <a:off x="736600" y="890845"/>
            <a:ext cx="11188700" cy="4976555"/>
          </a:xfrm>
          <a:prstGeom prst="rect">
            <a:avLst/>
          </a:prstGeom>
        </p:spPr>
        <p:txBody>
          <a:bodyPr wrap="square">
            <a:spAutoFit/>
          </a:bodyPr>
          <a:lstStyle/>
          <a:p>
            <a:pPr indent="457200">
              <a:lnSpc>
                <a:spcPct val="150000"/>
              </a:lnSpc>
            </a:pPr>
            <a:r>
              <a:rPr lang="zh-CN" altLang="en-US" sz="3600" dirty="0">
                <a:latin typeface="微軟正黑體" panose="020B0604030504040204" pitchFamily="34" charset="-120"/>
                <a:ea typeface="微軟正黑體" panose="020B0604030504040204" pitchFamily="34" charset="-120"/>
              </a:rPr>
              <a:t>我们都困惑，以罗小姐今天的身份和地位，怎么忍心让老人干如此卑贱受苦的活儿。平日里，罗小姐总是板着脸孔，不苟言笑，对下属严厉得几乎不近人情。因此，我们都确认是罗小姐不孝顺，自己生活好了就不管老人。甚至，有同事亲眼在街上看见罗小姐对着她母亲发怒，老人被斥得战战兢兢地流着泪。</a:t>
            </a:r>
            <a:endParaRPr lang="zh-TW" altLang="en-US" sz="36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26443407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687630" y="210152"/>
            <a:ext cx="2151321" cy="1107996"/>
          </a:xfrm>
          <a:prstGeom prst="rect">
            <a:avLst/>
          </a:prstGeom>
          <a:solidFill>
            <a:schemeClr val="accent4">
              <a:lumMod val="75000"/>
            </a:schemeClr>
          </a:solidFill>
          <a:ln>
            <a:solidFill>
              <a:schemeClr val="accent1"/>
            </a:solidFill>
          </a:ln>
        </p:spPr>
        <p:txBody>
          <a:bodyPr wrap="square" rtlCol="0">
            <a:spAutoFit/>
          </a:bodyPr>
          <a:lstStyle/>
          <a:p>
            <a:pPr algn="ctr"/>
            <a:r>
              <a:rPr lang="zh-TW" altLang="en-US" sz="6600" dirty="0">
                <a:solidFill>
                  <a:schemeClr val="bg1"/>
                </a:solidFill>
                <a:latin typeface="+mn-ea"/>
              </a:rPr>
              <a:t>困惑</a:t>
            </a:r>
            <a:endParaRPr lang="en-US" altLang="zh-TW" sz="6600" dirty="0">
              <a:solidFill>
                <a:schemeClr val="bg1"/>
              </a:solidFill>
              <a:latin typeface="+mn-ea"/>
            </a:endParaRPr>
          </a:p>
        </p:txBody>
      </p:sp>
      <p:sp>
        <p:nvSpPr>
          <p:cNvPr id="4" name="文字方塊 3">
            <a:extLst>
              <a:ext uri="{FF2B5EF4-FFF2-40B4-BE49-F238E27FC236}">
                <a16:creationId xmlns:a16="http://schemas.microsoft.com/office/drawing/2014/main" id="{AE265C2A-CA00-4841-992C-7C43D64B6320}"/>
              </a:ext>
            </a:extLst>
          </p:cNvPr>
          <p:cNvSpPr txBox="1"/>
          <p:nvPr/>
        </p:nvSpPr>
        <p:spPr>
          <a:xfrm>
            <a:off x="6415927" y="235165"/>
            <a:ext cx="2151321" cy="1107996"/>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zh-TW" altLang="en-US" sz="6600" dirty="0">
                <a:solidFill>
                  <a:schemeClr val="bg1"/>
                </a:solidFill>
                <a:latin typeface="+mn-ea"/>
              </a:rPr>
              <a:t>忍心</a:t>
            </a:r>
            <a:endParaRPr lang="en-US" altLang="zh-TW" sz="6600" dirty="0">
              <a:solidFill>
                <a:schemeClr val="bg1"/>
              </a:solidFill>
              <a:latin typeface="+mn-ea"/>
            </a:endParaRPr>
          </a:p>
        </p:txBody>
      </p:sp>
      <p:sp>
        <p:nvSpPr>
          <p:cNvPr id="5" name="文字方塊 4">
            <a:extLst>
              <a:ext uri="{FF2B5EF4-FFF2-40B4-BE49-F238E27FC236}">
                <a16:creationId xmlns:a16="http://schemas.microsoft.com/office/drawing/2014/main" id="{558E7656-10B4-4306-9253-BEABC2FAD5CB}"/>
              </a:ext>
            </a:extLst>
          </p:cNvPr>
          <p:cNvSpPr txBox="1"/>
          <p:nvPr/>
        </p:nvSpPr>
        <p:spPr>
          <a:xfrm>
            <a:off x="687630" y="3429000"/>
            <a:ext cx="2151321" cy="1107996"/>
          </a:xfrm>
          <a:prstGeom prst="rect">
            <a:avLst/>
          </a:prstGeom>
          <a:solidFill>
            <a:schemeClr val="accent4">
              <a:lumMod val="75000"/>
            </a:schemeClr>
          </a:solidFill>
          <a:ln>
            <a:solidFill>
              <a:schemeClr val="accent4">
                <a:lumMod val="75000"/>
              </a:schemeClr>
            </a:solidFill>
          </a:ln>
        </p:spPr>
        <p:txBody>
          <a:bodyPr wrap="square" rtlCol="0" anchor="ctr">
            <a:spAutoFit/>
          </a:bodyPr>
          <a:lstStyle/>
          <a:p>
            <a:pPr algn="ctr"/>
            <a:r>
              <a:rPr lang="zh-TW" altLang="en-US" sz="6600" dirty="0">
                <a:solidFill>
                  <a:schemeClr val="bg1"/>
                </a:solidFill>
                <a:latin typeface="+mn-ea"/>
              </a:rPr>
              <a:t>卑贱</a:t>
            </a:r>
            <a:endParaRPr lang="en-US" altLang="zh-TW" sz="6600" dirty="0">
              <a:solidFill>
                <a:schemeClr val="bg1"/>
              </a:solidFill>
              <a:latin typeface="+mn-ea"/>
            </a:endParaRPr>
          </a:p>
        </p:txBody>
      </p:sp>
      <p:sp>
        <p:nvSpPr>
          <p:cNvPr id="6" name="文字方塊 5">
            <a:extLst>
              <a:ext uri="{FF2B5EF4-FFF2-40B4-BE49-F238E27FC236}">
                <a16:creationId xmlns:a16="http://schemas.microsoft.com/office/drawing/2014/main" id="{04856BEF-FABE-4A15-82C8-163159CEDA31}"/>
              </a:ext>
            </a:extLst>
          </p:cNvPr>
          <p:cNvSpPr txBox="1"/>
          <p:nvPr/>
        </p:nvSpPr>
        <p:spPr>
          <a:xfrm>
            <a:off x="6415926" y="3429000"/>
            <a:ext cx="2151321" cy="1107996"/>
          </a:xfrm>
          <a:prstGeom prst="rect">
            <a:avLst/>
          </a:prstGeom>
          <a:solidFill>
            <a:schemeClr val="accent4">
              <a:lumMod val="75000"/>
            </a:schemeClr>
          </a:solidFill>
          <a:ln>
            <a:solidFill>
              <a:schemeClr val="accent4">
                <a:lumMod val="75000"/>
              </a:schemeClr>
            </a:solidFill>
          </a:ln>
        </p:spPr>
        <p:txBody>
          <a:bodyPr wrap="square" rtlCol="0" anchor="ctr">
            <a:spAutoFit/>
          </a:bodyPr>
          <a:lstStyle/>
          <a:p>
            <a:pPr algn="ctr"/>
            <a:r>
              <a:rPr lang="zh-TW" altLang="en-US" sz="6600" dirty="0">
                <a:solidFill>
                  <a:schemeClr val="bg1"/>
                </a:solidFill>
                <a:latin typeface="+mn-ea"/>
              </a:rPr>
              <a:t>板</a:t>
            </a:r>
            <a:endParaRPr lang="en-US" altLang="zh-TW" sz="6600" dirty="0">
              <a:solidFill>
                <a:schemeClr val="bg1"/>
              </a:solidFill>
              <a:latin typeface="+mn-ea"/>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687630" y="1969611"/>
            <a:ext cx="5408370" cy="902555"/>
          </a:xfrm>
          <a:prstGeom prst="rect">
            <a:avLst/>
          </a:prstGeom>
          <a:noFill/>
        </p:spPr>
        <p:txBody>
          <a:bodyPr wrap="square" rtlCol="0">
            <a:spAutoFit/>
          </a:bodyPr>
          <a:lstStyle/>
          <a:p>
            <a:pPr algn="ctr">
              <a:lnSpc>
                <a:spcPct val="150000"/>
              </a:lnSpc>
            </a:pPr>
            <a:r>
              <a:rPr lang="zh-TW" altLang="en-US" sz="4000" dirty="0"/>
              <a:t>疑惑不解。</a:t>
            </a:r>
            <a:endParaRPr lang="zh-TW" altLang="en-US" sz="4000" dirty="0">
              <a:latin typeface="+mn-ea"/>
            </a:endParaRPr>
          </a:p>
        </p:txBody>
      </p:sp>
      <p:sp>
        <p:nvSpPr>
          <p:cNvPr id="8" name="文字方塊 7">
            <a:extLst>
              <a:ext uri="{FF2B5EF4-FFF2-40B4-BE49-F238E27FC236}">
                <a16:creationId xmlns:a16="http://schemas.microsoft.com/office/drawing/2014/main" id="{4FD80E1D-4098-4E8F-80F3-90702602E502}"/>
              </a:ext>
            </a:extLst>
          </p:cNvPr>
          <p:cNvSpPr txBox="1"/>
          <p:nvPr/>
        </p:nvSpPr>
        <p:spPr>
          <a:xfrm>
            <a:off x="6134489" y="1979719"/>
            <a:ext cx="6096000" cy="916469"/>
          </a:xfrm>
          <a:prstGeom prst="rect">
            <a:avLst/>
          </a:prstGeom>
          <a:noFill/>
        </p:spPr>
        <p:txBody>
          <a:bodyPr wrap="square" rtlCol="0">
            <a:spAutoFit/>
          </a:bodyPr>
          <a:lstStyle/>
          <a:p>
            <a:pPr algn="ctr">
              <a:lnSpc>
                <a:spcPct val="150000"/>
              </a:lnSpc>
            </a:pPr>
            <a:r>
              <a:rPr lang="zh-TW" altLang="en-US" sz="4000" dirty="0">
                <a:latin typeface="微軟正黑體" panose="020B0604030504040204" pitchFamily="34" charset="-120"/>
                <a:ea typeface="微軟正黑體" panose="020B0604030504040204" pitchFamily="34" charset="-120"/>
              </a:rPr>
              <a:t>抑制心情。</a:t>
            </a:r>
          </a:p>
        </p:txBody>
      </p:sp>
      <p:sp>
        <p:nvSpPr>
          <p:cNvPr id="9" name="文字方塊 8">
            <a:extLst>
              <a:ext uri="{FF2B5EF4-FFF2-40B4-BE49-F238E27FC236}">
                <a16:creationId xmlns:a16="http://schemas.microsoft.com/office/drawing/2014/main" id="{D17DCB4F-281E-48F9-8B9B-F6FF1FC41050}"/>
              </a:ext>
            </a:extLst>
          </p:cNvPr>
          <p:cNvSpPr txBox="1"/>
          <p:nvPr/>
        </p:nvSpPr>
        <p:spPr>
          <a:xfrm>
            <a:off x="687630" y="5179220"/>
            <a:ext cx="5408370" cy="902555"/>
          </a:xfrm>
          <a:prstGeom prst="rect">
            <a:avLst/>
          </a:prstGeom>
          <a:noFill/>
        </p:spPr>
        <p:txBody>
          <a:bodyPr wrap="square" rtlCol="0">
            <a:spAutoFit/>
          </a:bodyPr>
          <a:lstStyle/>
          <a:p>
            <a:pPr algn="ctr">
              <a:lnSpc>
                <a:spcPct val="150000"/>
              </a:lnSpc>
            </a:pPr>
            <a:r>
              <a:rPr lang="zh-TW" altLang="en-US" sz="4000" dirty="0"/>
              <a:t>指出身或地位低下</a:t>
            </a:r>
            <a:endParaRPr lang="zh-TW" altLang="en-US" sz="4000" dirty="0">
              <a:latin typeface="+mn-ea"/>
            </a:endParaRPr>
          </a:p>
        </p:txBody>
      </p:sp>
      <p:sp>
        <p:nvSpPr>
          <p:cNvPr id="11" name="矩形 10">
            <a:extLst>
              <a:ext uri="{FF2B5EF4-FFF2-40B4-BE49-F238E27FC236}">
                <a16:creationId xmlns:a16="http://schemas.microsoft.com/office/drawing/2014/main" id="{9AF8CCF4-6697-482F-81B6-2EF38231843A}"/>
              </a:ext>
            </a:extLst>
          </p:cNvPr>
          <p:cNvSpPr/>
          <p:nvPr/>
        </p:nvSpPr>
        <p:spPr>
          <a:xfrm>
            <a:off x="2822702" y="3740262"/>
            <a:ext cx="3609474" cy="584775"/>
          </a:xfrm>
          <a:prstGeom prst="rect">
            <a:avLst/>
          </a:prstGeom>
        </p:spPr>
        <p:txBody>
          <a:bodyPr wrap="square">
            <a:spAutoFit/>
          </a:bodyPr>
          <a:lstStyle/>
          <a:p>
            <a:pPr algn="ctr"/>
            <a:r>
              <a:rPr lang="en-US" altLang="zh-TW" sz="3200" dirty="0"/>
              <a:t>lowly</a:t>
            </a:r>
            <a:endParaRPr lang="zh-TW" altLang="en-US" sz="3200" dirty="0">
              <a:latin typeface="+mn-ea"/>
              <a:cs typeface="Calibri" panose="020F0502020204030204" pitchFamily="34" charset="0"/>
            </a:endParaRPr>
          </a:p>
        </p:txBody>
      </p:sp>
      <p:sp>
        <p:nvSpPr>
          <p:cNvPr id="14" name="矩形 13">
            <a:extLst>
              <a:ext uri="{FF2B5EF4-FFF2-40B4-BE49-F238E27FC236}">
                <a16:creationId xmlns:a16="http://schemas.microsoft.com/office/drawing/2014/main" id="{6B1E5DB5-A453-4C9C-BA79-98369E7D6F4E}"/>
              </a:ext>
            </a:extLst>
          </p:cNvPr>
          <p:cNvSpPr/>
          <p:nvPr/>
        </p:nvSpPr>
        <p:spPr>
          <a:xfrm>
            <a:off x="8567246" y="681854"/>
            <a:ext cx="3618926" cy="584775"/>
          </a:xfrm>
          <a:prstGeom prst="rect">
            <a:avLst/>
          </a:prstGeom>
        </p:spPr>
        <p:txBody>
          <a:bodyPr wrap="square">
            <a:spAutoFit/>
          </a:bodyPr>
          <a:lstStyle/>
          <a:p>
            <a:pPr algn="ctr"/>
            <a:r>
              <a:rPr lang="en-US" altLang="zh-TW" sz="3200" dirty="0"/>
              <a:t>endure</a:t>
            </a:r>
            <a:endParaRPr lang="zh-TW" altLang="en-US" sz="3200" dirty="0">
              <a:latin typeface="+mn-ea"/>
              <a:cs typeface="Calibri" panose="020F0502020204030204" pitchFamily="34" charset="0"/>
            </a:endParaRPr>
          </a:p>
        </p:txBody>
      </p:sp>
      <p:sp>
        <p:nvSpPr>
          <p:cNvPr id="15" name="矩形 14">
            <a:extLst>
              <a:ext uri="{FF2B5EF4-FFF2-40B4-BE49-F238E27FC236}">
                <a16:creationId xmlns:a16="http://schemas.microsoft.com/office/drawing/2014/main" id="{58C387E4-4460-4071-8CB6-8D0ABB1306E7}"/>
              </a:ext>
            </a:extLst>
          </p:cNvPr>
          <p:cNvSpPr/>
          <p:nvPr/>
        </p:nvSpPr>
        <p:spPr>
          <a:xfrm>
            <a:off x="2838951" y="681853"/>
            <a:ext cx="3609474" cy="584775"/>
          </a:xfrm>
          <a:prstGeom prst="rect">
            <a:avLst/>
          </a:prstGeom>
        </p:spPr>
        <p:txBody>
          <a:bodyPr wrap="square">
            <a:spAutoFit/>
          </a:bodyPr>
          <a:lstStyle/>
          <a:p>
            <a:pPr algn="ctr"/>
            <a:r>
              <a:rPr lang="en-US" altLang="zh-TW" sz="3200" dirty="0"/>
              <a:t>confused</a:t>
            </a:r>
            <a:endParaRPr lang="zh-TW" altLang="en-US" sz="3200" dirty="0">
              <a:latin typeface="+mn-ea"/>
              <a:cs typeface="Calibri" panose="020F0502020204030204" pitchFamily="34" charset="0"/>
            </a:endParaRPr>
          </a:p>
        </p:txBody>
      </p:sp>
      <p:sp>
        <p:nvSpPr>
          <p:cNvPr id="16" name="文字方塊 15">
            <a:extLst>
              <a:ext uri="{FF2B5EF4-FFF2-40B4-BE49-F238E27FC236}">
                <a16:creationId xmlns:a16="http://schemas.microsoft.com/office/drawing/2014/main" id="{C1B381F7-6308-4A12-8D3E-C5002AC24ADA}"/>
              </a:ext>
            </a:extLst>
          </p:cNvPr>
          <p:cNvSpPr txBox="1"/>
          <p:nvPr/>
        </p:nvSpPr>
        <p:spPr>
          <a:xfrm>
            <a:off x="6448424" y="4885677"/>
            <a:ext cx="5782065" cy="902555"/>
          </a:xfrm>
          <a:prstGeom prst="rect">
            <a:avLst/>
          </a:prstGeom>
          <a:noFill/>
        </p:spPr>
        <p:txBody>
          <a:bodyPr wrap="square" rtlCol="0">
            <a:spAutoFit/>
          </a:bodyPr>
          <a:lstStyle/>
          <a:p>
            <a:pPr algn="ctr">
              <a:lnSpc>
                <a:spcPct val="150000"/>
              </a:lnSpc>
            </a:pPr>
            <a:r>
              <a:rPr lang="zh-TW" altLang="en-US" sz="4000" dirty="0">
                <a:latin typeface="+mn-ea"/>
              </a:rPr>
              <a:t>不灵活。</a:t>
            </a:r>
          </a:p>
        </p:txBody>
      </p:sp>
    </p:spTree>
    <p:extLst>
      <p:ext uri="{BB962C8B-B14F-4D97-AF65-F5344CB8AC3E}">
        <p14:creationId xmlns:p14="http://schemas.microsoft.com/office/powerpoint/2010/main" val="2745956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additive="base">
                                        <p:cTn id="55" dur="500" fill="hold"/>
                                        <p:tgtEl>
                                          <p:spTgt spid="5"/>
                                        </p:tgtEl>
                                        <p:attrNameLst>
                                          <p:attrName>ppt_x</p:attrName>
                                        </p:attrNameLst>
                                      </p:cBhvr>
                                      <p:tavLst>
                                        <p:tav tm="0">
                                          <p:val>
                                            <p:strVal val="#ppt_x"/>
                                          </p:val>
                                        </p:tav>
                                        <p:tav tm="100000">
                                          <p:val>
                                            <p:strVal val="#ppt_x"/>
                                          </p:val>
                                        </p:tav>
                                      </p:tavLst>
                                    </p:anim>
                                    <p:anim calcmode="lin" valueType="num">
                                      <p:cBhvr additive="base">
                                        <p:cTn id="5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additive="base">
                                        <p:cTn id="61" dur="500" fill="hold"/>
                                        <p:tgtEl>
                                          <p:spTgt spid="6"/>
                                        </p:tgtEl>
                                        <p:attrNameLst>
                                          <p:attrName>ppt_x</p:attrName>
                                        </p:attrNameLst>
                                      </p:cBhvr>
                                      <p:tavLst>
                                        <p:tav tm="0">
                                          <p:val>
                                            <p:strVal val="#ppt_x"/>
                                          </p:val>
                                        </p:tav>
                                        <p:tav tm="100000">
                                          <p:val>
                                            <p:strVal val="#ppt_x"/>
                                          </p:val>
                                        </p:tav>
                                      </p:tavLst>
                                    </p:anim>
                                    <p:anim calcmode="lin" valueType="num">
                                      <p:cBhvr additive="base">
                                        <p:cTn id="6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500" fill="hold"/>
                                        <p:tgtEl>
                                          <p:spTgt spid="16"/>
                                        </p:tgtEl>
                                        <p:attrNameLst>
                                          <p:attrName>ppt_x</p:attrName>
                                        </p:attrNameLst>
                                      </p:cBhvr>
                                      <p:tavLst>
                                        <p:tav tm="0">
                                          <p:val>
                                            <p:strVal val="#ppt_x"/>
                                          </p:val>
                                        </p:tav>
                                        <p:tav tm="100000">
                                          <p:val>
                                            <p:strVal val="#ppt_x"/>
                                          </p:val>
                                        </p:tav>
                                      </p:tavLst>
                                    </p:anim>
                                    <p:anim calcmode="lin" valueType="num">
                                      <p:cBhvr additive="base">
                                        <p:cTn id="6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p:bldP spid="8" grpId="0"/>
      <p:bldP spid="9" grpId="0"/>
      <p:bldP spid="11" grpId="0"/>
      <p:bldP spid="14" grpId="0"/>
      <p:bldP spid="15" grpId="0"/>
      <p:bldP spid="16"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3CD4040-8AA2-4C10-9B71-61F11E7BCD9A}"/>
              </a:ext>
            </a:extLst>
          </p:cNvPr>
          <p:cNvSpPr txBox="1"/>
          <p:nvPr/>
        </p:nvSpPr>
        <p:spPr>
          <a:xfrm>
            <a:off x="699978" y="589563"/>
            <a:ext cx="4327450" cy="1107996"/>
          </a:xfrm>
          <a:prstGeom prst="rect">
            <a:avLst/>
          </a:prstGeom>
          <a:solidFill>
            <a:srgbClr val="7030A0"/>
          </a:solidFill>
          <a:ln>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spAutoFit/>
          </a:bodyPr>
          <a:lstStyle/>
          <a:p>
            <a:pPr algn="ctr"/>
            <a:r>
              <a:rPr lang="zh-TW" altLang="en-US" sz="6600" dirty="0"/>
              <a:t>不苟言笑</a:t>
            </a:r>
            <a:endParaRPr lang="en-US" altLang="zh-TW" sz="6600" dirty="0"/>
          </a:p>
        </p:txBody>
      </p:sp>
      <p:sp>
        <p:nvSpPr>
          <p:cNvPr id="3" name="矩形 2">
            <a:extLst>
              <a:ext uri="{FF2B5EF4-FFF2-40B4-BE49-F238E27FC236}">
                <a16:creationId xmlns:a16="http://schemas.microsoft.com/office/drawing/2014/main" id="{5EFAA07E-D2DF-410D-BA07-6EE204523098}"/>
              </a:ext>
            </a:extLst>
          </p:cNvPr>
          <p:cNvSpPr/>
          <p:nvPr/>
        </p:nvSpPr>
        <p:spPr>
          <a:xfrm>
            <a:off x="5381626" y="3888362"/>
            <a:ext cx="6491396" cy="1826077"/>
          </a:xfrm>
          <a:prstGeom prst="rect">
            <a:avLst/>
          </a:prstGeom>
        </p:spPr>
        <p:txBody>
          <a:bodyPr wrap="square">
            <a:spAutoFit/>
          </a:bodyPr>
          <a:lstStyle/>
          <a:p>
            <a:pPr algn="ctr">
              <a:lnSpc>
                <a:spcPct val="150000"/>
              </a:lnSpc>
            </a:pPr>
            <a:r>
              <a:rPr lang="zh-TW" altLang="en-US" sz="4000" dirty="0"/>
              <a:t>他平日不苟言笑，很少与人聊天</a:t>
            </a:r>
            <a:r>
              <a:rPr lang="zh-TW" altLang="en-US" sz="4000" dirty="0">
                <a:latin typeface="Helvetica Neue"/>
              </a:rPr>
              <a:t>。</a:t>
            </a:r>
            <a:endParaRPr lang="zh-TW" altLang="en-US" sz="4000" dirty="0"/>
          </a:p>
        </p:txBody>
      </p:sp>
      <p:cxnSp>
        <p:nvCxnSpPr>
          <p:cNvPr id="5" name="直線單箭頭接點 4">
            <a:extLst>
              <a:ext uri="{FF2B5EF4-FFF2-40B4-BE49-F238E27FC236}">
                <a16:creationId xmlns:a16="http://schemas.microsoft.com/office/drawing/2014/main" id="{036036A7-BBBC-4FBA-AF40-C2B26F213443}"/>
              </a:ext>
            </a:extLst>
          </p:cNvPr>
          <p:cNvCxnSpPr>
            <a:cxnSpLocks/>
            <a:stCxn id="2" idx="3"/>
            <a:endCxn id="6" idx="1"/>
          </p:cNvCxnSpPr>
          <p:nvPr/>
        </p:nvCxnSpPr>
        <p:spPr>
          <a:xfrm>
            <a:off x="5027428" y="1143561"/>
            <a:ext cx="1068572" cy="0"/>
          </a:xfrm>
          <a:prstGeom prst="straightConnector1">
            <a:avLst/>
          </a:prstGeom>
          <a:ln w="76200">
            <a:solidFill>
              <a:srgbClr val="926397"/>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37018BC7-6073-4CA9-9B83-CB477C626896}"/>
              </a:ext>
            </a:extLst>
          </p:cNvPr>
          <p:cNvSpPr txBox="1"/>
          <p:nvPr/>
        </p:nvSpPr>
        <p:spPr>
          <a:xfrm>
            <a:off x="6096000" y="789618"/>
            <a:ext cx="6096000" cy="707886"/>
          </a:xfrm>
          <a:prstGeom prst="rect">
            <a:avLst/>
          </a:prstGeom>
          <a:noFill/>
          <a:ln w="76200">
            <a:solidFill>
              <a:srgbClr val="7030A0"/>
            </a:solidFill>
          </a:ln>
        </p:spPr>
        <p:txBody>
          <a:bodyPr wrap="square" rtlCol="0">
            <a:spAutoFit/>
          </a:bodyPr>
          <a:lstStyle/>
          <a:p>
            <a:pPr algn="ctr"/>
            <a:r>
              <a:rPr lang="zh-TW" altLang="en-US" sz="4000" dirty="0">
                <a:solidFill>
                  <a:srgbClr val="7030A0"/>
                </a:solidFill>
                <a:latin typeface="+mn-ea"/>
              </a:rPr>
              <a:t>不随便说笑。</a:t>
            </a:r>
          </a:p>
        </p:txBody>
      </p:sp>
      <p:sp>
        <p:nvSpPr>
          <p:cNvPr id="4" name="矩形 3">
            <a:extLst>
              <a:ext uri="{FF2B5EF4-FFF2-40B4-BE49-F238E27FC236}">
                <a16:creationId xmlns:a16="http://schemas.microsoft.com/office/drawing/2014/main" id="{FB38022E-C858-4D77-A78B-A2A334483D0A}"/>
              </a:ext>
            </a:extLst>
          </p:cNvPr>
          <p:cNvSpPr/>
          <p:nvPr/>
        </p:nvSpPr>
        <p:spPr>
          <a:xfrm>
            <a:off x="6096000" y="1731492"/>
            <a:ext cx="5777022" cy="954107"/>
          </a:xfrm>
          <a:prstGeom prst="rect">
            <a:avLst/>
          </a:prstGeom>
        </p:spPr>
        <p:txBody>
          <a:bodyPr wrap="square">
            <a:spAutoFit/>
          </a:bodyPr>
          <a:lstStyle/>
          <a:p>
            <a:pPr algn="ctr"/>
            <a:r>
              <a:rPr lang="en-US" altLang="zh-TW" sz="2800" dirty="0">
                <a:solidFill>
                  <a:srgbClr val="7030A0"/>
                </a:solidFill>
                <a:latin typeface="微軟正黑體" panose="020B0604030504040204" pitchFamily="34" charset="-120"/>
                <a:ea typeface="微軟正黑體" panose="020B0604030504040204" pitchFamily="34" charset="-120"/>
              </a:rPr>
              <a:t>be discreet (serious) in speech and manner</a:t>
            </a:r>
            <a:endParaRPr lang="zh-TW" altLang="en-US" sz="2800" dirty="0">
              <a:solidFill>
                <a:srgbClr val="7030A0"/>
              </a:solidFill>
              <a:latin typeface="微軟正黑體" panose="020B0604030504040204" pitchFamily="34" charset="-120"/>
              <a:ea typeface="微軟正黑體" panose="020B0604030504040204" pitchFamily="34" charset="-120"/>
            </a:endParaRPr>
          </a:p>
        </p:txBody>
      </p:sp>
      <p:pic>
        <p:nvPicPr>
          <p:cNvPr id="8" name="圖片 7">
            <a:extLst>
              <a:ext uri="{FF2B5EF4-FFF2-40B4-BE49-F238E27FC236}">
                <a16:creationId xmlns:a16="http://schemas.microsoft.com/office/drawing/2014/main" id="{58912D48-70E3-4C05-8E8A-1D9485F0FB8E}"/>
              </a:ext>
            </a:extLst>
          </p:cNvPr>
          <p:cNvPicPr>
            <a:picLocks noChangeAspect="1"/>
          </p:cNvPicPr>
          <p:nvPr/>
        </p:nvPicPr>
        <p:blipFill>
          <a:blip r:embed="rId2"/>
          <a:stretch>
            <a:fillRect/>
          </a:stretch>
        </p:blipFill>
        <p:spPr>
          <a:xfrm>
            <a:off x="807029" y="2462184"/>
            <a:ext cx="4574597" cy="3047825"/>
          </a:xfrm>
          <a:prstGeom prst="rect">
            <a:avLst/>
          </a:prstGeom>
        </p:spPr>
      </p:pic>
    </p:spTree>
    <p:extLst>
      <p:ext uri="{BB962C8B-B14F-4D97-AF65-F5344CB8AC3E}">
        <p14:creationId xmlns:p14="http://schemas.microsoft.com/office/powerpoint/2010/main" val="4200919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3CD4040-8AA2-4C10-9B71-61F11E7BCD9A}"/>
              </a:ext>
            </a:extLst>
          </p:cNvPr>
          <p:cNvSpPr txBox="1"/>
          <p:nvPr/>
        </p:nvSpPr>
        <p:spPr>
          <a:xfrm>
            <a:off x="699978" y="589563"/>
            <a:ext cx="4327450" cy="1107996"/>
          </a:xfrm>
          <a:prstGeom prst="rect">
            <a:avLst/>
          </a:prstGeom>
          <a:solidFill>
            <a:srgbClr val="7030A0"/>
          </a:solidFill>
          <a:ln>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spAutoFit/>
          </a:bodyPr>
          <a:lstStyle/>
          <a:p>
            <a:pPr algn="ctr"/>
            <a:r>
              <a:rPr lang="zh-TW" altLang="en-US" sz="6600" dirty="0"/>
              <a:t>不近人情</a:t>
            </a:r>
            <a:endParaRPr lang="en-US" altLang="zh-TW" sz="6600" dirty="0"/>
          </a:p>
        </p:txBody>
      </p:sp>
      <p:sp>
        <p:nvSpPr>
          <p:cNvPr id="3" name="矩形 2">
            <a:extLst>
              <a:ext uri="{FF2B5EF4-FFF2-40B4-BE49-F238E27FC236}">
                <a16:creationId xmlns:a16="http://schemas.microsoft.com/office/drawing/2014/main" id="{5EFAA07E-D2DF-410D-BA07-6EE204523098}"/>
              </a:ext>
            </a:extLst>
          </p:cNvPr>
          <p:cNvSpPr/>
          <p:nvPr/>
        </p:nvSpPr>
        <p:spPr>
          <a:xfrm>
            <a:off x="5381626" y="2952219"/>
            <a:ext cx="6491396" cy="1999458"/>
          </a:xfrm>
          <a:prstGeom prst="rect">
            <a:avLst/>
          </a:prstGeom>
        </p:spPr>
        <p:txBody>
          <a:bodyPr wrap="square">
            <a:spAutoFit/>
          </a:bodyPr>
          <a:lstStyle/>
          <a:p>
            <a:pPr algn="ctr">
              <a:lnSpc>
                <a:spcPct val="150000"/>
              </a:lnSpc>
            </a:pPr>
            <a:r>
              <a:rPr lang="zh-TW" altLang="en-US" sz="4400" dirty="0"/>
              <a:t>对方所提出的要求不近人情，我无法接受。</a:t>
            </a:r>
          </a:p>
        </p:txBody>
      </p:sp>
      <p:cxnSp>
        <p:nvCxnSpPr>
          <p:cNvPr id="5" name="直線單箭頭接點 4">
            <a:extLst>
              <a:ext uri="{FF2B5EF4-FFF2-40B4-BE49-F238E27FC236}">
                <a16:creationId xmlns:a16="http://schemas.microsoft.com/office/drawing/2014/main" id="{036036A7-BBBC-4FBA-AF40-C2B26F213443}"/>
              </a:ext>
            </a:extLst>
          </p:cNvPr>
          <p:cNvCxnSpPr>
            <a:cxnSpLocks/>
            <a:stCxn id="2" idx="3"/>
            <a:endCxn id="6" idx="1"/>
          </p:cNvCxnSpPr>
          <p:nvPr/>
        </p:nvCxnSpPr>
        <p:spPr>
          <a:xfrm>
            <a:off x="5027428" y="1143561"/>
            <a:ext cx="1068572" cy="0"/>
          </a:xfrm>
          <a:prstGeom prst="straightConnector1">
            <a:avLst/>
          </a:prstGeom>
          <a:ln w="76200">
            <a:solidFill>
              <a:srgbClr val="926397"/>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37018BC7-6073-4CA9-9B83-CB477C626896}"/>
              </a:ext>
            </a:extLst>
          </p:cNvPr>
          <p:cNvSpPr txBox="1"/>
          <p:nvPr/>
        </p:nvSpPr>
        <p:spPr>
          <a:xfrm>
            <a:off x="6096000" y="789618"/>
            <a:ext cx="6096000" cy="707886"/>
          </a:xfrm>
          <a:prstGeom prst="rect">
            <a:avLst/>
          </a:prstGeom>
          <a:noFill/>
          <a:ln w="76200">
            <a:solidFill>
              <a:srgbClr val="7030A0"/>
            </a:solidFill>
          </a:ln>
        </p:spPr>
        <p:txBody>
          <a:bodyPr wrap="square" rtlCol="0">
            <a:spAutoFit/>
          </a:bodyPr>
          <a:lstStyle/>
          <a:p>
            <a:pPr algn="ctr"/>
            <a:r>
              <a:rPr lang="zh-TW" altLang="en-US" sz="4000" dirty="0">
                <a:solidFill>
                  <a:srgbClr val="7030A0"/>
                </a:solidFill>
                <a:latin typeface="+mn-ea"/>
              </a:rPr>
              <a:t>言行与人情世故有违背。</a:t>
            </a:r>
          </a:p>
        </p:txBody>
      </p:sp>
      <p:sp>
        <p:nvSpPr>
          <p:cNvPr id="4" name="矩形 3">
            <a:extLst>
              <a:ext uri="{FF2B5EF4-FFF2-40B4-BE49-F238E27FC236}">
                <a16:creationId xmlns:a16="http://schemas.microsoft.com/office/drawing/2014/main" id="{FB38022E-C858-4D77-A78B-A2A334483D0A}"/>
              </a:ext>
            </a:extLst>
          </p:cNvPr>
          <p:cNvSpPr/>
          <p:nvPr/>
        </p:nvSpPr>
        <p:spPr>
          <a:xfrm>
            <a:off x="6096000" y="1528282"/>
            <a:ext cx="5777022" cy="523220"/>
          </a:xfrm>
          <a:prstGeom prst="rect">
            <a:avLst/>
          </a:prstGeom>
        </p:spPr>
        <p:txBody>
          <a:bodyPr wrap="square">
            <a:spAutoFit/>
          </a:bodyPr>
          <a:lstStyle/>
          <a:p>
            <a:pPr algn="ctr"/>
            <a:r>
              <a:rPr lang="en-US" altLang="zh-TW" sz="2800" dirty="0">
                <a:solidFill>
                  <a:srgbClr val="7030A0"/>
                </a:solidFill>
              </a:rPr>
              <a:t>be not </a:t>
            </a:r>
            <a:r>
              <a:rPr lang="en-US" altLang="zh-TW" sz="2800" dirty="0" err="1">
                <a:solidFill>
                  <a:srgbClr val="7030A0"/>
                </a:solidFill>
              </a:rPr>
              <a:t>amanable</a:t>
            </a:r>
            <a:r>
              <a:rPr lang="en-US" altLang="zh-TW" sz="2800" dirty="0">
                <a:solidFill>
                  <a:srgbClr val="7030A0"/>
                </a:solidFill>
              </a:rPr>
              <a:t> to reason</a:t>
            </a:r>
            <a:endParaRPr lang="zh-TW" altLang="en-US" sz="2800" dirty="0">
              <a:solidFill>
                <a:srgbClr val="7030A0"/>
              </a:solidFill>
              <a:latin typeface="微軟正黑體" panose="020B0604030504040204" pitchFamily="34" charset="-120"/>
              <a:ea typeface="微軟正黑體" panose="020B0604030504040204" pitchFamily="34" charset="-120"/>
            </a:endParaRPr>
          </a:p>
        </p:txBody>
      </p:sp>
      <p:pic>
        <p:nvPicPr>
          <p:cNvPr id="8" name="圖片 7">
            <a:extLst>
              <a:ext uri="{FF2B5EF4-FFF2-40B4-BE49-F238E27FC236}">
                <a16:creationId xmlns:a16="http://schemas.microsoft.com/office/drawing/2014/main" id="{E7E787A3-7970-4E46-B356-A8A7199059C4}"/>
              </a:ext>
            </a:extLst>
          </p:cNvPr>
          <p:cNvPicPr>
            <a:picLocks noChangeAspect="1"/>
          </p:cNvPicPr>
          <p:nvPr/>
        </p:nvPicPr>
        <p:blipFill>
          <a:blip r:embed="rId2"/>
          <a:stretch>
            <a:fillRect/>
          </a:stretch>
        </p:blipFill>
        <p:spPr>
          <a:xfrm>
            <a:off x="1095375" y="2580348"/>
            <a:ext cx="3829050" cy="2743200"/>
          </a:xfrm>
          <a:prstGeom prst="rect">
            <a:avLst/>
          </a:prstGeom>
        </p:spPr>
      </p:pic>
    </p:spTree>
    <p:extLst>
      <p:ext uri="{BB962C8B-B14F-4D97-AF65-F5344CB8AC3E}">
        <p14:creationId xmlns:p14="http://schemas.microsoft.com/office/powerpoint/2010/main" val="50683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3CD4040-8AA2-4C10-9B71-61F11E7BCD9A}"/>
              </a:ext>
            </a:extLst>
          </p:cNvPr>
          <p:cNvSpPr txBox="1"/>
          <p:nvPr/>
        </p:nvSpPr>
        <p:spPr>
          <a:xfrm>
            <a:off x="699978" y="589563"/>
            <a:ext cx="4327450" cy="1107996"/>
          </a:xfrm>
          <a:prstGeom prst="rect">
            <a:avLst/>
          </a:prstGeom>
          <a:solidFill>
            <a:srgbClr val="7030A0"/>
          </a:solidFill>
          <a:ln>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spAutoFit/>
          </a:bodyPr>
          <a:lstStyle/>
          <a:p>
            <a:pPr algn="ctr"/>
            <a:r>
              <a:rPr lang="zh-TW" altLang="en-US" sz="6600" dirty="0"/>
              <a:t>战战兢兢</a:t>
            </a:r>
            <a:endParaRPr lang="en-US" altLang="zh-TW" sz="6600" dirty="0"/>
          </a:p>
        </p:txBody>
      </p:sp>
      <p:sp>
        <p:nvSpPr>
          <p:cNvPr id="3" name="矩形 2">
            <a:extLst>
              <a:ext uri="{FF2B5EF4-FFF2-40B4-BE49-F238E27FC236}">
                <a16:creationId xmlns:a16="http://schemas.microsoft.com/office/drawing/2014/main" id="{5EFAA07E-D2DF-410D-BA07-6EE204523098}"/>
              </a:ext>
            </a:extLst>
          </p:cNvPr>
          <p:cNvSpPr/>
          <p:nvPr/>
        </p:nvSpPr>
        <p:spPr>
          <a:xfrm>
            <a:off x="5381626" y="2952219"/>
            <a:ext cx="6491396" cy="1845505"/>
          </a:xfrm>
          <a:prstGeom prst="rect">
            <a:avLst/>
          </a:prstGeom>
        </p:spPr>
        <p:txBody>
          <a:bodyPr wrap="square">
            <a:spAutoFit/>
          </a:bodyPr>
          <a:lstStyle/>
          <a:p>
            <a:pPr algn="ctr">
              <a:lnSpc>
                <a:spcPct val="150000"/>
              </a:lnSpc>
            </a:pPr>
            <a:r>
              <a:rPr lang="zh-CN" altLang="en-US" sz="4000" dirty="0">
                <a:latin typeface="微軟正黑體" panose="020B0604030504040204" pitchFamily="34" charset="-120"/>
                <a:ea typeface="微軟正黑體" panose="020B0604030504040204" pitchFamily="34" charset="-120"/>
              </a:rPr>
              <a:t>由于闯了大祸，小</a:t>
            </a:r>
            <a:r>
              <a:rPr lang="zh-TW" altLang="en-US" sz="4000" dirty="0">
                <a:latin typeface="微軟正黑體" panose="020B0604030504040204" pitchFamily="34" charset="-120"/>
                <a:ea typeface="微軟正黑體" panose="020B0604030504040204" pitchFamily="34" charset="-120"/>
              </a:rPr>
              <a:t>明</a:t>
            </a:r>
            <a:r>
              <a:rPr lang="zh-CN" altLang="en-US" sz="4000" dirty="0">
                <a:latin typeface="微軟正黑體" panose="020B0604030504040204" pitchFamily="34" charset="-120"/>
                <a:ea typeface="微軟正黑體" panose="020B0604030504040204" pitchFamily="34" charset="-120"/>
              </a:rPr>
              <a:t>战战兢兢地等着父母的批评。</a:t>
            </a:r>
            <a:endParaRPr lang="zh-TW" altLang="en-US" sz="4000" dirty="0">
              <a:latin typeface="微軟正黑體" panose="020B0604030504040204" pitchFamily="34" charset="-120"/>
              <a:ea typeface="微軟正黑體" panose="020B0604030504040204" pitchFamily="34" charset="-120"/>
            </a:endParaRPr>
          </a:p>
        </p:txBody>
      </p:sp>
      <p:cxnSp>
        <p:nvCxnSpPr>
          <p:cNvPr id="5" name="直線單箭頭接點 4">
            <a:extLst>
              <a:ext uri="{FF2B5EF4-FFF2-40B4-BE49-F238E27FC236}">
                <a16:creationId xmlns:a16="http://schemas.microsoft.com/office/drawing/2014/main" id="{036036A7-BBBC-4FBA-AF40-C2B26F213443}"/>
              </a:ext>
            </a:extLst>
          </p:cNvPr>
          <p:cNvCxnSpPr>
            <a:cxnSpLocks/>
            <a:stCxn id="2" idx="3"/>
            <a:endCxn id="6" idx="1"/>
          </p:cNvCxnSpPr>
          <p:nvPr/>
        </p:nvCxnSpPr>
        <p:spPr>
          <a:xfrm flipV="1">
            <a:off x="5027428" y="1103262"/>
            <a:ext cx="354198" cy="40299"/>
          </a:xfrm>
          <a:prstGeom prst="straightConnector1">
            <a:avLst/>
          </a:prstGeom>
          <a:ln w="76200">
            <a:solidFill>
              <a:srgbClr val="926397"/>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37018BC7-6073-4CA9-9B83-CB477C626896}"/>
              </a:ext>
            </a:extLst>
          </p:cNvPr>
          <p:cNvSpPr txBox="1"/>
          <p:nvPr/>
        </p:nvSpPr>
        <p:spPr>
          <a:xfrm>
            <a:off x="5381626" y="749319"/>
            <a:ext cx="6810374" cy="707886"/>
          </a:xfrm>
          <a:prstGeom prst="rect">
            <a:avLst/>
          </a:prstGeom>
          <a:noFill/>
          <a:ln w="76200">
            <a:solidFill>
              <a:srgbClr val="7030A0"/>
            </a:solidFill>
          </a:ln>
        </p:spPr>
        <p:txBody>
          <a:bodyPr wrap="square" rtlCol="0">
            <a:spAutoFit/>
          </a:bodyPr>
          <a:lstStyle/>
          <a:p>
            <a:pPr algn="ctr"/>
            <a:r>
              <a:rPr lang="zh-CN" altLang="en-US" sz="4000" dirty="0">
                <a:solidFill>
                  <a:srgbClr val="7030A0"/>
                </a:solidFill>
                <a:latin typeface="微軟正黑體" panose="020B0604030504040204" pitchFamily="34" charset="-120"/>
                <a:ea typeface="微軟正黑體" panose="020B0604030504040204" pitchFamily="34" charset="-120"/>
              </a:rPr>
              <a:t>因</a:t>
            </a:r>
            <a:r>
              <a:rPr lang="zh-TW" altLang="en-US" sz="4000" dirty="0">
                <a:solidFill>
                  <a:srgbClr val="7030A0"/>
                </a:solidFill>
                <a:latin typeface="微軟正黑體" panose="020B0604030504040204" pitchFamily="34" charset="-120"/>
                <a:ea typeface="微軟正黑體" panose="020B0604030504040204" pitchFamily="34" charset="-120"/>
              </a:rPr>
              <a:t>恐惧</a:t>
            </a:r>
            <a:r>
              <a:rPr lang="zh-CN" altLang="en-US" sz="4000" dirty="0">
                <a:solidFill>
                  <a:srgbClr val="7030A0"/>
                </a:solidFill>
                <a:latin typeface="微軟正黑體" panose="020B0604030504040204" pitchFamily="34" charset="-120"/>
                <a:ea typeface="微軟正黑體" panose="020B0604030504040204" pitchFamily="34" charset="-120"/>
              </a:rPr>
              <a:t>而小心谨慎的样子</a:t>
            </a:r>
            <a:r>
              <a:rPr lang="zh-TW" altLang="en-US" sz="4000" dirty="0">
                <a:solidFill>
                  <a:srgbClr val="7030A0"/>
                </a:solidFill>
                <a:latin typeface="微軟正黑體" panose="020B0604030504040204" pitchFamily="34" charset="-120"/>
                <a:ea typeface="微軟正黑體" panose="020B0604030504040204" pitchFamily="34" charset="-120"/>
              </a:rPr>
              <a:t>。</a:t>
            </a:r>
          </a:p>
        </p:txBody>
      </p:sp>
      <p:sp>
        <p:nvSpPr>
          <p:cNvPr id="4" name="矩形 3">
            <a:extLst>
              <a:ext uri="{FF2B5EF4-FFF2-40B4-BE49-F238E27FC236}">
                <a16:creationId xmlns:a16="http://schemas.microsoft.com/office/drawing/2014/main" id="{FB38022E-C858-4D77-A78B-A2A334483D0A}"/>
              </a:ext>
            </a:extLst>
          </p:cNvPr>
          <p:cNvSpPr/>
          <p:nvPr/>
        </p:nvSpPr>
        <p:spPr>
          <a:xfrm>
            <a:off x="5898302" y="1648480"/>
            <a:ext cx="5777022" cy="523220"/>
          </a:xfrm>
          <a:prstGeom prst="rect">
            <a:avLst/>
          </a:prstGeom>
        </p:spPr>
        <p:txBody>
          <a:bodyPr wrap="square">
            <a:spAutoFit/>
          </a:bodyPr>
          <a:lstStyle/>
          <a:p>
            <a:pPr algn="ctr"/>
            <a:r>
              <a:rPr lang="en-US" altLang="zh-TW" sz="2800" dirty="0">
                <a:solidFill>
                  <a:srgbClr val="7030A0"/>
                </a:solidFill>
              </a:rPr>
              <a:t>gingerly</a:t>
            </a:r>
            <a:endParaRPr lang="zh-TW" altLang="en-US" sz="2800" dirty="0">
              <a:solidFill>
                <a:srgbClr val="7030A0"/>
              </a:solidFill>
              <a:latin typeface="微軟正黑體" panose="020B0604030504040204" pitchFamily="34" charset="-120"/>
              <a:ea typeface="微軟正黑體" panose="020B0604030504040204" pitchFamily="34" charset="-120"/>
            </a:endParaRPr>
          </a:p>
        </p:txBody>
      </p:sp>
      <p:pic>
        <p:nvPicPr>
          <p:cNvPr id="10" name="圖片 9">
            <a:extLst>
              <a:ext uri="{FF2B5EF4-FFF2-40B4-BE49-F238E27FC236}">
                <a16:creationId xmlns:a16="http://schemas.microsoft.com/office/drawing/2014/main" id="{1C87F4D3-D063-482D-AB2E-E63246E554B9}"/>
              </a:ext>
            </a:extLst>
          </p:cNvPr>
          <p:cNvPicPr>
            <a:picLocks noChangeAspect="1"/>
          </p:cNvPicPr>
          <p:nvPr/>
        </p:nvPicPr>
        <p:blipFill>
          <a:blip r:embed="rId2"/>
          <a:stretch>
            <a:fillRect/>
          </a:stretch>
        </p:blipFill>
        <p:spPr>
          <a:xfrm>
            <a:off x="1081087" y="2400300"/>
            <a:ext cx="4351343" cy="3160101"/>
          </a:xfrm>
          <a:prstGeom prst="rect">
            <a:avLst/>
          </a:prstGeom>
        </p:spPr>
      </p:pic>
    </p:spTree>
    <p:extLst>
      <p:ext uri="{BB962C8B-B14F-4D97-AF65-F5344CB8AC3E}">
        <p14:creationId xmlns:p14="http://schemas.microsoft.com/office/powerpoint/2010/main" val="2523109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768FB862-E5A3-41EB-81F5-539C4BB7EB1C}"/>
              </a:ext>
            </a:extLst>
          </p:cNvPr>
          <p:cNvSpPr txBox="1"/>
          <p:nvPr/>
        </p:nvSpPr>
        <p:spPr>
          <a:xfrm>
            <a:off x="-1" y="0"/>
            <a:ext cx="3228975" cy="707886"/>
          </a:xfrm>
          <a:prstGeom prst="rect">
            <a:avLst/>
          </a:prstGeom>
          <a:solidFill>
            <a:srgbClr val="660033"/>
          </a:solidFill>
        </p:spPr>
        <p:txBody>
          <a:bodyPr wrap="square" rtlCol="0">
            <a:spAutoFit/>
          </a:bodyPr>
          <a:lstStyle/>
          <a:p>
            <a:pPr algn="ctr"/>
            <a:r>
              <a:rPr lang="zh-TW" altLang="en-US" sz="4000" dirty="0">
                <a:solidFill>
                  <a:schemeClr val="bg1"/>
                </a:solidFill>
                <a:latin typeface="微軟正黑體" panose="020B0604030504040204" pitchFamily="34" charset="-120"/>
              </a:rPr>
              <a:t>只要</a:t>
            </a:r>
            <a:r>
              <a:rPr lang="en-US" altLang="zh-TW" sz="4000" dirty="0">
                <a:solidFill>
                  <a:schemeClr val="bg1"/>
                </a:solidFill>
                <a:latin typeface="微軟正黑體" panose="020B0604030504040204" pitchFamily="34" charset="-120"/>
              </a:rPr>
              <a:t>...</a:t>
            </a:r>
            <a:r>
              <a:rPr lang="zh-TW" altLang="en-US" sz="4000" dirty="0">
                <a:solidFill>
                  <a:schemeClr val="bg1"/>
                </a:solidFill>
                <a:latin typeface="微軟正黑體" panose="020B0604030504040204" pitchFamily="34" charset="-120"/>
              </a:rPr>
              <a:t>不愁</a:t>
            </a:r>
            <a:r>
              <a:rPr lang="en-US" altLang="zh-TW" sz="4000" dirty="0">
                <a:solidFill>
                  <a:schemeClr val="bg1"/>
                </a:solidFill>
                <a:latin typeface="微軟正黑體" panose="020B0604030504040204" pitchFamily="34" charset="-120"/>
              </a:rPr>
              <a:t>...</a:t>
            </a:r>
          </a:p>
        </p:txBody>
      </p:sp>
      <p:sp>
        <p:nvSpPr>
          <p:cNvPr id="3" name="文字方塊 2">
            <a:extLst>
              <a:ext uri="{FF2B5EF4-FFF2-40B4-BE49-F238E27FC236}">
                <a16:creationId xmlns:a16="http://schemas.microsoft.com/office/drawing/2014/main" id="{A209D1B0-86CC-471A-A5A4-2C10E123278B}"/>
              </a:ext>
            </a:extLst>
          </p:cNvPr>
          <p:cNvSpPr txBox="1"/>
          <p:nvPr/>
        </p:nvSpPr>
        <p:spPr>
          <a:xfrm>
            <a:off x="695324" y="2400300"/>
            <a:ext cx="11172826" cy="2549993"/>
          </a:xfrm>
          <a:prstGeom prst="rect">
            <a:avLst/>
          </a:prstGeom>
          <a:noFill/>
        </p:spPr>
        <p:txBody>
          <a:bodyPr wrap="square" rtlCol="0">
            <a:spAutoFit/>
          </a:bodyPr>
          <a:lstStyle/>
          <a:p>
            <a:pPr>
              <a:lnSpc>
                <a:spcPct val="150000"/>
              </a:lnSpc>
            </a:pPr>
            <a:r>
              <a:rPr lang="en-US" altLang="zh-TW" sz="3700" dirty="0">
                <a:latin typeface="微軟正黑體" panose="020B0604030504040204" pitchFamily="34" charset="-120"/>
                <a:ea typeface="微軟正黑體" panose="020B0604030504040204" pitchFamily="34" charset="-120"/>
              </a:rPr>
              <a:t>1.</a:t>
            </a:r>
            <a:r>
              <a:rPr lang="zh-TW" altLang="en-US" sz="3700" dirty="0">
                <a:highlight>
                  <a:srgbClr val="FFFF00"/>
                </a:highlight>
                <a:latin typeface="微軟正黑體" panose="020B0604030504040204" pitchFamily="34" charset="-120"/>
                <a:ea typeface="微軟正黑體" panose="020B0604030504040204" pitchFamily="34" charset="-120"/>
              </a:rPr>
              <a:t>只要</a:t>
            </a:r>
            <a:r>
              <a:rPr lang="zh-TW" altLang="en-US" sz="3700" dirty="0">
                <a:latin typeface="微軟正黑體" panose="020B0604030504040204" pitchFamily="34" charset="-120"/>
                <a:ea typeface="微軟正黑體" panose="020B0604030504040204" pitchFamily="34" charset="-120"/>
              </a:rPr>
              <a:t>你下功夫，</a:t>
            </a:r>
            <a:r>
              <a:rPr lang="en-US" altLang="zh-TW" sz="3700" dirty="0">
                <a:highlight>
                  <a:srgbClr val="FFFF00"/>
                </a:highlight>
                <a:latin typeface="微軟正黑體" panose="020B0604030504040204" pitchFamily="34" charset="-120"/>
                <a:ea typeface="微軟正黑體" panose="020B0604030504040204" pitchFamily="34" charset="-120"/>
              </a:rPr>
              <a:t>(</a:t>
            </a:r>
            <a:r>
              <a:rPr lang="zh-TW" altLang="en-US" sz="3700" dirty="0">
                <a:highlight>
                  <a:srgbClr val="FFFF00"/>
                </a:highlight>
                <a:latin typeface="微軟正黑體" panose="020B0604030504040204" pitchFamily="34" charset="-120"/>
                <a:ea typeface="微軟正黑體" panose="020B0604030504040204" pitchFamily="34" charset="-120"/>
              </a:rPr>
              <a:t>就</a:t>
            </a:r>
            <a:r>
              <a:rPr lang="en-US" altLang="zh-TW" sz="3700" dirty="0">
                <a:highlight>
                  <a:srgbClr val="FFFF00"/>
                </a:highlight>
                <a:latin typeface="微軟正黑體" panose="020B0604030504040204" pitchFamily="34" charset="-120"/>
                <a:ea typeface="微軟正黑體" panose="020B0604030504040204" pitchFamily="34" charset="-120"/>
              </a:rPr>
              <a:t>)</a:t>
            </a:r>
            <a:r>
              <a:rPr lang="zh-TW" altLang="en-US" sz="3700" dirty="0">
                <a:highlight>
                  <a:srgbClr val="FFFF00"/>
                </a:highlight>
                <a:latin typeface="微軟正黑體" panose="020B0604030504040204" pitchFamily="34" charset="-120"/>
                <a:ea typeface="微軟正黑體" panose="020B0604030504040204" pitchFamily="34" charset="-120"/>
              </a:rPr>
              <a:t>不愁</a:t>
            </a:r>
            <a:r>
              <a:rPr lang="zh-TW" altLang="en-US" sz="3700" dirty="0">
                <a:latin typeface="微軟正黑體" panose="020B0604030504040204" pitchFamily="34" charset="-120"/>
                <a:ea typeface="微軟正黑體" panose="020B0604030504040204" pitchFamily="34" charset="-120"/>
              </a:rPr>
              <a:t>学不会 。</a:t>
            </a:r>
            <a:endParaRPr lang="en-US" altLang="zh-TW" sz="3700" dirty="0">
              <a:latin typeface="微軟正黑體" panose="020B0604030504040204" pitchFamily="34" charset="-120"/>
              <a:ea typeface="微軟正黑體" panose="020B0604030504040204" pitchFamily="34" charset="-120"/>
            </a:endParaRPr>
          </a:p>
          <a:p>
            <a:pPr>
              <a:lnSpc>
                <a:spcPct val="150000"/>
              </a:lnSpc>
            </a:pPr>
            <a:r>
              <a:rPr lang="en-US" altLang="zh-TW" sz="3700" dirty="0">
                <a:latin typeface="微軟正黑體" panose="020B0604030504040204" pitchFamily="34" charset="-120"/>
                <a:ea typeface="微軟正黑體" panose="020B0604030504040204" pitchFamily="34" charset="-120"/>
              </a:rPr>
              <a:t>2.</a:t>
            </a:r>
            <a:r>
              <a:rPr lang="zh-TW" altLang="en-US" sz="3700" dirty="0">
                <a:highlight>
                  <a:srgbClr val="FFFF00"/>
                </a:highlight>
                <a:latin typeface="微軟正黑體" panose="020B0604030504040204" pitchFamily="34" charset="-120"/>
                <a:ea typeface="微軟正黑體" panose="020B0604030504040204" pitchFamily="34" charset="-120"/>
              </a:rPr>
              <a:t>只要</a:t>
            </a:r>
            <a:r>
              <a:rPr lang="zh-TW" altLang="en-US" sz="3700" dirty="0">
                <a:latin typeface="微軟正黑體" panose="020B0604030504040204" pitchFamily="34" charset="-120"/>
                <a:ea typeface="微軟正黑體" panose="020B0604030504040204" pitchFamily="34" charset="-120"/>
              </a:rPr>
              <a:t>调动起大家的积极性，</a:t>
            </a:r>
            <a:r>
              <a:rPr lang="en-US" altLang="zh-TW" sz="3700" dirty="0">
                <a:latin typeface="微軟正黑體" panose="020B0604030504040204" pitchFamily="34" charset="-120"/>
              </a:rPr>
              <a:t> </a:t>
            </a:r>
            <a:r>
              <a:rPr lang="en-US" altLang="zh-TW" sz="3700" dirty="0">
                <a:highlight>
                  <a:srgbClr val="FFFF00"/>
                </a:highlight>
                <a:latin typeface="微軟正黑體" panose="020B0604030504040204" pitchFamily="34" charset="-120"/>
              </a:rPr>
              <a:t>(</a:t>
            </a:r>
            <a:r>
              <a:rPr lang="zh-TW" altLang="en-US" sz="3700" dirty="0">
                <a:highlight>
                  <a:srgbClr val="FFFF00"/>
                </a:highlight>
                <a:latin typeface="微軟正黑體" panose="020B0604030504040204" pitchFamily="34" charset="-120"/>
              </a:rPr>
              <a:t>就</a:t>
            </a:r>
            <a:r>
              <a:rPr lang="en-US" altLang="zh-TW" sz="3700" dirty="0">
                <a:highlight>
                  <a:srgbClr val="FFFF00"/>
                </a:highlight>
                <a:latin typeface="微軟正黑體" panose="020B0604030504040204" pitchFamily="34" charset="-120"/>
              </a:rPr>
              <a:t>)</a:t>
            </a:r>
            <a:r>
              <a:rPr lang="zh-TW" altLang="en-US" sz="3700" dirty="0">
                <a:highlight>
                  <a:srgbClr val="FFFF00"/>
                </a:highlight>
                <a:latin typeface="微軟正黑體" panose="020B0604030504040204" pitchFamily="34" charset="-120"/>
              </a:rPr>
              <a:t>不愁</a:t>
            </a:r>
            <a:r>
              <a:rPr lang="zh-TW" altLang="en-US" sz="3700" dirty="0">
                <a:latin typeface="微軟正黑體" panose="020B0604030504040204" pitchFamily="34" charset="-120"/>
              </a:rPr>
              <a:t>完成不了任务。</a:t>
            </a:r>
            <a:endParaRPr lang="en-US" altLang="zh-TW" sz="3700" dirty="0">
              <a:latin typeface="微軟正黑體" panose="020B0604030504040204" pitchFamily="34" charset="-120"/>
              <a:ea typeface="微軟正黑體" panose="020B0604030504040204" pitchFamily="34" charset="-120"/>
            </a:endParaRPr>
          </a:p>
          <a:p>
            <a:pPr>
              <a:lnSpc>
                <a:spcPct val="150000"/>
              </a:lnSpc>
            </a:pPr>
            <a:r>
              <a:rPr lang="en-US" altLang="zh-TW" sz="3700" dirty="0">
                <a:latin typeface="微軟正黑體" panose="020B0604030504040204" pitchFamily="34" charset="-120"/>
                <a:ea typeface="微軟正黑體" panose="020B0604030504040204" pitchFamily="34" charset="-120"/>
              </a:rPr>
              <a:t>3.</a:t>
            </a:r>
            <a:r>
              <a:rPr lang="zh-TW" altLang="en-US" sz="3700" dirty="0">
                <a:highlight>
                  <a:srgbClr val="FFFF00"/>
                </a:highlight>
                <a:latin typeface="微軟正黑體" panose="020B0604030504040204" pitchFamily="34" charset="-120"/>
                <a:ea typeface="微軟正黑體" panose="020B0604030504040204" pitchFamily="34" charset="-120"/>
              </a:rPr>
              <a:t>只要</a:t>
            </a:r>
            <a:r>
              <a:rPr lang="zh-TW" altLang="en-US" sz="3700" dirty="0">
                <a:latin typeface="微軟正黑體" panose="020B0604030504040204" pitchFamily="34" charset="-120"/>
                <a:ea typeface="微軟正黑體" panose="020B0604030504040204" pitchFamily="34" charset="-120"/>
              </a:rPr>
              <a:t>工资高，工作环境好，</a:t>
            </a:r>
            <a:r>
              <a:rPr lang="en-US" altLang="zh-TW" sz="3700" dirty="0">
                <a:highlight>
                  <a:srgbClr val="FFFF00"/>
                </a:highlight>
                <a:latin typeface="微軟正黑體" panose="020B0604030504040204" pitchFamily="34" charset="-120"/>
              </a:rPr>
              <a:t>(</a:t>
            </a:r>
            <a:r>
              <a:rPr lang="zh-TW" altLang="en-US" sz="3700" dirty="0">
                <a:highlight>
                  <a:srgbClr val="FFFF00"/>
                </a:highlight>
                <a:latin typeface="微軟正黑體" panose="020B0604030504040204" pitchFamily="34" charset="-120"/>
              </a:rPr>
              <a:t>就</a:t>
            </a:r>
            <a:r>
              <a:rPr lang="en-US" altLang="zh-TW" sz="3700" dirty="0">
                <a:highlight>
                  <a:srgbClr val="FFFF00"/>
                </a:highlight>
                <a:latin typeface="微軟正黑體" panose="020B0604030504040204" pitchFamily="34" charset="-120"/>
              </a:rPr>
              <a:t>)</a:t>
            </a:r>
            <a:r>
              <a:rPr lang="zh-TW" altLang="en-US" sz="3700" dirty="0">
                <a:highlight>
                  <a:srgbClr val="FFFF00"/>
                </a:highlight>
                <a:latin typeface="微軟正黑體" panose="020B0604030504040204" pitchFamily="34" charset="-120"/>
              </a:rPr>
              <a:t>不愁</a:t>
            </a:r>
            <a:r>
              <a:rPr lang="zh-TW" altLang="en-US" sz="3700" dirty="0">
                <a:latin typeface="微軟正黑體" panose="020B0604030504040204" pitchFamily="34" charset="-120"/>
              </a:rPr>
              <a:t>没人来应聘</a:t>
            </a:r>
            <a:r>
              <a:rPr lang="zh-TW" altLang="en-US" sz="3700" dirty="0">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607640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276D122-C973-4BD1-A9ED-6061EF70BEAB}"/>
              </a:ext>
            </a:extLst>
          </p:cNvPr>
          <p:cNvSpPr/>
          <p:nvPr/>
        </p:nvSpPr>
        <p:spPr>
          <a:xfrm>
            <a:off x="711200" y="1689101"/>
            <a:ext cx="11150600" cy="3314562"/>
          </a:xfrm>
          <a:prstGeom prst="rect">
            <a:avLst/>
          </a:prstGeom>
        </p:spPr>
        <p:txBody>
          <a:bodyPr wrap="square">
            <a:spAutoFit/>
          </a:bodyPr>
          <a:lstStyle/>
          <a:p>
            <a:pPr indent="457200">
              <a:lnSpc>
                <a:spcPct val="150000"/>
              </a:lnSpc>
            </a:pPr>
            <a:r>
              <a:rPr lang="zh-CN" altLang="en-US" sz="3600" dirty="0">
                <a:latin typeface="微軟正黑體" panose="020B0604030504040204" pitchFamily="34" charset="-120"/>
                <a:ea typeface="微軟正黑體" panose="020B0604030504040204" pitchFamily="34" charset="-120"/>
              </a:rPr>
              <a:t>我们能原谅一个</a:t>
            </a:r>
            <a:r>
              <a:rPr lang="en-US" altLang="zh-CN" sz="3600" dirty="0">
                <a:latin typeface="微軟正黑體" panose="020B0604030504040204" pitchFamily="34" charset="-120"/>
                <a:ea typeface="微軟正黑體" panose="020B0604030504040204" pitchFamily="34" charset="-120"/>
              </a:rPr>
              <a:t>35</a:t>
            </a:r>
            <a:r>
              <a:rPr lang="zh-CN" altLang="en-US" sz="3600" dirty="0">
                <a:latin typeface="微軟正黑體" panose="020B0604030504040204" pitchFamily="34" charset="-120"/>
                <a:ea typeface="微軟正黑體" panose="020B0604030504040204" pitchFamily="34" charset="-120"/>
              </a:rPr>
              <a:t>岁还待字闺中的老女人性情暴躁怪异，却不能原谅她虐待老人，那老人还是自己的母亲。</a:t>
            </a:r>
          </a:p>
          <a:p>
            <a:pPr indent="457200">
              <a:lnSpc>
                <a:spcPct val="150000"/>
              </a:lnSpc>
            </a:pPr>
            <a:r>
              <a:rPr lang="zh-CN" altLang="en-US" sz="3600" dirty="0">
                <a:latin typeface="微軟正黑體" panose="020B0604030504040204" pitchFamily="34" charset="-120"/>
                <a:ea typeface="微軟正黑體" panose="020B0604030504040204" pitchFamily="34" charset="-120"/>
              </a:rPr>
              <a:t>罗小姐成了坏女人的代表。</a:t>
            </a:r>
          </a:p>
        </p:txBody>
      </p:sp>
    </p:spTree>
    <p:extLst>
      <p:ext uri="{BB962C8B-B14F-4D97-AF65-F5344CB8AC3E}">
        <p14:creationId xmlns:p14="http://schemas.microsoft.com/office/powerpoint/2010/main" val="170066697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687630" y="210152"/>
            <a:ext cx="2151321" cy="1107996"/>
          </a:xfrm>
          <a:prstGeom prst="rect">
            <a:avLst/>
          </a:prstGeom>
          <a:solidFill>
            <a:schemeClr val="accent4">
              <a:lumMod val="75000"/>
            </a:schemeClr>
          </a:solidFill>
          <a:ln>
            <a:solidFill>
              <a:schemeClr val="accent1"/>
            </a:solidFill>
          </a:ln>
        </p:spPr>
        <p:txBody>
          <a:bodyPr wrap="square" rtlCol="0">
            <a:spAutoFit/>
          </a:bodyPr>
          <a:lstStyle/>
          <a:p>
            <a:pPr algn="ctr"/>
            <a:r>
              <a:rPr lang="zh-TW" altLang="en-US" sz="6600" dirty="0">
                <a:solidFill>
                  <a:schemeClr val="bg1"/>
                </a:solidFill>
                <a:latin typeface="Calibri" panose="020F0502020204030204" pitchFamily="34" charset="0"/>
              </a:rPr>
              <a:t>暴躁</a:t>
            </a:r>
            <a:endParaRPr lang="en-US" altLang="zh-TW" sz="6600" dirty="0">
              <a:solidFill>
                <a:schemeClr val="bg1"/>
              </a:solidFill>
              <a:latin typeface="Calibri" panose="020F0502020204030204" pitchFamily="34" charset="0"/>
            </a:endParaRPr>
          </a:p>
        </p:txBody>
      </p:sp>
      <p:sp>
        <p:nvSpPr>
          <p:cNvPr id="4" name="文字方塊 3">
            <a:extLst>
              <a:ext uri="{FF2B5EF4-FFF2-40B4-BE49-F238E27FC236}">
                <a16:creationId xmlns:a16="http://schemas.microsoft.com/office/drawing/2014/main" id="{AE265C2A-CA00-4841-992C-7C43D64B6320}"/>
              </a:ext>
            </a:extLst>
          </p:cNvPr>
          <p:cNvSpPr txBox="1"/>
          <p:nvPr/>
        </p:nvSpPr>
        <p:spPr>
          <a:xfrm>
            <a:off x="6415927" y="235165"/>
            <a:ext cx="2151321" cy="1107996"/>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zh-CN" altLang="en-US" sz="6600" dirty="0">
                <a:latin typeface="微軟正黑體" panose="020B0604030504040204" pitchFamily="34" charset="-120"/>
                <a:ea typeface="微軟正黑體" panose="020B0604030504040204" pitchFamily="34" charset="-120"/>
              </a:rPr>
              <a:t>虐待</a:t>
            </a:r>
            <a:endParaRPr lang="en-US" altLang="zh-TW" sz="6600" dirty="0">
              <a:solidFill>
                <a:schemeClr val="bg1"/>
              </a:solidFill>
              <a:latin typeface="Calibri" panose="020F0502020204030204" pitchFamily="34" charset="0"/>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0" y="1969611"/>
            <a:ext cx="6096000" cy="916469"/>
          </a:xfrm>
          <a:prstGeom prst="rect">
            <a:avLst/>
          </a:prstGeom>
          <a:noFill/>
        </p:spPr>
        <p:txBody>
          <a:bodyPr wrap="square" rtlCol="0">
            <a:spAutoFit/>
          </a:bodyPr>
          <a:lstStyle/>
          <a:p>
            <a:pPr algn="ctr">
              <a:lnSpc>
                <a:spcPct val="150000"/>
              </a:lnSpc>
            </a:pPr>
            <a:r>
              <a:rPr lang="zh-TW" altLang="en-US" sz="4000" dirty="0">
                <a:latin typeface="Calibri" panose="020F0502020204030204" pitchFamily="34" charset="0"/>
              </a:rPr>
              <a:t>容易发火、生气。</a:t>
            </a:r>
          </a:p>
        </p:txBody>
      </p:sp>
      <p:sp>
        <p:nvSpPr>
          <p:cNvPr id="8" name="文字方塊 7">
            <a:extLst>
              <a:ext uri="{FF2B5EF4-FFF2-40B4-BE49-F238E27FC236}">
                <a16:creationId xmlns:a16="http://schemas.microsoft.com/office/drawing/2014/main" id="{4FD80E1D-4098-4E8F-80F3-90702602E502}"/>
              </a:ext>
            </a:extLst>
          </p:cNvPr>
          <p:cNvSpPr txBox="1"/>
          <p:nvPr/>
        </p:nvSpPr>
        <p:spPr>
          <a:xfrm>
            <a:off x="6134489" y="1979719"/>
            <a:ext cx="6096000" cy="902555"/>
          </a:xfrm>
          <a:prstGeom prst="rect">
            <a:avLst/>
          </a:prstGeom>
          <a:noFill/>
        </p:spPr>
        <p:txBody>
          <a:bodyPr wrap="square" rtlCol="0">
            <a:spAutoFit/>
          </a:bodyPr>
          <a:lstStyle/>
          <a:p>
            <a:pPr algn="ctr">
              <a:lnSpc>
                <a:spcPct val="150000"/>
              </a:lnSpc>
            </a:pPr>
            <a:r>
              <a:rPr lang="zh-CN" altLang="en-US" sz="4000" dirty="0">
                <a:latin typeface="微軟正黑體" panose="020B0604030504040204" pitchFamily="34" charset="-120"/>
                <a:ea typeface="微軟正黑體" panose="020B0604030504040204" pitchFamily="34" charset="-120"/>
              </a:rPr>
              <a:t>用狠毒残忍的手段对待人</a:t>
            </a:r>
            <a:endParaRPr lang="zh-TW" altLang="en-US" sz="4000" dirty="0">
              <a:latin typeface="微軟正黑體" panose="020B0604030504040204" pitchFamily="34" charset="-120"/>
              <a:ea typeface="微軟正黑體" panose="020B0604030504040204" pitchFamily="34" charset="-120"/>
            </a:endParaRPr>
          </a:p>
        </p:txBody>
      </p:sp>
      <p:sp>
        <p:nvSpPr>
          <p:cNvPr id="14" name="矩形 13">
            <a:extLst>
              <a:ext uri="{FF2B5EF4-FFF2-40B4-BE49-F238E27FC236}">
                <a16:creationId xmlns:a16="http://schemas.microsoft.com/office/drawing/2014/main" id="{6B1E5DB5-A453-4C9C-BA79-98369E7D6F4E}"/>
              </a:ext>
            </a:extLst>
          </p:cNvPr>
          <p:cNvSpPr/>
          <p:nvPr/>
        </p:nvSpPr>
        <p:spPr>
          <a:xfrm>
            <a:off x="8567246" y="681854"/>
            <a:ext cx="3618926" cy="584775"/>
          </a:xfrm>
          <a:prstGeom prst="rect">
            <a:avLst/>
          </a:prstGeom>
        </p:spPr>
        <p:txBody>
          <a:bodyPr wrap="square">
            <a:spAutoFit/>
          </a:bodyPr>
          <a:lstStyle/>
          <a:p>
            <a:pPr algn="ctr"/>
            <a:r>
              <a:rPr lang="en-US" altLang="zh-TW" sz="3200" dirty="0"/>
              <a:t>maltreat</a:t>
            </a:r>
            <a:endParaRPr lang="zh-TW" altLang="en-US" sz="3200" dirty="0">
              <a:latin typeface="+mn-ea"/>
              <a:cs typeface="Calibri" panose="020F0502020204030204" pitchFamily="34" charset="0"/>
            </a:endParaRPr>
          </a:p>
        </p:txBody>
      </p:sp>
      <p:sp>
        <p:nvSpPr>
          <p:cNvPr id="15" name="矩形 14">
            <a:extLst>
              <a:ext uri="{FF2B5EF4-FFF2-40B4-BE49-F238E27FC236}">
                <a16:creationId xmlns:a16="http://schemas.microsoft.com/office/drawing/2014/main" id="{58C387E4-4460-4071-8CB6-8D0ABB1306E7}"/>
              </a:ext>
            </a:extLst>
          </p:cNvPr>
          <p:cNvSpPr/>
          <p:nvPr/>
        </p:nvSpPr>
        <p:spPr>
          <a:xfrm>
            <a:off x="2838951" y="681853"/>
            <a:ext cx="3609474" cy="584775"/>
          </a:xfrm>
          <a:prstGeom prst="rect">
            <a:avLst/>
          </a:prstGeom>
        </p:spPr>
        <p:txBody>
          <a:bodyPr wrap="square">
            <a:spAutoFit/>
          </a:bodyPr>
          <a:lstStyle/>
          <a:p>
            <a:pPr algn="ctr"/>
            <a:r>
              <a:rPr lang="en-US" altLang="zh-TW" sz="3200" dirty="0"/>
              <a:t>irascible</a:t>
            </a:r>
            <a:endParaRPr lang="zh-TW"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45126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7" grpId="0"/>
      <p:bldP spid="8" grpId="0"/>
      <p:bldP spid="14" grpId="0"/>
      <p:bldP spid="15"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3CD4040-8AA2-4C10-9B71-61F11E7BCD9A}"/>
              </a:ext>
            </a:extLst>
          </p:cNvPr>
          <p:cNvSpPr txBox="1"/>
          <p:nvPr/>
        </p:nvSpPr>
        <p:spPr>
          <a:xfrm>
            <a:off x="699978" y="589563"/>
            <a:ext cx="4327450" cy="1107996"/>
          </a:xfrm>
          <a:prstGeom prst="rect">
            <a:avLst/>
          </a:prstGeom>
          <a:solidFill>
            <a:srgbClr val="7030A0"/>
          </a:solidFill>
          <a:ln>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spAutoFit/>
          </a:bodyPr>
          <a:lstStyle/>
          <a:p>
            <a:pPr algn="ctr"/>
            <a:r>
              <a:rPr lang="zh-TW" altLang="en-US" sz="6600" dirty="0"/>
              <a:t>待字闺中</a:t>
            </a:r>
            <a:endParaRPr lang="en-US" altLang="zh-TW" sz="6600" dirty="0"/>
          </a:p>
        </p:txBody>
      </p:sp>
      <p:sp>
        <p:nvSpPr>
          <p:cNvPr id="3" name="矩形 2">
            <a:extLst>
              <a:ext uri="{FF2B5EF4-FFF2-40B4-BE49-F238E27FC236}">
                <a16:creationId xmlns:a16="http://schemas.microsoft.com/office/drawing/2014/main" id="{5EFAA07E-D2DF-410D-BA07-6EE204523098}"/>
              </a:ext>
            </a:extLst>
          </p:cNvPr>
          <p:cNvSpPr/>
          <p:nvPr/>
        </p:nvSpPr>
        <p:spPr>
          <a:xfrm>
            <a:off x="5381626" y="3429000"/>
            <a:ext cx="6491396" cy="1826077"/>
          </a:xfrm>
          <a:prstGeom prst="rect">
            <a:avLst/>
          </a:prstGeom>
        </p:spPr>
        <p:txBody>
          <a:bodyPr wrap="square">
            <a:spAutoFit/>
          </a:bodyPr>
          <a:lstStyle/>
          <a:p>
            <a:pPr algn="ctr">
              <a:lnSpc>
                <a:spcPct val="150000"/>
              </a:lnSpc>
            </a:pPr>
            <a:r>
              <a:rPr lang="zh-TW" altLang="en-US" sz="4000"/>
              <a:t>现今流行晚婚，待字闺中的女子很多。</a:t>
            </a:r>
            <a:endParaRPr lang="zh-TW" altLang="en-US" sz="4000" dirty="0"/>
          </a:p>
        </p:txBody>
      </p:sp>
      <p:cxnSp>
        <p:nvCxnSpPr>
          <p:cNvPr id="5" name="直線單箭頭接點 4">
            <a:extLst>
              <a:ext uri="{FF2B5EF4-FFF2-40B4-BE49-F238E27FC236}">
                <a16:creationId xmlns:a16="http://schemas.microsoft.com/office/drawing/2014/main" id="{036036A7-BBBC-4FBA-AF40-C2B26F213443}"/>
              </a:ext>
            </a:extLst>
          </p:cNvPr>
          <p:cNvCxnSpPr>
            <a:cxnSpLocks/>
            <a:stCxn id="2" idx="3"/>
            <a:endCxn id="6" idx="1"/>
          </p:cNvCxnSpPr>
          <p:nvPr/>
        </p:nvCxnSpPr>
        <p:spPr>
          <a:xfrm>
            <a:off x="5027428" y="1143561"/>
            <a:ext cx="1068572" cy="0"/>
          </a:xfrm>
          <a:prstGeom prst="straightConnector1">
            <a:avLst/>
          </a:prstGeom>
          <a:ln w="76200">
            <a:solidFill>
              <a:srgbClr val="926397"/>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37018BC7-6073-4CA9-9B83-CB477C626896}"/>
              </a:ext>
            </a:extLst>
          </p:cNvPr>
          <p:cNvSpPr txBox="1"/>
          <p:nvPr/>
        </p:nvSpPr>
        <p:spPr>
          <a:xfrm>
            <a:off x="6096000" y="789618"/>
            <a:ext cx="6096000" cy="707886"/>
          </a:xfrm>
          <a:prstGeom prst="rect">
            <a:avLst/>
          </a:prstGeom>
          <a:noFill/>
          <a:ln w="76200">
            <a:solidFill>
              <a:srgbClr val="7030A0"/>
            </a:solidFill>
          </a:ln>
        </p:spPr>
        <p:txBody>
          <a:bodyPr wrap="square" rtlCol="0">
            <a:spAutoFit/>
          </a:bodyPr>
          <a:lstStyle/>
          <a:p>
            <a:pPr algn="ctr"/>
            <a:r>
              <a:rPr lang="zh-TW" altLang="en-US" sz="4000" dirty="0">
                <a:solidFill>
                  <a:srgbClr val="7030A0"/>
                </a:solidFill>
              </a:rPr>
              <a:t> 指女子未嫁</a:t>
            </a:r>
            <a:endParaRPr lang="zh-TW" altLang="en-US" sz="4000" dirty="0">
              <a:solidFill>
                <a:srgbClr val="7030A0"/>
              </a:solidFill>
              <a:latin typeface="+mn-ea"/>
            </a:endParaRPr>
          </a:p>
        </p:txBody>
      </p:sp>
      <p:sp>
        <p:nvSpPr>
          <p:cNvPr id="4" name="矩形 3">
            <a:extLst>
              <a:ext uri="{FF2B5EF4-FFF2-40B4-BE49-F238E27FC236}">
                <a16:creationId xmlns:a16="http://schemas.microsoft.com/office/drawing/2014/main" id="{FB38022E-C858-4D77-A78B-A2A334483D0A}"/>
              </a:ext>
            </a:extLst>
          </p:cNvPr>
          <p:cNvSpPr/>
          <p:nvPr/>
        </p:nvSpPr>
        <p:spPr>
          <a:xfrm>
            <a:off x="6096000" y="1617002"/>
            <a:ext cx="5777022" cy="523220"/>
          </a:xfrm>
          <a:prstGeom prst="rect">
            <a:avLst/>
          </a:prstGeom>
        </p:spPr>
        <p:txBody>
          <a:bodyPr wrap="square">
            <a:spAutoFit/>
          </a:bodyPr>
          <a:lstStyle/>
          <a:p>
            <a:pPr algn="ctr"/>
            <a:r>
              <a:rPr lang="en-US" altLang="zh-TW" sz="2800" dirty="0">
                <a:solidFill>
                  <a:srgbClr val="7030A0"/>
                </a:solidFill>
              </a:rPr>
              <a:t>be not yet betrothed to a man</a:t>
            </a:r>
            <a:endParaRPr lang="zh-TW" altLang="en-US" sz="2800" dirty="0">
              <a:solidFill>
                <a:srgbClr val="7030A0"/>
              </a:solidFill>
              <a:latin typeface="微軟正黑體" panose="020B0604030504040204" pitchFamily="34" charset="-120"/>
              <a:ea typeface="微軟正黑體" panose="020B0604030504040204" pitchFamily="34" charset="-120"/>
            </a:endParaRPr>
          </a:p>
        </p:txBody>
      </p:sp>
      <p:pic>
        <p:nvPicPr>
          <p:cNvPr id="8" name="圖片 7">
            <a:extLst>
              <a:ext uri="{FF2B5EF4-FFF2-40B4-BE49-F238E27FC236}">
                <a16:creationId xmlns:a16="http://schemas.microsoft.com/office/drawing/2014/main" id="{870F270E-3B53-4AEB-9DFB-2BB99D02D7A8}"/>
              </a:ext>
            </a:extLst>
          </p:cNvPr>
          <p:cNvPicPr>
            <a:picLocks noChangeAspect="1"/>
          </p:cNvPicPr>
          <p:nvPr/>
        </p:nvPicPr>
        <p:blipFill>
          <a:blip r:embed="rId2"/>
          <a:stretch>
            <a:fillRect/>
          </a:stretch>
        </p:blipFill>
        <p:spPr>
          <a:xfrm>
            <a:off x="699978" y="2818360"/>
            <a:ext cx="4634967" cy="3247989"/>
          </a:xfrm>
          <a:prstGeom prst="rect">
            <a:avLst/>
          </a:prstGeom>
        </p:spPr>
      </p:pic>
    </p:spTree>
    <p:extLst>
      <p:ext uri="{BB962C8B-B14F-4D97-AF65-F5344CB8AC3E}">
        <p14:creationId xmlns:p14="http://schemas.microsoft.com/office/powerpoint/2010/main" val="997957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B44E789-511C-44A4-A79A-C0FB3B351091}"/>
              </a:ext>
            </a:extLst>
          </p:cNvPr>
          <p:cNvSpPr/>
          <p:nvPr/>
        </p:nvSpPr>
        <p:spPr>
          <a:xfrm>
            <a:off x="723900" y="685800"/>
            <a:ext cx="11176000" cy="5807552"/>
          </a:xfrm>
          <a:prstGeom prst="rect">
            <a:avLst/>
          </a:prstGeom>
        </p:spPr>
        <p:txBody>
          <a:bodyPr wrap="square">
            <a:spAutoFit/>
          </a:bodyPr>
          <a:lstStyle/>
          <a:p>
            <a:pPr indent="457200">
              <a:lnSpc>
                <a:spcPct val="150000"/>
              </a:lnSpc>
            </a:pPr>
            <a:r>
              <a:rPr lang="zh-CN" altLang="en-US" sz="3600" dirty="0">
                <a:latin typeface="微軟正黑體" panose="020B0604030504040204" pitchFamily="34" charset="-120"/>
                <a:ea typeface="微軟正黑體" panose="020B0604030504040204" pitchFamily="34" charset="-120"/>
              </a:rPr>
              <a:t>为了惩治这个坏女人，我们决定给她一点儿颜色瞧瞧，也替她母亲出这口恶气。没有人会听从这样一位上司的命令，不管她说什么，我们都当耳边风，在她面前装疯卖傻。有人还把蜘蛛放在她那张舒适的大班椅上，任她怎么惊叫，怎么拿着文件夹又打又跳，都没有人进去帮她。她知道是被人捉弄了，恨恨地关上办公室的门，拉上百叶窗</a:t>
            </a:r>
            <a:r>
              <a:rPr lang="en-US" altLang="zh-CN" sz="3600" dirty="0">
                <a:latin typeface="微軟正黑體" panose="020B0604030504040204" pitchFamily="34" charset="-120"/>
                <a:ea typeface="微軟正黑體" panose="020B0604030504040204" pitchFamily="34" charset="-120"/>
              </a:rPr>
              <a:t>——</a:t>
            </a:r>
            <a:r>
              <a:rPr lang="zh-CN" altLang="en-US" sz="3600" dirty="0">
                <a:latin typeface="微軟正黑體" panose="020B0604030504040204" pitchFamily="34" charset="-120"/>
                <a:ea typeface="微軟正黑體" panose="020B0604030504040204" pitchFamily="34" charset="-120"/>
              </a:rPr>
              <a:t>一个恶毒的女人只配和一只蜘蛛在一起。</a:t>
            </a:r>
            <a:endParaRPr lang="en-US" altLang="zh-CN" sz="36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7364773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687630" y="210152"/>
            <a:ext cx="2151321" cy="1107996"/>
          </a:xfrm>
          <a:prstGeom prst="rect">
            <a:avLst/>
          </a:prstGeom>
          <a:solidFill>
            <a:schemeClr val="accent4">
              <a:lumMod val="75000"/>
            </a:schemeClr>
          </a:solidFill>
          <a:ln>
            <a:solidFill>
              <a:schemeClr val="accent1"/>
            </a:solidFill>
          </a:ln>
        </p:spPr>
        <p:txBody>
          <a:bodyPr wrap="square" rtlCol="0">
            <a:spAutoFit/>
          </a:bodyPr>
          <a:lstStyle/>
          <a:p>
            <a:pPr algn="ctr"/>
            <a:r>
              <a:rPr lang="zh-TW" altLang="en-US" sz="6600" dirty="0">
                <a:solidFill>
                  <a:schemeClr val="bg1"/>
                </a:solidFill>
                <a:latin typeface="+mn-ea"/>
              </a:rPr>
              <a:t>惩治</a:t>
            </a:r>
            <a:endParaRPr lang="en-US" altLang="zh-TW" sz="6600" dirty="0">
              <a:solidFill>
                <a:schemeClr val="bg1"/>
              </a:solidFill>
              <a:latin typeface="+mn-ea"/>
            </a:endParaRPr>
          </a:p>
        </p:txBody>
      </p:sp>
      <p:sp>
        <p:nvSpPr>
          <p:cNvPr id="4" name="文字方塊 3">
            <a:extLst>
              <a:ext uri="{FF2B5EF4-FFF2-40B4-BE49-F238E27FC236}">
                <a16:creationId xmlns:a16="http://schemas.microsoft.com/office/drawing/2014/main" id="{AE265C2A-CA00-4841-992C-7C43D64B6320}"/>
              </a:ext>
            </a:extLst>
          </p:cNvPr>
          <p:cNvSpPr txBox="1"/>
          <p:nvPr/>
        </p:nvSpPr>
        <p:spPr>
          <a:xfrm>
            <a:off x="6415927" y="235165"/>
            <a:ext cx="2151321" cy="1107996"/>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zh-TW" altLang="en-US" sz="6600" dirty="0">
                <a:solidFill>
                  <a:schemeClr val="bg1"/>
                </a:solidFill>
                <a:latin typeface="+mn-ea"/>
              </a:rPr>
              <a:t>颜色</a:t>
            </a:r>
            <a:endParaRPr lang="en-US" altLang="zh-TW" sz="6600" dirty="0">
              <a:solidFill>
                <a:schemeClr val="bg1"/>
              </a:solidFill>
              <a:latin typeface="+mn-ea"/>
            </a:endParaRPr>
          </a:p>
        </p:txBody>
      </p:sp>
      <p:sp>
        <p:nvSpPr>
          <p:cNvPr id="5" name="文字方塊 4">
            <a:extLst>
              <a:ext uri="{FF2B5EF4-FFF2-40B4-BE49-F238E27FC236}">
                <a16:creationId xmlns:a16="http://schemas.microsoft.com/office/drawing/2014/main" id="{558E7656-10B4-4306-9253-BEABC2FAD5CB}"/>
              </a:ext>
            </a:extLst>
          </p:cNvPr>
          <p:cNvSpPr txBox="1"/>
          <p:nvPr/>
        </p:nvSpPr>
        <p:spPr>
          <a:xfrm>
            <a:off x="687630" y="3429000"/>
            <a:ext cx="2703270" cy="1107996"/>
          </a:xfrm>
          <a:prstGeom prst="rect">
            <a:avLst/>
          </a:prstGeom>
          <a:solidFill>
            <a:schemeClr val="accent4">
              <a:lumMod val="75000"/>
            </a:schemeClr>
          </a:solidFill>
          <a:ln>
            <a:solidFill>
              <a:schemeClr val="accent4">
                <a:lumMod val="75000"/>
              </a:schemeClr>
            </a:solidFill>
          </a:ln>
        </p:spPr>
        <p:txBody>
          <a:bodyPr wrap="square" rtlCol="0" anchor="ctr">
            <a:spAutoFit/>
          </a:bodyPr>
          <a:lstStyle/>
          <a:p>
            <a:pPr algn="ctr"/>
            <a:r>
              <a:rPr lang="zh-TW" altLang="en-US" sz="6600" dirty="0">
                <a:solidFill>
                  <a:schemeClr val="bg1"/>
                </a:solidFill>
                <a:latin typeface="+mn-ea"/>
              </a:rPr>
              <a:t>耳边风</a:t>
            </a:r>
            <a:endParaRPr lang="en-US" altLang="zh-TW" sz="6600" dirty="0">
              <a:solidFill>
                <a:schemeClr val="bg1"/>
              </a:solidFill>
              <a:latin typeface="+mn-ea"/>
            </a:endParaRPr>
          </a:p>
        </p:txBody>
      </p:sp>
      <p:sp>
        <p:nvSpPr>
          <p:cNvPr id="6" name="文字方塊 5">
            <a:extLst>
              <a:ext uri="{FF2B5EF4-FFF2-40B4-BE49-F238E27FC236}">
                <a16:creationId xmlns:a16="http://schemas.microsoft.com/office/drawing/2014/main" id="{04856BEF-FABE-4A15-82C8-163159CEDA31}"/>
              </a:ext>
            </a:extLst>
          </p:cNvPr>
          <p:cNvSpPr txBox="1"/>
          <p:nvPr/>
        </p:nvSpPr>
        <p:spPr>
          <a:xfrm>
            <a:off x="6415926" y="3429000"/>
            <a:ext cx="2703270" cy="1107996"/>
          </a:xfrm>
          <a:prstGeom prst="rect">
            <a:avLst/>
          </a:prstGeom>
          <a:solidFill>
            <a:schemeClr val="accent4">
              <a:lumMod val="75000"/>
            </a:schemeClr>
          </a:solidFill>
          <a:ln>
            <a:solidFill>
              <a:schemeClr val="accent4">
                <a:lumMod val="75000"/>
              </a:schemeClr>
            </a:solidFill>
          </a:ln>
        </p:spPr>
        <p:txBody>
          <a:bodyPr wrap="square" rtlCol="0" anchor="ctr">
            <a:spAutoFit/>
          </a:bodyPr>
          <a:lstStyle/>
          <a:p>
            <a:pPr algn="ctr"/>
            <a:r>
              <a:rPr lang="zh-TW" altLang="en-US" sz="6600" dirty="0">
                <a:solidFill>
                  <a:schemeClr val="bg1"/>
                </a:solidFill>
                <a:latin typeface="+mn-ea"/>
              </a:rPr>
              <a:t>大班椅</a:t>
            </a:r>
            <a:endParaRPr lang="en-US" altLang="zh-TW" sz="6600" dirty="0">
              <a:solidFill>
                <a:schemeClr val="bg1"/>
              </a:solidFill>
              <a:latin typeface="+mn-ea"/>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687630" y="1969611"/>
            <a:ext cx="5408370" cy="902555"/>
          </a:xfrm>
          <a:prstGeom prst="rect">
            <a:avLst/>
          </a:prstGeom>
          <a:noFill/>
        </p:spPr>
        <p:txBody>
          <a:bodyPr wrap="square" rtlCol="0">
            <a:spAutoFit/>
          </a:bodyPr>
          <a:lstStyle/>
          <a:p>
            <a:pPr algn="ctr">
              <a:lnSpc>
                <a:spcPct val="150000"/>
              </a:lnSpc>
            </a:pPr>
            <a:r>
              <a:rPr lang="zh-CN" altLang="en-US" sz="4000" dirty="0">
                <a:latin typeface="微軟正黑體" panose="020B0604030504040204" pitchFamily="34" charset="-120"/>
                <a:ea typeface="微軟正黑體" panose="020B0604030504040204" pitchFamily="34" charset="-120"/>
              </a:rPr>
              <a:t>处罚、制裁。</a:t>
            </a:r>
            <a:endParaRPr lang="zh-TW" altLang="en-US" sz="4000" dirty="0">
              <a:latin typeface="微軟正黑體" panose="020B0604030504040204" pitchFamily="34" charset="-120"/>
              <a:ea typeface="微軟正黑體" panose="020B0604030504040204" pitchFamily="34" charset="-120"/>
            </a:endParaRPr>
          </a:p>
        </p:txBody>
      </p:sp>
      <p:sp>
        <p:nvSpPr>
          <p:cNvPr id="8" name="文字方塊 7">
            <a:extLst>
              <a:ext uri="{FF2B5EF4-FFF2-40B4-BE49-F238E27FC236}">
                <a16:creationId xmlns:a16="http://schemas.microsoft.com/office/drawing/2014/main" id="{4FD80E1D-4098-4E8F-80F3-90702602E502}"/>
              </a:ext>
            </a:extLst>
          </p:cNvPr>
          <p:cNvSpPr txBox="1"/>
          <p:nvPr/>
        </p:nvSpPr>
        <p:spPr>
          <a:xfrm>
            <a:off x="6134489" y="1979719"/>
            <a:ext cx="6096000" cy="902555"/>
          </a:xfrm>
          <a:prstGeom prst="rect">
            <a:avLst/>
          </a:prstGeom>
          <a:noFill/>
        </p:spPr>
        <p:txBody>
          <a:bodyPr wrap="square" rtlCol="0">
            <a:spAutoFit/>
          </a:bodyPr>
          <a:lstStyle/>
          <a:p>
            <a:pPr algn="ctr">
              <a:lnSpc>
                <a:spcPct val="150000"/>
              </a:lnSpc>
            </a:pPr>
            <a:r>
              <a:rPr lang="zh-CN" altLang="en-US" sz="4000" dirty="0">
                <a:latin typeface="微軟正黑體" panose="020B0604030504040204" pitchFamily="34" charset="-120"/>
                <a:ea typeface="微軟正黑體" panose="020B0604030504040204" pitchFamily="34" charset="-120"/>
              </a:rPr>
              <a:t>厉害的手段。</a:t>
            </a:r>
            <a:endParaRPr lang="zh-TW" altLang="en-US" sz="4000" dirty="0">
              <a:latin typeface="微軟正黑體" panose="020B0604030504040204" pitchFamily="34" charset="-120"/>
              <a:ea typeface="微軟正黑體" panose="020B0604030504040204" pitchFamily="34" charset="-120"/>
            </a:endParaRPr>
          </a:p>
        </p:txBody>
      </p:sp>
      <p:sp>
        <p:nvSpPr>
          <p:cNvPr id="9" name="文字方塊 8">
            <a:extLst>
              <a:ext uri="{FF2B5EF4-FFF2-40B4-BE49-F238E27FC236}">
                <a16:creationId xmlns:a16="http://schemas.microsoft.com/office/drawing/2014/main" id="{D17DCB4F-281E-48F9-8B9B-F6FF1FC41050}"/>
              </a:ext>
            </a:extLst>
          </p:cNvPr>
          <p:cNvSpPr txBox="1"/>
          <p:nvPr/>
        </p:nvSpPr>
        <p:spPr>
          <a:xfrm>
            <a:off x="726119" y="4885677"/>
            <a:ext cx="5408370" cy="1825884"/>
          </a:xfrm>
          <a:prstGeom prst="rect">
            <a:avLst/>
          </a:prstGeom>
          <a:noFill/>
        </p:spPr>
        <p:txBody>
          <a:bodyPr wrap="square" rtlCol="0">
            <a:spAutoFit/>
          </a:bodyPr>
          <a:lstStyle/>
          <a:p>
            <a:pPr algn="ctr">
              <a:lnSpc>
                <a:spcPct val="150000"/>
              </a:lnSpc>
            </a:pPr>
            <a:r>
              <a:rPr lang="zh-CN" altLang="en-US" sz="4000" dirty="0">
                <a:latin typeface="微軟正黑體" panose="020B0604030504040204" pitchFamily="34" charset="-120"/>
                <a:ea typeface="微軟正黑體" panose="020B0604030504040204" pitchFamily="34" charset="-120"/>
              </a:rPr>
              <a:t>不重视</a:t>
            </a:r>
            <a:r>
              <a:rPr lang="en-US" altLang="zh-CN" sz="4000" dirty="0">
                <a:latin typeface="微軟正黑體" panose="020B0604030504040204" pitchFamily="34" charset="-120"/>
                <a:ea typeface="微軟正黑體" panose="020B0604030504040204" pitchFamily="34" charset="-120"/>
              </a:rPr>
              <a:t>,</a:t>
            </a:r>
            <a:r>
              <a:rPr lang="zh-CN" altLang="en-US" sz="4000" dirty="0">
                <a:latin typeface="微軟正黑體" panose="020B0604030504040204" pitchFamily="34" charset="-120"/>
                <a:ea typeface="微軟正黑體" panose="020B0604030504040204" pitchFamily="34" charset="-120"/>
              </a:rPr>
              <a:t>听到后不放在心上的话</a:t>
            </a:r>
            <a:endParaRPr lang="zh-TW" altLang="en-US" sz="4000" dirty="0">
              <a:latin typeface="微軟正黑體" panose="020B0604030504040204" pitchFamily="34" charset="-120"/>
              <a:ea typeface="微軟正黑體" panose="020B0604030504040204" pitchFamily="34" charset="-120"/>
            </a:endParaRPr>
          </a:p>
        </p:txBody>
      </p:sp>
      <p:sp>
        <p:nvSpPr>
          <p:cNvPr id="11" name="矩形 10">
            <a:extLst>
              <a:ext uri="{FF2B5EF4-FFF2-40B4-BE49-F238E27FC236}">
                <a16:creationId xmlns:a16="http://schemas.microsoft.com/office/drawing/2014/main" id="{9AF8CCF4-6697-482F-81B6-2EF38231843A}"/>
              </a:ext>
            </a:extLst>
          </p:cNvPr>
          <p:cNvSpPr/>
          <p:nvPr/>
        </p:nvSpPr>
        <p:spPr>
          <a:xfrm>
            <a:off x="3350467" y="3326341"/>
            <a:ext cx="3089443" cy="1384995"/>
          </a:xfrm>
          <a:prstGeom prst="rect">
            <a:avLst/>
          </a:prstGeom>
        </p:spPr>
        <p:txBody>
          <a:bodyPr wrap="square">
            <a:spAutoFit/>
          </a:bodyPr>
          <a:lstStyle/>
          <a:p>
            <a:pPr algn="ctr"/>
            <a:r>
              <a:rPr lang="en-US" altLang="zh-TW" sz="2800" dirty="0"/>
              <a:t>a </a:t>
            </a:r>
            <a:r>
              <a:rPr lang="en-US" altLang="zh-TW" sz="2800" dirty="0" err="1"/>
              <a:t>puffof</a:t>
            </a:r>
            <a:r>
              <a:rPr lang="en-US" altLang="zh-TW" sz="2800" dirty="0"/>
              <a:t> wind passing the ear-unheeded advice</a:t>
            </a:r>
            <a:endParaRPr lang="zh-TW" altLang="en-US" sz="2800" dirty="0">
              <a:latin typeface="+mn-ea"/>
              <a:cs typeface="Calibri" panose="020F0502020204030204" pitchFamily="34" charset="0"/>
            </a:endParaRPr>
          </a:p>
        </p:txBody>
      </p:sp>
      <p:sp>
        <p:nvSpPr>
          <p:cNvPr id="14" name="矩形 13">
            <a:extLst>
              <a:ext uri="{FF2B5EF4-FFF2-40B4-BE49-F238E27FC236}">
                <a16:creationId xmlns:a16="http://schemas.microsoft.com/office/drawing/2014/main" id="{6B1E5DB5-A453-4C9C-BA79-98369E7D6F4E}"/>
              </a:ext>
            </a:extLst>
          </p:cNvPr>
          <p:cNvSpPr/>
          <p:nvPr/>
        </p:nvSpPr>
        <p:spPr>
          <a:xfrm>
            <a:off x="8567246" y="681854"/>
            <a:ext cx="3618926" cy="584775"/>
          </a:xfrm>
          <a:prstGeom prst="rect">
            <a:avLst/>
          </a:prstGeom>
        </p:spPr>
        <p:txBody>
          <a:bodyPr wrap="square">
            <a:spAutoFit/>
          </a:bodyPr>
          <a:lstStyle/>
          <a:p>
            <a:pPr algn="ctr"/>
            <a:r>
              <a:rPr lang="en-US" altLang="zh-TW" sz="3200" dirty="0"/>
              <a:t>facial expression</a:t>
            </a:r>
            <a:endParaRPr lang="zh-TW" altLang="en-US" sz="3200" dirty="0">
              <a:latin typeface="+mn-ea"/>
              <a:cs typeface="Calibri" panose="020F0502020204030204" pitchFamily="34" charset="0"/>
            </a:endParaRPr>
          </a:p>
        </p:txBody>
      </p:sp>
      <p:sp>
        <p:nvSpPr>
          <p:cNvPr id="15" name="矩形 14">
            <a:extLst>
              <a:ext uri="{FF2B5EF4-FFF2-40B4-BE49-F238E27FC236}">
                <a16:creationId xmlns:a16="http://schemas.microsoft.com/office/drawing/2014/main" id="{58C387E4-4460-4071-8CB6-8D0ABB1306E7}"/>
              </a:ext>
            </a:extLst>
          </p:cNvPr>
          <p:cNvSpPr/>
          <p:nvPr/>
        </p:nvSpPr>
        <p:spPr>
          <a:xfrm>
            <a:off x="2838951" y="681853"/>
            <a:ext cx="3609474" cy="584775"/>
          </a:xfrm>
          <a:prstGeom prst="rect">
            <a:avLst/>
          </a:prstGeom>
        </p:spPr>
        <p:txBody>
          <a:bodyPr wrap="square">
            <a:spAutoFit/>
          </a:bodyPr>
          <a:lstStyle/>
          <a:p>
            <a:pPr algn="ctr"/>
            <a:r>
              <a:rPr lang="en-US" altLang="zh-TW" sz="3200" dirty="0"/>
              <a:t>punish</a:t>
            </a:r>
            <a:endParaRPr lang="zh-TW" altLang="en-US" sz="3200" dirty="0">
              <a:latin typeface="+mn-ea"/>
              <a:cs typeface="Calibri" panose="020F0502020204030204" pitchFamily="34" charset="0"/>
            </a:endParaRPr>
          </a:p>
        </p:txBody>
      </p:sp>
      <p:pic>
        <p:nvPicPr>
          <p:cNvPr id="3" name="圖片 2">
            <a:extLst>
              <a:ext uri="{FF2B5EF4-FFF2-40B4-BE49-F238E27FC236}">
                <a16:creationId xmlns:a16="http://schemas.microsoft.com/office/drawing/2014/main" id="{43A720A8-A2CC-4B20-BADC-0E157D5A7EB1}"/>
              </a:ext>
            </a:extLst>
          </p:cNvPr>
          <p:cNvPicPr>
            <a:picLocks noChangeAspect="1"/>
          </p:cNvPicPr>
          <p:nvPr/>
        </p:nvPicPr>
        <p:blipFill>
          <a:blip r:embed="rId2"/>
          <a:stretch>
            <a:fillRect/>
          </a:stretch>
        </p:blipFill>
        <p:spPr>
          <a:xfrm>
            <a:off x="9364319" y="4018838"/>
            <a:ext cx="2779903" cy="2779903"/>
          </a:xfrm>
          <a:prstGeom prst="rect">
            <a:avLst/>
          </a:prstGeom>
        </p:spPr>
      </p:pic>
    </p:spTree>
    <p:extLst>
      <p:ext uri="{BB962C8B-B14F-4D97-AF65-F5344CB8AC3E}">
        <p14:creationId xmlns:p14="http://schemas.microsoft.com/office/powerpoint/2010/main" val="1721033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additive="base">
                                        <p:cTn id="55" dur="500" fill="hold"/>
                                        <p:tgtEl>
                                          <p:spTgt spid="5"/>
                                        </p:tgtEl>
                                        <p:attrNameLst>
                                          <p:attrName>ppt_x</p:attrName>
                                        </p:attrNameLst>
                                      </p:cBhvr>
                                      <p:tavLst>
                                        <p:tav tm="0">
                                          <p:val>
                                            <p:strVal val="#ppt_x"/>
                                          </p:val>
                                        </p:tav>
                                        <p:tav tm="100000">
                                          <p:val>
                                            <p:strVal val="#ppt_x"/>
                                          </p:val>
                                        </p:tav>
                                      </p:tavLst>
                                    </p:anim>
                                    <p:anim calcmode="lin" valueType="num">
                                      <p:cBhvr additive="base">
                                        <p:cTn id="5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additive="base">
                                        <p:cTn id="61" dur="500" fill="hold"/>
                                        <p:tgtEl>
                                          <p:spTgt spid="6"/>
                                        </p:tgtEl>
                                        <p:attrNameLst>
                                          <p:attrName>ppt_x</p:attrName>
                                        </p:attrNameLst>
                                      </p:cBhvr>
                                      <p:tavLst>
                                        <p:tav tm="0">
                                          <p:val>
                                            <p:strVal val="#ppt_x"/>
                                          </p:val>
                                        </p:tav>
                                        <p:tav tm="100000">
                                          <p:val>
                                            <p:strVal val="#ppt_x"/>
                                          </p:val>
                                        </p:tav>
                                      </p:tavLst>
                                    </p:anim>
                                    <p:anim calcmode="lin" valueType="num">
                                      <p:cBhvr additive="base">
                                        <p:cTn id="6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p:bldP spid="8" grpId="0"/>
      <p:bldP spid="9" grpId="0"/>
      <p:bldP spid="11" grpId="0"/>
      <p:bldP spid="14" grpId="0"/>
      <p:bldP spid="15"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687630" y="210152"/>
            <a:ext cx="2808045" cy="1107996"/>
          </a:xfrm>
          <a:prstGeom prst="rect">
            <a:avLst/>
          </a:prstGeom>
          <a:solidFill>
            <a:schemeClr val="accent4">
              <a:lumMod val="75000"/>
            </a:schemeClr>
          </a:solidFill>
          <a:ln>
            <a:solidFill>
              <a:schemeClr val="accent1"/>
            </a:solidFill>
          </a:ln>
        </p:spPr>
        <p:txBody>
          <a:bodyPr wrap="square" rtlCol="0">
            <a:spAutoFit/>
          </a:bodyPr>
          <a:lstStyle/>
          <a:p>
            <a:pPr algn="ctr"/>
            <a:r>
              <a:rPr lang="zh-TW" altLang="en-US" sz="6600" dirty="0">
                <a:solidFill>
                  <a:schemeClr val="bg1"/>
                </a:solidFill>
                <a:latin typeface="Calibri" panose="020F0502020204030204" pitchFamily="34" charset="0"/>
              </a:rPr>
              <a:t>百叶窗</a:t>
            </a:r>
            <a:endParaRPr lang="en-US" altLang="zh-TW" sz="6600" dirty="0">
              <a:solidFill>
                <a:schemeClr val="bg1"/>
              </a:solidFill>
              <a:latin typeface="Calibri" panose="020F0502020204030204" pitchFamily="34" charset="0"/>
            </a:endParaRPr>
          </a:p>
        </p:txBody>
      </p:sp>
      <p:sp>
        <p:nvSpPr>
          <p:cNvPr id="4" name="文字方塊 3">
            <a:extLst>
              <a:ext uri="{FF2B5EF4-FFF2-40B4-BE49-F238E27FC236}">
                <a16:creationId xmlns:a16="http://schemas.microsoft.com/office/drawing/2014/main" id="{AE265C2A-CA00-4841-992C-7C43D64B6320}"/>
              </a:ext>
            </a:extLst>
          </p:cNvPr>
          <p:cNvSpPr txBox="1"/>
          <p:nvPr/>
        </p:nvSpPr>
        <p:spPr>
          <a:xfrm>
            <a:off x="6415927" y="235165"/>
            <a:ext cx="2151321" cy="1107996"/>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zh-TW" altLang="en-US" sz="6600" dirty="0">
                <a:latin typeface="微軟正黑體" panose="020B0604030504040204" pitchFamily="34" charset="-120"/>
                <a:ea typeface="微軟正黑體" panose="020B0604030504040204" pitchFamily="34" charset="-120"/>
              </a:rPr>
              <a:t>恶毒</a:t>
            </a:r>
            <a:endParaRPr lang="en-US" altLang="zh-TW" sz="6600" dirty="0">
              <a:solidFill>
                <a:schemeClr val="bg1"/>
              </a:solidFill>
              <a:latin typeface="Calibri" panose="020F0502020204030204" pitchFamily="34" charset="0"/>
            </a:endParaRPr>
          </a:p>
        </p:txBody>
      </p:sp>
      <p:sp>
        <p:nvSpPr>
          <p:cNvPr id="8" name="文字方塊 7">
            <a:extLst>
              <a:ext uri="{FF2B5EF4-FFF2-40B4-BE49-F238E27FC236}">
                <a16:creationId xmlns:a16="http://schemas.microsoft.com/office/drawing/2014/main" id="{4FD80E1D-4098-4E8F-80F3-90702602E502}"/>
              </a:ext>
            </a:extLst>
          </p:cNvPr>
          <p:cNvSpPr txBox="1"/>
          <p:nvPr/>
        </p:nvSpPr>
        <p:spPr>
          <a:xfrm>
            <a:off x="6134489" y="1979719"/>
            <a:ext cx="6096000" cy="916469"/>
          </a:xfrm>
          <a:prstGeom prst="rect">
            <a:avLst/>
          </a:prstGeom>
          <a:noFill/>
        </p:spPr>
        <p:txBody>
          <a:bodyPr wrap="square" rtlCol="0">
            <a:spAutoFit/>
          </a:bodyPr>
          <a:lstStyle/>
          <a:p>
            <a:pPr algn="ctr">
              <a:lnSpc>
                <a:spcPct val="150000"/>
              </a:lnSpc>
            </a:pPr>
            <a:r>
              <a:rPr lang="zh-TW" altLang="en-US" sz="4000" dirty="0"/>
              <a:t>凶狠歹毒</a:t>
            </a:r>
            <a:endParaRPr lang="zh-TW" altLang="en-US" sz="4000" dirty="0">
              <a:latin typeface="Calibri" panose="020F0502020204030204" pitchFamily="34" charset="0"/>
            </a:endParaRPr>
          </a:p>
        </p:txBody>
      </p:sp>
      <p:sp>
        <p:nvSpPr>
          <p:cNvPr id="14" name="矩形 13">
            <a:extLst>
              <a:ext uri="{FF2B5EF4-FFF2-40B4-BE49-F238E27FC236}">
                <a16:creationId xmlns:a16="http://schemas.microsoft.com/office/drawing/2014/main" id="{6B1E5DB5-A453-4C9C-BA79-98369E7D6F4E}"/>
              </a:ext>
            </a:extLst>
          </p:cNvPr>
          <p:cNvSpPr/>
          <p:nvPr/>
        </p:nvSpPr>
        <p:spPr>
          <a:xfrm>
            <a:off x="8567246" y="681854"/>
            <a:ext cx="3618926" cy="584775"/>
          </a:xfrm>
          <a:prstGeom prst="rect">
            <a:avLst/>
          </a:prstGeom>
        </p:spPr>
        <p:txBody>
          <a:bodyPr wrap="square">
            <a:spAutoFit/>
          </a:bodyPr>
          <a:lstStyle/>
          <a:p>
            <a:pPr algn="ctr"/>
            <a:r>
              <a:rPr lang="en-US" altLang="zh-TW" sz="3200" dirty="0"/>
              <a:t>vicious</a:t>
            </a:r>
            <a:endParaRPr lang="zh-TW" altLang="en-US" sz="3200" dirty="0">
              <a:latin typeface="+mn-ea"/>
              <a:cs typeface="Calibri" panose="020F0502020204030204" pitchFamily="34" charset="0"/>
            </a:endParaRPr>
          </a:p>
        </p:txBody>
      </p:sp>
      <p:pic>
        <p:nvPicPr>
          <p:cNvPr id="3" name="圖片 2">
            <a:extLst>
              <a:ext uri="{FF2B5EF4-FFF2-40B4-BE49-F238E27FC236}">
                <a16:creationId xmlns:a16="http://schemas.microsoft.com/office/drawing/2014/main" id="{0423812C-3CEE-4CC4-ADEF-0282F85B499C}"/>
              </a:ext>
            </a:extLst>
          </p:cNvPr>
          <p:cNvPicPr>
            <a:picLocks noChangeAspect="1"/>
          </p:cNvPicPr>
          <p:nvPr/>
        </p:nvPicPr>
        <p:blipFill>
          <a:blip r:embed="rId2"/>
          <a:stretch>
            <a:fillRect/>
          </a:stretch>
        </p:blipFill>
        <p:spPr>
          <a:xfrm>
            <a:off x="1371600" y="1524000"/>
            <a:ext cx="3810000" cy="3810000"/>
          </a:xfrm>
          <a:prstGeom prst="rect">
            <a:avLst/>
          </a:prstGeom>
        </p:spPr>
      </p:pic>
    </p:spTree>
    <p:extLst>
      <p:ext uri="{BB962C8B-B14F-4D97-AF65-F5344CB8AC3E}">
        <p14:creationId xmlns:p14="http://schemas.microsoft.com/office/powerpoint/2010/main" val="35637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8" grpId="0"/>
      <p:bldP spid="14"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3CD4040-8AA2-4C10-9B71-61F11E7BCD9A}"/>
              </a:ext>
            </a:extLst>
          </p:cNvPr>
          <p:cNvSpPr txBox="1"/>
          <p:nvPr/>
        </p:nvSpPr>
        <p:spPr>
          <a:xfrm>
            <a:off x="699978" y="589563"/>
            <a:ext cx="4327450" cy="1107996"/>
          </a:xfrm>
          <a:prstGeom prst="rect">
            <a:avLst/>
          </a:prstGeom>
          <a:solidFill>
            <a:srgbClr val="7030A0"/>
          </a:solidFill>
          <a:ln>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spAutoFit/>
          </a:bodyPr>
          <a:lstStyle/>
          <a:p>
            <a:pPr algn="ctr"/>
            <a:r>
              <a:rPr lang="zh-TW" altLang="en-US" sz="6600" dirty="0"/>
              <a:t>装疯卖傻</a:t>
            </a:r>
            <a:endParaRPr lang="en-US" altLang="zh-TW" sz="6600" dirty="0"/>
          </a:p>
        </p:txBody>
      </p:sp>
      <p:sp>
        <p:nvSpPr>
          <p:cNvPr id="3" name="矩形 2">
            <a:extLst>
              <a:ext uri="{FF2B5EF4-FFF2-40B4-BE49-F238E27FC236}">
                <a16:creationId xmlns:a16="http://schemas.microsoft.com/office/drawing/2014/main" id="{5EFAA07E-D2DF-410D-BA07-6EE204523098}"/>
              </a:ext>
            </a:extLst>
          </p:cNvPr>
          <p:cNvSpPr/>
          <p:nvPr/>
        </p:nvSpPr>
        <p:spPr>
          <a:xfrm>
            <a:off x="5381626" y="2952219"/>
            <a:ext cx="6491396" cy="3015121"/>
          </a:xfrm>
          <a:prstGeom prst="rect">
            <a:avLst/>
          </a:prstGeom>
        </p:spPr>
        <p:txBody>
          <a:bodyPr wrap="square">
            <a:spAutoFit/>
          </a:bodyPr>
          <a:lstStyle/>
          <a:p>
            <a:pPr algn="ctr">
              <a:lnSpc>
                <a:spcPct val="150000"/>
              </a:lnSpc>
            </a:pPr>
            <a:r>
              <a:rPr lang="zh-TW" altLang="en-US" sz="4400"/>
              <a:t>我几次跟他讨论正事，他都装疯卖傻的，不肯面对问题。</a:t>
            </a:r>
            <a:endParaRPr lang="zh-TW" altLang="en-US" sz="4400" dirty="0"/>
          </a:p>
        </p:txBody>
      </p:sp>
      <p:cxnSp>
        <p:nvCxnSpPr>
          <p:cNvPr id="5" name="直線單箭頭接點 4">
            <a:extLst>
              <a:ext uri="{FF2B5EF4-FFF2-40B4-BE49-F238E27FC236}">
                <a16:creationId xmlns:a16="http://schemas.microsoft.com/office/drawing/2014/main" id="{036036A7-BBBC-4FBA-AF40-C2B26F213443}"/>
              </a:ext>
            </a:extLst>
          </p:cNvPr>
          <p:cNvCxnSpPr>
            <a:cxnSpLocks/>
            <a:stCxn id="2" idx="3"/>
            <a:endCxn id="6" idx="1"/>
          </p:cNvCxnSpPr>
          <p:nvPr/>
        </p:nvCxnSpPr>
        <p:spPr>
          <a:xfrm>
            <a:off x="5027428" y="1143561"/>
            <a:ext cx="673176" cy="46167"/>
          </a:xfrm>
          <a:prstGeom prst="straightConnector1">
            <a:avLst/>
          </a:prstGeom>
          <a:ln w="76200">
            <a:solidFill>
              <a:srgbClr val="926397"/>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37018BC7-6073-4CA9-9B83-CB477C626896}"/>
              </a:ext>
            </a:extLst>
          </p:cNvPr>
          <p:cNvSpPr txBox="1"/>
          <p:nvPr/>
        </p:nvSpPr>
        <p:spPr>
          <a:xfrm>
            <a:off x="5700604" y="835785"/>
            <a:ext cx="6491396" cy="707886"/>
          </a:xfrm>
          <a:prstGeom prst="rect">
            <a:avLst/>
          </a:prstGeom>
          <a:noFill/>
          <a:ln w="76200">
            <a:solidFill>
              <a:srgbClr val="7030A0"/>
            </a:solidFill>
          </a:ln>
        </p:spPr>
        <p:txBody>
          <a:bodyPr wrap="square" rtlCol="0">
            <a:spAutoFit/>
          </a:bodyPr>
          <a:lstStyle/>
          <a:p>
            <a:pPr algn="ctr"/>
            <a:r>
              <a:rPr lang="zh-TW" altLang="en-US" sz="4000" dirty="0">
                <a:solidFill>
                  <a:srgbClr val="7030A0"/>
                </a:solidFill>
                <a:latin typeface="微軟正黑體" panose="020B0604030504040204" pitchFamily="34" charset="-120"/>
                <a:ea typeface="微軟正黑體" panose="020B0604030504040204" pitchFamily="34" charset="-120"/>
              </a:rPr>
              <a:t>故意装成</a:t>
            </a:r>
            <a:r>
              <a:rPr lang="zh-CN" altLang="en-US" sz="4000" dirty="0">
                <a:solidFill>
                  <a:srgbClr val="7030A0"/>
                </a:solidFill>
                <a:latin typeface="微軟正黑體" panose="020B0604030504040204" pitchFamily="34" charset="-120"/>
                <a:ea typeface="微軟正黑體" panose="020B0604030504040204" pitchFamily="34" charset="-120"/>
              </a:rPr>
              <a:t>痴呆疯癫的样子。</a:t>
            </a:r>
            <a:endParaRPr lang="zh-TW" altLang="en-US" sz="4000" dirty="0">
              <a:solidFill>
                <a:srgbClr val="7030A0"/>
              </a:solidFill>
              <a:latin typeface="微軟正黑體" panose="020B0604030504040204" pitchFamily="34" charset="-120"/>
              <a:ea typeface="微軟正黑體" panose="020B0604030504040204" pitchFamily="34" charset="-120"/>
            </a:endParaRPr>
          </a:p>
        </p:txBody>
      </p:sp>
      <p:pic>
        <p:nvPicPr>
          <p:cNvPr id="9" name="圖片 8">
            <a:extLst>
              <a:ext uri="{FF2B5EF4-FFF2-40B4-BE49-F238E27FC236}">
                <a16:creationId xmlns:a16="http://schemas.microsoft.com/office/drawing/2014/main" id="{F8A8CFF9-CBCC-46EE-BFFB-2E34C0996A33}"/>
              </a:ext>
            </a:extLst>
          </p:cNvPr>
          <p:cNvPicPr>
            <a:picLocks noChangeAspect="1"/>
          </p:cNvPicPr>
          <p:nvPr/>
        </p:nvPicPr>
        <p:blipFill>
          <a:blip r:embed="rId2"/>
          <a:stretch>
            <a:fillRect/>
          </a:stretch>
        </p:blipFill>
        <p:spPr>
          <a:xfrm>
            <a:off x="699978" y="3164305"/>
            <a:ext cx="4570878" cy="2285439"/>
          </a:xfrm>
          <a:prstGeom prst="rect">
            <a:avLst/>
          </a:prstGeom>
        </p:spPr>
      </p:pic>
    </p:spTree>
    <p:extLst>
      <p:ext uri="{BB962C8B-B14F-4D97-AF65-F5344CB8AC3E}">
        <p14:creationId xmlns:p14="http://schemas.microsoft.com/office/powerpoint/2010/main" val="909661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E4DB7C4-5ED1-4F8B-BAD6-22A8CBC1FBED}"/>
              </a:ext>
            </a:extLst>
          </p:cNvPr>
          <p:cNvSpPr/>
          <p:nvPr/>
        </p:nvSpPr>
        <p:spPr>
          <a:xfrm>
            <a:off x="723900" y="789245"/>
            <a:ext cx="11137900" cy="4976555"/>
          </a:xfrm>
          <a:prstGeom prst="rect">
            <a:avLst/>
          </a:prstGeom>
        </p:spPr>
        <p:txBody>
          <a:bodyPr wrap="square">
            <a:spAutoFit/>
          </a:bodyPr>
          <a:lstStyle/>
          <a:p>
            <a:pPr indent="457200">
              <a:lnSpc>
                <a:spcPct val="150000"/>
              </a:lnSpc>
            </a:pPr>
            <a:r>
              <a:rPr lang="zh-CN" altLang="en-US" sz="3600" dirty="0">
                <a:latin typeface="微軟正黑體" panose="020B0604030504040204" pitchFamily="34" charset="-120"/>
                <a:ea typeface="微軟正黑體" panose="020B0604030504040204" pitchFamily="34" charset="-120"/>
              </a:rPr>
              <a:t>这是告诉她什么叫众怒难犯。难不成她会把全公司的人都炒了？她还背不起害公司停止运作的罪名。</a:t>
            </a:r>
          </a:p>
          <a:p>
            <a:pPr indent="457200">
              <a:lnSpc>
                <a:spcPct val="150000"/>
              </a:lnSpc>
            </a:pPr>
            <a:r>
              <a:rPr lang="zh-CN" altLang="en-US" sz="3600" dirty="0">
                <a:latin typeface="微軟正黑體" panose="020B0604030504040204" pitchFamily="34" charset="-120"/>
                <a:ea typeface="微軟正黑體" panose="020B0604030504040204" pitchFamily="34" charset="-120"/>
              </a:rPr>
              <a:t>突然有一天，坏女人向公司请了一个月的假。我们都觉得她是怕了我们，或是知道自己没有办法领导好下属而准备引咎辞职。</a:t>
            </a:r>
          </a:p>
          <a:p>
            <a:pPr>
              <a:lnSpc>
                <a:spcPct val="150000"/>
              </a:lnSpc>
            </a:pPr>
            <a:r>
              <a:rPr lang="zh-CN" altLang="en-US" sz="3600" dirty="0">
                <a:latin typeface="微軟正黑體" panose="020B0604030504040204" pitchFamily="34" charset="-120"/>
                <a:ea typeface="微軟正黑體" panose="020B0604030504040204" pitchFamily="34" charset="-120"/>
              </a:rPr>
              <a:t>　　公司里少了坏女人，连空气都豁然清朗起来。</a:t>
            </a:r>
          </a:p>
        </p:txBody>
      </p:sp>
    </p:spTree>
    <p:extLst>
      <p:ext uri="{BB962C8B-B14F-4D97-AF65-F5344CB8AC3E}">
        <p14:creationId xmlns:p14="http://schemas.microsoft.com/office/powerpoint/2010/main" val="39920663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687630" y="210152"/>
            <a:ext cx="2151321" cy="1107996"/>
          </a:xfrm>
          <a:prstGeom prst="rect">
            <a:avLst/>
          </a:prstGeom>
          <a:solidFill>
            <a:schemeClr val="accent4">
              <a:lumMod val="75000"/>
            </a:schemeClr>
          </a:solidFill>
          <a:ln>
            <a:solidFill>
              <a:schemeClr val="accent1"/>
            </a:solidFill>
          </a:ln>
        </p:spPr>
        <p:txBody>
          <a:bodyPr wrap="square" rtlCol="0">
            <a:spAutoFit/>
          </a:bodyPr>
          <a:lstStyle/>
          <a:p>
            <a:pPr algn="ctr"/>
            <a:r>
              <a:rPr lang="zh-TW" altLang="en-US" sz="6600" dirty="0">
                <a:solidFill>
                  <a:schemeClr val="bg1"/>
                </a:solidFill>
                <a:latin typeface="+mn-ea"/>
              </a:rPr>
              <a:t>罪名</a:t>
            </a:r>
            <a:endParaRPr lang="en-US" altLang="zh-TW" sz="6600" dirty="0">
              <a:solidFill>
                <a:schemeClr val="bg1"/>
              </a:solidFill>
              <a:latin typeface="+mn-ea"/>
            </a:endParaRPr>
          </a:p>
        </p:txBody>
      </p:sp>
      <p:sp>
        <p:nvSpPr>
          <p:cNvPr id="4" name="文字方塊 3">
            <a:extLst>
              <a:ext uri="{FF2B5EF4-FFF2-40B4-BE49-F238E27FC236}">
                <a16:creationId xmlns:a16="http://schemas.microsoft.com/office/drawing/2014/main" id="{AE265C2A-CA00-4841-992C-7C43D64B6320}"/>
              </a:ext>
            </a:extLst>
          </p:cNvPr>
          <p:cNvSpPr txBox="1"/>
          <p:nvPr/>
        </p:nvSpPr>
        <p:spPr>
          <a:xfrm>
            <a:off x="6415927" y="235165"/>
            <a:ext cx="2151321" cy="1107996"/>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zh-TW" altLang="en-US" sz="6600" dirty="0">
                <a:solidFill>
                  <a:schemeClr val="bg1"/>
                </a:solidFill>
                <a:latin typeface="+mn-ea"/>
              </a:rPr>
              <a:t>引咎</a:t>
            </a:r>
            <a:endParaRPr lang="en-US" altLang="zh-TW" sz="6600" dirty="0">
              <a:solidFill>
                <a:schemeClr val="bg1"/>
              </a:solidFill>
              <a:latin typeface="+mn-ea"/>
            </a:endParaRPr>
          </a:p>
        </p:txBody>
      </p:sp>
      <p:sp>
        <p:nvSpPr>
          <p:cNvPr id="5" name="文字方塊 4">
            <a:extLst>
              <a:ext uri="{FF2B5EF4-FFF2-40B4-BE49-F238E27FC236}">
                <a16:creationId xmlns:a16="http://schemas.microsoft.com/office/drawing/2014/main" id="{558E7656-10B4-4306-9253-BEABC2FAD5CB}"/>
              </a:ext>
            </a:extLst>
          </p:cNvPr>
          <p:cNvSpPr txBox="1"/>
          <p:nvPr/>
        </p:nvSpPr>
        <p:spPr>
          <a:xfrm>
            <a:off x="687630" y="3429000"/>
            <a:ext cx="2151321" cy="1107996"/>
          </a:xfrm>
          <a:prstGeom prst="rect">
            <a:avLst/>
          </a:prstGeom>
          <a:solidFill>
            <a:schemeClr val="accent4">
              <a:lumMod val="75000"/>
            </a:schemeClr>
          </a:solidFill>
          <a:ln>
            <a:solidFill>
              <a:schemeClr val="accent4">
                <a:lumMod val="75000"/>
              </a:schemeClr>
            </a:solidFill>
          </a:ln>
        </p:spPr>
        <p:txBody>
          <a:bodyPr wrap="square" rtlCol="0" anchor="ctr">
            <a:spAutoFit/>
          </a:bodyPr>
          <a:lstStyle/>
          <a:p>
            <a:pPr algn="ctr"/>
            <a:r>
              <a:rPr lang="zh-TW" altLang="en-US" sz="6600" dirty="0">
                <a:solidFill>
                  <a:schemeClr val="bg1"/>
                </a:solidFill>
                <a:latin typeface="+mn-ea"/>
              </a:rPr>
              <a:t>豁然</a:t>
            </a:r>
            <a:endParaRPr lang="en-US" altLang="zh-TW" sz="6600" dirty="0">
              <a:solidFill>
                <a:schemeClr val="bg1"/>
              </a:solidFill>
              <a:latin typeface="+mn-ea"/>
            </a:endParaRPr>
          </a:p>
        </p:txBody>
      </p:sp>
      <p:sp>
        <p:nvSpPr>
          <p:cNvPr id="6" name="文字方塊 5">
            <a:extLst>
              <a:ext uri="{FF2B5EF4-FFF2-40B4-BE49-F238E27FC236}">
                <a16:creationId xmlns:a16="http://schemas.microsoft.com/office/drawing/2014/main" id="{04856BEF-FABE-4A15-82C8-163159CEDA31}"/>
              </a:ext>
            </a:extLst>
          </p:cNvPr>
          <p:cNvSpPr txBox="1"/>
          <p:nvPr/>
        </p:nvSpPr>
        <p:spPr>
          <a:xfrm>
            <a:off x="6415926" y="3429000"/>
            <a:ext cx="2151321" cy="1107996"/>
          </a:xfrm>
          <a:prstGeom prst="rect">
            <a:avLst/>
          </a:prstGeom>
          <a:solidFill>
            <a:schemeClr val="accent4">
              <a:lumMod val="75000"/>
            </a:schemeClr>
          </a:solidFill>
          <a:ln>
            <a:solidFill>
              <a:schemeClr val="accent4">
                <a:lumMod val="75000"/>
              </a:schemeClr>
            </a:solidFill>
          </a:ln>
        </p:spPr>
        <p:txBody>
          <a:bodyPr wrap="square" rtlCol="0" anchor="ctr">
            <a:spAutoFit/>
          </a:bodyPr>
          <a:lstStyle/>
          <a:p>
            <a:pPr algn="ctr"/>
            <a:r>
              <a:rPr lang="zh-TW" altLang="en-US" sz="6600" dirty="0">
                <a:solidFill>
                  <a:schemeClr val="bg1"/>
                </a:solidFill>
                <a:latin typeface="+mn-ea"/>
              </a:rPr>
              <a:t>清朗</a:t>
            </a:r>
            <a:endParaRPr lang="en-US" altLang="zh-TW" sz="6600" dirty="0">
              <a:solidFill>
                <a:schemeClr val="bg1"/>
              </a:solidFill>
              <a:latin typeface="+mn-ea"/>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649142" y="1515232"/>
            <a:ext cx="5408370" cy="1845442"/>
          </a:xfrm>
          <a:prstGeom prst="rect">
            <a:avLst/>
          </a:prstGeom>
          <a:noFill/>
        </p:spPr>
        <p:txBody>
          <a:bodyPr wrap="square" rtlCol="0">
            <a:spAutoFit/>
          </a:bodyPr>
          <a:lstStyle/>
          <a:p>
            <a:pPr algn="ctr">
              <a:lnSpc>
                <a:spcPct val="150000"/>
              </a:lnSpc>
            </a:pPr>
            <a:r>
              <a:rPr lang="zh-CN" altLang="en-US" sz="4000" dirty="0">
                <a:latin typeface="微軟正黑體" panose="020B0604030504040204" pitchFamily="34" charset="-120"/>
                <a:ea typeface="微軟正黑體" panose="020B0604030504040204" pitchFamily="34" charset="-120"/>
              </a:rPr>
              <a:t>根据犯罪行为所定的名称</a:t>
            </a:r>
            <a:r>
              <a:rPr lang="zh-TW" altLang="en-US" sz="4000" dirty="0">
                <a:latin typeface="微軟正黑體" panose="020B0604030504040204" pitchFamily="34" charset="-120"/>
                <a:ea typeface="微軟正黑體" panose="020B0604030504040204" pitchFamily="34" charset="-120"/>
              </a:rPr>
              <a:t>。</a:t>
            </a:r>
          </a:p>
        </p:txBody>
      </p:sp>
      <p:sp>
        <p:nvSpPr>
          <p:cNvPr id="8" name="文字方塊 7">
            <a:extLst>
              <a:ext uri="{FF2B5EF4-FFF2-40B4-BE49-F238E27FC236}">
                <a16:creationId xmlns:a16="http://schemas.microsoft.com/office/drawing/2014/main" id="{4FD80E1D-4098-4E8F-80F3-90702602E502}"/>
              </a:ext>
            </a:extLst>
          </p:cNvPr>
          <p:cNvSpPr txBox="1"/>
          <p:nvPr/>
        </p:nvSpPr>
        <p:spPr>
          <a:xfrm>
            <a:off x="6134489" y="1979719"/>
            <a:ext cx="6096000" cy="922112"/>
          </a:xfrm>
          <a:prstGeom prst="rect">
            <a:avLst/>
          </a:prstGeom>
          <a:noFill/>
        </p:spPr>
        <p:txBody>
          <a:bodyPr wrap="square" rtlCol="0">
            <a:spAutoFit/>
          </a:bodyPr>
          <a:lstStyle/>
          <a:p>
            <a:pPr algn="ctr">
              <a:lnSpc>
                <a:spcPct val="150000"/>
              </a:lnSpc>
            </a:pPr>
            <a:r>
              <a:rPr lang="zh-CN" altLang="en-US" sz="4000" dirty="0">
                <a:latin typeface="微軟正黑體" panose="020B0604030504040204" pitchFamily="34" charset="-120"/>
                <a:ea typeface="微軟正黑體" panose="020B0604030504040204" pitchFamily="34" charset="-120"/>
              </a:rPr>
              <a:t>把过失归于自己</a:t>
            </a:r>
            <a:endParaRPr lang="zh-TW" altLang="en-US" sz="4000" dirty="0">
              <a:latin typeface="微軟正黑體" panose="020B0604030504040204" pitchFamily="34" charset="-120"/>
              <a:ea typeface="微軟正黑體" panose="020B0604030504040204" pitchFamily="34" charset="-120"/>
            </a:endParaRPr>
          </a:p>
        </p:txBody>
      </p:sp>
      <p:sp>
        <p:nvSpPr>
          <p:cNvPr id="9" name="文字方塊 8">
            <a:extLst>
              <a:ext uri="{FF2B5EF4-FFF2-40B4-BE49-F238E27FC236}">
                <a16:creationId xmlns:a16="http://schemas.microsoft.com/office/drawing/2014/main" id="{D17DCB4F-281E-48F9-8B9B-F6FF1FC41050}"/>
              </a:ext>
            </a:extLst>
          </p:cNvPr>
          <p:cNvSpPr txBox="1"/>
          <p:nvPr/>
        </p:nvSpPr>
        <p:spPr>
          <a:xfrm>
            <a:off x="687630" y="5179220"/>
            <a:ext cx="5408370" cy="922112"/>
          </a:xfrm>
          <a:prstGeom prst="rect">
            <a:avLst/>
          </a:prstGeom>
          <a:noFill/>
        </p:spPr>
        <p:txBody>
          <a:bodyPr wrap="square" rtlCol="0">
            <a:spAutoFit/>
          </a:bodyPr>
          <a:lstStyle/>
          <a:p>
            <a:pPr algn="ctr">
              <a:lnSpc>
                <a:spcPct val="150000"/>
              </a:lnSpc>
            </a:pPr>
            <a:r>
              <a:rPr lang="zh-CN" altLang="en-US" sz="4000" dirty="0">
                <a:latin typeface="微軟正黑體" panose="020B0604030504040204" pitchFamily="34" charset="-120"/>
                <a:ea typeface="微軟正黑體" panose="020B0604030504040204" pitchFamily="34" charset="-120"/>
              </a:rPr>
              <a:t>一下子彻底晓悟</a:t>
            </a:r>
            <a:endParaRPr lang="zh-TW" altLang="en-US" sz="4000" dirty="0">
              <a:latin typeface="微軟正黑體" panose="020B0604030504040204" pitchFamily="34" charset="-120"/>
              <a:ea typeface="微軟正黑體" panose="020B0604030504040204" pitchFamily="34" charset="-120"/>
            </a:endParaRPr>
          </a:p>
        </p:txBody>
      </p:sp>
      <p:sp>
        <p:nvSpPr>
          <p:cNvPr id="11" name="矩形 10">
            <a:extLst>
              <a:ext uri="{FF2B5EF4-FFF2-40B4-BE49-F238E27FC236}">
                <a16:creationId xmlns:a16="http://schemas.microsoft.com/office/drawing/2014/main" id="{9AF8CCF4-6697-482F-81B6-2EF38231843A}"/>
              </a:ext>
            </a:extLst>
          </p:cNvPr>
          <p:cNvSpPr/>
          <p:nvPr/>
        </p:nvSpPr>
        <p:spPr>
          <a:xfrm>
            <a:off x="2846785" y="3460883"/>
            <a:ext cx="3609474" cy="1077218"/>
          </a:xfrm>
          <a:prstGeom prst="rect">
            <a:avLst/>
          </a:prstGeom>
        </p:spPr>
        <p:txBody>
          <a:bodyPr wrap="square">
            <a:spAutoFit/>
          </a:bodyPr>
          <a:lstStyle/>
          <a:p>
            <a:pPr algn="ctr"/>
            <a:r>
              <a:rPr lang="en-US" altLang="zh-TW" sz="3200" dirty="0"/>
              <a:t>suddenly enlightened</a:t>
            </a:r>
            <a:endParaRPr lang="zh-TW" altLang="en-US" sz="3200" dirty="0">
              <a:latin typeface="+mn-ea"/>
              <a:cs typeface="Calibri" panose="020F0502020204030204" pitchFamily="34" charset="0"/>
            </a:endParaRPr>
          </a:p>
        </p:txBody>
      </p:sp>
      <p:sp>
        <p:nvSpPr>
          <p:cNvPr id="13" name="矩形 12">
            <a:extLst>
              <a:ext uri="{FF2B5EF4-FFF2-40B4-BE49-F238E27FC236}">
                <a16:creationId xmlns:a16="http://schemas.microsoft.com/office/drawing/2014/main" id="{32AA8BD3-2869-40FD-A7C0-6100AC3E5D3A}"/>
              </a:ext>
            </a:extLst>
          </p:cNvPr>
          <p:cNvSpPr/>
          <p:nvPr/>
        </p:nvSpPr>
        <p:spPr>
          <a:xfrm>
            <a:off x="8567246" y="3800880"/>
            <a:ext cx="3625143" cy="584775"/>
          </a:xfrm>
          <a:prstGeom prst="rect">
            <a:avLst/>
          </a:prstGeom>
        </p:spPr>
        <p:txBody>
          <a:bodyPr wrap="square">
            <a:spAutoFit/>
          </a:bodyPr>
          <a:lstStyle/>
          <a:p>
            <a:pPr algn="ctr"/>
            <a:r>
              <a:rPr lang="en-US" altLang="zh-TW" sz="3200" dirty="0"/>
              <a:t>cool and bright</a:t>
            </a:r>
            <a:endParaRPr lang="zh-TW" altLang="en-US" sz="3200" dirty="0">
              <a:latin typeface="+mn-ea"/>
              <a:cs typeface="Calibri" panose="020F0502020204030204" pitchFamily="34" charset="0"/>
            </a:endParaRPr>
          </a:p>
        </p:txBody>
      </p:sp>
      <p:sp>
        <p:nvSpPr>
          <p:cNvPr id="14" name="矩形 13">
            <a:extLst>
              <a:ext uri="{FF2B5EF4-FFF2-40B4-BE49-F238E27FC236}">
                <a16:creationId xmlns:a16="http://schemas.microsoft.com/office/drawing/2014/main" id="{6B1E5DB5-A453-4C9C-BA79-98369E7D6F4E}"/>
              </a:ext>
            </a:extLst>
          </p:cNvPr>
          <p:cNvSpPr/>
          <p:nvPr/>
        </p:nvSpPr>
        <p:spPr>
          <a:xfrm>
            <a:off x="8567246" y="681854"/>
            <a:ext cx="3618926" cy="584775"/>
          </a:xfrm>
          <a:prstGeom prst="rect">
            <a:avLst/>
          </a:prstGeom>
        </p:spPr>
        <p:txBody>
          <a:bodyPr wrap="square">
            <a:spAutoFit/>
          </a:bodyPr>
          <a:lstStyle/>
          <a:p>
            <a:pPr algn="ctr"/>
            <a:r>
              <a:rPr lang="en-US" altLang="zh-TW" sz="3200" dirty="0"/>
              <a:t>take the blame</a:t>
            </a:r>
            <a:endParaRPr lang="zh-TW" altLang="en-US" sz="3200" dirty="0">
              <a:latin typeface="+mn-ea"/>
              <a:cs typeface="Calibri" panose="020F0502020204030204" pitchFamily="34" charset="0"/>
            </a:endParaRPr>
          </a:p>
        </p:txBody>
      </p:sp>
      <p:sp>
        <p:nvSpPr>
          <p:cNvPr id="15" name="矩形 14">
            <a:extLst>
              <a:ext uri="{FF2B5EF4-FFF2-40B4-BE49-F238E27FC236}">
                <a16:creationId xmlns:a16="http://schemas.microsoft.com/office/drawing/2014/main" id="{58C387E4-4460-4071-8CB6-8D0ABB1306E7}"/>
              </a:ext>
            </a:extLst>
          </p:cNvPr>
          <p:cNvSpPr/>
          <p:nvPr/>
        </p:nvSpPr>
        <p:spPr>
          <a:xfrm>
            <a:off x="2838951" y="681853"/>
            <a:ext cx="3609474" cy="584775"/>
          </a:xfrm>
          <a:prstGeom prst="rect">
            <a:avLst/>
          </a:prstGeom>
        </p:spPr>
        <p:txBody>
          <a:bodyPr wrap="square">
            <a:spAutoFit/>
          </a:bodyPr>
          <a:lstStyle/>
          <a:p>
            <a:pPr algn="ctr"/>
            <a:r>
              <a:rPr lang="en-US" altLang="zh-TW" sz="3200" dirty="0"/>
              <a:t>crime</a:t>
            </a:r>
            <a:endParaRPr lang="zh-TW" altLang="en-US" sz="3200" dirty="0">
              <a:latin typeface="+mn-ea"/>
              <a:cs typeface="Calibri" panose="020F0502020204030204" pitchFamily="34" charset="0"/>
            </a:endParaRPr>
          </a:p>
        </p:txBody>
      </p:sp>
      <p:sp>
        <p:nvSpPr>
          <p:cNvPr id="16" name="文字方塊 15">
            <a:extLst>
              <a:ext uri="{FF2B5EF4-FFF2-40B4-BE49-F238E27FC236}">
                <a16:creationId xmlns:a16="http://schemas.microsoft.com/office/drawing/2014/main" id="{C1B381F7-6308-4A12-8D3E-C5002AC24ADA}"/>
              </a:ext>
            </a:extLst>
          </p:cNvPr>
          <p:cNvSpPr txBox="1"/>
          <p:nvPr/>
        </p:nvSpPr>
        <p:spPr>
          <a:xfrm>
            <a:off x="6404107" y="5132344"/>
            <a:ext cx="5782065" cy="902555"/>
          </a:xfrm>
          <a:prstGeom prst="rect">
            <a:avLst/>
          </a:prstGeom>
          <a:noFill/>
        </p:spPr>
        <p:txBody>
          <a:bodyPr wrap="square" rtlCol="0">
            <a:spAutoFit/>
          </a:bodyPr>
          <a:lstStyle/>
          <a:p>
            <a:pPr algn="ctr">
              <a:lnSpc>
                <a:spcPct val="150000"/>
              </a:lnSpc>
            </a:pPr>
            <a:r>
              <a:rPr lang="zh-TW" altLang="en-US" sz="4000" dirty="0"/>
              <a:t>凉爽晴朗</a:t>
            </a:r>
            <a:endParaRPr lang="zh-TW" altLang="en-US" sz="4000" dirty="0">
              <a:latin typeface="+mn-ea"/>
            </a:endParaRPr>
          </a:p>
        </p:txBody>
      </p:sp>
    </p:spTree>
    <p:extLst>
      <p:ext uri="{BB962C8B-B14F-4D97-AF65-F5344CB8AC3E}">
        <p14:creationId xmlns:p14="http://schemas.microsoft.com/office/powerpoint/2010/main" val="3198791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additive="base">
                                        <p:cTn id="55" dur="500" fill="hold"/>
                                        <p:tgtEl>
                                          <p:spTgt spid="5"/>
                                        </p:tgtEl>
                                        <p:attrNameLst>
                                          <p:attrName>ppt_x</p:attrName>
                                        </p:attrNameLst>
                                      </p:cBhvr>
                                      <p:tavLst>
                                        <p:tav tm="0">
                                          <p:val>
                                            <p:strVal val="#ppt_x"/>
                                          </p:val>
                                        </p:tav>
                                        <p:tav tm="100000">
                                          <p:val>
                                            <p:strVal val="#ppt_x"/>
                                          </p:val>
                                        </p:tav>
                                      </p:tavLst>
                                    </p:anim>
                                    <p:anim calcmode="lin" valueType="num">
                                      <p:cBhvr additive="base">
                                        <p:cTn id="5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ppt_x"/>
                                          </p:val>
                                        </p:tav>
                                        <p:tav tm="100000">
                                          <p:val>
                                            <p:strVal val="#ppt_x"/>
                                          </p:val>
                                        </p:tav>
                                      </p:tavLst>
                                    </p:anim>
                                    <p:anim calcmode="lin" valueType="num">
                                      <p:cBhvr additive="base">
                                        <p:cTn id="6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6"/>
                                        </p:tgtEl>
                                        <p:attrNameLst>
                                          <p:attrName>style.visibility</p:attrName>
                                        </p:attrNameLst>
                                      </p:cBhvr>
                                      <p:to>
                                        <p:strVal val="visible"/>
                                      </p:to>
                                    </p:set>
                                    <p:anim calcmode="lin" valueType="num">
                                      <p:cBhvr additive="base">
                                        <p:cTn id="67" dur="500" fill="hold"/>
                                        <p:tgtEl>
                                          <p:spTgt spid="6"/>
                                        </p:tgtEl>
                                        <p:attrNameLst>
                                          <p:attrName>ppt_x</p:attrName>
                                        </p:attrNameLst>
                                      </p:cBhvr>
                                      <p:tavLst>
                                        <p:tav tm="0">
                                          <p:val>
                                            <p:strVal val="#ppt_x"/>
                                          </p:val>
                                        </p:tav>
                                        <p:tav tm="100000">
                                          <p:val>
                                            <p:strVal val="#ppt_x"/>
                                          </p:val>
                                        </p:tav>
                                      </p:tavLst>
                                    </p:anim>
                                    <p:anim calcmode="lin" valueType="num">
                                      <p:cBhvr additive="base">
                                        <p:cTn id="6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ppt_x"/>
                                          </p:val>
                                        </p:tav>
                                        <p:tav tm="100000">
                                          <p:val>
                                            <p:strVal val="#ppt_x"/>
                                          </p:val>
                                        </p:tav>
                                      </p:tavLst>
                                    </p:anim>
                                    <p:anim calcmode="lin" valueType="num">
                                      <p:cBhvr additive="base">
                                        <p:cTn id="7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p:bldP spid="8" grpId="0"/>
      <p:bldP spid="9" grpId="0"/>
      <p:bldP spid="11" grpId="0"/>
      <p:bldP spid="13" grpId="0"/>
      <p:bldP spid="14" grpId="0"/>
      <p:bldP spid="15" grpId="0"/>
      <p:bldP spid="16"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3CD4040-8AA2-4C10-9B71-61F11E7BCD9A}"/>
              </a:ext>
            </a:extLst>
          </p:cNvPr>
          <p:cNvSpPr txBox="1"/>
          <p:nvPr/>
        </p:nvSpPr>
        <p:spPr>
          <a:xfrm>
            <a:off x="699978" y="589563"/>
            <a:ext cx="4327450" cy="1107996"/>
          </a:xfrm>
          <a:prstGeom prst="rect">
            <a:avLst/>
          </a:prstGeom>
          <a:solidFill>
            <a:srgbClr val="7030A0"/>
          </a:solidFill>
          <a:ln>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spAutoFit/>
          </a:bodyPr>
          <a:lstStyle/>
          <a:p>
            <a:pPr algn="ctr"/>
            <a:r>
              <a:rPr lang="zh-TW" altLang="en-US" sz="6600" dirty="0"/>
              <a:t>众怒难犯</a:t>
            </a:r>
            <a:endParaRPr lang="en-US" altLang="zh-TW" sz="6600" dirty="0"/>
          </a:p>
        </p:txBody>
      </p:sp>
      <p:sp>
        <p:nvSpPr>
          <p:cNvPr id="3" name="矩形 2">
            <a:extLst>
              <a:ext uri="{FF2B5EF4-FFF2-40B4-BE49-F238E27FC236}">
                <a16:creationId xmlns:a16="http://schemas.microsoft.com/office/drawing/2014/main" id="{5EFAA07E-D2DF-410D-BA07-6EE204523098}"/>
              </a:ext>
            </a:extLst>
          </p:cNvPr>
          <p:cNvSpPr/>
          <p:nvPr/>
        </p:nvSpPr>
        <p:spPr>
          <a:xfrm>
            <a:off x="5381626" y="2952219"/>
            <a:ext cx="6491396" cy="3015121"/>
          </a:xfrm>
          <a:prstGeom prst="rect">
            <a:avLst/>
          </a:prstGeom>
        </p:spPr>
        <p:txBody>
          <a:bodyPr wrap="square">
            <a:spAutoFit/>
          </a:bodyPr>
          <a:lstStyle/>
          <a:p>
            <a:pPr algn="ctr">
              <a:lnSpc>
                <a:spcPct val="150000"/>
              </a:lnSpc>
            </a:pPr>
            <a:r>
              <a:rPr lang="zh-TW" altLang="en-US" sz="4400" dirty="0"/>
              <a:t>老板想缩短工人的休假时间</a:t>
            </a:r>
            <a:r>
              <a:rPr lang="en-US" altLang="zh-TW" sz="4400" dirty="0"/>
              <a:t>,</a:t>
            </a:r>
            <a:r>
              <a:rPr lang="zh-TW" altLang="en-US" sz="4400" dirty="0"/>
              <a:t>但众怒难犯</a:t>
            </a:r>
            <a:r>
              <a:rPr lang="en-US" altLang="zh-TW" sz="4400" dirty="0"/>
              <a:t>,</a:t>
            </a:r>
            <a:r>
              <a:rPr lang="zh-TW" altLang="en-US" sz="4400" dirty="0"/>
              <a:t>最终没敢实行。</a:t>
            </a:r>
          </a:p>
        </p:txBody>
      </p:sp>
      <p:cxnSp>
        <p:nvCxnSpPr>
          <p:cNvPr id="5" name="直線單箭頭接點 4">
            <a:extLst>
              <a:ext uri="{FF2B5EF4-FFF2-40B4-BE49-F238E27FC236}">
                <a16:creationId xmlns:a16="http://schemas.microsoft.com/office/drawing/2014/main" id="{036036A7-BBBC-4FBA-AF40-C2B26F213443}"/>
              </a:ext>
            </a:extLst>
          </p:cNvPr>
          <p:cNvCxnSpPr>
            <a:cxnSpLocks/>
            <a:stCxn id="2" idx="3"/>
            <a:endCxn id="6" idx="1"/>
          </p:cNvCxnSpPr>
          <p:nvPr/>
        </p:nvCxnSpPr>
        <p:spPr>
          <a:xfrm>
            <a:off x="5027428" y="1143561"/>
            <a:ext cx="1068572" cy="0"/>
          </a:xfrm>
          <a:prstGeom prst="straightConnector1">
            <a:avLst/>
          </a:prstGeom>
          <a:ln w="76200">
            <a:solidFill>
              <a:srgbClr val="926397"/>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37018BC7-6073-4CA9-9B83-CB477C626896}"/>
              </a:ext>
            </a:extLst>
          </p:cNvPr>
          <p:cNvSpPr txBox="1"/>
          <p:nvPr/>
        </p:nvSpPr>
        <p:spPr>
          <a:xfrm>
            <a:off x="6096000" y="174065"/>
            <a:ext cx="6096000" cy="1938992"/>
          </a:xfrm>
          <a:prstGeom prst="rect">
            <a:avLst/>
          </a:prstGeom>
          <a:noFill/>
          <a:ln w="76200">
            <a:solidFill>
              <a:srgbClr val="7030A0"/>
            </a:solidFill>
          </a:ln>
        </p:spPr>
        <p:txBody>
          <a:bodyPr wrap="square" rtlCol="0">
            <a:spAutoFit/>
          </a:bodyPr>
          <a:lstStyle/>
          <a:p>
            <a:pPr algn="ctr"/>
            <a:r>
              <a:rPr lang="zh-CN" altLang="en-US" sz="4000" dirty="0">
                <a:solidFill>
                  <a:srgbClr val="7030A0"/>
                </a:solidFill>
                <a:latin typeface="微軟正黑體" panose="020B0604030504040204" pitchFamily="34" charset="-120"/>
                <a:ea typeface="微軟正黑體" panose="020B0604030504040204" pitchFamily="34" charset="-120"/>
              </a:rPr>
              <a:t>众人的愤怒不可触犯</a:t>
            </a:r>
            <a:r>
              <a:rPr lang="zh-TW" altLang="en-US" sz="4000" dirty="0">
                <a:solidFill>
                  <a:srgbClr val="7030A0"/>
                </a:solidFill>
                <a:latin typeface="微軟正黑體" panose="020B0604030504040204" pitchFamily="34" charset="-120"/>
                <a:ea typeface="微軟正黑體" panose="020B0604030504040204" pitchFamily="34" charset="-120"/>
              </a:rPr>
              <a:t>，表</a:t>
            </a:r>
            <a:r>
              <a:rPr lang="zh-CN" altLang="en-US" sz="4000" dirty="0">
                <a:solidFill>
                  <a:srgbClr val="7030A0"/>
                </a:solidFill>
                <a:latin typeface="微軟正黑體" panose="020B0604030504040204" pitchFamily="34" charset="-120"/>
                <a:ea typeface="微軟正黑體" panose="020B0604030504040204" pitchFamily="34" charset="-120"/>
              </a:rPr>
              <a:t>示不可以做群众不满意的事情。</a:t>
            </a:r>
            <a:r>
              <a:rPr lang="zh-TW" altLang="en-US" sz="4000" dirty="0">
                <a:solidFill>
                  <a:srgbClr val="7030A0"/>
                </a:solidFill>
                <a:latin typeface="微軟正黑體" panose="020B0604030504040204" pitchFamily="34" charset="-120"/>
                <a:ea typeface="微軟正黑體" panose="020B0604030504040204" pitchFamily="34" charset="-120"/>
              </a:rPr>
              <a:t>。</a:t>
            </a:r>
          </a:p>
        </p:txBody>
      </p:sp>
      <p:pic>
        <p:nvPicPr>
          <p:cNvPr id="10" name="圖片 9">
            <a:extLst>
              <a:ext uri="{FF2B5EF4-FFF2-40B4-BE49-F238E27FC236}">
                <a16:creationId xmlns:a16="http://schemas.microsoft.com/office/drawing/2014/main" id="{78D65440-F255-4A2C-8219-053326AEC596}"/>
              </a:ext>
            </a:extLst>
          </p:cNvPr>
          <p:cNvPicPr>
            <a:picLocks noChangeAspect="1"/>
          </p:cNvPicPr>
          <p:nvPr/>
        </p:nvPicPr>
        <p:blipFill>
          <a:blip r:embed="rId2"/>
          <a:stretch>
            <a:fillRect/>
          </a:stretch>
        </p:blipFill>
        <p:spPr>
          <a:xfrm>
            <a:off x="468731" y="2950936"/>
            <a:ext cx="4912895" cy="2763503"/>
          </a:xfrm>
          <a:prstGeom prst="rect">
            <a:avLst/>
          </a:prstGeom>
        </p:spPr>
      </p:pic>
    </p:spTree>
    <p:extLst>
      <p:ext uri="{BB962C8B-B14F-4D97-AF65-F5344CB8AC3E}">
        <p14:creationId xmlns:p14="http://schemas.microsoft.com/office/powerpoint/2010/main" val="4122926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theme/theme1.xml><?xml version="1.0" encoding="utf-8"?>
<a:theme xmlns:a="http://schemas.openxmlformats.org/drawingml/2006/main" name="裁剪">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
  <TotalTime>845</TotalTime>
  <Words>7303</Words>
  <Application>Microsoft Office PowerPoint</Application>
  <PresentationFormat>寬螢幕</PresentationFormat>
  <Paragraphs>866</Paragraphs>
  <Slides>126</Slides>
  <Notes>0</Notes>
  <HiddenSlides>0</HiddenSlides>
  <MMClips>0</MMClips>
  <ScaleCrop>false</ScaleCrop>
  <HeadingPairs>
    <vt:vector size="6" baseType="variant">
      <vt:variant>
        <vt:lpstr>使用字型</vt:lpstr>
      </vt:variant>
      <vt:variant>
        <vt:i4>5</vt:i4>
      </vt:variant>
      <vt:variant>
        <vt:lpstr>佈景主題</vt:lpstr>
      </vt:variant>
      <vt:variant>
        <vt:i4>1</vt:i4>
      </vt:variant>
      <vt:variant>
        <vt:lpstr>投影片標題</vt:lpstr>
      </vt:variant>
      <vt:variant>
        <vt:i4>126</vt:i4>
      </vt:variant>
    </vt:vector>
  </HeadingPairs>
  <TitlesOfParts>
    <vt:vector size="132" baseType="lpstr">
      <vt:lpstr>Helvetica Neue</vt:lpstr>
      <vt:lpstr>Microsoft Yahei</vt:lpstr>
      <vt:lpstr>微軟正黑體</vt:lpstr>
      <vt:lpstr>Calibri</vt:lpstr>
      <vt:lpstr>Franklin Gothic Book</vt:lpstr>
      <vt:lpstr>裁剪</vt:lpstr>
      <vt:lpstr>第八课 随感二则</vt:lpstr>
      <vt:lpstr>PowerPoint 簡報</vt:lpstr>
      <vt:lpstr>吃一行，恨一行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子不嫌母丑，狗不嫌家贫</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拾荒的母亲</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第八课 随感二则</dc:title>
  <dc:creator>鄭雅瓈</dc:creator>
  <cp:lastModifiedBy>鄭雅瓈</cp:lastModifiedBy>
  <cp:revision>168</cp:revision>
  <dcterms:created xsi:type="dcterms:W3CDTF">2020-04-05T08:13:45Z</dcterms:created>
  <dcterms:modified xsi:type="dcterms:W3CDTF">2020-04-23T01:33:11Z</dcterms:modified>
</cp:coreProperties>
</file>