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56" r:id="rId2"/>
    <p:sldId id="378" r:id="rId3"/>
    <p:sldId id="445" r:id="rId4"/>
    <p:sldId id="446" r:id="rId5"/>
    <p:sldId id="392" r:id="rId6"/>
    <p:sldId id="425" r:id="rId7"/>
    <p:sldId id="484" r:id="rId8"/>
    <p:sldId id="486" r:id="rId9"/>
    <p:sldId id="487" r:id="rId10"/>
    <p:sldId id="435" r:id="rId11"/>
    <p:sldId id="488" r:id="rId12"/>
    <p:sldId id="489" r:id="rId13"/>
    <p:sldId id="257" r:id="rId14"/>
    <p:sldId id="448" r:id="rId15"/>
    <p:sldId id="449" r:id="rId16"/>
    <p:sldId id="450" r:id="rId17"/>
    <p:sldId id="451" r:id="rId18"/>
    <p:sldId id="490" r:id="rId19"/>
    <p:sldId id="452" r:id="rId20"/>
    <p:sldId id="453" r:id="rId21"/>
    <p:sldId id="258" r:id="rId22"/>
    <p:sldId id="454" r:id="rId23"/>
    <p:sldId id="455" r:id="rId24"/>
    <p:sldId id="456" r:id="rId25"/>
    <p:sldId id="457" r:id="rId26"/>
    <p:sldId id="439" r:id="rId27"/>
    <p:sldId id="491" r:id="rId28"/>
    <p:sldId id="492" r:id="rId29"/>
    <p:sldId id="259" r:id="rId30"/>
    <p:sldId id="458" r:id="rId31"/>
    <p:sldId id="459" r:id="rId32"/>
    <p:sldId id="460" r:id="rId33"/>
    <p:sldId id="461" r:id="rId34"/>
    <p:sldId id="462" r:id="rId35"/>
    <p:sldId id="463" r:id="rId36"/>
    <p:sldId id="436" r:id="rId37"/>
    <p:sldId id="493" r:id="rId38"/>
    <p:sldId id="494" r:id="rId39"/>
    <p:sldId id="427" r:id="rId40"/>
    <p:sldId id="495" r:id="rId41"/>
    <p:sldId id="498" r:id="rId42"/>
    <p:sldId id="496" r:id="rId43"/>
    <p:sldId id="440" r:id="rId44"/>
    <p:sldId id="499" r:id="rId45"/>
    <p:sldId id="500" r:id="rId46"/>
    <p:sldId id="501" r:id="rId47"/>
    <p:sldId id="502" r:id="rId48"/>
    <p:sldId id="260" r:id="rId49"/>
    <p:sldId id="464" r:id="rId50"/>
    <p:sldId id="465" r:id="rId51"/>
    <p:sldId id="467" r:id="rId52"/>
    <p:sldId id="468" r:id="rId53"/>
    <p:sldId id="503" r:id="rId54"/>
    <p:sldId id="469" r:id="rId55"/>
    <p:sldId id="441" r:id="rId56"/>
    <p:sldId id="504" r:id="rId57"/>
    <p:sldId id="506" r:id="rId58"/>
    <p:sldId id="505" r:id="rId59"/>
    <p:sldId id="261" r:id="rId60"/>
    <p:sldId id="471" r:id="rId61"/>
    <p:sldId id="472" r:id="rId62"/>
    <p:sldId id="473" r:id="rId63"/>
    <p:sldId id="474" r:id="rId64"/>
    <p:sldId id="475" r:id="rId65"/>
    <p:sldId id="476" r:id="rId66"/>
    <p:sldId id="470" r:id="rId67"/>
    <p:sldId id="437" r:id="rId68"/>
    <p:sldId id="508" r:id="rId69"/>
    <p:sldId id="509" r:id="rId70"/>
    <p:sldId id="510" r:id="rId71"/>
    <p:sldId id="511" r:id="rId72"/>
    <p:sldId id="513" r:id="rId73"/>
    <p:sldId id="514" r:id="rId74"/>
    <p:sldId id="442" r:id="rId75"/>
    <p:sldId id="515" r:id="rId76"/>
    <p:sldId id="516" r:id="rId77"/>
    <p:sldId id="262" r:id="rId78"/>
    <p:sldId id="477" r:id="rId79"/>
    <p:sldId id="478" r:id="rId80"/>
    <p:sldId id="479" r:id="rId81"/>
    <p:sldId id="480" r:id="rId82"/>
    <p:sldId id="266" r:id="rId83"/>
    <p:sldId id="481" r:id="rId84"/>
    <p:sldId id="482" r:id="rId85"/>
    <p:sldId id="483" r:id="rId86"/>
    <p:sldId id="438" r:id="rId87"/>
    <p:sldId id="522" r:id="rId88"/>
    <p:sldId id="523" r:id="rId89"/>
    <p:sldId id="524" r:id="rId90"/>
    <p:sldId id="525" r:id="rId91"/>
    <p:sldId id="443" r:id="rId92"/>
    <p:sldId id="517" r:id="rId93"/>
    <p:sldId id="518" r:id="rId94"/>
    <p:sldId id="444" r:id="rId95"/>
    <p:sldId id="519" r:id="rId96"/>
    <p:sldId id="520" r:id="rId97"/>
    <p:sldId id="263" r:id="rId98"/>
    <p:sldId id="526" r:id="rId99"/>
    <p:sldId id="528" r:id="rId100"/>
    <p:sldId id="527" r:id="rId101"/>
    <p:sldId id="529" r:id="rId102"/>
    <p:sldId id="530" r:id="rId103"/>
    <p:sldId id="531" r:id="rId104"/>
    <p:sldId id="532" r:id="rId105"/>
    <p:sldId id="533" r:id="rId106"/>
    <p:sldId id="535" r:id="rId107"/>
    <p:sldId id="534" r:id="rId10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66"/>
    <a:srgbClr val="DFE8E8"/>
    <a:srgbClr val="F8E7D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淺色樣式 3 - 輔色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DA37D80-6434-44D0-A028-1B22A696006F}" styleName="淺色樣式 3 - 輔色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C89EF96-8CEA-46FF-86C4-4CE0E7609802}" styleName="淺色樣式 3 - 輔色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16D9F66E-5EB9-4882-86FB-DCBF35E3C3E4}" styleName="中等深淺樣式 4 - 輔色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BDBED569-4797-4DF1-A0F4-6AAB3CD982D8}" styleName="淺色樣式 3 - 輔色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7296" autoAdjust="0"/>
    <p:restoredTop sz="94660"/>
  </p:normalViewPr>
  <p:slideViewPr>
    <p:cSldViewPr snapToGrid="0" showGuides="1">
      <p:cViewPr varScale="1">
        <p:scale>
          <a:sx n="67" d="100"/>
          <a:sy n="67" d="100"/>
        </p:scale>
        <p:origin x="172" y="48"/>
      </p:cViewPr>
      <p:guideLst>
        <p:guide orient="horz" pos="2183"/>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tableStyles" Target="tableStyle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presProps" Target="presProp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7200" cap="none" baseline="0">
                <a:blipFill dpi="0" rotWithShape="1">
                  <a:blip r:embed="rId4"/>
                  <a:srcRect/>
                  <a:tile tx="6350" ty="-127000" sx="65000" sy="64000" flip="none" algn="tl"/>
                </a:blipFill>
              </a:defRPr>
            </a:lvl1pPr>
          </a:lstStyle>
          <a:p>
            <a:r>
              <a:rPr lang="zh-TW" altLang="en-US"/>
              <a:t>按一下以編輯母片標題樣式</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zh-TW" altLang="en-US"/>
              <a:t>按一下以編輯母片子標題樣式</a:t>
            </a:r>
            <a:endParaRPr lang="en-US" dirty="0"/>
          </a:p>
        </p:txBody>
      </p:sp>
      <p:sp>
        <p:nvSpPr>
          <p:cNvPr id="4" name="Date Placeholder 3"/>
          <p:cNvSpPr>
            <a:spLocks noGrp="1"/>
          </p:cNvSpPr>
          <p:nvPr>
            <p:ph type="dt" sz="half" idx="10"/>
          </p:nvPr>
        </p:nvSpPr>
        <p:spPr/>
        <p:txBody>
          <a:bodyPr/>
          <a:lstStyle/>
          <a:p>
            <a:fld id="{83448B07-2C06-4CF2-8E91-F7385E71E2CB}" type="datetimeFigureOut">
              <a:rPr lang="en-US" dirty="0"/>
              <a:t>5/12/2020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b="0"/>
            </a:lvl1p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181069D4-B020-4602-B87C-B094679675DF}" type="datetimeFigureOut">
              <a:rPr lang="en-US" dirty="0"/>
              <a:t>5/12/2020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936C11EA-3D59-4DFE-9385-0A032B3191AF}" type="datetimeFigureOut">
              <a:rPr lang="en-US" dirty="0"/>
              <a:t>5/12/2020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804936D4-0671-4B70-A95D-BFBC9A35DA5B}" type="datetimeFigureOut">
              <a:rPr lang="en-US" dirty="0"/>
              <a:t>5/12/2020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章節標題">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7200" b="0"/>
            </a:lvl1pPr>
          </a:lstStyle>
          <a:p>
            <a:r>
              <a:rPr lang="zh-TW" altLang="en-US"/>
              <a:t>按一下以編輯母片標題樣式</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a:xfrm>
            <a:off x="8593667" y="6272784"/>
            <a:ext cx="2644309" cy="365125"/>
          </a:xfrm>
        </p:spPr>
        <p:txBody>
          <a:bodyPr/>
          <a:lstStyle/>
          <a:p>
            <a:fld id="{DDD67DAC-232D-4042-B5C0-E64770A42A28}" type="datetimeFigureOut">
              <a:rPr lang="en-US" dirty="0"/>
              <a:t>5/12/2020</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8ECECD2C-79BD-4B90-B3FA-E3B19B3FF97B}" type="datetimeFigureOut">
              <a:rPr lang="en-US" dirty="0"/>
              <a:t>5/12/2020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29E9FDB6-7A26-4DBB-9BB0-088C0534314D}" type="datetimeFigureOut">
              <a:rPr lang="en-US" dirty="0"/>
              <a:t>5/12/2020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C2E7C72F-E0F0-449A-A903-6D7865ED3EFA}" type="datetimeFigureOut">
              <a:rPr lang="en-US" dirty="0"/>
              <a:t>5/12/2020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41207D-C9F3-42EA-960B-DC9955B358C7}" type="datetimeFigureOut">
              <a:rPr lang="en-US" dirty="0"/>
              <a:t>5/12/2020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含輔助字幕的內容">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0"/>
            </a:lvl1pPr>
          </a:lstStyle>
          <a:p>
            <a:r>
              <a:rPr lang="zh-TW" altLang="en-US"/>
              <a:t>按一下以編輯母片標題樣式</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4D8827A6-8947-4115-8D9E-E89B1EC0518D}" type="datetimeFigureOut">
              <a:rPr lang="en-US" dirty="0"/>
              <a:t>5/12/2020</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輔助字幕的圖片">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a:t>按一下圖示以新增圖片</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ED460A6F-F31A-4CA3-B222-0B3C224FF998}" type="datetimeFigureOut">
              <a:rPr lang="en-US" dirty="0"/>
              <a:t>5/12/2020</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648A1663-7765-4EF4-B97F-A02E70C6265E}" type="datetimeFigureOut">
              <a:rPr lang="en-US" dirty="0"/>
              <a:t>5/12/2020</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0">
                <a:solidFill>
                  <a:srgbClr val="FFFFFF"/>
                </a:solidFill>
                <a:latin typeface="+mj-lt"/>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4800" kern="1200" cap="none"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E189B43-D957-4E89-B409-C2CF24A11C5A}"/>
              </a:ext>
            </a:extLst>
          </p:cNvPr>
          <p:cNvSpPr>
            <a:spLocks noGrp="1"/>
          </p:cNvSpPr>
          <p:nvPr>
            <p:ph type="ctrTitle"/>
          </p:nvPr>
        </p:nvSpPr>
        <p:spPr>
          <a:xfrm>
            <a:off x="342900" y="1095375"/>
            <a:ext cx="11506200" cy="3372656"/>
          </a:xfrm>
        </p:spPr>
        <p:txBody>
          <a:bodyPr/>
          <a:lstStyle/>
          <a:p>
            <a:pPr algn="ctr">
              <a:lnSpc>
                <a:spcPct val="100000"/>
              </a:lnSpc>
            </a:pPr>
            <a:r>
              <a:rPr lang="zh-TW" altLang="en-US" dirty="0"/>
              <a:t>第十课</a:t>
            </a:r>
            <a:br>
              <a:rPr lang="en-US" altLang="zh-TW" dirty="0"/>
            </a:br>
            <a:r>
              <a:rPr lang="zh-TW" altLang="en-US" dirty="0"/>
              <a:t>音乐之伴</a:t>
            </a:r>
          </a:p>
        </p:txBody>
      </p:sp>
    </p:spTree>
    <p:extLst>
      <p:ext uri="{BB962C8B-B14F-4D97-AF65-F5344CB8AC3E}">
        <p14:creationId xmlns:p14="http://schemas.microsoft.com/office/powerpoint/2010/main" val="40147449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A6432754-648C-4AD6-A289-25556EFC636D}"/>
              </a:ext>
            </a:extLst>
          </p:cNvPr>
          <p:cNvSpPr txBox="1"/>
          <p:nvPr/>
        </p:nvSpPr>
        <p:spPr>
          <a:xfrm>
            <a:off x="333497" y="500330"/>
            <a:ext cx="11525005" cy="1323439"/>
          </a:xfrm>
          <a:prstGeom prst="rect">
            <a:avLst/>
          </a:prstGeom>
          <a:solidFill>
            <a:srgbClr val="660033"/>
          </a:solidFill>
        </p:spPr>
        <p:txBody>
          <a:bodyPr wrap="square" rtlCol="0">
            <a:spAutoFit/>
          </a:bodyPr>
          <a:lstStyle/>
          <a:p>
            <a:pPr algn="ctr"/>
            <a:r>
              <a:rPr lang="zh-TW" altLang="en-US" sz="8000" u="sng" dirty="0">
                <a:solidFill>
                  <a:schemeClr val="bg1"/>
                </a:solidFill>
                <a:latin typeface="微軟正黑體" panose="020B0604030504040204" pitchFamily="34" charset="-120"/>
                <a:ea typeface="微軟正黑體" panose="020B0604030504040204" pitchFamily="34" charset="-120"/>
              </a:rPr>
              <a:t>各</a:t>
            </a:r>
            <a:r>
              <a:rPr lang="zh-TW" altLang="en-US" sz="8000" dirty="0">
                <a:solidFill>
                  <a:schemeClr val="bg1"/>
                </a:solidFill>
                <a:latin typeface="微軟正黑體" panose="020B0604030504040204" pitchFamily="34" charset="-120"/>
                <a:ea typeface="微軟正黑體" panose="020B0604030504040204" pitchFamily="34" charset="-120"/>
              </a:rPr>
              <a:t>司</a:t>
            </a:r>
            <a:r>
              <a:rPr lang="zh-TW" altLang="en-US" sz="8000" u="sng" dirty="0">
                <a:solidFill>
                  <a:schemeClr val="bg1"/>
                </a:solidFill>
                <a:latin typeface="微軟正黑體" panose="020B0604030504040204" pitchFamily="34" charset="-120"/>
                <a:ea typeface="微軟正黑體" panose="020B0604030504040204" pitchFamily="34" charset="-120"/>
              </a:rPr>
              <a:t>其</a:t>
            </a:r>
            <a:r>
              <a:rPr lang="zh-TW" altLang="en-US" sz="8000" dirty="0">
                <a:solidFill>
                  <a:schemeClr val="bg1"/>
                </a:solidFill>
                <a:latin typeface="微軟正黑體" panose="020B0604030504040204" pitchFamily="34" charset="-120"/>
                <a:ea typeface="微軟正黑體" panose="020B0604030504040204" pitchFamily="34" charset="-120"/>
              </a:rPr>
              <a:t>职</a:t>
            </a:r>
            <a:endParaRPr lang="en-US" altLang="zh-TW" sz="8000" dirty="0">
              <a:solidFill>
                <a:schemeClr val="bg1"/>
              </a:solidFill>
              <a:latin typeface="微軟正黑體" panose="020B0604030504040204" pitchFamily="34" charset="-120"/>
              <a:ea typeface="微軟正黑體" panose="020B0604030504040204" pitchFamily="34" charset="-120"/>
            </a:endParaRPr>
          </a:p>
        </p:txBody>
      </p:sp>
      <p:sp>
        <p:nvSpPr>
          <p:cNvPr id="5" name="文字方塊 4">
            <a:extLst>
              <a:ext uri="{FF2B5EF4-FFF2-40B4-BE49-F238E27FC236}">
                <a16:creationId xmlns:a16="http://schemas.microsoft.com/office/drawing/2014/main" id="{4A824F04-5B21-4CAC-9E28-DE231C124E7C}"/>
              </a:ext>
            </a:extLst>
          </p:cNvPr>
          <p:cNvSpPr txBox="1"/>
          <p:nvPr/>
        </p:nvSpPr>
        <p:spPr>
          <a:xfrm>
            <a:off x="333496" y="1845139"/>
            <a:ext cx="11525005" cy="902555"/>
          </a:xfrm>
          <a:prstGeom prst="rect">
            <a:avLst/>
          </a:prstGeom>
          <a:noFill/>
          <a:ln>
            <a:solidFill>
              <a:schemeClr val="tx1"/>
            </a:solidFill>
          </a:ln>
        </p:spPr>
        <p:txBody>
          <a:bodyPr wrap="square" rtlCol="0">
            <a:spAutoFit/>
          </a:bodyPr>
          <a:lstStyle/>
          <a:p>
            <a:pPr algn="ctr">
              <a:lnSpc>
                <a:spcPct val="150000"/>
              </a:lnSpc>
            </a:pPr>
            <a:r>
              <a:rPr lang="zh-TW" altLang="en-US" sz="4000" dirty="0">
                <a:latin typeface="微軟正黑體" panose="020B0604030504040204" pitchFamily="34" charset="-120"/>
                <a:ea typeface="微軟正黑體" panose="020B0604030504040204" pitchFamily="34" charset="-120"/>
              </a:rPr>
              <a:t> 各</a:t>
            </a:r>
            <a:r>
              <a:rPr lang="en-US" altLang="zh-TW" sz="4000" dirty="0">
                <a:latin typeface="微軟正黑體" panose="020B0604030504040204" pitchFamily="34" charset="-120"/>
                <a:ea typeface="微軟正黑體" panose="020B0604030504040204" pitchFamily="34" charset="-120"/>
              </a:rPr>
              <a:t>+</a:t>
            </a:r>
            <a:r>
              <a:rPr lang="zh-TW" altLang="en-US" sz="4000" dirty="0">
                <a:latin typeface="微軟正黑體" panose="020B0604030504040204" pitchFamily="34" charset="-120"/>
                <a:ea typeface="微軟正黑體" panose="020B0604030504040204" pitchFamily="34" charset="-120"/>
              </a:rPr>
              <a:t>动词</a:t>
            </a:r>
            <a:r>
              <a:rPr lang="en-US" altLang="zh-TW" sz="4000" dirty="0">
                <a:latin typeface="微軟正黑體" panose="020B0604030504040204" pitchFamily="34" charset="-120"/>
                <a:ea typeface="微軟正黑體" panose="020B0604030504040204" pitchFamily="34" charset="-120"/>
              </a:rPr>
              <a:t>+</a:t>
            </a:r>
            <a:r>
              <a:rPr lang="zh-TW" altLang="en-US" sz="4000" dirty="0">
                <a:latin typeface="微軟正黑體" panose="020B0604030504040204" pitchFamily="34" charset="-120"/>
                <a:ea typeface="微軟正黑體" panose="020B0604030504040204" pitchFamily="34" charset="-120"/>
              </a:rPr>
              <a:t>其</a:t>
            </a:r>
            <a:r>
              <a:rPr lang="en-US" altLang="zh-TW" sz="4000" dirty="0">
                <a:latin typeface="微軟正黑體" panose="020B0604030504040204" pitchFamily="34" charset="-120"/>
                <a:ea typeface="微軟正黑體" panose="020B0604030504040204" pitchFamily="34" charset="-120"/>
              </a:rPr>
              <a:t>....</a:t>
            </a:r>
            <a:r>
              <a:rPr lang="zh-TW" altLang="en-US" sz="4000" dirty="0">
                <a:latin typeface="微軟正黑體" panose="020B0604030504040204" pitchFamily="34" charset="-120"/>
                <a:ea typeface="微軟正黑體" panose="020B0604030504040204" pitchFamily="34" charset="-120"/>
              </a:rPr>
              <a:t>。</a:t>
            </a:r>
            <a:endParaRPr lang="en-US" altLang="zh-TW" sz="4000" dirty="0">
              <a:latin typeface="微軟正黑體" panose="020B0604030504040204" pitchFamily="34" charset="-120"/>
              <a:ea typeface="微軟正黑體" panose="020B0604030504040204" pitchFamily="34" charset="-120"/>
            </a:endParaRPr>
          </a:p>
        </p:txBody>
      </p:sp>
      <p:graphicFrame>
        <p:nvGraphicFramePr>
          <p:cNvPr id="3" name="表格 3">
            <a:extLst>
              <a:ext uri="{FF2B5EF4-FFF2-40B4-BE49-F238E27FC236}">
                <a16:creationId xmlns:a16="http://schemas.microsoft.com/office/drawing/2014/main" id="{D31746F8-4AD0-4BF1-90AD-9CC4FD2238CD}"/>
              </a:ext>
            </a:extLst>
          </p:cNvPr>
          <p:cNvGraphicFramePr>
            <a:graphicFrameLocks noGrp="1"/>
          </p:cNvGraphicFramePr>
          <p:nvPr>
            <p:extLst>
              <p:ext uri="{D42A27DB-BD31-4B8C-83A1-F6EECF244321}">
                <p14:modId xmlns:p14="http://schemas.microsoft.com/office/powerpoint/2010/main" val="4185442736"/>
              </p:ext>
            </p:extLst>
          </p:nvPr>
        </p:nvGraphicFramePr>
        <p:xfrm>
          <a:off x="333496" y="3091390"/>
          <a:ext cx="11525006" cy="3032380"/>
        </p:xfrm>
        <a:graphic>
          <a:graphicData uri="http://schemas.openxmlformats.org/drawingml/2006/table">
            <a:tbl>
              <a:tblPr firstRow="1" bandRow="1">
                <a:tableStyleId>{5DA37D80-6434-44D0-A028-1B22A696006F}</a:tableStyleId>
              </a:tblPr>
              <a:tblGrid>
                <a:gridCol w="5762503">
                  <a:extLst>
                    <a:ext uri="{9D8B030D-6E8A-4147-A177-3AD203B41FA5}">
                      <a16:colId xmlns:a16="http://schemas.microsoft.com/office/drawing/2014/main" val="997588589"/>
                    </a:ext>
                  </a:extLst>
                </a:gridCol>
                <a:gridCol w="5762503">
                  <a:extLst>
                    <a:ext uri="{9D8B030D-6E8A-4147-A177-3AD203B41FA5}">
                      <a16:colId xmlns:a16="http://schemas.microsoft.com/office/drawing/2014/main" val="1597052309"/>
                    </a:ext>
                  </a:extLst>
                </a:gridCol>
              </a:tblGrid>
              <a:tr h="911755">
                <a:tc>
                  <a:txBody>
                    <a:bodyPr/>
                    <a:lstStyle/>
                    <a:p>
                      <a:pPr algn="ctr">
                        <a:lnSpc>
                          <a:spcPct val="150000"/>
                        </a:lnSpc>
                      </a:pPr>
                      <a:r>
                        <a:rPr lang="zh-TW" altLang="en-US" sz="3600" b="1" dirty="0">
                          <a:latin typeface="微軟正黑體" panose="020B0604030504040204" pitchFamily="34" charset="-120"/>
                          <a:ea typeface="微軟正黑體" panose="020B0604030504040204" pitchFamily="34" charset="-120"/>
                        </a:rPr>
                        <a:t>各得其所</a:t>
                      </a:r>
                      <a:endParaRPr lang="en-US" altLang="zh-TW" sz="3600" b="1" dirty="0">
                        <a:latin typeface="微軟正黑體" panose="020B0604030504040204" pitchFamily="34" charset="-120"/>
                        <a:ea typeface="微軟正黑體" panose="020B0604030504040204" pitchFamily="34" charset="-120"/>
                      </a:endParaRPr>
                    </a:p>
                    <a:p>
                      <a:pPr algn="ctr">
                        <a:lnSpc>
                          <a:spcPct val="150000"/>
                        </a:lnSpc>
                      </a:pPr>
                      <a:r>
                        <a:rPr lang="en-US" altLang="zh-TW" sz="3000" b="0" dirty="0">
                          <a:latin typeface="微軟正黑體" panose="020B0604030504040204" pitchFamily="34" charset="-120"/>
                          <a:ea typeface="微軟正黑體" panose="020B0604030504040204" pitchFamily="34" charset="-120"/>
                        </a:rPr>
                        <a:t>(</a:t>
                      </a:r>
                      <a:r>
                        <a:rPr lang="zh-TW" altLang="en-US" sz="3000" b="0" dirty="0">
                          <a:latin typeface="微軟正黑體" panose="020B0604030504040204" pitchFamily="34" charset="-120"/>
                          <a:ea typeface="微軟正黑體" panose="020B0604030504040204" pitchFamily="34" charset="-120"/>
                        </a:rPr>
                        <a:t>每个人或事物都得到适当的安排</a:t>
                      </a:r>
                      <a:r>
                        <a:rPr lang="en-US" altLang="zh-TW" sz="3000" b="0" dirty="0">
                          <a:latin typeface="微軟正黑體" panose="020B0604030504040204" pitchFamily="34" charset="-120"/>
                          <a:ea typeface="微軟正黑體" panose="020B0604030504040204" pitchFamily="34" charset="-120"/>
                        </a:rPr>
                        <a:t>)</a:t>
                      </a:r>
                      <a:endParaRPr lang="zh-TW" altLang="en-US" sz="3000" b="0" dirty="0">
                        <a:latin typeface="微軟正黑體" panose="020B0604030504040204" pitchFamily="34" charset="-120"/>
                        <a:ea typeface="微軟正黑體" panose="020B0604030504040204" pitchFamily="34" charset="-120"/>
                      </a:endParaRPr>
                    </a:p>
                  </a:txBody>
                  <a:tcPr anchor="ctr"/>
                </a:tc>
                <a:tc>
                  <a:txBody>
                    <a:bodyPr/>
                    <a:lstStyle/>
                    <a:p>
                      <a:pPr algn="ctr">
                        <a:lnSpc>
                          <a:spcPct val="150000"/>
                        </a:lnSpc>
                      </a:pPr>
                      <a:r>
                        <a:rPr lang="zh-TW" altLang="en-US" sz="3600" b="1" dirty="0">
                          <a:latin typeface="微軟正黑體" panose="020B0604030504040204" pitchFamily="34" charset="-120"/>
                          <a:ea typeface="微軟正黑體" panose="020B0604030504040204" pitchFamily="34" charset="-120"/>
                        </a:rPr>
                        <a:t>各负其责</a:t>
                      </a:r>
                      <a:endParaRPr lang="en-US" altLang="zh-TW" sz="3600" b="1" dirty="0">
                        <a:latin typeface="微軟正黑體" panose="020B0604030504040204" pitchFamily="34" charset="-120"/>
                        <a:ea typeface="微軟正黑體" panose="020B0604030504040204" pitchFamily="34" charset="-120"/>
                      </a:endParaRPr>
                    </a:p>
                    <a:p>
                      <a:pPr marL="0" marR="0" lvl="0" indent="0" algn="ctr" defTabSz="914400" rtl="0" eaLnBrk="1" fontAlgn="auto" latinLnBrk="0" hangingPunct="1">
                        <a:lnSpc>
                          <a:spcPct val="150000"/>
                        </a:lnSpc>
                        <a:spcBef>
                          <a:spcPts val="0"/>
                        </a:spcBef>
                        <a:spcAft>
                          <a:spcPts val="0"/>
                        </a:spcAft>
                        <a:buClrTx/>
                        <a:buSzTx/>
                        <a:buFontTx/>
                        <a:buNone/>
                        <a:tabLst/>
                        <a:defRPr/>
                      </a:pPr>
                      <a:r>
                        <a:rPr lang="en-US" altLang="zh-TW" sz="3000" b="0" dirty="0">
                          <a:latin typeface="微軟正黑體" panose="020B0604030504040204" pitchFamily="34" charset="-120"/>
                          <a:ea typeface="+mn-ea"/>
                        </a:rPr>
                        <a:t>(</a:t>
                      </a:r>
                      <a:r>
                        <a:rPr lang="zh-TW" altLang="en-US" sz="3000" b="0" dirty="0">
                          <a:latin typeface="微軟正黑體" panose="020B0604030504040204" pitchFamily="34" charset="-120"/>
                          <a:ea typeface="+mn-ea"/>
                        </a:rPr>
                        <a:t>各自负起自己应负的责任</a:t>
                      </a:r>
                      <a:r>
                        <a:rPr lang="en-US" altLang="zh-TW" sz="3000" b="0" dirty="0">
                          <a:latin typeface="微軟正黑體" panose="020B0604030504040204" pitchFamily="34" charset="-120"/>
                          <a:ea typeface="+mn-ea"/>
                        </a:rPr>
                        <a:t>)</a:t>
                      </a:r>
                      <a:endParaRPr lang="zh-TW" altLang="en-US" sz="3000" b="0" dirty="0">
                        <a:latin typeface="微軟正黑體" panose="020B0604030504040204" pitchFamily="34" charset="-120"/>
                        <a:ea typeface="+mn-ea"/>
                      </a:endParaRPr>
                    </a:p>
                  </a:txBody>
                  <a:tcPr anchor="ctr"/>
                </a:tc>
                <a:extLst>
                  <a:ext uri="{0D108BD9-81ED-4DB2-BD59-A6C34878D82A}">
                    <a16:rowId xmlns:a16="http://schemas.microsoft.com/office/drawing/2014/main" val="1528159000"/>
                  </a:ext>
                </a:extLst>
              </a:tr>
              <a:tr h="911755">
                <a:tc>
                  <a:txBody>
                    <a:bodyPr/>
                    <a:lstStyle/>
                    <a:p>
                      <a:pPr algn="ctr">
                        <a:lnSpc>
                          <a:spcPct val="150000"/>
                        </a:lnSpc>
                      </a:pPr>
                      <a:r>
                        <a:rPr lang="zh-TW" altLang="en-US" sz="3600" b="1" dirty="0">
                          <a:latin typeface="微軟正黑體" panose="020B0604030504040204" pitchFamily="34" charset="-120"/>
                          <a:ea typeface="微軟正黑體" panose="020B0604030504040204" pitchFamily="34" charset="-120"/>
                        </a:rPr>
                        <a:t>各尽其责</a:t>
                      </a:r>
                      <a:endParaRPr lang="en-US" altLang="zh-TW" sz="3600" b="1" dirty="0">
                        <a:latin typeface="微軟正黑體" panose="020B0604030504040204" pitchFamily="34" charset="-120"/>
                        <a:ea typeface="微軟正黑體" panose="020B0604030504040204" pitchFamily="34" charset="-120"/>
                      </a:endParaRPr>
                    </a:p>
                    <a:p>
                      <a:pPr marL="0" marR="0" lvl="0" indent="0" algn="ctr" defTabSz="914400" rtl="0" eaLnBrk="1" fontAlgn="auto" latinLnBrk="0" hangingPunct="1">
                        <a:lnSpc>
                          <a:spcPct val="150000"/>
                        </a:lnSpc>
                        <a:spcBef>
                          <a:spcPts val="0"/>
                        </a:spcBef>
                        <a:spcAft>
                          <a:spcPts val="0"/>
                        </a:spcAft>
                        <a:buClrTx/>
                        <a:buSzTx/>
                        <a:buFontTx/>
                        <a:buNone/>
                        <a:tabLst/>
                        <a:defRPr/>
                      </a:pPr>
                      <a:r>
                        <a:rPr lang="en-US" altLang="zh-TW" sz="3000" b="0" dirty="0">
                          <a:latin typeface="微軟正黑體" panose="020B0604030504040204" pitchFamily="34" charset="-120"/>
                          <a:ea typeface="+mn-ea"/>
                        </a:rPr>
                        <a:t>(</a:t>
                      </a:r>
                      <a:r>
                        <a:rPr lang="zh-TW" altLang="en-US" sz="3000" b="0" dirty="0">
                          <a:latin typeface="微軟正黑體" panose="020B0604030504040204" pitchFamily="34" charset="-120"/>
                          <a:ea typeface="+mn-ea"/>
                        </a:rPr>
                        <a:t>每个人做好本职工作</a:t>
                      </a:r>
                      <a:r>
                        <a:rPr lang="en-US" altLang="zh-TW" sz="3000" b="0" dirty="0">
                          <a:latin typeface="微軟正黑體" panose="020B0604030504040204" pitchFamily="34" charset="-120"/>
                          <a:ea typeface="+mn-ea"/>
                        </a:rPr>
                        <a:t>)</a:t>
                      </a:r>
                      <a:endParaRPr lang="zh-TW" altLang="en-US" sz="3000" b="0" dirty="0">
                        <a:latin typeface="微軟正黑體" panose="020B0604030504040204" pitchFamily="34" charset="-120"/>
                        <a:ea typeface="+mn-ea"/>
                      </a:endParaRPr>
                    </a:p>
                  </a:txBody>
                  <a:tcPr anchor="ctr"/>
                </a:tc>
                <a:tc>
                  <a:txBody>
                    <a:bodyPr/>
                    <a:lstStyle/>
                    <a:p>
                      <a:pPr algn="ctr">
                        <a:lnSpc>
                          <a:spcPct val="150000"/>
                        </a:lnSpc>
                      </a:pPr>
                      <a:r>
                        <a:rPr lang="zh-TW" altLang="en-US" sz="3600" b="1" dirty="0">
                          <a:latin typeface="微軟正黑體" panose="020B0604030504040204" pitchFamily="34" charset="-120"/>
                          <a:ea typeface="微軟正黑體" panose="020B0604030504040204" pitchFamily="34" charset="-120"/>
                        </a:rPr>
                        <a:t>各行其是</a:t>
                      </a:r>
                      <a:endParaRPr lang="en-US" altLang="zh-TW" sz="3600" b="1" dirty="0">
                        <a:latin typeface="微軟正黑體" panose="020B0604030504040204" pitchFamily="34" charset="-120"/>
                        <a:ea typeface="微軟正黑體" panose="020B0604030504040204" pitchFamily="34" charset="-120"/>
                      </a:endParaRPr>
                    </a:p>
                    <a:p>
                      <a:pPr marL="0" marR="0" lvl="0" indent="0" algn="ctr" defTabSz="914400" rtl="0" eaLnBrk="1" fontAlgn="auto" latinLnBrk="0" hangingPunct="1">
                        <a:lnSpc>
                          <a:spcPct val="150000"/>
                        </a:lnSpc>
                        <a:spcBef>
                          <a:spcPts val="0"/>
                        </a:spcBef>
                        <a:spcAft>
                          <a:spcPts val="0"/>
                        </a:spcAft>
                        <a:buClrTx/>
                        <a:buSzTx/>
                        <a:buFontTx/>
                        <a:buNone/>
                        <a:tabLst/>
                        <a:defRPr/>
                      </a:pPr>
                      <a:r>
                        <a:rPr lang="en-US" altLang="zh-TW" sz="3000" b="0" dirty="0">
                          <a:latin typeface="微軟正黑體" panose="020B0604030504040204" pitchFamily="34" charset="-120"/>
                          <a:ea typeface="+mn-ea"/>
                        </a:rPr>
                        <a:t>(</a:t>
                      </a:r>
                      <a:r>
                        <a:rPr lang="zh-TW" altLang="en-US" sz="3000" b="0" dirty="0">
                          <a:latin typeface="微軟正黑體" panose="020B0604030504040204" pitchFamily="34" charset="-120"/>
                          <a:ea typeface="+mn-ea"/>
                        </a:rPr>
                        <a:t>各自按照自己认为正确的去做</a:t>
                      </a:r>
                      <a:r>
                        <a:rPr lang="en-US" altLang="zh-TW" sz="3000" b="0" dirty="0">
                          <a:latin typeface="微軟正黑體" panose="020B0604030504040204" pitchFamily="34" charset="-120"/>
                          <a:ea typeface="+mn-ea"/>
                        </a:rPr>
                        <a:t>)</a:t>
                      </a:r>
                      <a:endParaRPr lang="zh-TW" altLang="en-US" sz="3000" b="0" dirty="0">
                        <a:latin typeface="微軟正黑體" panose="020B0604030504040204" pitchFamily="34" charset="-120"/>
                        <a:ea typeface="+mn-ea"/>
                      </a:endParaRPr>
                    </a:p>
                  </a:txBody>
                  <a:tcPr anchor="ctr"/>
                </a:tc>
                <a:extLst>
                  <a:ext uri="{0D108BD9-81ED-4DB2-BD59-A6C34878D82A}">
                    <a16:rowId xmlns:a16="http://schemas.microsoft.com/office/drawing/2014/main" val="3511042072"/>
                  </a:ext>
                </a:extLst>
              </a:tr>
            </a:tbl>
          </a:graphicData>
        </a:graphic>
      </p:graphicFrame>
    </p:spTree>
    <p:extLst>
      <p:ext uri="{BB962C8B-B14F-4D97-AF65-F5344CB8AC3E}">
        <p14:creationId xmlns:p14="http://schemas.microsoft.com/office/powerpoint/2010/main" val="3111943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94EC4C74-BB27-4A6A-BC45-7F596B05731F}"/>
              </a:ext>
            </a:extLst>
          </p:cNvPr>
          <p:cNvSpPr txBox="1"/>
          <p:nvPr/>
        </p:nvSpPr>
        <p:spPr>
          <a:xfrm>
            <a:off x="0" y="0"/>
            <a:ext cx="4391026" cy="584775"/>
          </a:xfrm>
          <a:prstGeom prst="rect">
            <a:avLst/>
          </a:prstGeom>
          <a:solidFill>
            <a:srgbClr val="0070C0"/>
          </a:solidFill>
        </p:spPr>
        <p:txBody>
          <a:bodyPr wrap="square" rtlCol="0">
            <a:spAutoFit/>
          </a:bodyPr>
          <a:lstStyle/>
          <a:p>
            <a:r>
              <a:rPr lang="zh-TW" altLang="en-US" sz="3200" dirty="0">
                <a:solidFill>
                  <a:schemeClr val="bg1"/>
                </a:solidFill>
              </a:rPr>
              <a:t>根据课文内容判断正误</a:t>
            </a:r>
          </a:p>
        </p:txBody>
      </p:sp>
      <p:sp>
        <p:nvSpPr>
          <p:cNvPr id="4" name="文字方塊 3">
            <a:extLst>
              <a:ext uri="{FF2B5EF4-FFF2-40B4-BE49-F238E27FC236}">
                <a16:creationId xmlns:a16="http://schemas.microsoft.com/office/drawing/2014/main" id="{5FC00E80-2C6D-4596-A209-D035C3BE52F0}"/>
              </a:ext>
            </a:extLst>
          </p:cNvPr>
          <p:cNvSpPr txBox="1"/>
          <p:nvPr/>
        </p:nvSpPr>
        <p:spPr>
          <a:xfrm>
            <a:off x="361950" y="756225"/>
            <a:ext cx="11468100" cy="4433842"/>
          </a:xfrm>
          <a:prstGeom prst="rect">
            <a:avLst/>
          </a:prstGeom>
          <a:noFill/>
        </p:spPr>
        <p:txBody>
          <a:bodyPr wrap="square" rtlCol="0">
            <a:spAutoFit/>
          </a:bodyPr>
          <a:lstStyle/>
          <a:p>
            <a:pPr>
              <a:lnSpc>
                <a:spcPct val="150000"/>
              </a:lnSpc>
            </a:pPr>
            <a:r>
              <a:rPr lang="en-US" altLang="zh-TW" sz="3200" dirty="0">
                <a:latin typeface="+mn-ea"/>
              </a:rPr>
              <a:t>10.</a:t>
            </a:r>
            <a:r>
              <a:rPr lang="zh-TW" altLang="en-US" sz="3200" dirty="0">
                <a:latin typeface="+mn-ea"/>
              </a:rPr>
              <a:t>音乐之余老年人，就像是一个忠实的人生伴侣，所以老年人</a:t>
            </a:r>
            <a:endParaRPr lang="en-US" altLang="zh-TW" sz="3200" dirty="0">
              <a:latin typeface="+mn-ea"/>
            </a:endParaRPr>
          </a:p>
          <a:p>
            <a:pPr>
              <a:lnSpc>
                <a:spcPct val="150000"/>
              </a:lnSpc>
            </a:pPr>
            <a:r>
              <a:rPr lang="zh-TW" altLang="en-US" sz="3200" dirty="0">
                <a:latin typeface="+mn-ea"/>
              </a:rPr>
              <a:t>     喜欢的音乐很广泛。</a:t>
            </a:r>
            <a:endParaRPr lang="en-US" altLang="zh-TW" sz="3200" dirty="0">
              <a:latin typeface="+mn-ea"/>
            </a:endParaRPr>
          </a:p>
          <a:p>
            <a:pPr>
              <a:lnSpc>
                <a:spcPct val="150000"/>
              </a:lnSpc>
            </a:pPr>
            <a:r>
              <a:rPr lang="en-US" altLang="zh-TW" sz="3200" dirty="0">
                <a:latin typeface="+mn-ea"/>
              </a:rPr>
              <a:t>11.</a:t>
            </a:r>
            <a:r>
              <a:rPr lang="zh-TW" altLang="en-US" sz="3200" dirty="0">
                <a:latin typeface="+mn-ea"/>
              </a:rPr>
              <a:t>作者在文章将要结束时说：“音乐似乎又是没有年龄的。”</a:t>
            </a:r>
            <a:endParaRPr lang="en-US" altLang="zh-TW" sz="3200" dirty="0">
              <a:latin typeface="+mn-ea"/>
            </a:endParaRPr>
          </a:p>
          <a:p>
            <a:pPr>
              <a:lnSpc>
                <a:spcPct val="150000"/>
              </a:lnSpc>
            </a:pPr>
            <a:r>
              <a:rPr lang="zh-TW" altLang="en-US" sz="3200" dirty="0">
                <a:latin typeface="+mn-ea"/>
              </a:rPr>
              <a:t>     意思是说，什么年龄的人喜欢什么音乐，并没有一定之规。</a:t>
            </a:r>
            <a:endParaRPr lang="en-US" altLang="zh-TW" sz="3200" dirty="0">
              <a:latin typeface="+mn-ea"/>
            </a:endParaRPr>
          </a:p>
          <a:p>
            <a:pPr>
              <a:lnSpc>
                <a:spcPct val="150000"/>
              </a:lnSpc>
            </a:pPr>
            <a:r>
              <a:rPr lang="en-US" altLang="zh-TW" sz="3200" dirty="0">
                <a:latin typeface="+mn-ea"/>
              </a:rPr>
              <a:t>12.</a:t>
            </a:r>
            <a:r>
              <a:rPr lang="zh-TW" altLang="en-US" sz="3200" dirty="0">
                <a:latin typeface="+mn-ea"/>
              </a:rPr>
              <a:t>作者在开头说：“音乐是有年龄的。”意思是音乐是不断发</a:t>
            </a:r>
            <a:endParaRPr lang="en-US" altLang="zh-TW" sz="3200" dirty="0">
              <a:latin typeface="+mn-ea"/>
            </a:endParaRPr>
          </a:p>
          <a:p>
            <a:pPr>
              <a:lnSpc>
                <a:spcPct val="150000"/>
              </a:lnSpc>
            </a:pPr>
            <a:r>
              <a:rPr lang="zh-TW" altLang="en-US" sz="3200" dirty="0">
                <a:latin typeface="+mn-ea"/>
              </a:rPr>
              <a:t>     展的，变化的。</a:t>
            </a:r>
          </a:p>
        </p:txBody>
      </p:sp>
    </p:spTree>
    <p:extLst>
      <p:ext uri="{BB962C8B-B14F-4D97-AF65-F5344CB8AC3E}">
        <p14:creationId xmlns:p14="http://schemas.microsoft.com/office/powerpoint/2010/main" val="378215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2">
            <a:extLst>
              <a:ext uri="{FF2B5EF4-FFF2-40B4-BE49-F238E27FC236}">
                <a16:creationId xmlns:a16="http://schemas.microsoft.com/office/drawing/2014/main" id="{B76EE908-C6D8-483A-8163-7D157EB1FB66}"/>
              </a:ext>
            </a:extLst>
          </p:cNvPr>
          <p:cNvGraphicFramePr>
            <a:graphicFrameLocks noGrp="1"/>
          </p:cNvGraphicFramePr>
          <p:nvPr>
            <p:extLst>
              <p:ext uri="{D42A27DB-BD31-4B8C-83A1-F6EECF244321}">
                <p14:modId xmlns:p14="http://schemas.microsoft.com/office/powerpoint/2010/main" val="2726617694"/>
              </p:ext>
            </p:extLst>
          </p:nvPr>
        </p:nvGraphicFramePr>
        <p:xfrm>
          <a:off x="0" y="-6081"/>
          <a:ext cx="12192000" cy="1246330"/>
        </p:xfrm>
        <a:graphic>
          <a:graphicData uri="http://schemas.openxmlformats.org/drawingml/2006/table">
            <a:tbl>
              <a:tblPr firstRow="1" bandRow="1">
                <a:tableStyleId>{8799B23B-EC83-4686-B30A-512413B5E67A}</a:tableStyleId>
              </a:tblPr>
              <a:tblGrid>
                <a:gridCol w="2032000">
                  <a:extLst>
                    <a:ext uri="{9D8B030D-6E8A-4147-A177-3AD203B41FA5}">
                      <a16:colId xmlns:a16="http://schemas.microsoft.com/office/drawing/2014/main" val="3550627659"/>
                    </a:ext>
                  </a:extLst>
                </a:gridCol>
                <a:gridCol w="2032000">
                  <a:extLst>
                    <a:ext uri="{9D8B030D-6E8A-4147-A177-3AD203B41FA5}">
                      <a16:colId xmlns:a16="http://schemas.microsoft.com/office/drawing/2014/main" val="1062015201"/>
                    </a:ext>
                  </a:extLst>
                </a:gridCol>
                <a:gridCol w="2032000">
                  <a:extLst>
                    <a:ext uri="{9D8B030D-6E8A-4147-A177-3AD203B41FA5}">
                      <a16:colId xmlns:a16="http://schemas.microsoft.com/office/drawing/2014/main" val="2447343674"/>
                    </a:ext>
                  </a:extLst>
                </a:gridCol>
                <a:gridCol w="2032000">
                  <a:extLst>
                    <a:ext uri="{9D8B030D-6E8A-4147-A177-3AD203B41FA5}">
                      <a16:colId xmlns:a16="http://schemas.microsoft.com/office/drawing/2014/main" val="709474623"/>
                    </a:ext>
                  </a:extLst>
                </a:gridCol>
                <a:gridCol w="2032000">
                  <a:extLst>
                    <a:ext uri="{9D8B030D-6E8A-4147-A177-3AD203B41FA5}">
                      <a16:colId xmlns:a16="http://schemas.microsoft.com/office/drawing/2014/main" val="724391165"/>
                    </a:ext>
                  </a:extLst>
                </a:gridCol>
                <a:gridCol w="2032000">
                  <a:extLst>
                    <a:ext uri="{9D8B030D-6E8A-4147-A177-3AD203B41FA5}">
                      <a16:colId xmlns:a16="http://schemas.microsoft.com/office/drawing/2014/main" val="2453171201"/>
                    </a:ext>
                  </a:extLst>
                </a:gridCol>
              </a:tblGrid>
              <a:tr h="623165">
                <a:tc>
                  <a:txBody>
                    <a:bodyPr/>
                    <a:lstStyle/>
                    <a:p>
                      <a:pPr algn="ctr"/>
                      <a:r>
                        <a:rPr lang="zh-TW" altLang="en-US" sz="3000" b="1" dirty="0"/>
                        <a:t>各司其职</a:t>
                      </a:r>
                    </a:p>
                  </a:txBody>
                  <a:tcPr anchor="ctr"/>
                </a:tc>
                <a:tc>
                  <a:txBody>
                    <a:bodyPr/>
                    <a:lstStyle/>
                    <a:p>
                      <a:pPr algn="ctr"/>
                      <a:r>
                        <a:rPr lang="zh-TW" altLang="en-US" sz="3000" b="1" dirty="0"/>
                        <a:t>细微末节</a:t>
                      </a:r>
                    </a:p>
                  </a:txBody>
                  <a:tcPr anchor="ctr"/>
                </a:tc>
                <a:tc>
                  <a:txBody>
                    <a:bodyPr/>
                    <a:lstStyle/>
                    <a:p>
                      <a:pPr algn="ctr"/>
                      <a:r>
                        <a:rPr lang="zh-TW" altLang="en-US" sz="3000" b="1" dirty="0"/>
                        <a:t>饥不择食</a:t>
                      </a:r>
                    </a:p>
                  </a:txBody>
                  <a:tcPr anchor="ctr"/>
                </a:tc>
                <a:tc>
                  <a:txBody>
                    <a:bodyPr/>
                    <a:lstStyle/>
                    <a:p>
                      <a:pPr algn="ctr"/>
                      <a:r>
                        <a:rPr lang="zh-TW" altLang="en-US" sz="3000" b="1" dirty="0"/>
                        <a:t>来者不拒</a:t>
                      </a:r>
                    </a:p>
                  </a:txBody>
                  <a:tcPr anchor="ctr"/>
                </a:tc>
                <a:tc>
                  <a:txBody>
                    <a:bodyPr/>
                    <a:lstStyle/>
                    <a:p>
                      <a:pPr algn="ctr"/>
                      <a:r>
                        <a:rPr lang="zh-TW" altLang="en-US" sz="3000" b="1" dirty="0"/>
                        <a:t>深不可测</a:t>
                      </a:r>
                    </a:p>
                  </a:txBody>
                  <a:tcPr anchor="ctr"/>
                </a:tc>
                <a:tc>
                  <a:txBody>
                    <a:bodyPr/>
                    <a:lstStyle/>
                    <a:p>
                      <a:pPr algn="ctr"/>
                      <a:r>
                        <a:rPr lang="zh-TW" altLang="en-US" sz="3000" b="1" dirty="0"/>
                        <a:t>百无聊赖</a:t>
                      </a:r>
                    </a:p>
                  </a:txBody>
                  <a:tcPr anchor="ctr"/>
                </a:tc>
                <a:extLst>
                  <a:ext uri="{0D108BD9-81ED-4DB2-BD59-A6C34878D82A}">
                    <a16:rowId xmlns:a16="http://schemas.microsoft.com/office/drawing/2014/main" val="3112274587"/>
                  </a:ext>
                </a:extLst>
              </a:tr>
              <a:tr h="623165">
                <a:tc>
                  <a:txBody>
                    <a:bodyPr/>
                    <a:lstStyle/>
                    <a:p>
                      <a:pPr algn="ctr"/>
                      <a:r>
                        <a:rPr lang="zh-TW" altLang="en-US" sz="3000" b="1" dirty="0"/>
                        <a:t>可有可无</a:t>
                      </a:r>
                    </a:p>
                  </a:txBody>
                  <a:tcPr anchor="ctr"/>
                </a:tc>
                <a:tc>
                  <a:txBody>
                    <a:bodyPr/>
                    <a:lstStyle/>
                    <a:p>
                      <a:pPr algn="ctr"/>
                      <a:r>
                        <a:rPr lang="zh-TW" altLang="en-US" sz="3000" b="1" dirty="0"/>
                        <a:t>不堪入耳</a:t>
                      </a:r>
                    </a:p>
                  </a:txBody>
                  <a:tcPr anchor="ctr"/>
                </a:tc>
                <a:tc>
                  <a:txBody>
                    <a:bodyPr/>
                    <a:lstStyle/>
                    <a:p>
                      <a:pPr algn="ctr"/>
                      <a:r>
                        <a:rPr lang="zh-TW" altLang="en-US" sz="3000" b="1" dirty="0"/>
                        <a:t>感人至深</a:t>
                      </a:r>
                    </a:p>
                  </a:txBody>
                  <a:tcPr anchor="ctr"/>
                </a:tc>
                <a:tc>
                  <a:txBody>
                    <a:bodyPr/>
                    <a:lstStyle/>
                    <a:p>
                      <a:pPr algn="ctr"/>
                      <a:r>
                        <a:rPr lang="zh-TW" altLang="en-US" sz="3000" b="1" dirty="0"/>
                        <a:t>宽容大度</a:t>
                      </a:r>
                    </a:p>
                  </a:txBody>
                  <a:tcPr anchor="ctr"/>
                </a:tc>
                <a:tc>
                  <a:txBody>
                    <a:bodyPr/>
                    <a:lstStyle/>
                    <a:p>
                      <a:pPr algn="ctr"/>
                      <a:r>
                        <a:rPr lang="zh-TW" altLang="en-US" sz="3000" b="1" dirty="0"/>
                        <a:t>无影无踪</a:t>
                      </a:r>
                    </a:p>
                  </a:txBody>
                  <a:tcPr anchor="ctr"/>
                </a:tc>
                <a:tc>
                  <a:txBody>
                    <a:bodyPr/>
                    <a:lstStyle/>
                    <a:p>
                      <a:pPr algn="ctr"/>
                      <a:endParaRPr lang="zh-TW" altLang="en-US" sz="3000" b="1" dirty="0"/>
                    </a:p>
                  </a:txBody>
                  <a:tcPr anchor="ctr"/>
                </a:tc>
                <a:extLst>
                  <a:ext uri="{0D108BD9-81ED-4DB2-BD59-A6C34878D82A}">
                    <a16:rowId xmlns:a16="http://schemas.microsoft.com/office/drawing/2014/main" val="2782272481"/>
                  </a:ext>
                </a:extLst>
              </a:tr>
            </a:tbl>
          </a:graphicData>
        </a:graphic>
      </p:graphicFrame>
      <p:sp>
        <p:nvSpPr>
          <p:cNvPr id="4" name="文字方塊 3">
            <a:extLst>
              <a:ext uri="{FF2B5EF4-FFF2-40B4-BE49-F238E27FC236}">
                <a16:creationId xmlns:a16="http://schemas.microsoft.com/office/drawing/2014/main" id="{EF1C2F61-CB70-461E-8CD2-30DA93A9C0D0}"/>
              </a:ext>
            </a:extLst>
          </p:cNvPr>
          <p:cNvSpPr txBox="1"/>
          <p:nvPr/>
        </p:nvSpPr>
        <p:spPr>
          <a:xfrm>
            <a:off x="204787" y="1402174"/>
            <a:ext cx="11782425" cy="4854983"/>
          </a:xfrm>
          <a:prstGeom prst="rect">
            <a:avLst/>
          </a:prstGeom>
          <a:noFill/>
        </p:spPr>
        <p:txBody>
          <a:bodyPr wrap="square" rtlCol="0">
            <a:spAutoFit/>
          </a:bodyPr>
          <a:lstStyle/>
          <a:p>
            <a:pPr>
              <a:lnSpc>
                <a:spcPct val="150000"/>
              </a:lnSpc>
            </a:pPr>
            <a:r>
              <a:rPr lang="en-US" altLang="zh-TW" sz="3000" dirty="0">
                <a:latin typeface="+mn-ea"/>
              </a:rPr>
              <a:t>1.</a:t>
            </a:r>
            <a:r>
              <a:rPr lang="zh-TW" altLang="en-US" sz="3000" dirty="0">
                <a:latin typeface="+mn-ea"/>
              </a:rPr>
              <a:t>流浪的动物实在是太饥饿了，一看到食物，就</a:t>
            </a:r>
            <a:r>
              <a:rPr lang="en-US" altLang="zh-TW" sz="3000" dirty="0">
                <a:latin typeface="+mn-ea"/>
              </a:rPr>
              <a:t>____________</a:t>
            </a:r>
            <a:r>
              <a:rPr lang="zh-TW" altLang="en-US" sz="3000" dirty="0">
                <a:latin typeface="+mn-ea"/>
              </a:rPr>
              <a:t>地大吃了</a:t>
            </a:r>
            <a:endParaRPr lang="en-US" altLang="zh-TW" sz="3000" dirty="0">
              <a:latin typeface="+mn-ea"/>
            </a:endParaRPr>
          </a:p>
          <a:p>
            <a:pPr>
              <a:lnSpc>
                <a:spcPct val="150000"/>
              </a:lnSpc>
            </a:pPr>
            <a:r>
              <a:rPr lang="zh-TW" altLang="en-US" sz="3000" dirty="0">
                <a:latin typeface="+mn-ea"/>
              </a:rPr>
              <a:t>   起来。</a:t>
            </a:r>
            <a:endParaRPr lang="en-US" altLang="zh-TW" sz="3000" dirty="0">
              <a:latin typeface="+mn-ea"/>
            </a:endParaRPr>
          </a:p>
          <a:p>
            <a:pPr>
              <a:lnSpc>
                <a:spcPct val="150000"/>
              </a:lnSpc>
            </a:pPr>
            <a:r>
              <a:rPr lang="en-US" altLang="zh-TW" sz="3000" dirty="0">
                <a:latin typeface="+mn-ea"/>
              </a:rPr>
              <a:t>2.E</a:t>
            </a:r>
            <a:r>
              <a:rPr lang="zh-TW" altLang="en-US" sz="3000" dirty="0">
                <a:latin typeface="+mn-ea"/>
              </a:rPr>
              <a:t>时代的到来，使得电脑已经不是一种</a:t>
            </a:r>
            <a:r>
              <a:rPr lang="en-US" altLang="zh-TW" sz="3000" dirty="0">
                <a:latin typeface="+mn-ea"/>
              </a:rPr>
              <a:t>____________</a:t>
            </a:r>
            <a:r>
              <a:rPr lang="zh-TW" altLang="en-US" sz="3000" dirty="0">
                <a:latin typeface="+mn-ea"/>
              </a:rPr>
              <a:t>的东西了。你要</a:t>
            </a:r>
            <a:endParaRPr lang="en-US" altLang="zh-TW" sz="3000" dirty="0">
              <a:latin typeface="+mn-ea"/>
            </a:endParaRPr>
          </a:p>
          <a:p>
            <a:pPr>
              <a:lnSpc>
                <a:spcPct val="150000"/>
              </a:lnSpc>
            </a:pPr>
            <a:r>
              <a:rPr lang="zh-TW" altLang="en-US" sz="3000" dirty="0">
                <a:latin typeface="+mn-ea"/>
              </a:rPr>
              <a:t>   想立足于社会，必须掌握电脑的使用方法。</a:t>
            </a:r>
            <a:endParaRPr lang="en-US" altLang="zh-TW" sz="3000" dirty="0">
              <a:latin typeface="+mn-ea"/>
            </a:endParaRPr>
          </a:p>
          <a:p>
            <a:pPr>
              <a:lnSpc>
                <a:spcPct val="150000"/>
              </a:lnSpc>
            </a:pPr>
            <a:r>
              <a:rPr lang="en-US" altLang="zh-TW" sz="3000" dirty="0">
                <a:latin typeface="+mn-ea"/>
              </a:rPr>
              <a:t>3.</a:t>
            </a:r>
            <a:r>
              <a:rPr lang="zh-TW" altLang="en-US" sz="3000" dirty="0">
                <a:latin typeface="+mn-ea"/>
              </a:rPr>
              <a:t>电影的内容和演员的表情都</a:t>
            </a:r>
            <a:r>
              <a:rPr lang="en-US" altLang="zh-TW" sz="3000" dirty="0">
                <a:latin typeface="+mn-ea"/>
              </a:rPr>
              <a:t>____________</a:t>
            </a:r>
            <a:r>
              <a:rPr lang="zh-TW" altLang="en-US" sz="3000" dirty="0">
                <a:latin typeface="+mn-ea"/>
              </a:rPr>
              <a:t>，以至于电影结束后，我还</a:t>
            </a:r>
            <a:endParaRPr lang="en-US" altLang="zh-TW" sz="3000" dirty="0">
              <a:latin typeface="+mn-ea"/>
            </a:endParaRPr>
          </a:p>
          <a:p>
            <a:pPr>
              <a:lnSpc>
                <a:spcPct val="150000"/>
              </a:lnSpc>
            </a:pPr>
            <a:r>
              <a:rPr lang="zh-TW" altLang="en-US" sz="3000" dirty="0">
                <a:latin typeface="+mn-ea"/>
              </a:rPr>
              <a:t>   久久沉浸在故事所创造的感情氛围之中。</a:t>
            </a:r>
            <a:endParaRPr lang="en-US" altLang="zh-TW" sz="3000" dirty="0">
              <a:latin typeface="+mn-ea"/>
            </a:endParaRPr>
          </a:p>
          <a:p>
            <a:pPr>
              <a:lnSpc>
                <a:spcPct val="150000"/>
              </a:lnSpc>
            </a:pPr>
            <a:r>
              <a:rPr lang="en-US" altLang="zh-TW" sz="3000" dirty="0">
                <a:latin typeface="+mn-ea"/>
              </a:rPr>
              <a:t>4.</a:t>
            </a:r>
            <a:r>
              <a:rPr lang="zh-TW" altLang="en-US" sz="3000" dirty="0">
                <a:latin typeface="+mn-ea"/>
              </a:rPr>
              <a:t>饭店一开始营业，经理、厨师、服务员</a:t>
            </a:r>
            <a:r>
              <a:rPr lang="en-US" altLang="zh-TW" sz="2800" dirty="0">
                <a:latin typeface="+mn-ea"/>
              </a:rPr>
              <a:t>____________</a:t>
            </a:r>
            <a:r>
              <a:rPr lang="zh-TW" altLang="en-US" sz="2800" dirty="0">
                <a:latin typeface="+mn-ea"/>
              </a:rPr>
              <a:t>，都各自忙碌起来。</a:t>
            </a:r>
            <a:endParaRPr lang="zh-TW" altLang="en-US" sz="3000" dirty="0">
              <a:latin typeface="+mn-ea"/>
            </a:endParaRPr>
          </a:p>
        </p:txBody>
      </p:sp>
      <p:sp>
        <p:nvSpPr>
          <p:cNvPr id="5" name="文字方塊 4">
            <a:extLst>
              <a:ext uri="{FF2B5EF4-FFF2-40B4-BE49-F238E27FC236}">
                <a16:creationId xmlns:a16="http://schemas.microsoft.com/office/drawing/2014/main" id="{E2308451-37AC-4DB5-941E-B699A0DBB9C5}"/>
              </a:ext>
            </a:extLst>
          </p:cNvPr>
          <p:cNvSpPr txBox="1"/>
          <p:nvPr/>
        </p:nvSpPr>
        <p:spPr>
          <a:xfrm>
            <a:off x="8265319" y="1402174"/>
            <a:ext cx="1981200" cy="553998"/>
          </a:xfrm>
          <a:prstGeom prst="rect">
            <a:avLst/>
          </a:prstGeom>
          <a:noFill/>
        </p:spPr>
        <p:txBody>
          <a:bodyPr wrap="square" rtlCol="0">
            <a:spAutoFit/>
          </a:bodyPr>
          <a:lstStyle/>
          <a:p>
            <a:pPr algn="ctr"/>
            <a:r>
              <a:rPr lang="zh-TW" altLang="en-US" sz="3000" dirty="0">
                <a:solidFill>
                  <a:srgbClr val="FF0000"/>
                </a:solidFill>
              </a:rPr>
              <a:t>饥不择食</a:t>
            </a:r>
          </a:p>
        </p:txBody>
      </p:sp>
      <p:sp>
        <p:nvSpPr>
          <p:cNvPr id="6" name="文字方塊 5">
            <a:extLst>
              <a:ext uri="{FF2B5EF4-FFF2-40B4-BE49-F238E27FC236}">
                <a16:creationId xmlns:a16="http://schemas.microsoft.com/office/drawing/2014/main" id="{C2C94759-D184-49A0-A62F-4840261DE019}"/>
              </a:ext>
            </a:extLst>
          </p:cNvPr>
          <p:cNvSpPr txBox="1"/>
          <p:nvPr/>
        </p:nvSpPr>
        <p:spPr>
          <a:xfrm>
            <a:off x="6950869" y="2836743"/>
            <a:ext cx="1981200" cy="553998"/>
          </a:xfrm>
          <a:prstGeom prst="rect">
            <a:avLst/>
          </a:prstGeom>
          <a:noFill/>
        </p:spPr>
        <p:txBody>
          <a:bodyPr wrap="square" rtlCol="0">
            <a:spAutoFit/>
          </a:bodyPr>
          <a:lstStyle/>
          <a:p>
            <a:pPr algn="ctr"/>
            <a:r>
              <a:rPr lang="zh-TW" altLang="en-US" sz="3000" dirty="0">
                <a:solidFill>
                  <a:srgbClr val="FF0000"/>
                </a:solidFill>
              </a:rPr>
              <a:t>可有可无</a:t>
            </a:r>
          </a:p>
        </p:txBody>
      </p:sp>
      <p:sp>
        <p:nvSpPr>
          <p:cNvPr id="7" name="文字方塊 6">
            <a:extLst>
              <a:ext uri="{FF2B5EF4-FFF2-40B4-BE49-F238E27FC236}">
                <a16:creationId xmlns:a16="http://schemas.microsoft.com/office/drawing/2014/main" id="{0E81277B-799F-40E1-B5CC-69F4913303DA}"/>
              </a:ext>
            </a:extLst>
          </p:cNvPr>
          <p:cNvSpPr txBox="1"/>
          <p:nvPr/>
        </p:nvSpPr>
        <p:spPr>
          <a:xfrm>
            <a:off x="5105400" y="4183474"/>
            <a:ext cx="1981200" cy="553998"/>
          </a:xfrm>
          <a:prstGeom prst="rect">
            <a:avLst/>
          </a:prstGeom>
          <a:noFill/>
        </p:spPr>
        <p:txBody>
          <a:bodyPr wrap="square" rtlCol="0">
            <a:spAutoFit/>
          </a:bodyPr>
          <a:lstStyle/>
          <a:p>
            <a:pPr algn="ctr"/>
            <a:r>
              <a:rPr lang="zh-TW" altLang="en-US" sz="3000" dirty="0">
                <a:solidFill>
                  <a:srgbClr val="FF0000"/>
                </a:solidFill>
              </a:rPr>
              <a:t>感人至深</a:t>
            </a:r>
          </a:p>
        </p:txBody>
      </p:sp>
      <p:sp>
        <p:nvSpPr>
          <p:cNvPr id="8" name="文字方塊 7">
            <a:extLst>
              <a:ext uri="{FF2B5EF4-FFF2-40B4-BE49-F238E27FC236}">
                <a16:creationId xmlns:a16="http://schemas.microsoft.com/office/drawing/2014/main" id="{A3EC45F4-3693-46A4-A978-54CB386895B7}"/>
              </a:ext>
            </a:extLst>
          </p:cNvPr>
          <p:cNvSpPr txBox="1"/>
          <p:nvPr/>
        </p:nvSpPr>
        <p:spPr>
          <a:xfrm>
            <a:off x="7086600" y="5554623"/>
            <a:ext cx="1981200" cy="553998"/>
          </a:xfrm>
          <a:prstGeom prst="rect">
            <a:avLst/>
          </a:prstGeom>
          <a:noFill/>
        </p:spPr>
        <p:txBody>
          <a:bodyPr wrap="square" rtlCol="0">
            <a:spAutoFit/>
          </a:bodyPr>
          <a:lstStyle/>
          <a:p>
            <a:pPr algn="ctr"/>
            <a:r>
              <a:rPr lang="zh-TW" altLang="en-US" sz="3000" dirty="0">
                <a:solidFill>
                  <a:srgbClr val="FF0000"/>
                </a:solidFill>
              </a:rPr>
              <a:t>各司其职</a:t>
            </a:r>
          </a:p>
        </p:txBody>
      </p:sp>
    </p:spTree>
    <p:extLst>
      <p:ext uri="{BB962C8B-B14F-4D97-AF65-F5344CB8AC3E}">
        <p14:creationId xmlns:p14="http://schemas.microsoft.com/office/powerpoint/2010/main" val="4198656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2">
            <a:extLst>
              <a:ext uri="{FF2B5EF4-FFF2-40B4-BE49-F238E27FC236}">
                <a16:creationId xmlns:a16="http://schemas.microsoft.com/office/drawing/2014/main" id="{B76EE908-C6D8-483A-8163-7D157EB1FB66}"/>
              </a:ext>
            </a:extLst>
          </p:cNvPr>
          <p:cNvGraphicFramePr>
            <a:graphicFrameLocks noGrp="1"/>
          </p:cNvGraphicFramePr>
          <p:nvPr/>
        </p:nvGraphicFramePr>
        <p:xfrm>
          <a:off x="0" y="-6081"/>
          <a:ext cx="12192000" cy="1246330"/>
        </p:xfrm>
        <a:graphic>
          <a:graphicData uri="http://schemas.openxmlformats.org/drawingml/2006/table">
            <a:tbl>
              <a:tblPr firstRow="1" bandRow="1">
                <a:tableStyleId>{8799B23B-EC83-4686-B30A-512413B5E67A}</a:tableStyleId>
              </a:tblPr>
              <a:tblGrid>
                <a:gridCol w="2032000">
                  <a:extLst>
                    <a:ext uri="{9D8B030D-6E8A-4147-A177-3AD203B41FA5}">
                      <a16:colId xmlns:a16="http://schemas.microsoft.com/office/drawing/2014/main" val="3550627659"/>
                    </a:ext>
                  </a:extLst>
                </a:gridCol>
                <a:gridCol w="2032000">
                  <a:extLst>
                    <a:ext uri="{9D8B030D-6E8A-4147-A177-3AD203B41FA5}">
                      <a16:colId xmlns:a16="http://schemas.microsoft.com/office/drawing/2014/main" val="1062015201"/>
                    </a:ext>
                  </a:extLst>
                </a:gridCol>
                <a:gridCol w="2032000">
                  <a:extLst>
                    <a:ext uri="{9D8B030D-6E8A-4147-A177-3AD203B41FA5}">
                      <a16:colId xmlns:a16="http://schemas.microsoft.com/office/drawing/2014/main" val="2447343674"/>
                    </a:ext>
                  </a:extLst>
                </a:gridCol>
                <a:gridCol w="2032000">
                  <a:extLst>
                    <a:ext uri="{9D8B030D-6E8A-4147-A177-3AD203B41FA5}">
                      <a16:colId xmlns:a16="http://schemas.microsoft.com/office/drawing/2014/main" val="709474623"/>
                    </a:ext>
                  </a:extLst>
                </a:gridCol>
                <a:gridCol w="2032000">
                  <a:extLst>
                    <a:ext uri="{9D8B030D-6E8A-4147-A177-3AD203B41FA5}">
                      <a16:colId xmlns:a16="http://schemas.microsoft.com/office/drawing/2014/main" val="724391165"/>
                    </a:ext>
                  </a:extLst>
                </a:gridCol>
                <a:gridCol w="2032000">
                  <a:extLst>
                    <a:ext uri="{9D8B030D-6E8A-4147-A177-3AD203B41FA5}">
                      <a16:colId xmlns:a16="http://schemas.microsoft.com/office/drawing/2014/main" val="2453171201"/>
                    </a:ext>
                  </a:extLst>
                </a:gridCol>
              </a:tblGrid>
              <a:tr h="623165">
                <a:tc>
                  <a:txBody>
                    <a:bodyPr/>
                    <a:lstStyle/>
                    <a:p>
                      <a:pPr algn="ctr"/>
                      <a:r>
                        <a:rPr lang="zh-TW" altLang="en-US" sz="3000" b="1" dirty="0"/>
                        <a:t>各司其职</a:t>
                      </a:r>
                    </a:p>
                  </a:txBody>
                  <a:tcPr anchor="ctr"/>
                </a:tc>
                <a:tc>
                  <a:txBody>
                    <a:bodyPr/>
                    <a:lstStyle/>
                    <a:p>
                      <a:pPr algn="ctr"/>
                      <a:r>
                        <a:rPr lang="zh-TW" altLang="en-US" sz="3000" b="1" dirty="0"/>
                        <a:t>细微末节</a:t>
                      </a:r>
                    </a:p>
                  </a:txBody>
                  <a:tcPr anchor="ctr"/>
                </a:tc>
                <a:tc>
                  <a:txBody>
                    <a:bodyPr/>
                    <a:lstStyle/>
                    <a:p>
                      <a:pPr algn="ctr"/>
                      <a:r>
                        <a:rPr lang="zh-TW" altLang="en-US" sz="3000" b="1" dirty="0"/>
                        <a:t>饥不择食</a:t>
                      </a:r>
                    </a:p>
                  </a:txBody>
                  <a:tcPr anchor="ctr"/>
                </a:tc>
                <a:tc>
                  <a:txBody>
                    <a:bodyPr/>
                    <a:lstStyle/>
                    <a:p>
                      <a:pPr algn="ctr"/>
                      <a:r>
                        <a:rPr lang="zh-TW" altLang="en-US" sz="3000" b="1" dirty="0"/>
                        <a:t>来者不拒</a:t>
                      </a:r>
                    </a:p>
                  </a:txBody>
                  <a:tcPr anchor="ctr"/>
                </a:tc>
                <a:tc>
                  <a:txBody>
                    <a:bodyPr/>
                    <a:lstStyle/>
                    <a:p>
                      <a:pPr algn="ctr"/>
                      <a:r>
                        <a:rPr lang="zh-TW" altLang="en-US" sz="3000" b="1" dirty="0"/>
                        <a:t>深不可测</a:t>
                      </a:r>
                    </a:p>
                  </a:txBody>
                  <a:tcPr anchor="ctr"/>
                </a:tc>
                <a:tc>
                  <a:txBody>
                    <a:bodyPr/>
                    <a:lstStyle/>
                    <a:p>
                      <a:pPr algn="ctr"/>
                      <a:r>
                        <a:rPr lang="zh-TW" altLang="en-US" sz="3000" b="1" dirty="0"/>
                        <a:t>百无聊赖</a:t>
                      </a:r>
                    </a:p>
                  </a:txBody>
                  <a:tcPr anchor="ctr"/>
                </a:tc>
                <a:extLst>
                  <a:ext uri="{0D108BD9-81ED-4DB2-BD59-A6C34878D82A}">
                    <a16:rowId xmlns:a16="http://schemas.microsoft.com/office/drawing/2014/main" val="3112274587"/>
                  </a:ext>
                </a:extLst>
              </a:tr>
              <a:tr h="623165">
                <a:tc>
                  <a:txBody>
                    <a:bodyPr/>
                    <a:lstStyle/>
                    <a:p>
                      <a:pPr algn="ctr"/>
                      <a:r>
                        <a:rPr lang="zh-TW" altLang="en-US" sz="3000" b="1" dirty="0"/>
                        <a:t>可有可无</a:t>
                      </a:r>
                    </a:p>
                  </a:txBody>
                  <a:tcPr anchor="ctr"/>
                </a:tc>
                <a:tc>
                  <a:txBody>
                    <a:bodyPr/>
                    <a:lstStyle/>
                    <a:p>
                      <a:pPr algn="ctr"/>
                      <a:r>
                        <a:rPr lang="zh-TW" altLang="en-US" sz="3000" b="1" dirty="0"/>
                        <a:t>不堪入耳</a:t>
                      </a:r>
                    </a:p>
                  </a:txBody>
                  <a:tcPr anchor="ctr"/>
                </a:tc>
                <a:tc>
                  <a:txBody>
                    <a:bodyPr/>
                    <a:lstStyle/>
                    <a:p>
                      <a:pPr algn="ctr"/>
                      <a:r>
                        <a:rPr lang="zh-TW" altLang="en-US" sz="3000" b="1" dirty="0"/>
                        <a:t>感人至深</a:t>
                      </a:r>
                    </a:p>
                  </a:txBody>
                  <a:tcPr anchor="ctr"/>
                </a:tc>
                <a:tc>
                  <a:txBody>
                    <a:bodyPr/>
                    <a:lstStyle/>
                    <a:p>
                      <a:pPr algn="ctr"/>
                      <a:r>
                        <a:rPr lang="zh-TW" altLang="en-US" sz="3000" b="1" dirty="0"/>
                        <a:t>宽容大度</a:t>
                      </a:r>
                    </a:p>
                  </a:txBody>
                  <a:tcPr anchor="ctr"/>
                </a:tc>
                <a:tc>
                  <a:txBody>
                    <a:bodyPr/>
                    <a:lstStyle/>
                    <a:p>
                      <a:pPr algn="ctr"/>
                      <a:r>
                        <a:rPr lang="zh-TW" altLang="en-US" sz="3000" b="1" dirty="0"/>
                        <a:t>无影无踪</a:t>
                      </a:r>
                    </a:p>
                  </a:txBody>
                  <a:tcPr anchor="ctr"/>
                </a:tc>
                <a:tc>
                  <a:txBody>
                    <a:bodyPr/>
                    <a:lstStyle/>
                    <a:p>
                      <a:pPr algn="ctr"/>
                      <a:endParaRPr lang="zh-TW" altLang="en-US" sz="3000" b="1" dirty="0"/>
                    </a:p>
                  </a:txBody>
                  <a:tcPr anchor="ctr"/>
                </a:tc>
                <a:extLst>
                  <a:ext uri="{0D108BD9-81ED-4DB2-BD59-A6C34878D82A}">
                    <a16:rowId xmlns:a16="http://schemas.microsoft.com/office/drawing/2014/main" val="2782272481"/>
                  </a:ext>
                </a:extLst>
              </a:tr>
            </a:tbl>
          </a:graphicData>
        </a:graphic>
      </p:graphicFrame>
      <p:sp>
        <p:nvSpPr>
          <p:cNvPr id="4" name="文字方塊 3">
            <a:extLst>
              <a:ext uri="{FF2B5EF4-FFF2-40B4-BE49-F238E27FC236}">
                <a16:creationId xmlns:a16="http://schemas.microsoft.com/office/drawing/2014/main" id="{EF1C2F61-CB70-461E-8CD2-30DA93A9C0D0}"/>
              </a:ext>
            </a:extLst>
          </p:cNvPr>
          <p:cNvSpPr txBox="1"/>
          <p:nvPr/>
        </p:nvSpPr>
        <p:spPr>
          <a:xfrm>
            <a:off x="247649" y="1964149"/>
            <a:ext cx="11696701" cy="4162486"/>
          </a:xfrm>
          <a:prstGeom prst="rect">
            <a:avLst/>
          </a:prstGeom>
          <a:noFill/>
        </p:spPr>
        <p:txBody>
          <a:bodyPr wrap="square" rtlCol="0">
            <a:spAutoFit/>
          </a:bodyPr>
          <a:lstStyle/>
          <a:p>
            <a:pPr>
              <a:lnSpc>
                <a:spcPct val="150000"/>
              </a:lnSpc>
            </a:pPr>
            <a:r>
              <a:rPr lang="en-US" altLang="zh-TW" sz="3000" dirty="0">
                <a:latin typeface="+mn-ea"/>
              </a:rPr>
              <a:t>5.</a:t>
            </a:r>
            <a:r>
              <a:rPr lang="zh-TW" altLang="en-US" sz="3000" dirty="0">
                <a:latin typeface="+mn-ea"/>
              </a:rPr>
              <a:t>他说的话粗俗至极，有时后简直是</a:t>
            </a:r>
            <a:r>
              <a:rPr lang="en-US" altLang="zh-TW" sz="3000" dirty="0">
                <a:latin typeface="+mn-ea"/>
              </a:rPr>
              <a:t>____________</a:t>
            </a:r>
            <a:r>
              <a:rPr lang="zh-TW" altLang="en-US" sz="3000" dirty="0">
                <a:latin typeface="+mn-ea"/>
              </a:rPr>
              <a:t>，你怎么能与这样的</a:t>
            </a:r>
            <a:endParaRPr lang="en-US" altLang="zh-TW" sz="3000" dirty="0">
              <a:latin typeface="+mn-ea"/>
            </a:endParaRPr>
          </a:p>
          <a:p>
            <a:pPr>
              <a:lnSpc>
                <a:spcPct val="150000"/>
              </a:lnSpc>
            </a:pPr>
            <a:r>
              <a:rPr lang="zh-TW" altLang="en-US" sz="3000" dirty="0">
                <a:latin typeface="+mn-ea"/>
              </a:rPr>
              <a:t>   人为伍呢？</a:t>
            </a:r>
            <a:endParaRPr lang="en-US" altLang="zh-TW" sz="3000" dirty="0">
              <a:latin typeface="+mn-ea"/>
            </a:endParaRPr>
          </a:p>
          <a:p>
            <a:pPr>
              <a:lnSpc>
                <a:spcPct val="150000"/>
              </a:lnSpc>
            </a:pPr>
            <a:r>
              <a:rPr lang="en-US" altLang="zh-TW" sz="3000" dirty="0">
                <a:latin typeface="+mn-ea"/>
              </a:rPr>
              <a:t>6.</a:t>
            </a:r>
            <a:r>
              <a:rPr lang="zh-TW" altLang="en-US" sz="3000" dirty="0">
                <a:latin typeface="+mn-ea"/>
              </a:rPr>
              <a:t>悬崖下面是</a:t>
            </a:r>
            <a:r>
              <a:rPr lang="en-US" altLang="zh-TW" sz="3000" dirty="0">
                <a:latin typeface="+mn-ea"/>
              </a:rPr>
              <a:t>____________</a:t>
            </a:r>
            <a:r>
              <a:rPr lang="zh-TW" altLang="en-US" sz="3000" dirty="0">
                <a:latin typeface="+mn-ea"/>
              </a:rPr>
              <a:t>的山谷，一旦掉下去，几乎没有生还的可能。</a:t>
            </a:r>
            <a:endParaRPr lang="en-US" altLang="zh-TW" sz="3000" dirty="0">
              <a:latin typeface="+mn-ea"/>
            </a:endParaRPr>
          </a:p>
          <a:p>
            <a:pPr>
              <a:lnSpc>
                <a:spcPct val="150000"/>
              </a:lnSpc>
            </a:pPr>
            <a:r>
              <a:rPr lang="en-US" altLang="zh-TW" sz="3000" dirty="0">
                <a:latin typeface="+mn-ea"/>
              </a:rPr>
              <a:t>7.</a:t>
            </a:r>
            <a:r>
              <a:rPr lang="zh-TW" altLang="en-US" sz="3000" dirty="0">
                <a:latin typeface="+mn-ea"/>
              </a:rPr>
              <a:t>最近他在谈恋爱，一下课就消失得</a:t>
            </a:r>
            <a:r>
              <a:rPr lang="en-US" altLang="zh-TW" sz="3000" dirty="0">
                <a:latin typeface="+mn-ea"/>
              </a:rPr>
              <a:t>____________</a:t>
            </a:r>
            <a:r>
              <a:rPr lang="zh-TW" altLang="en-US" sz="3000" dirty="0">
                <a:latin typeface="+mn-ea"/>
              </a:rPr>
              <a:t>，连个人影都见不着。</a:t>
            </a:r>
            <a:endParaRPr lang="en-US" altLang="zh-TW" sz="3000" dirty="0">
              <a:latin typeface="+mn-ea"/>
            </a:endParaRPr>
          </a:p>
          <a:p>
            <a:pPr>
              <a:lnSpc>
                <a:spcPct val="150000"/>
              </a:lnSpc>
            </a:pPr>
            <a:r>
              <a:rPr lang="en-US" altLang="zh-TW" sz="3000" dirty="0">
                <a:latin typeface="+mn-ea"/>
              </a:rPr>
              <a:t>8.</a:t>
            </a:r>
            <a:r>
              <a:rPr lang="zh-TW" altLang="en-US" sz="3000" dirty="0">
                <a:latin typeface="+mn-ea"/>
              </a:rPr>
              <a:t>他在学习上对自己的要求非常严格，每一个问题都要搞得清清楚楚，</a:t>
            </a:r>
            <a:endParaRPr lang="en-US" altLang="zh-TW" sz="3000" dirty="0">
              <a:latin typeface="+mn-ea"/>
            </a:endParaRPr>
          </a:p>
          <a:p>
            <a:pPr>
              <a:lnSpc>
                <a:spcPct val="150000"/>
              </a:lnSpc>
            </a:pPr>
            <a:r>
              <a:rPr lang="zh-TW" altLang="en-US" sz="3000" dirty="0">
                <a:latin typeface="+mn-ea"/>
              </a:rPr>
              <a:t>   连标点符号这样的</a:t>
            </a:r>
            <a:r>
              <a:rPr lang="en-US" altLang="zh-TW" sz="3000" dirty="0">
                <a:latin typeface="+mn-ea"/>
              </a:rPr>
              <a:t>____________</a:t>
            </a:r>
            <a:r>
              <a:rPr lang="zh-TW" altLang="en-US" sz="3000" dirty="0">
                <a:latin typeface="+mn-ea"/>
              </a:rPr>
              <a:t>也不放过。</a:t>
            </a:r>
          </a:p>
        </p:txBody>
      </p:sp>
      <p:sp>
        <p:nvSpPr>
          <p:cNvPr id="5" name="文字方塊 4">
            <a:extLst>
              <a:ext uri="{FF2B5EF4-FFF2-40B4-BE49-F238E27FC236}">
                <a16:creationId xmlns:a16="http://schemas.microsoft.com/office/drawing/2014/main" id="{D7AB37FF-054D-4542-80C7-F1D857E7ABDD}"/>
              </a:ext>
            </a:extLst>
          </p:cNvPr>
          <p:cNvSpPr txBox="1"/>
          <p:nvPr/>
        </p:nvSpPr>
        <p:spPr>
          <a:xfrm>
            <a:off x="6331744" y="1964149"/>
            <a:ext cx="1981200" cy="553998"/>
          </a:xfrm>
          <a:prstGeom prst="rect">
            <a:avLst/>
          </a:prstGeom>
          <a:noFill/>
        </p:spPr>
        <p:txBody>
          <a:bodyPr wrap="square" rtlCol="0">
            <a:spAutoFit/>
          </a:bodyPr>
          <a:lstStyle/>
          <a:p>
            <a:pPr algn="ctr"/>
            <a:r>
              <a:rPr lang="zh-TW" altLang="en-US" sz="3000" dirty="0">
                <a:solidFill>
                  <a:srgbClr val="FF0000"/>
                </a:solidFill>
              </a:rPr>
              <a:t>不堪入耳</a:t>
            </a:r>
          </a:p>
        </p:txBody>
      </p:sp>
      <p:sp>
        <p:nvSpPr>
          <p:cNvPr id="6" name="文字方塊 5">
            <a:extLst>
              <a:ext uri="{FF2B5EF4-FFF2-40B4-BE49-F238E27FC236}">
                <a16:creationId xmlns:a16="http://schemas.microsoft.com/office/drawing/2014/main" id="{29F1B917-1A3B-49E8-9ED7-D4BE4DF18D14}"/>
              </a:ext>
            </a:extLst>
          </p:cNvPr>
          <p:cNvSpPr txBox="1"/>
          <p:nvPr/>
        </p:nvSpPr>
        <p:spPr>
          <a:xfrm>
            <a:off x="2616994" y="3316699"/>
            <a:ext cx="1981200" cy="553998"/>
          </a:xfrm>
          <a:prstGeom prst="rect">
            <a:avLst/>
          </a:prstGeom>
          <a:noFill/>
        </p:spPr>
        <p:txBody>
          <a:bodyPr wrap="square" rtlCol="0">
            <a:spAutoFit/>
          </a:bodyPr>
          <a:lstStyle/>
          <a:p>
            <a:pPr algn="ctr"/>
            <a:r>
              <a:rPr lang="zh-TW" altLang="en-US" sz="3000" dirty="0">
                <a:solidFill>
                  <a:srgbClr val="FF0000"/>
                </a:solidFill>
              </a:rPr>
              <a:t>深不可测</a:t>
            </a:r>
          </a:p>
        </p:txBody>
      </p:sp>
      <p:sp>
        <p:nvSpPr>
          <p:cNvPr id="7" name="文字方塊 6">
            <a:extLst>
              <a:ext uri="{FF2B5EF4-FFF2-40B4-BE49-F238E27FC236}">
                <a16:creationId xmlns:a16="http://schemas.microsoft.com/office/drawing/2014/main" id="{59D337B8-D20B-4DED-B615-36100FD9EC00}"/>
              </a:ext>
            </a:extLst>
          </p:cNvPr>
          <p:cNvSpPr txBox="1"/>
          <p:nvPr/>
        </p:nvSpPr>
        <p:spPr>
          <a:xfrm>
            <a:off x="6512719" y="4045392"/>
            <a:ext cx="1981200" cy="553998"/>
          </a:xfrm>
          <a:prstGeom prst="rect">
            <a:avLst/>
          </a:prstGeom>
          <a:noFill/>
        </p:spPr>
        <p:txBody>
          <a:bodyPr wrap="square" rtlCol="0">
            <a:spAutoFit/>
          </a:bodyPr>
          <a:lstStyle/>
          <a:p>
            <a:pPr algn="ctr"/>
            <a:r>
              <a:rPr lang="zh-TW" altLang="en-US" sz="3000" dirty="0">
                <a:solidFill>
                  <a:srgbClr val="FF0000"/>
                </a:solidFill>
              </a:rPr>
              <a:t>无影无踪</a:t>
            </a:r>
          </a:p>
        </p:txBody>
      </p:sp>
      <p:sp>
        <p:nvSpPr>
          <p:cNvPr id="8" name="文字方塊 7">
            <a:extLst>
              <a:ext uri="{FF2B5EF4-FFF2-40B4-BE49-F238E27FC236}">
                <a16:creationId xmlns:a16="http://schemas.microsoft.com/office/drawing/2014/main" id="{88E933A2-2C2B-49EA-9F3A-63BAD314D829}"/>
              </a:ext>
            </a:extLst>
          </p:cNvPr>
          <p:cNvSpPr txBox="1"/>
          <p:nvPr/>
        </p:nvSpPr>
        <p:spPr>
          <a:xfrm>
            <a:off x="3674269" y="5431249"/>
            <a:ext cx="1981200" cy="553998"/>
          </a:xfrm>
          <a:prstGeom prst="rect">
            <a:avLst/>
          </a:prstGeom>
          <a:noFill/>
        </p:spPr>
        <p:txBody>
          <a:bodyPr wrap="square" rtlCol="0">
            <a:spAutoFit/>
          </a:bodyPr>
          <a:lstStyle/>
          <a:p>
            <a:pPr algn="ctr"/>
            <a:r>
              <a:rPr lang="zh-TW" altLang="en-US" sz="3000" dirty="0">
                <a:solidFill>
                  <a:srgbClr val="FF0000"/>
                </a:solidFill>
              </a:rPr>
              <a:t>细微末节</a:t>
            </a:r>
          </a:p>
        </p:txBody>
      </p:sp>
    </p:spTree>
    <p:extLst>
      <p:ext uri="{BB962C8B-B14F-4D97-AF65-F5344CB8AC3E}">
        <p14:creationId xmlns:p14="http://schemas.microsoft.com/office/powerpoint/2010/main" val="1521026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2">
            <a:extLst>
              <a:ext uri="{FF2B5EF4-FFF2-40B4-BE49-F238E27FC236}">
                <a16:creationId xmlns:a16="http://schemas.microsoft.com/office/drawing/2014/main" id="{B76EE908-C6D8-483A-8163-7D157EB1FB66}"/>
              </a:ext>
            </a:extLst>
          </p:cNvPr>
          <p:cNvGraphicFramePr>
            <a:graphicFrameLocks noGrp="1"/>
          </p:cNvGraphicFramePr>
          <p:nvPr/>
        </p:nvGraphicFramePr>
        <p:xfrm>
          <a:off x="0" y="-6081"/>
          <a:ext cx="12192000" cy="1246330"/>
        </p:xfrm>
        <a:graphic>
          <a:graphicData uri="http://schemas.openxmlformats.org/drawingml/2006/table">
            <a:tbl>
              <a:tblPr firstRow="1" bandRow="1">
                <a:tableStyleId>{8799B23B-EC83-4686-B30A-512413B5E67A}</a:tableStyleId>
              </a:tblPr>
              <a:tblGrid>
                <a:gridCol w="2032000">
                  <a:extLst>
                    <a:ext uri="{9D8B030D-6E8A-4147-A177-3AD203B41FA5}">
                      <a16:colId xmlns:a16="http://schemas.microsoft.com/office/drawing/2014/main" val="3550627659"/>
                    </a:ext>
                  </a:extLst>
                </a:gridCol>
                <a:gridCol w="2032000">
                  <a:extLst>
                    <a:ext uri="{9D8B030D-6E8A-4147-A177-3AD203B41FA5}">
                      <a16:colId xmlns:a16="http://schemas.microsoft.com/office/drawing/2014/main" val="1062015201"/>
                    </a:ext>
                  </a:extLst>
                </a:gridCol>
                <a:gridCol w="2032000">
                  <a:extLst>
                    <a:ext uri="{9D8B030D-6E8A-4147-A177-3AD203B41FA5}">
                      <a16:colId xmlns:a16="http://schemas.microsoft.com/office/drawing/2014/main" val="2447343674"/>
                    </a:ext>
                  </a:extLst>
                </a:gridCol>
                <a:gridCol w="2032000">
                  <a:extLst>
                    <a:ext uri="{9D8B030D-6E8A-4147-A177-3AD203B41FA5}">
                      <a16:colId xmlns:a16="http://schemas.microsoft.com/office/drawing/2014/main" val="709474623"/>
                    </a:ext>
                  </a:extLst>
                </a:gridCol>
                <a:gridCol w="2032000">
                  <a:extLst>
                    <a:ext uri="{9D8B030D-6E8A-4147-A177-3AD203B41FA5}">
                      <a16:colId xmlns:a16="http://schemas.microsoft.com/office/drawing/2014/main" val="724391165"/>
                    </a:ext>
                  </a:extLst>
                </a:gridCol>
                <a:gridCol w="2032000">
                  <a:extLst>
                    <a:ext uri="{9D8B030D-6E8A-4147-A177-3AD203B41FA5}">
                      <a16:colId xmlns:a16="http://schemas.microsoft.com/office/drawing/2014/main" val="2453171201"/>
                    </a:ext>
                  </a:extLst>
                </a:gridCol>
              </a:tblGrid>
              <a:tr h="623165">
                <a:tc>
                  <a:txBody>
                    <a:bodyPr/>
                    <a:lstStyle/>
                    <a:p>
                      <a:pPr algn="ctr"/>
                      <a:r>
                        <a:rPr lang="zh-TW" altLang="en-US" sz="3000" b="1" dirty="0"/>
                        <a:t>各司其职</a:t>
                      </a:r>
                    </a:p>
                  </a:txBody>
                  <a:tcPr anchor="ctr"/>
                </a:tc>
                <a:tc>
                  <a:txBody>
                    <a:bodyPr/>
                    <a:lstStyle/>
                    <a:p>
                      <a:pPr algn="ctr"/>
                      <a:r>
                        <a:rPr lang="zh-TW" altLang="en-US" sz="3000" b="1" dirty="0"/>
                        <a:t>细微末节</a:t>
                      </a:r>
                    </a:p>
                  </a:txBody>
                  <a:tcPr anchor="ctr"/>
                </a:tc>
                <a:tc>
                  <a:txBody>
                    <a:bodyPr/>
                    <a:lstStyle/>
                    <a:p>
                      <a:pPr algn="ctr"/>
                      <a:r>
                        <a:rPr lang="zh-TW" altLang="en-US" sz="3000" b="1" dirty="0"/>
                        <a:t>饥不择食</a:t>
                      </a:r>
                    </a:p>
                  </a:txBody>
                  <a:tcPr anchor="ctr"/>
                </a:tc>
                <a:tc>
                  <a:txBody>
                    <a:bodyPr/>
                    <a:lstStyle/>
                    <a:p>
                      <a:pPr algn="ctr"/>
                      <a:r>
                        <a:rPr lang="zh-TW" altLang="en-US" sz="3000" b="1" dirty="0"/>
                        <a:t>来者不拒</a:t>
                      </a:r>
                    </a:p>
                  </a:txBody>
                  <a:tcPr anchor="ctr"/>
                </a:tc>
                <a:tc>
                  <a:txBody>
                    <a:bodyPr/>
                    <a:lstStyle/>
                    <a:p>
                      <a:pPr algn="ctr"/>
                      <a:r>
                        <a:rPr lang="zh-TW" altLang="en-US" sz="3000" b="1" dirty="0"/>
                        <a:t>深不可测</a:t>
                      </a:r>
                    </a:p>
                  </a:txBody>
                  <a:tcPr anchor="ctr"/>
                </a:tc>
                <a:tc>
                  <a:txBody>
                    <a:bodyPr/>
                    <a:lstStyle/>
                    <a:p>
                      <a:pPr algn="ctr"/>
                      <a:r>
                        <a:rPr lang="zh-TW" altLang="en-US" sz="3000" b="1" dirty="0"/>
                        <a:t>百无聊赖</a:t>
                      </a:r>
                    </a:p>
                  </a:txBody>
                  <a:tcPr anchor="ctr"/>
                </a:tc>
                <a:extLst>
                  <a:ext uri="{0D108BD9-81ED-4DB2-BD59-A6C34878D82A}">
                    <a16:rowId xmlns:a16="http://schemas.microsoft.com/office/drawing/2014/main" val="3112274587"/>
                  </a:ext>
                </a:extLst>
              </a:tr>
              <a:tr h="623165">
                <a:tc>
                  <a:txBody>
                    <a:bodyPr/>
                    <a:lstStyle/>
                    <a:p>
                      <a:pPr algn="ctr"/>
                      <a:r>
                        <a:rPr lang="zh-TW" altLang="en-US" sz="3000" b="1" dirty="0"/>
                        <a:t>可有可无</a:t>
                      </a:r>
                    </a:p>
                  </a:txBody>
                  <a:tcPr anchor="ctr"/>
                </a:tc>
                <a:tc>
                  <a:txBody>
                    <a:bodyPr/>
                    <a:lstStyle/>
                    <a:p>
                      <a:pPr algn="ctr"/>
                      <a:r>
                        <a:rPr lang="zh-TW" altLang="en-US" sz="3000" b="1" dirty="0"/>
                        <a:t>不堪入耳</a:t>
                      </a:r>
                    </a:p>
                  </a:txBody>
                  <a:tcPr anchor="ctr"/>
                </a:tc>
                <a:tc>
                  <a:txBody>
                    <a:bodyPr/>
                    <a:lstStyle/>
                    <a:p>
                      <a:pPr algn="ctr"/>
                      <a:r>
                        <a:rPr lang="zh-TW" altLang="en-US" sz="3000" b="1" dirty="0"/>
                        <a:t>感人至深</a:t>
                      </a:r>
                    </a:p>
                  </a:txBody>
                  <a:tcPr anchor="ctr"/>
                </a:tc>
                <a:tc>
                  <a:txBody>
                    <a:bodyPr/>
                    <a:lstStyle/>
                    <a:p>
                      <a:pPr algn="ctr"/>
                      <a:r>
                        <a:rPr lang="zh-TW" altLang="en-US" sz="3000" b="1" dirty="0"/>
                        <a:t>宽容大度</a:t>
                      </a:r>
                    </a:p>
                  </a:txBody>
                  <a:tcPr anchor="ctr"/>
                </a:tc>
                <a:tc>
                  <a:txBody>
                    <a:bodyPr/>
                    <a:lstStyle/>
                    <a:p>
                      <a:pPr algn="ctr"/>
                      <a:r>
                        <a:rPr lang="zh-TW" altLang="en-US" sz="3000" b="1" dirty="0"/>
                        <a:t>无影无踪</a:t>
                      </a:r>
                    </a:p>
                  </a:txBody>
                  <a:tcPr anchor="ctr"/>
                </a:tc>
                <a:tc>
                  <a:txBody>
                    <a:bodyPr/>
                    <a:lstStyle/>
                    <a:p>
                      <a:pPr algn="ctr"/>
                      <a:endParaRPr lang="zh-TW" altLang="en-US" sz="3000" b="1" dirty="0"/>
                    </a:p>
                  </a:txBody>
                  <a:tcPr anchor="ctr"/>
                </a:tc>
                <a:extLst>
                  <a:ext uri="{0D108BD9-81ED-4DB2-BD59-A6C34878D82A}">
                    <a16:rowId xmlns:a16="http://schemas.microsoft.com/office/drawing/2014/main" val="2782272481"/>
                  </a:ext>
                </a:extLst>
              </a:tr>
            </a:tbl>
          </a:graphicData>
        </a:graphic>
      </p:graphicFrame>
      <p:sp>
        <p:nvSpPr>
          <p:cNvPr id="4" name="文字方塊 3">
            <a:extLst>
              <a:ext uri="{FF2B5EF4-FFF2-40B4-BE49-F238E27FC236}">
                <a16:creationId xmlns:a16="http://schemas.microsoft.com/office/drawing/2014/main" id="{EF1C2F61-CB70-461E-8CD2-30DA93A9C0D0}"/>
              </a:ext>
            </a:extLst>
          </p:cNvPr>
          <p:cNvSpPr txBox="1"/>
          <p:nvPr/>
        </p:nvSpPr>
        <p:spPr>
          <a:xfrm>
            <a:off x="207169" y="1735549"/>
            <a:ext cx="11777662" cy="4162486"/>
          </a:xfrm>
          <a:prstGeom prst="rect">
            <a:avLst/>
          </a:prstGeom>
          <a:noFill/>
        </p:spPr>
        <p:txBody>
          <a:bodyPr wrap="square" rtlCol="0">
            <a:spAutoFit/>
          </a:bodyPr>
          <a:lstStyle/>
          <a:p>
            <a:pPr>
              <a:lnSpc>
                <a:spcPct val="150000"/>
              </a:lnSpc>
            </a:pPr>
            <a:r>
              <a:rPr lang="en-US" altLang="zh-TW" sz="3000" dirty="0">
                <a:latin typeface="+mn-ea"/>
              </a:rPr>
              <a:t>9.____________</a:t>
            </a:r>
            <a:r>
              <a:rPr lang="zh-TW" altLang="en-US" sz="3000" dirty="0">
                <a:latin typeface="+mn-ea"/>
              </a:rPr>
              <a:t>的经理原谅了我这次新手的失误，给了我新的机会，这</a:t>
            </a:r>
            <a:endParaRPr lang="en-US" altLang="zh-TW" sz="3000" dirty="0">
              <a:latin typeface="+mn-ea"/>
            </a:endParaRPr>
          </a:p>
          <a:p>
            <a:pPr>
              <a:lnSpc>
                <a:spcPct val="150000"/>
              </a:lnSpc>
            </a:pPr>
            <a:r>
              <a:rPr lang="zh-TW" altLang="en-US" sz="3000" dirty="0">
                <a:latin typeface="+mn-ea"/>
              </a:rPr>
              <a:t>   让我感动不已，决心用自己的行动再一次证明自己的实力。</a:t>
            </a:r>
            <a:endParaRPr lang="en-US" altLang="zh-TW" sz="3000" dirty="0">
              <a:latin typeface="+mn-ea"/>
            </a:endParaRPr>
          </a:p>
          <a:p>
            <a:pPr>
              <a:lnSpc>
                <a:spcPct val="150000"/>
              </a:lnSpc>
            </a:pPr>
            <a:r>
              <a:rPr lang="en-US" altLang="zh-TW" sz="3000" dirty="0">
                <a:latin typeface="+mn-ea"/>
              </a:rPr>
              <a:t>10.</a:t>
            </a:r>
            <a:r>
              <a:rPr lang="zh-TW" altLang="en-US" sz="3000" dirty="0">
                <a:latin typeface="+mn-ea"/>
              </a:rPr>
              <a:t>失业以后，丽丽整日生活在</a:t>
            </a:r>
            <a:r>
              <a:rPr lang="en-US" altLang="zh-TW" sz="3000" dirty="0">
                <a:latin typeface="+mn-ea"/>
              </a:rPr>
              <a:t>____________</a:t>
            </a:r>
            <a:r>
              <a:rPr lang="zh-TW" altLang="en-US" sz="3000" dirty="0">
                <a:latin typeface="+mn-ea"/>
              </a:rPr>
              <a:t>之中，情绪也越来越低落。</a:t>
            </a:r>
            <a:endParaRPr lang="en-US" altLang="zh-TW" sz="3000" dirty="0">
              <a:latin typeface="+mn-ea"/>
            </a:endParaRPr>
          </a:p>
          <a:p>
            <a:pPr>
              <a:lnSpc>
                <a:spcPct val="150000"/>
              </a:lnSpc>
            </a:pPr>
            <a:r>
              <a:rPr lang="zh-TW" altLang="en-US" sz="3000" dirty="0">
                <a:latin typeface="+mn-ea"/>
              </a:rPr>
              <a:t>     赶快给他找个心理医生看看吧！</a:t>
            </a:r>
            <a:endParaRPr lang="en-US" altLang="zh-TW" sz="3000" dirty="0">
              <a:latin typeface="+mn-ea"/>
            </a:endParaRPr>
          </a:p>
          <a:p>
            <a:pPr>
              <a:lnSpc>
                <a:spcPct val="150000"/>
              </a:lnSpc>
            </a:pPr>
            <a:r>
              <a:rPr lang="en-US" altLang="zh-TW" sz="3000" dirty="0">
                <a:latin typeface="+mn-ea"/>
              </a:rPr>
              <a:t>11.</a:t>
            </a:r>
            <a:r>
              <a:rPr lang="zh-TW" altLang="en-US" sz="3000" dirty="0">
                <a:latin typeface="+mn-ea"/>
              </a:rPr>
              <a:t>老刘是个酒鬼，什么酒都</a:t>
            </a:r>
            <a:r>
              <a:rPr lang="en-US" altLang="zh-TW" sz="3000" dirty="0">
                <a:latin typeface="+mn-ea"/>
              </a:rPr>
              <a:t>____________</a:t>
            </a:r>
            <a:r>
              <a:rPr lang="zh-TW" altLang="en-US" sz="3000" dirty="0">
                <a:latin typeface="+mn-ea"/>
              </a:rPr>
              <a:t>，为了这种事，他妻子美少</a:t>
            </a:r>
            <a:endParaRPr lang="en-US" altLang="zh-TW" sz="3000" dirty="0">
              <a:latin typeface="+mn-ea"/>
            </a:endParaRPr>
          </a:p>
          <a:p>
            <a:pPr>
              <a:lnSpc>
                <a:spcPct val="150000"/>
              </a:lnSpc>
            </a:pPr>
            <a:r>
              <a:rPr lang="zh-TW" altLang="en-US" sz="3000" dirty="0">
                <a:latin typeface="+mn-ea"/>
              </a:rPr>
              <a:t>     跟她吵架，但他还是依然故我。</a:t>
            </a:r>
            <a:endParaRPr lang="en-US" altLang="zh-TW" sz="3000" dirty="0">
              <a:latin typeface="+mn-ea"/>
            </a:endParaRPr>
          </a:p>
        </p:txBody>
      </p:sp>
      <p:sp>
        <p:nvSpPr>
          <p:cNvPr id="5" name="文字方塊 4">
            <a:extLst>
              <a:ext uri="{FF2B5EF4-FFF2-40B4-BE49-F238E27FC236}">
                <a16:creationId xmlns:a16="http://schemas.microsoft.com/office/drawing/2014/main" id="{3B26FCD0-A71D-4898-A71D-283B05385BDC}"/>
              </a:ext>
            </a:extLst>
          </p:cNvPr>
          <p:cNvSpPr txBox="1"/>
          <p:nvPr/>
        </p:nvSpPr>
        <p:spPr>
          <a:xfrm>
            <a:off x="645319" y="1735549"/>
            <a:ext cx="1981200" cy="553998"/>
          </a:xfrm>
          <a:prstGeom prst="rect">
            <a:avLst/>
          </a:prstGeom>
          <a:noFill/>
        </p:spPr>
        <p:txBody>
          <a:bodyPr wrap="square" rtlCol="0">
            <a:spAutoFit/>
          </a:bodyPr>
          <a:lstStyle/>
          <a:p>
            <a:pPr algn="ctr"/>
            <a:r>
              <a:rPr lang="zh-TW" altLang="en-US" sz="3000" dirty="0">
                <a:solidFill>
                  <a:srgbClr val="FF0000"/>
                </a:solidFill>
              </a:rPr>
              <a:t>宽容大度</a:t>
            </a:r>
          </a:p>
        </p:txBody>
      </p:sp>
      <p:sp>
        <p:nvSpPr>
          <p:cNvPr id="6" name="文字方塊 5">
            <a:extLst>
              <a:ext uri="{FF2B5EF4-FFF2-40B4-BE49-F238E27FC236}">
                <a16:creationId xmlns:a16="http://schemas.microsoft.com/office/drawing/2014/main" id="{55B81A2D-EB48-44DE-B5BD-38315F1E8C18}"/>
              </a:ext>
            </a:extLst>
          </p:cNvPr>
          <p:cNvSpPr txBox="1"/>
          <p:nvPr/>
        </p:nvSpPr>
        <p:spPr>
          <a:xfrm>
            <a:off x="5417344" y="3152001"/>
            <a:ext cx="1981200" cy="553998"/>
          </a:xfrm>
          <a:prstGeom prst="rect">
            <a:avLst/>
          </a:prstGeom>
          <a:noFill/>
        </p:spPr>
        <p:txBody>
          <a:bodyPr wrap="square" rtlCol="0">
            <a:spAutoFit/>
          </a:bodyPr>
          <a:lstStyle/>
          <a:p>
            <a:pPr algn="ctr"/>
            <a:r>
              <a:rPr lang="zh-TW" altLang="en-US" sz="3000" dirty="0">
                <a:solidFill>
                  <a:srgbClr val="FF0000"/>
                </a:solidFill>
              </a:rPr>
              <a:t>百无聊赖</a:t>
            </a:r>
          </a:p>
        </p:txBody>
      </p:sp>
      <p:sp>
        <p:nvSpPr>
          <p:cNvPr id="7" name="文字方塊 6">
            <a:extLst>
              <a:ext uri="{FF2B5EF4-FFF2-40B4-BE49-F238E27FC236}">
                <a16:creationId xmlns:a16="http://schemas.microsoft.com/office/drawing/2014/main" id="{54C3CF4C-78EB-490E-A126-D81ECECDEDBE}"/>
              </a:ext>
            </a:extLst>
          </p:cNvPr>
          <p:cNvSpPr txBox="1"/>
          <p:nvPr/>
        </p:nvSpPr>
        <p:spPr>
          <a:xfrm>
            <a:off x="5036344" y="4525018"/>
            <a:ext cx="1981200" cy="553998"/>
          </a:xfrm>
          <a:prstGeom prst="rect">
            <a:avLst/>
          </a:prstGeom>
          <a:noFill/>
        </p:spPr>
        <p:txBody>
          <a:bodyPr wrap="square" rtlCol="0">
            <a:spAutoFit/>
          </a:bodyPr>
          <a:lstStyle/>
          <a:p>
            <a:pPr algn="ctr"/>
            <a:r>
              <a:rPr lang="zh-TW" altLang="en-US" sz="3000" dirty="0">
                <a:solidFill>
                  <a:srgbClr val="FF0000"/>
                </a:solidFill>
              </a:rPr>
              <a:t>来者不拒</a:t>
            </a:r>
          </a:p>
        </p:txBody>
      </p:sp>
    </p:spTree>
    <p:extLst>
      <p:ext uri="{BB962C8B-B14F-4D97-AF65-F5344CB8AC3E}">
        <p14:creationId xmlns:p14="http://schemas.microsoft.com/office/powerpoint/2010/main" val="2419161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4">
            <a:extLst>
              <a:ext uri="{FF2B5EF4-FFF2-40B4-BE49-F238E27FC236}">
                <a16:creationId xmlns:a16="http://schemas.microsoft.com/office/drawing/2014/main" id="{850E7123-D5FF-4CFC-B920-A89EA4307AC4}"/>
              </a:ext>
            </a:extLst>
          </p:cNvPr>
          <p:cNvGraphicFramePr>
            <a:graphicFrameLocks noGrp="1"/>
          </p:cNvGraphicFramePr>
          <p:nvPr>
            <p:extLst>
              <p:ext uri="{D42A27DB-BD31-4B8C-83A1-F6EECF244321}">
                <p14:modId xmlns:p14="http://schemas.microsoft.com/office/powerpoint/2010/main" val="3972687086"/>
              </p:ext>
            </p:extLst>
          </p:nvPr>
        </p:nvGraphicFramePr>
        <p:xfrm>
          <a:off x="0" y="0"/>
          <a:ext cx="12191998" cy="1295400"/>
        </p:xfrm>
        <a:graphic>
          <a:graphicData uri="http://schemas.openxmlformats.org/drawingml/2006/table">
            <a:tbl>
              <a:tblPr firstRow="1" bandRow="1">
                <a:tableStyleId>{BDBED569-4797-4DF1-A0F4-6AAB3CD982D8}</a:tableStyleId>
              </a:tblPr>
              <a:tblGrid>
                <a:gridCol w="1741714">
                  <a:extLst>
                    <a:ext uri="{9D8B030D-6E8A-4147-A177-3AD203B41FA5}">
                      <a16:colId xmlns:a16="http://schemas.microsoft.com/office/drawing/2014/main" val="3191884380"/>
                    </a:ext>
                  </a:extLst>
                </a:gridCol>
                <a:gridCol w="1741714">
                  <a:extLst>
                    <a:ext uri="{9D8B030D-6E8A-4147-A177-3AD203B41FA5}">
                      <a16:colId xmlns:a16="http://schemas.microsoft.com/office/drawing/2014/main" val="160753781"/>
                    </a:ext>
                  </a:extLst>
                </a:gridCol>
                <a:gridCol w="1741714">
                  <a:extLst>
                    <a:ext uri="{9D8B030D-6E8A-4147-A177-3AD203B41FA5}">
                      <a16:colId xmlns:a16="http://schemas.microsoft.com/office/drawing/2014/main" val="927639412"/>
                    </a:ext>
                  </a:extLst>
                </a:gridCol>
                <a:gridCol w="1741714">
                  <a:extLst>
                    <a:ext uri="{9D8B030D-6E8A-4147-A177-3AD203B41FA5}">
                      <a16:colId xmlns:a16="http://schemas.microsoft.com/office/drawing/2014/main" val="2898938684"/>
                    </a:ext>
                  </a:extLst>
                </a:gridCol>
                <a:gridCol w="1741714">
                  <a:extLst>
                    <a:ext uri="{9D8B030D-6E8A-4147-A177-3AD203B41FA5}">
                      <a16:colId xmlns:a16="http://schemas.microsoft.com/office/drawing/2014/main" val="1663080110"/>
                    </a:ext>
                  </a:extLst>
                </a:gridCol>
                <a:gridCol w="1741714">
                  <a:extLst>
                    <a:ext uri="{9D8B030D-6E8A-4147-A177-3AD203B41FA5}">
                      <a16:colId xmlns:a16="http://schemas.microsoft.com/office/drawing/2014/main" val="3288482910"/>
                    </a:ext>
                  </a:extLst>
                </a:gridCol>
                <a:gridCol w="1741714">
                  <a:extLst>
                    <a:ext uri="{9D8B030D-6E8A-4147-A177-3AD203B41FA5}">
                      <a16:colId xmlns:a16="http://schemas.microsoft.com/office/drawing/2014/main" val="2138969578"/>
                    </a:ext>
                  </a:extLst>
                </a:gridCol>
              </a:tblGrid>
              <a:tr h="647700">
                <a:tc>
                  <a:txBody>
                    <a:bodyPr/>
                    <a:lstStyle/>
                    <a:p>
                      <a:pPr algn="ctr"/>
                      <a:r>
                        <a:rPr lang="zh-TW" altLang="en-US" sz="3000" b="1" dirty="0"/>
                        <a:t>柔和</a:t>
                      </a:r>
                    </a:p>
                  </a:txBody>
                  <a:tcPr anchor="ctr"/>
                </a:tc>
                <a:tc>
                  <a:txBody>
                    <a:bodyPr/>
                    <a:lstStyle/>
                    <a:p>
                      <a:pPr algn="ctr"/>
                      <a:r>
                        <a:rPr lang="zh-TW" altLang="en-US" sz="3000" b="1" dirty="0"/>
                        <a:t>麻木</a:t>
                      </a:r>
                    </a:p>
                  </a:txBody>
                  <a:tcPr anchor="ctr"/>
                </a:tc>
                <a:tc>
                  <a:txBody>
                    <a:bodyPr/>
                    <a:lstStyle/>
                    <a:p>
                      <a:pPr algn="ctr"/>
                      <a:r>
                        <a:rPr lang="zh-TW" altLang="en-US" sz="3000" b="1" dirty="0">
                          <a:solidFill>
                            <a:schemeClr val="tx1"/>
                          </a:solidFill>
                        </a:rPr>
                        <a:t>麻醉</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3000" b="1" dirty="0"/>
                        <a:t>领</a:t>
                      </a:r>
                      <a:r>
                        <a:rPr lang="zh-TW" altLang="en-US" sz="3000" dirty="0">
                          <a:solidFill>
                            <a:schemeClr val="tx1"/>
                          </a:solidFill>
                          <a:latin typeface="微軟正黑體" panose="020B0604030504040204" pitchFamily="34" charset="-120"/>
                          <a:ea typeface="+mn-ea"/>
                          <a:cs typeface="Calibri" panose="020F0502020204030204" pitchFamily="34" charset="0"/>
                        </a:rPr>
                        <a:t>略</a:t>
                      </a:r>
                      <a:endParaRPr lang="zh-TW" altLang="en-US" sz="3000" b="1" dirty="0">
                        <a:solidFill>
                          <a:schemeClr val="tx1"/>
                        </a:solidFill>
                      </a:endParaRPr>
                    </a:p>
                  </a:txBody>
                  <a:tcPr anchor="ctr"/>
                </a:tc>
                <a:tc>
                  <a:txBody>
                    <a:bodyPr/>
                    <a:lstStyle/>
                    <a:p>
                      <a:pPr algn="ctr"/>
                      <a:r>
                        <a:rPr lang="zh-TW" altLang="en-US" sz="3000" b="1" dirty="0"/>
                        <a:t>永恒</a:t>
                      </a:r>
                    </a:p>
                  </a:txBody>
                  <a:tcPr anchor="ctr"/>
                </a:tc>
                <a:tc>
                  <a:txBody>
                    <a:bodyPr/>
                    <a:lstStyle/>
                    <a:p>
                      <a:pPr algn="ctr"/>
                      <a:r>
                        <a:rPr lang="zh-TW" altLang="en-US" sz="3000" b="1" dirty="0"/>
                        <a:t>永远</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3000" b="1" dirty="0"/>
                        <a:t>扩张</a:t>
                      </a:r>
                    </a:p>
                  </a:txBody>
                  <a:tcPr anchor="ctr"/>
                </a:tc>
                <a:extLst>
                  <a:ext uri="{0D108BD9-81ED-4DB2-BD59-A6C34878D82A}">
                    <a16:rowId xmlns:a16="http://schemas.microsoft.com/office/drawing/2014/main" val="4011110607"/>
                  </a:ext>
                </a:extLst>
              </a:tr>
              <a:tr h="647700">
                <a:tc>
                  <a:txBody>
                    <a:bodyPr/>
                    <a:lstStyle/>
                    <a:p>
                      <a:pPr algn="ctr"/>
                      <a:r>
                        <a:rPr lang="zh-TW" altLang="en-US" sz="3000" b="1" dirty="0"/>
                        <a:t>柔软</a:t>
                      </a:r>
                    </a:p>
                  </a:txBody>
                  <a:tcPr anchor="ctr"/>
                </a:tc>
                <a:tc>
                  <a:txBody>
                    <a:bodyPr/>
                    <a:lstStyle/>
                    <a:p>
                      <a:pPr algn="ctr"/>
                      <a:r>
                        <a:rPr lang="zh-TW" altLang="en-US" sz="3000" b="1" dirty="0"/>
                        <a:t>麻痹</a:t>
                      </a:r>
                    </a:p>
                  </a:txBody>
                  <a:tcPr anchor="ctr"/>
                </a:tc>
                <a:tc>
                  <a:txBody>
                    <a:bodyPr/>
                    <a:lstStyle/>
                    <a:p>
                      <a:pPr algn="ctr"/>
                      <a:endParaRPr lang="zh-TW" altLang="en-US" sz="3000" b="1"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3000" b="1" dirty="0"/>
                        <a:t>领悟</a:t>
                      </a:r>
                    </a:p>
                  </a:txBody>
                  <a:tcPr anchor="ctr"/>
                </a:tc>
                <a:tc>
                  <a:txBody>
                    <a:bodyPr/>
                    <a:lstStyle/>
                    <a:p>
                      <a:pPr algn="ctr"/>
                      <a:r>
                        <a:rPr lang="zh-TW" altLang="en-US" sz="3000" b="1" dirty="0"/>
                        <a:t>永久</a:t>
                      </a:r>
                    </a:p>
                  </a:txBody>
                  <a:tcPr anchor="ctr"/>
                </a:tc>
                <a:tc>
                  <a:txBody>
                    <a:bodyPr/>
                    <a:lstStyle/>
                    <a:p>
                      <a:pPr algn="ctr"/>
                      <a:r>
                        <a:rPr lang="zh-TW" altLang="en-US" sz="3000" b="1" dirty="0"/>
                        <a:t>扩大</a:t>
                      </a:r>
                    </a:p>
                  </a:txBody>
                  <a:tcPr anchor="ctr"/>
                </a:tc>
                <a:tc>
                  <a:txBody>
                    <a:bodyPr/>
                    <a:lstStyle/>
                    <a:p>
                      <a:pPr algn="ctr"/>
                      <a:r>
                        <a:rPr lang="zh-TW" altLang="en-US" sz="3000" b="1" dirty="0"/>
                        <a:t>扩充</a:t>
                      </a:r>
                    </a:p>
                  </a:txBody>
                  <a:tcPr anchor="ctr"/>
                </a:tc>
                <a:extLst>
                  <a:ext uri="{0D108BD9-81ED-4DB2-BD59-A6C34878D82A}">
                    <a16:rowId xmlns:a16="http://schemas.microsoft.com/office/drawing/2014/main" val="3960098911"/>
                  </a:ext>
                </a:extLst>
              </a:tr>
            </a:tbl>
          </a:graphicData>
        </a:graphic>
      </p:graphicFrame>
      <p:sp>
        <p:nvSpPr>
          <p:cNvPr id="6" name="文字方塊 5">
            <a:extLst>
              <a:ext uri="{FF2B5EF4-FFF2-40B4-BE49-F238E27FC236}">
                <a16:creationId xmlns:a16="http://schemas.microsoft.com/office/drawing/2014/main" id="{01EF5E87-35D6-4503-8258-11D241C1C0BC}"/>
              </a:ext>
            </a:extLst>
          </p:cNvPr>
          <p:cNvSpPr txBox="1"/>
          <p:nvPr/>
        </p:nvSpPr>
        <p:spPr>
          <a:xfrm>
            <a:off x="352424" y="1488902"/>
            <a:ext cx="11487150" cy="4854983"/>
          </a:xfrm>
          <a:prstGeom prst="rect">
            <a:avLst/>
          </a:prstGeom>
          <a:noFill/>
        </p:spPr>
        <p:txBody>
          <a:bodyPr wrap="square" rtlCol="0">
            <a:spAutoFit/>
          </a:bodyPr>
          <a:lstStyle/>
          <a:p>
            <a:pPr>
              <a:lnSpc>
                <a:spcPct val="150000"/>
              </a:lnSpc>
            </a:pPr>
            <a:r>
              <a:rPr lang="en-US" altLang="zh-TW" sz="3000" dirty="0">
                <a:latin typeface="+mn-ea"/>
              </a:rPr>
              <a:t>1.</a:t>
            </a:r>
            <a:r>
              <a:rPr lang="zh-TW" altLang="en-US" sz="3000" dirty="0">
                <a:latin typeface="+mn-ea"/>
              </a:rPr>
              <a:t>虽然我的妈妈已经去世了，但是我会在心里</a:t>
            </a:r>
            <a:r>
              <a:rPr lang="en-US" altLang="zh-TW" sz="3000" dirty="0">
                <a:latin typeface="+mn-ea"/>
              </a:rPr>
              <a:t>__________</a:t>
            </a:r>
            <a:r>
              <a:rPr lang="zh-TW" altLang="en-US" sz="3000" dirty="0">
                <a:latin typeface="+mn-ea"/>
              </a:rPr>
              <a:t>怀念他。</a:t>
            </a:r>
            <a:endParaRPr lang="en-US" altLang="zh-TW" sz="3000" dirty="0">
              <a:latin typeface="+mn-ea"/>
            </a:endParaRPr>
          </a:p>
          <a:p>
            <a:pPr>
              <a:lnSpc>
                <a:spcPct val="150000"/>
              </a:lnSpc>
            </a:pPr>
            <a:r>
              <a:rPr lang="en-US" altLang="zh-TW" sz="3000" dirty="0">
                <a:latin typeface="+mn-ea"/>
              </a:rPr>
              <a:t>2.</a:t>
            </a:r>
            <a:r>
              <a:rPr lang="zh-TW" altLang="en-US" sz="3000" dirty="0">
                <a:latin typeface="+mn-ea"/>
              </a:rPr>
              <a:t>本来矛盾不大，你这么一哭一闹，反而使矛盾</a:t>
            </a:r>
            <a:r>
              <a:rPr lang="en-US" altLang="zh-TW" sz="3000" dirty="0">
                <a:latin typeface="+mn-ea"/>
              </a:rPr>
              <a:t>__________</a:t>
            </a:r>
            <a:r>
              <a:rPr lang="zh-TW" altLang="en-US" sz="3000" dirty="0">
                <a:latin typeface="+mn-ea"/>
              </a:rPr>
              <a:t>了。</a:t>
            </a:r>
            <a:endParaRPr lang="en-US" altLang="zh-TW" sz="3000" dirty="0">
              <a:latin typeface="+mn-ea"/>
            </a:endParaRPr>
          </a:p>
          <a:p>
            <a:pPr>
              <a:lnSpc>
                <a:spcPct val="150000"/>
              </a:lnSpc>
            </a:pPr>
            <a:r>
              <a:rPr lang="en-US" altLang="zh-TW" sz="3000" dirty="0">
                <a:latin typeface="+mn-ea"/>
              </a:rPr>
              <a:t>3.</a:t>
            </a:r>
            <a:r>
              <a:rPr lang="zh-TW" altLang="en-US" sz="3000" dirty="0">
                <a:latin typeface="+mn-ea"/>
              </a:rPr>
              <a:t>用同一姿势做了很长时间，腿都 </a:t>
            </a:r>
            <a:r>
              <a:rPr lang="en-US" altLang="zh-TW" sz="3000" dirty="0">
                <a:latin typeface="+mn-ea"/>
              </a:rPr>
              <a:t>__________</a:t>
            </a:r>
            <a:r>
              <a:rPr lang="zh-TW" altLang="en-US" sz="3000" dirty="0">
                <a:latin typeface="+mn-ea"/>
              </a:rPr>
              <a:t>了，难受了半天。</a:t>
            </a:r>
            <a:endParaRPr lang="en-US" altLang="zh-TW" sz="3000" dirty="0">
              <a:latin typeface="+mn-ea"/>
            </a:endParaRPr>
          </a:p>
          <a:p>
            <a:pPr>
              <a:lnSpc>
                <a:spcPct val="150000"/>
              </a:lnSpc>
            </a:pPr>
            <a:r>
              <a:rPr lang="en-US" altLang="zh-TW" sz="3000" dirty="0">
                <a:latin typeface="+mn-ea"/>
              </a:rPr>
              <a:t>4.</a:t>
            </a:r>
            <a:r>
              <a:rPr lang="zh-TW" altLang="en-US" sz="3000" dirty="0">
                <a:latin typeface="+mn-ea"/>
              </a:rPr>
              <a:t>你这篇文章的题目不错，但内容还比较单薄，需要进一步</a:t>
            </a:r>
            <a:r>
              <a:rPr lang="en-US" altLang="zh-TW" sz="3000" dirty="0">
                <a:latin typeface="+mn-ea"/>
              </a:rPr>
              <a:t>__________</a:t>
            </a:r>
            <a:r>
              <a:rPr lang="zh-TW" altLang="en-US" sz="3000" dirty="0">
                <a:latin typeface="+mn-ea"/>
              </a:rPr>
              <a:t>。</a:t>
            </a:r>
            <a:endParaRPr lang="en-US" altLang="zh-TW" sz="3000" dirty="0">
              <a:latin typeface="+mn-ea"/>
            </a:endParaRPr>
          </a:p>
          <a:p>
            <a:pPr>
              <a:lnSpc>
                <a:spcPct val="150000"/>
              </a:lnSpc>
            </a:pPr>
            <a:r>
              <a:rPr lang="en-US" altLang="zh-TW" sz="3000" dirty="0">
                <a:latin typeface="+mn-ea"/>
              </a:rPr>
              <a:t>5.</a:t>
            </a:r>
            <a:r>
              <a:rPr lang="zh-TW" altLang="en-US" sz="3000" dirty="0">
                <a:latin typeface="+mn-ea"/>
              </a:rPr>
              <a:t>这种悲观绝望的书看多了，会</a:t>
            </a:r>
            <a:r>
              <a:rPr lang="en-US" altLang="zh-TW" sz="3000" dirty="0">
                <a:latin typeface="+mn-ea"/>
              </a:rPr>
              <a:t>__________</a:t>
            </a:r>
            <a:r>
              <a:rPr lang="zh-TW" altLang="en-US" sz="3000" dirty="0">
                <a:latin typeface="+mn-ea"/>
              </a:rPr>
              <a:t>青少年的心灵和意志。</a:t>
            </a:r>
            <a:endParaRPr lang="en-US" altLang="zh-TW" sz="3000" dirty="0">
              <a:latin typeface="+mn-ea"/>
            </a:endParaRPr>
          </a:p>
          <a:p>
            <a:pPr>
              <a:lnSpc>
                <a:spcPct val="150000"/>
              </a:lnSpc>
            </a:pPr>
            <a:r>
              <a:rPr lang="en-US" altLang="zh-TW" sz="3000" dirty="0">
                <a:latin typeface="+mn-ea"/>
              </a:rPr>
              <a:t>6</a:t>
            </a:r>
            <a:r>
              <a:rPr lang="zh-TW" altLang="en-US" sz="3000" dirty="0">
                <a:latin typeface="+mn-ea"/>
              </a:rPr>
              <a:t>因为钻石具有 </a:t>
            </a:r>
            <a:r>
              <a:rPr lang="en-US" altLang="zh-TW" sz="3000" dirty="0">
                <a:latin typeface="+mn-ea"/>
              </a:rPr>
              <a:t>__________</a:t>
            </a:r>
            <a:r>
              <a:rPr lang="zh-TW" altLang="en-US" sz="3000" dirty="0">
                <a:latin typeface="+mn-ea"/>
              </a:rPr>
              <a:t>性，所以人们把它作为美好爱情的象征。</a:t>
            </a:r>
            <a:endParaRPr lang="en-US" altLang="zh-TW" sz="3000" dirty="0">
              <a:latin typeface="+mn-ea"/>
            </a:endParaRPr>
          </a:p>
        </p:txBody>
      </p:sp>
      <p:sp>
        <p:nvSpPr>
          <p:cNvPr id="7" name="文字方塊 6">
            <a:extLst>
              <a:ext uri="{FF2B5EF4-FFF2-40B4-BE49-F238E27FC236}">
                <a16:creationId xmlns:a16="http://schemas.microsoft.com/office/drawing/2014/main" id="{7D0EB602-19EC-4698-B26E-6EE128EE0124}"/>
              </a:ext>
            </a:extLst>
          </p:cNvPr>
          <p:cNvSpPr txBox="1"/>
          <p:nvPr/>
        </p:nvSpPr>
        <p:spPr>
          <a:xfrm>
            <a:off x="8010525" y="1488902"/>
            <a:ext cx="1657350" cy="553998"/>
          </a:xfrm>
          <a:prstGeom prst="rect">
            <a:avLst/>
          </a:prstGeom>
          <a:noFill/>
        </p:spPr>
        <p:txBody>
          <a:bodyPr wrap="square" rtlCol="0">
            <a:spAutoFit/>
          </a:bodyPr>
          <a:lstStyle/>
          <a:p>
            <a:pPr algn="ctr"/>
            <a:r>
              <a:rPr lang="zh-TW" altLang="en-US" sz="3000" dirty="0">
                <a:solidFill>
                  <a:srgbClr val="FF0000"/>
                </a:solidFill>
              </a:rPr>
              <a:t>永远</a:t>
            </a:r>
          </a:p>
        </p:txBody>
      </p:sp>
      <p:sp>
        <p:nvSpPr>
          <p:cNvPr id="9" name="文字方塊 8">
            <a:extLst>
              <a:ext uri="{FF2B5EF4-FFF2-40B4-BE49-F238E27FC236}">
                <a16:creationId xmlns:a16="http://schemas.microsoft.com/office/drawing/2014/main" id="{5E597AC3-47CE-4593-A7BC-271EBED80F51}"/>
              </a:ext>
            </a:extLst>
          </p:cNvPr>
          <p:cNvSpPr txBox="1"/>
          <p:nvPr/>
        </p:nvSpPr>
        <p:spPr>
          <a:xfrm>
            <a:off x="495300" y="4277754"/>
            <a:ext cx="1657350" cy="553998"/>
          </a:xfrm>
          <a:prstGeom prst="rect">
            <a:avLst/>
          </a:prstGeom>
          <a:noFill/>
        </p:spPr>
        <p:txBody>
          <a:bodyPr wrap="square" rtlCol="0">
            <a:spAutoFit/>
          </a:bodyPr>
          <a:lstStyle/>
          <a:p>
            <a:pPr algn="ctr"/>
            <a:r>
              <a:rPr lang="zh-TW" altLang="en-US" sz="3000" dirty="0">
                <a:solidFill>
                  <a:srgbClr val="FF0000"/>
                </a:solidFill>
              </a:rPr>
              <a:t>扩充</a:t>
            </a:r>
          </a:p>
        </p:txBody>
      </p:sp>
      <p:sp>
        <p:nvSpPr>
          <p:cNvPr id="10" name="文字方塊 9">
            <a:extLst>
              <a:ext uri="{FF2B5EF4-FFF2-40B4-BE49-F238E27FC236}">
                <a16:creationId xmlns:a16="http://schemas.microsoft.com/office/drawing/2014/main" id="{09F1BA32-B806-467A-A2E5-A1AE3D255AF2}"/>
              </a:ext>
            </a:extLst>
          </p:cNvPr>
          <p:cNvSpPr txBox="1"/>
          <p:nvPr/>
        </p:nvSpPr>
        <p:spPr>
          <a:xfrm>
            <a:off x="6096000" y="2914131"/>
            <a:ext cx="1657350" cy="553998"/>
          </a:xfrm>
          <a:prstGeom prst="rect">
            <a:avLst/>
          </a:prstGeom>
          <a:noFill/>
        </p:spPr>
        <p:txBody>
          <a:bodyPr wrap="square" rtlCol="0">
            <a:spAutoFit/>
          </a:bodyPr>
          <a:lstStyle/>
          <a:p>
            <a:pPr algn="ctr"/>
            <a:r>
              <a:rPr lang="zh-TW" altLang="en-US" sz="3000" dirty="0">
                <a:solidFill>
                  <a:srgbClr val="FF0000"/>
                </a:solidFill>
              </a:rPr>
              <a:t>麻木</a:t>
            </a:r>
          </a:p>
        </p:txBody>
      </p:sp>
      <p:sp>
        <p:nvSpPr>
          <p:cNvPr id="11" name="文字方塊 10">
            <a:extLst>
              <a:ext uri="{FF2B5EF4-FFF2-40B4-BE49-F238E27FC236}">
                <a16:creationId xmlns:a16="http://schemas.microsoft.com/office/drawing/2014/main" id="{E793D009-5162-4ED2-998D-4A4A8B17D800}"/>
              </a:ext>
            </a:extLst>
          </p:cNvPr>
          <p:cNvSpPr txBox="1"/>
          <p:nvPr/>
        </p:nvSpPr>
        <p:spPr>
          <a:xfrm>
            <a:off x="8429625" y="2236402"/>
            <a:ext cx="1657350" cy="553998"/>
          </a:xfrm>
          <a:prstGeom prst="rect">
            <a:avLst/>
          </a:prstGeom>
          <a:noFill/>
        </p:spPr>
        <p:txBody>
          <a:bodyPr wrap="square" rtlCol="0">
            <a:spAutoFit/>
          </a:bodyPr>
          <a:lstStyle/>
          <a:p>
            <a:pPr algn="ctr"/>
            <a:r>
              <a:rPr lang="zh-TW" altLang="en-US" sz="3000" dirty="0">
                <a:solidFill>
                  <a:srgbClr val="FF0000"/>
                </a:solidFill>
              </a:rPr>
              <a:t>永远</a:t>
            </a:r>
          </a:p>
        </p:txBody>
      </p:sp>
      <p:sp>
        <p:nvSpPr>
          <p:cNvPr id="12" name="文字方塊 11">
            <a:extLst>
              <a:ext uri="{FF2B5EF4-FFF2-40B4-BE49-F238E27FC236}">
                <a16:creationId xmlns:a16="http://schemas.microsoft.com/office/drawing/2014/main" id="{04066E3F-8853-4C53-9119-9EC4C1A7888E}"/>
              </a:ext>
            </a:extLst>
          </p:cNvPr>
          <p:cNvSpPr txBox="1"/>
          <p:nvPr/>
        </p:nvSpPr>
        <p:spPr>
          <a:xfrm>
            <a:off x="5753100" y="4940983"/>
            <a:ext cx="1657350" cy="553998"/>
          </a:xfrm>
          <a:prstGeom prst="rect">
            <a:avLst/>
          </a:prstGeom>
          <a:noFill/>
        </p:spPr>
        <p:txBody>
          <a:bodyPr wrap="square" rtlCol="0">
            <a:spAutoFit/>
          </a:bodyPr>
          <a:lstStyle/>
          <a:p>
            <a:pPr algn="ctr"/>
            <a:r>
              <a:rPr lang="zh-TW" altLang="en-US" sz="3000" dirty="0">
                <a:solidFill>
                  <a:srgbClr val="FF0000"/>
                </a:solidFill>
              </a:rPr>
              <a:t>麻醉</a:t>
            </a:r>
          </a:p>
        </p:txBody>
      </p:sp>
      <p:sp>
        <p:nvSpPr>
          <p:cNvPr id="13" name="文字方塊 12">
            <a:extLst>
              <a:ext uri="{FF2B5EF4-FFF2-40B4-BE49-F238E27FC236}">
                <a16:creationId xmlns:a16="http://schemas.microsoft.com/office/drawing/2014/main" id="{BEDCCB8B-59B2-4811-BEAB-780C12010465}"/>
              </a:ext>
            </a:extLst>
          </p:cNvPr>
          <p:cNvSpPr txBox="1"/>
          <p:nvPr/>
        </p:nvSpPr>
        <p:spPr>
          <a:xfrm>
            <a:off x="3009900" y="5632277"/>
            <a:ext cx="1657350" cy="553998"/>
          </a:xfrm>
          <a:prstGeom prst="rect">
            <a:avLst/>
          </a:prstGeom>
          <a:noFill/>
        </p:spPr>
        <p:txBody>
          <a:bodyPr wrap="square" rtlCol="0">
            <a:spAutoFit/>
          </a:bodyPr>
          <a:lstStyle/>
          <a:p>
            <a:pPr algn="ctr"/>
            <a:r>
              <a:rPr lang="zh-TW" altLang="en-US" sz="3000">
                <a:solidFill>
                  <a:srgbClr val="FF0000"/>
                </a:solidFill>
              </a:rPr>
              <a:t>永久</a:t>
            </a:r>
            <a:endParaRPr lang="zh-TW" altLang="en-US" sz="3000" dirty="0">
              <a:solidFill>
                <a:srgbClr val="FF0000"/>
              </a:solidFill>
            </a:endParaRPr>
          </a:p>
        </p:txBody>
      </p:sp>
    </p:spTree>
    <p:extLst>
      <p:ext uri="{BB962C8B-B14F-4D97-AF65-F5344CB8AC3E}">
        <p14:creationId xmlns:p14="http://schemas.microsoft.com/office/powerpoint/2010/main" val="4262186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P spid="11" grpId="0"/>
      <p:bldP spid="12" grpId="0"/>
      <p:bldP spid="13" grpId="0"/>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4">
            <a:extLst>
              <a:ext uri="{FF2B5EF4-FFF2-40B4-BE49-F238E27FC236}">
                <a16:creationId xmlns:a16="http://schemas.microsoft.com/office/drawing/2014/main" id="{850E7123-D5FF-4CFC-B920-A89EA4307AC4}"/>
              </a:ext>
            </a:extLst>
          </p:cNvPr>
          <p:cNvGraphicFramePr>
            <a:graphicFrameLocks noGrp="1"/>
          </p:cNvGraphicFramePr>
          <p:nvPr/>
        </p:nvGraphicFramePr>
        <p:xfrm>
          <a:off x="0" y="0"/>
          <a:ext cx="12191998" cy="1295400"/>
        </p:xfrm>
        <a:graphic>
          <a:graphicData uri="http://schemas.openxmlformats.org/drawingml/2006/table">
            <a:tbl>
              <a:tblPr firstRow="1" bandRow="1">
                <a:tableStyleId>{BDBED569-4797-4DF1-A0F4-6AAB3CD982D8}</a:tableStyleId>
              </a:tblPr>
              <a:tblGrid>
                <a:gridCol w="1741714">
                  <a:extLst>
                    <a:ext uri="{9D8B030D-6E8A-4147-A177-3AD203B41FA5}">
                      <a16:colId xmlns:a16="http://schemas.microsoft.com/office/drawing/2014/main" val="3191884380"/>
                    </a:ext>
                  </a:extLst>
                </a:gridCol>
                <a:gridCol w="1741714">
                  <a:extLst>
                    <a:ext uri="{9D8B030D-6E8A-4147-A177-3AD203B41FA5}">
                      <a16:colId xmlns:a16="http://schemas.microsoft.com/office/drawing/2014/main" val="160753781"/>
                    </a:ext>
                  </a:extLst>
                </a:gridCol>
                <a:gridCol w="1741714">
                  <a:extLst>
                    <a:ext uri="{9D8B030D-6E8A-4147-A177-3AD203B41FA5}">
                      <a16:colId xmlns:a16="http://schemas.microsoft.com/office/drawing/2014/main" val="927639412"/>
                    </a:ext>
                  </a:extLst>
                </a:gridCol>
                <a:gridCol w="1741714">
                  <a:extLst>
                    <a:ext uri="{9D8B030D-6E8A-4147-A177-3AD203B41FA5}">
                      <a16:colId xmlns:a16="http://schemas.microsoft.com/office/drawing/2014/main" val="2898938684"/>
                    </a:ext>
                  </a:extLst>
                </a:gridCol>
                <a:gridCol w="1741714">
                  <a:extLst>
                    <a:ext uri="{9D8B030D-6E8A-4147-A177-3AD203B41FA5}">
                      <a16:colId xmlns:a16="http://schemas.microsoft.com/office/drawing/2014/main" val="1663080110"/>
                    </a:ext>
                  </a:extLst>
                </a:gridCol>
                <a:gridCol w="1741714">
                  <a:extLst>
                    <a:ext uri="{9D8B030D-6E8A-4147-A177-3AD203B41FA5}">
                      <a16:colId xmlns:a16="http://schemas.microsoft.com/office/drawing/2014/main" val="3288482910"/>
                    </a:ext>
                  </a:extLst>
                </a:gridCol>
                <a:gridCol w="1741714">
                  <a:extLst>
                    <a:ext uri="{9D8B030D-6E8A-4147-A177-3AD203B41FA5}">
                      <a16:colId xmlns:a16="http://schemas.microsoft.com/office/drawing/2014/main" val="2138969578"/>
                    </a:ext>
                  </a:extLst>
                </a:gridCol>
              </a:tblGrid>
              <a:tr h="647700">
                <a:tc>
                  <a:txBody>
                    <a:bodyPr/>
                    <a:lstStyle/>
                    <a:p>
                      <a:pPr algn="ctr"/>
                      <a:r>
                        <a:rPr lang="zh-TW" altLang="en-US" sz="3000" b="1" dirty="0"/>
                        <a:t>柔和</a:t>
                      </a:r>
                    </a:p>
                  </a:txBody>
                  <a:tcPr anchor="ctr"/>
                </a:tc>
                <a:tc>
                  <a:txBody>
                    <a:bodyPr/>
                    <a:lstStyle/>
                    <a:p>
                      <a:pPr algn="ctr"/>
                      <a:r>
                        <a:rPr lang="zh-TW" altLang="en-US" sz="3000" b="1" dirty="0"/>
                        <a:t>麻木</a:t>
                      </a:r>
                    </a:p>
                  </a:txBody>
                  <a:tcPr anchor="ctr"/>
                </a:tc>
                <a:tc>
                  <a:txBody>
                    <a:bodyPr/>
                    <a:lstStyle/>
                    <a:p>
                      <a:pPr algn="ctr"/>
                      <a:r>
                        <a:rPr lang="zh-TW" altLang="en-US" sz="3000" b="1" dirty="0">
                          <a:solidFill>
                            <a:schemeClr val="tx1"/>
                          </a:solidFill>
                        </a:rPr>
                        <a:t>麻醉</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3000" b="1" dirty="0"/>
                        <a:t>领</a:t>
                      </a:r>
                      <a:r>
                        <a:rPr lang="zh-TW" altLang="en-US" sz="3000" dirty="0">
                          <a:solidFill>
                            <a:schemeClr val="tx1"/>
                          </a:solidFill>
                          <a:latin typeface="微軟正黑體" panose="020B0604030504040204" pitchFamily="34" charset="-120"/>
                          <a:ea typeface="+mn-ea"/>
                          <a:cs typeface="Calibri" panose="020F0502020204030204" pitchFamily="34" charset="0"/>
                        </a:rPr>
                        <a:t>略</a:t>
                      </a:r>
                      <a:endParaRPr lang="zh-TW" altLang="en-US" sz="3000" b="1" dirty="0">
                        <a:solidFill>
                          <a:schemeClr val="tx1"/>
                        </a:solidFill>
                      </a:endParaRPr>
                    </a:p>
                  </a:txBody>
                  <a:tcPr anchor="ctr"/>
                </a:tc>
                <a:tc>
                  <a:txBody>
                    <a:bodyPr/>
                    <a:lstStyle/>
                    <a:p>
                      <a:pPr algn="ctr"/>
                      <a:r>
                        <a:rPr lang="zh-TW" altLang="en-US" sz="3000" b="1" dirty="0"/>
                        <a:t>永恒</a:t>
                      </a:r>
                    </a:p>
                  </a:txBody>
                  <a:tcPr anchor="ctr"/>
                </a:tc>
                <a:tc>
                  <a:txBody>
                    <a:bodyPr/>
                    <a:lstStyle/>
                    <a:p>
                      <a:pPr algn="ctr"/>
                      <a:r>
                        <a:rPr lang="zh-TW" altLang="en-US" sz="3000" b="1" dirty="0"/>
                        <a:t>永远</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3000" b="1" dirty="0"/>
                        <a:t>扩张</a:t>
                      </a:r>
                    </a:p>
                  </a:txBody>
                  <a:tcPr anchor="ctr"/>
                </a:tc>
                <a:extLst>
                  <a:ext uri="{0D108BD9-81ED-4DB2-BD59-A6C34878D82A}">
                    <a16:rowId xmlns:a16="http://schemas.microsoft.com/office/drawing/2014/main" val="4011110607"/>
                  </a:ext>
                </a:extLst>
              </a:tr>
              <a:tr h="647700">
                <a:tc>
                  <a:txBody>
                    <a:bodyPr/>
                    <a:lstStyle/>
                    <a:p>
                      <a:pPr algn="ctr"/>
                      <a:r>
                        <a:rPr lang="zh-TW" altLang="en-US" sz="3000" b="1" dirty="0"/>
                        <a:t>柔软</a:t>
                      </a:r>
                    </a:p>
                  </a:txBody>
                  <a:tcPr anchor="ctr"/>
                </a:tc>
                <a:tc>
                  <a:txBody>
                    <a:bodyPr/>
                    <a:lstStyle/>
                    <a:p>
                      <a:pPr algn="ctr"/>
                      <a:r>
                        <a:rPr lang="zh-TW" altLang="en-US" sz="3000" b="1" dirty="0"/>
                        <a:t>麻痹</a:t>
                      </a:r>
                    </a:p>
                  </a:txBody>
                  <a:tcPr anchor="ctr"/>
                </a:tc>
                <a:tc>
                  <a:txBody>
                    <a:bodyPr/>
                    <a:lstStyle/>
                    <a:p>
                      <a:pPr algn="ctr"/>
                      <a:endParaRPr lang="zh-TW" altLang="en-US" sz="3000" b="1"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3000" b="1" dirty="0"/>
                        <a:t>领悟</a:t>
                      </a:r>
                    </a:p>
                  </a:txBody>
                  <a:tcPr anchor="ctr"/>
                </a:tc>
                <a:tc>
                  <a:txBody>
                    <a:bodyPr/>
                    <a:lstStyle/>
                    <a:p>
                      <a:pPr algn="ctr"/>
                      <a:r>
                        <a:rPr lang="zh-TW" altLang="en-US" sz="3000" b="1" dirty="0"/>
                        <a:t>永久</a:t>
                      </a:r>
                    </a:p>
                  </a:txBody>
                  <a:tcPr anchor="ctr"/>
                </a:tc>
                <a:tc>
                  <a:txBody>
                    <a:bodyPr/>
                    <a:lstStyle/>
                    <a:p>
                      <a:pPr algn="ctr"/>
                      <a:r>
                        <a:rPr lang="zh-TW" altLang="en-US" sz="3000" b="1" dirty="0"/>
                        <a:t>扩大</a:t>
                      </a:r>
                    </a:p>
                  </a:txBody>
                  <a:tcPr anchor="ctr"/>
                </a:tc>
                <a:tc>
                  <a:txBody>
                    <a:bodyPr/>
                    <a:lstStyle/>
                    <a:p>
                      <a:pPr algn="ctr"/>
                      <a:r>
                        <a:rPr lang="zh-TW" altLang="en-US" sz="3000" b="1" dirty="0"/>
                        <a:t>扩充</a:t>
                      </a:r>
                    </a:p>
                  </a:txBody>
                  <a:tcPr anchor="ctr"/>
                </a:tc>
                <a:extLst>
                  <a:ext uri="{0D108BD9-81ED-4DB2-BD59-A6C34878D82A}">
                    <a16:rowId xmlns:a16="http://schemas.microsoft.com/office/drawing/2014/main" val="3960098911"/>
                  </a:ext>
                </a:extLst>
              </a:tr>
            </a:tbl>
          </a:graphicData>
        </a:graphic>
      </p:graphicFrame>
      <p:sp>
        <p:nvSpPr>
          <p:cNvPr id="6" name="文字方塊 5">
            <a:extLst>
              <a:ext uri="{FF2B5EF4-FFF2-40B4-BE49-F238E27FC236}">
                <a16:creationId xmlns:a16="http://schemas.microsoft.com/office/drawing/2014/main" id="{01EF5E87-35D6-4503-8258-11D241C1C0BC}"/>
              </a:ext>
            </a:extLst>
          </p:cNvPr>
          <p:cNvSpPr txBox="1"/>
          <p:nvPr/>
        </p:nvSpPr>
        <p:spPr>
          <a:xfrm>
            <a:off x="352425" y="1676393"/>
            <a:ext cx="11506200" cy="4162486"/>
          </a:xfrm>
          <a:prstGeom prst="rect">
            <a:avLst/>
          </a:prstGeom>
          <a:noFill/>
        </p:spPr>
        <p:txBody>
          <a:bodyPr wrap="square" rtlCol="0">
            <a:spAutoFit/>
          </a:bodyPr>
          <a:lstStyle/>
          <a:p>
            <a:pPr>
              <a:lnSpc>
                <a:spcPct val="150000"/>
              </a:lnSpc>
            </a:pPr>
            <a:r>
              <a:rPr lang="en-US" altLang="zh-TW" sz="3000" dirty="0">
                <a:latin typeface="+mn-ea"/>
              </a:rPr>
              <a:t>7.</a:t>
            </a:r>
            <a:r>
              <a:rPr lang="zh-TW" altLang="en-US" sz="3000" dirty="0">
                <a:latin typeface="+mn-ea"/>
              </a:rPr>
              <a:t>随着这几年房地产业的迅速发展，与住房有关的各种商品的市场也在不断地 </a:t>
            </a:r>
            <a:r>
              <a:rPr lang="en-US" altLang="zh-TW" sz="3000" dirty="0">
                <a:latin typeface="+mn-ea"/>
              </a:rPr>
              <a:t>__________</a:t>
            </a:r>
            <a:r>
              <a:rPr lang="zh-TW" altLang="en-US" sz="3000" dirty="0">
                <a:latin typeface="+mn-ea"/>
              </a:rPr>
              <a:t>。</a:t>
            </a:r>
            <a:endParaRPr lang="en-US" altLang="zh-TW" sz="3000" dirty="0">
              <a:latin typeface="+mn-ea"/>
            </a:endParaRPr>
          </a:p>
          <a:p>
            <a:pPr>
              <a:lnSpc>
                <a:spcPct val="150000"/>
              </a:lnSpc>
            </a:pPr>
            <a:r>
              <a:rPr lang="en-US" altLang="zh-TW" sz="3000" dirty="0">
                <a:latin typeface="+mn-ea"/>
              </a:rPr>
              <a:t>8.</a:t>
            </a:r>
            <a:r>
              <a:rPr lang="zh-TW" altLang="en-US" sz="3000" dirty="0">
                <a:latin typeface="+mn-ea"/>
              </a:rPr>
              <a:t>躺在</a:t>
            </a:r>
            <a:r>
              <a:rPr lang="en-US" altLang="zh-TW" sz="3000" dirty="0">
                <a:latin typeface="+mn-ea"/>
              </a:rPr>
              <a:t>__________</a:t>
            </a:r>
            <a:r>
              <a:rPr lang="zh-TW" altLang="en-US" sz="3000" dirty="0">
                <a:latin typeface="+mn-ea"/>
              </a:rPr>
              <a:t>的沙滩上，让细腻的沙子覆盖全身，静静地、充分地享受一下大自然的美。</a:t>
            </a:r>
            <a:endParaRPr lang="en-US" altLang="zh-TW" sz="3000" dirty="0">
              <a:latin typeface="+mn-ea"/>
            </a:endParaRPr>
          </a:p>
          <a:p>
            <a:pPr>
              <a:lnSpc>
                <a:spcPct val="150000"/>
              </a:lnSpc>
            </a:pPr>
            <a:r>
              <a:rPr lang="en-US" altLang="zh-TW" sz="3000" dirty="0">
                <a:latin typeface="+mn-ea"/>
              </a:rPr>
              <a:t>9.</a:t>
            </a:r>
            <a:r>
              <a:rPr lang="zh-TW" altLang="en-US" sz="3000" dirty="0">
                <a:latin typeface="+mn-ea"/>
              </a:rPr>
              <a:t>对于艾滋病，一定要小心预防，千万不能</a:t>
            </a:r>
            <a:r>
              <a:rPr lang="en-US" altLang="zh-TW" sz="3000" dirty="0">
                <a:latin typeface="+mn-ea"/>
              </a:rPr>
              <a:t>__________</a:t>
            </a:r>
            <a:r>
              <a:rPr lang="zh-TW" altLang="en-US" sz="3000" dirty="0">
                <a:latin typeface="+mn-ea"/>
              </a:rPr>
              <a:t>大意。</a:t>
            </a:r>
            <a:endParaRPr lang="en-US" altLang="zh-TW" sz="3000" dirty="0">
              <a:latin typeface="+mn-ea"/>
            </a:endParaRPr>
          </a:p>
          <a:p>
            <a:pPr>
              <a:lnSpc>
                <a:spcPct val="150000"/>
              </a:lnSpc>
            </a:pPr>
            <a:r>
              <a:rPr lang="en-US" altLang="zh-TW" sz="3000" dirty="0">
                <a:latin typeface="+mn-ea"/>
              </a:rPr>
              <a:t>10.</a:t>
            </a:r>
            <a:r>
              <a:rPr lang="zh-TW" altLang="en-US" sz="3000" dirty="0">
                <a:latin typeface="+mn-ea"/>
              </a:rPr>
              <a:t>孔子的许多话言简意赅，常常使我 </a:t>
            </a:r>
            <a:r>
              <a:rPr lang="en-US" altLang="zh-TW" sz="3000" dirty="0">
                <a:latin typeface="+mn-ea"/>
              </a:rPr>
              <a:t>__________</a:t>
            </a:r>
            <a:r>
              <a:rPr lang="zh-TW" altLang="en-US" sz="3000" dirty="0">
                <a:latin typeface="+mn-ea"/>
              </a:rPr>
              <a:t>到人生的哲理。</a:t>
            </a:r>
            <a:endParaRPr lang="en-US" altLang="zh-TW" sz="3000" dirty="0">
              <a:latin typeface="+mn-ea"/>
            </a:endParaRPr>
          </a:p>
        </p:txBody>
      </p:sp>
      <p:sp>
        <p:nvSpPr>
          <p:cNvPr id="5" name="文字方塊 4">
            <a:extLst>
              <a:ext uri="{FF2B5EF4-FFF2-40B4-BE49-F238E27FC236}">
                <a16:creationId xmlns:a16="http://schemas.microsoft.com/office/drawing/2014/main" id="{202995C9-7CC4-43B2-8AAC-0CB9180AF2E6}"/>
              </a:ext>
            </a:extLst>
          </p:cNvPr>
          <p:cNvSpPr txBox="1"/>
          <p:nvPr/>
        </p:nvSpPr>
        <p:spPr>
          <a:xfrm>
            <a:off x="2428875" y="2422352"/>
            <a:ext cx="1657350" cy="553998"/>
          </a:xfrm>
          <a:prstGeom prst="rect">
            <a:avLst/>
          </a:prstGeom>
          <a:noFill/>
        </p:spPr>
        <p:txBody>
          <a:bodyPr wrap="square" rtlCol="0">
            <a:spAutoFit/>
          </a:bodyPr>
          <a:lstStyle/>
          <a:p>
            <a:pPr algn="ctr"/>
            <a:r>
              <a:rPr lang="zh-TW" altLang="en-US" sz="3000" dirty="0">
                <a:solidFill>
                  <a:srgbClr val="FF0000"/>
                </a:solidFill>
              </a:rPr>
              <a:t>扩大</a:t>
            </a:r>
          </a:p>
        </p:txBody>
      </p:sp>
      <p:sp>
        <p:nvSpPr>
          <p:cNvPr id="7" name="文字方塊 6">
            <a:extLst>
              <a:ext uri="{FF2B5EF4-FFF2-40B4-BE49-F238E27FC236}">
                <a16:creationId xmlns:a16="http://schemas.microsoft.com/office/drawing/2014/main" id="{426ABCC5-6CBB-44A4-A16D-FF595D9378A5}"/>
              </a:ext>
            </a:extLst>
          </p:cNvPr>
          <p:cNvSpPr txBox="1"/>
          <p:nvPr/>
        </p:nvSpPr>
        <p:spPr>
          <a:xfrm>
            <a:off x="1485900" y="3080344"/>
            <a:ext cx="1657350" cy="553998"/>
          </a:xfrm>
          <a:prstGeom prst="rect">
            <a:avLst/>
          </a:prstGeom>
          <a:noFill/>
        </p:spPr>
        <p:txBody>
          <a:bodyPr wrap="square" rtlCol="0">
            <a:spAutoFit/>
          </a:bodyPr>
          <a:lstStyle/>
          <a:p>
            <a:pPr algn="ctr"/>
            <a:r>
              <a:rPr lang="zh-TW" altLang="en-US" sz="3000" dirty="0">
                <a:solidFill>
                  <a:srgbClr val="FF0000"/>
                </a:solidFill>
              </a:rPr>
              <a:t>柔软</a:t>
            </a:r>
          </a:p>
        </p:txBody>
      </p:sp>
      <p:sp>
        <p:nvSpPr>
          <p:cNvPr id="8" name="文字方塊 7">
            <a:extLst>
              <a:ext uri="{FF2B5EF4-FFF2-40B4-BE49-F238E27FC236}">
                <a16:creationId xmlns:a16="http://schemas.microsoft.com/office/drawing/2014/main" id="{45B99B83-0E5F-4EA5-995E-A89E4B87FCB4}"/>
              </a:ext>
            </a:extLst>
          </p:cNvPr>
          <p:cNvSpPr txBox="1"/>
          <p:nvPr/>
        </p:nvSpPr>
        <p:spPr>
          <a:xfrm>
            <a:off x="7667625" y="4441652"/>
            <a:ext cx="1657350" cy="553998"/>
          </a:xfrm>
          <a:prstGeom prst="rect">
            <a:avLst/>
          </a:prstGeom>
          <a:noFill/>
        </p:spPr>
        <p:txBody>
          <a:bodyPr wrap="square" rtlCol="0">
            <a:spAutoFit/>
          </a:bodyPr>
          <a:lstStyle/>
          <a:p>
            <a:pPr algn="ctr"/>
            <a:r>
              <a:rPr lang="zh-TW" altLang="en-US" sz="3000" dirty="0">
                <a:solidFill>
                  <a:srgbClr val="FF0000"/>
                </a:solidFill>
              </a:rPr>
              <a:t>麻痹</a:t>
            </a:r>
          </a:p>
        </p:txBody>
      </p:sp>
      <p:sp>
        <p:nvSpPr>
          <p:cNvPr id="9" name="文字方塊 8">
            <a:extLst>
              <a:ext uri="{FF2B5EF4-FFF2-40B4-BE49-F238E27FC236}">
                <a16:creationId xmlns:a16="http://schemas.microsoft.com/office/drawing/2014/main" id="{C1C96BF2-7F41-44EC-A97B-E1254B838D10}"/>
              </a:ext>
            </a:extLst>
          </p:cNvPr>
          <p:cNvSpPr txBox="1"/>
          <p:nvPr/>
        </p:nvSpPr>
        <p:spPr>
          <a:xfrm>
            <a:off x="6838950" y="5099644"/>
            <a:ext cx="1657350" cy="553998"/>
          </a:xfrm>
          <a:prstGeom prst="rect">
            <a:avLst/>
          </a:prstGeom>
          <a:noFill/>
        </p:spPr>
        <p:txBody>
          <a:bodyPr wrap="square" rtlCol="0">
            <a:spAutoFit/>
          </a:bodyPr>
          <a:lstStyle/>
          <a:p>
            <a:pPr algn="ctr"/>
            <a:r>
              <a:rPr lang="zh-TW" altLang="en-US" sz="3000" dirty="0">
                <a:solidFill>
                  <a:srgbClr val="FF0000"/>
                </a:solidFill>
              </a:rPr>
              <a:t>领悟</a:t>
            </a:r>
          </a:p>
        </p:txBody>
      </p:sp>
    </p:spTree>
    <p:extLst>
      <p:ext uri="{BB962C8B-B14F-4D97-AF65-F5344CB8AC3E}">
        <p14:creationId xmlns:p14="http://schemas.microsoft.com/office/powerpoint/2010/main" val="514528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4">
            <a:extLst>
              <a:ext uri="{FF2B5EF4-FFF2-40B4-BE49-F238E27FC236}">
                <a16:creationId xmlns:a16="http://schemas.microsoft.com/office/drawing/2014/main" id="{850E7123-D5FF-4CFC-B920-A89EA4307AC4}"/>
              </a:ext>
            </a:extLst>
          </p:cNvPr>
          <p:cNvGraphicFramePr>
            <a:graphicFrameLocks noGrp="1"/>
          </p:cNvGraphicFramePr>
          <p:nvPr/>
        </p:nvGraphicFramePr>
        <p:xfrm>
          <a:off x="0" y="0"/>
          <a:ext cx="12191998" cy="1295400"/>
        </p:xfrm>
        <a:graphic>
          <a:graphicData uri="http://schemas.openxmlformats.org/drawingml/2006/table">
            <a:tbl>
              <a:tblPr firstRow="1" bandRow="1">
                <a:tableStyleId>{BDBED569-4797-4DF1-A0F4-6AAB3CD982D8}</a:tableStyleId>
              </a:tblPr>
              <a:tblGrid>
                <a:gridCol w="1741714">
                  <a:extLst>
                    <a:ext uri="{9D8B030D-6E8A-4147-A177-3AD203B41FA5}">
                      <a16:colId xmlns:a16="http://schemas.microsoft.com/office/drawing/2014/main" val="3191884380"/>
                    </a:ext>
                  </a:extLst>
                </a:gridCol>
                <a:gridCol w="1741714">
                  <a:extLst>
                    <a:ext uri="{9D8B030D-6E8A-4147-A177-3AD203B41FA5}">
                      <a16:colId xmlns:a16="http://schemas.microsoft.com/office/drawing/2014/main" val="160753781"/>
                    </a:ext>
                  </a:extLst>
                </a:gridCol>
                <a:gridCol w="1741714">
                  <a:extLst>
                    <a:ext uri="{9D8B030D-6E8A-4147-A177-3AD203B41FA5}">
                      <a16:colId xmlns:a16="http://schemas.microsoft.com/office/drawing/2014/main" val="927639412"/>
                    </a:ext>
                  </a:extLst>
                </a:gridCol>
                <a:gridCol w="1741714">
                  <a:extLst>
                    <a:ext uri="{9D8B030D-6E8A-4147-A177-3AD203B41FA5}">
                      <a16:colId xmlns:a16="http://schemas.microsoft.com/office/drawing/2014/main" val="2898938684"/>
                    </a:ext>
                  </a:extLst>
                </a:gridCol>
                <a:gridCol w="1741714">
                  <a:extLst>
                    <a:ext uri="{9D8B030D-6E8A-4147-A177-3AD203B41FA5}">
                      <a16:colId xmlns:a16="http://schemas.microsoft.com/office/drawing/2014/main" val="1663080110"/>
                    </a:ext>
                  </a:extLst>
                </a:gridCol>
                <a:gridCol w="1741714">
                  <a:extLst>
                    <a:ext uri="{9D8B030D-6E8A-4147-A177-3AD203B41FA5}">
                      <a16:colId xmlns:a16="http://schemas.microsoft.com/office/drawing/2014/main" val="3288482910"/>
                    </a:ext>
                  </a:extLst>
                </a:gridCol>
                <a:gridCol w="1741714">
                  <a:extLst>
                    <a:ext uri="{9D8B030D-6E8A-4147-A177-3AD203B41FA5}">
                      <a16:colId xmlns:a16="http://schemas.microsoft.com/office/drawing/2014/main" val="2138969578"/>
                    </a:ext>
                  </a:extLst>
                </a:gridCol>
              </a:tblGrid>
              <a:tr h="647700">
                <a:tc>
                  <a:txBody>
                    <a:bodyPr/>
                    <a:lstStyle/>
                    <a:p>
                      <a:pPr algn="ctr"/>
                      <a:r>
                        <a:rPr lang="zh-TW" altLang="en-US" sz="3000" b="1" dirty="0"/>
                        <a:t>柔和</a:t>
                      </a:r>
                    </a:p>
                  </a:txBody>
                  <a:tcPr anchor="ctr"/>
                </a:tc>
                <a:tc>
                  <a:txBody>
                    <a:bodyPr/>
                    <a:lstStyle/>
                    <a:p>
                      <a:pPr algn="ctr"/>
                      <a:r>
                        <a:rPr lang="zh-TW" altLang="en-US" sz="3000" b="1" dirty="0"/>
                        <a:t>麻木</a:t>
                      </a:r>
                    </a:p>
                  </a:txBody>
                  <a:tcPr anchor="ctr"/>
                </a:tc>
                <a:tc>
                  <a:txBody>
                    <a:bodyPr/>
                    <a:lstStyle/>
                    <a:p>
                      <a:pPr algn="ctr"/>
                      <a:r>
                        <a:rPr lang="zh-TW" altLang="en-US" sz="3000" b="1" dirty="0">
                          <a:solidFill>
                            <a:schemeClr val="tx1"/>
                          </a:solidFill>
                        </a:rPr>
                        <a:t>麻醉</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3000" b="1" dirty="0"/>
                        <a:t>领</a:t>
                      </a:r>
                      <a:r>
                        <a:rPr lang="zh-TW" altLang="en-US" sz="3000" dirty="0">
                          <a:solidFill>
                            <a:schemeClr val="tx1"/>
                          </a:solidFill>
                          <a:latin typeface="微軟正黑體" panose="020B0604030504040204" pitchFamily="34" charset="-120"/>
                          <a:ea typeface="+mn-ea"/>
                          <a:cs typeface="Calibri" panose="020F0502020204030204" pitchFamily="34" charset="0"/>
                        </a:rPr>
                        <a:t>略</a:t>
                      </a:r>
                      <a:endParaRPr lang="zh-TW" altLang="en-US" sz="3000" b="1" dirty="0">
                        <a:solidFill>
                          <a:schemeClr val="tx1"/>
                        </a:solidFill>
                      </a:endParaRPr>
                    </a:p>
                  </a:txBody>
                  <a:tcPr anchor="ctr"/>
                </a:tc>
                <a:tc>
                  <a:txBody>
                    <a:bodyPr/>
                    <a:lstStyle/>
                    <a:p>
                      <a:pPr algn="ctr"/>
                      <a:r>
                        <a:rPr lang="zh-TW" altLang="en-US" sz="3000" b="1" dirty="0"/>
                        <a:t>永恒</a:t>
                      </a:r>
                    </a:p>
                  </a:txBody>
                  <a:tcPr anchor="ctr"/>
                </a:tc>
                <a:tc>
                  <a:txBody>
                    <a:bodyPr/>
                    <a:lstStyle/>
                    <a:p>
                      <a:pPr algn="ctr"/>
                      <a:r>
                        <a:rPr lang="zh-TW" altLang="en-US" sz="3000" b="1" dirty="0"/>
                        <a:t>永远</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3000" b="1" dirty="0"/>
                        <a:t>扩张</a:t>
                      </a:r>
                    </a:p>
                  </a:txBody>
                  <a:tcPr anchor="ctr"/>
                </a:tc>
                <a:extLst>
                  <a:ext uri="{0D108BD9-81ED-4DB2-BD59-A6C34878D82A}">
                    <a16:rowId xmlns:a16="http://schemas.microsoft.com/office/drawing/2014/main" val="4011110607"/>
                  </a:ext>
                </a:extLst>
              </a:tr>
              <a:tr h="647700">
                <a:tc>
                  <a:txBody>
                    <a:bodyPr/>
                    <a:lstStyle/>
                    <a:p>
                      <a:pPr algn="ctr"/>
                      <a:r>
                        <a:rPr lang="zh-TW" altLang="en-US" sz="3000" b="1" dirty="0"/>
                        <a:t>柔软</a:t>
                      </a:r>
                    </a:p>
                  </a:txBody>
                  <a:tcPr anchor="ctr"/>
                </a:tc>
                <a:tc>
                  <a:txBody>
                    <a:bodyPr/>
                    <a:lstStyle/>
                    <a:p>
                      <a:pPr algn="ctr"/>
                      <a:r>
                        <a:rPr lang="zh-TW" altLang="en-US" sz="3000" b="1" dirty="0"/>
                        <a:t>麻痹</a:t>
                      </a:r>
                    </a:p>
                  </a:txBody>
                  <a:tcPr anchor="ctr"/>
                </a:tc>
                <a:tc>
                  <a:txBody>
                    <a:bodyPr/>
                    <a:lstStyle/>
                    <a:p>
                      <a:pPr algn="ctr"/>
                      <a:endParaRPr lang="zh-TW" altLang="en-US" sz="3000" b="1"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3000" b="1" dirty="0"/>
                        <a:t>领悟</a:t>
                      </a:r>
                    </a:p>
                  </a:txBody>
                  <a:tcPr anchor="ctr"/>
                </a:tc>
                <a:tc>
                  <a:txBody>
                    <a:bodyPr/>
                    <a:lstStyle/>
                    <a:p>
                      <a:pPr algn="ctr"/>
                      <a:r>
                        <a:rPr lang="zh-TW" altLang="en-US" sz="3000" b="1" dirty="0"/>
                        <a:t>永久</a:t>
                      </a:r>
                    </a:p>
                  </a:txBody>
                  <a:tcPr anchor="ctr"/>
                </a:tc>
                <a:tc>
                  <a:txBody>
                    <a:bodyPr/>
                    <a:lstStyle/>
                    <a:p>
                      <a:pPr algn="ctr"/>
                      <a:r>
                        <a:rPr lang="zh-TW" altLang="en-US" sz="3000" b="1" dirty="0"/>
                        <a:t>扩大</a:t>
                      </a:r>
                    </a:p>
                  </a:txBody>
                  <a:tcPr anchor="ctr"/>
                </a:tc>
                <a:tc>
                  <a:txBody>
                    <a:bodyPr/>
                    <a:lstStyle/>
                    <a:p>
                      <a:pPr algn="ctr"/>
                      <a:r>
                        <a:rPr lang="zh-TW" altLang="en-US" sz="3000" b="1" dirty="0"/>
                        <a:t>扩充</a:t>
                      </a:r>
                    </a:p>
                  </a:txBody>
                  <a:tcPr anchor="ctr"/>
                </a:tc>
                <a:extLst>
                  <a:ext uri="{0D108BD9-81ED-4DB2-BD59-A6C34878D82A}">
                    <a16:rowId xmlns:a16="http://schemas.microsoft.com/office/drawing/2014/main" val="3960098911"/>
                  </a:ext>
                </a:extLst>
              </a:tr>
            </a:tbl>
          </a:graphicData>
        </a:graphic>
      </p:graphicFrame>
      <p:sp>
        <p:nvSpPr>
          <p:cNvPr id="6" name="文字方塊 5">
            <a:extLst>
              <a:ext uri="{FF2B5EF4-FFF2-40B4-BE49-F238E27FC236}">
                <a16:creationId xmlns:a16="http://schemas.microsoft.com/office/drawing/2014/main" id="{01EF5E87-35D6-4503-8258-11D241C1C0BC}"/>
              </a:ext>
            </a:extLst>
          </p:cNvPr>
          <p:cNvSpPr txBox="1"/>
          <p:nvPr/>
        </p:nvSpPr>
        <p:spPr>
          <a:xfrm>
            <a:off x="333376" y="1402174"/>
            <a:ext cx="11544300" cy="4854983"/>
          </a:xfrm>
          <a:prstGeom prst="rect">
            <a:avLst/>
          </a:prstGeom>
          <a:noFill/>
        </p:spPr>
        <p:txBody>
          <a:bodyPr wrap="square" rtlCol="0">
            <a:spAutoFit/>
          </a:bodyPr>
          <a:lstStyle/>
          <a:p>
            <a:pPr>
              <a:lnSpc>
                <a:spcPct val="150000"/>
              </a:lnSpc>
            </a:pPr>
            <a:r>
              <a:rPr lang="en-US" altLang="zh-TW" sz="3000" dirty="0">
                <a:latin typeface="+mn-ea"/>
              </a:rPr>
              <a:t>11.</a:t>
            </a:r>
            <a:r>
              <a:rPr lang="zh-TW" altLang="en-US" sz="3000" dirty="0">
                <a:latin typeface="+mn-ea"/>
              </a:rPr>
              <a:t>由于血液中脂肪含量的增加，老人得了动脉硬化症，有的时候需要使用药物来</a:t>
            </a:r>
            <a:r>
              <a:rPr lang="en-US" altLang="zh-TW" sz="3000" dirty="0">
                <a:latin typeface="+mn-ea"/>
              </a:rPr>
              <a:t>__________</a:t>
            </a:r>
            <a:r>
              <a:rPr lang="zh-TW" altLang="en-US" sz="3000" dirty="0">
                <a:latin typeface="+mn-ea"/>
              </a:rPr>
              <a:t>血管。</a:t>
            </a:r>
            <a:endParaRPr lang="en-US" altLang="zh-TW" sz="3000" dirty="0">
              <a:latin typeface="+mn-ea"/>
            </a:endParaRPr>
          </a:p>
          <a:p>
            <a:pPr>
              <a:lnSpc>
                <a:spcPct val="150000"/>
              </a:lnSpc>
            </a:pPr>
            <a:r>
              <a:rPr lang="en-US" altLang="zh-TW" sz="3000" dirty="0">
                <a:latin typeface="+mn-ea"/>
              </a:rPr>
              <a:t>12.</a:t>
            </a:r>
            <a:r>
              <a:rPr lang="zh-TW" altLang="en-US" sz="3000" dirty="0">
                <a:latin typeface="+mn-ea"/>
              </a:rPr>
              <a:t>宇宙是</a:t>
            </a:r>
            <a:r>
              <a:rPr lang="en-US" altLang="zh-TW" sz="3000" dirty="0">
                <a:latin typeface="+mn-ea"/>
              </a:rPr>
              <a:t>__________</a:t>
            </a:r>
            <a:r>
              <a:rPr lang="zh-TW" altLang="en-US" sz="3000" dirty="0">
                <a:latin typeface="+mn-ea"/>
              </a:rPr>
              <a:t>的吗？这个问题恐怕连科学家也不能肯定地作出回答。</a:t>
            </a:r>
            <a:endParaRPr lang="en-US" altLang="zh-TW" sz="3000" dirty="0">
              <a:latin typeface="+mn-ea"/>
            </a:endParaRPr>
          </a:p>
          <a:p>
            <a:pPr>
              <a:lnSpc>
                <a:spcPct val="150000"/>
              </a:lnSpc>
            </a:pPr>
            <a:r>
              <a:rPr lang="en-US" altLang="zh-TW" sz="3000" dirty="0">
                <a:latin typeface="+mn-ea"/>
              </a:rPr>
              <a:t>13.__________</a:t>
            </a:r>
            <a:r>
              <a:rPr lang="zh-TW" altLang="en-US" sz="3000" dirty="0">
                <a:latin typeface="+mn-ea"/>
              </a:rPr>
              <a:t>的灯光撒满屋子，烘托出非常温馨的家庭氛围。</a:t>
            </a:r>
            <a:endParaRPr lang="en-US" altLang="zh-TW" sz="3000" dirty="0">
              <a:latin typeface="+mn-ea"/>
            </a:endParaRPr>
          </a:p>
          <a:p>
            <a:pPr>
              <a:lnSpc>
                <a:spcPct val="150000"/>
              </a:lnSpc>
            </a:pPr>
            <a:r>
              <a:rPr lang="en-US" altLang="zh-TW" sz="3000" dirty="0">
                <a:latin typeface="+mn-ea"/>
              </a:rPr>
              <a:t>14.__________</a:t>
            </a:r>
            <a:r>
              <a:rPr lang="zh-TW" altLang="en-US" sz="3000" dirty="0">
                <a:latin typeface="+mn-ea"/>
              </a:rPr>
              <a:t>品个人是不能随便在药店购买的，必须经过医生的同意才能使用。</a:t>
            </a:r>
            <a:endParaRPr lang="en-US" altLang="zh-TW" sz="3000" dirty="0">
              <a:latin typeface="+mn-ea"/>
            </a:endParaRPr>
          </a:p>
        </p:txBody>
      </p:sp>
      <p:sp>
        <p:nvSpPr>
          <p:cNvPr id="5" name="文字方塊 4">
            <a:extLst>
              <a:ext uri="{FF2B5EF4-FFF2-40B4-BE49-F238E27FC236}">
                <a16:creationId xmlns:a16="http://schemas.microsoft.com/office/drawing/2014/main" id="{568B64FC-1055-4491-91FE-C20CC859F4FE}"/>
              </a:ext>
            </a:extLst>
          </p:cNvPr>
          <p:cNvSpPr txBox="1"/>
          <p:nvPr/>
        </p:nvSpPr>
        <p:spPr>
          <a:xfrm>
            <a:off x="2762250" y="2127844"/>
            <a:ext cx="1657350" cy="553998"/>
          </a:xfrm>
          <a:prstGeom prst="rect">
            <a:avLst/>
          </a:prstGeom>
          <a:noFill/>
        </p:spPr>
        <p:txBody>
          <a:bodyPr wrap="square" rtlCol="0">
            <a:spAutoFit/>
          </a:bodyPr>
          <a:lstStyle/>
          <a:p>
            <a:pPr algn="ctr"/>
            <a:r>
              <a:rPr lang="zh-TW" altLang="en-US" sz="3000" dirty="0">
                <a:solidFill>
                  <a:srgbClr val="FF0000"/>
                </a:solidFill>
              </a:rPr>
              <a:t>麻醉</a:t>
            </a:r>
          </a:p>
        </p:txBody>
      </p:sp>
      <p:sp>
        <p:nvSpPr>
          <p:cNvPr id="7" name="文字方塊 6">
            <a:extLst>
              <a:ext uri="{FF2B5EF4-FFF2-40B4-BE49-F238E27FC236}">
                <a16:creationId xmlns:a16="http://schemas.microsoft.com/office/drawing/2014/main" id="{8787B105-24FE-4336-BA64-40080B04154D}"/>
              </a:ext>
            </a:extLst>
          </p:cNvPr>
          <p:cNvSpPr txBox="1"/>
          <p:nvPr/>
        </p:nvSpPr>
        <p:spPr>
          <a:xfrm>
            <a:off x="2238375" y="2788616"/>
            <a:ext cx="1657350" cy="553998"/>
          </a:xfrm>
          <a:prstGeom prst="rect">
            <a:avLst/>
          </a:prstGeom>
          <a:noFill/>
        </p:spPr>
        <p:txBody>
          <a:bodyPr wrap="square" rtlCol="0">
            <a:spAutoFit/>
          </a:bodyPr>
          <a:lstStyle/>
          <a:p>
            <a:pPr algn="ctr"/>
            <a:r>
              <a:rPr lang="zh-TW" altLang="en-US" sz="3000" dirty="0">
                <a:solidFill>
                  <a:srgbClr val="FF0000"/>
                </a:solidFill>
              </a:rPr>
              <a:t>永恒</a:t>
            </a:r>
          </a:p>
        </p:txBody>
      </p:sp>
      <p:sp>
        <p:nvSpPr>
          <p:cNvPr id="8" name="文字方塊 7">
            <a:extLst>
              <a:ext uri="{FF2B5EF4-FFF2-40B4-BE49-F238E27FC236}">
                <a16:creationId xmlns:a16="http://schemas.microsoft.com/office/drawing/2014/main" id="{02DB2384-B981-41FB-B6E1-EB49DD237943}"/>
              </a:ext>
            </a:extLst>
          </p:cNvPr>
          <p:cNvSpPr txBox="1"/>
          <p:nvPr/>
        </p:nvSpPr>
        <p:spPr>
          <a:xfrm>
            <a:off x="914400" y="4175058"/>
            <a:ext cx="1657350" cy="553998"/>
          </a:xfrm>
          <a:prstGeom prst="rect">
            <a:avLst/>
          </a:prstGeom>
          <a:noFill/>
        </p:spPr>
        <p:txBody>
          <a:bodyPr wrap="square" rtlCol="0">
            <a:spAutoFit/>
          </a:bodyPr>
          <a:lstStyle/>
          <a:p>
            <a:pPr algn="ctr"/>
            <a:r>
              <a:rPr lang="zh-TW" altLang="en-US" sz="3000" dirty="0">
                <a:solidFill>
                  <a:srgbClr val="FF0000"/>
                </a:solidFill>
              </a:rPr>
              <a:t>柔和</a:t>
            </a:r>
          </a:p>
        </p:txBody>
      </p:sp>
      <p:sp>
        <p:nvSpPr>
          <p:cNvPr id="9" name="文字方塊 8">
            <a:extLst>
              <a:ext uri="{FF2B5EF4-FFF2-40B4-BE49-F238E27FC236}">
                <a16:creationId xmlns:a16="http://schemas.microsoft.com/office/drawing/2014/main" id="{D76EEC85-8B06-4E94-A29E-B591BD6C2182}"/>
              </a:ext>
            </a:extLst>
          </p:cNvPr>
          <p:cNvSpPr txBox="1"/>
          <p:nvPr/>
        </p:nvSpPr>
        <p:spPr>
          <a:xfrm>
            <a:off x="914400" y="4835830"/>
            <a:ext cx="1657350" cy="553998"/>
          </a:xfrm>
          <a:prstGeom prst="rect">
            <a:avLst/>
          </a:prstGeom>
          <a:noFill/>
        </p:spPr>
        <p:txBody>
          <a:bodyPr wrap="square" rtlCol="0">
            <a:spAutoFit/>
          </a:bodyPr>
          <a:lstStyle/>
          <a:p>
            <a:pPr algn="ctr"/>
            <a:r>
              <a:rPr lang="zh-TW" altLang="en-US" sz="3000" dirty="0">
                <a:solidFill>
                  <a:srgbClr val="FF0000"/>
                </a:solidFill>
              </a:rPr>
              <a:t>麻醉</a:t>
            </a:r>
          </a:p>
        </p:txBody>
      </p:sp>
    </p:spTree>
    <p:extLst>
      <p:ext uri="{BB962C8B-B14F-4D97-AF65-F5344CB8AC3E}">
        <p14:creationId xmlns:p14="http://schemas.microsoft.com/office/powerpoint/2010/main" val="4238561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4">
            <a:extLst>
              <a:ext uri="{FF2B5EF4-FFF2-40B4-BE49-F238E27FC236}">
                <a16:creationId xmlns:a16="http://schemas.microsoft.com/office/drawing/2014/main" id="{850E7123-D5FF-4CFC-B920-A89EA4307AC4}"/>
              </a:ext>
            </a:extLst>
          </p:cNvPr>
          <p:cNvGraphicFramePr>
            <a:graphicFrameLocks noGrp="1"/>
          </p:cNvGraphicFramePr>
          <p:nvPr/>
        </p:nvGraphicFramePr>
        <p:xfrm>
          <a:off x="0" y="0"/>
          <a:ext cx="12191998" cy="1295400"/>
        </p:xfrm>
        <a:graphic>
          <a:graphicData uri="http://schemas.openxmlformats.org/drawingml/2006/table">
            <a:tbl>
              <a:tblPr firstRow="1" bandRow="1">
                <a:tableStyleId>{BDBED569-4797-4DF1-A0F4-6AAB3CD982D8}</a:tableStyleId>
              </a:tblPr>
              <a:tblGrid>
                <a:gridCol w="1741714">
                  <a:extLst>
                    <a:ext uri="{9D8B030D-6E8A-4147-A177-3AD203B41FA5}">
                      <a16:colId xmlns:a16="http://schemas.microsoft.com/office/drawing/2014/main" val="3191884380"/>
                    </a:ext>
                  </a:extLst>
                </a:gridCol>
                <a:gridCol w="1741714">
                  <a:extLst>
                    <a:ext uri="{9D8B030D-6E8A-4147-A177-3AD203B41FA5}">
                      <a16:colId xmlns:a16="http://schemas.microsoft.com/office/drawing/2014/main" val="160753781"/>
                    </a:ext>
                  </a:extLst>
                </a:gridCol>
                <a:gridCol w="1741714">
                  <a:extLst>
                    <a:ext uri="{9D8B030D-6E8A-4147-A177-3AD203B41FA5}">
                      <a16:colId xmlns:a16="http://schemas.microsoft.com/office/drawing/2014/main" val="927639412"/>
                    </a:ext>
                  </a:extLst>
                </a:gridCol>
                <a:gridCol w="1741714">
                  <a:extLst>
                    <a:ext uri="{9D8B030D-6E8A-4147-A177-3AD203B41FA5}">
                      <a16:colId xmlns:a16="http://schemas.microsoft.com/office/drawing/2014/main" val="2898938684"/>
                    </a:ext>
                  </a:extLst>
                </a:gridCol>
                <a:gridCol w="1741714">
                  <a:extLst>
                    <a:ext uri="{9D8B030D-6E8A-4147-A177-3AD203B41FA5}">
                      <a16:colId xmlns:a16="http://schemas.microsoft.com/office/drawing/2014/main" val="1663080110"/>
                    </a:ext>
                  </a:extLst>
                </a:gridCol>
                <a:gridCol w="1741714">
                  <a:extLst>
                    <a:ext uri="{9D8B030D-6E8A-4147-A177-3AD203B41FA5}">
                      <a16:colId xmlns:a16="http://schemas.microsoft.com/office/drawing/2014/main" val="3288482910"/>
                    </a:ext>
                  </a:extLst>
                </a:gridCol>
                <a:gridCol w="1741714">
                  <a:extLst>
                    <a:ext uri="{9D8B030D-6E8A-4147-A177-3AD203B41FA5}">
                      <a16:colId xmlns:a16="http://schemas.microsoft.com/office/drawing/2014/main" val="2138969578"/>
                    </a:ext>
                  </a:extLst>
                </a:gridCol>
              </a:tblGrid>
              <a:tr h="647700">
                <a:tc>
                  <a:txBody>
                    <a:bodyPr/>
                    <a:lstStyle/>
                    <a:p>
                      <a:pPr algn="ctr"/>
                      <a:r>
                        <a:rPr lang="zh-TW" altLang="en-US" sz="3000" b="1" dirty="0"/>
                        <a:t>柔和</a:t>
                      </a:r>
                    </a:p>
                  </a:txBody>
                  <a:tcPr anchor="ctr"/>
                </a:tc>
                <a:tc>
                  <a:txBody>
                    <a:bodyPr/>
                    <a:lstStyle/>
                    <a:p>
                      <a:pPr algn="ctr"/>
                      <a:r>
                        <a:rPr lang="zh-TW" altLang="en-US" sz="3000" b="1" dirty="0"/>
                        <a:t>麻木</a:t>
                      </a:r>
                    </a:p>
                  </a:txBody>
                  <a:tcPr anchor="ctr"/>
                </a:tc>
                <a:tc>
                  <a:txBody>
                    <a:bodyPr/>
                    <a:lstStyle/>
                    <a:p>
                      <a:pPr algn="ctr"/>
                      <a:r>
                        <a:rPr lang="zh-TW" altLang="en-US" sz="3000" b="1" dirty="0">
                          <a:solidFill>
                            <a:schemeClr val="tx1"/>
                          </a:solidFill>
                        </a:rPr>
                        <a:t>麻醉</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3000" b="1" dirty="0"/>
                        <a:t>领</a:t>
                      </a:r>
                      <a:r>
                        <a:rPr lang="zh-TW" altLang="en-US" sz="3000" dirty="0">
                          <a:solidFill>
                            <a:schemeClr val="tx1"/>
                          </a:solidFill>
                          <a:latin typeface="微軟正黑體" panose="020B0604030504040204" pitchFamily="34" charset="-120"/>
                          <a:ea typeface="+mn-ea"/>
                          <a:cs typeface="Calibri" panose="020F0502020204030204" pitchFamily="34" charset="0"/>
                        </a:rPr>
                        <a:t>略</a:t>
                      </a:r>
                      <a:endParaRPr lang="zh-TW" altLang="en-US" sz="3000" b="1" dirty="0">
                        <a:solidFill>
                          <a:schemeClr val="tx1"/>
                        </a:solidFill>
                      </a:endParaRPr>
                    </a:p>
                  </a:txBody>
                  <a:tcPr anchor="ctr"/>
                </a:tc>
                <a:tc>
                  <a:txBody>
                    <a:bodyPr/>
                    <a:lstStyle/>
                    <a:p>
                      <a:pPr algn="ctr"/>
                      <a:r>
                        <a:rPr lang="zh-TW" altLang="en-US" sz="3000" b="1" dirty="0"/>
                        <a:t>永恒</a:t>
                      </a:r>
                    </a:p>
                  </a:txBody>
                  <a:tcPr anchor="ctr"/>
                </a:tc>
                <a:tc>
                  <a:txBody>
                    <a:bodyPr/>
                    <a:lstStyle/>
                    <a:p>
                      <a:pPr algn="ctr"/>
                      <a:r>
                        <a:rPr lang="zh-TW" altLang="en-US" sz="3000" b="1" dirty="0"/>
                        <a:t>永远</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3000" b="1" dirty="0"/>
                        <a:t>扩张</a:t>
                      </a:r>
                    </a:p>
                  </a:txBody>
                  <a:tcPr anchor="ctr"/>
                </a:tc>
                <a:extLst>
                  <a:ext uri="{0D108BD9-81ED-4DB2-BD59-A6C34878D82A}">
                    <a16:rowId xmlns:a16="http://schemas.microsoft.com/office/drawing/2014/main" val="4011110607"/>
                  </a:ext>
                </a:extLst>
              </a:tr>
              <a:tr h="647700">
                <a:tc>
                  <a:txBody>
                    <a:bodyPr/>
                    <a:lstStyle/>
                    <a:p>
                      <a:pPr algn="ctr"/>
                      <a:r>
                        <a:rPr lang="zh-TW" altLang="en-US" sz="3000" b="1" dirty="0"/>
                        <a:t>柔软</a:t>
                      </a:r>
                    </a:p>
                  </a:txBody>
                  <a:tcPr anchor="ctr"/>
                </a:tc>
                <a:tc>
                  <a:txBody>
                    <a:bodyPr/>
                    <a:lstStyle/>
                    <a:p>
                      <a:pPr algn="ctr"/>
                      <a:r>
                        <a:rPr lang="zh-TW" altLang="en-US" sz="3000" b="1" dirty="0"/>
                        <a:t>麻痹</a:t>
                      </a:r>
                    </a:p>
                  </a:txBody>
                  <a:tcPr anchor="ctr"/>
                </a:tc>
                <a:tc>
                  <a:txBody>
                    <a:bodyPr/>
                    <a:lstStyle/>
                    <a:p>
                      <a:pPr algn="ctr"/>
                      <a:endParaRPr lang="zh-TW" altLang="en-US" sz="3000" b="1"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3000" b="1" dirty="0"/>
                        <a:t>领悟</a:t>
                      </a:r>
                    </a:p>
                  </a:txBody>
                  <a:tcPr anchor="ctr"/>
                </a:tc>
                <a:tc>
                  <a:txBody>
                    <a:bodyPr/>
                    <a:lstStyle/>
                    <a:p>
                      <a:pPr algn="ctr"/>
                      <a:r>
                        <a:rPr lang="zh-TW" altLang="en-US" sz="3000" b="1" dirty="0"/>
                        <a:t>永久</a:t>
                      </a:r>
                    </a:p>
                  </a:txBody>
                  <a:tcPr anchor="ctr"/>
                </a:tc>
                <a:tc>
                  <a:txBody>
                    <a:bodyPr/>
                    <a:lstStyle/>
                    <a:p>
                      <a:pPr algn="ctr"/>
                      <a:r>
                        <a:rPr lang="zh-TW" altLang="en-US" sz="3000" b="1" dirty="0"/>
                        <a:t>扩大</a:t>
                      </a:r>
                    </a:p>
                  </a:txBody>
                  <a:tcPr anchor="ctr"/>
                </a:tc>
                <a:tc>
                  <a:txBody>
                    <a:bodyPr/>
                    <a:lstStyle/>
                    <a:p>
                      <a:pPr algn="ctr"/>
                      <a:r>
                        <a:rPr lang="zh-TW" altLang="en-US" sz="3000" b="1" dirty="0"/>
                        <a:t>扩充</a:t>
                      </a:r>
                    </a:p>
                  </a:txBody>
                  <a:tcPr anchor="ctr"/>
                </a:tc>
                <a:extLst>
                  <a:ext uri="{0D108BD9-81ED-4DB2-BD59-A6C34878D82A}">
                    <a16:rowId xmlns:a16="http://schemas.microsoft.com/office/drawing/2014/main" val="3960098911"/>
                  </a:ext>
                </a:extLst>
              </a:tr>
            </a:tbl>
          </a:graphicData>
        </a:graphic>
      </p:graphicFrame>
      <p:sp>
        <p:nvSpPr>
          <p:cNvPr id="6" name="文字方塊 5">
            <a:extLst>
              <a:ext uri="{FF2B5EF4-FFF2-40B4-BE49-F238E27FC236}">
                <a16:creationId xmlns:a16="http://schemas.microsoft.com/office/drawing/2014/main" id="{01EF5E87-35D6-4503-8258-11D241C1C0BC}"/>
              </a:ext>
            </a:extLst>
          </p:cNvPr>
          <p:cNvSpPr txBox="1"/>
          <p:nvPr/>
        </p:nvSpPr>
        <p:spPr>
          <a:xfrm>
            <a:off x="323850" y="1916524"/>
            <a:ext cx="11544300" cy="1392497"/>
          </a:xfrm>
          <a:prstGeom prst="rect">
            <a:avLst/>
          </a:prstGeom>
          <a:noFill/>
        </p:spPr>
        <p:txBody>
          <a:bodyPr wrap="square" rtlCol="0">
            <a:spAutoFit/>
          </a:bodyPr>
          <a:lstStyle/>
          <a:p>
            <a:pPr>
              <a:lnSpc>
                <a:spcPct val="150000"/>
              </a:lnSpc>
            </a:pPr>
            <a:r>
              <a:rPr lang="en-US" altLang="zh-TW" sz="3000" dirty="0">
                <a:latin typeface="+mn-ea"/>
              </a:rPr>
              <a:t>15.</a:t>
            </a:r>
            <a:r>
              <a:rPr lang="zh-TW" altLang="en-US" sz="3000" dirty="0">
                <a:latin typeface="+mn-ea"/>
              </a:rPr>
              <a:t>他是个书呆子，不太懂得享受生活，但结婚以后，在富有生活情趣的妻子开导下，也渐渐地学会了</a:t>
            </a:r>
            <a:r>
              <a:rPr lang="en-US" altLang="zh-TW" sz="3000" dirty="0">
                <a:latin typeface="+mn-ea"/>
              </a:rPr>
              <a:t>__________</a:t>
            </a:r>
            <a:r>
              <a:rPr lang="zh-TW" altLang="en-US" sz="3000" dirty="0">
                <a:latin typeface="+mn-ea"/>
              </a:rPr>
              <a:t>生活中的很多乐趣。</a:t>
            </a:r>
            <a:endParaRPr lang="en-US" altLang="zh-TW" sz="3000" dirty="0">
              <a:latin typeface="+mn-ea"/>
            </a:endParaRPr>
          </a:p>
        </p:txBody>
      </p:sp>
      <p:sp>
        <p:nvSpPr>
          <p:cNvPr id="7" name="文字方塊 6">
            <a:extLst>
              <a:ext uri="{FF2B5EF4-FFF2-40B4-BE49-F238E27FC236}">
                <a16:creationId xmlns:a16="http://schemas.microsoft.com/office/drawing/2014/main" id="{FF8D04FA-5648-49E7-8C79-52FD64CCB8F9}"/>
              </a:ext>
            </a:extLst>
          </p:cNvPr>
          <p:cNvSpPr txBox="1"/>
          <p:nvPr/>
        </p:nvSpPr>
        <p:spPr>
          <a:xfrm>
            <a:off x="6191250" y="2680294"/>
            <a:ext cx="1657350" cy="553998"/>
          </a:xfrm>
          <a:prstGeom prst="rect">
            <a:avLst/>
          </a:prstGeom>
          <a:noFill/>
        </p:spPr>
        <p:txBody>
          <a:bodyPr wrap="square" rtlCol="0">
            <a:spAutoFit/>
          </a:bodyPr>
          <a:lstStyle/>
          <a:p>
            <a:pPr algn="ctr"/>
            <a:r>
              <a:rPr lang="zh-TW" altLang="en-US" sz="3000" dirty="0">
                <a:solidFill>
                  <a:srgbClr val="FF0000"/>
                </a:solidFill>
              </a:rPr>
              <a:t>领</a:t>
            </a:r>
            <a:r>
              <a:rPr lang="zh-TW" altLang="en-US" sz="3000" dirty="0">
                <a:solidFill>
                  <a:srgbClr val="FF0000"/>
                </a:solidFill>
                <a:latin typeface="微軟正黑體" panose="020B0604030504040204" pitchFamily="34" charset="-120"/>
                <a:cs typeface="Calibri" panose="020F0502020204030204" pitchFamily="34" charset="0"/>
              </a:rPr>
              <a:t>略</a:t>
            </a:r>
            <a:endParaRPr lang="zh-TW" altLang="en-US" sz="3000" dirty="0">
              <a:solidFill>
                <a:srgbClr val="FF0000"/>
              </a:solidFill>
            </a:endParaRPr>
          </a:p>
        </p:txBody>
      </p:sp>
    </p:spTree>
    <p:extLst>
      <p:ext uri="{BB962C8B-B14F-4D97-AF65-F5344CB8AC3E}">
        <p14:creationId xmlns:p14="http://schemas.microsoft.com/office/powerpoint/2010/main" val="3607847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A8C4CA5D-9EAF-45DF-98C8-48A6BCD9CA52}"/>
              </a:ext>
            </a:extLst>
          </p:cNvPr>
          <p:cNvSpPr txBox="1"/>
          <p:nvPr/>
        </p:nvSpPr>
        <p:spPr>
          <a:xfrm>
            <a:off x="0" y="0"/>
            <a:ext cx="2505075" cy="707886"/>
          </a:xfrm>
          <a:prstGeom prst="rect">
            <a:avLst/>
          </a:prstGeom>
          <a:solidFill>
            <a:srgbClr val="660033"/>
          </a:solidFill>
        </p:spPr>
        <p:txBody>
          <a:bodyPr wrap="square" rtlCol="0">
            <a:spAutoFit/>
          </a:bodyPr>
          <a:lstStyle/>
          <a:p>
            <a:pPr algn="ctr"/>
            <a:r>
              <a:rPr lang="zh-TW" altLang="en-US" sz="4000" u="sng" dirty="0">
                <a:solidFill>
                  <a:schemeClr val="bg1"/>
                </a:solidFill>
                <a:latin typeface="微軟正黑體" panose="020B0604030504040204" pitchFamily="34" charset="-120"/>
                <a:ea typeface="微軟正黑體" panose="020B0604030504040204" pitchFamily="34" charset="-120"/>
              </a:rPr>
              <a:t>各</a:t>
            </a:r>
            <a:r>
              <a:rPr lang="zh-TW" altLang="en-US" sz="4000" dirty="0">
                <a:solidFill>
                  <a:schemeClr val="bg1"/>
                </a:solidFill>
                <a:latin typeface="微軟正黑體" panose="020B0604030504040204" pitchFamily="34" charset="-120"/>
                <a:ea typeface="微軟正黑體" panose="020B0604030504040204" pitchFamily="34" charset="-120"/>
              </a:rPr>
              <a:t>司</a:t>
            </a:r>
            <a:r>
              <a:rPr lang="zh-TW" altLang="en-US" sz="4000" u="sng" dirty="0">
                <a:solidFill>
                  <a:schemeClr val="bg1"/>
                </a:solidFill>
                <a:latin typeface="微軟正黑體" panose="020B0604030504040204" pitchFamily="34" charset="-120"/>
                <a:ea typeface="微軟正黑體" panose="020B0604030504040204" pitchFamily="34" charset="-120"/>
              </a:rPr>
              <a:t>其</a:t>
            </a:r>
            <a:r>
              <a:rPr lang="zh-TW" altLang="en-US" sz="4000" dirty="0">
                <a:solidFill>
                  <a:schemeClr val="bg1"/>
                </a:solidFill>
                <a:latin typeface="微軟正黑體" panose="020B0604030504040204" pitchFamily="34" charset="-120"/>
                <a:ea typeface="微軟正黑體" panose="020B0604030504040204" pitchFamily="34" charset="-120"/>
              </a:rPr>
              <a:t>职</a:t>
            </a:r>
            <a:endParaRPr lang="en-US" altLang="zh-TW" sz="4000" dirty="0">
              <a:solidFill>
                <a:schemeClr val="bg1"/>
              </a:solidFill>
              <a:latin typeface="微軟正黑體" panose="020B0604030504040204" pitchFamily="34" charset="-120"/>
              <a:ea typeface="微軟正黑體" panose="020B0604030504040204" pitchFamily="34" charset="-120"/>
            </a:endParaRPr>
          </a:p>
        </p:txBody>
      </p:sp>
      <p:sp>
        <p:nvSpPr>
          <p:cNvPr id="3" name="文字方塊 2">
            <a:extLst>
              <a:ext uri="{FF2B5EF4-FFF2-40B4-BE49-F238E27FC236}">
                <a16:creationId xmlns:a16="http://schemas.microsoft.com/office/drawing/2014/main" id="{CF960665-9B02-4873-8183-C4B441480462}"/>
              </a:ext>
            </a:extLst>
          </p:cNvPr>
          <p:cNvSpPr txBox="1"/>
          <p:nvPr/>
        </p:nvSpPr>
        <p:spPr>
          <a:xfrm>
            <a:off x="352425" y="1616683"/>
            <a:ext cx="11487150" cy="3879845"/>
          </a:xfrm>
          <a:prstGeom prst="rect">
            <a:avLst/>
          </a:prstGeom>
          <a:noFill/>
        </p:spPr>
        <p:txBody>
          <a:bodyPr wrap="square" rtlCol="0" anchor="ctr">
            <a:spAutoFit/>
          </a:bodyPr>
          <a:lstStyle/>
          <a:p>
            <a:pPr>
              <a:lnSpc>
                <a:spcPct val="200000"/>
              </a:lnSpc>
            </a:pPr>
            <a:r>
              <a:rPr lang="en-US" altLang="zh-TW" sz="3200" dirty="0">
                <a:latin typeface="微軟正黑體" panose="020B0604030504040204" pitchFamily="34" charset="-120"/>
                <a:ea typeface="微軟正黑體" panose="020B0604030504040204" pitchFamily="34" charset="-120"/>
              </a:rPr>
              <a:t>1.</a:t>
            </a:r>
            <a:r>
              <a:rPr lang="zh-TW" altLang="en-US" sz="3200" dirty="0">
                <a:latin typeface="微軟正黑體" panose="020B0604030504040204" pitchFamily="34" charset="-120"/>
                <a:ea typeface="微軟正黑體" panose="020B0604030504040204" pitchFamily="34" charset="-120"/>
              </a:rPr>
              <a:t>武警、警察、保安等各个部门</a:t>
            </a:r>
            <a:r>
              <a:rPr lang="zh-TW" altLang="en-US" sz="3200" dirty="0">
                <a:highlight>
                  <a:srgbClr val="FFFF00"/>
                </a:highlight>
                <a:latin typeface="微軟正黑體" panose="020B0604030504040204" pitchFamily="34" charset="-120"/>
                <a:ea typeface="微軟正黑體" panose="020B0604030504040204" pitchFamily="34" charset="-120"/>
              </a:rPr>
              <a:t>各司其职</a:t>
            </a:r>
            <a:r>
              <a:rPr lang="zh-TW" altLang="en-US" sz="3200" dirty="0">
                <a:latin typeface="微軟正黑體" panose="020B0604030504040204" pitchFamily="34" charset="-120"/>
                <a:ea typeface="微軟正黑體" panose="020B0604030504040204" pitchFamily="34" charset="-120"/>
              </a:rPr>
              <a:t>，共同保卫着城市的安</a:t>
            </a:r>
            <a:endParaRPr lang="en-US" altLang="zh-TW" sz="3200" dirty="0">
              <a:latin typeface="微軟正黑體" panose="020B0604030504040204" pitchFamily="34" charset="-120"/>
              <a:ea typeface="微軟正黑體" panose="020B0604030504040204" pitchFamily="34" charset="-120"/>
            </a:endParaRPr>
          </a:p>
          <a:p>
            <a:pPr>
              <a:lnSpc>
                <a:spcPct val="200000"/>
              </a:lnSpc>
            </a:pPr>
            <a:r>
              <a:rPr lang="zh-TW" altLang="en-US" sz="3200" dirty="0">
                <a:latin typeface="微軟正黑體" panose="020B0604030504040204" pitchFamily="34" charset="-120"/>
                <a:ea typeface="微軟正黑體" panose="020B0604030504040204" pitchFamily="34" charset="-120"/>
              </a:rPr>
              <a:t>   全和秩序。</a:t>
            </a:r>
            <a:endParaRPr lang="en-US" altLang="zh-TW" sz="3200" dirty="0">
              <a:latin typeface="微軟正黑體" panose="020B0604030504040204" pitchFamily="34" charset="-120"/>
              <a:ea typeface="微軟正黑體" panose="020B0604030504040204" pitchFamily="34" charset="-120"/>
            </a:endParaRPr>
          </a:p>
          <a:p>
            <a:pPr>
              <a:lnSpc>
                <a:spcPct val="200000"/>
              </a:lnSpc>
            </a:pPr>
            <a:r>
              <a:rPr lang="en-US" altLang="zh-TW" sz="3200" dirty="0">
                <a:latin typeface="微軟正黑體" panose="020B0604030504040204" pitchFamily="34" charset="-120"/>
                <a:ea typeface="微軟正黑體" panose="020B0604030504040204" pitchFamily="34" charset="-120"/>
              </a:rPr>
              <a:t>2.</a:t>
            </a:r>
            <a:r>
              <a:rPr lang="zh-TW" altLang="en-US" sz="3200" dirty="0">
                <a:latin typeface="微軟正黑體" panose="020B0604030504040204" pitchFamily="34" charset="-120"/>
                <a:ea typeface="微軟正黑體" panose="020B0604030504040204" pitchFamily="34" charset="-120"/>
              </a:rPr>
              <a:t>小王真能干，搬家的第一天，所有的东西都已经</a:t>
            </a:r>
            <a:r>
              <a:rPr lang="zh-TW" altLang="en-US" sz="3200" dirty="0">
                <a:highlight>
                  <a:srgbClr val="FFFF00"/>
                </a:highlight>
                <a:latin typeface="微軟正黑體" panose="020B0604030504040204" pitchFamily="34" charset="-120"/>
                <a:ea typeface="微軟正黑體" panose="020B0604030504040204" pitchFamily="34" charset="-120"/>
              </a:rPr>
              <a:t>各得其所</a:t>
            </a:r>
            <a:r>
              <a:rPr lang="zh-TW" altLang="en-US" sz="3200" dirty="0">
                <a:latin typeface="微軟正黑體" panose="020B0604030504040204" pitchFamily="34" charset="-120"/>
                <a:ea typeface="微軟正黑體" panose="020B0604030504040204" pitchFamily="34" charset="-120"/>
              </a:rPr>
              <a:t>了。</a:t>
            </a:r>
            <a:endParaRPr lang="en-US" altLang="zh-TW" sz="3200" dirty="0">
              <a:latin typeface="微軟正黑體" panose="020B0604030504040204" pitchFamily="34" charset="-120"/>
              <a:ea typeface="微軟正黑體" panose="020B0604030504040204" pitchFamily="34" charset="-120"/>
            </a:endParaRPr>
          </a:p>
          <a:p>
            <a:pPr>
              <a:lnSpc>
                <a:spcPct val="200000"/>
              </a:lnSpc>
            </a:pPr>
            <a:r>
              <a:rPr lang="en-US" altLang="zh-TW" sz="3200" dirty="0">
                <a:latin typeface="微軟正黑體" panose="020B0604030504040204" pitchFamily="34" charset="-120"/>
                <a:ea typeface="微軟正黑體" panose="020B0604030504040204" pitchFamily="34" charset="-120"/>
              </a:rPr>
              <a:t>3.</a:t>
            </a:r>
            <a:r>
              <a:rPr lang="zh-TW" altLang="en-US" sz="3200" dirty="0">
                <a:latin typeface="微軟正黑體" panose="020B0604030504040204" pitchFamily="34" charset="-120"/>
                <a:ea typeface="微軟正黑體" panose="020B0604030504040204" pitchFamily="34" charset="-120"/>
              </a:rPr>
              <a:t>一个公司的各个部门应该有一个协调机制，绝对不能</a:t>
            </a:r>
            <a:r>
              <a:rPr lang="zh-TW" altLang="en-US" sz="3200" dirty="0">
                <a:highlight>
                  <a:srgbClr val="FFFF00"/>
                </a:highlight>
                <a:latin typeface="微軟正黑體" panose="020B0604030504040204" pitchFamily="34" charset="-120"/>
                <a:ea typeface="微軟正黑體" panose="020B0604030504040204" pitchFamily="34" charset="-120"/>
              </a:rPr>
              <a:t>各行其是</a:t>
            </a:r>
            <a:r>
              <a:rPr lang="zh-TW" altLang="en-US" sz="3200" dirty="0">
                <a:latin typeface="微軟正黑體" panose="020B0604030504040204" pitchFamily="34" charset="-120"/>
                <a:ea typeface="微軟正黑體" panose="020B0604030504040204" pitchFamily="34" charset="-120"/>
              </a:rPr>
              <a:t>。</a:t>
            </a:r>
          </a:p>
        </p:txBody>
      </p:sp>
    </p:spTree>
    <p:extLst>
      <p:ext uri="{BB962C8B-B14F-4D97-AF65-F5344CB8AC3E}">
        <p14:creationId xmlns:p14="http://schemas.microsoft.com/office/powerpoint/2010/main" val="36204404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A8C4CA5D-9EAF-45DF-98C8-48A6BCD9CA52}"/>
              </a:ext>
            </a:extLst>
          </p:cNvPr>
          <p:cNvSpPr txBox="1"/>
          <p:nvPr/>
        </p:nvSpPr>
        <p:spPr>
          <a:xfrm>
            <a:off x="0" y="0"/>
            <a:ext cx="2505075" cy="707886"/>
          </a:xfrm>
          <a:prstGeom prst="rect">
            <a:avLst/>
          </a:prstGeom>
          <a:solidFill>
            <a:srgbClr val="660033"/>
          </a:solidFill>
        </p:spPr>
        <p:txBody>
          <a:bodyPr wrap="square" rtlCol="0">
            <a:spAutoFit/>
          </a:bodyPr>
          <a:lstStyle/>
          <a:p>
            <a:pPr algn="ctr"/>
            <a:r>
              <a:rPr lang="zh-TW" altLang="en-US" sz="4000" u="sng" dirty="0">
                <a:solidFill>
                  <a:schemeClr val="bg1"/>
                </a:solidFill>
                <a:latin typeface="微軟正黑體" panose="020B0604030504040204" pitchFamily="34" charset="-120"/>
                <a:ea typeface="微軟正黑體" panose="020B0604030504040204" pitchFamily="34" charset="-120"/>
              </a:rPr>
              <a:t>各</a:t>
            </a:r>
            <a:r>
              <a:rPr lang="zh-TW" altLang="en-US" sz="4000" dirty="0">
                <a:solidFill>
                  <a:schemeClr val="bg1"/>
                </a:solidFill>
                <a:latin typeface="微軟正黑體" panose="020B0604030504040204" pitchFamily="34" charset="-120"/>
                <a:ea typeface="微軟正黑體" panose="020B0604030504040204" pitchFamily="34" charset="-120"/>
              </a:rPr>
              <a:t>司</a:t>
            </a:r>
            <a:r>
              <a:rPr lang="zh-TW" altLang="en-US" sz="4000" u="sng" dirty="0">
                <a:solidFill>
                  <a:schemeClr val="bg1"/>
                </a:solidFill>
                <a:latin typeface="微軟正黑體" panose="020B0604030504040204" pitchFamily="34" charset="-120"/>
                <a:ea typeface="微軟正黑體" panose="020B0604030504040204" pitchFamily="34" charset="-120"/>
              </a:rPr>
              <a:t>其</a:t>
            </a:r>
            <a:r>
              <a:rPr lang="zh-TW" altLang="en-US" sz="4000" dirty="0">
                <a:solidFill>
                  <a:schemeClr val="bg1"/>
                </a:solidFill>
                <a:latin typeface="微軟正黑體" panose="020B0604030504040204" pitchFamily="34" charset="-120"/>
                <a:ea typeface="微軟正黑體" panose="020B0604030504040204" pitchFamily="34" charset="-120"/>
              </a:rPr>
              <a:t>职</a:t>
            </a:r>
            <a:endParaRPr lang="en-US" altLang="zh-TW" sz="4000" dirty="0">
              <a:solidFill>
                <a:schemeClr val="bg1"/>
              </a:solidFill>
              <a:latin typeface="微軟正黑體" panose="020B0604030504040204" pitchFamily="34" charset="-120"/>
              <a:ea typeface="微軟正黑體" panose="020B0604030504040204" pitchFamily="34" charset="-120"/>
            </a:endParaRPr>
          </a:p>
        </p:txBody>
      </p:sp>
      <p:sp>
        <p:nvSpPr>
          <p:cNvPr id="4" name="文字方塊 3">
            <a:extLst>
              <a:ext uri="{FF2B5EF4-FFF2-40B4-BE49-F238E27FC236}">
                <a16:creationId xmlns:a16="http://schemas.microsoft.com/office/drawing/2014/main" id="{BC9A69AF-9A3E-48DD-8E38-F6D5D05239F6}"/>
              </a:ext>
            </a:extLst>
          </p:cNvPr>
          <p:cNvSpPr txBox="1"/>
          <p:nvPr/>
        </p:nvSpPr>
        <p:spPr>
          <a:xfrm>
            <a:off x="352425" y="707886"/>
            <a:ext cx="11487150" cy="5911170"/>
          </a:xfrm>
          <a:prstGeom prst="rect">
            <a:avLst/>
          </a:prstGeom>
          <a:noFill/>
        </p:spPr>
        <p:txBody>
          <a:bodyPr wrap="square" rtlCol="0">
            <a:spAutoFit/>
          </a:bodyPr>
          <a:lstStyle/>
          <a:p>
            <a:pPr>
              <a:lnSpc>
                <a:spcPct val="150000"/>
              </a:lnSpc>
            </a:pPr>
            <a:r>
              <a:rPr lang="en-US" altLang="zh-TW" sz="3200" dirty="0">
                <a:latin typeface="微軟正黑體" panose="020B0604030504040204" pitchFamily="34" charset="-120"/>
                <a:ea typeface="微軟正黑體" panose="020B0604030504040204" pitchFamily="34" charset="-120"/>
              </a:rPr>
              <a:t>1.</a:t>
            </a:r>
            <a:r>
              <a:rPr lang="zh-TW" altLang="en-US" sz="3200" dirty="0">
                <a:latin typeface="微軟正黑體" panose="020B0604030504040204" pitchFamily="34" charset="-120"/>
                <a:ea typeface="微軟正黑體" panose="020B0604030504040204" pitchFamily="34" charset="-120"/>
              </a:rPr>
              <a:t>这个打击毒品的五人行动小组每个人都有了自己所负责的具体</a:t>
            </a:r>
            <a:endParaRPr lang="en-US" altLang="zh-TW" sz="3200" dirty="0">
              <a:latin typeface="微軟正黑體" panose="020B0604030504040204" pitchFamily="34" charset="-120"/>
              <a:ea typeface="微軟正黑體" panose="020B0604030504040204" pitchFamily="34" charset="-120"/>
            </a:endParaRPr>
          </a:p>
          <a:p>
            <a:pPr>
              <a:lnSpc>
                <a:spcPct val="150000"/>
              </a:lnSpc>
            </a:pPr>
            <a:r>
              <a:rPr lang="zh-TW" altLang="en-US" sz="3200" dirty="0">
                <a:latin typeface="微軟正黑體" panose="020B0604030504040204" pitchFamily="34" charset="-120"/>
                <a:ea typeface="微軟正黑體" panose="020B0604030504040204" pitchFamily="34" charset="-120"/>
              </a:rPr>
              <a:t>   工作，他们</a:t>
            </a:r>
            <a:r>
              <a:rPr lang="en-US" altLang="zh-TW" sz="3200" dirty="0">
                <a:latin typeface="微軟正黑體" panose="020B0604030504040204" pitchFamily="34" charset="-120"/>
              </a:rPr>
              <a:t>____________</a:t>
            </a:r>
            <a:r>
              <a:rPr lang="zh-TW" altLang="en-US" sz="3200" dirty="0">
                <a:latin typeface="微軟正黑體" panose="020B0604030504040204" pitchFamily="34" charset="-120"/>
                <a:ea typeface="微軟正黑體" panose="020B0604030504040204" pitchFamily="34" charset="-120"/>
              </a:rPr>
              <a:t>，每次都很好地完成了任务。</a:t>
            </a:r>
            <a:endParaRPr lang="en-US" altLang="zh-TW" sz="3200" dirty="0">
              <a:latin typeface="微軟正黑體" panose="020B0604030504040204" pitchFamily="34" charset="-120"/>
              <a:ea typeface="微軟正黑體" panose="020B0604030504040204" pitchFamily="34" charset="-120"/>
            </a:endParaRPr>
          </a:p>
          <a:p>
            <a:pPr>
              <a:lnSpc>
                <a:spcPct val="150000"/>
              </a:lnSpc>
            </a:pPr>
            <a:r>
              <a:rPr lang="en-US" altLang="zh-TW" sz="3200" dirty="0">
                <a:latin typeface="微軟正黑體" panose="020B0604030504040204" pitchFamily="34" charset="-120"/>
                <a:ea typeface="微軟正黑體" panose="020B0604030504040204" pitchFamily="34" charset="-120"/>
              </a:rPr>
              <a:t>2.</a:t>
            </a:r>
            <a:r>
              <a:rPr lang="zh-TW" altLang="en-US" sz="3200" dirty="0">
                <a:latin typeface="微軟正黑體" panose="020B0604030504040204" pitchFamily="34" charset="-120"/>
                <a:ea typeface="微軟正黑體" panose="020B0604030504040204" pitchFamily="34" charset="-120"/>
              </a:rPr>
              <a:t>关于如何学好外语，他们的意见不统一，于是决定先</a:t>
            </a:r>
            <a:endParaRPr lang="en-US" altLang="zh-TW" sz="3200" dirty="0">
              <a:latin typeface="微軟正黑體" panose="020B0604030504040204" pitchFamily="34" charset="-120"/>
              <a:ea typeface="微軟正黑體" panose="020B0604030504040204" pitchFamily="34" charset="-120"/>
            </a:endParaRPr>
          </a:p>
          <a:p>
            <a:pPr>
              <a:lnSpc>
                <a:spcPct val="150000"/>
              </a:lnSpc>
            </a:pPr>
            <a:r>
              <a:rPr lang="zh-TW" altLang="en-US" sz="3200" dirty="0">
                <a:latin typeface="微軟正黑體" panose="020B0604030504040204" pitchFamily="34" charset="-120"/>
                <a:ea typeface="微軟正黑體" panose="020B0604030504040204" pitchFamily="34" charset="-120"/>
              </a:rPr>
              <a:t>   </a:t>
            </a:r>
            <a:r>
              <a:rPr lang="en-US" altLang="zh-TW" sz="3200" dirty="0">
                <a:latin typeface="微軟正黑體" panose="020B0604030504040204" pitchFamily="34" charset="-120"/>
                <a:ea typeface="微軟正黑體" panose="020B0604030504040204" pitchFamily="34" charset="-120"/>
              </a:rPr>
              <a:t>____________</a:t>
            </a:r>
            <a:r>
              <a:rPr lang="zh-TW" altLang="en-US" sz="3200" dirty="0">
                <a:latin typeface="微軟正黑體" panose="020B0604030504040204" pitchFamily="34" charset="-120"/>
                <a:ea typeface="微軟正黑體" panose="020B0604030504040204" pitchFamily="34" charset="-120"/>
              </a:rPr>
              <a:t>，一年以后用结果来说明问题。</a:t>
            </a:r>
            <a:endParaRPr lang="en-US" altLang="zh-TW" sz="3200" dirty="0">
              <a:latin typeface="微軟正黑體" panose="020B0604030504040204" pitchFamily="34" charset="-120"/>
              <a:ea typeface="微軟正黑體" panose="020B0604030504040204" pitchFamily="34" charset="-120"/>
            </a:endParaRPr>
          </a:p>
          <a:p>
            <a:pPr>
              <a:lnSpc>
                <a:spcPct val="150000"/>
              </a:lnSpc>
            </a:pPr>
            <a:r>
              <a:rPr lang="en-US" altLang="zh-TW" sz="3200" dirty="0">
                <a:latin typeface="微軟正黑體" panose="020B0604030504040204" pitchFamily="34" charset="-120"/>
                <a:ea typeface="微軟正黑體" panose="020B0604030504040204" pitchFamily="34" charset="-120"/>
              </a:rPr>
              <a:t>3.</a:t>
            </a:r>
            <a:r>
              <a:rPr lang="zh-TW" altLang="en-US" sz="3200" dirty="0">
                <a:latin typeface="微軟正黑體" panose="020B0604030504040204" pitchFamily="34" charset="-120"/>
                <a:ea typeface="微軟正黑體" panose="020B0604030504040204" pitchFamily="34" charset="-120"/>
              </a:rPr>
              <a:t>空调、冰箱、电脑等家用电器的功能各不相同，它们</a:t>
            </a:r>
            <a:endParaRPr lang="en-US" altLang="zh-TW" sz="3200" dirty="0">
              <a:latin typeface="微軟正黑體" panose="020B0604030504040204" pitchFamily="34" charset="-120"/>
              <a:ea typeface="微軟正黑體" panose="020B0604030504040204" pitchFamily="34" charset="-120"/>
            </a:endParaRPr>
          </a:p>
          <a:p>
            <a:pPr>
              <a:lnSpc>
                <a:spcPct val="150000"/>
              </a:lnSpc>
            </a:pPr>
            <a:r>
              <a:rPr lang="zh-TW" altLang="en-US" sz="3200" dirty="0">
                <a:latin typeface="微軟正黑體" panose="020B0604030504040204" pitchFamily="34" charset="-120"/>
                <a:ea typeface="微軟正黑體" panose="020B0604030504040204" pitchFamily="34" charset="-120"/>
              </a:rPr>
              <a:t>   </a:t>
            </a:r>
            <a:r>
              <a:rPr lang="en-US" altLang="zh-TW" sz="3200" dirty="0">
                <a:latin typeface="微軟正黑體" panose="020B0604030504040204" pitchFamily="34" charset="-120"/>
              </a:rPr>
              <a:t>____________</a:t>
            </a:r>
            <a:r>
              <a:rPr lang="zh-TW" altLang="en-US" sz="3200" dirty="0">
                <a:latin typeface="微軟正黑體" panose="020B0604030504040204" pitchFamily="34" charset="-120"/>
              </a:rPr>
              <a:t>为我们的生活带来了极大地方便。</a:t>
            </a:r>
            <a:endParaRPr lang="en-US" altLang="zh-TW" sz="3200" dirty="0">
              <a:latin typeface="微軟正黑體" panose="020B0604030504040204" pitchFamily="34" charset="-120"/>
              <a:ea typeface="微軟正黑體" panose="020B0604030504040204" pitchFamily="34" charset="-120"/>
            </a:endParaRPr>
          </a:p>
          <a:p>
            <a:pPr>
              <a:lnSpc>
                <a:spcPct val="150000"/>
              </a:lnSpc>
            </a:pPr>
            <a:r>
              <a:rPr lang="en-US" altLang="zh-TW" sz="3200" dirty="0">
                <a:latin typeface="微軟正黑體" panose="020B0604030504040204" pitchFamily="34" charset="-120"/>
                <a:ea typeface="微軟正黑體" panose="020B0604030504040204" pitchFamily="34" charset="-120"/>
              </a:rPr>
              <a:t>4.</a:t>
            </a:r>
            <a:r>
              <a:rPr lang="zh-TW" altLang="en-US" sz="3200" dirty="0">
                <a:latin typeface="微軟正黑體" panose="020B0604030504040204" pitchFamily="34" charset="-120"/>
                <a:ea typeface="微軟正黑體" panose="020B0604030504040204" pitchFamily="34" charset="-120"/>
              </a:rPr>
              <a:t>学校招聘了</a:t>
            </a:r>
            <a:r>
              <a:rPr lang="en-US" altLang="zh-TW" sz="3200" dirty="0">
                <a:latin typeface="微軟正黑體" panose="020B0604030504040204" pitchFamily="34" charset="-120"/>
                <a:ea typeface="微軟正黑體" panose="020B0604030504040204" pitchFamily="34" charset="-120"/>
              </a:rPr>
              <a:t>10</a:t>
            </a:r>
            <a:r>
              <a:rPr lang="zh-TW" altLang="en-US" sz="3200" dirty="0">
                <a:latin typeface="微軟正黑體" panose="020B0604030504040204" pitchFamily="34" charset="-120"/>
                <a:ea typeface="微軟正黑體" panose="020B0604030504040204" pitchFamily="34" charset="-120"/>
              </a:rPr>
              <a:t>个工作人员，校长按照他们每个人的条件和特</a:t>
            </a:r>
            <a:endParaRPr lang="en-US" altLang="zh-TW" sz="3200" dirty="0">
              <a:latin typeface="微軟正黑體" panose="020B0604030504040204" pitchFamily="34" charset="-120"/>
              <a:ea typeface="微軟正黑體" panose="020B0604030504040204" pitchFamily="34" charset="-120"/>
            </a:endParaRPr>
          </a:p>
          <a:p>
            <a:pPr>
              <a:lnSpc>
                <a:spcPct val="150000"/>
              </a:lnSpc>
            </a:pPr>
            <a:r>
              <a:rPr lang="zh-TW" altLang="en-US" sz="3200" dirty="0">
                <a:latin typeface="微軟正黑體" panose="020B0604030504040204" pitchFamily="34" charset="-120"/>
                <a:ea typeface="微軟正黑體" panose="020B0604030504040204" pitchFamily="34" charset="-120"/>
              </a:rPr>
              <a:t>   点安置到了各个部门，使他们</a:t>
            </a:r>
            <a:r>
              <a:rPr lang="en-US" altLang="zh-TW" sz="3200" dirty="0">
                <a:latin typeface="微軟正黑體" panose="020B0604030504040204" pitchFamily="34" charset="-120"/>
              </a:rPr>
              <a:t>____________</a:t>
            </a:r>
            <a:r>
              <a:rPr lang="zh-TW" altLang="en-US" sz="3200" dirty="0">
                <a:latin typeface="微軟正黑體" panose="020B0604030504040204" pitchFamily="34" charset="-120"/>
                <a:ea typeface="微軟正黑體" panose="020B0604030504040204" pitchFamily="34" charset="-120"/>
              </a:rPr>
              <a:t>，发挥自己的才能。</a:t>
            </a:r>
            <a:endParaRPr lang="en-US" altLang="zh-TW" sz="3200" dirty="0">
              <a:latin typeface="微軟正黑體" panose="020B0604030504040204" pitchFamily="34" charset="-120"/>
              <a:ea typeface="微軟正黑體" panose="020B0604030504040204" pitchFamily="34" charset="-120"/>
            </a:endParaRPr>
          </a:p>
        </p:txBody>
      </p:sp>
      <p:sp>
        <p:nvSpPr>
          <p:cNvPr id="5" name="文字方塊 4">
            <a:extLst>
              <a:ext uri="{FF2B5EF4-FFF2-40B4-BE49-F238E27FC236}">
                <a16:creationId xmlns:a16="http://schemas.microsoft.com/office/drawing/2014/main" id="{AE10DBA5-684C-48C5-8D78-C1168BA527BB}"/>
              </a:ext>
            </a:extLst>
          </p:cNvPr>
          <p:cNvSpPr txBox="1"/>
          <p:nvPr/>
        </p:nvSpPr>
        <p:spPr>
          <a:xfrm>
            <a:off x="2847975" y="1468516"/>
            <a:ext cx="2028825" cy="584775"/>
          </a:xfrm>
          <a:prstGeom prst="rect">
            <a:avLst/>
          </a:prstGeom>
          <a:noFill/>
        </p:spPr>
        <p:txBody>
          <a:bodyPr wrap="square" rtlCol="0">
            <a:spAutoFit/>
          </a:bodyPr>
          <a:lstStyle/>
          <a:p>
            <a:pPr algn="ctr"/>
            <a:r>
              <a:rPr lang="zh-TW" altLang="en-US" sz="3200" dirty="0">
                <a:solidFill>
                  <a:srgbClr val="FF0000"/>
                </a:solidFill>
              </a:rPr>
              <a:t>各司其职</a:t>
            </a:r>
          </a:p>
        </p:txBody>
      </p:sp>
      <p:sp>
        <p:nvSpPr>
          <p:cNvPr id="6" name="文字方塊 5">
            <a:extLst>
              <a:ext uri="{FF2B5EF4-FFF2-40B4-BE49-F238E27FC236}">
                <a16:creationId xmlns:a16="http://schemas.microsoft.com/office/drawing/2014/main" id="{BB4AD4CD-249E-44BB-A2EC-DA97622BAEAA}"/>
              </a:ext>
            </a:extLst>
          </p:cNvPr>
          <p:cNvSpPr txBox="1"/>
          <p:nvPr/>
        </p:nvSpPr>
        <p:spPr>
          <a:xfrm>
            <a:off x="819150" y="2954416"/>
            <a:ext cx="2028825" cy="584775"/>
          </a:xfrm>
          <a:prstGeom prst="rect">
            <a:avLst/>
          </a:prstGeom>
          <a:noFill/>
        </p:spPr>
        <p:txBody>
          <a:bodyPr wrap="square" rtlCol="0">
            <a:spAutoFit/>
          </a:bodyPr>
          <a:lstStyle/>
          <a:p>
            <a:pPr algn="ctr"/>
            <a:r>
              <a:rPr lang="zh-TW" altLang="en-US" sz="3200" dirty="0">
                <a:solidFill>
                  <a:srgbClr val="FF0000"/>
                </a:solidFill>
              </a:rPr>
              <a:t>各行其是</a:t>
            </a:r>
            <a:endParaRPr lang="en-US" altLang="zh-TW" sz="3200" dirty="0">
              <a:solidFill>
                <a:srgbClr val="FF0000"/>
              </a:solidFill>
            </a:endParaRPr>
          </a:p>
        </p:txBody>
      </p:sp>
      <p:sp>
        <p:nvSpPr>
          <p:cNvPr id="7" name="文字方塊 6">
            <a:extLst>
              <a:ext uri="{FF2B5EF4-FFF2-40B4-BE49-F238E27FC236}">
                <a16:creationId xmlns:a16="http://schemas.microsoft.com/office/drawing/2014/main" id="{4AC6A6F9-4DB1-4319-B62A-9FDF6EF461A9}"/>
              </a:ext>
            </a:extLst>
          </p:cNvPr>
          <p:cNvSpPr txBox="1"/>
          <p:nvPr/>
        </p:nvSpPr>
        <p:spPr>
          <a:xfrm>
            <a:off x="819149" y="4440316"/>
            <a:ext cx="2028825" cy="584775"/>
          </a:xfrm>
          <a:prstGeom prst="rect">
            <a:avLst/>
          </a:prstGeom>
          <a:noFill/>
        </p:spPr>
        <p:txBody>
          <a:bodyPr wrap="square" rtlCol="0">
            <a:spAutoFit/>
          </a:bodyPr>
          <a:lstStyle/>
          <a:p>
            <a:pPr algn="ctr"/>
            <a:r>
              <a:rPr lang="zh-TW" altLang="en-US" sz="3200" dirty="0">
                <a:solidFill>
                  <a:srgbClr val="FF0000"/>
                </a:solidFill>
              </a:rPr>
              <a:t>各负其责</a:t>
            </a:r>
            <a:endParaRPr lang="en-US" altLang="zh-TW" sz="3200" dirty="0">
              <a:solidFill>
                <a:srgbClr val="FF0000"/>
              </a:solidFill>
            </a:endParaRPr>
          </a:p>
        </p:txBody>
      </p:sp>
      <p:sp>
        <p:nvSpPr>
          <p:cNvPr id="8" name="文字方塊 7">
            <a:extLst>
              <a:ext uri="{FF2B5EF4-FFF2-40B4-BE49-F238E27FC236}">
                <a16:creationId xmlns:a16="http://schemas.microsoft.com/office/drawing/2014/main" id="{5BB1418B-55FB-4321-A74C-E2CCE6F8AF7E}"/>
              </a:ext>
            </a:extLst>
          </p:cNvPr>
          <p:cNvSpPr txBox="1"/>
          <p:nvPr/>
        </p:nvSpPr>
        <p:spPr>
          <a:xfrm>
            <a:off x="6096000" y="5857726"/>
            <a:ext cx="2028825" cy="584775"/>
          </a:xfrm>
          <a:prstGeom prst="rect">
            <a:avLst/>
          </a:prstGeom>
          <a:noFill/>
        </p:spPr>
        <p:txBody>
          <a:bodyPr wrap="square" rtlCol="0">
            <a:spAutoFit/>
          </a:bodyPr>
          <a:lstStyle/>
          <a:p>
            <a:pPr algn="ctr"/>
            <a:r>
              <a:rPr lang="zh-TW" altLang="en-US" sz="3200" dirty="0">
                <a:solidFill>
                  <a:srgbClr val="FF0000"/>
                </a:solidFill>
              </a:rPr>
              <a:t>各得其所</a:t>
            </a:r>
            <a:endParaRPr lang="en-US" altLang="zh-TW" sz="3200" dirty="0">
              <a:solidFill>
                <a:srgbClr val="FF0000"/>
              </a:solidFill>
            </a:endParaRPr>
          </a:p>
        </p:txBody>
      </p:sp>
    </p:spTree>
    <p:extLst>
      <p:ext uri="{BB962C8B-B14F-4D97-AF65-F5344CB8AC3E}">
        <p14:creationId xmlns:p14="http://schemas.microsoft.com/office/powerpoint/2010/main" val="1593832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55BF6D14-041C-4932-8D96-D70F1B1BD0DD}"/>
              </a:ext>
            </a:extLst>
          </p:cNvPr>
          <p:cNvSpPr/>
          <p:nvPr/>
        </p:nvSpPr>
        <p:spPr>
          <a:xfrm>
            <a:off x="342900" y="1069042"/>
            <a:ext cx="11506200" cy="4976555"/>
          </a:xfrm>
          <a:prstGeom prst="rect">
            <a:avLst/>
          </a:prstGeom>
        </p:spPr>
        <p:txBody>
          <a:bodyPr wrap="square">
            <a:spAutoFit/>
          </a:bodyPr>
          <a:lstStyle/>
          <a:p>
            <a:pPr indent="457200">
              <a:lnSpc>
                <a:spcPct val="150000"/>
              </a:lnSpc>
            </a:pPr>
            <a:r>
              <a:rPr lang="zh-CN" altLang="en-US" sz="3600" dirty="0">
                <a:latin typeface="微軟正黑體" panose="020B0604030504040204" pitchFamily="34" charset="-120"/>
                <a:ea typeface="微軟正黑體" panose="020B0604030504040204" pitchFamily="34" charset="-120"/>
              </a:rPr>
              <a:t>音乐是有年龄的。</a:t>
            </a:r>
          </a:p>
          <a:p>
            <a:pPr indent="457200">
              <a:lnSpc>
                <a:spcPct val="150000"/>
              </a:lnSpc>
            </a:pPr>
            <a:r>
              <a:rPr lang="zh-CN" altLang="en-US" sz="3600" dirty="0">
                <a:latin typeface="微軟正黑體" panose="020B0604030504040204" pitchFamily="34" charset="-120"/>
                <a:ea typeface="微軟正黑體" panose="020B0604030504040204" pitchFamily="34" charset="-120"/>
              </a:rPr>
              <a:t>在我们幼年的时候，音乐也许曾经是保姆。旋律的构成简单而稚拙，但每个音符都舒缓、柔和、温厚和淳朴。那节奏是摇篮式的，在摇晃着的歌谣里，我们的骨节一寸寸放大着成长着，却分不清保姆和音乐，是怎样各司其职又互为其主。</a:t>
            </a:r>
          </a:p>
        </p:txBody>
      </p:sp>
    </p:spTree>
    <p:extLst>
      <p:ext uri="{BB962C8B-B14F-4D97-AF65-F5344CB8AC3E}">
        <p14:creationId xmlns:p14="http://schemas.microsoft.com/office/powerpoint/2010/main" val="41742483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D4C68E01-C78E-4DBB-A346-27748A780E37}"/>
              </a:ext>
            </a:extLst>
          </p:cNvPr>
          <p:cNvSpPr txBox="1"/>
          <p:nvPr/>
        </p:nvSpPr>
        <p:spPr>
          <a:xfrm>
            <a:off x="0" y="172226"/>
            <a:ext cx="2151321" cy="1107996"/>
          </a:xfrm>
          <a:prstGeom prst="rect">
            <a:avLst/>
          </a:prstGeom>
          <a:solidFill>
            <a:schemeClr val="accent2"/>
          </a:solidFill>
          <a:ln>
            <a:solidFill>
              <a:schemeClr val="accent2"/>
            </a:solidFill>
          </a:ln>
        </p:spPr>
        <p:txBody>
          <a:bodyPr wrap="square" rtlCol="0">
            <a:spAutoFit/>
          </a:bodyPr>
          <a:lstStyle/>
          <a:p>
            <a:pPr algn="ctr"/>
            <a:r>
              <a:rPr lang="zh-TW" altLang="en-US" sz="6600" dirty="0">
                <a:solidFill>
                  <a:schemeClr val="bg1"/>
                </a:solidFill>
                <a:latin typeface="微軟正黑體" panose="020B0604030504040204" pitchFamily="34" charset="-120"/>
                <a:ea typeface="微軟正黑體" panose="020B0604030504040204" pitchFamily="34" charset="-120"/>
              </a:rPr>
              <a:t>轻捷</a:t>
            </a:r>
            <a:endParaRPr lang="en-US" altLang="zh-TW" sz="6600" dirty="0">
              <a:solidFill>
                <a:schemeClr val="bg1"/>
              </a:solidFill>
              <a:latin typeface="微軟正黑體" panose="020B0604030504040204" pitchFamily="34" charset="-120"/>
              <a:ea typeface="微軟正黑體" panose="020B0604030504040204" pitchFamily="34" charset="-120"/>
            </a:endParaRPr>
          </a:p>
        </p:txBody>
      </p:sp>
      <p:sp>
        <p:nvSpPr>
          <p:cNvPr id="4" name="文字方塊 3">
            <a:extLst>
              <a:ext uri="{FF2B5EF4-FFF2-40B4-BE49-F238E27FC236}">
                <a16:creationId xmlns:a16="http://schemas.microsoft.com/office/drawing/2014/main" id="{AE265C2A-CA00-4841-992C-7C43D64B6320}"/>
              </a:ext>
            </a:extLst>
          </p:cNvPr>
          <p:cNvSpPr txBox="1"/>
          <p:nvPr/>
        </p:nvSpPr>
        <p:spPr>
          <a:xfrm>
            <a:off x="6096000" y="202197"/>
            <a:ext cx="2151321" cy="1107996"/>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zh-TW" altLang="en-US" sz="6600" dirty="0">
                <a:solidFill>
                  <a:schemeClr val="bg1"/>
                </a:solidFill>
                <a:latin typeface="微軟正黑體" panose="020B0604030504040204" pitchFamily="34" charset="-120"/>
                <a:ea typeface="微軟正黑體" panose="020B0604030504040204" pitchFamily="34" charset="-120"/>
              </a:rPr>
              <a:t>钦慕</a:t>
            </a:r>
            <a:endParaRPr lang="en-US" altLang="zh-TW" sz="6600" dirty="0">
              <a:solidFill>
                <a:schemeClr val="bg1"/>
              </a:solidFill>
              <a:latin typeface="微軟正黑體" panose="020B0604030504040204" pitchFamily="34" charset="-120"/>
              <a:ea typeface="微軟正黑體" panose="020B0604030504040204" pitchFamily="34" charset="-120"/>
            </a:endParaRPr>
          </a:p>
        </p:txBody>
      </p:sp>
      <p:sp>
        <p:nvSpPr>
          <p:cNvPr id="5" name="文字方塊 4">
            <a:extLst>
              <a:ext uri="{FF2B5EF4-FFF2-40B4-BE49-F238E27FC236}">
                <a16:creationId xmlns:a16="http://schemas.microsoft.com/office/drawing/2014/main" id="{558E7656-10B4-4306-9253-BEABC2FAD5CB}"/>
              </a:ext>
            </a:extLst>
          </p:cNvPr>
          <p:cNvSpPr txBox="1"/>
          <p:nvPr/>
        </p:nvSpPr>
        <p:spPr>
          <a:xfrm>
            <a:off x="-1" y="3449138"/>
            <a:ext cx="2151321" cy="1107996"/>
          </a:xfrm>
          <a:prstGeom prst="rect">
            <a:avLst/>
          </a:prstGeom>
          <a:solidFill>
            <a:schemeClr val="accent2"/>
          </a:solidFill>
          <a:ln>
            <a:solidFill>
              <a:schemeClr val="accent2"/>
            </a:solidFill>
          </a:ln>
        </p:spPr>
        <p:txBody>
          <a:bodyPr wrap="square" rtlCol="0" anchor="ctr">
            <a:spAutoFit/>
          </a:bodyPr>
          <a:lstStyle/>
          <a:p>
            <a:pPr algn="ctr"/>
            <a:r>
              <a:rPr lang="zh-TW" altLang="en-US" sz="6600" dirty="0">
                <a:solidFill>
                  <a:schemeClr val="bg1"/>
                </a:solidFill>
                <a:latin typeface="微軟正黑體" panose="020B0604030504040204" pitchFamily="34" charset="-120"/>
                <a:ea typeface="微軟正黑體" panose="020B0604030504040204" pitchFamily="34" charset="-120"/>
              </a:rPr>
              <a:t>相约</a:t>
            </a:r>
            <a:endParaRPr lang="en-US" altLang="zh-TW" sz="6600" dirty="0">
              <a:solidFill>
                <a:schemeClr val="bg1"/>
              </a:solidFill>
              <a:latin typeface="微軟正黑體" panose="020B0604030504040204" pitchFamily="34" charset="-120"/>
              <a:ea typeface="微軟正黑體" panose="020B0604030504040204" pitchFamily="34" charset="-120"/>
            </a:endParaRPr>
          </a:p>
        </p:txBody>
      </p:sp>
      <p:sp>
        <p:nvSpPr>
          <p:cNvPr id="6" name="文字方塊 5">
            <a:extLst>
              <a:ext uri="{FF2B5EF4-FFF2-40B4-BE49-F238E27FC236}">
                <a16:creationId xmlns:a16="http://schemas.microsoft.com/office/drawing/2014/main" id="{04856BEF-FABE-4A15-82C8-163159CEDA31}"/>
              </a:ext>
            </a:extLst>
          </p:cNvPr>
          <p:cNvSpPr txBox="1"/>
          <p:nvPr/>
        </p:nvSpPr>
        <p:spPr>
          <a:xfrm>
            <a:off x="6096000" y="3388985"/>
            <a:ext cx="2151321" cy="1107996"/>
          </a:xfrm>
          <a:prstGeom prst="rect">
            <a:avLst/>
          </a:prstGeom>
          <a:solidFill>
            <a:schemeClr val="accent2"/>
          </a:solidFill>
          <a:ln>
            <a:solidFill>
              <a:schemeClr val="accent2"/>
            </a:solidFill>
          </a:ln>
        </p:spPr>
        <p:txBody>
          <a:bodyPr wrap="square" rtlCol="0" anchor="ctr">
            <a:spAutoFit/>
          </a:bodyPr>
          <a:lstStyle/>
          <a:p>
            <a:pPr algn="ctr"/>
            <a:r>
              <a:rPr lang="zh-TW" altLang="en-US" sz="6600" dirty="0">
                <a:solidFill>
                  <a:schemeClr val="bg1"/>
                </a:solidFill>
                <a:latin typeface="微軟正黑體" panose="020B0604030504040204" pitchFamily="34" charset="-120"/>
                <a:ea typeface="微軟正黑體" panose="020B0604030504040204" pitchFamily="34" charset="-120"/>
              </a:rPr>
              <a:t>聆听</a:t>
            </a:r>
            <a:endParaRPr lang="en-US" altLang="zh-TW" sz="6600" dirty="0">
              <a:solidFill>
                <a:schemeClr val="bg1"/>
              </a:solidFill>
              <a:latin typeface="微軟正黑體" panose="020B0604030504040204" pitchFamily="34" charset="-120"/>
              <a:ea typeface="微軟正黑體" panose="020B0604030504040204" pitchFamily="34" charset="-120"/>
            </a:endParaRPr>
          </a:p>
        </p:txBody>
      </p:sp>
      <p:sp>
        <p:nvSpPr>
          <p:cNvPr id="7" name="文字方塊 6">
            <a:extLst>
              <a:ext uri="{FF2B5EF4-FFF2-40B4-BE49-F238E27FC236}">
                <a16:creationId xmlns:a16="http://schemas.microsoft.com/office/drawing/2014/main" id="{68B57BA2-0295-4EFA-B412-794A9C802DBE}"/>
              </a:ext>
            </a:extLst>
          </p:cNvPr>
          <p:cNvSpPr txBox="1"/>
          <p:nvPr/>
        </p:nvSpPr>
        <p:spPr>
          <a:xfrm>
            <a:off x="0" y="1969611"/>
            <a:ext cx="6057512" cy="916469"/>
          </a:xfrm>
          <a:prstGeom prst="rect">
            <a:avLst/>
          </a:prstGeom>
          <a:noFill/>
        </p:spPr>
        <p:txBody>
          <a:bodyPr wrap="square" rtlCol="0">
            <a:spAutoFit/>
          </a:bodyPr>
          <a:lstStyle/>
          <a:p>
            <a:pPr algn="ctr">
              <a:lnSpc>
                <a:spcPct val="150000"/>
              </a:lnSpc>
            </a:pPr>
            <a:r>
              <a:rPr lang="zh-TW" altLang="en-US" sz="4000" dirty="0">
                <a:latin typeface="微軟正黑體" panose="020B0604030504040204" pitchFamily="34" charset="-120"/>
                <a:ea typeface="微軟正黑體" panose="020B0604030504040204" pitchFamily="34" charset="-120"/>
              </a:rPr>
              <a:t>轻快敏捷。</a:t>
            </a:r>
          </a:p>
        </p:txBody>
      </p:sp>
      <p:sp>
        <p:nvSpPr>
          <p:cNvPr id="8" name="文字方塊 7">
            <a:extLst>
              <a:ext uri="{FF2B5EF4-FFF2-40B4-BE49-F238E27FC236}">
                <a16:creationId xmlns:a16="http://schemas.microsoft.com/office/drawing/2014/main" id="{4FD80E1D-4098-4E8F-80F3-90702602E502}"/>
              </a:ext>
            </a:extLst>
          </p:cNvPr>
          <p:cNvSpPr txBox="1"/>
          <p:nvPr/>
        </p:nvSpPr>
        <p:spPr>
          <a:xfrm>
            <a:off x="6134489" y="1979719"/>
            <a:ext cx="6057511" cy="906361"/>
          </a:xfrm>
          <a:prstGeom prst="rect">
            <a:avLst/>
          </a:prstGeom>
          <a:noFill/>
        </p:spPr>
        <p:txBody>
          <a:bodyPr wrap="square" rtlCol="0">
            <a:spAutoFit/>
          </a:bodyPr>
          <a:lstStyle/>
          <a:p>
            <a:pPr algn="ctr">
              <a:lnSpc>
                <a:spcPct val="150000"/>
              </a:lnSpc>
            </a:pPr>
            <a:r>
              <a:rPr lang="zh-TW" altLang="en-US" sz="4000" dirty="0">
                <a:latin typeface="微軟正黑體" panose="020B0604030504040204" pitchFamily="34" charset="-120"/>
                <a:ea typeface="微軟正黑體" panose="020B0604030504040204" pitchFamily="34" charset="-120"/>
              </a:rPr>
              <a:t>尊重佩服而又敬慕。</a:t>
            </a:r>
          </a:p>
        </p:txBody>
      </p:sp>
      <p:sp>
        <p:nvSpPr>
          <p:cNvPr id="9" name="文字方塊 8">
            <a:extLst>
              <a:ext uri="{FF2B5EF4-FFF2-40B4-BE49-F238E27FC236}">
                <a16:creationId xmlns:a16="http://schemas.microsoft.com/office/drawing/2014/main" id="{D17DCB4F-281E-48F9-8B9B-F6FF1FC41050}"/>
              </a:ext>
            </a:extLst>
          </p:cNvPr>
          <p:cNvSpPr txBox="1"/>
          <p:nvPr/>
        </p:nvSpPr>
        <p:spPr>
          <a:xfrm>
            <a:off x="54472" y="5410659"/>
            <a:ext cx="6096000" cy="902555"/>
          </a:xfrm>
          <a:prstGeom prst="rect">
            <a:avLst/>
          </a:prstGeom>
          <a:noFill/>
        </p:spPr>
        <p:txBody>
          <a:bodyPr wrap="square" rtlCol="0">
            <a:spAutoFit/>
          </a:bodyPr>
          <a:lstStyle/>
          <a:p>
            <a:pPr algn="ctr">
              <a:lnSpc>
                <a:spcPct val="150000"/>
              </a:lnSpc>
            </a:pPr>
            <a:r>
              <a:rPr lang="zh-TW" altLang="en-US" sz="4000" dirty="0">
                <a:latin typeface="微軟正黑體" panose="020B0604030504040204" pitchFamily="34" charset="-120"/>
                <a:ea typeface="微軟正黑體" panose="020B0604030504040204" pitchFamily="34" charset="-120"/>
              </a:rPr>
              <a:t>彼此约定。</a:t>
            </a:r>
          </a:p>
        </p:txBody>
      </p:sp>
      <p:sp>
        <p:nvSpPr>
          <p:cNvPr id="11" name="矩形 10">
            <a:extLst>
              <a:ext uri="{FF2B5EF4-FFF2-40B4-BE49-F238E27FC236}">
                <a16:creationId xmlns:a16="http://schemas.microsoft.com/office/drawing/2014/main" id="{9AF8CCF4-6697-482F-81B6-2EF38231843A}"/>
              </a:ext>
            </a:extLst>
          </p:cNvPr>
          <p:cNvSpPr/>
          <p:nvPr/>
        </p:nvSpPr>
        <p:spPr>
          <a:xfrm>
            <a:off x="2151320" y="3575469"/>
            <a:ext cx="3944679" cy="1077218"/>
          </a:xfrm>
          <a:prstGeom prst="rect">
            <a:avLst/>
          </a:prstGeom>
        </p:spPr>
        <p:txBody>
          <a:bodyPr wrap="square">
            <a:spAutoFit/>
          </a:bodyPr>
          <a:lstStyle/>
          <a:p>
            <a:pPr algn="ctr"/>
            <a:r>
              <a:rPr lang="en-US" altLang="zh-TW" sz="3200" dirty="0">
                <a:latin typeface="微軟正黑體" panose="020B0604030504040204" pitchFamily="34" charset="-120"/>
                <a:ea typeface="微軟正黑體" panose="020B0604030504040204" pitchFamily="34" charset="-120"/>
              </a:rPr>
              <a:t>make an appointment</a:t>
            </a:r>
            <a:endParaRPr lang="zh-TW" altLang="en-US" sz="3200" dirty="0">
              <a:latin typeface="微軟正黑體" panose="020B0604030504040204" pitchFamily="34" charset="-120"/>
              <a:ea typeface="微軟正黑體" panose="020B0604030504040204" pitchFamily="34" charset="-120"/>
              <a:cs typeface="Calibri" panose="020F0502020204030204" pitchFamily="34" charset="0"/>
            </a:endParaRPr>
          </a:p>
        </p:txBody>
      </p:sp>
      <p:sp>
        <p:nvSpPr>
          <p:cNvPr id="13" name="矩形 12">
            <a:extLst>
              <a:ext uri="{FF2B5EF4-FFF2-40B4-BE49-F238E27FC236}">
                <a16:creationId xmlns:a16="http://schemas.microsoft.com/office/drawing/2014/main" id="{32AA8BD3-2869-40FD-A7C0-6100AC3E5D3A}"/>
              </a:ext>
            </a:extLst>
          </p:cNvPr>
          <p:cNvSpPr/>
          <p:nvPr/>
        </p:nvSpPr>
        <p:spPr>
          <a:xfrm>
            <a:off x="8247322" y="3800880"/>
            <a:ext cx="3945068" cy="584775"/>
          </a:xfrm>
          <a:prstGeom prst="rect">
            <a:avLst/>
          </a:prstGeom>
        </p:spPr>
        <p:txBody>
          <a:bodyPr wrap="square">
            <a:spAutoFit/>
          </a:bodyPr>
          <a:lstStyle/>
          <a:p>
            <a:pPr algn="ctr"/>
            <a:r>
              <a:rPr lang="en-US" altLang="zh-TW" sz="3200" dirty="0">
                <a:latin typeface="微軟正黑體" panose="020B0604030504040204" pitchFamily="34" charset="-120"/>
                <a:ea typeface="微軟正黑體" panose="020B0604030504040204" pitchFamily="34" charset="-120"/>
                <a:cs typeface="Calibri" panose="020F0502020204030204" pitchFamily="34" charset="0"/>
              </a:rPr>
              <a:t>listen</a:t>
            </a:r>
            <a:r>
              <a:rPr lang="en-US" altLang="zh-TW" sz="3200" dirty="0">
                <a:latin typeface="微軟正黑體" panose="020B0604030504040204" pitchFamily="34" charset="-120"/>
                <a:ea typeface="微軟正黑體" panose="020B0604030504040204" pitchFamily="34" charset="-120"/>
              </a:rPr>
              <a:t> carefully</a:t>
            </a:r>
            <a:endParaRPr lang="zh-TW" altLang="en-US" sz="3200" dirty="0">
              <a:latin typeface="微軟正黑體" panose="020B0604030504040204" pitchFamily="34" charset="-120"/>
              <a:ea typeface="微軟正黑體" panose="020B0604030504040204" pitchFamily="34" charset="-120"/>
              <a:cs typeface="Calibri" panose="020F0502020204030204" pitchFamily="34" charset="0"/>
            </a:endParaRPr>
          </a:p>
        </p:txBody>
      </p:sp>
      <p:sp>
        <p:nvSpPr>
          <p:cNvPr id="14" name="矩形 13">
            <a:extLst>
              <a:ext uri="{FF2B5EF4-FFF2-40B4-BE49-F238E27FC236}">
                <a16:creationId xmlns:a16="http://schemas.microsoft.com/office/drawing/2014/main" id="{6B1E5DB5-A453-4C9C-BA79-98369E7D6F4E}"/>
              </a:ext>
            </a:extLst>
          </p:cNvPr>
          <p:cNvSpPr/>
          <p:nvPr/>
        </p:nvSpPr>
        <p:spPr>
          <a:xfrm>
            <a:off x="8285810" y="393249"/>
            <a:ext cx="3906190" cy="584775"/>
          </a:xfrm>
          <a:prstGeom prst="rect">
            <a:avLst/>
          </a:prstGeom>
        </p:spPr>
        <p:txBody>
          <a:bodyPr wrap="square">
            <a:spAutoFit/>
          </a:bodyPr>
          <a:lstStyle/>
          <a:p>
            <a:pPr algn="ctr"/>
            <a:r>
              <a:rPr lang="en-US" altLang="zh-TW" sz="3200" dirty="0">
                <a:latin typeface="微軟正黑體" panose="020B0604030504040204" pitchFamily="34" charset="-120"/>
                <a:ea typeface="微軟正黑體" panose="020B0604030504040204" pitchFamily="34" charset="-120"/>
              </a:rPr>
              <a:t>adore</a:t>
            </a:r>
            <a:endParaRPr lang="zh-TW" altLang="en-US" sz="3200" dirty="0">
              <a:latin typeface="微軟正黑體" panose="020B0604030504040204" pitchFamily="34" charset="-120"/>
              <a:ea typeface="微軟正黑體" panose="020B0604030504040204" pitchFamily="34" charset="-120"/>
              <a:cs typeface="Calibri" panose="020F0502020204030204" pitchFamily="34" charset="0"/>
            </a:endParaRPr>
          </a:p>
        </p:txBody>
      </p:sp>
      <p:sp>
        <p:nvSpPr>
          <p:cNvPr id="15" name="矩形 14">
            <a:extLst>
              <a:ext uri="{FF2B5EF4-FFF2-40B4-BE49-F238E27FC236}">
                <a16:creationId xmlns:a16="http://schemas.microsoft.com/office/drawing/2014/main" id="{58C387E4-4460-4071-8CB6-8D0ABB1306E7}"/>
              </a:ext>
            </a:extLst>
          </p:cNvPr>
          <p:cNvSpPr/>
          <p:nvPr/>
        </p:nvSpPr>
        <p:spPr>
          <a:xfrm>
            <a:off x="2189810" y="355508"/>
            <a:ext cx="3926972" cy="584775"/>
          </a:xfrm>
          <a:prstGeom prst="rect">
            <a:avLst/>
          </a:prstGeom>
        </p:spPr>
        <p:txBody>
          <a:bodyPr wrap="square">
            <a:spAutoFit/>
          </a:bodyPr>
          <a:lstStyle/>
          <a:p>
            <a:pPr algn="ctr"/>
            <a:r>
              <a:rPr lang="en-US" altLang="zh-TW" sz="3200" dirty="0">
                <a:latin typeface="微軟正黑體" panose="020B0604030504040204" pitchFamily="34" charset="-120"/>
                <a:ea typeface="微軟正黑體" panose="020B0604030504040204" pitchFamily="34" charset="-120"/>
              </a:rPr>
              <a:t>spry and light</a:t>
            </a:r>
            <a:endParaRPr lang="zh-TW" altLang="en-US" sz="3200" dirty="0">
              <a:latin typeface="微軟正黑體" panose="020B0604030504040204" pitchFamily="34" charset="-120"/>
              <a:ea typeface="微軟正黑體" panose="020B0604030504040204" pitchFamily="34" charset="-120"/>
              <a:cs typeface="Calibri" panose="020F0502020204030204" pitchFamily="34" charset="0"/>
            </a:endParaRPr>
          </a:p>
        </p:txBody>
      </p:sp>
      <p:sp>
        <p:nvSpPr>
          <p:cNvPr id="16" name="文字方塊 15">
            <a:extLst>
              <a:ext uri="{FF2B5EF4-FFF2-40B4-BE49-F238E27FC236}">
                <a16:creationId xmlns:a16="http://schemas.microsoft.com/office/drawing/2014/main" id="{2CB9F9E9-C2B8-4189-99BC-000CEF995CD8}"/>
              </a:ext>
            </a:extLst>
          </p:cNvPr>
          <p:cNvSpPr txBox="1"/>
          <p:nvPr/>
        </p:nvSpPr>
        <p:spPr>
          <a:xfrm>
            <a:off x="6150472" y="5255894"/>
            <a:ext cx="6096000" cy="916469"/>
          </a:xfrm>
          <a:prstGeom prst="rect">
            <a:avLst/>
          </a:prstGeom>
          <a:noFill/>
        </p:spPr>
        <p:txBody>
          <a:bodyPr wrap="square" rtlCol="0">
            <a:spAutoFit/>
          </a:bodyPr>
          <a:lstStyle/>
          <a:p>
            <a:pPr algn="ctr">
              <a:lnSpc>
                <a:spcPct val="150000"/>
              </a:lnSpc>
            </a:pPr>
            <a:r>
              <a:rPr lang="zh-TW" altLang="en-US" sz="4000" dirty="0">
                <a:latin typeface="微軟正黑體" panose="020B0604030504040204" pitchFamily="34" charset="-120"/>
                <a:ea typeface="微軟正黑體" panose="020B0604030504040204" pitchFamily="34" charset="-120"/>
              </a:rPr>
              <a:t>仔细听取。</a:t>
            </a:r>
          </a:p>
        </p:txBody>
      </p:sp>
    </p:spTree>
    <p:extLst>
      <p:ext uri="{BB962C8B-B14F-4D97-AF65-F5344CB8AC3E}">
        <p14:creationId xmlns:p14="http://schemas.microsoft.com/office/powerpoint/2010/main" val="2082254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additive="base">
                                        <p:cTn id="37" dur="500" fill="hold"/>
                                        <p:tgtEl>
                                          <p:spTgt spid="4"/>
                                        </p:tgtEl>
                                        <p:attrNameLst>
                                          <p:attrName>ppt_x</p:attrName>
                                        </p:attrNameLst>
                                      </p:cBhvr>
                                      <p:tavLst>
                                        <p:tav tm="0">
                                          <p:val>
                                            <p:strVal val="#ppt_x"/>
                                          </p:val>
                                        </p:tav>
                                        <p:tav tm="100000">
                                          <p:val>
                                            <p:strVal val="#ppt_x"/>
                                          </p:val>
                                        </p:tav>
                                      </p:tavLst>
                                    </p:anim>
                                    <p:anim calcmode="lin" valueType="num">
                                      <p:cBhvr additive="base">
                                        <p:cTn id="3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ppt_x"/>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500" fill="hold"/>
                                        <p:tgtEl>
                                          <p:spTgt spid="11"/>
                                        </p:tgtEl>
                                        <p:attrNameLst>
                                          <p:attrName>ppt_x</p:attrName>
                                        </p:attrNameLst>
                                      </p:cBhvr>
                                      <p:tavLst>
                                        <p:tav tm="0">
                                          <p:val>
                                            <p:strVal val="#ppt_x"/>
                                          </p:val>
                                        </p:tav>
                                        <p:tav tm="100000">
                                          <p:val>
                                            <p:strVal val="#ppt_x"/>
                                          </p:val>
                                        </p:tav>
                                      </p:tavLst>
                                    </p:anim>
                                    <p:anim calcmode="lin" valueType="num">
                                      <p:cBhvr additive="base">
                                        <p:cTn id="5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5"/>
                                        </p:tgtEl>
                                        <p:attrNameLst>
                                          <p:attrName>style.visibility</p:attrName>
                                        </p:attrNameLst>
                                      </p:cBhvr>
                                      <p:to>
                                        <p:strVal val="visible"/>
                                      </p:to>
                                    </p:set>
                                    <p:anim calcmode="lin" valueType="num">
                                      <p:cBhvr additive="base">
                                        <p:cTn id="55" dur="500" fill="hold"/>
                                        <p:tgtEl>
                                          <p:spTgt spid="5"/>
                                        </p:tgtEl>
                                        <p:attrNameLst>
                                          <p:attrName>ppt_x</p:attrName>
                                        </p:attrNameLst>
                                      </p:cBhvr>
                                      <p:tavLst>
                                        <p:tav tm="0">
                                          <p:val>
                                            <p:strVal val="#ppt_x"/>
                                          </p:val>
                                        </p:tav>
                                        <p:tav tm="100000">
                                          <p:val>
                                            <p:strVal val="#ppt_x"/>
                                          </p:val>
                                        </p:tav>
                                      </p:tavLst>
                                    </p:anim>
                                    <p:anim calcmode="lin" valueType="num">
                                      <p:cBhvr additive="base">
                                        <p:cTn id="5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6"/>
                                        </p:tgtEl>
                                        <p:attrNameLst>
                                          <p:attrName>style.visibility</p:attrName>
                                        </p:attrNameLst>
                                      </p:cBhvr>
                                      <p:to>
                                        <p:strVal val="visible"/>
                                      </p:to>
                                    </p:set>
                                    <p:anim calcmode="lin" valueType="num">
                                      <p:cBhvr additive="base">
                                        <p:cTn id="61" dur="500" fill="hold"/>
                                        <p:tgtEl>
                                          <p:spTgt spid="16"/>
                                        </p:tgtEl>
                                        <p:attrNameLst>
                                          <p:attrName>ppt_x</p:attrName>
                                        </p:attrNameLst>
                                      </p:cBhvr>
                                      <p:tavLst>
                                        <p:tav tm="0">
                                          <p:val>
                                            <p:strVal val="#ppt_x"/>
                                          </p:val>
                                        </p:tav>
                                        <p:tav tm="100000">
                                          <p:val>
                                            <p:strVal val="#ppt_x"/>
                                          </p:val>
                                        </p:tav>
                                      </p:tavLst>
                                    </p:anim>
                                    <p:anim calcmode="lin" valueType="num">
                                      <p:cBhvr additive="base">
                                        <p:cTn id="6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additive="base">
                                        <p:cTn id="67" dur="500" fill="hold"/>
                                        <p:tgtEl>
                                          <p:spTgt spid="13"/>
                                        </p:tgtEl>
                                        <p:attrNameLst>
                                          <p:attrName>ppt_x</p:attrName>
                                        </p:attrNameLst>
                                      </p:cBhvr>
                                      <p:tavLst>
                                        <p:tav tm="0">
                                          <p:val>
                                            <p:strVal val="#ppt_x"/>
                                          </p:val>
                                        </p:tav>
                                        <p:tav tm="100000">
                                          <p:val>
                                            <p:strVal val="#ppt_x"/>
                                          </p:val>
                                        </p:tav>
                                      </p:tavLst>
                                    </p:anim>
                                    <p:anim calcmode="lin" valueType="num">
                                      <p:cBhvr additive="base">
                                        <p:cTn id="6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6"/>
                                        </p:tgtEl>
                                        <p:attrNameLst>
                                          <p:attrName>style.visibility</p:attrName>
                                        </p:attrNameLst>
                                      </p:cBhvr>
                                      <p:to>
                                        <p:strVal val="visible"/>
                                      </p:to>
                                    </p:set>
                                    <p:anim calcmode="lin" valueType="num">
                                      <p:cBhvr additive="base">
                                        <p:cTn id="73" dur="500" fill="hold"/>
                                        <p:tgtEl>
                                          <p:spTgt spid="6"/>
                                        </p:tgtEl>
                                        <p:attrNameLst>
                                          <p:attrName>ppt_x</p:attrName>
                                        </p:attrNameLst>
                                      </p:cBhvr>
                                      <p:tavLst>
                                        <p:tav tm="0">
                                          <p:val>
                                            <p:strVal val="#ppt_x"/>
                                          </p:val>
                                        </p:tav>
                                        <p:tav tm="100000">
                                          <p:val>
                                            <p:strVal val="#ppt_x"/>
                                          </p:val>
                                        </p:tav>
                                      </p:tavLst>
                                    </p:anim>
                                    <p:anim calcmode="lin" valueType="num">
                                      <p:cBhvr additive="base">
                                        <p:cTn id="7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7" grpId="0"/>
      <p:bldP spid="8" grpId="0"/>
      <p:bldP spid="9" grpId="0"/>
      <p:bldP spid="11" grpId="0"/>
      <p:bldP spid="13" grpId="0"/>
      <p:bldP spid="14" grpId="0"/>
      <p:bldP spid="15" grpId="0"/>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D4C68E01-C78E-4DBB-A346-27748A780E37}"/>
              </a:ext>
            </a:extLst>
          </p:cNvPr>
          <p:cNvSpPr txBox="1"/>
          <p:nvPr/>
        </p:nvSpPr>
        <p:spPr>
          <a:xfrm>
            <a:off x="0" y="172226"/>
            <a:ext cx="2151321" cy="1107996"/>
          </a:xfrm>
          <a:prstGeom prst="rect">
            <a:avLst/>
          </a:prstGeom>
          <a:solidFill>
            <a:schemeClr val="accent2"/>
          </a:solidFill>
          <a:ln>
            <a:solidFill>
              <a:schemeClr val="accent2"/>
            </a:solidFill>
          </a:ln>
        </p:spPr>
        <p:txBody>
          <a:bodyPr wrap="square" rtlCol="0">
            <a:spAutoFit/>
          </a:bodyPr>
          <a:lstStyle/>
          <a:p>
            <a:pPr algn="ctr"/>
            <a:r>
              <a:rPr lang="zh-TW" altLang="en-US" sz="6600" dirty="0">
                <a:solidFill>
                  <a:schemeClr val="bg1"/>
                </a:solidFill>
                <a:latin typeface="+mn-ea"/>
              </a:rPr>
              <a:t>倾听</a:t>
            </a:r>
            <a:endParaRPr lang="en-US" altLang="zh-TW" sz="6600" dirty="0">
              <a:solidFill>
                <a:schemeClr val="bg1"/>
              </a:solidFill>
              <a:latin typeface="+mn-ea"/>
            </a:endParaRPr>
          </a:p>
        </p:txBody>
      </p:sp>
      <p:sp>
        <p:nvSpPr>
          <p:cNvPr id="4" name="文字方塊 3">
            <a:extLst>
              <a:ext uri="{FF2B5EF4-FFF2-40B4-BE49-F238E27FC236}">
                <a16:creationId xmlns:a16="http://schemas.microsoft.com/office/drawing/2014/main" id="{AE265C2A-CA00-4841-992C-7C43D64B6320}"/>
              </a:ext>
            </a:extLst>
          </p:cNvPr>
          <p:cNvSpPr txBox="1"/>
          <p:nvPr/>
        </p:nvSpPr>
        <p:spPr>
          <a:xfrm>
            <a:off x="6096000" y="202197"/>
            <a:ext cx="2151321" cy="1107996"/>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zh-TW" altLang="en-US" sz="6600" dirty="0">
                <a:solidFill>
                  <a:schemeClr val="bg1"/>
                </a:solidFill>
                <a:latin typeface="+mn-ea"/>
              </a:rPr>
              <a:t>呼唤</a:t>
            </a:r>
            <a:endParaRPr lang="en-US" altLang="zh-TW" sz="6600" dirty="0">
              <a:solidFill>
                <a:schemeClr val="bg1"/>
              </a:solidFill>
              <a:latin typeface="+mn-ea"/>
            </a:endParaRPr>
          </a:p>
        </p:txBody>
      </p:sp>
      <p:sp>
        <p:nvSpPr>
          <p:cNvPr id="5" name="文字方塊 4">
            <a:extLst>
              <a:ext uri="{FF2B5EF4-FFF2-40B4-BE49-F238E27FC236}">
                <a16:creationId xmlns:a16="http://schemas.microsoft.com/office/drawing/2014/main" id="{558E7656-10B4-4306-9253-BEABC2FAD5CB}"/>
              </a:ext>
            </a:extLst>
          </p:cNvPr>
          <p:cNvSpPr txBox="1"/>
          <p:nvPr/>
        </p:nvSpPr>
        <p:spPr>
          <a:xfrm>
            <a:off x="-1" y="3449138"/>
            <a:ext cx="2151321" cy="1107996"/>
          </a:xfrm>
          <a:prstGeom prst="rect">
            <a:avLst/>
          </a:prstGeom>
          <a:solidFill>
            <a:schemeClr val="accent2"/>
          </a:solidFill>
          <a:ln>
            <a:solidFill>
              <a:schemeClr val="accent2"/>
            </a:solidFill>
          </a:ln>
        </p:spPr>
        <p:txBody>
          <a:bodyPr wrap="square" rtlCol="0" anchor="ctr">
            <a:spAutoFit/>
          </a:bodyPr>
          <a:lstStyle/>
          <a:p>
            <a:pPr algn="ctr"/>
            <a:r>
              <a:rPr lang="zh-TW" altLang="en-US" sz="6600" dirty="0">
                <a:solidFill>
                  <a:schemeClr val="bg1"/>
                </a:solidFill>
                <a:latin typeface="+mn-ea"/>
              </a:rPr>
              <a:t>颤音</a:t>
            </a:r>
            <a:endParaRPr lang="en-US" altLang="zh-TW" sz="6600" dirty="0">
              <a:solidFill>
                <a:schemeClr val="bg1"/>
              </a:solidFill>
              <a:latin typeface="+mn-ea"/>
            </a:endParaRPr>
          </a:p>
        </p:txBody>
      </p:sp>
      <p:sp>
        <p:nvSpPr>
          <p:cNvPr id="6" name="文字方塊 5">
            <a:extLst>
              <a:ext uri="{FF2B5EF4-FFF2-40B4-BE49-F238E27FC236}">
                <a16:creationId xmlns:a16="http://schemas.microsoft.com/office/drawing/2014/main" id="{04856BEF-FABE-4A15-82C8-163159CEDA31}"/>
              </a:ext>
            </a:extLst>
          </p:cNvPr>
          <p:cNvSpPr txBox="1"/>
          <p:nvPr/>
        </p:nvSpPr>
        <p:spPr>
          <a:xfrm>
            <a:off x="6096000" y="3388985"/>
            <a:ext cx="2151321" cy="1107996"/>
          </a:xfrm>
          <a:prstGeom prst="rect">
            <a:avLst/>
          </a:prstGeom>
          <a:solidFill>
            <a:schemeClr val="accent2"/>
          </a:solidFill>
          <a:ln>
            <a:solidFill>
              <a:schemeClr val="accent2"/>
            </a:solidFill>
          </a:ln>
        </p:spPr>
        <p:txBody>
          <a:bodyPr wrap="square" rtlCol="0" anchor="ctr">
            <a:spAutoFit/>
          </a:bodyPr>
          <a:lstStyle/>
          <a:p>
            <a:pPr algn="ctr"/>
            <a:r>
              <a:rPr lang="zh-TW" altLang="en-US" sz="6600" dirty="0">
                <a:solidFill>
                  <a:schemeClr val="bg1"/>
                </a:solidFill>
                <a:latin typeface="+mn-ea"/>
              </a:rPr>
              <a:t>纯真</a:t>
            </a:r>
            <a:endParaRPr lang="en-US" altLang="zh-TW" sz="6600" dirty="0">
              <a:solidFill>
                <a:schemeClr val="bg1"/>
              </a:solidFill>
              <a:latin typeface="+mn-ea"/>
            </a:endParaRPr>
          </a:p>
        </p:txBody>
      </p:sp>
      <p:sp>
        <p:nvSpPr>
          <p:cNvPr id="7" name="文字方塊 6">
            <a:extLst>
              <a:ext uri="{FF2B5EF4-FFF2-40B4-BE49-F238E27FC236}">
                <a16:creationId xmlns:a16="http://schemas.microsoft.com/office/drawing/2014/main" id="{68B57BA2-0295-4EFA-B412-794A9C802DBE}"/>
              </a:ext>
            </a:extLst>
          </p:cNvPr>
          <p:cNvSpPr txBox="1"/>
          <p:nvPr/>
        </p:nvSpPr>
        <p:spPr>
          <a:xfrm>
            <a:off x="0" y="1969611"/>
            <a:ext cx="6057512" cy="916469"/>
          </a:xfrm>
          <a:prstGeom prst="rect">
            <a:avLst/>
          </a:prstGeom>
          <a:noFill/>
        </p:spPr>
        <p:txBody>
          <a:bodyPr wrap="square" rtlCol="0">
            <a:spAutoFit/>
          </a:bodyPr>
          <a:lstStyle/>
          <a:p>
            <a:pPr algn="ctr">
              <a:lnSpc>
                <a:spcPct val="150000"/>
              </a:lnSpc>
            </a:pPr>
            <a:r>
              <a:rPr lang="zh-TW" altLang="en-US" sz="4000" dirty="0">
                <a:latin typeface="+mn-ea"/>
              </a:rPr>
              <a:t>把心里话全部诉说出来。</a:t>
            </a:r>
          </a:p>
        </p:txBody>
      </p:sp>
      <p:sp>
        <p:nvSpPr>
          <p:cNvPr id="8" name="文字方塊 7">
            <a:extLst>
              <a:ext uri="{FF2B5EF4-FFF2-40B4-BE49-F238E27FC236}">
                <a16:creationId xmlns:a16="http://schemas.microsoft.com/office/drawing/2014/main" id="{4FD80E1D-4098-4E8F-80F3-90702602E502}"/>
              </a:ext>
            </a:extLst>
          </p:cNvPr>
          <p:cNvSpPr txBox="1"/>
          <p:nvPr/>
        </p:nvSpPr>
        <p:spPr>
          <a:xfrm>
            <a:off x="6134489" y="1979719"/>
            <a:ext cx="6057511" cy="906361"/>
          </a:xfrm>
          <a:prstGeom prst="rect">
            <a:avLst/>
          </a:prstGeom>
          <a:noFill/>
        </p:spPr>
        <p:txBody>
          <a:bodyPr wrap="square" rtlCol="0">
            <a:spAutoFit/>
          </a:bodyPr>
          <a:lstStyle/>
          <a:p>
            <a:pPr algn="ctr">
              <a:lnSpc>
                <a:spcPct val="150000"/>
              </a:lnSpc>
            </a:pPr>
            <a:r>
              <a:rPr lang="zh-TW" altLang="en-US" sz="4000" dirty="0">
                <a:latin typeface="+mn-ea"/>
              </a:rPr>
              <a:t>召唤，号召。</a:t>
            </a:r>
          </a:p>
        </p:txBody>
      </p:sp>
      <p:sp>
        <p:nvSpPr>
          <p:cNvPr id="9" name="文字方塊 8">
            <a:extLst>
              <a:ext uri="{FF2B5EF4-FFF2-40B4-BE49-F238E27FC236}">
                <a16:creationId xmlns:a16="http://schemas.microsoft.com/office/drawing/2014/main" id="{D17DCB4F-281E-48F9-8B9B-F6FF1FC41050}"/>
              </a:ext>
            </a:extLst>
          </p:cNvPr>
          <p:cNvSpPr txBox="1"/>
          <p:nvPr/>
        </p:nvSpPr>
        <p:spPr>
          <a:xfrm>
            <a:off x="0" y="4792651"/>
            <a:ext cx="6096000" cy="902555"/>
          </a:xfrm>
          <a:prstGeom prst="rect">
            <a:avLst/>
          </a:prstGeom>
          <a:noFill/>
        </p:spPr>
        <p:txBody>
          <a:bodyPr wrap="square" rtlCol="0">
            <a:spAutoFit/>
          </a:bodyPr>
          <a:lstStyle/>
          <a:p>
            <a:pPr algn="ctr">
              <a:lnSpc>
                <a:spcPct val="150000"/>
              </a:lnSpc>
            </a:pPr>
            <a:r>
              <a:rPr lang="zh-TW" altLang="en-US" sz="4000" dirty="0">
                <a:latin typeface="+mn-ea"/>
              </a:rPr>
              <a:t>颤抖的声音。</a:t>
            </a:r>
          </a:p>
        </p:txBody>
      </p:sp>
      <p:sp>
        <p:nvSpPr>
          <p:cNvPr id="11" name="矩形 10">
            <a:extLst>
              <a:ext uri="{FF2B5EF4-FFF2-40B4-BE49-F238E27FC236}">
                <a16:creationId xmlns:a16="http://schemas.microsoft.com/office/drawing/2014/main" id="{9AF8CCF4-6697-482F-81B6-2EF38231843A}"/>
              </a:ext>
            </a:extLst>
          </p:cNvPr>
          <p:cNvSpPr/>
          <p:nvPr/>
        </p:nvSpPr>
        <p:spPr>
          <a:xfrm>
            <a:off x="2151320" y="3575469"/>
            <a:ext cx="3944679" cy="584775"/>
          </a:xfrm>
          <a:prstGeom prst="rect">
            <a:avLst/>
          </a:prstGeom>
        </p:spPr>
        <p:txBody>
          <a:bodyPr wrap="square">
            <a:spAutoFit/>
          </a:bodyPr>
          <a:lstStyle/>
          <a:p>
            <a:pPr algn="ctr"/>
            <a:r>
              <a:rPr lang="en-US" altLang="zh-TW" sz="3200" dirty="0"/>
              <a:t>trill(s)</a:t>
            </a:r>
            <a:endParaRPr lang="zh-TW" altLang="en-US" sz="3200" dirty="0">
              <a:latin typeface="+mn-ea"/>
              <a:cs typeface="Calibri" panose="020F0502020204030204" pitchFamily="34" charset="0"/>
            </a:endParaRPr>
          </a:p>
        </p:txBody>
      </p:sp>
      <p:sp>
        <p:nvSpPr>
          <p:cNvPr id="13" name="矩形 12">
            <a:extLst>
              <a:ext uri="{FF2B5EF4-FFF2-40B4-BE49-F238E27FC236}">
                <a16:creationId xmlns:a16="http://schemas.microsoft.com/office/drawing/2014/main" id="{32AA8BD3-2869-40FD-A7C0-6100AC3E5D3A}"/>
              </a:ext>
            </a:extLst>
          </p:cNvPr>
          <p:cNvSpPr/>
          <p:nvPr/>
        </p:nvSpPr>
        <p:spPr>
          <a:xfrm>
            <a:off x="8247322" y="3800880"/>
            <a:ext cx="3945068" cy="584775"/>
          </a:xfrm>
          <a:prstGeom prst="rect">
            <a:avLst/>
          </a:prstGeom>
        </p:spPr>
        <p:txBody>
          <a:bodyPr wrap="square">
            <a:spAutoFit/>
          </a:bodyPr>
          <a:lstStyle/>
          <a:p>
            <a:pPr algn="ctr"/>
            <a:r>
              <a:rPr lang="en-US" altLang="zh-TW" sz="3200" dirty="0"/>
              <a:t>innocence</a:t>
            </a:r>
            <a:endParaRPr lang="zh-TW" altLang="en-US" sz="3200" dirty="0">
              <a:latin typeface="+mn-ea"/>
              <a:cs typeface="Calibri" panose="020F0502020204030204" pitchFamily="34" charset="0"/>
            </a:endParaRPr>
          </a:p>
        </p:txBody>
      </p:sp>
      <p:sp>
        <p:nvSpPr>
          <p:cNvPr id="14" name="矩形 13">
            <a:extLst>
              <a:ext uri="{FF2B5EF4-FFF2-40B4-BE49-F238E27FC236}">
                <a16:creationId xmlns:a16="http://schemas.microsoft.com/office/drawing/2014/main" id="{6B1E5DB5-A453-4C9C-BA79-98369E7D6F4E}"/>
              </a:ext>
            </a:extLst>
          </p:cNvPr>
          <p:cNvSpPr/>
          <p:nvPr/>
        </p:nvSpPr>
        <p:spPr>
          <a:xfrm>
            <a:off x="8285810" y="393249"/>
            <a:ext cx="3906190" cy="584775"/>
          </a:xfrm>
          <a:prstGeom prst="rect">
            <a:avLst/>
          </a:prstGeom>
        </p:spPr>
        <p:txBody>
          <a:bodyPr wrap="square">
            <a:spAutoFit/>
          </a:bodyPr>
          <a:lstStyle/>
          <a:p>
            <a:pPr algn="ctr"/>
            <a:r>
              <a:rPr lang="en-US" altLang="zh-TW" sz="3200" dirty="0" err="1"/>
              <a:t>appellation;call</a:t>
            </a:r>
            <a:endParaRPr lang="zh-TW" altLang="en-US" sz="3200" dirty="0">
              <a:latin typeface="+mn-ea"/>
              <a:cs typeface="Calibri" panose="020F0502020204030204" pitchFamily="34" charset="0"/>
            </a:endParaRPr>
          </a:p>
        </p:txBody>
      </p:sp>
      <p:sp>
        <p:nvSpPr>
          <p:cNvPr id="15" name="矩形 14">
            <a:extLst>
              <a:ext uri="{FF2B5EF4-FFF2-40B4-BE49-F238E27FC236}">
                <a16:creationId xmlns:a16="http://schemas.microsoft.com/office/drawing/2014/main" id="{58C387E4-4460-4071-8CB6-8D0ABB1306E7}"/>
              </a:ext>
            </a:extLst>
          </p:cNvPr>
          <p:cNvSpPr/>
          <p:nvPr/>
        </p:nvSpPr>
        <p:spPr>
          <a:xfrm>
            <a:off x="2223500" y="393249"/>
            <a:ext cx="3926972" cy="584775"/>
          </a:xfrm>
          <a:prstGeom prst="rect">
            <a:avLst/>
          </a:prstGeom>
        </p:spPr>
        <p:txBody>
          <a:bodyPr wrap="square">
            <a:spAutoFit/>
          </a:bodyPr>
          <a:lstStyle/>
          <a:p>
            <a:pPr algn="ctr"/>
            <a:r>
              <a:rPr lang="en-US" altLang="zh-TW" sz="3200" dirty="0"/>
              <a:t>listen attentively to</a:t>
            </a:r>
            <a:endParaRPr lang="zh-TW" altLang="en-US" sz="3200" dirty="0">
              <a:latin typeface="+mn-ea"/>
              <a:cs typeface="Calibri" panose="020F0502020204030204" pitchFamily="34" charset="0"/>
            </a:endParaRPr>
          </a:p>
        </p:txBody>
      </p:sp>
      <p:sp>
        <p:nvSpPr>
          <p:cNvPr id="16" name="文字方塊 15">
            <a:extLst>
              <a:ext uri="{FF2B5EF4-FFF2-40B4-BE49-F238E27FC236}">
                <a16:creationId xmlns:a16="http://schemas.microsoft.com/office/drawing/2014/main" id="{2CB9F9E9-C2B8-4189-99BC-000CEF995CD8}"/>
              </a:ext>
            </a:extLst>
          </p:cNvPr>
          <p:cNvSpPr txBox="1"/>
          <p:nvPr/>
        </p:nvSpPr>
        <p:spPr>
          <a:xfrm>
            <a:off x="6150472" y="5255894"/>
            <a:ext cx="6096000" cy="916469"/>
          </a:xfrm>
          <a:prstGeom prst="rect">
            <a:avLst/>
          </a:prstGeom>
          <a:noFill/>
        </p:spPr>
        <p:txBody>
          <a:bodyPr wrap="square" rtlCol="0">
            <a:spAutoFit/>
          </a:bodyPr>
          <a:lstStyle/>
          <a:p>
            <a:pPr algn="ctr">
              <a:lnSpc>
                <a:spcPct val="150000"/>
              </a:lnSpc>
            </a:pPr>
            <a:r>
              <a:rPr lang="zh-TW" altLang="en-US" sz="4000" dirty="0">
                <a:latin typeface="+mn-ea"/>
              </a:rPr>
              <a:t>纯洁真挚。</a:t>
            </a:r>
          </a:p>
        </p:txBody>
      </p:sp>
    </p:spTree>
    <p:extLst>
      <p:ext uri="{BB962C8B-B14F-4D97-AF65-F5344CB8AC3E}">
        <p14:creationId xmlns:p14="http://schemas.microsoft.com/office/powerpoint/2010/main" val="124217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additive="base">
                                        <p:cTn id="37" dur="500" fill="hold"/>
                                        <p:tgtEl>
                                          <p:spTgt spid="4"/>
                                        </p:tgtEl>
                                        <p:attrNameLst>
                                          <p:attrName>ppt_x</p:attrName>
                                        </p:attrNameLst>
                                      </p:cBhvr>
                                      <p:tavLst>
                                        <p:tav tm="0">
                                          <p:val>
                                            <p:strVal val="#ppt_x"/>
                                          </p:val>
                                        </p:tav>
                                        <p:tav tm="100000">
                                          <p:val>
                                            <p:strVal val="#ppt_x"/>
                                          </p:val>
                                        </p:tav>
                                      </p:tavLst>
                                    </p:anim>
                                    <p:anim calcmode="lin" valueType="num">
                                      <p:cBhvr additive="base">
                                        <p:cTn id="3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ppt_x"/>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500" fill="hold"/>
                                        <p:tgtEl>
                                          <p:spTgt spid="11"/>
                                        </p:tgtEl>
                                        <p:attrNameLst>
                                          <p:attrName>ppt_x</p:attrName>
                                        </p:attrNameLst>
                                      </p:cBhvr>
                                      <p:tavLst>
                                        <p:tav tm="0">
                                          <p:val>
                                            <p:strVal val="#ppt_x"/>
                                          </p:val>
                                        </p:tav>
                                        <p:tav tm="100000">
                                          <p:val>
                                            <p:strVal val="#ppt_x"/>
                                          </p:val>
                                        </p:tav>
                                      </p:tavLst>
                                    </p:anim>
                                    <p:anim calcmode="lin" valueType="num">
                                      <p:cBhvr additive="base">
                                        <p:cTn id="5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5"/>
                                        </p:tgtEl>
                                        <p:attrNameLst>
                                          <p:attrName>style.visibility</p:attrName>
                                        </p:attrNameLst>
                                      </p:cBhvr>
                                      <p:to>
                                        <p:strVal val="visible"/>
                                      </p:to>
                                    </p:set>
                                    <p:anim calcmode="lin" valueType="num">
                                      <p:cBhvr additive="base">
                                        <p:cTn id="55" dur="500" fill="hold"/>
                                        <p:tgtEl>
                                          <p:spTgt spid="5"/>
                                        </p:tgtEl>
                                        <p:attrNameLst>
                                          <p:attrName>ppt_x</p:attrName>
                                        </p:attrNameLst>
                                      </p:cBhvr>
                                      <p:tavLst>
                                        <p:tav tm="0">
                                          <p:val>
                                            <p:strVal val="#ppt_x"/>
                                          </p:val>
                                        </p:tav>
                                        <p:tav tm="100000">
                                          <p:val>
                                            <p:strVal val="#ppt_x"/>
                                          </p:val>
                                        </p:tav>
                                      </p:tavLst>
                                    </p:anim>
                                    <p:anim calcmode="lin" valueType="num">
                                      <p:cBhvr additive="base">
                                        <p:cTn id="5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6"/>
                                        </p:tgtEl>
                                        <p:attrNameLst>
                                          <p:attrName>style.visibility</p:attrName>
                                        </p:attrNameLst>
                                      </p:cBhvr>
                                      <p:to>
                                        <p:strVal val="visible"/>
                                      </p:to>
                                    </p:set>
                                    <p:anim calcmode="lin" valueType="num">
                                      <p:cBhvr additive="base">
                                        <p:cTn id="61" dur="500" fill="hold"/>
                                        <p:tgtEl>
                                          <p:spTgt spid="16"/>
                                        </p:tgtEl>
                                        <p:attrNameLst>
                                          <p:attrName>ppt_x</p:attrName>
                                        </p:attrNameLst>
                                      </p:cBhvr>
                                      <p:tavLst>
                                        <p:tav tm="0">
                                          <p:val>
                                            <p:strVal val="#ppt_x"/>
                                          </p:val>
                                        </p:tav>
                                        <p:tav tm="100000">
                                          <p:val>
                                            <p:strVal val="#ppt_x"/>
                                          </p:val>
                                        </p:tav>
                                      </p:tavLst>
                                    </p:anim>
                                    <p:anim calcmode="lin" valueType="num">
                                      <p:cBhvr additive="base">
                                        <p:cTn id="6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additive="base">
                                        <p:cTn id="67" dur="500" fill="hold"/>
                                        <p:tgtEl>
                                          <p:spTgt spid="13"/>
                                        </p:tgtEl>
                                        <p:attrNameLst>
                                          <p:attrName>ppt_x</p:attrName>
                                        </p:attrNameLst>
                                      </p:cBhvr>
                                      <p:tavLst>
                                        <p:tav tm="0">
                                          <p:val>
                                            <p:strVal val="#ppt_x"/>
                                          </p:val>
                                        </p:tav>
                                        <p:tav tm="100000">
                                          <p:val>
                                            <p:strVal val="#ppt_x"/>
                                          </p:val>
                                        </p:tav>
                                      </p:tavLst>
                                    </p:anim>
                                    <p:anim calcmode="lin" valueType="num">
                                      <p:cBhvr additive="base">
                                        <p:cTn id="6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6"/>
                                        </p:tgtEl>
                                        <p:attrNameLst>
                                          <p:attrName>style.visibility</p:attrName>
                                        </p:attrNameLst>
                                      </p:cBhvr>
                                      <p:to>
                                        <p:strVal val="visible"/>
                                      </p:to>
                                    </p:set>
                                    <p:anim calcmode="lin" valueType="num">
                                      <p:cBhvr additive="base">
                                        <p:cTn id="73" dur="500" fill="hold"/>
                                        <p:tgtEl>
                                          <p:spTgt spid="6"/>
                                        </p:tgtEl>
                                        <p:attrNameLst>
                                          <p:attrName>ppt_x</p:attrName>
                                        </p:attrNameLst>
                                      </p:cBhvr>
                                      <p:tavLst>
                                        <p:tav tm="0">
                                          <p:val>
                                            <p:strVal val="#ppt_x"/>
                                          </p:val>
                                        </p:tav>
                                        <p:tav tm="100000">
                                          <p:val>
                                            <p:strVal val="#ppt_x"/>
                                          </p:val>
                                        </p:tav>
                                      </p:tavLst>
                                    </p:anim>
                                    <p:anim calcmode="lin" valueType="num">
                                      <p:cBhvr additive="base">
                                        <p:cTn id="7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7" grpId="0"/>
      <p:bldP spid="8" grpId="0"/>
      <p:bldP spid="9" grpId="0"/>
      <p:bldP spid="11" grpId="0"/>
      <p:bldP spid="13" grpId="0"/>
      <p:bldP spid="14" grpId="0"/>
      <p:bldP spid="15"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D4C68E01-C78E-4DBB-A346-27748A780E37}"/>
              </a:ext>
            </a:extLst>
          </p:cNvPr>
          <p:cNvSpPr txBox="1"/>
          <p:nvPr/>
        </p:nvSpPr>
        <p:spPr>
          <a:xfrm>
            <a:off x="0" y="172226"/>
            <a:ext cx="2151321" cy="1107996"/>
          </a:xfrm>
          <a:prstGeom prst="rect">
            <a:avLst/>
          </a:prstGeom>
          <a:solidFill>
            <a:schemeClr val="accent2"/>
          </a:solidFill>
          <a:ln>
            <a:solidFill>
              <a:schemeClr val="accent2"/>
            </a:solidFill>
          </a:ln>
        </p:spPr>
        <p:txBody>
          <a:bodyPr wrap="square" rtlCol="0">
            <a:spAutoFit/>
          </a:bodyPr>
          <a:lstStyle/>
          <a:p>
            <a:pPr algn="ctr"/>
            <a:r>
              <a:rPr lang="zh-TW" altLang="en-US" sz="6600" dirty="0">
                <a:solidFill>
                  <a:schemeClr val="bg1"/>
                </a:solidFill>
                <a:latin typeface="+mn-ea"/>
              </a:rPr>
              <a:t>无邪</a:t>
            </a:r>
            <a:endParaRPr lang="en-US" altLang="zh-TW" sz="6600" dirty="0">
              <a:solidFill>
                <a:schemeClr val="bg1"/>
              </a:solidFill>
              <a:latin typeface="+mn-ea"/>
            </a:endParaRPr>
          </a:p>
        </p:txBody>
      </p:sp>
      <p:sp>
        <p:nvSpPr>
          <p:cNvPr id="4" name="文字方塊 3">
            <a:extLst>
              <a:ext uri="{FF2B5EF4-FFF2-40B4-BE49-F238E27FC236}">
                <a16:creationId xmlns:a16="http://schemas.microsoft.com/office/drawing/2014/main" id="{AE265C2A-CA00-4841-992C-7C43D64B6320}"/>
              </a:ext>
            </a:extLst>
          </p:cNvPr>
          <p:cNvSpPr txBox="1"/>
          <p:nvPr/>
        </p:nvSpPr>
        <p:spPr>
          <a:xfrm>
            <a:off x="6096000" y="202197"/>
            <a:ext cx="2151321" cy="1107996"/>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zh-TW" altLang="en-US" sz="6600" dirty="0">
                <a:solidFill>
                  <a:schemeClr val="bg1"/>
                </a:solidFill>
                <a:latin typeface="+mn-ea"/>
              </a:rPr>
              <a:t>本源</a:t>
            </a:r>
            <a:endParaRPr lang="en-US" altLang="zh-TW" sz="6600" dirty="0">
              <a:solidFill>
                <a:schemeClr val="bg1"/>
              </a:solidFill>
              <a:latin typeface="+mn-ea"/>
            </a:endParaRPr>
          </a:p>
        </p:txBody>
      </p:sp>
      <p:sp>
        <p:nvSpPr>
          <p:cNvPr id="5" name="文字方塊 4">
            <a:extLst>
              <a:ext uri="{FF2B5EF4-FFF2-40B4-BE49-F238E27FC236}">
                <a16:creationId xmlns:a16="http://schemas.microsoft.com/office/drawing/2014/main" id="{558E7656-10B4-4306-9253-BEABC2FAD5CB}"/>
              </a:ext>
            </a:extLst>
          </p:cNvPr>
          <p:cNvSpPr txBox="1"/>
          <p:nvPr/>
        </p:nvSpPr>
        <p:spPr>
          <a:xfrm>
            <a:off x="-1" y="3449138"/>
            <a:ext cx="2151321" cy="1107996"/>
          </a:xfrm>
          <a:prstGeom prst="rect">
            <a:avLst/>
          </a:prstGeom>
          <a:solidFill>
            <a:schemeClr val="accent2"/>
          </a:solidFill>
          <a:ln>
            <a:solidFill>
              <a:schemeClr val="accent2"/>
            </a:solidFill>
          </a:ln>
        </p:spPr>
        <p:txBody>
          <a:bodyPr wrap="square" rtlCol="0" anchor="ctr">
            <a:spAutoFit/>
          </a:bodyPr>
          <a:lstStyle/>
          <a:p>
            <a:pPr algn="ctr"/>
            <a:r>
              <a:rPr lang="zh-TW" altLang="en-US" sz="6600" dirty="0">
                <a:solidFill>
                  <a:schemeClr val="bg1"/>
                </a:solidFill>
                <a:latin typeface="+mn-ea"/>
              </a:rPr>
              <a:t>冲动</a:t>
            </a:r>
            <a:endParaRPr lang="en-US" altLang="zh-TW" sz="6600" dirty="0">
              <a:solidFill>
                <a:schemeClr val="bg1"/>
              </a:solidFill>
              <a:latin typeface="+mn-ea"/>
            </a:endParaRPr>
          </a:p>
        </p:txBody>
      </p:sp>
      <p:sp>
        <p:nvSpPr>
          <p:cNvPr id="6" name="文字方塊 5">
            <a:extLst>
              <a:ext uri="{FF2B5EF4-FFF2-40B4-BE49-F238E27FC236}">
                <a16:creationId xmlns:a16="http://schemas.microsoft.com/office/drawing/2014/main" id="{04856BEF-FABE-4A15-82C8-163159CEDA31}"/>
              </a:ext>
            </a:extLst>
          </p:cNvPr>
          <p:cNvSpPr txBox="1"/>
          <p:nvPr/>
        </p:nvSpPr>
        <p:spPr>
          <a:xfrm>
            <a:off x="6096000" y="3388985"/>
            <a:ext cx="2151321" cy="1107996"/>
          </a:xfrm>
          <a:prstGeom prst="rect">
            <a:avLst/>
          </a:prstGeom>
          <a:solidFill>
            <a:schemeClr val="accent2"/>
          </a:solidFill>
          <a:ln>
            <a:solidFill>
              <a:schemeClr val="accent2"/>
            </a:solidFill>
          </a:ln>
        </p:spPr>
        <p:txBody>
          <a:bodyPr wrap="square" rtlCol="0" anchor="ctr">
            <a:spAutoFit/>
          </a:bodyPr>
          <a:lstStyle/>
          <a:p>
            <a:pPr algn="ctr"/>
            <a:r>
              <a:rPr lang="zh-TW" altLang="en-US" sz="6600" dirty="0">
                <a:solidFill>
                  <a:schemeClr val="bg1"/>
                </a:solidFill>
                <a:latin typeface="+mn-ea"/>
              </a:rPr>
              <a:t>欢欣</a:t>
            </a:r>
            <a:endParaRPr lang="en-US" altLang="zh-TW" sz="6600" dirty="0">
              <a:solidFill>
                <a:schemeClr val="bg1"/>
              </a:solidFill>
              <a:latin typeface="+mn-ea"/>
            </a:endParaRPr>
          </a:p>
        </p:txBody>
      </p:sp>
      <p:sp>
        <p:nvSpPr>
          <p:cNvPr id="7" name="文字方塊 6">
            <a:extLst>
              <a:ext uri="{FF2B5EF4-FFF2-40B4-BE49-F238E27FC236}">
                <a16:creationId xmlns:a16="http://schemas.microsoft.com/office/drawing/2014/main" id="{68B57BA2-0295-4EFA-B412-794A9C802DBE}"/>
              </a:ext>
            </a:extLst>
          </p:cNvPr>
          <p:cNvSpPr txBox="1"/>
          <p:nvPr/>
        </p:nvSpPr>
        <p:spPr>
          <a:xfrm>
            <a:off x="0" y="1969611"/>
            <a:ext cx="6057512" cy="916469"/>
          </a:xfrm>
          <a:prstGeom prst="rect">
            <a:avLst/>
          </a:prstGeom>
          <a:noFill/>
        </p:spPr>
        <p:txBody>
          <a:bodyPr wrap="square" rtlCol="0">
            <a:spAutoFit/>
          </a:bodyPr>
          <a:lstStyle/>
          <a:p>
            <a:pPr algn="ctr">
              <a:lnSpc>
                <a:spcPct val="150000"/>
              </a:lnSpc>
            </a:pPr>
            <a:r>
              <a:rPr lang="zh-TW" altLang="en-US" sz="4000" dirty="0">
                <a:latin typeface="+mn-ea"/>
              </a:rPr>
              <a:t>没有不正当的念头。</a:t>
            </a:r>
          </a:p>
        </p:txBody>
      </p:sp>
      <p:sp>
        <p:nvSpPr>
          <p:cNvPr id="8" name="文字方塊 7">
            <a:extLst>
              <a:ext uri="{FF2B5EF4-FFF2-40B4-BE49-F238E27FC236}">
                <a16:creationId xmlns:a16="http://schemas.microsoft.com/office/drawing/2014/main" id="{4FD80E1D-4098-4E8F-80F3-90702602E502}"/>
              </a:ext>
            </a:extLst>
          </p:cNvPr>
          <p:cNvSpPr txBox="1"/>
          <p:nvPr/>
        </p:nvSpPr>
        <p:spPr>
          <a:xfrm>
            <a:off x="6134489" y="1979719"/>
            <a:ext cx="6057511" cy="906361"/>
          </a:xfrm>
          <a:prstGeom prst="rect">
            <a:avLst/>
          </a:prstGeom>
          <a:noFill/>
        </p:spPr>
        <p:txBody>
          <a:bodyPr wrap="square" rtlCol="0">
            <a:spAutoFit/>
          </a:bodyPr>
          <a:lstStyle/>
          <a:p>
            <a:pPr algn="ctr">
              <a:lnSpc>
                <a:spcPct val="150000"/>
              </a:lnSpc>
            </a:pPr>
            <a:r>
              <a:rPr lang="zh-TW" altLang="en-US" sz="4000" dirty="0">
                <a:latin typeface="+mn-ea"/>
              </a:rPr>
              <a:t>事物产生的根源。</a:t>
            </a:r>
          </a:p>
        </p:txBody>
      </p:sp>
      <p:sp>
        <p:nvSpPr>
          <p:cNvPr id="9" name="文字方塊 8">
            <a:extLst>
              <a:ext uri="{FF2B5EF4-FFF2-40B4-BE49-F238E27FC236}">
                <a16:creationId xmlns:a16="http://schemas.microsoft.com/office/drawing/2014/main" id="{D17DCB4F-281E-48F9-8B9B-F6FF1FC41050}"/>
              </a:ext>
            </a:extLst>
          </p:cNvPr>
          <p:cNvSpPr txBox="1"/>
          <p:nvPr/>
        </p:nvSpPr>
        <p:spPr>
          <a:xfrm>
            <a:off x="0" y="4792651"/>
            <a:ext cx="6096000" cy="1825884"/>
          </a:xfrm>
          <a:prstGeom prst="rect">
            <a:avLst/>
          </a:prstGeom>
          <a:noFill/>
        </p:spPr>
        <p:txBody>
          <a:bodyPr wrap="square" rtlCol="0">
            <a:spAutoFit/>
          </a:bodyPr>
          <a:lstStyle/>
          <a:p>
            <a:pPr algn="ctr">
              <a:lnSpc>
                <a:spcPct val="150000"/>
              </a:lnSpc>
            </a:pPr>
            <a:r>
              <a:rPr lang="zh-TW" altLang="en-US" sz="4000" dirty="0">
                <a:latin typeface="+mn-ea"/>
              </a:rPr>
              <a:t>受某种欲望刺激而产生的兴奋。</a:t>
            </a:r>
          </a:p>
        </p:txBody>
      </p:sp>
      <p:sp>
        <p:nvSpPr>
          <p:cNvPr id="11" name="矩形 10">
            <a:extLst>
              <a:ext uri="{FF2B5EF4-FFF2-40B4-BE49-F238E27FC236}">
                <a16:creationId xmlns:a16="http://schemas.microsoft.com/office/drawing/2014/main" id="{9AF8CCF4-6697-482F-81B6-2EF38231843A}"/>
              </a:ext>
            </a:extLst>
          </p:cNvPr>
          <p:cNvSpPr/>
          <p:nvPr/>
        </p:nvSpPr>
        <p:spPr>
          <a:xfrm>
            <a:off x="2151320" y="3575469"/>
            <a:ext cx="3944679" cy="584775"/>
          </a:xfrm>
          <a:prstGeom prst="rect">
            <a:avLst/>
          </a:prstGeom>
        </p:spPr>
        <p:txBody>
          <a:bodyPr wrap="square">
            <a:spAutoFit/>
          </a:bodyPr>
          <a:lstStyle/>
          <a:p>
            <a:pPr algn="ctr"/>
            <a:r>
              <a:rPr lang="en-US" altLang="zh-TW" sz="3200" dirty="0"/>
              <a:t>impulse</a:t>
            </a:r>
            <a:endParaRPr lang="zh-TW" altLang="en-US" sz="3200" dirty="0">
              <a:latin typeface="+mn-ea"/>
              <a:cs typeface="Calibri" panose="020F0502020204030204" pitchFamily="34" charset="0"/>
            </a:endParaRPr>
          </a:p>
        </p:txBody>
      </p:sp>
      <p:sp>
        <p:nvSpPr>
          <p:cNvPr id="13" name="矩形 12">
            <a:extLst>
              <a:ext uri="{FF2B5EF4-FFF2-40B4-BE49-F238E27FC236}">
                <a16:creationId xmlns:a16="http://schemas.microsoft.com/office/drawing/2014/main" id="{32AA8BD3-2869-40FD-A7C0-6100AC3E5D3A}"/>
              </a:ext>
            </a:extLst>
          </p:cNvPr>
          <p:cNvSpPr/>
          <p:nvPr/>
        </p:nvSpPr>
        <p:spPr>
          <a:xfrm>
            <a:off x="8247322" y="3800880"/>
            <a:ext cx="3945068" cy="584775"/>
          </a:xfrm>
          <a:prstGeom prst="rect">
            <a:avLst/>
          </a:prstGeom>
        </p:spPr>
        <p:txBody>
          <a:bodyPr wrap="square">
            <a:spAutoFit/>
          </a:bodyPr>
          <a:lstStyle/>
          <a:p>
            <a:pPr algn="ctr"/>
            <a:r>
              <a:rPr lang="en-US" altLang="zh-TW" sz="3200" dirty="0">
                <a:latin typeface="+mn-ea"/>
                <a:cs typeface="Calibri" panose="020F0502020204030204" pitchFamily="34" charset="0"/>
              </a:rPr>
              <a:t>happy</a:t>
            </a:r>
            <a:endParaRPr lang="zh-TW" altLang="en-US" sz="3200" dirty="0">
              <a:latin typeface="+mn-ea"/>
              <a:cs typeface="Calibri" panose="020F0502020204030204" pitchFamily="34" charset="0"/>
            </a:endParaRPr>
          </a:p>
        </p:txBody>
      </p:sp>
      <p:sp>
        <p:nvSpPr>
          <p:cNvPr id="14" name="矩形 13">
            <a:extLst>
              <a:ext uri="{FF2B5EF4-FFF2-40B4-BE49-F238E27FC236}">
                <a16:creationId xmlns:a16="http://schemas.microsoft.com/office/drawing/2014/main" id="{6B1E5DB5-A453-4C9C-BA79-98369E7D6F4E}"/>
              </a:ext>
            </a:extLst>
          </p:cNvPr>
          <p:cNvSpPr/>
          <p:nvPr/>
        </p:nvSpPr>
        <p:spPr>
          <a:xfrm>
            <a:off x="8285810" y="393249"/>
            <a:ext cx="3906190" cy="584775"/>
          </a:xfrm>
          <a:prstGeom prst="rect">
            <a:avLst/>
          </a:prstGeom>
        </p:spPr>
        <p:txBody>
          <a:bodyPr wrap="square">
            <a:spAutoFit/>
          </a:bodyPr>
          <a:lstStyle/>
          <a:p>
            <a:pPr algn="ctr"/>
            <a:r>
              <a:rPr lang="en-US" altLang="zh-TW" sz="3200" dirty="0"/>
              <a:t>origin</a:t>
            </a:r>
            <a:endParaRPr lang="zh-TW" altLang="en-US" sz="3200" dirty="0">
              <a:latin typeface="+mn-ea"/>
              <a:cs typeface="Calibri" panose="020F0502020204030204" pitchFamily="34" charset="0"/>
            </a:endParaRPr>
          </a:p>
        </p:txBody>
      </p:sp>
      <p:sp>
        <p:nvSpPr>
          <p:cNvPr id="15" name="矩形 14">
            <a:extLst>
              <a:ext uri="{FF2B5EF4-FFF2-40B4-BE49-F238E27FC236}">
                <a16:creationId xmlns:a16="http://schemas.microsoft.com/office/drawing/2014/main" id="{58C387E4-4460-4071-8CB6-8D0ABB1306E7}"/>
              </a:ext>
            </a:extLst>
          </p:cNvPr>
          <p:cNvSpPr/>
          <p:nvPr/>
        </p:nvSpPr>
        <p:spPr>
          <a:xfrm>
            <a:off x="2189810" y="355508"/>
            <a:ext cx="3926972" cy="584775"/>
          </a:xfrm>
          <a:prstGeom prst="rect">
            <a:avLst/>
          </a:prstGeom>
        </p:spPr>
        <p:txBody>
          <a:bodyPr wrap="square">
            <a:spAutoFit/>
          </a:bodyPr>
          <a:lstStyle/>
          <a:p>
            <a:pPr algn="ctr"/>
            <a:r>
              <a:rPr lang="en-US" altLang="zh-TW" sz="3200" dirty="0"/>
              <a:t>unaffected</a:t>
            </a:r>
            <a:endParaRPr lang="zh-TW" altLang="en-US" sz="3200" dirty="0">
              <a:latin typeface="+mn-ea"/>
              <a:cs typeface="Calibri" panose="020F0502020204030204" pitchFamily="34" charset="0"/>
            </a:endParaRPr>
          </a:p>
        </p:txBody>
      </p:sp>
      <p:sp>
        <p:nvSpPr>
          <p:cNvPr id="16" name="文字方塊 15">
            <a:extLst>
              <a:ext uri="{FF2B5EF4-FFF2-40B4-BE49-F238E27FC236}">
                <a16:creationId xmlns:a16="http://schemas.microsoft.com/office/drawing/2014/main" id="{2CB9F9E9-C2B8-4189-99BC-000CEF995CD8}"/>
              </a:ext>
            </a:extLst>
          </p:cNvPr>
          <p:cNvSpPr txBox="1"/>
          <p:nvPr/>
        </p:nvSpPr>
        <p:spPr>
          <a:xfrm>
            <a:off x="6150472" y="5255894"/>
            <a:ext cx="6096000" cy="916469"/>
          </a:xfrm>
          <a:prstGeom prst="rect">
            <a:avLst/>
          </a:prstGeom>
          <a:noFill/>
        </p:spPr>
        <p:txBody>
          <a:bodyPr wrap="square" rtlCol="0">
            <a:spAutoFit/>
          </a:bodyPr>
          <a:lstStyle/>
          <a:p>
            <a:pPr algn="ctr">
              <a:lnSpc>
                <a:spcPct val="150000"/>
              </a:lnSpc>
            </a:pPr>
            <a:r>
              <a:rPr lang="zh-TW" altLang="en-US" sz="4000" dirty="0">
                <a:latin typeface="+mn-ea"/>
              </a:rPr>
              <a:t>喜悦而兴奋。</a:t>
            </a:r>
          </a:p>
        </p:txBody>
      </p:sp>
    </p:spTree>
    <p:extLst>
      <p:ext uri="{BB962C8B-B14F-4D97-AF65-F5344CB8AC3E}">
        <p14:creationId xmlns:p14="http://schemas.microsoft.com/office/powerpoint/2010/main" val="1996803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additive="base">
                                        <p:cTn id="37" dur="500" fill="hold"/>
                                        <p:tgtEl>
                                          <p:spTgt spid="4"/>
                                        </p:tgtEl>
                                        <p:attrNameLst>
                                          <p:attrName>ppt_x</p:attrName>
                                        </p:attrNameLst>
                                      </p:cBhvr>
                                      <p:tavLst>
                                        <p:tav tm="0">
                                          <p:val>
                                            <p:strVal val="#ppt_x"/>
                                          </p:val>
                                        </p:tav>
                                        <p:tav tm="100000">
                                          <p:val>
                                            <p:strVal val="#ppt_x"/>
                                          </p:val>
                                        </p:tav>
                                      </p:tavLst>
                                    </p:anim>
                                    <p:anim calcmode="lin" valueType="num">
                                      <p:cBhvr additive="base">
                                        <p:cTn id="3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ppt_x"/>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500" fill="hold"/>
                                        <p:tgtEl>
                                          <p:spTgt spid="11"/>
                                        </p:tgtEl>
                                        <p:attrNameLst>
                                          <p:attrName>ppt_x</p:attrName>
                                        </p:attrNameLst>
                                      </p:cBhvr>
                                      <p:tavLst>
                                        <p:tav tm="0">
                                          <p:val>
                                            <p:strVal val="#ppt_x"/>
                                          </p:val>
                                        </p:tav>
                                        <p:tav tm="100000">
                                          <p:val>
                                            <p:strVal val="#ppt_x"/>
                                          </p:val>
                                        </p:tav>
                                      </p:tavLst>
                                    </p:anim>
                                    <p:anim calcmode="lin" valueType="num">
                                      <p:cBhvr additive="base">
                                        <p:cTn id="5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5"/>
                                        </p:tgtEl>
                                        <p:attrNameLst>
                                          <p:attrName>style.visibility</p:attrName>
                                        </p:attrNameLst>
                                      </p:cBhvr>
                                      <p:to>
                                        <p:strVal val="visible"/>
                                      </p:to>
                                    </p:set>
                                    <p:anim calcmode="lin" valueType="num">
                                      <p:cBhvr additive="base">
                                        <p:cTn id="55" dur="500" fill="hold"/>
                                        <p:tgtEl>
                                          <p:spTgt spid="5"/>
                                        </p:tgtEl>
                                        <p:attrNameLst>
                                          <p:attrName>ppt_x</p:attrName>
                                        </p:attrNameLst>
                                      </p:cBhvr>
                                      <p:tavLst>
                                        <p:tav tm="0">
                                          <p:val>
                                            <p:strVal val="#ppt_x"/>
                                          </p:val>
                                        </p:tav>
                                        <p:tav tm="100000">
                                          <p:val>
                                            <p:strVal val="#ppt_x"/>
                                          </p:val>
                                        </p:tav>
                                      </p:tavLst>
                                    </p:anim>
                                    <p:anim calcmode="lin" valueType="num">
                                      <p:cBhvr additive="base">
                                        <p:cTn id="5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6"/>
                                        </p:tgtEl>
                                        <p:attrNameLst>
                                          <p:attrName>style.visibility</p:attrName>
                                        </p:attrNameLst>
                                      </p:cBhvr>
                                      <p:to>
                                        <p:strVal val="visible"/>
                                      </p:to>
                                    </p:set>
                                    <p:anim calcmode="lin" valueType="num">
                                      <p:cBhvr additive="base">
                                        <p:cTn id="61" dur="500" fill="hold"/>
                                        <p:tgtEl>
                                          <p:spTgt spid="16"/>
                                        </p:tgtEl>
                                        <p:attrNameLst>
                                          <p:attrName>ppt_x</p:attrName>
                                        </p:attrNameLst>
                                      </p:cBhvr>
                                      <p:tavLst>
                                        <p:tav tm="0">
                                          <p:val>
                                            <p:strVal val="#ppt_x"/>
                                          </p:val>
                                        </p:tav>
                                        <p:tav tm="100000">
                                          <p:val>
                                            <p:strVal val="#ppt_x"/>
                                          </p:val>
                                        </p:tav>
                                      </p:tavLst>
                                    </p:anim>
                                    <p:anim calcmode="lin" valueType="num">
                                      <p:cBhvr additive="base">
                                        <p:cTn id="6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additive="base">
                                        <p:cTn id="67" dur="500" fill="hold"/>
                                        <p:tgtEl>
                                          <p:spTgt spid="13"/>
                                        </p:tgtEl>
                                        <p:attrNameLst>
                                          <p:attrName>ppt_x</p:attrName>
                                        </p:attrNameLst>
                                      </p:cBhvr>
                                      <p:tavLst>
                                        <p:tav tm="0">
                                          <p:val>
                                            <p:strVal val="#ppt_x"/>
                                          </p:val>
                                        </p:tav>
                                        <p:tav tm="100000">
                                          <p:val>
                                            <p:strVal val="#ppt_x"/>
                                          </p:val>
                                        </p:tav>
                                      </p:tavLst>
                                    </p:anim>
                                    <p:anim calcmode="lin" valueType="num">
                                      <p:cBhvr additive="base">
                                        <p:cTn id="6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6"/>
                                        </p:tgtEl>
                                        <p:attrNameLst>
                                          <p:attrName>style.visibility</p:attrName>
                                        </p:attrNameLst>
                                      </p:cBhvr>
                                      <p:to>
                                        <p:strVal val="visible"/>
                                      </p:to>
                                    </p:set>
                                    <p:anim calcmode="lin" valueType="num">
                                      <p:cBhvr additive="base">
                                        <p:cTn id="73" dur="500" fill="hold"/>
                                        <p:tgtEl>
                                          <p:spTgt spid="6"/>
                                        </p:tgtEl>
                                        <p:attrNameLst>
                                          <p:attrName>ppt_x</p:attrName>
                                        </p:attrNameLst>
                                      </p:cBhvr>
                                      <p:tavLst>
                                        <p:tav tm="0">
                                          <p:val>
                                            <p:strVal val="#ppt_x"/>
                                          </p:val>
                                        </p:tav>
                                        <p:tav tm="100000">
                                          <p:val>
                                            <p:strVal val="#ppt_x"/>
                                          </p:val>
                                        </p:tav>
                                      </p:tavLst>
                                    </p:anim>
                                    <p:anim calcmode="lin" valueType="num">
                                      <p:cBhvr additive="base">
                                        <p:cTn id="7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7" grpId="0"/>
      <p:bldP spid="8" grpId="0"/>
      <p:bldP spid="9" grpId="0"/>
      <p:bldP spid="11" grpId="0"/>
      <p:bldP spid="13" grpId="0"/>
      <p:bldP spid="14" grpId="0"/>
      <p:bldP spid="15" grpId="0"/>
      <p:bldP spid="1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D4C68E01-C78E-4DBB-A346-27748A780E37}"/>
              </a:ext>
            </a:extLst>
          </p:cNvPr>
          <p:cNvSpPr txBox="1"/>
          <p:nvPr/>
        </p:nvSpPr>
        <p:spPr>
          <a:xfrm>
            <a:off x="0" y="172226"/>
            <a:ext cx="2151321" cy="1107996"/>
          </a:xfrm>
          <a:prstGeom prst="rect">
            <a:avLst/>
          </a:prstGeom>
          <a:solidFill>
            <a:schemeClr val="accent2"/>
          </a:solidFill>
          <a:ln>
            <a:solidFill>
              <a:schemeClr val="accent2"/>
            </a:solidFill>
          </a:ln>
        </p:spPr>
        <p:txBody>
          <a:bodyPr wrap="square" rtlCol="0">
            <a:spAutoFit/>
          </a:bodyPr>
          <a:lstStyle/>
          <a:p>
            <a:pPr algn="ctr"/>
            <a:r>
              <a:rPr lang="zh-TW" altLang="en-US" sz="6600" dirty="0">
                <a:solidFill>
                  <a:schemeClr val="bg1"/>
                </a:solidFill>
                <a:latin typeface="+mn-ea"/>
              </a:rPr>
              <a:t>辨析</a:t>
            </a:r>
            <a:endParaRPr lang="en-US" altLang="zh-TW" sz="6600" dirty="0">
              <a:solidFill>
                <a:schemeClr val="bg1"/>
              </a:solidFill>
              <a:latin typeface="+mn-ea"/>
            </a:endParaRPr>
          </a:p>
        </p:txBody>
      </p:sp>
      <p:sp>
        <p:nvSpPr>
          <p:cNvPr id="4" name="文字方塊 3">
            <a:extLst>
              <a:ext uri="{FF2B5EF4-FFF2-40B4-BE49-F238E27FC236}">
                <a16:creationId xmlns:a16="http://schemas.microsoft.com/office/drawing/2014/main" id="{AE265C2A-CA00-4841-992C-7C43D64B6320}"/>
              </a:ext>
            </a:extLst>
          </p:cNvPr>
          <p:cNvSpPr txBox="1"/>
          <p:nvPr/>
        </p:nvSpPr>
        <p:spPr>
          <a:xfrm>
            <a:off x="6096000" y="202197"/>
            <a:ext cx="2151321" cy="1107996"/>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zh-TW" altLang="en-US" sz="6600" dirty="0">
                <a:solidFill>
                  <a:schemeClr val="bg1"/>
                </a:solidFill>
                <a:latin typeface="+mn-ea"/>
              </a:rPr>
              <a:t>奥妙</a:t>
            </a:r>
            <a:endParaRPr lang="en-US" altLang="zh-TW" sz="6600" dirty="0">
              <a:solidFill>
                <a:schemeClr val="bg1"/>
              </a:solidFill>
              <a:latin typeface="+mn-ea"/>
            </a:endParaRPr>
          </a:p>
        </p:txBody>
      </p:sp>
      <p:sp>
        <p:nvSpPr>
          <p:cNvPr id="7" name="文字方塊 6">
            <a:extLst>
              <a:ext uri="{FF2B5EF4-FFF2-40B4-BE49-F238E27FC236}">
                <a16:creationId xmlns:a16="http://schemas.microsoft.com/office/drawing/2014/main" id="{68B57BA2-0295-4EFA-B412-794A9C802DBE}"/>
              </a:ext>
            </a:extLst>
          </p:cNvPr>
          <p:cNvSpPr txBox="1"/>
          <p:nvPr/>
        </p:nvSpPr>
        <p:spPr>
          <a:xfrm>
            <a:off x="0" y="1969611"/>
            <a:ext cx="6057512" cy="1825884"/>
          </a:xfrm>
          <a:prstGeom prst="rect">
            <a:avLst/>
          </a:prstGeom>
          <a:noFill/>
        </p:spPr>
        <p:txBody>
          <a:bodyPr wrap="square" rtlCol="0">
            <a:spAutoFit/>
          </a:bodyPr>
          <a:lstStyle/>
          <a:p>
            <a:pPr algn="ctr">
              <a:lnSpc>
                <a:spcPct val="150000"/>
              </a:lnSpc>
            </a:pPr>
            <a:r>
              <a:rPr lang="zh-TW" altLang="en-US" sz="4000" dirty="0">
                <a:latin typeface="+mn-ea"/>
              </a:rPr>
              <a:t>通过辨别分析找出事物之间的区别。</a:t>
            </a:r>
          </a:p>
        </p:txBody>
      </p:sp>
      <p:sp>
        <p:nvSpPr>
          <p:cNvPr id="8" name="文字方塊 7">
            <a:extLst>
              <a:ext uri="{FF2B5EF4-FFF2-40B4-BE49-F238E27FC236}">
                <a16:creationId xmlns:a16="http://schemas.microsoft.com/office/drawing/2014/main" id="{4FD80E1D-4098-4E8F-80F3-90702602E502}"/>
              </a:ext>
            </a:extLst>
          </p:cNvPr>
          <p:cNvSpPr txBox="1"/>
          <p:nvPr/>
        </p:nvSpPr>
        <p:spPr>
          <a:xfrm>
            <a:off x="6134489" y="1979719"/>
            <a:ext cx="6057511" cy="902555"/>
          </a:xfrm>
          <a:prstGeom prst="rect">
            <a:avLst/>
          </a:prstGeom>
          <a:noFill/>
        </p:spPr>
        <p:txBody>
          <a:bodyPr wrap="square" rtlCol="0">
            <a:spAutoFit/>
          </a:bodyPr>
          <a:lstStyle/>
          <a:p>
            <a:pPr algn="ctr">
              <a:lnSpc>
                <a:spcPct val="150000"/>
              </a:lnSpc>
            </a:pPr>
            <a:r>
              <a:rPr lang="en-US" altLang="zh-TW" sz="4000" dirty="0">
                <a:latin typeface="+mn-ea"/>
              </a:rPr>
              <a:t>(</a:t>
            </a:r>
            <a:r>
              <a:rPr lang="zh-TW" altLang="en-US" sz="4000" dirty="0">
                <a:latin typeface="+mn-ea"/>
              </a:rPr>
              <a:t>道理、内容</a:t>
            </a:r>
            <a:r>
              <a:rPr lang="en-US" altLang="zh-TW" sz="4000" dirty="0">
                <a:latin typeface="+mn-ea"/>
              </a:rPr>
              <a:t>)</a:t>
            </a:r>
            <a:r>
              <a:rPr lang="zh-TW" altLang="en-US" sz="4000" dirty="0">
                <a:latin typeface="+mn-ea"/>
              </a:rPr>
              <a:t>深奥微妙。</a:t>
            </a:r>
          </a:p>
        </p:txBody>
      </p:sp>
      <p:sp>
        <p:nvSpPr>
          <p:cNvPr id="14" name="矩形 13">
            <a:extLst>
              <a:ext uri="{FF2B5EF4-FFF2-40B4-BE49-F238E27FC236}">
                <a16:creationId xmlns:a16="http://schemas.microsoft.com/office/drawing/2014/main" id="{6B1E5DB5-A453-4C9C-BA79-98369E7D6F4E}"/>
              </a:ext>
            </a:extLst>
          </p:cNvPr>
          <p:cNvSpPr/>
          <p:nvPr/>
        </p:nvSpPr>
        <p:spPr>
          <a:xfrm>
            <a:off x="8285810" y="393249"/>
            <a:ext cx="3906190" cy="584775"/>
          </a:xfrm>
          <a:prstGeom prst="rect">
            <a:avLst/>
          </a:prstGeom>
        </p:spPr>
        <p:txBody>
          <a:bodyPr wrap="square">
            <a:spAutoFit/>
          </a:bodyPr>
          <a:lstStyle/>
          <a:p>
            <a:pPr algn="ctr"/>
            <a:r>
              <a:rPr lang="en-US" altLang="zh-TW" sz="3200" dirty="0" err="1"/>
              <a:t>marvellous</a:t>
            </a:r>
            <a:endParaRPr lang="zh-TW" altLang="en-US" sz="3200" dirty="0">
              <a:latin typeface="+mn-ea"/>
              <a:cs typeface="Calibri" panose="020F0502020204030204" pitchFamily="34" charset="0"/>
            </a:endParaRPr>
          </a:p>
        </p:txBody>
      </p:sp>
      <p:sp>
        <p:nvSpPr>
          <p:cNvPr id="15" name="矩形 14">
            <a:extLst>
              <a:ext uri="{FF2B5EF4-FFF2-40B4-BE49-F238E27FC236}">
                <a16:creationId xmlns:a16="http://schemas.microsoft.com/office/drawing/2014/main" id="{58C387E4-4460-4071-8CB6-8D0ABB1306E7}"/>
              </a:ext>
            </a:extLst>
          </p:cNvPr>
          <p:cNvSpPr/>
          <p:nvPr/>
        </p:nvSpPr>
        <p:spPr>
          <a:xfrm>
            <a:off x="2189810" y="355508"/>
            <a:ext cx="3926972" cy="584775"/>
          </a:xfrm>
          <a:prstGeom prst="rect">
            <a:avLst/>
          </a:prstGeom>
        </p:spPr>
        <p:txBody>
          <a:bodyPr wrap="square">
            <a:spAutoFit/>
          </a:bodyPr>
          <a:lstStyle/>
          <a:p>
            <a:pPr algn="ctr"/>
            <a:r>
              <a:rPr lang="en-US" altLang="zh-TW" sz="3200" dirty="0"/>
              <a:t>discrimination</a:t>
            </a:r>
            <a:endParaRPr lang="zh-TW" altLang="en-US" sz="3200" dirty="0">
              <a:latin typeface="+mn-ea"/>
              <a:cs typeface="Calibri" panose="020F0502020204030204" pitchFamily="34" charset="0"/>
            </a:endParaRPr>
          </a:p>
        </p:txBody>
      </p:sp>
    </p:spTree>
    <p:extLst>
      <p:ext uri="{BB962C8B-B14F-4D97-AF65-F5344CB8AC3E}">
        <p14:creationId xmlns:p14="http://schemas.microsoft.com/office/powerpoint/2010/main" val="1341228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additive="base">
                                        <p:cTn id="37" dur="500" fill="hold"/>
                                        <p:tgtEl>
                                          <p:spTgt spid="4"/>
                                        </p:tgtEl>
                                        <p:attrNameLst>
                                          <p:attrName>ppt_x</p:attrName>
                                        </p:attrNameLst>
                                      </p:cBhvr>
                                      <p:tavLst>
                                        <p:tav tm="0">
                                          <p:val>
                                            <p:strVal val="#ppt_x"/>
                                          </p:val>
                                        </p:tav>
                                        <p:tav tm="100000">
                                          <p:val>
                                            <p:strVal val="#ppt_x"/>
                                          </p:val>
                                        </p:tav>
                                      </p:tavLst>
                                    </p:anim>
                                    <p:anim calcmode="lin" valueType="num">
                                      <p:cBhvr additive="base">
                                        <p:cTn id="3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7" grpId="0"/>
      <p:bldP spid="8" grpId="0"/>
      <p:bldP spid="14"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F3CD4040-8AA2-4C10-9B71-61F11E7BCD9A}"/>
              </a:ext>
            </a:extLst>
          </p:cNvPr>
          <p:cNvSpPr txBox="1"/>
          <p:nvPr/>
        </p:nvSpPr>
        <p:spPr>
          <a:xfrm>
            <a:off x="328503" y="697286"/>
            <a:ext cx="4327450" cy="1107996"/>
          </a:xfrm>
          <a:prstGeom prst="rect">
            <a:avLst/>
          </a:prstGeom>
          <a:solidFill>
            <a:srgbClr val="002060"/>
          </a:solidFill>
          <a:ln>
            <a:solidFill>
              <a:schemeClr val="accent3">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wrap="square" rtlCol="0" anchor="ctr">
            <a:spAutoFit/>
          </a:bodyPr>
          <a:lstStyle/>
          <a:p>
            <a:pPr algn="ctr"/>
            <a:r>
              <a:rPr lang="zh-TW" altLang="en-US" sz="6600" dirty="0">
                <a:solidFill>
                  <a:schemeClr val="bg1"/>
                </a:solidFill>
                <a:latin typeface="微軟正黑體" panose="020B0604030504040204" pitchFamily="34" charset="-120"/>
                <a:ea typeface="微軟正黑體" panose="020B0604030504040204" pitchFamily="34" charset="-120"/>
              </a:rPr>
              <a:t>细微末节</a:t>
            </a:r>
            <a:endParaRPr lang="en-US" altLang="zh-TW" sz="6600" dirty="0">
              <a:solidFill>
                <a:schemeClr val="bg1"/>
              </a:solidFill>
              <a:latin typeface="微軟正黑體" panose="020B0604030504040204" pitchFamily="34" charset="-120"/>
              <a:ea typeface="微軟正黑體" panose="020B0604030504040204" pitchFamily="34" charset="-120"/>
            </a:endParaRPr>
          </a:p>
        </p:txBody>
      </p:sp>
      <p:sp>
        <p:nvSpPr>
          <p:cNvPr id="3" name="矩形 2">
            <a:extLst>
              <a:ext uri="{FF2B5EF4-FFF2-40B4-BE49-F238E27FC236}">
                <a16:creationId xmlns:a16="http://schemas.microsoft.com/office/drawing/2014/main" id="{5EFAA07E-D2DF-410D-BA07-6EE204523098}"/>
              </a:ext>
            </a:extLst>
          </p:cNvPr>
          <p:cNvSpPr/>
          <p:nvPr/>
        </p:nvSpPr>
        <p:spPr>
          <a:xfrm>
            <a:off x="6096000" y="2732128"/>
            <a:ext cx="6096000" cy="1999265"/>
          </a:xfrm>
          <a:prstGeom prst="rect">
            <a:avLst/>
          </a:prstGeom>
        </p:spPr>
        <p:txBody>
          <a:bodyPr wrap="square">
            <a:spAutoFit/>
          </a:bodyPr>
          <a:lstStyle/>
          <a:p>
            <a:pPr algn="ctr">
              <a:lnSpc>
                <a:spcPct val="150000"/>
              </a:lnSpc>
            </a:pPr>
            <a:r>
              <a:rPr lang="zh-TW" altLang="en-US" sz="4400" dirty="0"/>
              <a:t>做事要从大处着手，不需在</a:t>
            </a:r>
            <a:r>
              <a:rPr lang="zh-TW" altLang="en-US" sz="4400" b="1" dirty="0">
                <a:solidFill>
                  <a:srgbClr val="FF0000"/>
                </a:solidFill>
              </a:rPr>
              <a:t>细微末节</a:t>
            </a:r>
            <a:r>
              <a:rPr lang="zh-TW" altLang="en-US" sz="4400" dirty="0"/>
              <a:t>上费心。</a:t>
            </a:r>
            <a:endParaRPr lang="zh-TW" altLang="en-US" sz="4400" dirty="0">
              <a:latin typeface="+mn-ea"/>
            </a:endParaRPr>
          </a:p>
        </p:txBody>
      </p:sp>
      <p:cxnSp>
        <p:nvCxnSpPr>
          <p:cNvPr id="5" name="直線單箭頭接點 4">
            <a:extLst>
              <a:ext uri="{FF2B5EF4-FFF2-40B4-BE49-F238E27FC236}">
                <a16:creationId xmlns:a16="http://schemas.microsoft.com/office/drawing/2014/main" id="{036036A7-BBBC-4FBA-AF40-C2B26F213443}"/>
              </a:ext>
            </a:extLst>
          </p:cNvPr>
          <p:cNvCxnSpPr>
            <a:cxnSpLocks/>
            <a:stCxn id="2" idx="3"/>
            <a:endCxn id="6" idx="1"/>
          </p:cNvCxnSpPr>
          <p:nvPr/>
        </p:nvCxnSpPr>
        <p:spPr>
          <a:xfrm flipV="1">
            <a:off x="4655953" y="1199237"/>
            <a:ext cx="1440047" cy="52047"/>
          </a:xfrm>
          <a:prstGeom prst="straightConnector1">
            <a:avLst/>
          </a:prstGeom>
          <a:ln w="762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6" name="文字方塊 5">
            <a:extLst>
              <a:ext uri="{FF2B5EF4-FFF2-40B4-BE49-F238E27FC236}">
                <a16:creationId xmlns:a16="http://schemas.microsoft.com/office/drawing/2014/main" id="{37018BC7-6073-4CA9-9B83-CB477C626896}"/>
              </a:ext>
            </a:extLst>
          </p:cNvPr>
          <p:cNvSpPr txBox="1"/>
          <p:nvPr/>
        </p:nvSpPr>
        <p:spPr>
          <a:xfrm>
            <a:off x="6096000" y="845294"/>
            <a:ext cx="6096000" cy="707886"/>
          </a:xfrm>
          <a:prstGeom prst="rect">
            <a:avLst/>
          </a:prstGeom>
          <a:noFill/>
          <a:ln w="76200">
            <a:solidFill>
              <a:srgbClr val="002060"/>
            </a:solidFill>
          </a:ln>
        </p:spPr>
        <p:txBody>
          <a:bodyPr wrap="square" rtlCol="0">
            <a:spAutoFit/>
          </a:bodyPr>
          <a:lstStyle/>
          <a:p>
            <a:pPr algn="ctr"/>
            <a:r>
              <a:rPr lang="zh-TW" altLang="en-US" sz="4000" dirty="0">
                <a:solidFill>
                  <a:srgbClr val="002060"/>
                </a:solidFill>
                <a:latin typeface="微軟正黑體" panose="020B0604030504040204" pitchFamily="34" charset="-120"/>
                <a:ea typeface="微軟正黑體" panose="020B0604030504040204" pitchFamily="34" charset="-120"/>
              </a:rPr>
              <a:t>无关紧要的小事。</a:t>
            </a:r>
          </a:p>
        </p:txBody>
      </p:sp>
      <p:pic>
        <p:nvPicPr>
          <p:cNvPr id="8" name="圖片 7">
            <a:extLst>
              <a:ext uri="{FF2B5EF4-FFF2-40B4-BE49-F238E27FC236}">
                <a16:creationId xmlns:a16="http://schemas.microsoft.com/office/drawing/2014/main" id="{A44E9D35-0F71-4B98-889E-5C25A02D3149}"/>
              </a:ext>
            </a:extLst>
          </p:cNvPr>
          <p:cNvPicPr>
            <a:picLocks noChangeAspect="1"/>
          </p:cNvPicPr>
          <p:nvPr/>
        </p:nvPicPr>
        <p:blipFill>
          <a:blip r:embed="rId2"/>
          <a:stretch>
            <a:fillRect/>
          </a:stretch>
        </p:blipFill>
        <p:spPr>
          <a:xfrm>
            <a:off x="908298" y="2413059"/>
            <a:ext cx="3747655" cy="3747655"/>
          </a:xfrm>
          <a:prstGeom prst="rect">
            <a:avLst/>
          </a:prstGeom>
        </p:spPr>
      </p:pic>
    </p:spTree>
    <p:extLst>
      <p:ext uri="{BB962C8B-B14F-4D97-AF65-F5344CB8AC3E}">
        <p14:creationId xmlns:p14="http://schemas.microsoft.com/office/powerpoint/2010/main" val="3423768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F3CD4040-8AA2-4C10-9B71-61F11E7BCD9A}"/>
              </a:ext>
            </a:extLst>
          </p:cNvPr>
          <p:cNvSpPr txBox="1"/>
          <p:nvPr/>
        </p:nvSpPr>
        <p:spPr>
          <a:xfrm>
            <a:off x="328503" y="697286"/>
            <a:ext cx="4327450" cy="1107996"/>
          </a:xfrm>
          <a:prstGeom prst="rect">
            <a:avLst/>
          </a:prstGeom>
          <a:solidFill>
            <a:srgbClr val="002060"/>
          </a:solidFill>
          <a:ln>
            <a:solidFill>
              <a:schemeClr val="accent3">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wrap="square" rtlCol="0" anchor="ctr">
            <a:spAutoFit/>
          </a:bodyPr>
          <a:lstStyle/>
          <a:p>
            <a:pPr algn="ctr"/>
            <a:r>
              <a:rPr lang="zh-TW" altLang="en-US" sz="6600" dirty="0">
                <a:solidFill>
                  <a:schemeClr val="bg1"/>
                </a:solidFill>
                <a:latin typeface="微軟正黑體" panose="020B0604030504040204" pitchFamily="34" charset="-120"/>
                <a:ea typeface="微軟正黑體" panose="020B0604030504040204" pitchFamily="34" charset="-120"/>
              </a:rPr>
              <a:t>饥不择食</a:t>
            </a:r>
            <a:endParaRPr lang="en-US" altLang="zh-TW" sz="6600" dirty="0">
              <a:solidFill>
                <a:schemeClr val="bg1"/>
              </a:solidFill>
              <a:latin typeface="微軟正黑體" panose="020B0604030504040204" pitchFamily="34" charset="-120"/>
              <a:ea typeface="微軟正黑體" panose="020B0604030504040204" pitchFamily="34" charset="-120"/>
            </a:endParaRPr>
          </a:p>
        </p:txBody>
      </p:sp>
      <p:cxnSp>
        <p:nvCxnSpPr>
          <p:cNvPr id="5" name="直線單箭頭接點 4">
            <a:extLst>
              <a:ext uri="{FF2B5EF4-FFF2-40B4-BE49-F238E27FC236}">
                <a16:creationId xmlns:a16="http://schemas.microsoft.com/office/drawing/2014/main" id="{036036A7-BBBC-4FBA-AF40-C2B26F213443}"/>
              </a:ext>
            </a:extLst>
          </p:cNvPr>
          <p:cNvCxnSpPr>
            <a:cxnSpLocks/>
            <a:stCxn id="2" idx="3"/>
            <a:endCxn id="6" idx="1"/>
          </p:cNvCxnSpPr>
          <p:nvPr/>
        </p:nvCxnSpPr>
        <p:spPr>
          <a:xfrm>
            <a:off x="4655953" y="1251284"/>
            <a:ext cx="1440047" cy="0"/>
          </a:xfrm>
          <a:prstGeom prst="straightConnector1">
            <a:avLst/>
          </a:prstGeom>
          <a:ln w="762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6" name="文字方塊 5">
            <a:extLst>
              <a:ext uri="{FF2B5EF4-FFF2-40B4-BE49-F238E27FC236}">
                <a16:creationId xmlns:a16="http://schemas.microsoft.com/office/drawing/2014/main" id="{37018BC7-6073-4CA9-9B83-CB477C626896}"/>
              </a:ext>
            </a:extLst>
          </p:cNvPr>
          <p:cNvSpPr txBox="1"/>
          <p:nvPr/>
        </p:nvSpPr>
        <p:spPr>
          <a:xfrm>
            <a:off x="6096000" y="589564"/>
            <a:ext cx="6096000" cy="1323439"/>
          </a:xfrm>
          <a:prstGeom prst="rect">
            <a:avLst/>
          </a:prstGeom>
          <a:noFill/>
          <a:ln w="76200">
            <a:solidFill>
              <a:srgbClr val="002060"/>
            </a:solidFill>
          </a:ln>
        </p:spPr>
        <p:txBody>
          <a:bodyPr wrap="square" rtlCol="0">
            <a:spAutoFit/>
          </a:bodyPr>
          <a:lstStyle/>
          <a:p>
            <a:pPr algn="ctr"/>
            <a:r>
              <a:rPr lang="zh-TW" altLang="en-US" sz="4000" dirty="0">
                <a:solidFill>
                  <a:srgbClr val="002060"/>
                </a:solidFill>
                <a:latin typeface="微軟正黑體" panose="020B0604030504040204" pitchFamily="34" charset="-120"/>
                <a:ea typeface="微軟正黑體" panose="020B0604030504040204" pitchFamily="34" charset="-120"/>
              </a:rPr>
              <a:t>饿极了就不挑食。比喻迫切需要时顾不上选择。</a:t>
            </a:r>
          </a:p>
        </p:txBody>
      </p:sp>
      <p:sp>
        <p:nvSpPr>
          <p:cNvPr id="7" name="矩形 6">
            <a:extLst>
              <a:ext uri="{FF2B5EF4-FFF2-40B4-BE49-F238E27FC236}">
                <a16:creationId xmlns:a16="http://schemas.microsoft.com/office/drawing/2014/main" id="{3114378E-6121-4333-91A6-3676CCE2C9F9}"/>
              </a:ext>
            </a:extLst>
          </p:cNvPr>
          <p:cNvSpPr/>
          <p:nvPr/>
        </p:nvSpPr>
        <p:spPr>
          <a:xfrm>
            <a:off x="6096000" y="2007220"/>
            <a:ext cx="6096000" cy="954107"/>
          </a:xfrm>
          <a:prstGeom prst="rect">
            <a:avLst/>
          </a:prstGeom>
        </p:spPr>
        <p:txBody>
          <a:bodyPr wrap="square">
            <a:spAutoFit/>
          </a:bodyPr>
          <a:lstStyle/>
          <a:p>
            <a:pPr algn="ctr"/>
            <a:r>
              <a:rPr lang="en-US" altLang="zh-TW" sz="2800" dirty="0"/>
              <a:t>Hunger finds no fault with the cookery.</a:t>
            </a:r>
            <a:endParaRPr lang="zh-TW" altLang="en-US" sz="2800" b="1" dirty="0">
              <a:solidFill>
                <a:srgbClr val="002060"/>
              </a:solidFill>
            </a:endParaRPr>
          </a:p>
        </p:txBody>
      </p:sp>
      <p:sp>
        <p:nvSpPr>
          <p:cNvPr id="8" name="矩形 7">
            <a:extLst>
              <a:ext uri="{FF2B5EF4-FFF2-40B4-BE49-F238E27FC236}">
                <a16:creationId xmlns:a16="http://schemas.microsoft.com/office/drawing/2014/main" id="{D14064F3-DBFA-43EE-8F9C-D83953FFCCD9}"/>
              </a:ext>
            </a:extLst>
          </p:cNvPr>
          <p:cNvSpPr/>
          <p:nvPr/>
        </p:nvSpPr>
        <p:spPr>
          <a:xfrm>
            <a:off x="6096000" y="3259727"/>
            <a:ext cx="6096000" cy="3008709"/>
          </a:xfrm>
          <a:prstGeom prst="rect">
            <a:avLst/>
          </a:prstGeom>
        </p:spPr>
        <p:txBody>
          <a:bodyPr wrap="square">
            <a:spAutoFit/>
          </a:bodyPr>
          <a:lstStyle/>
          <a:p>
            <a:pPr algn="ctr">
              <a:lnSpc>
                <a:spcPct val="150000"/>
              </a:lnSpc>
            </a:pPr>
            <a:r>
              <a:rPr lang="zh-CN" altLang="en-US" sz="4400" dirty="0">
                <a:latin typeface="微軟正黑體" panose="020B0604030504040204" pitchFamily="34" charset="-120"/>
                <a:ea typeface="微軟正黑體" panose="020B0604030504040204" pitchFamily="34" charset="-120"/>
              </a:rPr>
              <a:t>小明已饿得</a:t>
            </a:r>
            <a:r>
              <a:rPr lang="zh-CN" altLang="en-US" sz="4400" b="1" dirty="0">
                <a:solidFill>
                  <a:srgbClr val="FF0000"/>
                </a:solidFill>
                <a:latin typeface="微軟正黑體" panose="020B0604030504040204" pitchFamily="34" charset="-120"/>
                <a:ea typeface="微軟正黑體" panose="020B0604030504040204" pitchFamily="34" charset="-120"/>
              </a:rPr>
              <a:t>饥不择食</a:t>
            </a:r>
            <a:r>
              <a:rPr lang="zh-CN" altLang="en-US" sz="4400" dirty="0">
                <a:latin typeface="微軟正黑體" panose="020B0604030504040204" pitchFamily="34" charset="-120"/>
                <a:ea typeface="微軟正黑體" panose="020B0604030504040204" pitchFamily="34" charset="-120"/>
              </a:rPr>
              <a:t>，任何食物都吃得津津有味。</a:t>
            </a:r>
            <a:endParaRPr lang="zh-TW" altLang="en-US" sz="4400" dirty="0">
              <a:latin typeface="微軟正黑體" panose="020B0604030504040204" pitchFamily="34" charset="-120"/>
              <a:ea typeface="微軟正黑體" panose="020B0604030504040204" pitchFamily="34" charset="-120"/>
            </a:endParaRPr>
          </a:p>
        </p:txBody>
      </p:sp>
      <p:pic>
        <p:nvPicPr>
          <p:cNvPr id="4" name="圖片 3">
            <a:extLst>
              <a:ext uri="{FF2B5EF4-FFF2-40B4-BE49-F238E27FC236}">
                <a16:creationId xmlns:a16="http://schemas.microsoft.com/office/drawing/2014/main" id="{8377E2B3-6CE4-40FE-8825-A5B038061991}"/>
              </a:ext>
            </a:extLst>
          </p:cNvPr>
          <p:cNvPicPr>
            <a:picLocks noChangeAspect="1"/>
          </p:cNvPicPr>
          <p:nvPr/>
        </p:nvPicPr>
        <p:blipFill>
          <a:blip r:embed="rId2"/>
          <a:stretch>
            <a:fillRect/>
          </a:stretch>
        </p:blipFill>
        <p:spPr>
          <a:xfrm>
            <a:off x="787978" y="1913003"/>
            <a:ext cx="4381500" cy="4876800"/>
          </a:xfrm>
          <a:prstGeom prst="rect">
            <a:avLst/>
          </a:prstGeom>
        </p:spPr>
      </p:pic>
    </p:spTree>
    <p:extLst>
      <p:ext uri="{BB962C8B-B14F-4D97-AF65-F5344CB8AC3E}">
        <p14:creationId xmlns:p14="http://schemas.microsoft.com/office/powerpoint/2010/main" val="1330903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D4C68E01-C78E-4DBB-A346-27748A780E37}"/>
              </a:ext>
            </a:extLst>
          </p:cNvPr>
          <p:cNvSpPr txBox="1"/>
          <p:nvPr/>
        </p:nvSpPr>
        <p:spPr>
          <a:xfrm>
            <a:off x="0" y="172226"/>
            <a:ext cx="2151321" cy="1107996"/>
          </a:xfrm>
          <a:prstGeom prst="rect">
            <a:avLst/>
          </a:prstGeom>
          <a:solidFill>
            <a:schemeClr val="accent2"/>
          </a:solidFill>
          <a:ln>
            <a:solidFill>
              <a:schemeClr val="accent2"/>
            </a:solidFill>
          </a:ln>
        </p:spPr>
        <p:txBody>
          <a:bodyPr wrap="square" rtlCol="0">
            <a:spAutoFit/>
          </a:bodyPr>
          <a:lstStyle/>
          <a:p>
            <a:pPr algn="ctr"/>
            <a:r>
              <a:rPr lang="zh-TW" altLang="en-US" sz="6600" dirty="0">
                <a:solidFill>
                  <a:schemeClr val="bg1"/>
                </a:solidFill>
                <a:latin typeface="+mn-ea"/>
              </a:rPr>
              <a:t>幼年</a:t>
            </a:r>
            <a:endParaRPr lang="en-US" altLang="zh-TW" sz="6600" dirty="0">
              <a:solidFill>
                <a:schemeClr val="bg1"/>
              </a:solidFill>
              <a:latin typeface="+mn-ea"/>
            </a:endParaRPr>
          </a:p>
        </p:txBody>
      </p:sp>
      <p:sp>
        <p:nvSpPr>
          <p:cNvPr id="4" name="文字方塊 3">
            <a:extLst>
              <a:ext uri="{FF2B5EF4-FFF2-40B4-BE49-F238E27FC236}">
                <a16:creationId xmlns:a16="http://schemas.microsoft.com/office/drawing/2014/main" id="{AE265C2A-CA00-4841-992C-7C43D64B6320}"/>
              </a:ext>
            </a:extLst>
          </p:cNvPr>
          <p:cNvSpPr txBox="1"/>
          <p:nvPr/>
        </p:nvSpPr>
        <p:spPr>
          <a:xfrm>
            <a:off x="6096000" y="202197"/>
            <a:ext cx="2151321" cy="1107996"/>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zh-TW" altLang="en-US" sz="6600" dirty="0">
                <a:solidFill>
                  <a:schemeClr val="bg1"/>
                </a:solidFill>
                <a:latin typeface="+mn-ea"/>
              </a:rPr>
              <a:t>保姆</a:t>
            </a:r>
            <a:endParaRPr lang="en-US" altLang="zh-TW" sz="6600" dirty="0">
              <a:solidFill>
                <a:schemeClr val="bg1"/>
              </a:solidFill>
              <a:latin typeface="+mn-ea"/>
            </a:endParaRPr>
          </a:p>
        </p:txBody>
      </p:sp>
      <p:sp>
        <p:nvSpPr>
          <p:cNvPr id="5" name="文字方塊 4">
            <a:extLst>
              <a:ext uri="{FF2B5EF4-FFF2-40B4-BE49-F238E27FC236}">
                <a16:creationId xmlns:a16="http://schemas.microsoft.com/office/drawing/2014/main" id="{558E7656-10B4-4306-9253-BEABC2FAD5CB}"/>
              </a:ext>
            </a:extLst>
          </p:cNvPr>
          <p:cNvSpPr txBox="1"/>
          <p:nvPr/>
        </p:nvSpPr>
        <p:spPr>
          <a:xfrm>
            <a:off x="-1" y="3449138"/>
            <a:ext cx="2151321" cy="1107996"/>
          </a:xfrm>
          <a:prstGeom prst="rect">
            <a:avLst/>
          </a:prstGeom>
          <a:solidFill>
            <a:schemeClr val="accent2"/>
          </a:solidFill>
          <a:ln>
            <a:solidFill>
              <a:schemeClr val="accent2"/>
            </a:solidFill>
          </a:ln>
        </p:spPr>
        <p:txBody>
          <a:bodyPr wrap="square" rtlCol="0" anchor="ctr">
            <a:spAutoFit/>
          </a:bodyPr>
          <a:lstStyle/>
          <a:p>
            <a:pPr algn="ctr"/>
            <a:r>
              <a:rPr lang="zh-TW" altLang="en-US" sz="6600" dirty="0">
                <a:solidFill>
                  <a:schemeClr val="bg1"/>
                </a:solidFill>
                <a:latin typeface="+mn-ea"/>
              </a:rPr>
              <a:t>旋律</a:t>
            </a:r>
            <a:endParaRPr lang="en-US" altLang="zh-TW" sz="6600" dirty="0">
              <a:solidFill>
                <a:schemeClr val="bg1"/>
              </a:solidFill>
              <a:latin typeface="+mn-ea"/>
            </a:endParaRPr>
          </a:p>
        </p:txBody>
      </p:sp>
      <p:sp>
        <p:nvSpPr>
          <p:cNvPr id="6" name="文字方塊 5">
            <a:extLst>
              <a:ext uri="{FF2B5EF4-FFF2-40B4-BE49-F238E27FC236}">
                <a16:creationId xmlns:a16="http://schemas.microsoft.com/office/drawing/2014/main" id="{04856BEF-FABE-4A15-82C8-163159CEDA31}"/>
              </a:ext>
            </a:extLst>
          </p:cNvPr>
          <p:cNvSpPr txBox="1"/>
          <p:nvPr/>
        </p:nvSpPr>
        <p:spPr>
          <a:xfrm>
            <a:off x="6096000" y="3388985"/>
            <a:ext cx="2151321" cy="1107996"/>
          </a:xfrm>
          <a:prstGeom prst="rect">
            <a:avLst/>
          </a:prstGeom>
          <a:solidFill>
            <a:schemeClr val="accent2"/>
          </a:solidFill>
          <a:ln>
            <a:solidFill>
              <a:schemeClr val="accent2"/>
            </a:solidFill>
          </a:ln>
        </p:spPr>
        <p:txBody>
          <a:bodyPr wrap="square" rtlCol="0" anchor="ctr">
            <a:spAutoFit/>
          </a:bodyPr>
          <a:lstStyle/>
          <a:p>
            <a:pPr algn="ctr"/>
            <a:r>
              <a:rPr lang="zh-TW" altLang="en-US" sz="6600" dirty="0">
                <a:solidFill>
                  <a:schemeClr val="bg1"/>
                </a:solidFill>
                <a:latin typeface="+mn-ea"/>
              </a:rPr>
              <a:t>稚拙</a:t>
            </a:r>
            <a:endParaRPr lang="en-US" altLang="zh-TW" sz="6600" dirty="0">
              <a:solidFill>
                <a:schemeClr val="bg1"/>
              </a:solidFill>
              <a:latin typeface="+mn-ea"/>
            </a:endParaRPr>
          </a:p>
        </p:txBody>
      </p:sp>
      <p:sp>
        <p:nvSpPr>
          <p:cNvPr id="7" name="文字方塊 6">
            <a:extLst>
              <a:ext uri="{FF2B5EF4-FFF2-40B4-BE49-F238E27FC236}">
                <a16:creationId xmlns:a16="http://schemas.microsoft.com/office/drawing/2014/main" id="{68B57BA2-0295-4EFA-B412-794A9C802DBE}"/>
              </a:ext>
            </a:extLst>
          </p:cNvPr>
          <p:cNvSpPr txBox="1"/>
          <p:nvPr/>
        </p:nvSpPr>
        <p:spPr>
          <a:xfrm>
            <a:off x="0" y="1530012"/>
            <a:ext cx="6057512" cy="1825884"/>
          </a:xfrm>
          <a:prstGeom prst="rect">
            <a:avLst/>
          </a:prstGeom>
          <a:noFill/>
        </p:spPr>
        <p:txBody>
          <a:bodyPr wrap="square" rtlCol="0">
            <a:spAutoFit/>
          </a:bodyPr>
          <a:lstStyle/>
          <a:p>
            <a:pPr algn="ctr">
              <a:lnSpc>
                <a:spcPct val="150000"/>
              </a:lnSpc>
            </a:pPr>
            <a:r>
              <a:rPr lang="zh-TW" altLang="en-US" sz="4000" dirty="0">
                <a:latin typeface="+mn-ea"/>
              </a:rPr>
              <a:t>一般指人</a:t>
            </a:r>
            <a:r>
              <a:rPr lang="en-US" altLang="zh-TW" sz="4000" dirty="0">
                <a:latin typeface="+mn-ea"/>
              </a:rPr>
              <a:t>3</a:t>
            </a:r>
            <a:r>
              <a:rPr lang="zh-TW" altLang="en-US" sz="4000" dirty="0">
                <a:latin typeface="+mn-ea"/>
              </a:rPr>
              <a:t>到</a:t>
            </a:r>
            <a:r>
              <a:rPr lang="en-US" altLang="zh-TW" sz="4000" dirty="0">
                <a:latin typeface="+mn-ea"/>
              </a:rPr>
              <a:t>10</a:t>
            </a:r>
            <a:r>
              <a:rPr lang="zh-TW" altLang="en-US" sz="4000" dirty="0">
                <a:latin typeface="+mn-ea"/>
              </a:rPr>
              <a:t>岁左右的时期。</a:t>
            </a:r>
          </a:p>
        </p:txBody>
      </p:sp>
      <p:sp>
        <p:nvSpPr>
          <p:cNvPr id="8" name="文字方塊 7">
            <a:extLst>
              <a:ext uri="{FF2B5EF4-FFF2-40B4-BE49-F238E27FC236}">
                <a16:creationId xmlns:a16="http://schemas.microsoft.com/office/drawing/2014/main" id="{4FD80E1D-4098-4E8F-80F3-90702602E502}"/>
              </a:ext>
            </a:extLst>
          </p:cNvPr>
          <p:cNvSpPr txBox="1"/>
          <p:nvPr/>
        </p:nvSpPr>
        <p:spPr>
          <a:xfrm>
            <a:off x="6134489" y="1436647"/>
            <a:ext cx="6057511" cy="1825884"/>
          </a:xfrm>
          <a:prstGeom prst="rect">
            <a:avLst/>
          </a:prstGeom>
          <a:noFill/>
        </p:spPr>
        <p:txBody>
          <a:bodyPr wrap="square" rtlCol="0">
            <a:spAutoFit/>
          </a:bodyPr>
          <a:lstStyle/>
          <a:p>
            <a:pPr algn="ctr">
              <a:lnSpc>
                <a:spcPct val="150000"/>
              </a:lnSpc>
            </a:pPr>
            <a:r>
              <a:rPr lang="zh-TW" altLang="en-US" sz="4000" dirty="0">
                <a:latin typeface="+mn-ea"/>
              </a:rPr>
              <a:t>受雇为人照看小孩或料理家务的妇女。</a:t>
            </a:r>
          </a:p>
        </p:txBody>
      </p:sp>
      <p:sp>
        <p:nvSpPr>
          <p:cNvPr id="11" name="矩形 10">
            <a:extLst>
              <a:ext uri="{FF2B5EF4-FFF2-40B4-BE49-F238E27FC236}">
                <a16:creationId xmlns:a16="http://schemas.microsoft.com/office/drawing/2014/main" id="{9AF8CCF4-6697-482F-81B6-2EF38231843A}"/>
              </a:ext>
            </a:extLst>
          </p:cNvPr>
          <p:cNvSpPr/>
          <p:nvPr/>
        </p:nvSpPr>
        <p:spPr>
          <a:xfrm>
            <a:off x="2112833" y="3863736"/>
            <a:ext cx="3944679" cy="584775"/>
          </a:xfrm>
          <a:prstGeom prst="rect">
            <a:avLst/>
          </a:prstGeom>
        </p:spPr>
        <p:txBody>
          <a:bodyPr wrap="square">
            <a:spAutoFit/>
          </a:bodyPr>
          <a:lstStyle/>
          <a:p>
            <a:pPr algn="ctr"/>
            <a:r>
              <a:rPr lang="en-US" altLang="zh-TW" sz="3200" dirty="0">
                <a:latin typeface="+mn-ea"/>
              </a:rPr>
              <a:t>melody</a:t>
            </a:r>
            <a:endParaRPr lang="zh-TW" altLang="en-US" sz="3200" dirty="0">
              <a:latin typeface="+mn-ea"/>
              <a:cs typeface="Calibri" panose="020F0502020204030204" pitchFamily="34" charset="0"/>
            </a:endParaRPr>
          </a:p>
        </p:txBody>
      </p:sp>
      <p:sp>
        <p:nvSpPr>
          <p:cNvPr id="13" name="矩形 12">
            <a:extLst>
              <a:ext uri="{FF2B5EF4-FFF2-40B4-BE49-F238E27FC236}">
                <a16:creationId xmlns:a16="http://schemas.microsoft.com/office/drawing/2014/main" id="{32AA8BD3-2869-40FD-A7C0-6100AC3E5D3A}"/>
              </a:ext>
            </a:extLst>
          </p:cNvPr>
          <p:cNvSpPr/>
          <p:nvPr/>
        </p:nvSpPr>
        <p:spPr>
          <a:xfrm>
            <a:off x="8208444" y="3501906"/>
            <a:ext cx="3945068" cy="1077218"/>
          </a:xfrm>
          <a:prstGeom prst="rect">
            <a:avLst/>
          </a:prstGeom>
        </p:spPr>
        <p:txBody>
          <a:bodyPr wrap="square">
            <a:spAutoFit/>
          </a:bodyPr>
          <a:lstStyle/>
          <a:p>
            <a:pPr algn="ctr"/>
            <a:r>
              <a:rPr lang="en-US" altLang="zh-TW" sz="3200" dirty="0"/>
              <a:t>unadorned and childish</a:t>
            </a:r>
            <a:endParaRPr lang="zh-TW" altLang="en-US" sz="3200" dirty="0">
              <a:latin typeface="+mn-ea"/>
              <a:cs typeface="Calibri" panose="020F0502020204030204" pitchFamily="34" charset="0"/>
            </a:endParaRPr>
          </a:p>
        </p:txBody>
      </p:sp>
      <p:sp>
        <p:nvSpPr>
          <p:cNvPr id="14" name="矩形 13">
            <a:extLst>
              <a:ext uri="{FF2B5EF4-FFF2-40B4-BE49-F238E27FC236}">
                <a16:creationId xmlns:a16="http://schemas.microsoft.com/office/drawing/2014/main" id="{6B1E5DB5-A453-4C9C-BA79-98369E7D6F4E}"/>
              </a:ext>
            </a:extLst>
          </p:cNvPr>
          <p:cNvSpPr/>
          <p:nvPr/>
        </p:nvSpPr>
        <p:spPr>
          <a:xfrm>
            <a:off x="8247322" y="463229"/>
            <a:ext cx="3906190" cy="584775"/>
          </a:xfrm>
          <a:prstGeom prst="rect">
            <a:avLst/>
          </a:prstGeom>
        </p:spPr>
        <p:txBody>
          <a:bodyPr wrap="square">
            <a:spAutoFit/>
          </a:bodyPr>
          <a:lstStyle/>
          <a:p>
            <a:pPr algn="ctr"/>
            <a:r>
              <a:rPr lang="en-US" altLang="zh-TW" sz="3200" dirty="0"/>
              <a:t>baby-sister</a:t>
            </a:r>
            <a:endParaRPr lang="zh-TW" altLang="en-US" sz="3200" dirty="0">
              <a:latin typeface="+mn-ea"/>
              <a:cs typeface="Calibri" panose="020F0502020204030204" pitchFamily="34" charset="0"/>
            </a:endParaRPr>
          </a:p>
        </p:txBody>
      </p:sp>
      <p:sp>
        <p:nvSpPr>
          <p:cNvPr id="15" name="矩形 14">
            <a:extLst>
              <a:ext uri="{FF2B5EF4-FFF2-40B4-BE49-F238E27FC236}">
                <a16:creationId xmlns:a16="http://schemas.microsoft.com/office/drawing/2014/main" id="{58C387E4-4460-4071-8CB6-8D0ABB1306E7}"/>
              </a:ext>
            </a:extLst>
          </p:cNvPr>
          <p:cNvSpPr/>
          <p:nvPr/>
        </p:nvSpPr>
        <p:spPr>
          <a:xfrm>
            <a:off x="2189810" y="355508"/>
            <a:ext cx="3926972" cy="584775"/>
          </a:xfrm>
          <a:prstGeom prst="rect">
            <a:avLst/>
          </a:prstGeom>
        </p:spPr>
        <p:txBody>
          <a:bodyPr wrap="square">
            <a:spAutoFit/>
          </a:bodyPr>
          <a:lstStyle/>
          <a:p>
            <a:pPr algn="ctr"/>
            <a:r>
              <a:rPr lang="en-US" altLang="zh-TW" sz="3200" dirty="0"/>
              <a:t>childhood</a:t>
            </a:r>
            <a:endParaRPr lang="zh-TW" altLang="en-US" sz="3200" dirty="0">
              <a:latin typeface="+mn-ea"/>
              <a:cs typeface="Calibri" panose="020F0502020204030204" pitchFamily="34" charset="0"/>
            </a:endParaRPr>
          </a:p>
        </p:txBody>
      </p:sp>
      <p:sp>
        <p:nvSpPr>
          <p:cNvPr id="16" name="文字方塊 15">
            <a:extLst>
              <a:ext uri="{FF2B5EF4-FFF2-40B4-BE49-F238E27FC236}">
                <a16:creationId xmlns:a16="http://schemas.microsoft.com/office/drawing/2014/main" id="{2CB9F9E9-C2B8-4189-99BC-000CEF995CD8}"/>
              </a:ext>
            </a:extLst>
          </p:cNvPr>
          <p:cNvSpPr txBox="1"/>
          <p:nvPr/>
        </p:nvSpPr>
        <p:spPr>
          <a:xfrm>
            <a:off x="6150472" y="5255894"/>
            <a:ext cx="6096000" cy="916469"/>
          </a:xfrm>
          <a:prstGeom prst="rect">
            <a:avLst/>
          </a:prstGeom>
          <a:noFill/>
        </p:spPr>
        <p:txBody>
          <a:bodyPr wrap="square" rtlCol="0">
            <a:spAutoFit/>
          </a:bodyPr>
          <a:lstStyle/>
          <a:p>
            <a:pPr algn="ctr">
              <a:lnSpc>
                <a:spcPct val="150000"/>
              </a:lnSpc>
            </a:pPr>
            <a:r>
              <a:rPr lang="zh-TW" altLang="en-US" sz="4000" dirty="0">
                <a:latin typeface="+mn-ea"/>
              </a:rPr>
              <a:t>幼稚的，简单的。</a:t>
            </a:r>
          </a:p>
        </p:txBody>
      </p:sp>
      <p:pic>
        <p:nvPicPr>
          <p:cNvPr id="3" name="圖片 2">
            <a:extLst>
              <a:ext uri="{FF2B5EF4-FFF2-40B4-BE49-F238E27FC236}">
                <a16:creationId xmlns:a16="http://schemas.microsoft.com/office/drawing/2014/main" id="{6EA1DED5-CF66-41D4-8739-998337AB54B1}"/>
              </a:ext>
            </a:extLst>
          </p:cNvPr>
          <p:cNvPicPr>
            <a:picLocks noChangeAspect="1"/>
          </p:cNvPicPr>
          <p:nvPr/>
        </p:nvPicPr>
        <p:blipFill rotWithShape="1">
          <a:blip r:embed="rId2"/>
          <a:srcRect b="14553"/>
          <a:stretch/>
        </p:blipFill>
        <p:spPr>
          <a:xfrm>
            <a:off x="1319018" y="4579124"/>
            <a:ext cx="3419475" cy="2278876"/>
          </a:xfrm>
          <a:prstGeom prst="rect">
            <a:avLst/>
          </a:prstGeom>
        </p:spPr>
      </p:pic>
    </p:spTree>
    <p:extLst>
      <p:ext uri="{BB962C8B-B14F-4D97-AF65-F5344CB8AC3E}">
        <p14:creationId xmlns:p14="http://schemas.microsoft.com/office/powerpoint/2010/main" val="3700157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additive="base">
                                        <p:cTn id="37" dur="500" fill="hold"/>
                                        <p:tgtEl>
                                          <p:spTgt spid="4"/>
                                        </p:tgtEl>
                                        <p:attrNameLst>
                                          <p:attrName>ppt_x</p:attrName>
                                        </p:attrNameLst>
                                      </p:cBhvr>
                                      <p:tavLst>
                                        <p:tav tm="0">
                                          <p:val>
                                            <p:strVal val="#ppt_x"/>
                                          </p:val>
                                        </p:tav>
                                        <p:tav tm="100000">
                                          <p:val>
                                            <p:strVal val="#ppt_x"/>
                                          </p:val>
                                        </p:tav>
                                      </p:tavLst>
                                    </p:anim>
                                    <p:anim calcmode="lin" valueType="num">
                                      <p:cBhvr additive="base">
                                        <p:cTn id="3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additive="base">
                                        <p:cTn id="43" dur="500" fill="hold"/>
                                        <p:tgtEl>
                                          <p:spTgt spid="3"/>
                                        </p:tgtEl>
                                        <p:attrNameLst>
                                          <p:attrName>ppt_x</p:attrName>
                                        </p:attrNameLst>
                                      </p:cBhvr>
                                      <p:tavLst>
                                        <p:tav tm="0">
                                          <p:val>
                                            <p:strVal val="#ppt_x"/>
                                          </p:val>
                                        </p:tav>
                                        <p:tav tm="100000">
                                          <p:val>
                                            <p:strVal val="#ppt_x"/>
                                          </p:val>
                                        </p:tav>
                                      </p:tavLst>
                                    </p:anim>
                                    <p:anim calcmode="lin" valueType="num">
                                      <p:cBhvr additive="base">
                                        <p:cTn id="4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500" fill="hold"/>
                                        <p:tgtEl>
                                          <p:spTgt spid="11"/>
                                        </p:tgtEl>
                                        <p:attrNameLst>
                                          <p:attrName>ppt_x</p:attrName>
                                        </p:attrNameLst>
                                      </p:cBhvr>
                                      <p:tavLst>
                                        <p:tav tm="0">
                                          <p:val>
                                            <p:strVal val="#ppt_x"/>
                                          </p:val>
                                        </p:tav>
                                        <p:tav tm="100000">
                                          <p:val>
                                            <p:strVal val="#ppt_x"/>
                                          </p:val>
                                        </p:tav>
                                      </p:tavLst>
                                    </p:anim>
                                    <p:anim calcmode="lin" valueType="num">
                                      <p:cBhvr additive="base">
                                        <p:cTn id="5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5"/>
                                        </p:tgtEl>
                                        <p:attrNameLst>
                                          <p:attrName>style.visibility</p:attrName>
                                        </p:attrNameLst>
                                      </p:cBhvr>
                                      <p:to>
                                        <p:strVal val="visible"/>
                                      </p:to>
                                    </p:set>
                                    <p:anim calcmode="lin" valueType="num">
                                      <p:cBhvr additive="base">
                                        <p:cTn id="55" dur="500" fill="hold"/>
                                        <p:tgtEl>
                                          <p:spTgt spid="5"/>
                                        </p:tgtEl>
                                        <p:attrNameLst>
                                          <p:attrName>ppt_x</p:attrName>
                                        </p:attrNameLst>
                                      </p:cBhvr>
                                      <p:tavLst>
                                        <p:tav tm="0">
                                          <p:val>
                                            <p:strVal val="#ppt_x"/>
                                          </p:val>
                                        </p:tav>
                                        <p:tav tm="100000">
                                          <p:val>
                                            <p:strVal val="#ppt_x"/>
                                          </p:val>
                                        </p:tav>
                                      </p:tavLst>
                                    </p:anim>
                                    <p:anim calcmode="lin" valueType="num">
                                      <p:cBhvr additive="base">
                                        <p:cTn id="5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6"/>
                                        </p:tgtEl>
                                        <p:attrNameLst>
                                          <p:attrName>style.visibility</p:attrName>
                                        </p:attrNameLst>
                                      </p:cBhvr>
                                      <p:to>
                                        <p:strVal val="visible"/>
                                      </p:to>
                                    </p:set>
                                    <p:anim calcmode="lin" valueType="num">
                                      <p:cBhvr additive="base">
                                        <p:cTn id="61" dur="500" fill="hold"/>
                                        <p:tgtEl>
                                          <p:spTgt spid="16"/>
                                        </p:tgtEl>
                                        <p:attrNameLst>
                                          <p:attrName>ppt_x</p:attrName>
                                        </p:attrNameLst>
                                      </p:cBhvr>
                                      <p:tavLst>
                                        <p:tav tm="0">
                                          <p:val>
                                            <p:strVal val="#ppt_x"/>
                                          </p:val>
                                        </p:tav>
                                        <p:tav tm="100000">
                                          <p:val>
                                            <p:strVal val="#ppt_x"/>
                                          </p:val>
                                        </p:tav>
                                      </p:tavLst>
                                    </p:anim>
                                    <p:anim calcmode="lin" valueType="num">
                                      <p:cBhvr additive="base">
                                        <p:cTn id="6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additive="base">
                                        <p:cTn id="67" dur="500" fill="hold"/>
                                        <p:tgtEl>
                                          <p:spTgt spid="13"/>
                                        </p:tgtEl>
                                        <p:attrNameLst>
                                          <p:attrName>ppt_x</p:attrName>
                                        </p:attrNameLst>
                                      </p:cBhvr>
                                      <p:tavLst>
                                        <p:tav tm="0">
                                          <p:val>
                                            <p:strVal val="#ppt_x"/>
                                          </p:val>
                                        </p:tav>
                                        <p:tav tm="100000">
                                          <p:val>
                                            <p:strVal val="#ppt_x"/>
                                          </p:val>
                                        </p:tav>
                                      </p:tavLst>
                                    </p:anim>
                                    <p:anim calcmode="lin" valueType="num">
                                      <p:cBhvr additive="base">
                                        <p:cTn id="6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6"/>
                                        </p:tgtEl>
                                        <p:attrNameLst>
                                          <p:attrName>style.visibility</p:attrName>
                                        </p:attrNameLst>
                                      </p:cBhvr>
                                      <p:to>
                                        <p:strVal val="visible"/>
                                      </p:to>
                                    </p:set>
                                    <p:anim calcmode="lin" valueType="num">
                                      <p:cBhvr additive="base">
                                        <p:cTn id="73" dur="500" fill="hold"/>
                                        <p:tgtEl>
                                          <p:spTgt spid="6"/>
                                        </p:tgtEl>
                                        <p:attrNameLst>
                                          <p:attrName>ppt_x</p:attrName>
                                        </p:attrNameLst>
                                      </p:cBhvr>
                                      <p:tavLst>
                                        <p:tav tm="0">
                                          <p:val>
                                            <p:strVal val="#ppt_x"/>
                                          </p:val>
                                        </p:tav>
                                        <p:tav tm="100000">
                                          <p:val>
                                            <p:strVal val="#ppt_x"/>
                                          </p:val>
                                        </p:tav>
                                      </p:tavLst>
                                    </p:anim>
                                    <p:anim calcmode="lin" valueType="num">
                                      <p:cBhvr additive="base">
                                        <p:cTn id="7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7" grpId="0"/>
      <p:bldP spid="8" grpId="0"/>
      <p:bldP spid="11" grpId="0"/>
      <p:bldP spid="13" grpId="0"/>
      <p:bldP spid="14" grpId="0"/>
      <p:bldP spid="15" grpId="0"/>
      <p:bldP spid="1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F3CD4040-8AA2-4C10-9B71-61F11E7BCD9A}"/>
              </a:ext>
            </a:extLst>
          </p:cNvPr>
          <p:cNvSpPr txBox="1"/>
          <p:nvPr/>
        </p:nvSpPr>
        <p:spPr>
          <a:xfrm>
            <a:off x="328503" y="697286"/>
            <a:ext cx="4327450" cy="1107996"/>
          </a:xfrm>
          <a:prstGeom prst="rect">
            <a:avLst/>
          </a:prstGeom>
          <a:solidFill>
            <a:srgbClr val="002060"/>
          </a:solidFill>
          <a:ln>
            <a:solidFill>
              <a:schemeClr val="accent3">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wrap="square" rtlCol="0" anchor="ctr">
            <a:spAutoFit/>
          </a:bodyPr>
          <a:lstStyle/>
          <a:p>
            <a:pPr algn="ctr"/>
            <a:r>
              <a:rPr lang="zh-TW" altLang="en-US" sz="6600" dirty="0">
                <a:solidFill>
                  <a:schemeClr val="bg1"/>
                </a:solidFill>
                <a:latin typeface="微軟正黑體" panose="020B0604030504040204" pitchFamily="34" charset="-120"/>
                <a:ea typeface="微軟正黑體" panose="020B0604030504040204" pitchFamily="34" charset="-120"/>
              </a:rPr>
              <a:t>来者不拒</a:t>
            </a:r>
            <a:endParaRPr lang="en-US" altLang="zh-TW" sz="6600" dirty="0">
              <a:solidFill>
                <a:schemeClr val="bg1"/>
              </a:solidFill>
              <a:latin typeface="微軟正黑體" panose="020B0604030504040204" pitchFamily="34" charset="-120"/>
              <a:ea typeface="微軟正黑體" panose="020B0604030504040204" pitchFamily="34" charset="-120"/>
            </a:endParaRPr>
          </a:p>
        </p:txBody>
      </p:sp>
      <p:sp>
        <p:nvSpPr>
          <p:cNvPr id="3" name="矩形 2">
            <a:extLst>
              <a:ext uri="{FF2B5EF4-FFF2-40B4-BE49-F238E27FC236}">
                <a16:creationId xmlns:a16="http://schemas.microsoft.com/office/drawing/2014/main" id="{5EFAA07E-D2DF-410D-BA07-6EE204523098}"/>
              </a:ext>
            </a:extLst>
          </p:cNvPr>
          <p:cNvSpPr/>
          <p:nvPr/>
        </p:nvSpPr>
        <p:spPr>
          <a:xfrm>
            <a:off x="6096000" y="3607451"/>
            <a:ext cx="6096000" cy="1999265"/>
          </a:xfrm>
          <a:prstGeom prst="rect">
            <a:avLst/>
          </a:prstGeom>
        </p:spPr>
        <p:txBody>
          <a:bodyPr wrap="square">
            <a:spAutoFit/>
          </a:bodyPr>
          <a:lstStyle/>
          <a:p>
            <a:pPr algn="ctr">
              <a:lnSpc>
                <a:spcPct val="150000"/>
              </a:lnSpc>
            </a:pPr>
            <a:r>
              <a:rPr lang="zh-TW" altLang="en-US" sz="4400" dirty="0"/>
              <a:t>对工作要求不能</a:t>
            </a:r>
            <a:r>
              <a:rPr lang="zh-TW" altLang="en-US" sz="4400" b="1" dirty="0">
                <a:solidFill>
                  <a:srgbClr val="FF0000"/>
                </a:solidFill>
              </a:rPr>
              <a:t>来者不拒</a:t>
            </a:r>
            <a:r>
              <a:rPr lang="zh-TW" altLang="en-US" sz="4400" dirty="0"/>
              <a:t>，否则会累死。</a:t>
            </a:r>
            <a:endParaRPr lang="zh-TW" altLang="en-US" sz="4400" dirty="0">
              <a:latin typeface="微軟正黑體" panose="020B0604030504040204" pitchFamily="34" charset="-120"/>
              <a:ea typeface="微軟正黑體" panose="020B0604030504040204" pitchFamily="34" charset="-120"/>
            </a:endParaRPr>
          </a:p>
        </p:txBody>
      </p:sp>
      <p:cxnSp>
        <p:nvCxnSpPr>
          <p:cNvPr id="5" name="直線單箭頭接點 4">
            <a:extLst>
              <a:ext uri="{FF2B5EF4-FFF2-40B4-BE49-F238E27FC236}">
                <a16:creationId xmlns:a16="http://schemas.microsoft.com/office/drawing/2014/main" id="{036036A7-BBBC-4FBA-AF40-C2B26F213443}"/>
              </a:ext>
            </a:extLst>
          </p:cNvPr>
          <p:cNvCxnSpPr>
            <a:cxnSpLocks/>
            <a:stCxn id="2" idx="3"/>
            <a:endCxn id="6" idx="1"/>
          </p:cNvCxnSpPr>
          <p:nvPr/>
        </p:nvCxnSpPr>
        <p:spPr>
          <a:xfrm>
            <a:off x="4655953" y="1251284"/>
            <a:ext cx="1440047" cy="0"/>
          </a:xfrm>
          <a:prstGeom prst="straightConnector1">
            <a:avLst/>
          </a:prstGeom>
          <a:ln w="762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6" name="文字方塊 5">
            <a:extLst>
              <a:ext uri="{FF2B5EF4-FFF2-40B4-BE49-F238E27FC236}">
                <a16:creationId xmlns:a16="http://schemas.microsoft.com/office/drawing/2014/main" id="{37018BC7-6073-4CA9-9B83-CB477C626896}"/>
              </a:ext>
            </a:extLst>
          </p:cNvPr>
          <p:cNvSpPr txBox="1"/>
          <p:nvPr/>
        </p:nvSpPr>
        <p:spPr>
          <a:xfrm>
            <a:off x="6096000" y="589564"/>
            <a:ext cx="6096000" cy="1323439"/>
          </a:xfrm>
          <a:prstGeom prst="rect">
            <a:avLst/>
          </a:prstGeom>
          <a:noFill/>
          <a:ln w="76200">
            <a:solidFill>
              <a:srgbClr val="002060"/>
            </a:solidFill>
          </a:ln>
        </p:spPr>
        <p:txBody>
          <a:bodyPr wrap="square" rtlCol="0">
            <a:spAutoFit/>
          </a:bodyPr>
          <a:lstStyle/>
          <a:p>
            <a:pPr algn="ctr"/>
            <a:r>
              <a:rPr lang="zh-TW" altLang="en-US" sz="4000" dirty="0">
                <a:solidFill>
                  <a:srgbClr val="002060"/>
                </a:solidFill>
                <a:latin typeface="微軟正黑體" panose="020B0604030504040204" pitchFamily="34" charset="-120"/>
                <a:ea typeface="微軟正黑體" panose="020B0604030504040204" pitchFamily="34" charset="-120"/>
              </a:rPr>
              <a:t>对所有来的人或事物都不拒绝。</a:t>
            </a:r>
          </a:p>
        </p:txBody>
      </p:sp>
      <p:sp>
        <p:nvSpPr>
          <p:cNvPr id="7" name="矩形 6">
            <a:extLst>
              <a:ext uri="{FF2B5EF4-FFF2-40B4-BE49-F238E27FC236}">
                <a16:creationId xmlns:a16="http://schemas.microsoft.com/office/drawing/2014/main" id="{3114378E-6121-4333-91A6-3676CCE2C9F9}"/>
              </a:ext>
            </a:extLst>
          </p:cNvPr>
          <p:cNvSpPr/>
          <p:nvPr/>
        </p:nvSpPr>
        <p:spPr>
          <a:xfrm>
            <a:off x="6096000" y="2007220"/>
            <a:ext cx="6096000" cy="523220"/>
          </a:xfrm>
          <a:prstGeom prst="rect">
            <a:avLst/>
          </a:prstGeom>
        </p:spPr>
        <p:txBody>
          <a:bodyPr wrap="square">
            <a:spAutoFit/>
          </a:bodyPr>
          <a:lstStyle/>
          <a:p>
            <a:pPr algn="ctr"/>
            <a:r>
              <a:rPr lang="en-US" altLang="zh-TW" sz="2800" dirty="0"/>
              <a:t>all comers are welcome</a:t>
            </a:r>
            <a:endParaRPr lang="zh-TW" altLang="en-US" sz="2800" dirty="0">
              <a:solidFill>
                <a:srgbClr val="002060"/>
              </a:solidFill>
            </a:endParaRPr>
          </a:p>
        </p:txBody>
      </p:sp>
      <p:pic>
        <p:nvPicPr>
          <p:cNvPr id="8" name="圖片 7">
            <a:extLst>
              <a:ext uri="{FF2B5EF4-FFF2-40B4-BE49-F238E27FC236}">
                <a16:creationId xmlns:a16="http://schemas.microsoft.com/office/drawing/2014/main" id="{71C2E207-488C-4139-8034-BD68D21A9803}"/>
              </a:ext>
            </a:extLst>
          </p:cNvPr>
          <p:cNvPicPr>
            <a:picLocks noChangeAspect="1"/>
          </p:cNvPicPr>
          <p:nvPr/>
        </p:nvPicPr>
        <p:blipFill>
          <a:blip r:embed="rId2"/>
          <a:stretch>
            <a:fillRect/>
          </a:stretch>
        </p:blipFill>
        <p:spPr>
          <a:xfrm>
            <a:off x="328503" y="2270765"/>
            <a:ext cx="5708299" cy="4390999"/>
          </a:xfrm>
          <a:prstGeom prst="rect">
            <a:avLst/>
          </a:prstGeom>
        </p:spPr>
      </p:pic>
    </p:spTree>
    <p:extLst>
      <p:ext uri="{BB962C8B-B14F-4D97-AF65-F5344CB8AC3E}">
        <p14:creationId xmlns:p14="http://schemas.microsoft.com/office/powerpoint/2010/main" val="1437105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11BE8FFE-ABC3-4BCF-81EE-C5EDDFD74CEE}"/>
              </a:ext>
            </a:extLst>
          </p:cNvPr>
          <p:cNvSpPr/>
          <p:nvPr/>
        </p:nvSpPr>
        <p:spPr>
          <a:xfrm>
            <a:off x="331694" y="525224"/>
            <a:ext cx="11528612" cy="5807552"/>
          </a:xfrm>
          <a:prstGeom prst="rect">
            <a:avLst/>
          </a:prstGeom>
        </p:spPr>
        <p:txBody>
          <a:bodyPr wrap="square">
            <a:spAutoFit/>
          </a:bodyPr>
          <a:lstStyle/>
          <a:p>
            <a:pPr indent="457200">
              <a:lnSpc>
                <a:spcPct val="150000"/>
              </a:lnSpc>
            </a:pPr>
            <a:r>
              <a:rPr lang="zh-CN" altLang="en-US" sz="3600" dirty="0">
                <a:solidFill>
                  <a:srgbClr val="000000"/>
                </a:solidFill>
                <a:latin typeface="微軟正黑體" panose="020B0604030504040204" pitchFamily="34" charset="-120"/>
                <a:ea typeface="微軟正黑體" panose="020B0604030504040204" pitchFamily="34" charset="-120"/>
              </a:rPr>
              <a:t>少</a:t>
            </a:r>
            <a:r>
              <a:rPr lang="zh-TW" altLang="en-US" sz="3600" dirty="0">
                <a:solidFill>
                  <a:srgbClr val="000000"/>
                </a:solidFill>
                <a:latin typeface="微軟正黑體" panose="020B0604030504040204" pitchFamily="34" charset="-120"/>
                <a:ea typeface="微軟正黑體" panose="020B0604030504040204" pitchFamily="34" charset="-120"/>
              </a:rPr>
              <a:t>女</a:t>
            </a:r>
            <a:r>
              <a:rPr lang="zh-CN" altLang="en-US" sz="3600" dirty="0">
                <a:solidFill>
                  <a:srgbClr val="000000"/>
                </a:solidFill>
                <a:latin typeface="微軟正黑體" panose="020B0604030504040204" pitchFamily="34" charset="-120"/>
                <a:ea typeface="微軟正黑體" panose="020B0604030504040204" pitchFamily="34" charset="-120"/>
              </a:rPr>
              <a:t>时代，音乐轻捷的脚步，是我们第一个悄悄钦慕的恋人。我们在深夜与它相约，聆听它的倾诉和呼唤。乐曲中每一处细微末节，哪怕一个小小的颤音，也会让我们心跳脸红。那欢喜是纯真无邪的</a:t>
            </a:r>
            <a:r>
              <a:rPr lang="zh-TW" altLang="en-US" sz="3600" dirty="0">
                <a:solidFill>
                  <a:srgbClr val="000000"/>
                </a:solidFill>
                <a:latin typeface="微軟正黑體" panose="020B0604030504040204" pitchFamily="34" charset="-120"/>
                <a:ea typeface="微軟正黑體" panose="020B0604030504040204" pitchFamily="34" charset="-120"/>
              </a:rPr>
              <a:t>，来自生命本源的冲动，饥不择食，来者不拒，</a:t>
            </a:r>
            <a:r>
              <a:rPr lang="zh-CN" altLang="en-US" sz="3600" dirty="0">
                <a:solidFill>
                  <a:srgbClr val="000000"/>
                </a:solidFill>
                <a:latin typeface="微軟正黑體" panose="020B0604030504040204" pitchFamily="34" charset="-120"/>
                <a:ea typeface="微軟正黑體" panose="020B0604030504040204" pitchFamily="34" charset="-120"/>
              </a:rPr>
              <a:t>无论哪一种音乐都会使我们欢欣。但可惜那时我们太年轻，心里喜欢着，却无法分解和辨析它真正的奥妙。</a:t>
            </a:r>
            <a:endParaRPr lang="zh-TW" altLang="en-US" sz="36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7276763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D4C68E01-C78E-4DBB-A346-27748A780E37}"/>
              </a:ext>
            </a:extLst>
          </p:cNvPr>
          <p:cNvSpPr txBox="1"/>
          <p:nvPr/>
        </p:nvSpPr>
        <p:spPr>
          <a:xfrm>
            <a:off x="0" y="172226"/>
            <a:ext cx="2151321" cy="1107996"/>
          </a:xfrm>
          <a:prstGeom prst="rect">
            <a:avLst/>
          </a:prstGeom>
          <a:solidFill>
            <a:schemeClr val="accent2"/>
          </a:solidFill>
          <a:ln>
            <a:solidFill>
              <a:schemeClr val="accent2"/>
            </a:solidFill>
          </a:ln>
        </p:spPr>
        <p:txBody>
          <a:bodyPr wrap="square" rtlCol="0">
            <a:spAutoFit/>
          </a:bodyPr>
          <a:lstStyle/>
          <a:p>
            <a:pPr algn="ctr"/>
            <a:r>
              <a:rPr lang="zh-TW" altLang="en-US" sz="6600" dirty="0">
                <a:solidFill>
                  <a:schemeClr val="bg1"/>
                </a:solidFill>
                <a:latin typeface="微軟正黑體" panose="020B0604030504040204" pitchFamily="34" charset="-120"/>
                <a:ea typeface="微軟正黑體" panose="020B0604030504040204" pitchFamily="34" charset="-120"/>
              </a:rPr>
              <a:t>尾声</a:t>
            </a:r>
            <a:endParaRPr lang="en-US" altLang="zh-TW" sz="6600" dirty="0">
              <a:solidFill>
                <a:schemeClr val="bg1"/>
              </a:solidFill>
              <a:latin typeface="微軟正黑體" panose="020B0604030504040204" pitchFamily="34" charset="-120"/>
              <a:ea typeface="微軟正黑體" panose="020B0604030504040204" pitchFamily="34" charset="-120"/>
            </a:endParaRPr>
          </a:p>
        </p:txBody>
      </p:sp>
      <p:sp>
        <p:nvSpPr>
          <p:cNvPr id="4" name="文字方塊 3">
            <a:extLst>
              <a:ext uri="{FF2B5EF4-FFF2-40B4-BE49-F238E27FC236}">
                <a16:creationId xmlns:a16="http://schemas.microsoft.com/office/drawing/2014/main" id="{AE265C2A-CA00-4841-992C-7C43D64B6320}"/>
              </a:ext>
            </a:extLst>
          </p:cNvPr>
          <p:cNvSpPr txBox="1"/>
          <p:nvPr/>
        </p:nvSpPr>
        <p:spPr>
          <a:xfrm>
            <a:off x="6096000" y="202197"/>
            <a:ext cx="2151321" cy="1107996"/>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zh-TW" altLang="en-US" sz="6600" dirty="0">
                <a:solidFill>
                  <a:schemeClr val="bg1"/>
                </a:solidFill>
                <a:latin typeface="微軟正黑體" panose="020B0604030504040204" pitchFamily="34" charset="-120"/>
                <a:ea typeface="微軟正黑體" panose="020B0604030504040204" pitchFamily="34" charset="-120"/>
              </a:rPr>
              <a:t>托付</a:t>
            </a:r>
            <a:endParaRPr lang="en-US" altLang="zh-TW" sz="6600" dirty="0">
              <a:solidFill>
                <a:schemeClr val="bg1"/>
              </a:solidFill>
              <a:latin typeface="微軟正黑體" panose="020B0604030504040204" pitchFamily="34" charset="-120"/>
              <a:ea typeface="微軟正黑體" panose="020B0604030504040204" pitchFamily="34" charset="-120"/>
            </a:endParaRPr>
          </a:p>
        </p:txBody>
      </p:sp>
      <p:sp>
        <p:nvSpPr>
          <p:cNvPr id="5" name="文字方塊 4">
            <a:extLst>
              <a:ext uri="{FF2B5EF4-FFF2-40B4-BE49-F238E27FC236}">
                <a16:creationId xmlns:a16="http://schemas.microsoft.com/office/drawing/2014/main" id="{558E7656-10B4-4306-9253-BEABC2FAD5CB}"/>
              </a:ext>
            </a:extLst>
          </p:cNvPr>
          <p:cNvSpPr txBox="1"/>
          <p:nvPr/>
        </p:nvSpPr>
        <p:spPr>
          <a:xfrm>
            <a:off x="-1" y="3449138"/>
            <a:ext cx="2151321" cy="1107996"/>
          </a:xfrm>
          <a:prstGeom prst="rect">
            <a:avLst/>
          </a:prstGeom>
          <a:solidFill>
            <a:schemeClr val="accent2"/>
          </a:solidFill>
          <a:ln>
            <a:solidFill>
              <a:schemeClr val="accent2"/>
            </a:solidFill>
          </a:ln>
        </p:spPr>
        <p:txBody>
          <a:bodyPr wrap="square" rtlCol="0" anchor="ctr">
            <a:spAutoFit/>
          </a:bodyPr>
          <a:lstStyle/>
          <a:p>
            <a:pPr algn="ctr"/>
            <a:r>
              <a:rPr lang="zh-TW" altLang="en-US" sz="6600" dirty="0">
                <a:solidFill>
                  <a:schemeClr val="bg1"/>
                </a:solidFill>
                <a:latin typeface="微軟正黑體" panose="020B0604030504040204" pitchFamily="34" charset="-120"/>
                <a:ea typeface="微軟正黑體" panose="020B0604030504040204" pitchFamily="34" charset="-120"/>
              </a:rPr>
              <a:t>发泄</a:t>
            </a:r>
            <a:endParaRPr lang="en-US" altLang="zh-TW" sz="6600" dirty="0">
              <a:solidFill>
                <a:schemeClr val="bg1"/>
              </a:solidFill>
              <a:latin typeface="微軟正黑體" panose="020B0604030504040204" pitchFamily="34" charset="-120"/>
              <a:ea typeface="微軟正黑體" panose="020B0604030504040204" pitchFamily="34" charset="-120"/>
            </a:endParaRPr>
          </a:p>
        </p:txBody>
      </p:sp>
      <p:sp>
        <p:nvSpPr>
          <p:cNvPr id="6" name="文字方塊 5">
            <a:extLst>
              <a:ext uri="{FF2B5EF4-FFF2-40B4-BE49-F238E27FC236}">
                <a16:creationId xmlns:a16="http://schemas.microsoft.com/office/drawing/2014/main" id="{04856BEF-FABE-4A15-82C8-163159CEDA31}"/>
              </a:ext>
            </a:extLst>
          </p:cNvPr>
          <p:cNvSpPr txBox="1"/>
          <p:nvPr/>
        </p:nvSpPr>
        <p:spPr>
          <a:xfrm>
            <a:off x="6096000" y="3388985"/>
            <a:ext cx="2151321" cy="1107996"/>
          </a:xfrm>
          <a:prstGeom prst="rect">
            <a:avLst/>
          </a:prstGeom>
          <a:solidFill>
            <a:schemeClr val="accent2"/>
          </a:solidFill>
          <a:ln>
            <a:solidFill>
              <a:schemeClr val="accent2"/>
            </a:solidFill>
          </a:ln>
        </p:spPr>
        <p:txBody>
          <a:bodyPr wrap="square" rtlCol="0" anchor="ctr">
            <a:spAutoFit/>
          </a:bodyPr>
          <a:lstStyle/>
          <a:p>
            <a:pPr algn="ctr"/>
            <a:r>
              <a:rPr lang="zh-TW" altLang="en-US" sz="6600" dirty="0">
                <a:solidFill>
                  <a:schemeClr val="bg1"/>
                </a:solidFill>
                <a:latin typeface="微軟正黑體" panose="020B0604030504040204" pitchFamily="34" charset="-120"/>
                <a:ea typeface="微軟正黑體" panose="020B0604030504040204" pitchFamily="34" charset="-120"/>
              </a:rPr>
              <a:t>寄予</a:t>
            </a:r>
            <a:endParaRPr lang="en-US" altLang="zh-TW" sz="6600" dirty="0">
              <a:solidFill>
                <a:schemeClr val="bg1"/>
              </a:solidFill>
              <a:latin typeface="微軟正黑體" panose="020B0604030504040204" pitchFamily="34" charset="-120"/>
              <a:ea typeface="微軟正黑體" panose="020B0604030504040204" pitchFamily="34" charset="-120"/>
            </a:endParaRPr>
          </a:p>
        </p:txBody>
      </p:sp>
      <p:sp>
        <p:nvSpPr>
          <p:cNvPr id="7" name="文字方塊 6">
            <a:extLst>
              <a:ext uri="{FF2B5EF4-FFF2-40B4-BE49-F238E27FC236}">
                <a16:creationId xmlns:a16="http://schemas.microsoft.com/office/drawing/2014/main" id="{68B57BA2-0295-4EFA-B412-794A9C802DBE}"/>
              </a:ext>
            </a:extLst>
          </p:cNvPr>
          <p:cNvSpPr txBox="1"/>
          <p:nvPr/>
        </p:nvSpPr>
        <p:spPr>
          <a:xfrm>
            <a:off x="38488" y="1469859"/>
            <a:ext cx="6057512" cy="1825884"/>
          </a:xfrm>
          <a:prstGeom prst="rect">
            <a:avLst/>
          </a:prstGeom>
          <a:noFill/>
        </p:spPr>
        <p:txBody>
          <a:bodyPr wrap="square" rtlCol="0">
            <a:spAutoFit/>
          </a:bodyPr>
          <a:lstStyle/>
          <a:p>
            <a:pPr algn="ctr">
              <a:lnSpc>
                <a:spcPct val="150000"/>
              </a:lnSpc>
            </a:pPr>
            <a:r>
              <a:rPr lang="zh-TW" altLang="en-US" sz="4000" dirty="0">
                <a:latin typeface="微軟正黑體" panose="020B0604030504040204" pitchFamily="34" charset="-120"/>
                <a:ea typeface="微軟正黑體" panose="020B0604030504040204" pitchFamily="34" charset="-120"/>
              </a:rPr>
              <a:t>某项活动或事情快要结束的阶段。</a:t>
            </a:r>
          </a:p>
        </p:txBody>
      </p:sp>
      <p:sp>
        <p:nvSpPr>
          <p:cNvPr id="8" name="文字方塊 7">
            <a:extLst>
              <a:ext uri="{FF2B5EF4-FFF2-40B4-BE49-F238E27FC236}">
                <a16:creationId xmlns:a16="http://schemas.microsoft.com/office/drawing/2014/main" id="{4FD80E1D-4098-4E8F-80F3-90702602E502}"/>
              </a:ext>
            </a:extLst>
          </p:cNvPr>
          <p:cNvSpPr txBox="1"/>
          <p:nvPr/>
        </p:nvSpPr>
        <p:spPr>
          <a:xfrm>
            <a:off x="6095999" y="1982823"/>
            <a:ext cx="6057511" cy="906361"/>
          </a:xfrm>
          <a:prstGeom prst="rect">
            <a:avLst/>
          </a:prstGeom>
          <a:noFill/>
        </p:spPr>
        <p:txBody>
          <a:bodyPr wrap="square" rtlCol="0">
            <a:spAutoFit/>
          </a:bodyPr>
          <a:lstStyle/>
          <a:p>
            <a:pPr algn="ctr">
              <a:lnSpc>
                <a:spcPct val="150000"/>
              </a:lnSpc>
            </a:pPr>
            <a:r>
              <a:rPr lang="zh-TW" altLang="en-US" sz="4000" dirty="0">
                <a:latin typeface="微軟正黑體" panose="020B0604030504040204" pitchFamily="34" charset="-120"/>
                <a:ea typeface="微軟正黑體" panose="020B0604030504040204" pitchFamily="34" charset="-120"/>
              </a:rPr>
              <a:t>托人照料或办事。</a:t>
            </a:r>
          </a:p>
        </p:txBody>
      </p:sp>
      <p:sp>
        <p:nvSpPr>
          <p:cNvPr id="9" name="文字方塊 8">
            <a:extLst>
              <a:ext uri="{FF2B5EF4-FFF2-40B4-BE49-F238E27FC236}">
                <a16:creationId xmlns:a16="http://schemas.microsoft.com/office/drawing/2014/main" id="{D17DCB4F-281E-48F9-8B9B-F6FF1FC41050}"/>
              </a:ext>
            </a:extLst>
          </p:cNvPr>
          <p:cNvSpPr txBox="1"/>
          <p:nvPr/>
        </p:nvSpPr>
        <p:spPr>
          <a:xfrm>
            <a:off x="0" y="4792651"/>
            <a:ext cx="6096000" cy="902555"/>
          </a:xfrm>
          <a:prstGeom prst="rect">
            <a:avLst/>
          </a:prstGeom>
          <a:noFill/>
        </p:spPr>
        <p:txBody>
          <a:bodyPr wrap="square" rtlCol="0">
            <a:spAutoFit/>
          </a:bodyPr>
          <a:lstStyle/>
          <a:p>
            <a:pPr algn="ctr">
              <a:lnSpc>
                <a:spcPct val="150000"/>
              </a:lnSpc>
            </a:pPr>
            <a:r>
              <a:rPr lang="en-US" altLang="zh-TW" sz="4000" dirty="0">
                <a:latin typeface="微軟正黑體" panose="020B0604030504040204" pitchFamily="34" charset="-120"/>
                <a:ea typeface="微軟正黑體" panose="020B0604030504040204" pitchFamily="34" charset="-120"/>
              </a:rPr>
              <a:t>(</a:t>
            </a:r>
            <a:r>
              <a:rPr lang="zh-TW" altLang="en-US" sz="4000" dirty="0">
                <a:latin typeface="微軟正黑體" panose="020B0604030504040204" pitchFamily="34" charset="-120"/>
                <a:ea typeface="微軟正黑體" panose="020B0604030504040204" pitchFamily="34" charset="-120"/>
              </a:rPr>
              <a:t>把感情或情欲</a:t>
            </a:r>
            <a:r>
              <a:rPr lang="en-US" altLang="zh-TW" sz="4000" dirty="0">
                <a:latin typeface="微軟正黑體" panose="020B0604030504040204" pitchFamily="34" charset="-120"/>
                <a:ea typeface="微軟正黑體" panose="020B0604030504040204" pitchFamily="34" charset="-120"/>
              </a:rPr>
              <a:t>)</a:t>
            </a:r>
            <a:r>
              <a:rPr lang="zh-TW" altLang="en-US" sz="4000" dirty="0">
                <a:latin typeface="微軟正黑體" panose="020B0604030504040204" pitchFamily="34" charset="-120"/>
                <a:ea typeface="微軟正黑體" panose="020B0604030504040204" pitchFamily="34" charset="-120"/>
              </a:rPr>
              <a:t>宣泄出来。</a:t>
            </a:r>
          </a:p>
        </p:txBody>
      </p:sp>
      <p:sp>
        <p:nvSpPr>
          <p:cNvPr id="11" name="矩形 10">
            <a:extLst>
              <a:ext uri="{FF2B5EF4-FFF2-40B4-BE49-F238E27FC236}">
                <a16:creationId xmlns:a16="http://schemas.microsoft.com/office/drawing/2014/main" id="{9AF8CCF4-6697-482F-81B6-2EF38231843A}"/>
              </a:ext>
            </a:extLst>
          </p:cNvPr>
          <p:cNvSpPr/>
          <p:nvPr/>
        </p:nvSpPr>
        <p:spPr>
          <a:xfrm>
            <a:off x="2151320" y="3575469"/>
            <a:ext cx="3944679" cy="584775"/>
          </a:xfrm>
          <a:prstGeom prst="rect">
            <a:avLst/>
          </a:prstGeom>
        </p:spPr>
        <p:txBody>
          <a:bodyPr wrap="square">
            <a:spAutoFit/>
          </a:bodyPr>
          <a:lstStyle/>
          <a:p>
            <a:pPr algn="ctr"/>
            <a:r>
              <a:rPr lang="en-US" altLang="zh-TW" sz="3200" dirty="0">
                <a:latin typeface="微軟正黑體" panose="020B0604030504040204" pitchFamily="34" charset="-120"/>
                <a:ea typeface="微軟正黑體" panose="020B0604030504040204" pitchFamily="34" charset="-120"/>
              </a:rPr>
              <a:t>[give vent to</a:t>
            </a:r>
            <a:endParaRPr lang="zh-TW" altLang="en-US" sz="3200" dirty="0">
              <a:latin typeface="微軟正黑體" panose="020B0604030504040204" pitchFamily="34" charset="-120"/>
              <a:ea typeface="微軟正黑體" panose="020B0604030504040204" pitchFamily="34" charset="-120"/>
              <a:cs typeface="Calibri" panose="020F0502020204030204" pitchFamily="34" charset="0"/>
            </a:endParaRPr>
          </a:p>
        </p:txBody>
      </p:sp>
      <p:sp>
        <p:nvSpPr>
          <p:cNvPr id="13" name="矩形 12">
            <a:extLst>
              <a:ext uri="{FF2B5EF4-FFF2-40B4-BE49-F238E27FC236}">
                <a16:creationId xmlns:a16="http://schemas.microsoft.com/office/drawing/2014/main" id="{32AA8BD3-2869-40FD-A7C0-6100AC3E5D3A}"/>
              </a:ext>
            </a:extLst>
          </p:cNvPr>
          <p:cNvSpPr/>
          <p:nvPr/>
        </p:nvSpPr>
        <p:spPr>
          <a:xfrm>
            <a:off x="8247322" y="3800880"/>
            <a:ext cx="3945068" cy="584775"/>
          </a:xfrm>
          <a:prstGeom prst="rect">
            <a:avLst/>
          </a:prstGeom>
        </p:spPr>
        <p:txBody>
          <a:bodyPr wrap="square">
            <a:spAutoFit/>
          </a:bodyPr>
          <a:lstStyle/>
          <a:p>
            <a:pPr algn="ctr"/>
            <a:r>
              <a:rPr lang="en-US" altLang="zh-TW" sz="3200" dirty="0">
                <a:latin typeface="微軟正黑體" panose="020B0604030504040204" pitchFamily="34" charset="-120"/>
                <a:ea typeface="微軟正黑體" panose="020B0604030504040204" pitchFamily="34" charset="-120"/>
              </a:rPr>
              <a:t>give</a:t>
            </a:r>
            <a:endParaRPr lang="zh-TW" altLang="en-US" sz="3200" dirty="0">
              <a:latin typeface="微軟正黑體" panose="020B0604030504040204" pitchFamily="34" charset="-120"/>
              <a:ea typeface="微軟正黑體" panose="020B0604030504040204" pitchFamily="34" charset="-120"/>
              <a:cs typeface="Calibri" panose="020F0502020204030204" pitchFamily="34" charset="0"/>
            </a:endParaRPr>
          </a:p>
        </p:txBody>
      </p:sp>
      <p:sp>
        <p:nvSpPr>
          <p:cNvPr id="14" name="矩形 13">
            <a:extLst>
              <a:ext uri="{FF2B5EF4-FFF2-40B4-BE49-F238E27FC236}">
                <a16:creationId xmlns:a16="http://schemas.microsoft.com/office/drawing/2014/main" id="{6B1E5DB5-A453-4C9C-BA79-98369E7D6F4E}"/>
              </a:ext>
            </a:extLst>
          </p:cNvPr>
          <p:cNvSpPr/>
          <p:nvPr/>
        </p:nvSpPr>
        <p:spPr>
          <a:xfrm>
            <a:off x="8285810" y="393249"/>
            <a:ext cx="3906190" cy="1077218"/>
          </a:xfrm>
          <a:prstGeom prst="rect">
            <a:avLst/>
          </a:prstGeom>
        </p:spPr>
        <p:txBody>
          <a:bodyPr wrap="square">
            <a:spAutoFit/>
          </a:bodyPr>
          <a:lstStyle/>
          <a:p>
            <a:pPr algn="ctr"/>
            <a:r>
              <a:rPr lang="en-US" altLang="zh-TW" sz="3200" dirty="0">
                <a:latin typeface="微軟正黑體" panose="020B0604030504040204" pitchFamily="34" charset="-120"/>
                <a:ea typeface="微軟正黑體" panose="020B0604030504040204" pitchFamily="34" charset="-120"/>
              </a:rPr>
              <a:t>commit to sb.'s care</a:t>
            </a:r>
            <a:endParaRPr lang="zh-TW" altLang="en-US" sz="3200" dirty="0">
              <a:latin typeface="微軟正黑體" panose="020B0604030504040204" pitchFamily="34" charset="-120"/>
              <a:ea typeface="微軟正黑體" panose="020B0604030504040204" pitchFamily="34" charset="-120"/>
              <a:cs typeface="Calibri" panose="020F0502020204030204" pitchFamily="34" charset="0"/>
            </a:endParaRPr>
          </a:p>
        </p:txBody>
      </p:sp>
      <p:sp>
        <p:nvSpPr>
          <p:cNvPr id="15" name="矩形 14">
            <a:extLst>
              <a:ext uri="{FF2B5EF4-FFF2-40B4-BE49-F238E27FC236}">
                <a16:creationId xmlns:a16="http://schemas.microsoft.com/office/drawing/2014/main" id="{58C387E4-4460-4071-8CB6-8D0ABB1306E7}"/>
              </a:ext>
            </a:extLst>
          </p:cNvPr>
          <p:cNvSpPr/>
          <p:nvPr/>
        </p:nvSpPr>
        <p:spPr>
          <a:xfrm>
            <a:off x="2189810" y="355508"/>
            <a:ext cx="3926972" cy="584775"/>
          </a:xfrm>
          <a:prstGeom prst="rect">
            <a:avLst/>
          </a:prstGeom>
        </p:spPr>
        <p:txBody>
          <a:bodyPr wrap="square">
            <a:spAutoFit/>
          </a:bodyPr>
          <a:lstStyle/>
          <a:p>
            <a:pPr algn="ctr"/>
            <a:r>
              <a:rPr lang="en-US" altLang="zh-TW" sz="3200" dirty="0">
                <a:latin typeface="微軟正黑體" panose="020B0604030504040204" pitchFamily="34" charset="-120"/>
                <a:ea typeface="微軟正黑體" panose="020B0604030504040204" pitchFamily="34" charset="-120"/>
              </a:rPr>
              <a:t>end</a:t>
            </a:r>
            <a:endParaRPr lang="zh-TW" altLang="en-US" sz="3200" dirty="0">
              <a:latin typeface="微軟正黑體" panose="020B0604030504040204" pitchFamily="34" charset="-120"/>
              <a:ea typeface="微軟正黑體" panose="020B0604030504040204" pitchFamily="34" charset="-120"/>
              <a:cs typeface="Calibri" panose="020F0502020204030204" pitchFamily="34" charset="0"/>
            </a:endParaRPr>
          </a:p>
        </p:txBody>
      </p:sp>
      <p:sp>
        <p:nvSpPr>
          <p:cNvPr id="16" name="文字方塊 15">
            <a:extLst>
              <a:ext uri="{FF2B5EF4-FFF2-40B4-BE49-F238E27FC236}">
                <a16:creationId xmlns:a16="http://schemas.microsoft.com/office/drawing/2014/main" id="{2CB9F9E9-C2B8-4189-99BC-000CEF995CD8}"/>
              </a:ext>
            </a:extLst>
          </p:cNvPr>
          <p:cNvSpPr txBox="1"/>
          <p:nvPr/>
        </p:nvSpPr>
        <p:spPr>
          <a:xfrm>
            <a:off x="6181060" y="5015551"/>
            <a:ext cx="6096000" cy="916469"/>
          </a:xfrm>
          <a:prstGeom prst="rect">
            <a:avLst/>
          </a:prstGeom>
          <a:noFill/>
        </p:spPr>
        <p:txBody>
          <a:bodyPr wrap="square" rtlCol="0">
            <a:spAutoFit/>
          </a:bodyPr>
          <a:lstStyle/>
          <a:p>
            <a:pPr algn="ctr">
              <a:lnSpc>
                <a:spcPct val="150000"/>
              </a:lnSpc>
            </a:pPr>
            <a:r>
              <a:rPr lang="zh-TW" altLang="en-US" sz="4000" dirty="0">
                <a:latin typeface="微軟正黑體" panose="020B0604030504040204" pitchFamily="34" charset="-120"/>
                <a:ea typeface="微軟正黑體" panose="020B0604030504040204" pitchFamily="34" charset="-120"/>
              </a:rPr>
              <a:t>给予。</a:t>
            </a:r>
          </a:p>
        </p:txBody>
      </p:sp>
    </p:spTree>
    <p:extLst>
      <p:ext uri="{BB962C8B-B14F-4D97-AF65-F5344CB8AC3E}">
        <p14:creationId xmlns:p14="http://schemas.microsoft.com/office/powerpoint/2010/main" val="1958561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additive="base">
                                        <p:cTn id="37" dur="500" fill="hold"/>
                                        <p:tgtEl>
                                          <p:spTgt spid="4"/>
                                        </p:tgtEl>
                                        <p:attrNameLst>
                                          <p:attrName>ppt_x</p:attrName>
                                        </p:attrNameLst>
                                      </p:cBhvr>
                                      <p:tavLst>
                                        <p:tav tm="0">
                                          <p:val>
                                            <p:strVal val="#ppt_x"/>
                                          </p:val>
                                        </p:tav>
                                        <p:tav tm="100000">
                                          <p:val>
                                            <p:strVal val="#ppt_x"/>
                                          </p:val>
                                        </p:tav>
                                      </p:tavLst>
                                    </p:anim>
                                    <p:anim calcmode="lin" valueType="num">
                                      <p:cBhvr additive="base">
                                        <p:cTn id="3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ppt_x"/>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500" fill="hold"/>
                                        <p:tgtEl>
                                          <p:spTgt spid="11"/>
                                        </p:tgtEl>
                                        <p:attrNameLst>
                                          <p:attrName>ppt_x</p:attrName>
                                        </p:attrNameLst>
                                      </p:cBhvr>
                                      <p:tavLst>
                                        <p:tav tm="0">
                                          <p:val>
                                            <p:strVal val="#ppt_x"/>
                                          </p:val>
                                        </p:tav>
                                        <p:tav tm="100000">
                                          <p:val>
                                            <p:strVal val="#ppt_x"/>
                                          </p:val>
                                        </p:tav>
                                      </p:tavLst>
                                    </p:anim>
                                    <p:anim calcmode="lin" valueType="num">
                                      <p:cBhvr additive="base">
                                        <p:cTn id="5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5"/>
                                        </p:tgtEl>
                                        <p:attrNameLst>
                                          <p:attrName>style.visibility</p:attrName>
                                        </p:attrNameLst>
                                      </p:cBhvr>
                                      <p:to>
                                        <p:strVal val="visible"/>
                                      </p:to>
                                    </p:set>
                                    <p:anim calcmode="lin" valueType="num">
                                      <p:cBhvr additive="base">
                                        <p:cTn id="55" dur="500" fill="hold"/>
                                        <p:tgtEl>
                                          <p:spTgt spid="5"/>
                                        </p:tgtEl>
                                        <p:attrNameLst>
                                          <p:attrName>ppt_x</p:attrName>
                                        </p:attrNameLst>
                                      </p:cBhvr>
                                      <p:tavLst>
                                        <p:tav tm="0">
                                          <p:val>
                                            <p:strVal val="#ppt_x"/>
                                          </p:val>
                                        </p:tav>
                                        <p:tav tm="100000">
                                          <p:val>
                                            <p:strVal val="#ppt_x"/>
                                          </p:val>
                                        </p:tav>
                                      </p:tavLst>
                                    </p:anim>
                                    <p:anim calcmode="lin" valueType="num">
                                      <p:cBhvr additive="base">
                                        <p:cTn id="5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6"/>
                                        </p:tgtEl>
                                        <p:attrNameLst>
                                          <p:attrName>style.visibility</p:attrName>
                                        </p:attrNameLst>
                                      </p:cBhvr>
                                      <p:to>
                                        <p:strVal val="visible"/>
                                      </p:to>
                                    </p:set>
                                    <p:anim calcmode="lin" valueType="num">
                                      <p:cBhvr additive="base">
                                        <p:cTn id="61" dur="500" fill="hold"/>
                                        <p:tgtEl>
                                          <p:spTgt spid="16"/>
                                        </p:tgtEl>
                                        <p:attrNameLst>
                                          <p:attrName>ppt_x</p:attrName>
                                        </p:attrNameLst>
                                      </p:cBhvr>
                                      <p:tavLst>
                                        <p:tav tm="0">
                                          <p:val>
                                            <p:strVal val="#ppt_x"/>
                                          </p:val>
                                        </p:tav>
                                        <p:tav tm="100000">
                                          <p:val>
                                            <p:strVal val="#ppt_x"/>
                                          </p:val>
                                        </p:tav>
                                      </p:tavLst>
                                    </p:anim>
                                    <p:anim calcmode="lin" valueType="num">
                                      <p:cBhvr additive="base">
                                        <p:cTn id="6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additive="base">
                                        <p:cTn id="67" dur="500" fill="hold"/>
                                        <p:tgtEl>
                                          <p:spTgt spid="13"/>
                                        </p:tgtEl>
                                        <p:attrNameLst>
                                          <p:attrName>ppt_x</p:attrName>
                                        </p:attrNameLst>
                                      </p:cBhvr>
                                      <p:tavLst>
                                        <p:tav tm="0">
                                          <p:val>
                                            <p:strVal val="#ppt_x"/>
                                          </p:val>
                                        </p:tav>
                                        <p:tav tm="100000">
                                          <p:val>
                                            <p:strVal val="#ppt_x"/>
                                          </p:val>
                                        </p:tav>
                                      </p:tavLst>
                                    </p:anim>
                                    <p:anim calcmode="lin" valueType="num">
                                      <p:cBhvr additive="base">
                                        <p:cTn id="6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6"/>
                                        </p:tgtEl>
                                        <p:attrNameLst>
                                          <p:attrName>style.visibility</p:attrName>
                                        </p:attrNameLst>
                                      </p:cBhvr>
                                      <p:to>
                                        <p:strVal val="visible"/>
                                      </p:to>
                                    </p:set>
                                    <p:anim calcmode="lin" valueType="num">
                                      <p:cBhvr additive="base">
                                        <p:cTn id="73" dur="500" fill="hold"/>
                                        <p:tgtEl>
                                          <p:spTgt spid="6"/>
                                        </p:tgtEl>
                                        <p:attrNameLst>
                                          <p:attrName>ppt_x</p:attrName>
                                        </p:attrNameLst>
                                      </p:cBhvr>
                                      <p:tavLst>
                                        <p:tav tm="0">
                                          <p:val>
                                            <p:strVal val="#ppt_x"/>
                                          </p:val>
                                        </p:tav>
                                        <p:tav tm="100000">
                                          <p:val>
                                            <p:strVal val="#ppt_x"/>
                                          </p:val>
                                        </p:tav>
                                      </p:tavLst>
                                    </p:anim>
                                    <p:anim calcmode="lin" valueType="num">
                                      <p:cBhvr additive="base">
                                        <p:cTn id="7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7" grpId="0"/>
      <p:bldP spid="8" grpId="0"/>
      <p:bldP spid="9" grpId="0"/>
      <p:bldP spid="11" grpId="0"/>
      <p:bldP spid="13" grpId="0"/>
      <p:bldP spid="14" grpId="0"/>
      <p:bldP spid="15" grpId="0"/>
      <p:bldP spid="1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D4C68E01-C78E-4DBB-A346-27748A780E37}"/>
              </a:ext>
            </a:extLst>
          </p:cNvPr>
          <p:cNvSpPr txBox="1"/>
          <p:nvPr/>
        </p:nvSpPr>
        <p:spPr>
          <a:xfrm>
            <a:off x="0" y="172226"/>
            <a:ext cx="2151321" cy="1107996"/>
          </a:xfrm>
          <a:prstGeom prst="rect">
            <a:avLst/>
          </a:prstGeom>
          <a:solidFill>
            <a:schemeClr val="accent2"/>
          </a:solidFill>
          <a:ln>
            <a:solidFill>
              <a:schemeClr val="accent2"/>
            </a:solidFill>
          </a:ln>
        </p:spPr>
        <p:txBody>
          <a:bodyPr wrap="square" rtlCol="0">
            <a:spAutoFit/>
          </a:bodyPr>
          <a:lstStyle/>
          <a:p>
            <a:pPr algn="ctr"/>
            <a:r>
              <a:rPr lang="zh-TW" altLang="en-US" sz="6600" dirty="0">
                <a:solidFill>
                  <a:schemeClr val="bg1"/>
                </a:solidFill>
                <a:latin typeface="微軟正黑體" panose="020B0604030504040204" pitchFamily="34" charset="-120"/>
                <a:ea typeface="微軟正黑體" panose="020B0604030504040204" pitchFamily="34" charset="-120"/>
              </a:rPr>
              <a:t>内心</a:t>
            </a:r>
            <a:endParaRPr lang="en-US" altLang="zh-TW" sz="6600" dirty="0">
              <a:solidFill>
                <a:schemeClr val="bg1"/>
              </a:solidFill>
              <a:latin typeface="微軟正黑體" panose="020B0604030504040204" pitchFamily="34" charset="-120"/>
              <a:ea typeface="微軟正黑體" panose="020B0604030504040204" pitchFamily="34" charset="-120"/>
            </a:endParaRPr>
          </a:p>
        </p:txBody>
      </p:sp>
      <p:sp>
        <p:nvSpPr>
          <p:cNvPr id="4" name="文字方塊 3">
            <a:extLst>
              <a:ext uri="{FF2B5EF4-FFF2-40B4-BE49-F238E27FC236}">
                <a16:creationId xmlns:a16="http://schemas.microsoft.com/office/drawing/2014/main" id="{AE265C2A-CA00-4841-992C-7C43D64B6320}"/>
              </a:ext>
            </a:extLst>
          </p:cNvPr>
          <p:cNvSpPr txBox="1"/>
          <p:nvPr/>
        </p:nvSpPr>
        <p:spPr>
          <a:xfrm>
            <a:off x="6096000" y="202197"/>
            <a:ext cx="2151321" cy="1107996"/>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zh-TW" altLang="en-US" sz="6600" dirty="0">
                <a:solidFill>
                  <a:schemeClr val="bg1"/>
                </a:solidFill>
                <a:latin typeface="微軟正黑體" panose="020B0604030504040204" pitchFamily="34" charset="-120"/>
                <a:ea typeface="微軟正黑體" panose="020B0604030504040204" pitchFamily="34" charset="-120"/>
              </a:rPr>
              <a:t>崇拜</a:t>
            </a:r>
            <a:endParaRPr lang="en-US" altLang="zh-TW" sz="6600" dirty="0">
              <a:solidFill>
                <a:schemeClr val="bg1"/>
              </a:solidFill>
              <a:latin typeface="微軟正黑體" panose="020B0604030504040204" pitchFamily="34" charset="-120"/>
              <a:ea typeface="微軟正黑體" panose="020B0604030504040204" pitchFamily="34" charset="-120"/>
            </a:endParaRPr>
          </a:p>
        </p:txBody>
      </p:sp>
      <p:sp>
        <p:nvSpPr>
          <p:cNvPr id="5" name="文字方塊 4">
            <a:extLst>
              <a:ext uri="{FF2B5EF4-FFF2-40B4-BE49-F238E27FC236}">
                <a16:creationId xmlns:a16="http://schemas.microsoft.com/office/drawing/2014/main" id="{558E7656-10B4-4306-9253-BEABC2FAD5CB}"/>
              </a:ext>
            </a:extLst>
          </p:cNvPr>
          <p:cNvSpPr txBox="1"/>
          <p:nvPr/>
        </p:nvSpPr>
        <p:spPr>
          <a:xfrm>
            <a:off x="-1" y="3449138"/>
            <a:ext cx="2151321" cy="1107996"/>
          </a:xfrm>
          <a:prstGeom prst="rect">
            <a:avLst/>
          </a:prstGeom>
          <a:solidFill>
            <a:schemeClr val="accent2"/>
          </a:solidFill>
          <a:ln>
            <a:solidFill>
              <a:schemeClr val="accent2"/>
            </a:solidFill>
          </a:ln>
        </p:spPr>
        <p:txBody>
          <a:bodyPr wrap="square" rtlCol="0" anchor="ctr">
            <a:spAutoFit/>
          </a:bodyPr>
          <a:lstStyle/>
          <a:p>
            <a:pPr algn="ctr"/>
            <a:r>
              <a:rPr lang="zh-TW" altLang="en-US" sz="6600" dirty="0">
                <a:solidFill>
                  <a:schemeClr val="bg1"/>
                </a:solidFill>
                <a:latin typeface="微軟正黑體" panose="020B0604030504040204" pitchFamily="34" charset="-120"/>
                <a:ea typeface="微軟正黑體" panose="020B0604030504040204" pitchFamily="34" charset="-120"/>
              </a:rPr>
              <a:t>爱恋</a:t>
            </a:r>
            <a:endParaRPr lang="en-US" altLang="zh-TW" sz="6600" dirty="0">
              <a:solidFill>
                <a:schemeClr val="bg1"/>
              </a:solidFill>
              <a:latin typeface="微軟正黑體" panose="020B0604030504040204" pitchFamily="34" charset="-120"/>
              <a:ea typeface="微軟正黑體" panose="020B0604030504040204" pitchFamily="34" charset="-120"/>
            </a:endParaRPr>
          </a:p>
        </p:txBody>
      </p:sp>
      <p:sp>
        <p:nvSpPr>
          <p:cNvPr id="6" name="文字方塊 5">
            <a:extLst>
              <a:ext uri="{FF2B5EF4-FFF2-40B4-BE49-F238E27FC236}">
                <a16:creationId xmlns:a16="http://schemas.microsoft.com/office/drawing/2014/main" id="{04856BEF-FABE-4A15-82C8-163159CEDA31}"/>
              </a:ext>
            </a:extLst>
          </p:cNvPr>
          <p:cNvSpPr txBox="1"/>
          <p:nvPr/>
        </p:nvSpPr>
        <p:spPr>
          <a:xfrm>
            <a:off x="6096000" y="3388985"/>
            <a:ext cx="2151321" cy="1107996"/>
          </a:xfrm>
          <a:prstGeom prst="rect">
            <a:avLst/>
          </a:prstGeom>
          <a:solidFill>
            <a:schemeClr val="accent2"/>
          </a:solidFill>
          <a:ln>
            <a:solidFill>
              <a:schemeClr val="accent2"/>
            </a:solidFill>
          </a:ln>
        </p:spPr>
        <p:txBody>
          <a:bodyPr wrap="square" rtlCol="0" anchor="ctr">
            <a:spAutoFit/>
          </a:bodyPr>
          <a:lstStyle/>
          <a:p>
            <a:pPr algn="ctr"/>
            <a:r>
              <a:rPr lang="zh-TW" altLang="en-US" sz="6600" dirty="0">
                <a:solidFill>
                  <a:schemeClr val="bg1"/>
                </a:solidFill>
                <a:latin typeface="微軟正黑體" panose="020B0604030504040204" pitchFamily="34" charset="-120"/>
                <a:ea typeface="微軟正黑體" panose="020B0604030504040204" pitchFamily="34" charset="-120"/>
              </a:rPr>
              <a:t>偏爱</a:t>
            </a:r>
            <a:endParaRPr lang="en-US" altLang="zh-TW" sz="6600" dirty="0">
              <a:solidFill>
                <a:schemeClr val="bg1"/>
              </a:solidFill>
              <a:latin typeface="微軟正黑體" panose="020B0604030504040204" pitchFamily="34" charset="-120"/>
              <a:ea typeface="微軟正黑體" panose="020B0604030504040204" pitchFamily="34" charset="-120"/>
            </a:endParaRPr>
          </a:p>
        </p:txBody>
      </p:sp>
      <p:sp>
        <p:nvSpPr>
          <p:cNvPr id="7" name="文字方塊 6">
            <a:extLst>
              <a:ext uri="{FF2B5EF4-FFF2-40B4-BE49-F238E27FC236}">
                <a16:creationId xmlns:a16="http://schemas.microsoft.com/office/drawing/2014/main" id="{68B57BA2-0295-4EFA-B412-794A9C802DBE}"/>
              </a:ext>
            </a:extLst>
          </p:cNvPr>
          <p:cNvSpPr txBox="1"/>
          <p:nvPr/>
        </p:nvSpPr>
        <p:spPr>
          <a:xfrm>
            <a:off x="0" y="1969611"/>
            <a:ext cx="6057512" cy="916469"/>
          </a:xfrm>
          <a:prstGeom prst="rect">
            <a:avLst/>
          </a:prstGeom>
          <a:noFill/>
        </p:spPr>
        <p:txBody>
          <a:bodyPr wrap="square" rtlCol="0">
            <a:spAutoFit/>
          </a:bodyPr>
          <a:lstStyle/>
          <a:p>
            <a:pPr algn="ctr">
              <a:lnSpc>
                <a:spcPct val="150000"/>
              </a:lnSpc>
            </a:pPr>
            <a:r>
              <a:rPr lang="zh-TW" altLang="en-US" sz="4000" dirty="0">
                <a:latin typeface="微軟正黑體" panose="020B0604030504040204" pitchFamily="34" charset="-120"/>
                <a:ea typeface="微軟正黑體" panose="020B0604030504040204" pitchFamily="34" charset="-120"/>
              </a:rPr>
              <a:t>心中，心里。</a:t>
            </a:r>
          </a:p>
        </p:txBody>
      </p:sp>
      <p:sp>
        <p:nvSpPr>
          <p:cNvPr id="8" name="文字方塊 7">
            <a:extLst>
              <a:ext uri="{FF2B5EF4-FFF2-40B4-BE49-F238E27FC236}">
                <a16:creationId xmlns:a16="http://schemas.microsoft.com/office/drawing/2014/main" id="{4FD80E1D-4098-4E8F-80F3-90702602E502}"/>
              </a:ext>
            </a:extLst>
          </p:cNvPr>
          <p:cNvSpPr txBox="1"/>
          <p:nvPr/>
        </p:nvSpPr>
        <p:spPr>
          <a:xfrm>
            <a:off x="6134489" y="1979719"/>
            <a:ext cx="6057511" cy="906361"/>
          </a:xfrm>
          <a:prstGeom prst="rect">
            <a:avLst/>
          </a:prstGeom>
          <a:noFill/>
        </p:spPr>
        <p:txBody>
          <a:bodyPr wrap="square" rtlCol="0">
            <a:spAutoFit/>
          </a:bodyPr>
          <a:lstStyle/>
          <a:p>
            <a:pPr algn="ctr">
              <a:lnSpc>
                <a:spcPct val="150000"/>
              </a:lnSpc>
            </a:pPr>
            <a:r>
              <a:rPr lang="zh-TW" altLang="en-US" sz="4000" dirty="0">
                <a:latin typeface="微軟正黑體" panose="020B0604030504040204" pitchFamily="34" charset="-120"/>
                <a:ea typeface="微軟正黑體" panose="020B0604030504040204" pitchFamily="34" charset="-120"/>
              </a:rPr>
              <a:t>崇敬钦佩。</a:t>
            </a:r>
          </a:p>
        </p:txBody>
      </p:sp>
      <p:sp>
        <p:nvSpPr>
          <p:cNvPr id="9" name="文字方塊 8">
            <a:extLst>
              <a:ext uri="{FF2B5EF4-FFF2-40B4-BE49-F238E27FC236}">
                <a16:creationId xmlns:a16="http://schemas.microsoft.com/office/drawing/2014/main" id="{D17DCB4F-281E-48F9-8B9B-F6FF1FC41050}"/>
              </a:ext>
            </a:extLst>
          </p:cNvPr>
          <p:cNvSpPr txBox="1"/>
          <p:nvPr/>
        </p:nvSpPr>
        <p:spPr>
          <a:xfrm>
            <a:off x="148392" y="5218153"/>
            <a:ext cx="6096000" cy="902555"/>
          </a:xfrm>
          <a:prstGeom prst="rect">
            <a:avLst/>
          </a:prstGeom>
          <a:noFill/>
        </p:spPr>
        <p:txBody>
          <a:bodyPr wrap="square" rtlCol="0">
            <a:spAutoFit/>
          </a:bodyPr>
          <a:lstStyle/>
          <a:p>
            <a:pPr algn="ctr">
              <a:lnSpc>
                <a:spcPct val="150000"/>
              </a:lnSpc>
            </a:pPr>
            <a:r>
              <a:rPr lang="zh-TW" altLang="en-US" sz="4000" dirty="0">
                <a:latin typeface="微軟正黑體" panose="020B0604030504040204" pitchFamily="34" charset="-120"/>
                <a:ea typeface="微軟正黑體" panose="020B0604030504040204" pitchFamily="34" charset="-120"/>
              </a:rPr>
              <a:t>喜爱、眷恋而设不得离开。</a:t>
            </a:r>
          </a:p>
        </p:txBody>
      </p:sp>
      <p:sp>
        <p:nvSpPr>
          <p:cNvPr id="11" name="矩形 10">
            <a:extLst>
              <a:ext uri="{FF2B5EF4-FFF2-40B4-BE49-F238E27FC236}">
                <a16:creationId xmlns:a16="http://schemas.microsoft.com/office/drawing/2014/main" id="{9AF8CCF4-6697-482F-81B6-2EF38231843A}"/>
              </a:ext>
            </a:extLst>
          </p:cNvPr>
          <p:cNvSpPr/>
          <p:nvPr/>
        </p:nvSpPr>
        <p:spPr>
          <a:xfrm>
            <a:off x="2151320" y="3575469"/>
            <a:ext cx="3944679" cy="523220"/>
          </a:xfrm>
          <a:prstGeom prst="rect">
            <a:avLst/>
          </a:prstGeom>
        </p:spPr>
        <p:txBody>
          <a:bodyPr wrap="square">
            <a:spAutoFit/>
          </a:bodyPr>
          <a:lstStyle/>
          <a:p>
            <a:pPr algn="ctr"/>
            <a:r>
              <a:rPr lang="en-US" altLang="zh-TW" sz="2800" dirty="0">
                <a:latin typeface="微軟正黑體" panose="020B0604030504040204" pitchFamily="34" charset="-120"/>
                <a:ea typeface="微軟正黑體" panose="020B0604030504040204" pitchFamily="34" charset="-120"/>
              </a:rPr>
              <a:t>be in love with</a:t>
            </a:r>
            <a:endParaRPr lang="zh-TW" altLang="en-US" sz="2800" dirty="0">
              <a:latin typeface="微軟正黑體" panose="020B0604030504040204" pitchFamily="34" charset="-120"/>
              <a:ea typeface="微軟正黑體" panose="020B0604030504040204" pitchFamily="34" charset="-120"/>
              <a:cs typeface="Calibri" panose="020F0502020204030204" pitchFamily="34" charset="0"/>
            </a:endParaRPr>
          </a:p>
        </p:txBody>
      </p:sp>
      <p:sp>
        <p:nvSpPr>
          <p:cNvPr id="13" name="矩形 12">
            <a:extLst>
              <a:ext uri="{FF2B5EF4-FFF2-40B4-BE49-F238E27FC236}">
                <a16:creationId xmlns:a16="http://schemas.microsoft.com/office/drawing/2014/main" id="{32AA8BD3-2869-40FD-A7C0-6100AC3E5D3A}"/>
              </a:ext>
            </a:extLst>
          </p:cNvPr>
          <p:cNvSpPr/>
          <p:nvPr/>
        </p:nvSpPr>
        <p:spPr>
          <a:xfrm>
            <a:off x="8247322" y="3800880"/>
            <a:ext cx="3945068" cy="1077218"/>
          </a:xfrm>
          <a:prstGeom prst="rect">
            <a:avLst/>
          </a:prstGeom>
        </p:spPr>
        <p:txBody>
          <a:bodyPr wrap="square">
            <a:spAutoFit/>
          </a:bodyPr>
          <a:lstStyle/>
          <a:p>
            <a:pPr algn="ctr"/>
            <a:r>
              <a:rPr lang="en-US" altLang="zh-TW" sz="3200" dirty="0">
                <a:latin typeface="微軟正黑體" panose="020B0604030504040204" pitchFamily="34" charset="-120"/>
                <a:ea typeface="微軟正黑體" panose="020B0604030504040204" pitchFamily="34" charset="-120"/>
              </a:rPr>
              <a:t>have partiality for </a:t>
            </a:r>
            <a:r>
              <a:rPr lang="en-US" altLang="zh-TW" sz="3200" dirty="0" err="1">
                <a:latin typeface="微軟正黑體" panose="020B0604030504040204" pitchFamily="34" charset="-120"/>
                <a:ea typeface="微軟正黑體" panose="020B0604030504040204" pitchFamily="34" charset="-120"/>
              </a:rPr>
              <a:t>sth</a:t>
            </a:r>
            <a:r>
              <a:rPr lang="en-US" altLang="zh-TW" sz="3200" dirty="0">
                <a:latin typeface="微軟正黑體" panose="020B0604030504040204" pitchFamily="34" charset="-120"/>
                <a:ea typeface="微軟正黑體" panose="020B0604030504040204" pitchFamily="34" charset="-120"/>
              </a:rPr>
              <a:t>./sb.</a:t>
            </a:r>
            <a:endParaRPr lang="zh-TW" altLang="en-US" sz="3200" dirty="0">
              <a:latin typeface="微軟正黑體" panose="020B0604030504040204" pitchFamily="34" charset="-120"/>
              <a:ea typeface="微軟正黑體" panose="020B0604030504040204" pitchFamily="34" charset="-120"/>
              <a:cs typeface="Calibri" panose="020F0502020204030204" pitchFamily="34" charset="0"/>
            </a:endParaRPr>
          </a:p>
        </p:txBody>
      </p:sp>
      <p:sp>
        <p:nvSpPr>
          <p:cNvPr id="14" name="矩形 13">
            <a:extLst>
              <a:ext uri="{FF2B5EF4-FFF2-40B4-BE49-F238E27FC236}">
                <a16:creationId xmlns:a16="http://schemas.microsoft.com/office/drawing/2014/main" id="{6B1E5DB5-A453-4C9C-BA79-98369E7D6F4E}"/>
              </a:ext>
            </a:extLst>
          </p:cNvPr>
          <p:cNvSpPr/>
          <p:nvPr/>
        </p:nvSpPr>
        <p:spPr>
          <a:xfrm>
            <a:off x="8285810" y="393249"/>
            <a:ext cx="3906190" cy="584775"/>
          </a:xfrm>
          <a:prstGeom prst="rect">
            <a:avLst/>
          </a:prstGeom>
        </p:spPr>
        <p:txBody>
          <a:bodyPr wrap="square">
            <a:spAutoFit/>
          </a:bodyPr>
          <a:lstStyle/>
          <a:p>
            <a:pPr algn="ctr"/>
            <a:r>
              <a:rPr lang="en-US" altLang="zh-TW" sz="3200" dirty="0">
                <a:latin typeface="微軟正黑體" panose="020B0604030504040204" pitchFamily="34" charset="-120"/>
                <a:ea typeface="微軟正黑體" panose="020B0604030504040204" pitchFamily="34" charset="-120"/>
              </a:rPr>
              <a:t>adore</a:t>
            </a:r>
            <a:endParaRPr lang="zh-TW" altLang="en-US" sz="3200" dirty="0">
              <a:latin typeface="微軟正黑體" panose="020B0604030504040204" pitchFamily="34" charset="-120"/>
              <a:ea typeface="微軟正黑體" panose="020B0604030504040204" pitchFamily="34" charset="-120"/>
              <a:cs typeface="Calibri" panose="020F0502020204030204" pitchFamily="34" charset="0"/>
            </a:endParaRPr>
          </a:p>
        </p:txBody>
      </p:sp>
      <p:sp>
        <p:nvSpPr>
          <p:cNvPr id="15" name="矩形 14">
            <a:extLst>
              <a:ext uri="{FF2B5EF4-FFF2-40B4-BE49-F238E27FC236}">
                <a16:creationId xmlns:a16="http://schemas.microsoft.com/office/drawing/2014/main" id="{58C387E4-4460-4071-8CB6-8D0ABB1306E7}"/>
              </a:ext>
            </a:extLst>
          </p:cNvPr>
          <p:cNvSpPr/>
          <p:nvPr/>
        </p:nvSpPr>
        <p:spPr>
          <a:xfrm>
            <a:off x="2189810" y="271562"/>
            <a:ext cx="3926972" cy="584775"/>
          </a:xfrm>
          <a:prstGeom prst="rect">
            <a:avLst/>
          </a:prstGeom>
        </p:spPr>
        <p:txBody>
          <a:bodyPr wrap="square">
            <a:spAutoFit/>
          </a:bodyPr>
          <a:lstStyle/>
          <a:p>
            <a:pPr algn="ctr"/>
            <a:r>
              <a:rPr lang="en-US" altLang="zh-TW" sz="3200" dirty="0">
                <a:latin typeface="微軟正黑體" panose="020B0604030504040204" pitchFamily="34" charset="-120"/>
                <a:ea typeface="微軟正黑體" panose="020B0604030504040204" pitchFamily="34" charset="-120"/>
              </a:rPr>
              <a:t>heart</a:t>
            </a:r>
            <a:endParaRPr lang="zh-TW" altLang="en-US" sz="3200" dirty="0">
              <a:latin typeface="微軟正黑體" panose="020B0604030504040204" pitchFamily="34" charset="-120"/>
              <a:ea typeface="微軟正黑體" panose="020B0604030504040204" pitchFamily="34" charset="-120"/>
              <a:cs typeface="Calibri" panose="020F0502020204030204" pitchFamily="34" charset="0"/>
            </a:endParaRPr>
          </a:p>
        </p:txBody>
      </p:sp>
      <p:sp>
        <p:nvSpPr>
          <p:cNvPr id="16" name="文字方塊 15">
            <a:extLst>
              <a:ext uri="{FF2B5EF4-FFF2-40B4-BE49-F238E27FC236}">
                <a16:creationId xmlns:a16="http://schemas.microsoft.com/office/drawing/2014/main" id="{2CB9F9E9-C2B8-4189-99BC-000CEF995CD8}"/>
              </a:ext>
            </a:extLst>
          </p:cNvPr>
          <p:cNvSpPr txBox="1"/>
          <p:nvPr/>
        </p:nvSpPr>
        <p:spPr>
          <a:xfrm>
            <a:off x="6095999" y="4908876"/>
            <a:ext cx="6096000" cy="1825884"/>
          </a:xfrm>
          <a:prstGeom prst="rect">
            <a:avLst/>
          </a:prstGeom>
          <a:noFill/>
        </p:spPr>
        <p:txBody>
          <a:bodyPr wrap="square" rtlCol="0">
            <a:spAutoFit/>
          </a:bodyPr>
          <a:lstStyle/>
          <a:p>
            <a:pPr algn="ctr">
              <a:lnSpc>
                <a:spcPct val="150000"/>
              </a:lnSpc>
            </a:pPr>
            <a:r>
              <a:rPr lang="zh-TW" altLang="en-US" sz="4000" dirty="0">
                <a:latin typeface="微軟正黑體" panose="020B0604030504040204" pitchFamily="34" charset="-120"/>
                <a:ea typeface="微軟正黑體" panose="020B0604030504040204" pitchFamily="34" charset="-120"/>
              </a:rPr>
              <a:t>特别喜爱</a:t>
            </a:r>
            <a:r>
              <a:rPr lang="en-US" altLang="zh-TW" sz="4000" dirty="0">
                <a:latin typeface="微軟正黑體" panose="020B0604030504040204" pitchFamily="34" charset="-120"/>
                <a:ea typeface="微軟正黑體" panose="020B0604030504040204" pitchFamily="34" charset="-120"/>
              </a:rPr>
              <a:t>(</a:t>
            </a:r>
            <a:r>
              <a:rPr lang="zh-TW" altLang="en-US" sz="4000" dirty="0">
                <a:latin typeface="微軟正黑體" panose="020B0604030504040204" pitchFamily="34" charset="-120"/>
                <a:ea typeface="微軟正黑體" panose="020B0604030504040204" pitchFamily="34" charset="-120"/>
              </a:rPr>
              <a:t>同类的人或事物中的一个或一种</a:t>
            </a:r>
            <a:r>
              <a:rPr lang="en-US" altLang="zh-TW" sz="4000" dirty="0">
                <a:latin typeface="微軟正黑體" panose="020B0604030504040204" pitchFamily="34" charset="-120"/>
                <a:ea typeface="微軟正黑體" panose="020B0604030504040204" pitchFamily="34" charset="-120"/>
              </a:rPr>
              <a:t>)</a:t>
            </a:r>
            <a:r>
              <a:rPr lang="zh-TW" altLang="en-US" sz="4000" dirty="0">
                <a:latin typeface="微軟正黑體" panose="020B0604030504040204" pitchFamily="34" charset="-120"/>
                <a:ea typeface="微軟正黑體" panose="020B0604030504040204" pitchFamily="34" charset="-120"/>
              </a:rPr>
              <a:t>。</a:t>
            </a:r>
          </a:p>
        </p:txBody>
      </p:sp>
    </p:spTree>
    <p:extLst>
      <p:ext uri="{BB962C8B-B14F-4D97-AF65-F5344CB8AC3E}">
        <p14:creationId xmlns:p14="http://schemas.microsoft.com/office/powerpoint/2010/main" val="1434720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additive="base">
                                        <p:cTn id="37" dur="500" fill="hold"/>
                                        <p:tgtEl>
                                          <p:spTgt spid="4"/>
                                        </p:tgtEl>
                                        <p:attrNameLst>
                                          <p:attrName>ppt_x</p:attrName>
                                        </p:attrNameLst>
                                      </p:cBhvr>
                                      <p:tavLst>
                                        <p:tav tm="0">
                                          <p:val>
                                            <p:strVal val="#ppt_x"/>
                                          </p:val>
                                        </p:tav>
                                        <p:tav tm="100000">
                                          <p:val>
                                            <p:strVal val="#ppt_x"/>
                                          </p:val>
                                        </p:tav>
                                      </p:tavLst>
                                    </p:anim>
                                    <p:anim calcmode="lin" valueType="num">
                                      <p:cBhvr additive="base">
                                        <p:cTn id="3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ppt_x"/>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500" fill="hold"/>
                                        <p:tgtEl>
                                          <p:spTgt spid="11"/>
                                        </p:tgtEl>
                                        <p:attrNameLst>
                                          <p:attrName>ppt_x</p:attrName>
                                        </p:attrNameLst>
                                      </p:cBhvr>
                                      <p:tavLst>
                                        <p:tav tm="0">
                                          <p:val>
                                            <p:strVal val="#ppt_x"/>
                                          </p:val>
                                        </p:tav>
                                        <p:tav tm="100000">
                                          <p:val>
                                            <p:strVal val="#ppt_x"/>
                                          </p:val>
                                        </p:tav>
                                      </p:tavLst>
                                    </p:anim>
                                    <p:anim calcmode="lin" valueType="num">
                                      <p:cBhvr additive="base">
                                        <p:cTn id="5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5"/>
                                        </p:tgtEl>
                                        <p:attrNameLst>
                                          <p:attrName>style.visibility</p:attrName>
                                        </p:attrNameLst>
                                      </p:cBhvr>
                                      <p:to>
                                        <p:strVal val="visible"/>
                                      </p:to>
                                    </p:set>
                                    <p:anim calcmode="lin" valueType="num">
                                      <p:cBhvr additive="base">
                                        <p:cTn id="55" dur="500" fill="hold"/>
                                        <p:tgtEl>
                                          <p:spTgt spid="5"/>
                                        </p:tgtEl>
                                        <p:attrNameLst>
                                          <p:attrName>ppt_x</p:attrName>
                                        </p:attrNameLst>
                                      </p:cBhvr>
                                      <p:tavLst>
                                        <p:tav tm="0">
                                          <p:val>
                                            <p:strVal val="#ppt_x"/>
                                          </p:val>
                                        </p:tav>
                                        <p:tav tm="100000">
                                          <p:val>
                                            <p:strVal val="#ppt_x"/>
                                          </p:val>
                                        </p:tav>
                                      </p:tavLst>
                                    </p:anim>
                                    <p:anim calcmode="lin" valueType="num">
                                      <p:cBhvr additive="base">
                                        <p:cTn id="5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6"/>
                                        </p:tgtEl>
                                        <p:attrNameLst>
                                          <p:attrName>style.visibility</p:attrName>
                                        </p:attrNameLst>
                                      </p:cBhvr>
                                      <p:to>
                                        <p:strVal val="visible"/>
                                      </p:to>
                                    </p:set>
                                    <p:anim calcmode="lin" valueType="num">
                                      <p:cBhvr additive="base">
                                        <p:cTn id="61" dur="500" fill="hold"/>
                                        <p:tgtEl>
                                          <p:spTgt spid="16"/>
                                        </p:tgtEl>
                                        <p:attrNameLst>
                                          <p:attrName>ppt_x</p:attrName>
                                        </p:attrNameLst>
                                      </p:cBhvr>
                                      <p:tavLst>
                                        <p:tav tm="0">
                                          <p:val>
                                            <p:strVal val="#ppt_x"/>
                                          </p:val>
                                        </p:tav>
                                        <p:tav tm="100000">
                                          <p:val>
                                            <p:strVal val="#ppt_x"/>
                                          </p:val>
                                        </p:tav>
                                      </p:tavLst>
                                    </p:anim>
                                    <p:anim calcmode="lin" valueType="num">
                                      <p:cBhvr additive="base">
                                        <p:cTn id="6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additive="base">
                                        <p:cTn id="67" dur="500" fill="hold"/>
                                        <p:tgtEl>
                                          <p:spTgt spid="13"/>
                                        </p:tgtEl>
                                        <p:attrNameLst>
                                          <p:attrName>ppt_x</p:attrName>
                                        </p:attrNameLst>
                                      </p:cBhvr>
                                      <p:tavLst>
                                        <p:tav tm="0">
                                          <p:val>
                                            <p:strVal val="#ppt_x"/>
                                          </p:val>
                                        </p:tav>
                                        <p:tav tm="100000">
                                          <p:val>
                                            <p:strVal val="#ppt_x"/>
                                          </p:val>
                                        </p:tav>
                                      </p:tavLst>
                                    </p:anim>
                                    <p:anim calcmode="lin" valueType="num">
                                      <p:cBhvr additive="base">
                                        <p:cTn id="6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6"/>
                                        </p:tgtEl>
                                        <p:attrNameLst>
                                          <p:attrName>style.visibility</p:attrName>
                                        </p:attrNameLst>
                                      </p:cBhvr>
                                      <p:to>
                                        <p:strVal val="visible"/>
                                      </p:to>
                                    </p:set>
                                    <p:anim calcmode="lin" valueType="num">
                                      <p:cBhvr additive="base">
                                        <p:cTn id="73" dur="500" fill="hold"/>
                                        <p:tgtEl>
                                          <p:spTgt spid="6"/>
                                        </p:tgtEl>
                                        <p:attrNameLst>
                                          <p:attrName>ppt_x</p:attrName>
                                        </p:attrNameLst>
                                      </p:cBhvr>
                                      <p:tavLst>
                                        <p:tav tm="0">
                                          <p:val>
                                            <p:strVal val="#ppt_x"/>
                                          </p:val>
                                        </p:tav>
                                        <p:tav tm="100000">
                                          <p:val>
                                            <p:strVal val="#ppt_x"/>
                                          </p:val>
                                        </p:tav>
                                      </p:tavLst>
                                    </p:anim>
                                    <p:anim calcmode="lin" valueType="num">
                                      <p:cBhvr additive="base">
                                        <p:cTn id="7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7" grpId="0"/>
      <p:bldP spid="8" grpId="0"/>
      <p:bldP spid="9" grpId="0"/>
      <p:bldP spid="11" grpId="0"/>
      <p:bldP spid="13" grpId="0"/>
      <p:bldP spid="14" grpId="0"/>
      <p:bldP spid="15" grpId="0"/>
      <p:bldP spid="1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D4C68E01-C78E-4DBB-A346-27748A780E37}"/>
              </a:ext>
            </a:extLst>
          </p:cNvPr>
          <p:cNvSpPr txBox="1"/>
          <p:nvPr/>
        </p:nvSpPr>
        <p:spPr>
          <a:xfrm>
            <a:off x="0" y="172226"/>
            <a:ext cx="2151321" cy="1107996"/>
          </a:xfrm>
          <a:prstGeom prst="rect">
            <a:avLst/>
          </a:prstGeom>
          <a:solidFill>
            <a:schemeClr val="accent2"/>
          </a:solidFill>
          <a:ln>
            <a:solidFill>
              <a:schemeClr val="accent2"/>
            </a:solidFill>
          </a:ln>
        </p:spPr>
        <p:txBody>
          <a:bodyPr wrap="square" rtlCol="0">
            <a:spAutoFit/>
          </a:bodyPr>
          <a:lstStyle/>
          <a:p>
            <a:pPr algn="ctr"/>
            <a:r>
              <a:rPr lang="zh-TW" altLang="en-US" sz="6600" dirty="0">
                <a:solidFill>
                  <a:schemeClr val="bg1"/>
                </a:solidFill>
                <a:latin typeface="微軟正黑體" panose="020B0604030504040204" pitchFamily="34" charset="-120"/>
                <a:ea typeface="微軟正黑體" panose="020B0604030504040204" pitchFamily="34" charset="-120"/>
              </a:rPr>
              <a:t>激昂</a:t>
            </a:r>
            <a:endParaRPr lang="en-US" altLang="zh-TW" sz="6600" dirty="0">
              <a:solidFill>
                <a:schemeClr val="bg1"/>
              </a:solidFill>
              <a:latin typeface="微軟正黑體" panose="020B0604030504040204" pitchFamily="34" charset="-120"/>
              <a:ea typeface="微軟正黑體" panose="020B0604030504040204" pitchFamily="34" charset="-120"/>
            </a:endParaRPr>
          </a:p>
        </p:txBody>
      </p:sp>
      <p:sp>
        <p:nvSpPr>
          <p:cNvPr id="4" name="文字方塊 3">
            <a:extLst>
              <a:ext uri="{FF2B5EF4-FFF2-40B4-BE49-F238E27FC236}">
                <a16:creationId xmlns:a16="http://schemas.microsoft.com/office/drawing/2014/main" id="{AE265C2A-CA00-4841-992C-7C43D64B6320}"/>
              </a:ext>
            </a:extLst>
          </p:cNvPr>
          <p:cNvSpPr txBox="1"/>
          <p:nvPr/>
        </p:nvSpPr>
        <p:spPr>
          <a:xfrm>
            <a:off x="6096000" y="202197"/>
            <a:ext cx="2151321" cy="1107996"/>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zh-TW" altLang="en-US" sz="6600" dirty="0">
                <a:solidFill>
                  <a:schemeClr val="bg1"/>
                </a:solidFill>
                <a:latin typeface="微軟正黑體" panose="020B0604030504040204" pitchFamily="34" charset="-120"/>
                <a:ea typeface="微軟正黑體" panose="020B0604030504040204" pitchFamily="34" charset="-120"/>
              </a:rPr>
              <a:t>亢奋</a:t>
            </a:r>
            <a:endParaRPr lang="en-US" altLang="zh-TW" sz="6600" dirty="0">
              <a:solidFill>
                <a:schemeClr val="bg1"/>
              </a:solidFill>
              <a:latin typeface="微軟正黑體" panose="020B0604030504040204" pitchFamily="34" charset="-120"/>
              <a:ea typeface="微軟正黑體" panose="020B0604030504040204" pitchFamily="34" charset="-120"/>
            </a:endParaRPr>
          </a:p>
        </p:txBody>
      </p:sp>
      <p:sp>
        <p:nvSpPr>
          <p:cNvPr id="5" name="文字方塊 4">
            <a:extLst>
              <a:ext uri="{FF2B5EF4-FFF2-40B4-BE49-F238E27FC236}">
                <a16:creationId xmlns:a16="http://schemas.microsoft.com/office/drawing/2014/main" id="{558E7656-10B4-4306-9253-BEABC2FAD5CB}"/>
              </a:ext>
            </a:extLst>
          </p:cNvPr>
          <p:cNvSpPr txBox="1"/>
          <p:nvPr/>
        </p:nvSpPr>
        <p:spPr>
          <a:xfrm>
            <a:off x="-1" y="3449138"/>
            <a:ext cx="2151321" cy="1107996"/>
          </a:xfrm>
          <a:prstGeom prst="rect">
            <a:avLst/>
          </a:prstGeom>
          <a:solidFill>
            <a:schemeClr val="accent2"/>
          </a:solidFill>
          <a:ln>
            <a:solidFill>
              <a:schemeClr val="accent2"/>
            </a:solidFill>
          </a:ln>
        </p:spPr>
        <p:txBody>
          <a:bodyPr wrap="square" rtlCol="0" anchor="ctr">
            <a:spAutoFit/>
          </a:bodyPr>
          <a:lstStyle/>
          <a:p>
            <a:pPr algn="ctr"/>
            <a:r>
              <a:rPr lang="zh-TW" altLang="en-US" sz="6600" dirty="0">
                <a:solidFill>
                  <a:schemeClr val="bg1"/>
                </a:solidFill>
                <a:latin typeface="微軟正黑體" panose="020B0604030504040204" pitchFamily="34" charset="-120"/>
                <a:ea typeface="微軟正黑體" panose="020B0604030504040204" pitchFamily="34" charset="-120"/>
              </a:rPr>
              <a:t>雄壮</a:t>
            </a:r>
            <a:endParaRPr lang="en-US" altLang="zh-TW" sz="6600" dirty="0">
              <a:solidFill>
                <a:schemeClr val="bg1"/>
              </a:solidFill>
              <a:latin typeface="微軟正黑體" panose="020B0604030504040204" pitchFamily="34" charset="-120"/>
              <a:ea typeface="微軟正黑體" panose="020B0604030504040204" pitchFamily="34" charset="-120"/>
            </a:endParaRPr>
          </a:p>
        </p:txBody>
      </p:sp>
      <p:sp>
        <p:nvSpPr>
          <p:cNvPr id="6" name="文字方塊 5">
            <a:extLst>
              <a:ext uri="{FF2B5EF4-FFF2-40B4-BE49-F238E27FC236}">
                <a16:creationId xmlns:a16="http://schemas.microsoft.com/office/drawing/2014/main" id="{04856BEF-FABE-4A15-82C8-163159CEDA31}"/>
              </a:ext>
            </a:extLst>
          </p:cNvPr>
          <p:cNvSpPr txBox="1"/>
          <p:nvPr/>
        </p:nvSpPr>
        <p:spPr>
          <a:xfrm>
            <a:off x="6096000" y="3388985"/>
            <a:ext cx="2151321" cy="1107996"/>
          </a:xfrm>
          <a:prstGeom prst="rect">
            <a:avLst/>
          </a:prstGeom>
          <a:solidFill>
            <a:schemeClr val="accent2"/>
          </a:solidFill>
          <a:ln>
            <a:solidFill>
              <a:schemeClr val="accent2"/>
            </a:solidFill>
          </a:ln>
        </p:spPr>
        <p:txBody>
          <a:bodyPr wrap="square" rtlCol="0" anchor="ctr">
            <a:spAutoFit/>
          </a:bodyPr>
          <a:lstStyle/>
          <a:p>
            <a:pPr algn="ctr"/>
            <a:r>
              <a:rPr lang="zh-TW" altLang="en-US" sz="6600" dirty="0">
                <a:solidFill>
                  <a:schemeClr val="bg1"/>
                </a:solidFill>
                <a:latin typeface="微軟正黑體" panose="020B0604030504040204" pitchFamily="34" charset="-120"/>
                <a:ea typeface="微軟正黑體" panose="020B0604030504040204" pitchFamily="34" charset="-120"/>
              </a:rPr>
              <a:t>一度</a:t>
            </a:r>
            <a:endParaRPr lang="en-US" altLang="zh-TW" sz="6600" dirty="0">
              <a:solidFill>
                <a:schemeClr val="bg1"/>
              </a:solidFill>
              <a:latin typeface="微軟正黑體" panose="020B0604030504040204" pitchFamily="34" charset="-120"/>
              <a:ea typeface="微軟正黑體" panose="020B0604030504040204" pitchFamily="34" charset="-120"/>
            </a:endParaRPr>
          </a:p>
        </p:txBody>
      </p:sp>
      <p:sp>
        <p:nvSpPr>
          <p:cNvPr id="7" name="文字方塊 6">
            <a:extLst>
              <a:ext uri="{FF2B5EF4-FFF2-40B4-BE49-F238E27FC236}">
                <a16:creationId xmlns:a16="http://schemas.microsoft.com/office/drawing/2014/main" id="{68B57BA2-0295-4EFA-B412-794A9C802DBE}"/>
              </a:ext>
            </a:extLst>
          </p:cNvPr>
          <p:cNvSpPr txBox="1"/>
          <p:nvPr/>
        </p:nvSpPr>
        <p:spPr>
          <a:xfrm>
            <a:off x="0" y="1969611"/>
            <a:ext cx="6057512" cy="916469"/>
          </a:xfrm>
          <a:prstGeom prst="rect">
            <a:avLst/>
          </a:prstGeom>
          <a:noFill/>
        </p:spPr>
        <p:txBody>
          <a:bodyPr wrap="square" rtlCol="0">
            <a:spAutoFit/>
          </a:bodyPr>
          <a:lstStyle/>
          <a:p>
            <a:pPr algn="ctr">
              <a:lnSpc>
                <a:spcPct val="150000"/>
              </a:lnSpc>
            </a:pPr>
            <a:r>
              <a:rPr lang="en-US" altLang="zh-TW" sz="4000" dirty="0">
                <a:latin typeface="微軟正黑體" panose="020B0604030504040204" pitchFamily="34" charset="-120"/>
                <a:ea typeface="微軟正黑體" panose="020B0604030504040204" pitchFamily="34" charset="-120"/>
              </a:rPr>
              <a:t>(</a:t>
            </a:r>
            <a:r>
              <a:rPr lang="zh-TW" altLang="en-US" sz="4000" dirty="0">
                <a:latin typeface="微軟正黑體" panose="020B0604030504040204" pitchFamily="34" charset="-120"/>
                <a:ea typeface="微軟正黑體" panose="020B0604030504040204" pitchFamily="34" charset="-120"/>
              </a:rPr>
              <a:t>情绪、语调</a:t>
            </a:r>
            <a:r>
              <a:rPr lang="en-US" altLang="zh-TW" sz="4000" dirty="0">
                <a:latin typeface="微軟正黑體" panose="020B0604030504040204" pitchFamily="34" charset="-120"/>
                <a:ea typeface="微軟正黑體" panose="020B0604030504040204" pitchFamily="34" charset="-120"/>
              </a:rPr>
              <a:t>)</a:t>
            </a:r>
            <a:r>
              <a:rPr lang="zh-TW" altLang="en-US" sz="4000" dirty="0">
                <a:latin typeface="微軟正黑體" panose="020B0604030504040204" pitchFamily="34" charset="-120"/>
                <a:ea typeface="微軟正黑體" panose="020B0604030504040204" pitchFamily="34" charset="-120"/>
              </a:rPr>
              <a:t>激愤昂扬。</a:t>
            </a:r>
          </a:p>
        </p:txBody>
      </p:sp>
      <p:sp>
        <p:nvSpPr>
          <p:cNvPr id="8" name="文字方塊 7">
            <a:extLst>
              <a:ext uri="{FF2B5EF4-FFF2-40B4-BE49-F238E27FC236}">
                <a16:creationId xmlns:a16="http://schemas.microsoft.com/office/drawing/2014/main" id="{4FD80E1D-4098-4E8F-80F3-90702602E502}"/>
              </a:ext>
            </a:extLst>
          </p:cNvPr>
          <p:cNvSpPr txBox="1"/>
          <p:nvPr/>
        </p:nvSpPr>
        <p:spPr>
          <a:xfrm>
            <a:off x="6134489" y="1979719"/>
            <a:ext cx="6057511" cy="906361"/>
          </a:xfrm>
          <a:prstGeom prst="rect">
            <a:avLst/>
          </a:prstGeom>
          <a:noFill/>
        </p:spPr>
        <p:txBody>
          <a:bodyPr wrap="square" rtlCol="0">
            <a:spAutoFit/>
          </a:bodyPr>
          <a:lstStyle/>
          <a:p>
            <a:pPr algn="ctr">
              <a:lnSpc>
                <a:spcPct val="150000"/>
              </a:lnSpc>
            </a:pPr>
            <a:r>
              <a:rPr lang="zh-TW" altLang="en-US" sz="4000" dirty="0">
                <a:latin typeface="微軟正黑體" panose="020B0604030504040204" pitchFamily="34" charset="-120"/>
                <a:ea typeface="微軟正黑體" panose="020B0604030504040204" pitchFamily="34" charset="-120"/>
              </a:rPr>
              <a:t>非常兴奋。</a:t>
            </a:r>
          </a:p>
        </p:txBody>
      </p:sp>
      <p:sp>
        <p:nvSpPr>
          <p:cNvPr id="9" name="文字方塊 8">
            <a:extLst>
              <a:ext uri="{FF2B5EF4-FFF2-40B4-BE49-F238E27FC236}">
                <a16:creationId xmlns:a16="http://schemas.microsoft.com/office/drawing/2014/main" id="{D17DCB4F-281E-48F9-8B9B-F6FF1FC41050}"/>
              </a:ext>
            </a:extLst>
          </p:cNvPr>
          <p:cNvSpPr txBox="1"/>
          <p:nvPr/>
        </p:nvSpPr>
        <p:spPr>
          <a:xfrm>
            <a:off x="0" y="4792651"/>
            <a:ext cx="6096000" cy="902555"/>
          </a:xfrm>
          <a:prstGeom prst="rect">
            <a:avLst/>
          </a:prstGeom>
          <a:noFill/>
        </p:spPr>
        <p:txBody>
          <a:bodyPr wrap="square" rtlCol="0">
            <a:spAutoFit/>
          </a:bodyPr>
          <a:lstStyle/>
          <a:p>
            <a:pPr algn="ctr">
              <a:lnSpc>
                <a:spcPct val="150000"/>
              </a:lnSpc>
            </a:pPr>
            <a:r>
              <a:rPr lang="en-US" altLang="zh-TW" sz="4000" dirty="0">
                <a:latin typeface="微軟正黑體" panose="020B0604030504040204" pitchFamily="34" charset="-120"/>
                <a:ea typeface="微軟正黑體" panose="020B0604030504040204" pitchFamily="34" charset="-120"/>
              </a:rPr>
              <a:t>(</a:t>
            </a:r>
            <a:r>
              <a:rPr lang="zh-TW" altLang="en-US" sz="4000" dirty="0">
                <a:latin typeface="微軟正黑體" panose="020B0604030504040204" pitchFamily="34" charset="-120"/>
                <a:ea typeface="微軟正黑體" panose="020B0604030504040204" pitchFamily="34" charset="-120"/>
              </a:rPr>
              <a:t>声音</a:t>
            </a:r>
            <a:r>
              <a:rPr lang="en-US" altLang="zh-TW" sz="4000" dirty="0">
                <a:latin typeface="微軟正黑體" panose="020B0604030504040204" pitchFamily="34" charset="-120"/>
                <a:ea typeface="微軟正黑體" panose="020B0604030504040204" pitchFamily="34" charset="-120"/>
              </a:rPr>
              <a:t>)</a:t>
            </a:r>
            <a:r>
              <a:rPr lang="zh-TW" altLang="en-US" sz="4000" dirty="0">
                <a:latin typeface="微軟正黑體" panose="020B0604030504040204" pitchFamily="34" charset="-120"/>
                <a:ea typeface="微軟正黑體" panose="020B0604030504040204" pitchFamily="34" charset="-120"/>
              </a:rPr>
              <a:t>洪亮有气魄。</a:t>
            </a:r>
          </a:p>
        </p:txBody>
      </p:sp>
      <p:sp>
        <p:nvSpPr>
          <p:cNvPr id="11" name="矩形 10">
            <a:extLst>
              <a:ext uri="{FF2B5EF4-FFF2-40B4-BE49-F238E27FC236}">
                <a16:creationId xmlns:a16="http://schemas.microsoft.com/office/drawing/2014/main" id="{9AF8CCF4-6697-482F-81B6-2EF38231843A}"/>
              </a:ext>
            </a:extLst>
          </p:cNvPr>
          <p:cNvSpPr/>
          <p:nvPr/>
        </p:nvSpPr>
        <p:spPr>
          <a:xfrm>
            <a:off x="2151320" y="3575469"/>
            <a:ext cx="3944679" cy="1077218"/>
          </a:xfrm>
          <a:prstGeom prst="rect">
            <a:avLst/>
          </a:prstGeom>
        </p:spPr>
        <p:txBody>
          <a:bodyPr wrap="square">
            <a:spAutoFit/>
          </a:bodyPr>
          <a:lstStyle/>
          <a:p>
            <a:pPr algn="ctr"/>
            <a:r>
              <a:rPr lang="en-US" altLang="zh-TW" sz="3200" dirty="0">
                <a:latin typeface="微軟正黑體" panose="020B0604030504040204" pitchFamily="34" charset="-120"/>
                <a:ea typeface="微軟正黑體" panose="020B0604030504040204" pitchFamily="34" charset="-120"/>
              </a:rPr>
              <a:t>full of power and grandeur</a:t>
            </a:r>
            <a:endParaRPr lang="zh-TW" altLang="en-US" sz="3200" dirty="0">
              <a:latin typeface="微軟正黑體" panose="020B0604030504040204" pitchFamily="34" charset="-120"/>
              <a:ea typeface="微軟正黑體" panose="020B0604030504040204" pitchFamily="34" charset="-120"/>
              <a:cs typeface="Calibri" panose="020F0502020204030204" pitchFamily="34" charset="0"/>
            </a:endParaRPr>
          </a:p>
        </p:txBody>
      </p:sp>
      <p:sp>
        <p:nvSpPr>
          <p:cNvPr id="13" name="矩形 12">
            <a:extLst>
              <a:ext uri="{FF2B5EF4-FFF2-40B4-BE49-F238E27FC236}">
                <a16:creationId xmlns:a16="http://schemas.microsoft.com/office/drawing/2014/main" id="{32AA8BD3-2869-40FD-A7C0-6100AC3E5D3A}"/>
              </a:ext>
            </a:extLst>
          </p:cNvPr>
          <p:cNvSpPr/>
          <p:nvPr/>
        </p:nvSpPr>
        <p:spPr>
          <a:xfrm>
            <a:off x="8247322" y="3800880"/>
            <a:ext cx="3945068" cy="584775"/>
          </a:xfrm>
          <a:prstGeom prst="rect">
            <a:avLst/>
          </a:prstGeom>
        </p:spPr>
        <p:txBody>
          <a:bodyPr wrap="square">
            <a:spAutoFit/>
          </a:bodyPr>
          <a:lstStyle/>
          <a:p>
            <a:pPr algn="ctr"/>
            <a:r>
              <a:rPr lang="en-US" altLang="zh-TW" sz="3200" dirty="0">
                <a:latin typeface="微軟正黑體" panose="020B0604030504040204" pitchFamily="34" charset="-120"/>
                <a:ea typeface="微軟正黑體" panose="020B0604030504040204" pitchFamily="34" charset="-120"/>
              </a:rPr>
              <a:t>for a time</a:t>
            </a:r>
            <a:endParaRPr lang="zh-TW" altLang="en-US" sz="3200" dirty="0">
              <a:latin typeface="微軟正黑體" panose="020B0604030504040204" pitchFamily="34" charset="-120"/>
              <a:ea typeface="微軟正黑體" panose="020B0604030504040204" pitchFamily="34" charset="-120"/>
              <a:cs typeface="Calibri" panose="020F0502020204030204" pitchFamily="34" charset="0"/>
            </a:endParaRPr>
          </a:p>
        </p:txBody>
      </p:sp>
      <p:sp>
        <p:nvSpPr>
          <p:cNvPr id="14" name="矩形 13">
            <a:extLst>
              <a:ext uri="{FF2B5EF4-FFF2-40B4-BE49-F238E27FC236}">
                <a16:creationId xmlns:a16="http://schemas.microsoft.com/office/drawing/2014/main" id="{6B1E5DB5-A453-4C9C-BA79-98369E7D6F4E}"/>
              </a:ext>
            </a:extLst>
          </p:cNvPr>
          <p:cNvSpPr/>
          <p:nvPr/>
        </p:nvSpPr>
        <p:spPr>
          <a:xfrm>
            <a:off x="8285810" y="393249"/>
            <a:ext cx="3906190" cy="584775"/>
          </a:xfrm>
          <a:prstGeom prst="rect">
            <a:avLst/>
          </a:prstGeom>
        </p:spPr>
        <p:txBody>
          <a:bodyPr wrap="square">
            <a:spAutoFit/>
          </a:bodyPr>
          <a:lstStyle/>
          <a:p>
            <a:pPr algn="ctr"/>
            <a:r>
              <a:rPr lang="en-US" altLang="zh-TW" sz="3200" dirty="0">
                <a:latin typeface="微軟正黑體" panose="020B0604030504040204" pitchFamily="34" charset="-120"/>
                <a:ea typeface="微軟正黑體" panose="020B0604030504040204" pitchFamily="34" charset="-120"/>
              </a:rPr>
              <a:t>excited</a:t>
            </a:r>
            <a:endParaRPr lang="zh-TW" altLang="en-US" sz="3200" dirty="0">
              <a:latin typeface="微軟正黑體" panose="020B0604030504040204" pitchFamily="34" charset="-120"/>
              <a:ea typeface="微軟正黑體" panose="020B0604030504040204" pitchFamily="34" charset="-120"/>
              <a:cs typeface="Calibri" panose="020F0502020204030204" pitchFamily="34" charset="0"/>
            </a:endParaRPr>
          </a:p>
        </p:txBody>
      </p:sp>
      <p:sp>
        <p:nvSpPr>
          <p:cNvPr id="15" name="矩形 14">
            <a:extLst>
              <a:ext uri="{FF2B5EF4-FFF2-40B4-BE49-F238E27FC236}">
                <a16:creationId xmlns:a16="http://schemas.microsoft.com/office/drawing/2014/main" id="{58C387E4-4460-4071-8CB6-8D0ABB1306E7}"/>
              </a:ext>
            </a:extLst>
          </p:cNvPr>
          <p:cNvSpPr/>
          <p:nvPr/>
        </p:nvSpPr>
        <p:spPr>
          <a:xfrm>
            <a:off x="2189810" y="355508"/>
            <a:ext cx="3926972" cy="1077218"/>
          </a:xfrm>
          <a:prstGeom prst="rect">
            <a:avLst/>
          </a:prstGeom>
        </p:spPr>
        <p:txBody>
          <a:bodyPr wrap="square">
            <a:spAutoFit/>
          </a:bodyPr>
          <a:lstStyle/>
          <a:p>
            <a:pPr algn="ctr"/>
            <a:r>
              <a:rPr lang="en-US" altLang="zh-TW" sz="3200" dirty="0">
                <a:latin typeface="微軟正黑體" panose="020B0604030504040204" pitchFamily="34" charset="-120"/>
                <a:ea typeface="微軟正黑體" panose="020B0604030504040204" pitchFamily="34" charset="-120"/>
              </a:rPr>
              <a:t>excited and indignant</a:t>
            </a:r>
            <a:endParaRPr lang="zh-TW" altLang="en-US" sz="3200" dirty="0">
              <a:latin typeface="微軟正黑體" panose="020B0604030504040204" pitchFamily="34" charset="-120"/>
              <a:ea typeface="微軟正黑體" panose="020B0604030504040204" pitchFamily="34" charset="-120"/>
              <a:cs typeface="Calibri" panose="020F0502020204030204" pitchFamily="34" charset="0"/>
            </a:endParaRPr>
          </a:p>
        </p:txBody>
      </p:sp>
      <p:sp>
        <p:nvSpPr>
          <p:cNvPr id="16" name="文字方塊 15">
            <a:extLst>
              <a:ext uri="{FF2B5EF4-FFF2-40B4-BE49-F238E27FC236}">
                <a16:creationId xmlns:a16="http://schemas.microsoft.com/office/drawing/2014/main" id="{2CB9F9E9-C2B8-4189-99BC-000CEF995CD8}"/>
              </a:ext>
            </a:extLst>
          </p:cNvPr>
          <p:cNvSpPr txBox="1"/>
          <p:nvPr/>
        </p:nvSpPr>
        <p:spPr>
          <a:xfrm>
            <a:off x="6150472" y="5255894"/>
            <a:ext cx="6096000" cy="916469"/>
          </a:xfrm>
          <a:prstGeom prst="rect">
            <a:avLst/>
          </a:prstGeom>
          <a:noFill/>
        </p:spPr>
        <p:txBody>
          <a:bodyPr wrap="square" rtlCol="0">
            <a:spAutoFit/>
          </a:bodyPr>
          <a:lstStyle/>
          <a:p>
            <a:pPr algn="ctr">
              <a:lnSpc>
                <a:spcPct val="150000"/>
              </a:lnSpc>
            </a:pPr>
            <a:r>
              <a:rPr lang="zh-TW" altLang="en-US" sz="4000" dirty="0">
                <a:latin typeface="微軟正黑體" panose="020B0604030504040204" pitchFamily="34" charset="-120"/>
                <a:ea typeface="微軟正黑體" panose="020B0604030504040204" pitchFamily="34" charset="-120"/>
              </a:rPr>
              <a:t>表示过去发生过。</a:t>
            </a:r>
          </a:p>
        </p:txBody>
      </p:sp>
    </p:spTree>
    <p:extLst>
      <p:ext uri="{BB962C8B-B14F-4D97-AF65-F5344CB8AC3E}">
        <p14:creationId xmlns:p14="http://schemas.microsoft.com/office/powerpoint/2010/main" val="175730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additive="base">
                                        <p:cTn id="37" dur="500" fill="hold"/>
                                        <p:tgtEl>
                                          <p:spTgt spid="4"/>
                                        </p:tgtEl>
                                        <p:attrNameLst>
                                          <p:attrName>ppt_x</p:attrName>
                                        </p:attrNameLst>
                                      </p:cBhvr>
                                      <p:tavLst>
                                        <p:tav tm="0">
                                          <p:val>
                                            <p:strVal val="#ppt_x"/>
                                          </p:val>
                                        </p:tav>
                                        <p:tav tm="100000">
                                          <p:val>
                                            <p:strVal val="#ppt_x"/>
                                          </p:val>
                                        </p:tav>
                                      </p:tavLst>
                                    </p:anim>
                                    <p:anim calcmode="lin" valueType="num">
                                      <p:cBhvr additive="base">
                                        <p:cTn id="3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ppt_x"/>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500" fill="hold"/>
                                        <p:tgtEl>
                                          <p:spTgt spid="11"/>
                                        </p:tgtEl>
                                        <p:attrNameLst>
                                          <p:attrName>ppt_x</p:attrName>
                                        </p:attrNameLst>
                                      </p:cBhvr>
                                      <p:tavLst>
                                        <p:tav tm="0">
                                          <p:val>
                                            <p:strVal val="#ppt_x"/>
                                          </p:val>
                                        </p:tav>
                                        <p:tav tm="100000">
                                          <p:val>
                                            <p:strVal val="#ppt_x"/>
                                          </p:val>
                                        </p:tav>
                                      </p:tavLst>
                                    </p:anim>
                                    <p:anim calcmode="lin" valueType="num">
                                      <p:cBhvr additive="base">
                                        <p:cTn id="5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5"/>
                                        </p:tgtEl>
                                        <p:attrNameLst>
                                          <p:attrName>style.visibility</p:attrName>
                                        </p:attrNameLst>
                                      </p:cBhvr>
                                      <p:to>
                                        <p:strVal val="visible"/>
                                      </p:to>
                                    </p:set>
                                    <p:anim calcmode="lin" valueType="num">
                                      <p:cBhvr additive="base">
                                        <p:cTn id="55" dur="500" fill="hold"/>
                                        <p:tgtEl>
                                          <p:spTgt spid="5"/>
                                        </p:tgtEl>
                                        <p:attrNameLst>
                                          <p:attrName>ppt_x</p:attrName>
                                        </p:attrNameLst>
                                      </p:cBhvr>
                                      <p:tavLst>
                                        <p:tav tm="0">
                                          <p:val>
                                            <p:strVal val="#ppt_x"/>
                                          </p:val>
                                        </p:tav>
                                        <p:tav tm="100000">
                                          <p:val>
                                            <p:strVal val="#ppt_x"/>
                                          </p:val>
                                        </p:tav>
                                      </p:tavLst>
                                    </p:anim>
                                    <p:anim calcmode="lin" valueType="num">
                                      <p:cBhvr additive="base">
                                        <p:cTn id="5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6"/>
                                        </p:tgtEl>
                                        <p:attrNameLst>
                                          <p:attrName>style.visibility</p:attrName>
                                        </p:attrNameLst>
                                      </p:cBhvr>
                                      <p:to>
                                        <p:strVal val="visible"/>
                                      </p:to>
                                    </p:set>
                                    <p:anim calcmode="lin" valueType="num">
                                      <p:cBhvr additive="base">
                                        <p:cTn id="61" dur="500" fill="hold"/>
                                        <p:tgtEl>
                                          <p:spTgt spid="16"/>
                                        </p:tgtEl>
                                        <p:attrNameLst>
                                          <p:attrName>ppt_x</p:attrName>
                                        </p:attrNameLst>
                                      </p:cBhvr>
                                      <p:tavLst>
                                        <p:tav tm="0">
                                          <p:val>
                                            <p:strVal val="#ppt_x"/>
                                          </p:val>
                                        </p:tav>
                                        <p:tav tm="100000">
                                          <p:val>
                                            <p:strVal val="#ppt_x"/>
                                          </p:val>
                                        </p:tav>
                                      </p:tavLst>
                                    </p:anim>
                                    <p:anim calcmode="lin" valueType="num">
                                      <p:cBhvr additive="base">
                                        <p:cTn id="6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additive="base">
                                        <p:cTn id="67" dur="500" fill="hold"/>
                                        <p:tgtEl>
                                          <p:spTgt spid="13"/>
                                        </p:tgtEl>
                                        <p:attrNameLst>
                                          <p:attrName>ppt_x</p:attrName>
                                        </p:attrNameLst>
                                      </p:cBhvr>
                                      <p:tavLst>
                                        <p:tav tm="0">
                                          <p:val>
                                            <p:strVal val="#ppt_x"/>
                                          </p:val>
                                        </p:tav>
                                        <p:tav tm="100000">
                                          <p:val>
                                            <p:strVal val="#ppt_x"/>
                                          </p:val>
                                        </p:tav>
                                      </p:tavLst>
                                    </p:anim>
                                    <p:anim calcmode="lin" valueType="num">
                                      <p:cBhvr additive="base">
                                        <p:cTn id="6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6"/>
                                        </p:tgtEl>
                                        <p:attrNameLst>
                                          <p:attrName>style.visibility</p:attrName>
                                        </p:attrNameLst>
                                      </p:cBhvr>
                                      <p:to>
                                        <p:strVal val="visible"/>
                                      </p:to>
                                    </p:set>
                                    <p:anim calcmode="lin" valueType="num">
                                      <p:cBhvr additive="base">
                                        <p:cTn id="73" dur="500" fill="hold"/>
                                        <p:tgtEl>
                                          <p:spTgt spid="6"/>
                                        </p:tgtEl>
                                        <p:attrNameLst>
                                          <p:attrName>ppt_x</p:attrName>
                                        </p:attrNameLst>
                                      </p:cBhvr>
                                      <p:tavLst>
                                        <p:tav tm="0">
                                          <p:val>
                                            <p:strVal val="#ppt_x"/>
                                          </p:val>
                                        </p:tav>
                                        <p:tav tm="100000">
                                          <p:val>
                                            <p:strVal val="#ppt_x"/>
                                          </p:val>
                                        </p:tav>
                                      </p:tavLst>
                                    </p:anim>
                                    <p:anim calcmode="lin" valueType="num">
                                      <p:cBhvr additive="base">
                                        <p:cTn id="7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7" grpId="0"/>
      <p:bldP spid="8" grpId="0"/>
      <p:bldP spid="9" grpId="0"/>
      <p:bldP spid="11" grpId="0"/>
      <p:bldP spid="13" grpId="0"/>
      <p:bldP spid="14" grpId="0"/>
      <p:bldP spid="15" grpId="0"/>
      <p:bldP spid="1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D4C68E01-C78E-4DBB-A346-27748A780E37}"/>
              </a:ext>
            </a:extLst>
          </p:cNvPr>
          <p:cNvSpPr txBox="1"/>
          <p:nvPr/>
        </p:nvSpPr>
        <p:spPr>
          <a:xfrm>
            <a:off x="0" y="172226"/>
            <a:ext cx="2151321" cy="1107996"/>
          </a:xfrm>
          <a:prstGeom prst="rect">
            <a:avLst/>
          </a:prstGeom>
          <a:solidFill>
            <a:schemeClr val="accent2"/>
          </a:solidFill>
          <a:ln>
            <a:solidFill>
              <a:schemeClr val="accent2"/>
            </a:solidFill>
          </a:ln>
        </p:spPr>
        <p:txBody>
          <a:bodyPr wrap="square" rtlCol="0">
            <a:spAutoFit/>
          </a:bodyPr>
          <a:lstStyle/>
          <a:p>
            <a:pPr algn="ctr"/>
            <a:r>
              <a:rPr lang="zh-TW" altLang="en-US" sz="6600" dirty="0">
                <a:solidFill>
                  <a:schemeClr val="bg1"/>
                </a:solidFill>
                <a:latin typeface="微軟正黑體" panose="020B0604030504040204" pitchFamily="34" charset="-120"/>
                <a:ea typeface="微軟正黑體" panose="020B0604030504040204" pitchFamily="34" charset="-120"/>
              </a:rPr>
              <a:t>激情</a:t>
            </a:r>
            <a:endParaRPr lang="en-US" altLang="zh-TW" sz="6600" dirty="0">
              <a:solidFill>
                <a:schemeClr val="bg1"/>
              </a:solidFill>
              <a:latin typeface="微軟正黑體" panose="020B0604030504040204" pitchFamily="34" charset="-120"/>
              <a:ea typeface="微軟正黑體" panose="020B0604030504040204" pitchFamily="34" charset="-120"/>
            </a:endParaRPr>
          </a:p>
        </p:txBody>
      </p:sp>
      <p:sp>
        <p:nvSpPr>
          <p:cNvPr id="4" name="文字方塊 3">
            <a:extLst>
              <a:ext uri="{FF2B5EF4-FFF2-40B4-BE49-F238E27FC236}">
                <a16:creationId xmlns:a16="http://schemas.microsoft.com/office/drawing/2014/main" id="{AE265C2A-CA00-4841-992C-7C43D64B6320}"/>
              </a:ext>
            </a:extLst>
          </p:cNvPr>
          <p:cNvSpPr txBox="1"/>
          <p:nvPr/>
        </p:nvSpPr>
        <p:spPr>
          <a:xfrm>
            <a:off x="6096000" y="202197"/>
            <a:ext cx="2151321" cy="1107996"/>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zh-TW" altLang="en-US" sz="6600" dirty="0">
                <a:solidFill>
                  <a:schemeClr val="bg1"/>
                </a:solidFill>
                <a:latin typeface="微軟正黑體" panose="020B0604030504040204" pitchFamily="34" charset="-120"/>
                <a:ea typeface="微軟正黑體" panose="020B0604030504040204" pitchFamily="34" charset="-120"/>
              </a:rPr>
              <a:t>点燃</a:t>
            </a:r>
            <a:endParaRPr lang="en-US" altLang="zh-TW" sz="6600" dirty="0">
              <a:solidFill>
                <a:schemeClr val="bg1"/>
              </a:solidFill>
              <a:latin typeface="微軟正黑體" panose="020B0604030504040204" pitchFamily="34" charset="-120"/>
              <a:ea typeface="微軟正黑體" panose="020B0604030504040204" pitchFamily="34" charset="-120"/>
            </a:endParaRPr>
          </a:p>
        </p:txBody>
      </p:sp>
      <p:sp>
        <p:nvSpPr>
          <p:cNvPr id="5" name="文字方塊 4">
            <a:extLst>
              <a:ext uri="{FF2B5EF4-FFF2-40B4-BE49-F238E27FC236}">
                <a16:creationId xmlns:a16="http://schemas.microsoft.com/office/drawing/2014/main" id="{558E7656-10B4-4306-9253-BEABC2FAD5CB}"/>
              </a:ext>
            </a:extLst>
          </p:cNvPr>
          <p:cNvSpPr txBox="1"/>
          <p:nvPr/>
        </p:nvSpPr>
        <p:spPr>
          <a:xfrm>
            <a:off x="-1" y="3449138"/>
            <a:ext cx="2151321" cy="1107996"/>
          </a:xfrm>
          <a:prstGeom prst="rect">
            <a:avLst/>
          </a:prstGeom>
          <a:solidFill>
            <a:schemeClr val="accent2"/>
          </a:solidFill>
          <a:ln>
            <a:solidFill>
              <a:schemeClr val="accent2"/>
            </a:solidFill>
          </a:ln>
        </p:spPr>
        <p:txBody>
          <a:bodyPr wrap="square" rtlCol="0" anchor="ctr">
            <a:spAutoFit/>
          </a:bodyPr>
          <a:lstStyle/>
          <a:p>
            <a:pPr algn="ctr"/>
            <a:r>
              <a:rPr lang="zh-TW" altLang="en-US" sz="6600" dirty="0">
                <a:solidFill>
                  <a:schemeClr val="bg1"/>
                </a:solidFill>
                <a:latin typeface="微軟正黑體" panose="020B0604030504040204" pitchFamily="34" charset="-120"/>
                <a:ea typeface="微軟正黑體" panose="020B0604030504040204" pitchFamily="34" charset="-120"/>
              </a:rPr>
              <a:t>信仰</a:t>
            </a:r>
            <a:endParaRPr lang="en-US" altLang="zh-TW" sz="6600" dirty="0">
              <a:solidFill>
                <a:schemeClr val="bg1"/>
              </a:solidFill>
              <a:latin typeface="微軟正黑體" panose="020B0604030504040204" pitchFamily="34" charset="-120"/>
              <a:ea typeface="微軟正黑體" panose="020B0604030504040204" pitchFamily="34" charset="-120"/>
            </a:endParaRPr>
          </a:p>
        </p:txBody>
      </p:sp>
      <p:sp>
        <p:nvSpPr>
          <p:cNvPr id="6" name="文字方塊 5">
            <a:extLst>
              <a:ext uri="{FF2B5EF4-FFF2-40B4-BE49-F238E27FC236}">
                <a16:creationId xmlns:a16="http://schemas.microsoft.com/office/drawing/2014/main" id="{04856BEF-FABE-4A15-82C8-163159CEDA31}"/>
              </a:ext>
            </a:extLst>
          </p:cNvPr>
          <p:cNvSpPr txBox="1"/>
          <p:nvPr/>
        </p:nvSpPr>
        <p:spPr>
          <a:xfrm>
            <a:off x="6096000" y="3388985"/>
            <a:ext cx="2151321" cy="1107996"/>
          </a:xfrm>
          <a:prstGeom prst="rect">
            <a:avLst/>
          </a:prstGeom>
          <a:solidFill>
            <a:schemeClr val="accent2"/>
          </a:solidFill>
          <a:ln>
            <a:solidFill>
              <a:schemeClr val="accent2"/>
            </a:solidFill>
          </a:ln>
        </p:spPr>
        <p:txBody>
          <a:bodyPr wrap="square" rtlCol="0" anchor="ctr">
            <a:spAutoFit/>
          </a:bodyPr>
          <a:lstStyle/>
          <a:p>
            <a:pPr algn="ctr"/>
            <a:r>
              <a:rPr lang="zh-TW" altLang="en-US" sz="6600" dirty="0">
                <a:solidFill>
                  <a:schemeClr val="bg1"/>
                </a:solidFill>
                <a:latin typeface="微軟正黑體" panose="020B0604030504040204" pitchFamily="34" charset="-120"/>
                <a:ea typeface="微軟正黑體" panose="020B0604030504040204" pitchFamily="34" charset="-120"/>
              </a:rPr>
              <a:t>奔走</a:t>
            </a:r>
            <a:endParaRPr lang="en-US" altLang="zh-TW" sz="6600" dirty="0">
              <a:solidFill>
                <a:schemeClr val="bg1"/>
              </a:solidFill>
              <a:latin typeface="微軟正黑體" panose="020B0604030504040204" pitchFamily="34" charset="-120"/>
              <a:ea typeface="微軟正黑體" panose="020B0604030504040204" pitchFamily="34" charset="-120"/>
            </a:endParaRPr>
          </a:p>
        </p:txBody>
      </p:sp>
      <p:sp>
        <p:nvSpPr>
          <p:cNvPr id="7" name="文字方塊 6">
            <a:extLst>
              <a:ext uri="{FF2B5EF4-FFF2-40B4-BE49-F238E27FC236}">
                <a16:creationId xmlns:a16="http://schemas.microsoft.com/office/drawing/2014/main" id="{68B57BA2-0295-4EFA-B412-794A9C802DBE}"/>
              </a:ext>
            </a:extLst>
          </p:cNvPr>
          <p:cNvSpPr txBox="1"/>
          <p:nvPr/>
        </p:nvSpPr>
        <p:spPr>
          <a:xfrm>
            <a:off x="0" y="1969611"/>
            <a:ext cx="6057512" cy="902555"/>
          </a:xfrm>
          <a:prstGeom prst="rect">
            <a:avLst/>
          </a:prstGeom>
          <a:noFill/>
        </p:spPr>
        <p:txBody>
          <a:bodyPr wrap="square" rtlCol="0">
            <a:spAutoFit/>
          </a:bodyPr>
          <a:lstStyle/>
          <a:p>
            <a:pPr algn="ctr">
              <a:lnSpc>
                <a:spcPct val="150000"/>
              </a:lnSpc>
            </a:pPr>
            <a:r>
              <a:rPr lang="zh-TW" altLang="en-US" sz="4000" dirty="0">
                <a:latin typeface="微軟正黑體" panose="020B0604030504040204" pitchFamily="34" charset="-120"/>
                <a:ea typeface="微軟正黑體" panose="020B0604030504040204" pitchFamily="34" charset="-120"/>
              </a:rPr>
              <a:t>强烈难以控制的感情。</a:t>
            </a:r>
          </a:p>
        </p:txBody>
      </p:sp>
      <p:sp>
        <p:nvSpPr>
          <p:cNvPr id="8" name="文字方塊 7">
            <a:extLst>
              <a:ext uri="{FF2B5EF4-FFF2-40B4-BE49-F238E27FC236}">
                <a16:creationId xmlns:a16="http://schemas.microsoft.com/office/drawing/2014/main" id="{4FD80E1D-4098-4E8F-80F3-90702602E502}"/>
              </a:ext>
            </a:extLst>
          </p:cNvPr>
          <p:cNvSpPr txBox="1"/>
          <p:nvPr/>
        </p:nvSpPr>
        <p:spPr>
          <a:xfrm>
            <a:off x="6095999" y="1477081"/>
            <a:ext cx="6057511" cy="1825884"/>
          </a:xfrm>
          <a:prstGeom prst="rect">
            <a:avLst/>
          </a:prstGeom>
          <a:noFill/>
        </p:spPr>
        <p:txBody>
          <a:bodyPr wrap="square" rtlCol="0">
            <a:spAutoFit/>
          </a:bodyPr>
          <a:lstStyle/>
          <a:p>
            <a:pPr algn="ctr">
              <a:lnSpc>
                <a:spcPct val="150000"/>
              </a:lnSpc>
            </a:pPr>
            <a:r>
              <a:rPr lang="zh-TW" altLang="en-US" sz="4000" dirty="0">
                <a:latin typeface="微軟正黑體" panose="020B0604030504040204" pitchFamily="34" charset="-120"/>
                <a:ea typeface="微軟正黑體" panose="020B0604030504040204" pitchFamily="34" charset="-120"/>
              </a:rPr>
              <a:t>使火燃起，点着，比喻激起</a:t>
            </a:r>
            <a:r>
              <a:rPr lang="en-US" altLang="zh-TW" sz="4000" dirty="0">
                <a:latin typeface="微軟正黑體" panose="020B0604030504040204" pitchFamily="34" charset="-120"/>
                <a:ea typeface="微軟正黑體" panose="020B0604030504040204" pitchFamily="34" charset="-120"/>
              </a:rPr>
              <a:t>(</a:t>
            </a:r>
            <a:r>
              <a:rPr lang="zh-TW" altLang="en-US" sz="4000" dirty="0">
                <a:latin typeface="微軟正黑體" panose="020B0604030504040204" pitchFamily="34" charset="-120"/>
                <a:ea typeface="微軟正黑體" panose="020B0604030504040204" pitchFamily="34" charset="-120"/>
              </a:rPr>
              <a:t>感情等</a:t>
            </a:r>
            <a:r>
              <a:rPr lang="en-US" altLang="zh-TW" sz="4000" dirty="0">
                <a:latin typeface="微軟正黑體" panose="020B0604030504040204" pitchFamily="34" charset="-120"/>
                <a:ea typeface="微軟正黑體" panose="020B0604030504040204" pitchFamily="34" charset="-120"/>
              </a:rPr>
              <a:t>)</a:t>
            </a:r>
            <a:r>
              <a:rPr lang="zh-TW" altLang="en-US" sz="4000" dirty="0">
                <a:latin typeface="微軟正黑體" panose="020B0604030504040204" pitchFamily="34" charset="-120"/>
                <a:ea typeface="微軟正黑體" panose="020B0604030504040204" pitchFamily="34" charset="-120"/>
              </a:rPr>
              <a:t>。</a:t>
            </a:r>
          </a:p>
        </p:txBody>
      </p:sp>
      <p:sp>
        <p:nvSpPr>
          <p:cNvPr id="9" name="文字方塊 8">
            <a:extLst>
              <a:ext uri="{FF2B5EF4-FFF2-40B4-BE49-F238E27FC236}">
                <a16:creationId xmlns:a16="http://schemas.microsoft.com/office/drawing/2014/main" id="{D17DCB4F-281E-48F9-8B9B-F6FF1FC41050}"/>
              </a:ext>
            </a:extLst>
          </p:cNvPr>
          <p:cNvSpPr txBox="1"/>
          <p:nvPr/>
        </p:nvSpPr>
        <p:spPr>
          <a:xfrm>
            <a:off x="0" y="4792651"/>
            <a:ext cx="6096000" cy="1825884"/>
          </a:xfrm>
          <a:prstGeom prst="rect">
            <a:avLst/>
          </a:prstGeom>
          <a:noFill/>
        </p:spPr>
        <p:txBody>
          <a:bodyPr wrap="square" rtlCol="0">
            <a:spAutoFit/>
          </a:bodyPr>
          <a:lstStyle/>
          <a:p>
            <a:pPr algn="ctr">
              <a:lnSpc>
                <a:spcPct val="150000"/>
              </a:lnSpc>
            </a:pPr>
            <a:r>
              <a:rPr lang="zh-TW" altLang="en-US" sz="4000" dirty="0">
                <a:latin typeface="微軟正黑體" panose="020B0604030504040204" pitchFamily="34" charset="-120"/>
                <a:ea typeface="微軟正黑體" panose="020B0604030504040204" pitchFamily="34" charset="-120"/>
              </a:rPr>
              <a:t>指信服、崇拜并奉为言行准则和指南的事物。</a:t>
            </a:r>
          </a:p>
        </p:txBody>
      </p:sp>
      <p:sp>
        <p:nvSpPr>
          <p:cNvPr id="11" name="矩形 10">
            <a:extLst>
              <a:ext uri="{FF2B5EF4-FFF2-40B4-BE49-F238E27FC236}">
                <a16:creationId xmlns:a16="http://schemas.microsoft.com/office/drawing/2014/main" id="{9AF8CCF4-6697-482F-81B6-2EF38231843A}"/>
              </a:ext>
            </a:extLst>
          </p:cNvPr>
          <p:cNvSpPr/>
          <p:nvPr/>
        </p:nvSpPr>
        <p:spPr>
          <a:xfrm>
            <a:off x="2151320" y="3575469"/>
            <a:ext cx="3944679" cy="584775"/>
          </a:xfrm>
          <a:prstGeom prst="rect">
            <a:avLst/>
          </a:prstGeom>
        </p:spPr>
        <p:txBody>
          <a:bodyPr wrap="square">
            <a:spAutoFit/>
          </a:bodyPr>
          <a:lstStyle/>
          <a:p>
            <a:pPr algn="ctr"/>
            <a:r>
              <a:rPr lang="en-US" altLang="zh-TW" sz="3200" dirty="0">
                <a:latin typeface="微軟正黑體" panose="020B0604030504040204" pitchFamily="34" charset="-120"/>
                <a:ea typeface="微軟正黑體" panose="020B0604030504040204" pitchFamily="34" charset="-120"/>
              </a:rPr>
              <a:t>faith</a:t>
            </a:r>
            <a:endParaRPr lang="zh-TW" altLang="en-US" sz="3200" dirty="0">
              <a:latin typeface="微軟正黑體" panose="020B0604030504040204" pitchFamily="34" charset="-120"/>
              <a:ea typeface="微軟正黑體" panose="020B0604030504040204" pitchFamily="34" charset="-120"/>
              <a:cs typeface="Calibri" panose="020F0502020204030204" pitchFamily="34" charset="0"/>
            </a:endParaRPr>
          </a:p>
        </p:txBody>
      </p:sp>
      <p:sp>
        <p:nvSpPr>
          <p:cNvPr id="13" name="矩形 12">
            <a:extLst>
              <a:ext uri="{FF2B5EF4-FFF2-40B4-BE49-F238E27FC236}">
                <a16:creationId xmlns:a16="http://schemas.microsoft.com/office/drawing/2014/main" id="{32AA8BD3-2869-40FD-A7C0-6100AC3E5D3A}"/>
              </a:ext>
            </a:extLst>
          </p:cNvPr>
          <p:cNvSpPr/>
          <p:nvPr/>
        </p:nvSpPr>
        <p:spPr>
          <a:xfrm>
            <a:off x="8247322" y="3800880"/>
            <a:ext cx="3945068" cy="584775"/>
          </a:xfrm>
          <a:prstGeom prst="rect">
            <a:avLst/>
          </a:prstGeom>
        </p:spPr>
        <p:txBody>
          <a:bodyPr wrap="square">
            <a:spAutoFit/>
          </a:bodyPr>
          <a:lstStyle/>
          <a:p>
            <a:pPr algn="ctr"/>
            <a:r>
              <a:rPr lang="en-US" altLang="zh-TW" sz="3200" dirty="0">
                <a:latin typeface="微軟正黑體" panose="020B0604030504040204" pitchFamily="34" charset="-120"/>
                <a:ea typeface="微軟正黑體" panose="020B0604030504040204" pitchFamily="34" charset="-120"/>
              </a:rPr>
              <a:t>rush about</a:t>
            </a:r>
            <a:endParaRPr lang="zh-TW" altLang="en-US" sz="3200" dirty="0">
              <a:latin typeface="微軟正黑體" panose="020B0604030504040204" pitchFamily="34" charset="-120"/>
              <a:ea typeface="微軟正黑體" panose="020B0604030504040204" pitchFamily="34" charset="-120"/>
              <a:cs typeface="Calibri" panose="020F0502020204030204" pitchFamily="34" charset="0"/>
            </a:endParaRPr>
          </a:p>
        </p:txBody>
      </p:sp>
      <p:sp>
        <p:nvSpPr>
          <p:cNvPr id="14" name="矩形 13">
            <a:extLst>
              <a:ext uri="{FF2B5EF4-FFF2-40B4-BE49-F238E27FC236}">
                <a16:creationId xmlns:a16="http://schemas.microsoft.com/office/drawing/2014/main" id="{6B1E5DB5-A453-4C9C-BA79-98369E7D6F4E}"/>
              </a:ext>
            </a:extLst>
          </p:cNvPr>
          <p:cNvSpPr/>
          <p:nvPr/>
        </p:nvSpPr>
        <p:spPr>
          <a:xfrm>
            <a:off x="8285810" y="393249"/>
            <a:ext cx="3906190" cy="584775"/>
          </a:xfrm>
          <a:prstGeom prst="rect">
            <a:avLst/>
          </a:prstGeom>
        </p:spPr>
        <p:txBody>
          <a:bodyPr wrap="square">
            <a:spAutoFit/>
          </a:bodyPr>
          <a:lstStyle/>
          <a:p>
            <a:pPr algn="ctr"/>
            <a:r>
              <a:rPr lang="en-US" altLang="zh-TW" sz="3200" dirty="0">
                <a:latin typeface="微軟正黑體" panose="020B0604030504040204" pitchFamily="34" charset="-120"/>
                <a:ea typeface="微軟正黑體" panose="020B0604030504040204" pitchFamily="34" charset="-120"/>
              </a:rPr>
              <a:t>light up</a:t>
            </a:r>
            <a:endParaRPr lang="zh-TW" altLang="en-US" sz="3200" dirty="0">
              <a:latin typeface="微軟正黑體" panose="020B0604030504040204" pitchFamily="34" charset="-120"/>
              <a:ea typeface="微軟正黑體" panose="020B0604030504040204" pitchFamily="34" charset="-120"/>
              <a:cs typeface="Calibri" panose="020F0502020204030204" pitchFamily="34" charset="0"/>
            </a:endParaRPr>
          </a:p>
        </p:txBody>
      </p:sp>
      <p:sp>
        <p:nvSpPr>
          <p:cNvPr id="15" name="矩形 14">
            <a:extLst>
              <a:ext uri="{FF2B5EF4-FFF2-40B4-BE49-F238E27FC236}">
                <a16:creationId xmlns:a16="http://schemas.microsoft.com/office/drawing/2014/main" id="{58C387E4-4460-4071-8CB6-8D0ABB1306E7}"/>
              </a:ext>
            </a:extLst>
          </p:cNvPr>
          <p:cNvSpPr/>
          <p:nvPr/>
        </p:nvSpPr>
        <p:spPr>
          <a:xfrm>
            <a:off x="2189810" y="355508"/>
            <a:ext cx="3926972" cy="584775"/>
          </a:xfrm>
          <a:prstGeom prst="rect">
            <a:avLst/>
          </a:prstGeom>
        </p:spPr>
        <p:txBody>
          <a:bodyPr wrap="square">
            <a:spAutoFit/>
          </a:bodyPr>
          <a:lstStyle/>
          <a:p>
            <a:pPr algn="ctr"/>
            <a:r>
              <a:rPr lang="en-US" altLang="zh-TW" sz="3200" dirty="0">
                <a:latin typeface="微軟正黑體" panose="020B0604030504040204" pitchFamily="34" charset="-120"/>
                <a:ea typeface="微軟正黑體" panose="020B0604030504040204" pitchFamily="34" charset="-120"/>
              </a:rPr>
              <a:t>passion</a:t>
            </a:r>
            <a:endParaRPr lang="zh-TW" altLang="en-US" sz="3200" dirty="0">
              <a:latin typeface="微軟正黑體" panose="020B0604030504040204" pitchFamily="34" charset="-120"/>
              <a:ea typeface="微軟正黑體" panose="020B0604030504040204" pitchFamily="34" charset="-120"/>
              <a:cs typeface="Calibri" panose="020F0502020204030204" pitchFamily="34" charset="0"/>
            </a:endParaRPr>
          </a:p>
        </p:txBody>
      </p:sp>
      <p:sp>
        <p:nvSpPr>
          <p:cNvPr id="16" name="文字方塊 15">
            <a:extLst>
              <a:ext uri="{FF2B5EF4-FFF2-40B4-BE49-F238E27FC236}">
                <a16:creationId xmlns:a16="http://schemas.microsoft.com/office/drawing/2014/main" id="{2CB9F9E9-C2B8-4189-99BC-000CEF995CD8}"/>
              </a:ext>
            </a:extLst>
          </p:cNvPr>
          <p:cNvSpPr txBox="1"/>
          <p:nvPr/>
        </p:nvSpPr>
        <p:spPr>
          <a:xfrm>
            <a:off x="6150472" y="5255894"/>
            <a:ext cx="6096000" cy="902555"/>
          </a:xfrm>
          <a:prstGeom prst="rect">
            <a:avLst/>
          </a:prstGeom>
          <a:noFill/>
        </p:spPr>
        <p:txBody>
          <a:bodyPr wrap="square" rtlCol="0">
            <a:spAutoFit/>
          </a:bodyPr>
          <a:lstStyle/>
          <a:p>
            <a:pPr algn="ctr">
              <a:lnSpc>
                <a:spcPct val="150000"/>
              </a:lnSpc>
            </a:pPr>
            <a:r>
              <a:rPr lang="zh-TW" altLang="en-US" sz="4000" dirty="0">
                <a:latin typeface="微軟正黑體" panose="020B0604030504040204" pitchFamily="34" charset="-120"/>
                <a:ea typeface="微軟正黑體" panose="020B0604030504040204" pitchFamily="34" charset="-120"/>
              </a:rPr>
              <a:t>为某种活动而四处活动。</a:t>
            </a:r>
          </a:p>
        </p:txBody>
      </p:sp>
    </p:spTree>
    <p:extLst>
      <p:ext uri="{BB962C8B-B14F-4D97-AF65-F5344CB8AC3E}">
        <p14:creationId xmlns:p14="http://schemas.microsoft.com/office/powerpoint/2010/main" val="834567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additive="base">
                                        <p:cTn id="37" dur="500" fill="hold"/>
                                        <p:tgtEl>
                                          <p:spTgt spid="4"/>
                                        </p:tgtEl>
                                        <p:attrNameLst>
                                          <p:attrName>ppt_x</p:attrName>
                                        </p:attrNameLst>
                                      </p:cBhvr>
                                      <p:tavLst>
                                        <p:tav tm="0">
                                          <p:val>
                                            <p:strVal val="#ppt_x"/>
                                          </p:val>
                                        </p:tav>
                                        <p:tav tm="100000">
                                          <p:val>
                                            <p:strVal val="#ppt_x"/>
                                          </p:val>
                                        </p:tav>
                                      </p:tavLst>
                                    </p:anim>
                                    <p:anim calcmode="lin" valueType="num">
                                      <p:cBhvr additive="base">
                                        <p:cTn id="3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ppt_x"/>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500" fill="hold"/>
                                        <p:tgtEl>
                                          <p:spTgt spid="11"/>
                                        </p:tgtEl>
                                        <p:attrNameLst>
                                          <p:attrName>ppt_x</p:attrName>
                                        </p:attrNameLst>
                                      </p:cBhvr>
                                      <p:tavLst>
                                        <p:tav tm="0">
                                          <p:val>
                                            <p:strVal val="#ppt_x"/>
                                          </p:val>
                                        </p:tav>
                                        <p:tav tm="100000">
                                          <p:val>
                                            <p:strVal val="#ppt_x"/>
                                          </p:val>
                                        </p:tav>
                                      </p:tavLst>
                                    </p:anim>
                                    <p:anim calcmode="lin" valueType="num">
                                      <p:cBhvr additive="base">
                                        <p:cTn id="5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5"/>
                                        </p:tgtEl>
                                        <p:attrNameLst>
                                          <p:attrName>style.visibility</p:attrName>
                                        </p:attrNameLst>
                                      </p:cBhvr>
                                      <p:to>
                                        <p:strVal val="visible"/>
                                      </p:to>
                                    </p:set>
                                    <p:anim calcmode="lin" valueType="num">
                                      <p:cBhvr additive="base">
                                        <p:cTn id="55" dur="500" fill="hold"/>
                                        <p:tgtEl>
                                          <p:spTgt spid="5"/>
                                        </p:tgtEl>
                                        <p:attrNameLst>
                                          <p:attrName>ppt_x</p:attrName>
                                        </p:attrNameLst>
                                      </p:cBhvr>
                                      <p:tavLst>
                                        <p:tav tm="0">
                                          <p:val>
                                            <p:strVal val="#ppt_x"/>
                                          </p:val>
                                        </p:tav>
                                        <p:tav tm="100000">
                                          <p:val>
                                            <p:strVal val="#ppt_x"/>
                                          </p:val>
                                        </p:tav>
                                      </p:tavLst>
                                    </p:anim>
                                    <p:anim calcmode="lin" valueType="num">
                                      <p:cBhvr additive="base">
                                        <p:cTn id="5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6"/>
                                        </p:tgtEl>
                                        <p:attrNameLst>
                                          <p:attrName>style.visibility</p:attrName>
                                        </p:attrNameLst>
                                      </p:cBhvr>
                                      <p:to>
                                        <p:strVal val="visible"/>
                                      </p:to>
                                    </p:set>
                                    <p:anim calcmode="lin" valueType="num">
                                      <p:cBhvr additive="base">
                                        <p:cTn id="61" dur="500" fill="hold"/>
                                        <p:tgtEl>
                                          <p:spTgt spid="16"/>
                                        </p:tgtEl>
                                        <p:attrNameLst>
                                          <p:attrName>ppt_x</p:attrName>
                                        </p:attrNameLst>
                                      </p:cBhvr>
                                      <p:tavLst>
                                        <p:tav tm="0">
                                          <p:val>
                                            <p:strVal val="#ppt_x"/>
                                          </p:val>
                                        </p:tav>
                                        <p:tav tm="100000">
                                          <p:val>
                                            <p:strVal val="#ppt_x"/>
                                          </p:val>
                                        </p:tav>
                                      </p:tavLst>
                                    </p:anim>
                                    <p:anim calcmode="lin" valueType="num">
                                      <p:cBhvr additive="base">
                                        <p:cTn id="6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additive="base">
                                        <p:cTn id="67" dur="500" fill="hold"/>
                                        <p:tgtEl>
                                          <p:spTgt spid="13"/>
                                        </p:tgtEl>
                                        <p:attrNameLst>
                                          <p:attrName>ppt_x</p:attrName>
                                        </p:attrNameLst>
                                      </p:cBhvr>
                                      <p:tavLst>
                                        <p:tav tm="0">
                                          <p:val>
                                            <p:strVal val="#ppt_x"/>
                                          </p:val>
                                        </p:tav>
                                        <p:tav tm="100000">
                                          <p:val>
                                            <p:strVal val="#ppt_x"/>
                                          </p:val>
                                        </p:tav>
                                      </p:tavLst>
                                    </p:anim>
                                    <p:anim calcmode="lin" valueType="num">
                                      <p:cBhvr additive="base">
                                        <p:cTn id="6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6"/>
                                        </p:tgtEl>
                                        <p:attrNameLst>
                                          <p:attrName>style.visibility</p:attrName>
                                        </p:attrNameLst>
                                      </p:cBhvr>
                                      <p:to>
                                        <p:strVal val="visible"/>
                                      </p:to>
                                    </p:set>
                                    <p:anim calcmode="lin" valueType="num">
                                      <p:cBhvr additive="base">
                                        <p:cTn id="73" dur="500" fill="hold"/>
                                        <p:tgtEl>
                                          <p:spTgt spid="6"/>
                                        </p:tgtEl>
                                        <p:attrNameLst>
                                          <p:attrName>ppt_x</p:attrName>
                                        </p:attrNameLst>
                                      </p:cBhvr>
                                      <p:tavLst>
                                        <p:tav tm="0">
                                          <p:val>
                                            <p:strVal val="#ppt_x"/>
                                          </p:val>
                                        </p:tav>
                                        <p:tav tm="100000">
                                          <p:val>
                                            <p:strVal val="#ppt_x"/>
                                          </p:val>
                                        </p:tav>
                                      </p:tavLst>
                                    </p:anim>
                                    <p:anim calcmode="lin" valueType="num">
                                      <p:cBhvr additive="base">
                                        <p:cTn id="7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7" grpId="0"/>
      <p:bldP spid="8" grpId="0"/>
      <p:bldP spid="9" grpId="0"/>
      <p:bldP spid="11" grpId="0"/>
      <p:bldP spid="13" grpId="0"/>
      <p:bldP spid="14" grpId="0"/>
      <p:bldP spid="15" grpId="0"/>
      <p:bldP spid="1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A6432754-648C-4AD6-A289-25556EFC636D}"/>
              </a:ext>
            </a:extLst>
          </p:cNvPr>
          <p:cNvSpPr txBox="1"/>
          <p:nvPr/>
        </p:nvSpPr>
        <p:spPr>
          <a:xfrm>
            <a:off x="333497" y="1042143"/>
            <a:ext cx="11525005" cy="1323439"/>
          </a:xfrm>
          <a:prstGeom prst="rect">
            <a:avLst/>
          </a:prstGeom>
          <a:solidFill>
            <a:srgbClr val="660033"/>
          </a:solidFill>
        </p:spPr>
        <p:txBody>
          <a:bodyPr wrap="square" rtlCol="0">
            <a:spAutoFit/>
          </a:bodyPr>
          <a:lstStyle/>
          <a:p>
            <a:pPr algn="ctr"/>
            <a:r>
              <a:rPr lang="zh-TW" altLang="en-US" sz="8000" dirty="0">
                <a:solidFill>
                  <a:schemeClr val="bg1"/>
                </a:solidFill>
                <a:latin typeface="微軟正黑體" panose="020B0604030504040204" pitchFamily="34" charset="-120"/>
                <a:ea typeface="微軟正黑體" panose="020B0604030504040204" pitchFamily="34" charset="-120"/>
              </a:rPr>
              <a:t>一度</a:t>
            </a:r>
            <a:endParaRPr lang="en-US" altLang="zh-TW" sz="8000" dirty="0">
              <a:solidFill>
                <a:schemeClr val="bg1"/>
              </a:solidFill>
              <a:latin typeface="微軟正黑體" panose="020B0604030504040204" pitchFamily="34" charset="-120"/>
              <a:ea typeface="微軟正黑體" panose="020B0604030504040204" pitchFamily="34" charset="-120"/>
            </a:endParaRPr>
          </a:p>
        </p:txBody>
      </p:sp>
      <p:sp>
        <p:nvSpPr>
          <p:cNvPr id="5" name="文字方塊 4">
            <a:extLst>
              <a:ext uri="{FF2B5EF4-FFF2-40B4-BE49-F238E27FC236}">
                <a16:creationId xmlns:a16="http://schemas.microsoft.com/office/drawing/2014/main" id="{4A824F04-5B21-4CAC-9E28-DE231C124E7C}"/>
              </a:ext>
            </a:extLst>
          </p:cNvPr>
          <p:cNvSpPr txBox="1"/>
          <p:nvPr/>
        </p:nvSpPr>
        <p:spPr>
          <a:xfrm>
            <a:off x="333497" y="2861617"/>
            <a:ext cx="11525005" cy="2749214"/>
          </a:xfrm>
          <a:prstGeom prst="rect">
            <a:avLst/>
          </a:prstGeom>
          <a:noFill/>
          <a:ln>
            <a:solidFill>
              <a:schemeClr val="tx1"/>
            </a:solidFill>
          </a:ln>
        </p:spPr>
        <p:txBody>
          <a:bodyPr wrap="square" rtlCol="0">
            <a:spAutoFit/>
          </a:bodyPr>
          <a:lstStyle/>
          <a:p>
            <a:pPr>
              <a:lnSpc>
                <a:spcPct val="150000"/>
              </a:lnSpc>
            </a:pPr>
            <a:r>
              <a:rPr lang="en-US" altLang="zh-TW" sz="4000" dirty="0">
                <a:latin typeface="微軟正黑體" panose="020B0604030504040204" pitchFamily="34" charset="-120"/>
                <a:ea typeface="微軟正黑體" panose="020B0604030504040204" pitchFamily="34" charset="-120"/>
              </a:rPr>
              <a:t>1.Adv.</a:t>
            </a:r>
            <a:r>
              <a:rPr lang="zh-TW" altLang="en-US" sz="4000" dirty="0">
                <a:latin typeface="微軟正黑體" panose="020B0604030504040204" pitchFamily="34" charset="-120"/>
                <a:ea typeface="微軟正黑體" panose="020B0604030504040204" pitchFamily="34" charset="-120"/>
              </a:rPr>
              <a:t>，表示过去发生过一次，或过去有过一阵</a:t>
            </a:r>
            <a:r>
              <a:rPr lang="en-US" altLang="zh-TW" sz="4000" dirty="0">
                <a:latin typeface="微軟正黑體" panose="020B0604030504040204" pitchFamily="34" charset="-120"/>
                <a:ea typeface="微軟正黑體" panose="020B0604030504040204" pitchFamily="34" charset="-120"/>
              </a:rPr>
              <a:t>(</a:t>
            </a:r>
            <a:r>
              <a:rPr lang="zh-TW" altLang="en-US" sz="4000" dirty="0">
                <a:latin typeface="微軟正黑體" panose="020B0604030504040204" pitchFamily="34" charset="-120"/>
                <a:ea typeface="微軟正黑體" panose="020B0604030504040204" pitchFamily="34" charset="-120"/>
              </a:rPr>
              <a:t>这</a:t>
            </a:r>
            <a:endParaRPr lang="en-US" altLang="zh-TW" sz="4000" dirty="0">
              <a:latin typeface="微軟正黑體" panose="020B0604030504040204" pitchFamily="34" charset="-120"/>
              <a:ea typeface="微軟正黑體" panose="020B0604030504040204" pitchFamily="34" charset="-120"/>
            </a:endParaRPr>
          </a:p>
          <a:p>
            <a:pPr>
              <a:lnSpc>
                <a:spcPct val="150000"/>
              </a:lnSpc>
            </a:pPr>
            <a:r>
              <a:rPr lang="zh-TW" altLang="en-US" sz="4000" dirty="0">
                <a:latin typeface="微軟正黑體" panose="020B0604030504040204" pitchFamily="34" charset="-120"/>
                <a:ea typeface="微軟正黑體" panose="020B0604030504040204" pitchFamily="34" charset="-120"/>
              </a:rPr>
              <a:t>  样的情况</a:t>
            </a:r>
            <a:r>
              <a:rPr lang="en-US" altLang="zh-TW" sz="4000" dirty="0">
                <a:latin typeface="微軟正黑體" panose="020B0604030504040204" pitchFamily="34" charset="-120"/>
                <a:ea typeface="微軟正黑體" panose="020B0604030504040204" pitchFamily="34" charset="-120"/>
              </a:rPr>
              <a:t>)</a:t>
            </a:r>
            <a:r>
              <a:rPr lang="zh-TW" altLang="en-US" sz="4000" dirty="0">
                <a:latin typeface="微軟正黑體" panose="020B0604030504040204" pitchFamily="34" charset="-120"/>
              </a:rPr>
              <a:t>。</a:t>
            </a:r>
            <a:endParaRPr lang="en-US" altLang="zh-TW" sz="4000" dirty="0">
              <a:latin typeface="微軟正黑體" panose="020B0604030504040204" pitchFamily="34" charset="-120"/>
            </a:endParaRPr>
          </a:p>
          <a:p>
            <a:pPr>
              <a:lnSpc>
                <a:spcPct val="150000"/>
              </a:lnSpc>
            </a:pPr>
            <a:r>
              <a:rPr lang="en-US" altLang="zh-TW" sz="4000" dirty="0">
                <a:latin typeface="微軟正黑體" panose="020B0604030504040204" pitchFamily="34" charset="-120"/>
                <a:ea typeface="微軟正黑體" panose="020B0604030504040204" pitchFamily="34" charset="-120"/>
              </a:rPr>
              <a:t>2.</a:t>
            </a:r>
            <a:r>
              <a:rPr lang="zh-TW" altLang="en-US" sz="4000" dirty="0">
                <a:latin typeface="微軟正黑體" panose="020B0604030504040204" pitchFamily="34" charset="-120"/>
                <a:ea typeface="微軟正黑體" panose="020B0604030504040204" pitchFamily="34" charset="-120"/>
              </a:rPr>
              <a:t>还有名词的用法，意思是“一次”。</a:t>
            </a:r>
            <a:endParaRPr lang="en-US" altLang="zh-TW" sz="40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867540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A6432754-648C-4AD6-A289-25556EFC636D}"/>
              </a:ext>
            </a:extLst>
          </p:cNvPr>
          <p:cNvSpPr txBox="1"/>
          <p:nvPr/>
        </p:nvSpPr>
        <p:spPr>
          <a:xfrm>
            <a:off x="0" y="0"/>
            <a:ext cx="1454728" cy="707886"/>
          </a:xfrm>
          <a:prstGeom prst="rect">
            <a:avLst/>
          </a:prstGeom>
          <a:solidFill>
            <a:srgbClr val="660033"/>
          </a:solidFill>
        </p:spPr>
        <p:txBody>
          <a:bodyPr wrap="square" rtlCol="0">
            <a:spAutoFit/>
          </a:bodyPr>
          <a:lstStyle/>
          <a:p>
            <a:pPr algn="ctr"/>
            <a:r>
              <a:rPr lang="zh-TW" altLang="en-US" sz="4000" dirty="0">
                <a:solidFill>
                  <a:schemeClr val="bg1"/>
                </a:solidFill>
                <a:latin typeface="微軟正黑體" panose="020B0604030504040204" pitchFamily="34" charset="-120"/>
                <a:ea typeface="微軟正黑體" panose="020B0604030504040204" pitchFamily="34" charset="-120"/>
              </a:rPr>
              <a:t>一度</a:t>
            </a:r>
            <a:endParaRPr lang="en-US" altLang="zh-TW" sz="4000" dirty="0">
              <a:solidFill>
                <a:schemeClr val="bg1"/>
              </a:solidFill>
              <a:latin typeface="微軟正黑體" panose="020B0604030504040204" pitchFamily="34" charset="-120"/>
              <a:ea typeface="微軟正黑體" panose="020B0604030504040204" pitchFamily="34" charset="-120"/>
            </a:endParaRPr>
          </a:p>
        </p:txBody>
      </p:sp>
      <p:sp>
        <p:nvSpPr>
          <p:cNvPr id="3" name="文字方塊 2">
            <a:extLst>
              <a:ext uri="{FF2B5EF4-FFF2-40B4-BE49-F238E27FC236}">
                <a16:creationId xmlns:a16="http://schemas.microsoft.com/office/drawing/2014/main" id="{2BCE3305-C7F6-4A40-AAF9-826FFACD7D5C}"/>
              </a:ext>
            </a:extLst>
          </p:cNvPr>
          <p:cNvSpPr txBox="1"/>
          <p:nvPr/>
        </p:nvSpPr>
        <p:spPr>
          <a:xfrm>
            <a:off x="333375" y="990600"/>
            <a:ext cx="11525250" cy="5172506"/>
          </a:xfrm>
          <a:prstGeom prst="rect">
            <a:avLst/>
          </a:prstGeom>
          <a:noFill/>
        </p:spPr>
        <p:txBody>
          <a:bodyPr wrap="square" rtlCol="0">
            <a:spAutoFit/>
          </a:bodyPr>
          <a:lstStyle/>
          <a:p>
            <a:pPr>
              <a:lnSpc>
                <a:spcPct val="150000"/>
              </a:lnSpc>
            </a:pPr>
            <a:r>
              <a:rPr lang="en-US" altLang="zh-TW" sz="3200" dirty="0">
                <a:latin typeface="微軟正黑體" panose="020B0604030504040204" pitchFamily="34" charset="-120"/>
                <a:ea typeface="微軟正黑體" panose="020B0604030504040204" pitchFamily="34" charset="-120"/>
              </a:rPr>
              <a:t>1.</a:t>
            </a:r>
            <a:r>
              <a:rPr lang="zh-TW" altLang="en-US" sz="3200" dirty="0">
                <a:latin typeface="微軟正黑體" panose="020B0604030504040204" pitchFamily="34" charset="-120"/>
                <a:ea typeface="微軟正黑體" panose="020B0604030504040204" pitchFamily="34" charset="-120"/>
              </a:rPr>
              <a:t>他曾因为无法戒毒而</a:t>
            </a:r>
            <a:r>
              <a:rPr lang="zh-TW" altLang="en-US" sz="3200" dirty="0">
                <a:highlight>
                  <a:srgbClr val="FFFF00"/>
                </a:highlight>
                <a:latin typeface="微軟正黑體" panose="020B0604030504040204" pitchFamily="34" charset="-120"/>
                <a:ea typeface="微軟正黑體" panose="020B0604030504040204" pitchFamily="34" charset="-120"/>
              </a:rPr>
              <a:t>一度</a:t>
            </a:r>
            <a:r>
              <a:rPr lang="zh-TW" altLang="en-US" sz="3200" dirty="0">
                <a:latin typeface="微軟正黑體" panose="020B0604030504040204" pitchFamily="34" charset="-120"/>
                <a:ea typeface="微軟正黑體" panose="020B0604030504040204" pitchFamily="34" charset="-120"/>
              </a:rPr>
              <a:t>对生活失去信心。</a:t>
            </a:r>
            <a:endParaRPr lang="en-US" altLang="zh-TW" sz="3200" dirty="0">
              <a:latin typeface="微軟正黑體" panose="020B0604030504040204" pitchFamily="34" charset="-120"/>
              <a:ea typeface="微軟正黑體" panose="020B0604030504040204" pitchFamily="34" charset="-120"/>
            </a:endParaRPr>
          </a:p>
          <a:p>
            <a:pPr>
              <a:lnSpc>
                <a:spcPct val="150000"/>
              </a:lnSpc>
            </a:pPr>
            <a:r>
              <a:rPr lang="en-US" altLang="zh-TW" sz="3200" dirty="0">
                <a:latin typeface="微軟正黑體" panose="020B0604030504040204" pitchFamily="34" charset="-120"/>
                <a:ea typeface="微軟正黑體" panose="020B0604030504040204" pitchFamily="34" charset="-120"/>
              </a:rPr>
              <a:t>2.</a:t>
            </a:r>
            <a:r>
              <a:rPr lang="zh-TW" altLang="en-US" sz="3200" dirty="0">
                <a:latin typeface="微軟正黑體" panose="020B0604030504040204" pitchFamily="34" charset="-120"/>
                <a:ea typeface="微軟正黑體" panose="020B0604030504040204" pitchFamily="34" charset="-120"/>
              </a:rPr>
              <a:t>这两个青梅竹马的朋友</a:t>
            </a:r>
            <a:r>
              <a:rPr lang="zh-TW" altLang="en-US" sz="3200" dirty="0">
                <a:highlight>
                  <a:srgbClr val="FFFF00"/>
                </a:highlight>
                <a:latin typeface="微軟正黑體" panose="020B0604030504040204" pitchFamily="34" charset="-120"/>
                <a:ea typeface="微軟正黑體" panose="020B0604030504040204" pitchFamily="34" charset="-120"/>
              </a:rPr>
              <a:t>一度</a:t>
            </a:r>
            <a:r>
              <a:rPr lang="zh-TW" altLang="en-US" sz="3200" dirty="0">
                <a:latin typeface="微軟正黑體" panose="020B0604030504040204" pitchFamily="34" charset="-120"/>
                <a:ea typeface="微軟正黑體" panose="020B0604030504040204" pitchFamily="34" charset="-120"/>
              </a:rPr>
              <a:t>失去了联系，但后来在一个偶然的</a:t>
            </a:r>
            <a:endParaRPr lang="en-US" altLang="zh-TW" sz="3200" dirty="0">
              <a:latin typeface="微軟正黑體" panose="020B0604030504040204" pitchFamily="34" charset="-120"/>
              <a:ea typeface="微軟正黑體" panose="020B0604030504040204" pitchFamily="34" charset="-120"/>
            </a:endParaRPr>
          </a:p>
          <a:p>
            <a:pPr>
              <a:lnSpc>
                <a:spcPct val="150000"/>
              </a:lnSpc>
            </a:pPr>
            <a:r>
              <a:rPr lang="zh-TW" altLang="en-US" sz="3200" dirty="0">
                <a:latin typeface="微軟正黑體" panose="020B0604030504040204" pitchFamily="34" charset="-120"/>
                <a:ea typeface="微軟正黑體" panose="020B0604030504040204" pitchFamily="34" charset="-120"/>
              </a:rPr>
              <a:t>   机会又见面了。</a:t>
            </a:r>
            <a:endParaRPr lang="en-US" altLang="zh-TW" sz="3200" dirty="0">
              <a:latin typeface="微軟正黑體" panose="020B0604030504040204" pitchFamily="34" charset="-120"/>
              <a:ea typeface="微軟正黑體" panose="020B0604030504040204" pitchFamily="34" charset="-120"/>
            </a:endParaRPr>
          </a:p>
          <a:p>
            <a:pPr>
              <a:lnSpc>
                <a:spcPct val="150000"/>
              </a:lnSpc>
            </a:pPr>
            <a:r>
              <a:rPr lang="en-US" altLang="zh-TW" sz="3200" dirty="0">
                <a:latin typeface="微軟正黑體" panose="020B0604030504040204" pitchFamily="34" charset="-120"/>
                <a:ea typeface="微軟正黑體" panose="020B0604030504040204" pitchFamily="34" charset="-120"/>
              </a:rPr>
              <a:t>3.</a:t>
            </a:r>
            <a:r>
              <a:rPr lang="zh-TW" altLang="en-US" sz="3200" dirty="0">
                <a:latin typeface="微軟正黑體" panose="020B0604030504040204" pitchFamily="34" charset="-120"/>
                <a:ea typeface="微軟正黑體" panose="020B0604030504040204" pitchFamily="34" charset="-120"/>
              </a:rPr>
              <a:t>在会议进行的过程中，</a:t>
            </a:r>
            <a:r>
              <a:rPr lang="zh-TW" altLang="en-US" sz="3200" dirty="0">
                <a:highlight>
                  <a:srgbClr val="FFFF00"/>
                </a:highlight>
                <a:latin typeface="微軟正黑體" panose="020B0604030504040204" pitchFamily="34" charset="-120"/>
                <a:ea typeface="微軟正黑體" panose="020B0604030504040204" pitchFamily="34" charset="-120"/>
              </a:rPr>
              <a:t>一度</a:t>
            </a:r>
            <a:r>
              <a:rPr lang="zh-TW" altLang="en-US" sz="3200" dirty="0">
                <a:latin typeface="微軟正黑體" panose="020B0604030504040204" pitchFamily="34" charset="-120"/>
                <a:ea typeface="微軟正黑體" panose="020B0604030504040204" pitchFamily="34" charset="-120"/>
              </a:rPr>
              <a:t>因为有与会者情绪冲动而暂停，但</a:t>
            </a:r>
            <a:endParaRPr lang="en-US" altLang="zh-TW" sz="3200" dirty="0">
              <a:latin typeface="微軟正黑體" panose="020B0604030504040204" pitchFamily="34" charset="-120"/>
              <a:ea typeface="微軟正黑體" panose="020B0604030504040204" pitchFamily="34" charset="-120"/>
            </a:endParaRPr>
          </a:p>
          <a:p>
            <a:pPr>
              <a:lnSpc>
                <a:spcPct val="150000"/>
              </a:lnSpc>
            </a:pPr>
            <a:r>
              <a:rPr lang="zh-TW" altLang="en-US" sz="3200" dirty="0">
                <a:latin typeface="微軟正黑體" panose="020B0604030504040204" pitchFamily="34" charset="-120"/>
                <a:ea typeface="微軟正黑體" panose="020B0604030504040204" pitchFamily="34" charset="-120"/>
              </a:rPr>
              <a:t>   不久又恢复了。</a:t>
            </a:r>
            <a:endParaRPr lang="en-US" altLang="zh-TW" sz="3200" dirty="0">
              <a:latin typeface="微軟正黑體" panose="020B0604030504040204" pitchFamily="34" charset="-120"/>
              <a:ea typeface="微軟正黑體" panose="020B0604030504040204" pitchFamily="34" charset="-120"/>
            </a:endParaRPr>
          </a:p>
          <a:p>
            <a:pPr>
              <a:lnSpc>
                <a:spcPct val="150000"/>
              </a:lnSpc>
            </a:pPr>
            <a:r>
              <a:rPr lang="en-US" altLang="zh-TW" sz="3200" dirty="0">
                <a:latin typeface="微軟正黑體" panose="020B0604030504040204" pitchFamily="34" charset="-120"/>
                <a:ea typeface="微軟正黑體" panose="020B0604030504040204" pitchFamily="34" charset="-120"/>
              </a:rPr>
              <a:t>4.</a:t>
            </a:r>
            <a:r>
              <a:rPr lang="zh-TW" altLang="en-US" sz="3200" dirty="0">
                <a:latin typeface="微軟正黑體" panose="020B0604030504040204" pitchFamily="34" charset="-120"/>
                <a:ea typeface="微軟正黑體" panose="020B0604030504040204" pitchFamily="34" charset="-120"/>
              </a:rPr>
              <a:t>四年</a:t>
            </a:r>
            <a:r>
              <a:rPr lang="zh-TW" altLang="en-US" sz="3200" dirty="0">
                <a:highlight>
                  <a:srgbClr val="FFFF00"/>
                </a:highlight>
                <a:latin typeface="微軟正黑體" panose="020B0604030504040204" pitchFamily="34" charset="-120"/>
                <a:ea typeface="微軟正黑體" panose="020B0604030504040204" pitchFamily="34" charset="-120"/>
              </a:rPr>
              <a:t>一度</a:t>
            </a:r>
            <a:r>
              <a:rPr lang="zh-TW" altLang="en-US" sz="3200" dirty="0">
                <a:latin typeface="微軟正黑體" panose="020B0604030504040204" pitchFamily="34" charset="-120"/>
                <a:ea typeface="微軟正黑體" panose="020B0604030504040204" pitchFamily="34" charset="-120"/>
              </a:rPr>
              <a:t>的奥运会是全世界的人都关注的盛会。</a:t>
            </a:r>
            <a:endParaRPr lang="en-US" altLang="zh-TW" sz="3200" dirty="0">
              <a:latin typeface="微軟正黑體" panose="020B0604030504040204" pitchFamily="34" charset="-120"/>
              <a:ea typeface="微軟正黑體" panose="020B0604030504040204" pitchFamily="34" charset="-120"/>
            </a:endParaRPr>
          </a:p>
          <a:p>
            <a:pPr>
              <a:lnSpc>
                <a:spcPct val="150000"/>
              </a:lnSpc>
            </a:pPr>
            <a:r>
              <a:rPr lang="en-US" altLang="zh-TW" sz="3200" dirty="0">
                <a:latin typeface="微軟正黑體" panose="020B0604030504040204" pitchFamily="34" charset="-120"/>
                <a:ea typeface="微軟正黑體" panose="020B0604030504040204" pitchFamily="34" charset="-120"/>
              </a:rPr>
              <a:t>5.</a:t>
            </a:r>
            <a:r>
              <a:rPr lang="zh-TW" altLang="en-US" sz="3200" dirty="0">
                <a:latin typeface="微軟正黑體" panose="020B0604030504040204" pitchFamily="34" charset="-120"/>
                <a:ea typeface="微軟正黑體" panose="020B0604030504040204" pitchFamily="34" charset="-120"/>
              </a:rPr>
              <a:t>一年</a:t>
            </a:r>
            <a:r>
              <a:rPr lang="zh-TW" altLang="en-US" sz="3200" dirty="0">
                <a:highlight>
                  <a:srgbClr val="FFFF00"/>
                </a:highlight>
                <a:latin typeface="微軟正黑體" panose="020B0604030504040204" pitchFamily="34" charset="-120"/>
                <a:ea typeface="微軟正黑體" panose="020B0604030504040204" pitchFamily="34" charset="-120"/>
              </a:rPr>
              <a:t>一度</a:t>
            </a:r>
            <a:r>
              <a:rPr lang="zh-TW" altLang="en-US" sz="3200" dirty="0">
                <a:latin typeface="微軟正黑體" panose="020B0604030504040204" pitchFamily="34" charset="-120"/>
                <a:ea typeface="微軟正黑體" panose="020B0604030504040204" pitchFamily="34" charset="-120"/>
              </a:rPr>
              <a:t>的春节是中国人全家团聚的幸福时刻。</a:t>
            </a:r>
          </a:p>
        </p:txBody>
      </p:sp>
    </p:spTree>
    <p:extLst>
      <p:ext uri="{BB962C8B-B14F-4D97-AF65-F5344CB8AC3E}">
        <p14:creationId xmlns:p14="http://schemas.microsoft.com/office/powerpoint/2010/main" val="3386023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A6432754-648C-4AD6-A289-25556EFC636D}"/>
              </a:ext>
            </a:extLst>
          </p:cNvPr>
          <p:cNvSpPr txBox="1"/>
          <p:nvPr/>
        </p:nvSpPr>
        <p:spPr>
          <a:xfrm>
            <a:off x="0" y="0"/>
            <a:ext cx="1454728" cy="707886"/>
          </a:xfrm>
          <a:prstGeom prst="rect">
            <a:avLst/>
          </a:prstGeom>
          <a:solidFill>
            <a:srgbClr val="660033"/>
          </a:solidFill>
        </p:spPr>
        <p:txBody>
          <a:bodyPr wrap="square" rtlCol="0">
            <a:spAutoFit/>
          </a:bodyPr>
          <a:lstStyle/>
          <a:p>
            <a:pPr algn="ctr"/>
            <a:r>
              <a:rPr lang="zh-TW" altLang="en-US" sz="4000" dirty="0">
                <a:solidFill>
                  <a:schemeClr val="bg1"/>
                </a:solidFill>
                <a:latin typeface="微軟正黑體" panose="020B0604030504040204" pitchFamily="34" charset="-120"/>
                <a:ea typeface="微軟正黑體" panose="020B0604030504040204" pitchFamily="34" charset="-120"/>
              </a:rPr>
              <a:t>一度</a:t>
            </a:r>
            <a:endParaRPr lang="en-US" altLang="zh-TW" sz="4000" dirty="0">
              <a:solidFill>
                <a:schemeClr val="bg1"/>
              </a:solidFill>
              <a:latin typeface="微軟正黑體" panose="020B0604030504040204" pitchFamily="34" charset="-120"/>
              <a:ea typeface="微軟正黑體" panose="020B0604030504040204" pitchFamily="34" charset="-120"/>
            </a:endParaRPr>
          </a:p>
        </p:txBody>
      </p:sp>
      <p:sp>
        <p:nvSpPr>
          <p:cNvPr id="4" name="文字方塊 3">
            <a:extLst>
              <a:ext uri="{FF2B5EF4-FFF2-40B4-BE49-F238E27FC236}">
                <a16:creationId xmlns:a16="http://schemas.microsoft.com/office/drawing/2014/main" id="{3A49AABF-FC69-4046-B2DE-4B65C6F64027}"/>
              </a:ext>
            </a:extLst>
          </p:cNvPr>
          <p:cNvSpPr txBox="1"/>
          <p:nvPr/>
        </p:nvSpPr>
        <p:spPr>
          <a:xfrm>
            <a:off x="338137" y="1104899"/>
            <a:ext cx="11515725" cy="5172506"/>
          </a:xfrm>
          <a:prstGeom prst="rect">
            <a:avLst/>
          </a:prstGeom>
          <a:noFill/>
        </p:spPr>
        <p:txBody>
          <a:bodyPr wrap="square" rtlCol="0">
            <a:spAutoFit/>
          </a:bodyPr>
          <a:lstStyle/>
          <a:p>
            <a:pPr>
              <a:lnSpc>
                <a:spcPct val="150000"/>
              </a:lnSpc>
            </a:pPr>
            <a:r>
              <a:rPr lang="en-US" altLang="zh-TW" sz="3200" dirty="0">
                <a:latin typeface="微軟正黑體" panose="020B0604030504040204" pitchFamily="34" charset="-120"/>
                <a:ea typeface="微軟正黑體" panose="020B0604030504040204" pitchFamily="34" charset="-120"/>
              </a:rPr>
              <a:t>1.</a:t>
            </a:r>
            <a:r>
              <a:rPr lang="zh-TW" altLang="en-US" sz="3200" dirty="0">
                <a:latin typeface="微軟正黑體" panose="020B0604030504040204" pitchFamily="34" charset="-120"/>
                <a:ea typeface="微軟正黑體" panose="020B0604030504040204" pitchFamily="34" charset="-120"/>
              </a:rPr>
              <a:t>这种花一年只开一度，</a:t>
            </a:r>
            <a:r>
              <a:rPr lang="en-US" altLang="zh-TW" sz="3200" dirty="0">
                <a:latin typeface="微軟正黑體" panose="020B0604030504040204" pitchFamily="34" charset="-120"/>
                <a:ea typeface="微軟正黑體" panose="020B0604030504040204" pitchFamily="34" charset="-120"/>
              </a:rPr>
              <a:t>______________________________</a:t>
            </a:r>
            <a:r>
              <a:rPr lang="zh-TW" altLang="en-US" sz="3200" dirty="0">
                <a:latin typeface="微軟正黑體" panose="020B0604030504040204" pitchFamily="34" charset="-120"/>
                <a:ea typeface="微軟正黑體" panose="020B0604030504040204" pitchFamily="34" charset="-120"/>
              </a:rPr>
              <a:t>。</a:t>
            </a:r>
            <a:endParaRPr lang="en-US" altLang="zh-TW" sz="3200" dirty="0">
              <a:latin typeface="微軟正黑體" panose="020B0604030504040204" pitchFamily="34" charset="-120"/>
              <a:ea typeface="微軟正黑體" panose="020B0604030504040204" pitchFamily="34" charset="-120"/>
            </a:endParaRPr>
          </a:p>
          <a:p>
            <a:pPr>
              <a:lnSpc>
                <a:spcPct val="150000"/>
              </a:lnSpc>
            </a:pPr>
            <a:r>
              <a:rPr lang="en-US" altLang="zh-TW" sz="3200" dirty="0">
                <a:latin typeface="微軟正黑體" panose="020B0604030504040204" pitchFamily="34" charset="-120"/>
                <a:ea typeface="微軟正黑體" panose="020B0604030504040204" pitchFamily="34" charset="-120"/>
              </a:rPr>
              <a:t>2.A</a:t>
            </a:r>
            <a:r>
              <a:rPr lang="zh-TW" altLang="en-US" sz="3200" dirty="0">
                <a:latin typeface="微軟正黑體" panose="020B0604030504040204" pitchFamily="34" charset="-120"/>
                <a:ea typeface="微軟正黑體" panose="020B0604030504040204" pitchFamily="34" charset="-120"/>
              </a:rPr>
              <a:t>：这种有趣的运动动物会多长时间举行一次啊？</a:t>
            </a:r>
            <a:endParaRPr lang="en-US" altLang="zh-TW" sz="3200" dirty="0">
              <a:latin typeface="微軟正黑體" panose="020B0604030504040204" pitchFamily="34" charset="-120"/>
              <a:ea typeface="微軟正黑體" panose="020B0604030504040204" pitchFamily="34" charset="-120"/>
            </a:endParaRPr>
          </a:p>
          <a:p>
            <a:pPr>
              <a:lnSpc>
                <a:spcPct val="150000"/>
              </a:lnSpc>
            </a:pPr>
            <a:r>
              <a:rPr lang="en-US" altLang="zh-TW" sz="3200" dirty="0">
                <a:latin typeface="微軟正黑體" panose="020B0604030504040204" pitchFamily="34" charset="-120"/>
                <a:ea typeface="微軟正黑體" panose="020B0604030504040204" pitchFamily="34" charset="-120"/>
              </a:rPr>
              <a:t>   B</a:t>
            </a:r>
            <a:r>
              <a:rPr lang="zh-TW" altLang="en-US" sz="3200" dirty="0">
                <a:latin typeface="微軟正黑體" panose="020B0604030504040204" pitchFamily="34" charset="-120"/>
                <a:ea typeface="微軟正黑體" panose="020B0604030504040204" pitchFamily="34" charset="-120"/>
              </a:rPr>
              <a:t>：</a:t>
            </a:r>
            <a:r>
              <a:rPr lang="en-US" altLang="zh-TW" sz="3200" dirty="0">
                <a:latin typeface="微軟正黑體" panose="020B0604030504040204" pitchFamily="34" charset="-120"/>
                <a:ea typeface="微軟正黑體" panose="020B0604030504040204" pitchFamily="34" charset="-120"/>
              </a:rPr>
              <a:t>__________________________________________________</a:t>
            </a:r>
            <a:r>
              <a:rPr lang="zh-TW" altLang="en-US" sz="3200" dirty="0">
                <a:latin typeface="微軟正黑體" panose="020B0604030504040204" pitchFamily="34" charset="-120"/>
                <a:ea typeface="微軟正黑體" panose="020B0604030504040204" pitchFamily="34" charset="-120"/>
              </a:rPr>
              <a:t>。</a:t>
            </a:r>
            <a:endParaRPr lang="en-US" altLang="zh-TW" sz="3200" dirty="0">
              <a:latin typeface="微軟正黑體" panose="020B0604030504040204" pitchFamily="34" charset="-120"/>
              <a:ea typeface="微軟正黑體" panose="020B0604030504040204" pitchFamily="34" charset="-120"/>
            </a:endParaRPr>
          </a:p>
          <a:p>
            <a:pPr>
              <a:lnSpc>
                <a:spcPct val="150000"/>
              </a:lnSpc>
            </a:pPr>
            <a:r>
              <a:rPr lang="en-US" altLang="zh-TW" sz="3200" dirty="0">
                <a:latin typeface="微軟正黑體" panose="020B0604030504040204" pitchFamily="34" charset="-120"/>
                <a:ea typeface="微軟正黑體" panose="020B0604030504040204" pitchFamily="34" charset="-120"/>
              </a:rPr>
              <a:t>3. A</a:t>
            </a:r>
            <a:r>
              <a:rPr lang="zh-TW" altLang="en-US" sz="3200" dirty="0">
                <a:latin typeface="微軟正黑體" panose="020B0604030504040204" pitchFamily="34" charset="-120"/>
                <a:ea typeface="微軟正黑體" panose="020B0604030504040204" pitchFamily="34" charset="-120"/>
              </a:rPr>
              <a:t>：通说山田一直在犹豫，他现在决定去中国留学了吗？</a:t>
            </a:r>
            <a:endParaRPr lang="en-US" altLang="zh-TW" sz="3200" dirty="0">
              <a:latin typeface="微軟正黑體" panose="020B0604030504040204" pitchFamily="34" charset="-120"/>
              <a:ea typeface="微軟正黑體" panose="020B0604030504040204" pitchFamily="34" charset="-120"/>
            </a:endParaRPr>
          </a:p>
          <a:p>
            <a:pPr>
              <a:lnSpc>
                <a:spcPct val="150000"/>
              </a:lnSpc>
            </a:pPr>
            <a:r>
              <a:rPr lang="zh-TW" altLang="en-US" sz="3200" dirty="0">
                <a:latin typeface="微軟正黑體" panose="020B0604030504040204" pitchFamily="34" charset="-120"/>
                <a:ea typeface="微軟正黑體" panose="020B0604030504040204" pitchFamily="34" charset="-120"/>
              </a:rPr>
              <a:t> </a:t>
            </a:r>
            <a:r>
              <a:rPr lang="en-US" altLang="zh-TW" sz="3200" dirty="0">
                <a:latin typeface="微軟正黑體" panose="020B0604030504040204" pitchFamily="34" charset="-120"/>
                <a:ea typeface="微軟正黑體" panose="020B0604030504040204" pitchFamily="34" charset="-120"/>
              </a:rPr>
              <a:t>   B</a:t>
            </a:r>
            <a:r>
              <a:rPr lang="zh-TW" altLang="en-US" sz="3200" dirty="0">
                <a:latin typeface="微軟正黑體" panose="020B0604030504040204" pitchFamily="34" charset="-120"/>
                <a:ea typeface="微軟正黑體" panose="020B0604030504040204" pitchFamily="34" charset="-120"/>
              </a:rPr>
              <a:t>：</a:t>
            </a:r>
            <a:r>
              <a:rPr lang="en-US" altLang="zh-TW" sz="3200" dirty="0">
                <a:latin typeface="微軟正黑體" panose="020B0604030504040204" pitchFamily="34" charset="-120"/>
                <a:ea typeface="微軟正黑體" panose="020B0604030504040204" pitchFamily="34" charset="-120"/>
              </a:rPr>
              <a:t>__________________________________________________</a:t>
            </a:r>
            <a:r>
              <a:rPr lang="zh-TW" altLang="en-US" sz="3200" dirty="0">
                <a:latin typeface="微軟正黑體" panose="020B0604030504040204" pitchFamily="34" charset="-120"/>
                <a:ea typeface="微軟正黑體" panose="020B0604030504040204" pitchFamily="34" charset="-120"/>
              </a:rPr>
              <a:t>。</a:t>
            </a:r>
            <a:endParaRPr lang="en-US" altLang="zh-TW" sz="3200" dirty="0">
              <a:latin typeface="微軟正黑體" panose="020B0604030504040204" pitchFamily="34" charset="-120"/>
              <a:ea typeface="微軟正黑體" panose="020B0604030504040204" pitchFamily="34" charset="-120"/>
            </a:endParaRPr>
          </a:p>
          <a:p>
            <a:pPr>
              <a:lnSpc>
                <a:spcPct val="150000"/>
              </a:lnSpc>
            </a:pPr>
            <a:r>
              <a:rPr lang="en-US" altLang="zh-TW" sz="3200" dirty="0">
                <a:latin typeface="微軟正黑體" panose="020B0604030504040204" pitchFamily="34" charset="-120"/>
                <a:ea typeface="微軟正黑體" panose="020B0604030504040204" pitchFamily="34" charset="-120"/>
              </a:rPr>
              <a:t>4. A</a:t>
            </a:r>
            <a:r>
              <a:rPr lang="zh-TW" altLang="en-US" sz="3200" dirty="0">
                <a:latin typeface="微軟正黑體" panose="020B0604030504040204" pitchFamily="34" charset="-120"/>
                <a:ea typeface="微軟正黑體" panose="020B0604030504040204" pitchFamily="34" charset="-120"/>
              </a:rPr>
              <a:t>：你知道</a:t>
            </a:r>
            <a:r>
              <a:rPr lang="en-US" altLang="zh-TW" sz="3200" dirty="0">
                <a:latin typeface="微軟正黑體" panose="020B0604030504040204" pitchFamily="34" charset="-120"/>
                <a:ea typeface="微軟正黑體" panose="020B0604030504040204" pitchFamily="34" charset="-120"/>
              </a:rPr>
              <a:t>1949</a:t>
            </a:r>
            <a:r>
              <a:rPr lang="zh-TW" altLang="en-US" sz="3200" dirty="0">
                <a:latin typeface="微軟正黑體" panose="020B0604030504040204" pitchFamily="34" charset="-120"/>
                <a:ea typeface="微軟正黑體" panose="020B0604030504040204" pitchFamily="34" charset="-120"/>
              </a:rPr>
              <a:t>年以后，中国的经济发展经历了哪些低谷吗？</a:t>
            </a:r>
            <a:r>
              <a:rPr lang="en-US" altLang="zh-TW" sz="3200" dirty="0">
                <a:latin typeface="微軟正黑體" panose="020B0604030504040204" pitchFamily="34" charset="-120"/>
                <a:ea typeface="微軟正黑體" panose="020B0604030504040204" pitchFamily="34" charset="-120"/>
              </a:rPr>
              <a:t>  </a:t>
            </a:r>
            <a:r>
              <a:rPr lang="zh-TW" altLang="en-US" sz="3200" dirty="0">
                <a:latin typeface="微軟正黑體" panose="020B0604030504040204" pitchFamily="34" charset="-120"/>
                <a:ea typeface="微軟正黑體" panose="020B0604030504040204" pitchFamily="34" charset="-120"/>
              </a:rPr>
              <a:t> </a:t>
            </a:r>
            <a:r>
              <a:rPr lang="en-US" altLang="zh-TW" sz="3200" dirty="0">
                <a:latin typeface="微軟正黑體" panose="020B0604030504040204" pitchFamily="34" charset="-120"/>
                <a:ea typeface="微軟正黑體" panose="020B0604030504040204" pitchFamily="34" charset="-120"/>
              </a:rPr>
              <a:t> </a:t>
            </a:r>
            <a:r>
              <a:rPr lang="zh-TW" altLang="en-US" sz="3200" dirty="0">
                <a:latin typeface="微軟正黑體" panose="020B0604030504040204" pitchFamily="34" charset="-120"/>
                <a:ea typeface="微軟正黑體" panose="020B0604030504040204" pitchFamily="34" charset="-120"/>
              </a:rPr>
              <a:t>  </a:t>
            </a:r>
            <a:endParaRPr lang="en-US" altLang="zh-TW" sz="3200" dirty="0">
              <a:latin typeface="微軟正黑體" panose="020B0604030504040204" pitchFamily="34" charset="-120"/>
              <a:ea typeface="微軟正黑體" panose="020B0604030504040204" pitchFamily="34" charset="-120"/>
            </a:endParaRPr>
          </a:p>
          <a:p>
            <a:pPr>
              <a:lnSpc>
                <a:spcPct val="150000"/>
              </a:lnSpc>
            </a:pPr>
            <a:r>
              <a:rPr lang="zh-TW" altLang="en-US" sz="3200" dirty="0">
                <a:latin typeface="微軟正黑體" panose="020B0604030504040204" pitchFamily="34" charset="-120"/>
                <a:ea typeface="微軟正黑體" panose="020B0604030504040204" pitchFamily="34" charset="-120"/>
              </a:rPr>
              <a:t>    </a:t>
            </a:r>
            <a:r>
              <a:rPr lang="en-US" altLang="zh-TW" sz="3200" dirty="0">
                <a:latin typeface="微軟正黑體" panose="020B0604030504040204" pitchFamily="34" charset="-120"/>
                <a:ea typeface="微軟正黑體" panose="020B0604030504040204" pitchFamily="34" charset="-120"/>
              </a:rPr>
              <a:t>B</a:t>
            </a:r>
            <a:r>
              <a:rPr lang="zh-TW" altLang="en-US" sz="3200" dirty="0">
                <a:latin typeface="微軟正黑體" panose="020B0604030504040204" pitchFamily="34" charset="-120"/>
                <a:ea typeface="微軟正黑體" panose="020B0604030504040204" pitchFamily="34" charset="-120"/>
              </a:rPr>
              <a:t>：</a:t>
            </a:r>
            <a:r>
              <a:rPr lang="en-US" altLang="zh-TW" sz="3200" dirty="0">
                <a:latin typeface="微軟正黑體" panose="020B0604030504040204" pitchFamily="34" charset="-120"/>
                <a:ea typeface="微軟正黑體" panose="020B0604030504040204" pitchFamily="34" charset="-120"/>
              </a:rPr>
              <a:t>__________________________________________________</a:t>
            </a:r>
            <a:r>
              <a:rPr lang="zh-TW" altLang="en-US" sz="3200" dirty="0">
                <a:latin typeface="微軟正黑體" panose="020B0604030504040204" pitchFamily="34" charset="-120"/>
                <a:ea typeface="微軟正黑體" panose="020B0604030504040204" pitchFamily="34" charset="-120"/>
              </a:rPr>
              <a:t>。</a:t>
            </a:r>
            <a:endParaRPr lang="en-US" altLang="zh-TW" sz="3200" dirty="0">
              <a:latin typeface="微軟正黑體" panose="020B0604030504040204" pitchFamily="34" charset="-120"/>
              <a:ea typeface="微軟正黑體" panose="020B0604030504040204" pitchFamily="34" charset="-120"/>
            </a:endParaRPr>
          </a:p>
        </p:txBody>
      </p:sp>
      <p:sp>
        <p:nvSpPr>
          <p:cNvPr id="5" name="文字方塊 4">
            <a:extLst>
              <a:ext uri="{FF2B5EF4-FFF2-40B4-BE49-F238E27FC236}">
                <a16:creationId xmlns:a16="http://schemas.microsoft.com/office/drawing/2014/main" id="{A9A9D7E0-5828-4604-A1F6-AAC3EE1F0A80}"/>
              </a:ext>
            </a:extLst>
          </p:cNvPr>
          <p:cNvSpPr txBox="1"/>
          <p:nvPr/>
        </p:nvSpPr>
        <p:spPr>
          <a:xfrm>
            <a:off x="5400675" y="1200149"/>
            <a:ext cx="3619500" cy="584775"/>
          </a:xfrm>
          <a:prstGeom prst="rect">
            <a:avLst/>
          </a:prstGeom>
          <a:noFill/>
        </p:spPr>
        <p:txBody>
          <a:bodyPr wrap="square" rtlCol="0">
            <a:spAutoFit/>
          </a:bodyPr>
          <a:lstStyle/>
          <a:p>
            <a:pPr algn="ctr"/>
            <a:r>
              <a:rPr lang="zh-TW" altLang="en-US" sz="3200" dirty="0">
                <a:solidFill>
                  <a:srgbClr val="FF0000"/>
                </a:solidFill>
              </a:rPr>
              <a:t>非常漂亮</a:t>
            </a:r>
          </a:p>
        </p:txBody>
      </p:sp>
      <p:sp>
        <p:nvSpPr>
          <p:cNvPr id="6" name="文字方塊 5">
            <a:extLst>
              <a:ext uri="{FF2B5EF4-FFF2-40B4-BE49-F238E27FC236}">
                <a16:creationId xmlns:a16="http://schemas.microsoft.com/office/drawing/2014/main" id="{31633571-1C95-4E8D-A90E-D32F2310247D}"/>
              </a:ext>
            </a:extLst>
          </p:cNvPr>
          <p:cNvSpPr txBox="1"/>
          <p:nvPr/>
        </p:nvSpPr>
        <p:spPr>
          <a:xfrm>
            <a:off x="1454728" y="2646953"/>
            <a:ext cx="8784647" cy="584775"/>
          </a:xfrm>
          <a:prstGeom prst="rect">
            <a:avLst/>
          </a:prstGeom>
          <a:noFill/>
        </p:spPr>
        <p:txBody>
          <a:bodyPr wrap="square" rtlCol="0">
            <a:spAutoFit/>
          </a:bodyPr>
          <a:lstStyle/>
          <a:p>
            <a:pPr algn="ctr"/>
            <a:r>
              <a:rPr lang="zh-TW" altLang="en-US" sz="3200">
                <a:solidFill>
                  <a:srgbClr val="FF0000"/>
                </a:solidFill>
                <a:latin typeface="微軟正黑體" panose="020B0604030504040204" pitchFamily="34" charset="-120"/>
              </a:rPr>
              <a:t>这种有趣的运动动物会一年一度</a:t>
            </a:r>
            <a:endParaRPr lang="zh-TW" altLang="en-US" sz="3200" dirty="0">
              <a:solidFill>
                <a:srgbClr val="FF0000"/>
              </a:solidFill>
            </a:endParaRPr>
          </a:p>
        </p:txBody>
      </p:sp>
      <p:sp>
        <p:nvSpPr>
          <p:cNvPr id="7" name="文字方塊 6">
            <a:extLst>
              <a:ext uri="{FF2B5EF4-FFF2-40B4-BE49-F238E27FC236}">
                <a16:creationId xmlns:a16="http://schemas.microsoft.com/office/drawing/2014/main" id="{2FA4DB8F-C7B4-469F-B1D1-FA8E8256336A}"/>
              </a:ext>
            </a:extLst>
          </p:cNvPr>
          <p:cNvSpPr txBox="1"/>
          <p:nvPr/>
        </p:nvSpPr>
        <p:spPr>
          <a:xfrm>
            <a:off x="1626178" y="4058410"/>
            <a:ext cx="8784647" cy="584775"/>
          </a:xfrm>
          <a:prstGeom prst="rect">
            <a:avLst/>
          </a:prstGeom>
          <a:noFill/>
        </p:spPr>
        <p:txBody>
          <a:bodyPr wrap="square" rtlCol="0">
            <a:spAutoFit/>
          </a:bodyPr>
          <a:lstStyle/>
          <a:p>
            <a:pPr algn="ctr"/>
            <a:r>
              <a:rPr lang="zh-TW" altLang="en-US" sz="3200" dirty="0">
                <a:solidFill>
                  <a:srgbClr val="FF0000"/>
                </a:solidFill>
                <a:latin typeface="微軟正黑體" panose="020B0604030504040204" pitchFamily="34" charset="-120"/>
              </a:rPr>
              <a:t>他一度不想去，后来决定去中国留学了。</a:t>
            </a:r>
            <a:endParaRPr lang="zh-TW" altLang="en-US" sz="3200" dirty="0">
              <a:solidFill>
                <a:srgbClr val="FF0000"/>
              </a:solidFill>
            </a:endParaRPr>
          </a:p>
        </p:txBody>
      </p:sp>
      <p:sp>
        <p:nvSpPr>
          <p:cNvPr id="8" name="文字方塊 7">
            <a:extLst>
              <a:ext uri="{FF2B5EF4-FFF2-40B4-BE49-F238E27FC236}">
                <a16:creationId xmlns:a16="http://schemas.microsoft.com/office/drawing/2014/main" id="{3573440C-C08D-42D9-B004-1CC227E97710}"/>
              </a:ext>
            </a:extLst>
          </p:cNvPr>
          <p:cNvSpPr txBox="1"/>
          <p:nvPr/>
        </p:nvSpPr>
        <p:spPr>
          <a:xfrm>
            <a:off x="1703675" y="5507967"/>
            <a:ext cx="8784647" cy="584775"/>
          </a:xfrm>
          <a:prstGeom prst="rect">
            <a:avLst/>
          </a:prstGeom>
          <a:noFill/>
        </p:spPr>
        <p:txBody>
          <a:bodyPr wrap="square" rtlCol="0">
            <a:spAutoFit/>
          </a:bodyPr>
          <a:lstStyle/>
          <a:p>
            <a:pPr algn="ctr"/>
            <a:r>
              <a:rPr lang="zh-TW" altLang="en-US" sz="3200" dirty="0">
                <a:solidFill>
                  <a:srgbClr val="FF0000"/>
                </a:solidFill>
                <a:latin typeface="微軟正黑體" panose="020B0604030504040204" pitchFamily="34" charset="-120"/>
              </a:rPr>
              <a:t>中国经济发展一度降到谷底</a:t>
            </a:r>
            <a:endParaRPr lang="zh-TW" altLang="en-US" sz="3200" dirty="0">
              <a:solidFill>
                <a:srgbClr val="FF0000"/>
              </a:solidFill>
            </a:endParaRPr>
          </a:p>
        </p:txBody>
      </p:sp>
    </p:spTree>
    <p:extLst>
      <p:ext uri="{BB962C8B-B14F-4D97-AF65-F5344CB8AC3E}">
        <p14:creationId xmlns:p14="http://schemas.microsoft.com/office/powerpoint/2010/main" val="1451452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C0C99D95-F1E4-4C87-A71A-D628F7D2BF5C}"/>
              </a:ext>
            </a:extLst>
          </p:cNvPr>
          <p:cNvSpPr/>
          <p:nvPr/>
        </p:nvSpPr>
        <p:spPr>
          <a:xfrm>
            <a:off x="313765" y="109725"/>
            <a:ext cx="11564470" cy="6638549"/>
          </a:xfrm>
          <a:prstGeom prst="rect">
            <a:avLst/>
          </a:prstGeom>
        </p:spPr>
        <p:txBody>
          <a:bodyPr wrap="square">
            <a:spAutoFit/>
          </a:bodyPr>
          <a:lstStyle/>
          <a:p>
            <a:pPr indent="457200">
              <a:lnSpc>
                <a:spcPct val="150000"/>
              </a:lnSpc>
            </a:pPr>
            <a:r>
              <a:rPr lang="zh-CN" altLang="en-US" sz="3600" dirty="0">
                <a:solidFill>
                  <a:srgbClr val="444444"/>
                </a:solidFill>
                <a:latin typeface="微軟正黑體" panose="020B0604030504040204" pitchFamily="34" charset="-120"/>
                <a:ea typeface="微軟正黑體" panose="020B0604030504040204" pitchFamily="34" charset="-120"/>
              </a:rPr>
              <a:t>进入少年时代的尾声，音乐是托付和发泄所有的青春热情，寄予内心狂热崇拜和爱恋的对象。那一段“阳光灿烂的日子”，我们偏爱激昂、亢奋、热烈和雄壮的歌曲，严格说那已不是音乐，革命一度消灭了音乐。音乐在那个年龄已不再是音乐本身，而是作为激情的象征存在。对于音乐革命的热爱，爱得盲目而疯狂。更多的时候，它是一种煽动性极强的燃料，可将我们的血肉点燃，为信仰和理想奔走。</a:t>
            </a:r>
            <a:endParaRPr lang="zh-TW" altLang="en-US" sz="36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9980964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D4C68E01-C78E-4DBB-A346-27748A780E37}"/>
              </a:ext>
            </a:extLst>
          </p:cNvPr>
          <p:cNvSpPr txBox="1"/>
          <p:nvPr/>
        </p:nvSpPr>
        <p:spPr>
          <a:xfrm>
            <a:off x="0" y="172226"/>
            <a:ext cx="2151321" cy="1107996"/>
          </a:xfrm>
          <a:prstGeom prst="rect">
            <a:avLst/>
          </a:prstGeom>
          <a:solidFill>
            <a:schemeClr val="accent2"/>
          </a:solidFill>
          <a:ln>
            <a:solidFill>
              <a:schemeClr val="accent2"/>
            </a:solidFill>
          </a:ln>
        </p:spPr>
        <p:txBody>
          <a:bodyPr wrap="square" rtlCol="0">
            <a:spAutoFit/>
          </a:bodyPr>
          <a:lstStyle/>
          <a:p>
            <a:pPr algn="ctr"/>
            <a:r>
              <a:rPr lang="zh-TW" altLang="en-US" sz="6600" dirty="0">
                <a:solidFill>
                  <a:schemeClr val="bg1"/>
                </a:solidFill>
                <a:latin typeface="+mn-ea"/>
              </a:rPr>
              <a:t>音符</a:t>
            </a:r>
            <a:endParaRPr lang="en-US" altLang="zh-TW" sz="6600" dirty="0">
              <a:solidFill>
                <a:schemeClr val="bg1"/>
              </a:solidFill>
              <a:latin typeface="+mn-ea"/>
            </a:endParaRPr>
          </a:p>
        </p:txBody>
      </p:sp>
      <p:sp>
        <p:nvSpPr>
          <p:cNvPr id="4" name="文字方塊 3">
            <a:extLst>
              <a:ext uri="{FF2B5EF4-FFF2-40B4-BE49-F238E27FC236}">
                <a16:creationId xmlns:a16="http://schemas.microsoft.com/office/drawing/2014/main" id="{AE265C2A-CA00-4841-992C-7C43D64B6320}"/>
              </a:ext>
            </a:extLst>
          </p:cNvPr>
          <p:cNvSpPr txBox="1"/>
          <p:nvPr/>
        </p:nvSpPr>
        <p:spPr>
          <a:xfrm>
            <a:off x="6096000" y="202197"/>
            <a:ext cx="2151321" cy="1107996"/>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zh-TW" altLang="en-US" sz="6600" dirty="0">
                <a:solidFill>
                  <a:schemeClr val="bg1"/>
                </a:solidFill>
                <a:latin typeface="+mn-ea"/>
              </a:rPr>
              <a:t>柔和</a:t>
            </a:r>
            <a:endParaRPr lang="en-US" altLang="zh-TW" sz="6600" dirty="0">
              <a:solidFill>
                <a:schemeClr val="bg1"/>
              </a:solidFill>
              <a:latin typeface="+mn-ea"/>
            </a:endParaRPr>
          </a:p>
        </p:txBody>
      </p:sp>
      <p:sp>
        <p:nvSpPr>
          <p:cNvPr id="5" name="文字方塊 4">
            <a:extLst>
              <a:ext uri="{FF2B5EF4-FFF2-40B4-BE49-F238E27FC236}">
                <a16:creationId xmlns:a16="http://schemas.microsoft.com/office/drawing/2014/main" id="{558E7656-10B4-4306-9253-BEABC2FAD5CB}"/>
              </a:ext>
            </a:extLst>
          </p:cNvPr>
          <p:cNvSpPr txBox="1"/>
          <p:nvPr/>
        </p:nvSpPr>
        <p:spPr>
          <a:xfrm>
            <a:off x="-1" y="3449138"/>
            <a:ext cx="2151321" cy="1107996"/>
          </a:xfrm>
          <a:prstGeom prst="rect">
            <a:avLst/>
          </a:prstGeom>
          <a:solidFill>
            <a:schemeClr val="accent2"/>
          </a:solidFill>
          <a:ln>
            <a:solidFill>
              <a:schemeClr val="accent2"/>
            </a:solidFill>
          </a:ln>
        </p:spPr>
        <p:txBody>
          <a:bodyPr wrap="square" rtlCol="0" anchor="ctr">
            <a:spAutoFit/>
          </a:bodyPr>
          <a:lstStyle/>
          <a:p>
            <a:pPr algn="ctr"/>
            <a:r>
              <a:rPr lang="zh-TW" altLang="en-US" sz="6600" dirty="0">
                <a:solidFill>
                  <a:schemeClr val="bg1"/>
                </a:solidFill>
                <a:latin typeface="+mn-ea"/>
              </a:rPr>
              <a:t>温厚</a:t>
            </a:r>
            <a:endParaRPr lang="en-US" altLang="zh-TW" sz="6600" dirty="0">
              <a:solidFill>
                <a:schemeClr val="bg1"/>
              </a:solidFill>
              <a:latin typeface="+mn-ea"/>
            </a:endParaRPr>
          </a:p>
        </p:txBody>
      </p:sp>
      <p:sp>
        <p:nvSpPr>
          <p:cNvPr id="6" name="文字方塊 5">
            <a:extLst>
              <a:ext uri="{FF2B5EF4-FFF2-40B4-BE49-F238E27FC236}">
                <a16:creationId xmlns:a16="http://schemas.microsoft.com/office/drawing/2014/main" id="{04856BEF-FABE-4A15-82C8-163159CEDA31}"/>
              </a:ext>
            </a:extLst>
          </p:cNvPr>
          <p:cNvSpPr txBox="1"/>
          <p:nvPr/>
        </p:nvSpPr>
        <p:spPr>
          <a:xfrm>
            <a:off x="6096000" y="3388985"/>
            <a:ext cx="2151321" cy="1107996"/>
          </a:xfrm>
          <a:prstGeom prst="rect">
            <a:avLst/>
          </a:prstGeom>
          <a:solidFill>
            <a:schemeClr val="accent2"/>
          </a:solidFill>
          <a:ln>
            <a:solidFill>
              <a:schemeClr val="accent2"/>
            </a:solidFill>
          </a:ln>
        </p:spPr>
        <p:txBody>
          <a:bodyPr wrap="square" rtlCol="0" anchor="ctr">
            <a:spAutoFit/>
          </a:bodyPr>
          <a:lstStyle/>
          <a:p>
            <a:pPr algn="ctr"/>
            <a:r>
              <a:rPr lang="zh-TW" altLang="en-US" sz="6600" dirty="0">
                <a:solidFill>
                  <a:schemeClr val="bg1"/>
                </a:solidFill>
                <a:latin typeface="+mn-ea"/>
              </a:rPr>
              <a:t>淳朴</a:t>
            </a:r>
            <a:endParaRPr lang="en-US" altLang="zh-TW" sz="6600" dirty="0">
              <a:solidFill>
                <a:schemeClr val="bg1"/>
              </a:solidFill>
              <a:latin typeface="+mn-ea"/>
            </a:endParaRPr>
          </a:p>
        </p:txBody>
      </p:sp>
      <p:sp>
        <p:nvSpPr>
          <p:cNvPr id="8" name="文字方塊 7">
            <a:extLst>
              <a:ext uri="{FF2B5EF4-FFF2-40B4-BE49-F238E27FC236}">
                <a16:creationId xmlns:a16="http://schemas.microsoft.com/office/drawing/2014/main" id="{4FD80E1D-4098-4E8F-80F3-90702602E502}"/>
              </a:ext>
            </a:extLst>
          </p:cNvPr>
          <p:cNvSpPr txBox="1"/>
          <p:nvPr/>
        </p:nvSpPr>
        <p:spPr>
          <a:xfrm>
            <a:off x="6134489" y="1979719"/>
            <a:ext cx="6057511" cy="906361"/>
          </a:xfrm>
          <a:prstGeom prst="rect">
            <a:avLst/>
          </a:prstGeom>
          <a:noFill/>
        </p:spPr>
        <p:txBody>
          <a:bodyPr wrap="square" rtlCol="0">
            <a:spAutoFit/>
          </a:bodyPr>
          <a:lstStyle/>
          <a:p>
            <a:pPr algn="ctr">
              <a:lnSpc>
                <a:spcPct val="150000"/>
              </a:lnSpc>
            </a:pPr>
            <a:r>
              <a:rPr lang="zh-TW" altLang="en-US" sz="4000" dirty="0">
                <a:latin typeface="+mn-ea"/>
              </a:rPr>
              <a:t>温顺、温和。</a:t>
            </a:r>
          </a:p>
        </p:txBody>
      </p:sp>
      <p:sp>
        <p:nvSpPr>
          <p:cNvPr id="9" name="文字方塊 8">
            <a:extLst>
              <a:ext uri="{FF2B5EF4-FFF2-40B4-BE49-F238E27FC236}">
                <a16:creationId xmlns:a16="http://schemas.microsoft.com/office/drawing/2014/main" id="{D17DCB4F-281E-48F9-8B9B-F6FF1FC41050}"/>
              </a:ext>
            </a:extLst>
          </p:cNvPr>
          <p:cNvSpPr txBox="1"/>
          <p:nvPr/>
        </p:nvSpPr>
        <p:spPr>
          <a:xfrm>
            <a:off x="0" y="4792651"/>
            <a:ext cx="6096000" cy="902555"/>
          </a:xfrm>
          <a:prstGeom prst="rect">
            <a:avLst/>
          </a:prstGeom>
          <a:noFill/>
        </p:spPr>
        <p:txBody>
          <a:bodyPr wrap="square" rtlCol="0">
            <a:spAutoFit/>
          </a:bodyPr>
          <a:lstStyle/>
          <a:p>
            <a:pPr algn="ctr">
              <a:lnSpc>
                <a:spcPct val="150000"/>
              </a:lnSpc>
            </a:pPr>
            <a:r>
              <a:rPr lang="zh-TW" altLang="en-US" sz="4000" dirty="0">
                <a:latin typeface="+mn-ea"/>
              </a:rPr>
              <a:t>温和宽厚。</a:t>
            </a:r>
          </a:p>
        </p:txBody>
      </p:sp>
      <p:sp>
        <p:nvSpPr>
          <p:cNvPr id="11" name="矩形 10">
            <a:extLst>
              <a:ext uri="{FF2B5EF4-FFF2-40B4-BE49-F238E27FC236}">
                <a16:creationId xmlns:a16="http://schemas.microsoft.com/office/drawing/2014/main" id="{9AF8CCF4-6697-482F-81B6-2EF38231843A}"/>
              </a:ext>
            </a:extLst>
          </p:cNvPr>
          <p:cNvSpPr/>
          <p:nvPr/>
        </p:nvSpPr>
        <p:spPr>
          <a:xfrm>
            <a:off x="2151320" y="3575469"/>
            <a:ext cx="3944679" cy="584775"/>
          </a:xfrm>
          <a:prstGeom prst="rect">
            <a:avLst/>
          </a:prstGeom>
        </p:spPr>
        <p:txBody>
          <a:bodyPr wrap="square">
            <a:spAutoFit/>
          </a:bodyPr>
          <a:lstStyle/>
          <a:p>
            <a:pPr algn="ctr"/>
            <a:r>
              <a:rPr lang="en-US" altLang="zh-TW" sz="3200" dirty="0"/>
              <a:t>gentle and kind</a:t>
            </a:r>
            <a:endParaRPr lang="zh-TW" altLang="en-US" sz="3200" dirty="0">
              <a:latin typeface="+mn-ea"/>
              <a:cs typeface="Calibri" panose="020F0502020204030204" pitchFamily="34" charset="0"/>
            </a:endParaRPr>
          </a:p>
        </p:txBody>
      </p:sp>
      <p:sp>
        <p:nvSpPr>
          <p:cNvPr id="13" name="矩形 12">
            <a:extLst>
              <a:ext uri="{FF2B5EF4-FFF2-40B4-BE49-F238E27FC236}">
                <a16:creationId xmlns:a16="http://schemas.microsoft.com/office/drawing/2014/main" id="{32AA8BD3-2869-40FD-A7C0-6100AC3E5D3A}"/>
              </a:ext>
            </a:extLst>
          </p:cNvPr>
          <p:cNvSpPr/>
          <p:nvPr/>
        </p:nvSpPr>
        <p:spPr>
          <a:xfrm>
            <a:off x="8246932" y="3644993"/>
            <a:ext cx="3945068" cy="584775"/>
          </a:xfrm>
          <a:prstGeom prst="rect">
            <a:avLst/>
          </a:prstGeom>
        </p:spPr>
        <p:txBody>
          <a:bodyPr wrap="square">
            <a:spAutoFit/>
          </a:bodyPr>
          <a:lstStyle/>
          <a:p>
            <a:pPr algn="ctr"/>
            <a:r>
              <a:rPr lang="en-US" altLang="zh-TW" sz="3200" dirty="0"/>
              <a:t>pure and honest</a:t>
            </a:r>
            <a:endParaRPr lang="zh-TW" altLang="en-US" sz="3200" dirty="0">
              <a:latin typeface="+mn-ea"/>
              <a:cs typeface="Calibri" panose="020F0502020204030204" pitchFamily="34" charset="0"/>
            </a:endParaRPr>
          </a:p>
        </p:txBody>
      </p:sp>
      <p:sp>
        <p:nvSpPr>
          <p:cNvPr id="14" name="矩形 13">
            <a:extLst>
              <a:ext uri="{FF2B5EF4-FFF2-40B4-BE49-F238E27FC236}">
                <a16:creationId xmlns:a16="http://schemas.microsoft.com/office/drawing/2014/main" id="{6B1E5DB5-A453-4C9C-BA79-98369E7D6F4E}"/>
              </a:ext>
            </a:extLst>
          </p:cNvPr>
          <p:cNvSpPr/>
          <p:nvPr/>
        </p:nvSpPr>
        <p:spPr>
          <a:xfrm>
            <a:off x="8285810" y="393249"/>
            <a:ext cx="3906190" cy="584775"/>
          </a:xfrm>
          <a:prstGeom prst="rect">
            <a:avLst/>
          </a:prstGeom>
        </p:spPr>
        <p:txBody>
          <a:bodyPr wrap="square">
            <a:spAutoFit/>
          </a:bodyPr>
          <a:lstStyle/>
          <a:p>
            <a:pPr algn="ctr"/>
            <a:r>
              <a:rPr lang="en-US" altLang="zh-TW" sz="3200" dirty="0" err="1"/>
              <a:t>soft;gentle;mild</a:t>
            </a:r>
            <a:endParaRPr lang="zh-TW" altLang="en-US" sz="3200" dirty="0">
              <a:latin typeface="+mn-ea"/>
              <a:cs typeface="Calibri" panose="020F0502020204030204" pitchFamily="34" charset="0"/>
            </a:endParaRPr>
          </a:p>
        </p:txBody>
      </p:sp>
      <p:sp>
        <p:nvSpPr>
          <p:cNvPr id="15" name="矩形 14">
            <a:extLst>
              <a:ext uri="{FF2B5EF4-FFF2-40B4-BE49-F238E27FC236}">
                <a16:creationId xmlns:a16="http://schemas.microsoft.com/office/drawing/2014/main" id="{58C387E4-4460-4071-8CB6-8D0ABB1306E7}"/>
              </a:ext>
            </a:extLst>
          </p:cNvPr>
          <p:cNvSpPr/>
          <p:nvPr/>
        </p:nvSpPr>
        <p:spPr>
          <a:xfrm>
            <a:off x="0" y="1828623"/>
            <a:ext cx="2151320" cy="584775"/>
          </a:xfrm>
          <a:prstGeom prst="rect">
            <a:avLst/>
          </a:prstGeom>
        </p:spPr>
        <p:txBody>
          <a:bodyPr wrap="square">
            <a:spAutoFit/>
          </a:bodyPr>
          <a:lstStyle/>
          <a:p>
            <a:pPr algn="ctr"/>
            <a:r>
              <a:rPr lang="en-US" altLang="zh-TW" sz="3200" dirty="0">
                <a:latin typeface="+mn-ea"/>
              </a:rPr>
              <a:t>note</a:t>
            </a:r>
            <a:endParaRPr lang="zh-TW" altLang="en-US" sz="3200" dirty="0">
              <a:latin typeface="+mn-ea"/>
              <a:cs typeface="Calibri" panose="020F0502020204030204" pitchFamily="34" charset="0"/>
            </a:endParaRPr>
          </a:p>
        </p:txBody>
      </p:sp>
      <p:sp>
        <p:nvSpPr>
          <p:cNvPr id="16" name="文字方塊 15">
            <a:extLst>
              <a:ext uri="{FF2B5EF4-FFF2-40B4-BE49-F238E27FC236}">
                <a16:creationId xmlns:a16="http://schemas.microsoft.com/office/drawing/2014/main" id="{2CB9F9E9-C2B8-4189-99BC-000CEF995CD8}"/>
              </a:ext>
            </a:extLst>
          </p:cNvPr>
          <p:cNvSpPr txBox="1"/>
          <p:nvPr/>
        </p:nvSpPr>
        <p:spPr>
          <a:xfrm>
            <a:off x="6150472" y="5255894"/>
            <a:ext cx="6096000" cy="916469"/>
          </a:xfrm>
          <a:prstGeom prst="rect">
            <a:avLst/>
          </a:prstGeom>
          <a:noFill/>
        </p:spPr>
        <p:txBody>
          <a:bodyPr wrap="square" rtlCol="0">
            <a:spAutoFit/>
          </a:bodyPr>
          <a:lstStyle/>
          <a:p>
            <a:pPr algn="ctr">
              <a:lnSpc>
                <a:spcPct val="150000"/>
              </a:lnSpc>
            </a:pPr>
            <a:r>
              <a:rPr lang="zh-TW" altLang="en-US" sz="4000" dirty="0">
                <a:latin typeface="+mn-ea"/>
              </a:rPr>
              <a:t>厚道朴实。</a:t>
            </a:r>
          </a:p>
        </p:txBody>
      </p:sp>
      <p:pic>
        <p:nvPicPr>
          <p:cNvPr id="3" name="圖片 2">
            <a:extLst>
              <a:ext uri="{FF2B5EF4-FFF2-40B4-BE49-F238E27FC236}">
                <a16:creationId xmlns:a16="http://schemas.microsoft.com/office/drawing/2014/main" id="{2C61A210-5AFB-4764-8C91-BA0744E56A07}"/>
              </a:ext>
            </a:extLst>
          </p:cNvPr>
          <p:cNvPicPr>
            <a:picLocks noChangeAspect="1"/>
          </p:cNvPicPr>
          <p:nvPr/>
        </p:nvPicPr>
        <p:blipFill rotWithShape="1">
          <a:blip r:embed="rId2"/>
          <a:srcRect l="12209" t="6198" r="16828" b="24163"/>
          <a:stretch/>
        </p:blipFill>
        <p:spPr>
          <a:xfrm>
            <a:off x="2533030" y="292148"/>
            <a:ext cx="3142772" cy="3084185"/>
          </a:xfrm>
          <a:prstGeom prst="rect">
            <a:avLst/>
          </a:prstGeom>
        </p:spPr>
      </p:pic>
    </p:spTree>
    <p:extLst>
      <p:ext uri="{BB962C8B-B14F-4D97-AF65-F5344CB8AC3E}">
        <p14:creationId xmlns:p14="http://schemas.microsoft.com/office/powerpoint/2010/main" val="3319130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additive="base">
                                        <p:cTn id="37" dur="500" fill="hold"/>
                                        <p:tgtEl>
                                          <p:spTgt spid="4"/>
                                        </p:tgtEl>
                                        <p:attrNameLst>
                                          <p:attrName>ppt_x</p:attrName>
                                        </p:attrNameLst>
                                      </p:cBhvr>
                                      <p:tavLst>
                                        <p:tav tm="0">
                                          <p:val>
                                            <p:strVal val="#ppt_x"/>
                                          </p:val>
                                        </p:tav>
                                        <p:tav tm="100000">
                                          <p:val>
                                            <p:strVal val="#ppt_x"/>
                                          </p:val>
                                        </p:tav>
                                      </p:tavLst>
                                    </p:anim>
                                    <p:anim calcmode="lin" valueType="num">
                                      <p:cBhvr additive="base">
                                        <p:cTn id="3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ppt_x"/>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500" fill="hold"/>
                                        <p:tgtEl>
                                          <p:spTgt spid="11"/>
                                        </p:tgtEl>
                                        <p:attrNameLst>
                                          <p:attrName>ppt_x</p:attrName>
                                        </p:attrNameLst>
                                      </p:cBhvr>
                                      <p:tavLst>
                                        <p:tav tm="0">
                                          <p:val>
                                            <p:strVal val="#ppt_x"/>
                                          </p:val>
                                        </p:tav>
                                        <p:tav tm="100000">
                                          <p:val>
                                            <p:strVal val="#ppt_x"/>
                                          </p:val>
                                        </p:tav>
                                      </p:tavLst>
                                    </p:anim>
                                    <p:anim calcmode="lin" valueType="num">
                                      <p:cBhvr additive="base">
                                        <p:cTn id="5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5"/>
                                        </p:tgtEl>
                                        <p:attrNameLst>
                                          <p:attrName>style.visibility</p:attrName>
                                        </p:attrNameLst>
                                      </p:cBhvr>
                                      <p:to>
                                        <p:strVal val="visible"/>
                                      </p:to>
                                    </p:set>
                                    <p:anim calcmode="lin" valueType="num">
                                      <p:cBhvr additive="base">
                                        <p:cTn id="55" dur="500" fill="hold"/>
                                        <p:tgtEl>
                                          <p:spTgt spid="5"/>
                                        </p:tgtEl>
                                        <p:attrNameLst>
                                          <p:attrName>ppt_x</p:attrName>
                                        </p:attrNameLst>
                                      </p:cBhvr>
                                      <p:tavLst>
                                        <p:tav tm="0">
                                          <p:val>
                                            <p:strVal val="#ppt_x"/>
                                          </p:val>
                                        </p:tav>
                                        <p:tav tm="100000">
                                          <p:val>
                                            <p:strVal val="#ppt_x"/>
                                          </p:val>
                                        </p:tav>
                                      </p:tavLst>
                                    </p:anim>
                                    <p:anim calcmode="lin" valueType="num">
                                      <p:cBhvr additive="base">
                                        <p:cTn id="5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6"/>
                                        </p:tgtEl>
                                        <p:attrNameLst>
                                          <p:attrName>style.visibility</p:attrName>
                                        </p:attrNameLst>
                                      </p:cBhvr>
                                      <p:to>
                                        <p:strVal val="visible"/>
                                      </p:to>
                                    </p:set>
                                    <p:anim calcmode="lin" valueType="num">
                                      <p:cBhvr additive="base">
                                        <p:cTn id="61" dur="500" fill="hold"/>
                                        <p:tgtEl>
                                          <p:spTgt spid="16"/>
                                        </p:tgtEl>
                                        <p:attrNameLst>
                                          <p:attrName>ppt_x</p:attrName>
                                        </p:attrNameLst>
                                      </p:cBhvr>
                                      <p:tavLst>
                                        <p:tav tm="0">
                                          <p:val>
                                            <p:strVal val="#ppt_x"/>
                                          </p:val>
                                        </p:tav>
                                        <p:tav tm="100000">
                                          <p:val>
                                            <p:strVal val="#ppt_x"/>
                                          </p:val>
                                        </p:tav>
                                      </p:tavLst>
                                    </p:anim>
                                    <p:anim calcmode="lin" valueType="num">
                                      <p:cBhvr additive="base">
                                        <p:cTn id="6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additive="base">
                                        <p:cTn id="67" dur="500" fill="hold"/>
                                        <p:tgtEl>
                                          <p:spTgt spid="13"/>
                                        </p:tgtEl>
                                        <p:attrNameLst>
                                          <p:attrName>ppt_x</p:attrName>
                                        </p:attrNameLst>
                                      </p:cBhvr>
                                      <p:tavLst>
                                        <p:tav tm="0">
                                          <p:val>
                                            <p:strVal val="#ppt_x"/>
                                          </p:val>
                                        </p:tav>
                                        <p:tav tm="100000">
                                          <p:val>
                                            <p:strVal val="#ppt_x"/>
                                          </p:val>
                                        </p:tav>
                                      </p:tavLst>
                                    </p:anim>
                                    <p:anim calcmode="lin" valueType="num">
                                      <p:cBhvr additive="base">
                                        <p:cTn id="6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6"/>
                                        </p:tgtEl>
                                        <p:attrNameLst>
                                          <p:attrName>style.visibility</p:attrName>
                                        </p:attrNameLst>
                                      </p:cBhvr>
                                      <p:to>
                                        <p:strVal val="visible"/>
                                      </p:to>
                                    </p:set>
                                    <p:anim calcmode="lin" valueType="num">
                                      <p:cBhvr additive="base">
                                        <p:cTn id="73" dur="500" fill="hold"/>
                                        <p:tgtEl>
                                          <p:spTgt spid="6"/>
                                        </p:tgtEl>
                                        <p:attrNameLst>
                                          <p:attrName>ppt_x</p:attrName>
                                        </p:attrNameLst>
                                      </p:cBhvr>
                                      <p:tavLst>
                                        <p:tav tm="0">
                                          <p:val>
                                            <p:strVal val="#ppt_x"/>
                                          </p:val>
                                        </p:tav>
                                        <p:tav tm="100000">
                                          <p:val>
                                            <p:strVal val="#ppt_x"/>
                                          </p:val>
                                        </p:tav>
                                      </p:tavLst>
                                    </p:anim>
                                    <p:anim calcmode="lin" valueType="num">
                                      <p:cBhvr additive="base">
                                        <p:cTn id="7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8" grpId="0"/>
      <p:bldP spid="9" grpId="0"/>
      <p:bldP spid="11" grpId="0"/>
      <p:bldP spid="13" grpId="0"/>
      <p:bldP spid="14" grpId="0"/>
      <p:bldP spid="15" grpId="0"/>
      <p:bldP spid="1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D4C68E01-C78E-4DBB-A346-27748A780E37}"/>
              </a:ext>
            </a:extLst>
          </p:cNvPr>
          <p:cNvSpPr txBox="1"/>
          <p:nvPr/>
        </p:nvSpPr>
        <p:spPr>
          <a:xfrm>
            <a:off x="0" y="172226"/>
            <a:ext cx="2151321" cy="1107996"/>
          </a:xfrm>
          <a:prstGeom prst="rect">
            <a:avLst/>
          </a:prstGeom>
          <a:solidFill>
            <a:schemeClr val="accent2"/>
          </a:solidFill>
          <a:ln>
            <a:solidFill>
              <a:schemeClr val="accent2"/>
            </a:solidFill>
          </a:ln>
        </p:spPr>
        <p:txBody>
          <a:bodyPr wrap="square" rtlCol="0">
            <a:spAutoFit/>
          </a:bodyPr>
          <a:lstStyle/>
          <a:p>
            <a:pPr algn="ctr"/>
            <a:r>
              <a:rPr lang="zh-TW" altLang="en-US" sz="6600" dirty="0">
                <a:solidFill>
                  <a:schemeClr val="bg1"/>
                </a:solidFill>
                <a:latin typeface="+mn-ea"/>
              </a:rPr>
              <a:t>浮游</a:t>
            </a:r>
            <a:endParaRPr lang="en-US" altLang="zh-TW" sz="6600" dirty="0">
              <a:solidFill>
                <a:schemeClr val="bg1"/>
              </a:solidFill>
              <a:latin typeface="+mn-ea"/>
            </a:endParaRPr>
          </a:p>
        </p:txBody>
      </p:sp>
      <p:sp>
        <p:nvSpPr>
          <p:cNvPr id="4" name="文字方塊 3">
            <a:extLst>
              <a:ext uri="{FF2B5EF4-FFF2-40B4-BE49-F238E27FC236}">
                <a16:creationId xmlns:a16="http://schemas.microsoft.com/office/drawing/2014/main" id="{AE265C2A-CA00-4841-992C-7C43D64B6320}"/>
              </a:ext>
            </a:extLst>
          </p:cNvPr>
          <p:cNvSpPr txBox="1"/>
          <p:nvPr/>
        </p:nvSpPr>
        <p:spPr>
          <a:xfrm>
            <a:off x="6096000" y="202197"/>
            <a:ext cx="2151321" cy="1107996"/>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zh-TW" altLang="en-US" sz="6600" dirty="0">
                <a:solidFill>
                  <a:schemeClr val="bg1"/>
                </a:solidFill>
                <a:latin typeface="+mn-ea"/>
              </a:rPr>
              <a:t>荡漾</a:t>
            </a:r>
            <a:endParaRPr lang="en-US" altLang="zh-TW" sz="6600" dirty="0">
              <a:solidFill>
                <a:schemeClr val="bg1"/>
              </a:solidFill>
              <a:latin typeface="+mn-ea"/>
            </a:endParaRPr>
          </a:p>
        </p:txBody>
      </p:sp>
      <p:sp>
        <p:nvSpPr>
          <p:cNvPr id="5" name="文字方塊 4">
            <a:extLst>
              <a:ext uri="{FF2B5EF4-FFF2-40B4-BE49-F238E27FC236}">
                <a16:creationId xmlns:a16="http://schemas.microsoft.com/office/drawing/2014/main" id="{558E7656-10B4-4306-9253-BEABC2FAD5CB}"/>
              </a:ext>
            </a:extLst>
          </p:cNvPr>
          <p:cNvSpPr txBox="1"/>
          <p:nvPr/>
        </p:nvSpPr>
        <p:spPr>
          <a:xfrm>
            <a:off x="-1" y="3449138"/>
            <a:ext cx="2151321" cy="1107996"/>
          </a:xfrm>
          <a:prstGeom prst="rect">
            <a:avLst/>
          </a:prstGeom>
          <a:solidFill>
            <a:schemeClr val="accent2"/>
          </a:solidFill>
          <a:ln>
            <a:solidFill>
              <a:schemeClr val="accent2"/>
            </a:solidFill>
          </a:ln>
        </p:spPr>
        <p:txBody>
          <a:bodyPr wrap="square" rtlCol="0" anchor="ctr">
            <a:spAutoFit/>
          </a:bodyPr>
          <a:lstStyle/>
          <a:p>
            <a:pPr algn="ctr"/>
            <a:r>
              <a:rPr lang="zh-TW" altLang="en-US" sz="6600" dirty="0">
                <a:solidFill>
                  <a:schemeClr val="bg1"/>
                </a:solidFill>
                <a:latin typeface="+mn-ea"/>
              </a:rPr>
              <a:t>沉淀</a:t>
            </a:r>
            <a:endParaRPr lang="en-US" altLang="zh-TW" sz="6600" dirty="0">
              <a:solidFill>
                <a:schemeClr val="bg1"/>
              </a:solidFill>
              <a:latin typeface="+mn-ea"/>
            </a:endParaRPr>
          </a:p>
        </p:txBody>
      </p:sp>
      <p:sp>
        <p:nvSpPr>
          <p:cNvPr id="6" name="文字方塊 5">
            <a:extLst>
              <a:ext uri="{FF2B5EF4-FFF2-40B4-BE49-F238E27FC236}">
                <a16:creationId xmlns:a16="http://schemas.microsoft.com/office/drawing/2014/main" id="{04856BEF-FABE-4A15-82C8-163159CEDA31}"/>
              </a:ext>
            </a:extLst>
          </p:cNvPr>
          <p:cNvSpPr txBox="1"/>
          <p:nvPr/>
        </p:nvSpPr>
        <p:spPr>
          <a:xfrm>
            <a:off x="6096000" y="3388985"/>
            <a:ext cx="2151321" cy="1107996"/>
          </a:xfrm>
          <a:prstGeom prst="rect">
            <a:avLst/>
          </a:prstGeom>
          <a:solidFill>
            <a:schemeClr val="accent2"/>
          </a:solidFill>
          <a:ln>
            <a:solidFill>
              <a:schemeClr val="accent2"/>
            </a:solidFill>
          </a:ln>
        </p:spPr>
        <p:txBody>
          <a:bodyPr wrap="square" rtlCol="0" anchor="ctr">
            <a:spAutoFit/>
          </a:bodyPr>
          <a:lstStyle/>
          <a:p>
            <a:pPr algn="ctr"/>
            <a:r>
              <a:rPr lang="zh-TW" altLang="en-US" sz="6600" dirty="0">
                <a:solidFill>
                  <a:schemeClr val="bg1"/>
                </a:solidFill>
                <a:latin typeface="+mn-ea"/>
              </a:rPr>
              <a:t>试图</a:t>
            </a:r>
            <a:endParaRPr lang="en-US" altLang="zh-TW" sz="6600" dirty="0">
              <a:solidFill>
                <a:schemeClr val="bg1"/>
              </a:solidFill>
              <a:latin typeface="+mn-ea"/>
            </a:endParaRPr>
          </a:p>
        </p:txBody>
      </p:sp>
      <p:sp>
        <p:nvSpPr>
          <p:cNvPr id="7" name="文字方塊 6">
            <a:extLst>
              <a:ext uri="{FF2B5EF4-FFF2-40B4-BE49-F238E27FC236}">
                <a16:creationId xmlns:a16="http://schemas.microsoft.com/office/drawing/2014/main" id="{68B57BA2-0295-4EFA-B412-794A9C802DBE}"/>
              </a:ext>
            </a:extLst>
          </p:cNvPr>
          <p:cNvSpPr txBox="1"/>
          <p:nvPr/>
        </p:nvSpPr>
        <p:spPr>
          <a:xfrm>
            <a:off x="0" y="1969611"/>
            <a:ext cx="6057512" cy="902555"/>
          </a:xfrm>
          <a:prstGeom prst="rect">
            <a:avLst/>
          </a:prstGeom>
          <a:noFill/>
        </p:spPr>
        <p:txBody>
          <a:bodyPr wrap="square" rtlCol="0">
            <a:spAutoFit/>
          </a:bodyPr>
          <a:lstStyle/>
          <a:p>
            <a:pPr algn="ctr">
              <a:lnSpc>
                <a:spcPct val="150000"/>
              </a:lnSpc>
            </a:pPr>
            <a:r>
              <a:rPr lang="zh-TW" altLang="en-US" sz="4000" dirty="0">
                <a:latin typeface="+mn-ea"/>
              </a:rPr>
              <a:t>在水面中或空气中游动。</a:t>
            </a:r>
          </a:p>
        </p:txBody>
      </p:sp>
      <p:sp>
        <p:nvSpPr>
          <p:cNvPr id="8" name="文字方塊 7">
            <a:extLst>
              <a:ext uri="{FF2B5EF4-FFF2-40B4-BE49-F238E27FC236}">
                <a16:creationId xmlns:a16="http://schemas.microsoft.com/office/drawing/2014/main" id="{4FD80E1D-4098-4E8F-80F3-90702602E502}"/>
              </a:ext>
            </a:extLst>
          </p:cNvPr>
          <p:cNvSpPr txBox="1"/>
          <p:nvPr/>
        </p:nvSpPr>
        <p:spPr>
          <a:xfrm>
            <a:off x="6134489" y="1979719"/>
            <a:ext cx="6057511" cy="902555"/>
          </a:xfrm>
          <a:prstGeom prst="rect">
            <a:avLst/>
          </a:prstGeom>
          <a:noFill/>
        </p:spPr>
        <p:txBody>
          <a:bodyPr wrap="square" rtlCol="0">
            <a:spAutoFit/>
          </a:bodyPr>
          <a:lstStyle/>
          <a:p>
            <a:pPr algn="ctr">
              <a:lnSpc>
                <a:spcPct val="150000"/>
              </a:lnSpc>
            </a:pPr>
            <a:r>
              <a:rPr lang="en-US" altLang="zh-TW" sz="4000" dirty="0">
                <a:latin typeface="+mn-ea"/>
              </a:rPr>
              <a:t>(</a:t>
            </a:r>
            <a:r>
              <a:rPr lang="zh-TW" altLang="en-US" sz="4000" dirty="0">
                <a:latin typeface="+mn-ea"/>
              </a:rPr>
              <a:t>水波等</a:t>
            </a:r>
            <a:r>
              <a:rPr lang="en-US" altLang="zh-TW" sz="4000" dirty="0">
                <a:latin typeface="+mn-ea"/>
              </a:rPr>
              <a:t>)</a:t>
            </a:r>
            <a:r>
              <a:rPr lang="zh-TW" altLang="en-US" sz="4000" dirty="0">
                <a:latin typeface="+mn-ea"/>
              </a:rPr>
              <a:t>微微起伏游动。</a:t>
            </a:r>
          </a:p>
        </p:txBody>
      </p:sp>
      <p:sp>
        <p:nvSpPr>
          <p:cNvPr id="9" name="文字方塊 8">
            <a:extLst>
              <a:ext uri="{FF2B5EF4-FFF2-40B4-BE49-F238E27FC236}">
                <a16:creationId xmlns:a16="http://schemas.microsoft.com/office/drawing/2014/main" id="{D17DCB4F-281E-48F9-8B9B-F6FF1FC41050}"/>
              </a:ext>
            </a:extLst>
          </p:cNvPr>
          <p:cNvSpPr txBox="1"/>
          <p:nvPr/>
        </p:nvSpPr>
        <p:spPr>
          <a:xfrm>
            <a:off x="0" y="4792651"/>
            <a:ext cx="6096000" cy="902555"/>
          </a:xfrm>
          <a:prstGeom prst="rect">
            <a:avLst/>
          </a:prstGeom>
          <a:noFill/>
        </p:spPr>
        <p:txBody>
          <a:bodyPr wrap="square" rtlCol="0">
            <a:spAutoFit/>
          </a:bodyPr>
          <a:lstStyle/>
          <a:p>
            <a:pPr algn="ctr">
              <a:lnSpc>
                <a:spcPct val="150000"/>
              </a:lnSpc>
            </a:pPr>
            <a:r>
              <a:rPr lang="zh-TW" altLang="en-US" sz="4000" dirty="0">
                <a:latin typeface="+mn-ea"/>
              </a:rPr>
              <a:t>凝聚，积聚。</a:t>
            </a:r>
          </a:p>
        </p:txBody>
      </p:sp>
      <p:sp>
        <p:nvSpPr>
          <p:cNvPr id="11" name="矩形 10">
            <a:extLst>
              <a:ext uri="{FF2B5EF4-FFF2-40B4-BE49-F238E27FC236}">
                <a16:creationId xmlns:a16="http://schemas.microsoft.com/office/drawing/2014/main" id="{9AF8CCF4-6697-482F-81B6-2EF38231843A}"/>
              </a:ext>
            </a:extLst>
          </p:cNvPr>
          <p:cNvSpPr/>
          <p:nvPr/>
        </p:nvSpPr>
        <p:spPr>
          <a:xfrm>
            <a:off x="2189810" y="3776696"/>
            <a:ext cx="3944679" cy="584775"/>
          </a:xfrm>
          <a:prstGeom prst="rect">
            <a:avLst/>
          </a:prstGeom>
        </p:spPr>
        <p:txBody>
          <a:bodyPr wrap="square">
            <a:spAutoFit/>
          </a:bodyPr>
          <a:lstStyle/>
          <a:p>
            <a:pPr algn="ctr"/>
            <a:r>
              <a:rPr lang="en-US" altLang="zh-TW" sz="3200" dirty="0"/>
              <a:t>precipitate</a:t>
            </a:r>
            <a:endParaRPr lang="zh-TW" altLang="en-US" sz="3200" dirty="0">
              <a:latin typeface="+mn-ea"/>
              <a:cs typeface="Calibri" panose="020F0502020204030204" pitchFamily="34" charset="0"/>
            </a:endParaRPr>
          </a:p>
        </p:txBody>
      </p:sp>
      <p:sp>
        <p:nvSpPr>
          <p:cNvPr id="13" name="矩形 12">
            <a:extLst>
              <a:ext uri="{FF2B5EF4-FFF2-40B4-BE49-F238E27FC236}">
                <a16:creationId xmlns:a16="http://schemas.microsoft.com/office/drawing/2014/main" id="{32AA8BD3-2869-40FD-A7C0-6100AC3E5D3A}"/>
              </a:ext>
            </a:extLst>
          </p:cNvPr>
          <p:cNvSpPr/>
          <p:nvPr/>
        </p:nvSpPr>
        <p:spPr>
          <a:xfrm>
            <a:off x="8247321" y="3657436"/>
            <a:ext cx="3945068" cy="584775"/>
          </a:xfrm>
          <a:prstGeom prst="rect">
            <a:avLst/>
          </a:prstGeom>
        </p:spPr>
        <p:txBody>
          <a:bodyPr wrap="square">
            <a:spAutoFit/>
          </a:bodyPr>
          <a:lstStyle/>
          <a:p>
            <a:pPr algn="ctr"/>
            <a:r>
              <a:rPr lang="en-US" altLang="zh-TW" sz="3200" dirty="0"/>
              <a:t>attempt</a:t>
            </a:r>
            <a:endParaRPr lang="zh-TW" altLang="en-US" sz="3200" dirty="0">
              <a:latin typeface="+mn-ea"/>
              <a:cs typeface="Calibri" panose="020F0502020204030204" pitchFamily="34" charset="0"/>
            </a:endParaRPr>
          </a:p>
        </p:txBody>
      </p:sp>
      <p:sp>
        <p:nvSpPr>
          <p:cNvPr id="14" name="矩形 13">
            <a:extLst>
              <a:ext uri="{FF2B5EF4-FFF2-40B4-BE49-F238E27FC236}">
                <a16:creationId xmlns:a16="http://schemas.microsoft.com/office/drawing/2014/main" id="{6B1E5DB5-A453-4C9C-BA79-98369E7D6F4E}"/>
              </a:ext>
            </a:extLst>
          </p:cNvPr>
          <p:cNvSpPr/>
          <p:nvPr/>
        </p:nvSpPr>
        <p:spPr>
          <a:xfrm>
            <a:off x="8285810" y="393249"/>
            <a:ext cx="3906190" cy="584775"/>
          </a:xfrm>
          <a:prstGeom prst="rect">
            <a:avLst/>
          </a:prstGeom>
        </p:spPr>
        <p:txBody>
          <a:bodyPr wrap="square">
            <a:spAutoFit/>
          </a:bodyPr>
          <a:lstStyle/>
          <a:p>
            <a:pPr algn="ctr"/>
            <a:r>
              <a:rPr lang="en-US" altLang="zh-TW" sz="3200" dirty="0" err="1"/>
              <a:t>ripple;undulate</a:t>
            </a:r>
            <a:endParaRPr lang="zh-TW" altLang="en-US" sz="3200" dirty="0">
              <a:latin typeface="+mn-ea"/>
              <a:cs typeface="Calibri" panose="020F0502020204030204" pitchFamily="34" charset="0"/>
            </a:endParaRPr>
          </a:p>
        </p:txBody>
      </p:sp>
      <p:sp>
        <p:nvSpPr>
          <p:cNvPr id="15" name="矩形 14">
            <a:extLst>
              <a:ext uri="{FF2B5EF4-FFF2-40B4-BE49-F238E27FC236}">
                <a16:creationId xmlns:a16="http://schemas.microsoft.com/office/drawing/2014/main" id="{58C387E4-4460-4071-8CB6-8D0ABB1306E7}"/>
              </a:ext>
            </a:extLst>
          </p:cNvPr>
          <p:cNvSpPr/>
          <p:nvPr/>
        </p:nvSpPr>
        <p:spPr>
          <a:xfrm>
            <a:off x="2189810" y="355508"/>
            <a:ext cx="3926972" cy="584775"/>
          </a:xfrm>
          <a:prstGeom prst="rect">
            <a:avLst/>
          </a:prstGeom>
        </p:spPr>
        <p:txBody>
          <a:bodyPr wrap="square">
            <a:spAutoFit/>
          </a:bodyPr>
          <a:lstStyle/>
          <a:p>
            <a:pPr algn="ctr"/>
            <a:r>
              <a:rPr lang="en-US" altLang="zh-TW" sz="3200" dirty="0"/>
              <a:t>swim</a:t>
            </a:r>
            <a:endParaRPr lang="zh-TW" altLang="en-US" sz="3200" dirty="0">
              <a:latin typeface="+mn-ea"/>
              <a:cs typeface="Calibri" panose="020F0502020204030204" pitchFamily="34" charset="0"/>
            </a:endParaRPr>
          </a:p>
        </p:txBody>
      </p:sp>
      <p:sp>
        <p:nvSpPr>
          <p:cNvPr id="16" name="文字方塊 15">
            <a:extLst>
              <a:ext uri="{FF2B5EF4-FFF2-40B4-BE49-F238E27FC236}">
                <a16:creationId xmlns:a16="http://schemas.microsoft.com/office/drawing/2014/main" id="{2CB9F9E9-C2B8-4189-99BC-000CEF995CD8}"/>
              </a:ext>
            </a:extLst>
          </p:cNvPr>
          <p:cNvSpPr txBox="1"/>
          <p:nvPr/>
        </p:nvSpPr>
        <p:spPr>
          <a:xfrm>
            <a:off x="6150472" y="5255894"/>
            <a:ext cx="6096000" cy="916469"/>
          </a:xfrm>
          <a:prstGeom prst="rect">
            <a:avLst/>
          </a:prstGeom>
          <a:noFill/>
        </p:spPr>
        <p:txBody>
          <a:bodyPr wrap="square" rtlCol="0">
            <a:spAutoFit/>
          </a:bodyPr>
          <a:lstStyle/>
          <a:p>
            <a:pPr algn="ctr">
              <a:lnSpc>
                <a:spcPct val="150000"/>
              </a:lnSpc>
            </a:pPr>
            <a:r>
              <a:rPr lang="zh-TW" altLang="en-US" sz="4000" dirty="0">
                <a:latin typeface="+mn-ea"/>
              </a:rPr>
              <a:t>打算。</a:t>
            </a:r>
          </a:p>
        </p:txBody>
      </p:sp>
    </p:spTree>
    <p:extLst>
      <p:ext uri="{BB962C8B-B14F-4D97-AF65-F5344CB8AC3E}">
        <p14:creationId xmlns:p14="http://schemas.microsoft.com/office/powerpoint/2010/main" val="3376505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additive="base">
                                        <p:cTn id="37" dur="500" fill="hold"/>
                                        <p:tgtEl>
                                          <p:spTgt spid="4"/>
                                        </p:tgtEl>
                                        <p:attrNameLst>
                                          <p:attrName>ppt_x</p:attrName>
                                        </p:attrNameLst>
                                      </p:cBhvr>
                                      <p:tavLst>
                                        <p:tav tm="0">
                                          <p:val>
                                            <p:strVal val="#ppt_x"/>
                                          </p:val>
                                        </p:tav>
                                        <p:tav tm="100000">
                                          <p:val>
                                            <p:strVal val="#ppt_x"/>
                                          </p:val>
                                        </p:tav>
                                      </p:tavLst>
                                    </p:anim>
                                    <p:anim calcmode="lin" valueType="num">
                                      <p:cBhvr additive="base">
                                        <p:cTn id="3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ppt_x"/>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500" fill="hold"/>
                                        <p:tgtEl>
                                          <p:spTgt spid="11"/>
                                        </p:tgtEl>
                                        <p:attrNameLst>
                                          <p:attrName>ppt_x</p:attrName>
                                        </p:attrNameLst>
                                      </p:cBhvr>
                                      <p:tavLst>
                                        <p:tav tm="0">
                                          <p:val>
                                            <p:strVal val="#ppt_x"/>
                                          </p:val>
                                        </p:tav>
                                        <p:tav tm="100000">
                                          <p:val>
                                            <p:strVal val="#ppt_x"/>
                                          </p:val>
                                        </p:tav>
                                      </p:tavLst>
                                    </p:anim>
                                    <p:anim calcmode="lin" valueType="num">
                                      <p:cBhvr additive="base">
                                        <p:cTn id="5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5"/>
                                        </p:tgtEl>
                                        <p:attrNameLst>
                                          <p:attrName>style.visibility</p:attrName>
                                        </p:attrNameLst>
                                      </p:cBhvr>
                                      <p:to>
                                        <p:strVal val="visible"/>
                                      </p:to>
                                    </p:set>
                                    <p:anim calcmode="lin" valueType="num">
                                      <p:cBhvr additive="base">
                                        <p:cTn id="55" dur="500" fill="hold"/>
                                        <p:tgtEl>
                                          <p:spTgt spid="5"/>
                                        </p:tgtEl>
                                        <p:attrNameLst>
                                          <p:attrName>ppt_x</p:attrName>
                                        </p:attrNameLst>
                                      </p:cBhvr>
                                      <p:tavLst>
                                        <p:tav tm="0">
                                          <p:val>
                                            <p:strVal val="#ppt_x"/>
                                          </p:val>
                                        </p:tav>
                                        <p:tav tm="100000">
                                          <p:val>
                                            <p:strVal val="#ppt_x"/>
                                          </p:val>
                                        </p:tav>
                                      </p:tavLst>
                                    </p:anim>
                                    <p:anim calcmode="lin" valueType="num">
                                      <p:cBhvr additive="base">
                                        <p:cTn id="5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6"/>
                                        </p:tgtEl>
                                        <p:attrNameLst>
                                          <p:attrName>style.visibility</p:attrName>
                                        </p:attrNameLst>
                                      </p:cBhvr>
                                      <p:to>
                                        <p:strVal val="visible"/>
                                      </p:to>
                                    </p:set>
                                    <p:anim calcmode="lin" valueType="num">
                                      <p:cBhvr additive="base">
                                        <p:cTn id="61" dur="500" fill="hold"/>
                                        <p:tgtEl>
                                          <p:spTgt spid="16"/>
                                        </p:tgtEl>
                                        <p:attrNameLst>
                                          <p:attrName>ppt_x</p:attrName>
                                        </p:attrNameLst>
                                      </p:cBhvr>
                                      <p:tavLst>
                                        <p:tav tm="0">
                                          <p:val>
                                            <p:strVal val="#ppt_x"/>
                                          </p:val>
                                        </p:tav>
                                        <p:tav tm="100000">
                                          <p:val>
                                            <p:strVal val="#ppt_x"/>
                                          </p:val>
                                        </p:tav>
                                      </p:tavLst>
                                    </p:anim>
                                    <p:anim calcmode="lin" valueType="num">
                                      <p:cBhvr additive="base">
                                        <p:cTn id="6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additive="base">
                                        <p:cTn id="67" dur="500" fill="hold"/>
                                        <p:tgtEl>
                                          <p:spTgt spid="13"/>
                                        </p:tgtEl>
                                        <p:attrNameLst>
                                          <p:attrName>ppt_x</p:attrName>
                                        </p:attrNameLst>
                                      </p:cBhvr>
                                      <p:tavLst>
                                        <p:tav tm="0">
                                          <p:val>
                                            <p:strVal val="#ppt_x"/>
                                          </p:val>
                                        </p:tav>
                                        <p:tav tm="100000">
                                          <p:val>
                                            <p:strVal val="#ppt_x"/>
                                          </p:val>
                                        </p:tav>
                                      </p:tavLst>
                                    </p:anim>
                                    <p:anim calcmode="lin" valueType="num">
                                      <p:cBhvr additive="base">
                                        <p:cTn id="6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6"/>
                                        </p:tgtEl>
                                        <p:attrNameLst>
                                          <p:attrName>style.visibility</p:attrName>
                                        </p:attrNameLst>
                                      </p:cBhvr>
                                      <p:to>
                                        <p:strVal val="visible"/>
                                      </p:to>
                                    </p:set>
                                    <p:anim calcmode="lin" valueType="num">
                                      <p:cBhvr additive="base">
                                        <p:cTn id="73" dur="500" fill="hold"/>
                                        <p:tgtEl>
                                          <p:spTgt spid="6"/>
                                        </p:tgtEl>
                                        <p:attrNameLst>
                                          <p:attrName>ppt_x</p:attrName>
                                        </p:attrNameLst>
                                      </p:cBhvr>
                                      <p:tavLst>
                                        <p:tav tm="0">
                                          <p:val>
                                            <p:strVal val="#ppt_x"/>
                                          </p:val>
                                        </p:tav>
                                        <p:tav tm="100000">
                                          <p:val>
                                            <p:strVal val="#ppt_x"/>
                                          </p:val>
                                        </p:tav>
                                      </p:tavLst>
                                    </p:anim>
                                    <p:anim calcmode="lin" valueType="num">
                                      <p:cBhvr additive="base">
                                        <p:cTn id="7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7" grpId="0"/>
      <p:bldP spid="8" grpId="0"/>
      <p:bldP spid="9" grpId="0"/>
      <p:bldP spid="11" grpId="0"/>
      <p:bldP spid="13" grpId="0"/>
      <p:bldP spid="14" grpId="0"/>
      <p:bldP spid="15" grpId="0"/>
      <p:bldP spid="1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D4C68E01-C78E-4DBB-A346-27748A780E37}"/>
              </a:ext>
            </a:extLst>
          </p:cNvPr>
          <p:cNvSpPr txBox="1"/>
          <p:nvPr/>
        </p:nvSpPr>
        <p:spPr>
          <a:xfrm>
            <a:off x="0" y="172226"/>
            <a:ext cx="2151321" cy="1107996"/>
          </a:xfrm>
          <a:prstGeom prst="rect">
            <a:avLst/>
          </a:prstGeom>
          <a:solidFill>
            <a:schemeClr val="accent2"/>
          </a:solidFill>
          <a:ln>
            <a:solidFill>
              <a:schemeClr val="accent2"/>
            </a:solidFill>
          </a:ln>
        </p:spPr>
        <p:txBody>
          <a:bodyPr wrap="square" rtlCol="0">
            <a:spAutoFit/>
          </a:bodyPr>
          <a:lstStyle/>
          <a:p>
            <a:pPr algn="ctr"/>
            <a:r>
              <a:rPr lang="zh-TW" altLang="en-US" sz="6600" dirty="0">
                <a:solidFill>
                  <a:schemeClr val="bg1"/>
                </a:solidFill>
                <a:latin typeface="微軟正黑體" panose="020B0604030504040204" pitchFamily="34" charset="-120"/>
                <a:ea typeface="微軟正黑體" panose="020B0604030504040204" pitchFamily="34" charset="-120"/>
              </a:rPr>
              <a:t>读解</a:t>
            </a:r>
            <a:endParaRPr lang="en-US" altLang="zh-TW" sz="6600" dirty="0">
              <a:solidFill>
                <a:schemeClr val="bg1"/>
              </a:solidFill>
              <a:latin typeface="微軟正黑體" panose="020B0604030504040204" pitchFamily="34" charset="-120"/>
              <a:ea typeface="微軟正黑體" panose="020B0604030504040204" pitchFamily="34" charset="-120"/>
            </a:endParaRPr>
          </a:p>
        </p:txBody>
      </p:sp>
      <p:sp>
        <p:nvSpPr>
          <p:cNvPr id="4" name="文字方塊 3">
            <a:extLst>
              <a:ext uri="{FF2B5EF4-FFF2-40B4-BE49-F238E27FC236}">
                <a16:creationId xmlns:a16="http://schemas.microsoft.com/office/drawing/2014/main" id="{AE265C2A-CA00-4841-992C-7C43D64B6320}"/>
              </a:ext>
            </a:extLst>
          </p:cNvPr>
          <p:cNvSpPr txBox="1"/>
          <p:nvPr/>
        </p:nvSpPr>
        <p:spPr>
          <a:xfrm>
            <a:off x="6096000" y="202197"/>
            <a:ext cx="2151321" cy="1107996"/>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zh-TW" altLang="en-US" sz="6600" dirty="0">
                <a:solidFill>
                  <a:schemeClr val="bg1"/>
                </a:solidFill>
                <a:latin typeface="微軟正黑體" panose="020B0604030504040204" pitchFamily="34" charset="-120"/>
                <a:ea typeface="微軟正黑體" panose="020B0604030504040204" pitchFamily="34" charset="-120"/>
              </a:rPr>
              <a:t>领悟</a:t>
            </a:r>
            <a:endParaRPr lang="en-US" altLang="zh-TW" sz="6600" dirty="0">
              <a:solidFill>
                <a:schemeClr val="bg1"/>
              </a:solidFill>
              <a:latin typeface="微軟正黑體" panose="020B0604030504040204" pitchFamily="34" charset="-120"/>
              <a:ea typeface="微軟正黑體" panose="020B0604030504040204" pitchFamily="34" charset="-120"/>
            </a:endParaRPr>
          </a:p>
        </p:txBody>
      </p:sp>
      <p:sp>
        <p:nvSpPr>
          <p:cNvPr id="5" name="文字方塊 4">
            <a:extLst>
              <a:ext uri="{FF2B5EF4-FFF2-40B4-BE49-F238E27FC236}">
                <a16:creationId xmlns:a16="http://schemas.microsoft.com/office/drawing/2014/main" id="{558E7656-10B4-4306-9253-BEABC2FAD5CB}"/>
              </a:ext>
            </a:extLst>
          </p:cNvPr>
          <p:cNvSpPr txBox="1"/>
          <p:nvPr/>
        </p:nvSpPr>
        <p:spPr>
          <a:xfrm>
            <a:off x="-1" y="3449138"/>
            <a:ext cx="2151321" cy="1107996"/>
          </a:xfrm>
          <a:prstGeom prst="rect">
            <a:avLst/>
          </a:prstGeom>
          <a:solidFill>
            <a:schemeClr val="accent2"/>
          </a:solidFill>
          <a:ln>
            <a:solidFill>
              <a:schemeClr val="accent2"/>
            </a:solidFill>
          </a:ln>
        </p:spPr>
        <p:txBody>
          <a:bodyPr wrap="square" rtlCol="0" anchor="ctr">
            <a:spAutoFit/>
          </a:bodyPr>
          <a:lstStyle/>
          <a:p>
            <a:pPr algn="ctr"/>
            <a:r>
              <a:rPr lang="zh-TW" altLang="en-US" sz="6600" dirty="0">
                <a:solidFill>
                  <a:schemeClr val="bg1"/>
                </a:solidFill>
                <a:latin typeface="微軟正黑體" panose="020B0604030504040204" pitchFamily="34" charset="-120"/>
                <a:ea typeface="微軟正黑體" panose="020B0604030504040204" pitchFamily="34" charset="-120"/>
              </a:rPr>
              <a:t>立体</a:t>
            </a:r>
            <a:endParaRPr lang="en-US" altLang="zh-TW" sz="6600" dirty="0">
              <a:solidFill>
                <a:schemeClr val="bg1"/>
              </a:solidFill>
              <a:latin typeface="微軟正黑體" panose="020B0604030504040204" pitchFamily="34" charset="-120"/>
              <a:ea typeface="微軟正黑體" panose="020B0604030504040204" pitchFamily="34" charset="-120"/>
            </a:endParaRPr>
          </a:p>
        </p:txBody>
      </p:sp>
      <p:sp>
        <p:nvSpPr>
          <p:cNvPr id="6" name="文字方塊 5">
            <a:extLst>
              <a:ext uri="{FF2B5EF4-FFF2-40B4-BE49-F238E27FC236}">
                <a16:creationId xmlns:a16="http://schemas.microsoft.com/office/drawing/2014/main" id="{04856BEF-FABE-4A15-82C8-163159CEDA31}"/>
              </a:ext>
            </a:extLst>
          </p:cNvPr>
          <p:cNvSpPr txBox="1"/>
          <p:nvPr/>
        </p:nvSpPr>
        <p:spPr>
          <a:xfrm>
            <a:off x="6096000" y="3388985"/>
            <a:ext cx="2151321" cy="1107996"/>
          </a:xfrm>
          <a:prstGeom prst="rect">
            <a:avLst/>
          </a:prstGeom>
          <a:solidFill>
            <a:schemeClr val="accent2"/>
          </a:solidFill>
          <a:ln>
            <a:solidFill>
              <a:schemeClr val="accent2"/>
            </a:solidFill>
          </a:ln>
        </p:spPr>
        <p:txBody>
          <a:bodyPr wrap="square" rtlCol="0" anchor="ctr">
            <a:spAutoFit/>
          </a:bodyPr>
          <a:lstStyle/>
          <a:p>
            <a:pPr algn="ctr"/>
            <a:r>
              <a:rPr lang="zh-TW" altLang="en-US" sz="6600" dirty="0">
                <a:solidFill>
                  <a:schemeClr val="bg1"/>
                </a:solidFill>
                <a:latin typeface="微軟正黑體" panose="020B0604030504040204" pitchFamily="34" charset="-120"/>
                <a:ea typeface="微軟正黑體" panose="020B0604030504040204" pitchFamily="34" charset="-120"/>
              </a:rPr>
              <a:t>辐射</a:t>
            </a:r>
            <a:endParaRPr lang="en-US" altLang="zh-TW" sz="6600" dirty="0">
              <a:solidFill>
                <a:schemeClr val="bg1"/>
              </a:solidFill>
              <a:latin typeface="微軟正黑體" panose="020B0604030504040204" pitchFamily="34" charset="-120"/>
              <a:ea typeface="微軟正黑體" panose="020B0604030504040204" pitchFamily="34" charset="-120"/>
            </a:endParaRPr>
          </a:p>
        </p:txBody>
      </p:sp>
      <p:sp>
        <p:nvSpPr>
          <p:cNvPr id="7" name="文字方塊 6">
            <a:extLst>
              <a:ext uri="{FF2B5EF4-FFF2-40B4-BE49-F238E27FC236}">
                <a16:creationId xmlns:a16="http://schemas.microsoft.com/office/drawing/2014/main" id="{68B57BA2-0295-4EFA-B412-794A9C802DBE}"/>
              </a:ext>
            </a:extLst>
          </p:cNvPr>
          <p:cNvSpPr txBox="1"/>
          <p:nvPr/>
        </p:nvSpPr>
        <p:spPr>
          <a:xfrm>
            <a:off x="0" y="1969611"/>
            <a:ext cx="6057512" cy="916469"/>
          </a:xfrm>
          <a:prstGeom prst="rect">
            <a:avLst/>
          </a:prstGeom>
          <a:noFill/>
        </p:spPr>
        <p:txBody>
          <a:bodyPr wrap="square" rtlCol="0">
            <a:spAutoFit/>
          </a:bodyPr>
          <a:lstStyle/>
          <a:p>
            <a:pPr algn="ctr">
              <a:lnSpc>
                <a:spcPct val="150000"/>
              </a:lnSpc>
            </a:pPr>
            <a:r>
              <a:rPr lang="zh-TW" altLang="en-US" sz="4000" dirty="0">
                <a:latin typeface="微軟正黑體" panose="020B0604030504040204" pitchFamily="34" charset="-120"/>
                <a:ea typeface="微軟正黑體" panose="020B0604030504040204" pitchFamily="34" charset="-120"/>
              </a:rPr>
              <a:t>阅读并理解。</a:t>
            </a:r>
          </a:p>
        </p:txBody>
      </p:sp>
      <p:sp>
        <p:nvSpPr>
          <p:cNvPr id="8" name="文字方塊 7">
            <a:extLst>
              <a:ext uri="{FF2B5EF4-FFF2-40B4-BE49-F238E27FC236}">
                <a16:creationId xmlns:a16="http://schemas.microsoft.com/office/drawing/2014/main" id="{4FD80E1D-4098-4E8F-80F3-90702602E502}"/>
              </a:ext>
            </a:extLst>
          </p:cNvPr>
          <p:cNvSpPr txBox="1"/>
          <p:nvPr/>
        </p:nvSpPr>
        <p:spPr>
          <a:xfrm>
            <a:off x="6134489" y="1979719"/>
            <a:ext cx="6057511" cy="906361"/>
          </a:xfrm>
          <a:prstGeom prst="rect">
            <a:avLst/>
          </a:prstGeom>
          <a:noFill/>
        </p:spPr>
        <p:txBody>
          <a:bodyPr wrap="square" rtlCol="0">
            <a:spAutoFit/>
          </a:bodyPr>
          <a:lstStyle/>
          <a:p>
            <a:pPr algn="ctr">
              <a:lnSpc>
                <a:spcPct val="150000"/>
              </a:lnSpc>
            </a:pPr>
            <a:r>
              <a:rPr lang="zh-TW" altLang="en-US" sz="4000" dirty="0">
                <a:latin typeface="微軟正黑體" panose="020B0604030504040204" pitchFamily="34" charset="-120"/>
                <a:ea typeface="微軟正黑體" panose="020B0604030504040204" pitchFamily="34" charset="-120"/>
              </a:rPr>
              <a:t>领会，悟出。</a:t>
            </a:r>
          </a:p>
        </p:txBody>
      </p:sp>
      <p:sp>
        <p:nvSpPr>
          <p:cNvPr id="9" name="文字方塊 8">
            <a:extLst>
              <a:ext uri="{FF2B5EF4-FFF2-40B4-BE49-F238E27FC236}">
                <a16:creationId xmlns:a16="http://schemas.microsoft.com/office/drawing/2014/main" id="{D17DCB4F-281E-48F9-8B9B-F6FF1FC41050}"/>
              </a:ext>
            </a:extLst>
          </p:cNvPr>
          <p:cNvSpPr txBox="1"/>
          <p:nvPr/>
        </p:nvSpPr>
        <p:spPr>
          <a:xfrm>
            <a:off x="7875" y="5069988"/>
            <a:ext cx="6096000" cy="902555"/>
          </a:xfrm>
          <a:prstGeom prst="rect">
            <a:avLst/>
          </a:prstGeom>
          <a:noFill/>
        </p:spPr>
        <p:txBody>
          <a:bodyPr wrap="square" rtlCol="0">
            <a:spAutoFit/>
          </a:bodyPr>
          <a:lstStyle/>
          <a:p>
            <a:pPr algn="ctr">
              <a:lnSpc>
                <a:spcPct val="150000"/>
              </a:lnSpc>
            </a:pPr>
            <a:r>
              <a:rPr lang="zh-TW" altLang="en-US" sz="4000" dirty="0">
                <a:latin typeface="微軟正黑體" panose="020B0604030504040204" pitchFamily="34" charset="-120"/>
                <a:ea typeface="微軟正黑體" panose="020B0604030504040204" pitchFamily="34" charset="-120"/>
              </a:rPr>
              <a:t>多层次、多方面的。</a:t>
            </a:r>
          </a:p>
        </p:txBody>
      </p:sp>
      <p:sp>
        <p:nvSpPr>
          <p:cNvPr id="11" name="矩形 10">
            <a:extLst>
              <a:ext uri="{FF2B5EF4-FFF2-40B4-BE49-F238E27FC236}">
                <a16:creationId xmlns:a16="http://schemas.microsoft.com/office/drawing/2014/main" id="{9AF8CCF4-6697-482F-81B6-2EF38231843A}"/>
              </a:ext>
            </a:extLst>
          </p:cNvPr>
          <p:cNvSpPr/>
          <p:nvPr/>
        </p:nvSpPr>
        <p:spPr>
          <a:xfrm>
            <a:off x="2151320" y="3575469"/>
            <a:ext cx="3944679" cy="584775"/>
          </a:xfrm>
          <a:prstGeom prst="rect">
            <a:avLst/>
          </a:prstGeom>
        </p:spPr>
        <p:txBody>
          <a:bodyPr wrap="square">
            <a:spAutoFit/>
          </a:bodyPr>
          <a:lstStyle/>
          <a:p>
            <a:pPr algn="ctr"/>
            <a:r>
              <a:rPr lang="en-US" altLang="zh-TW" sz="3200" dirty="0">
                <a:latin typeface="微軟正黑體" panose="020B0604030504040204" pitchFamily="34" charset="-120"/>
                <a:ea typeface="微軟正黑體" panose="020B0604030504040204" pitchFamily="34" charset="-120"/>
              </a:rPr>
              <a:t>stereoscopic</a:t>
            </a:r>
            <a:endParaRPr lang="zh-TW" altLang="en-US" sz="3200" dirty="0">
              <a:latin typeface="微軟正黑體" panose="020B0604030504040204" pitchFamily="34" charset="-120"/>
              <a:ea typeface="微軟正黑體" panose="020B0604030504040204" pitchFamily="34" charset="-120"/>
              <a:cs typeface="Calibri" panose="020F0502020204030204" pitchFamily="34" charset="0"/>
            </a:endParaRPr>
          </a:p>
        </p:txBody>
      </p:sp>
      <p:sp>
        <p:nvSpPr>
          <p:cNvPr id="13" name="矩形 12">
            <a:extLst>
              <a:ext uri="{FF2B5EF4-FFF2-40B4-BE49-F238E27FC236}">
                <a16:creationId xmlns:a16="http://schemas.microsoft.com/office/drawing/2014/main" id="{32AA8BD3-2869-40FD-A7C0-6100AC3E5D3A}"/>
              </a:ext>
            </a:extLst>
          </p:cNvPr>
          <p:cNvSpPr/>
          <p:nvPr/>
        </p:nvSpPr>
        <p:spPr>
          <a:xfrm>
            <a:off x="8247322" y="3800880"/>
            <a:ext cx="3945068" cy="584775"/>
          </a:xfrm>
          <a:prstGeom prst="rect">
            <a:avLst/>
          </a:prstGeom>
        </p:spPr>
        <p:txBody>
          <a:bodyPr wrap="square">
            <a:spAutoFit/>
          </a:bodyPr>
          <a:lstStyle/>
          <a:p>
            <a:pPr algn="ctr"/>
            <a:r>
              <a:rPr lang="en-US" altLang="zh-TW" sz="3200" dirty="0">
                <a:latin typeface="微軟正黑體" panose="020B0604030504040204" pitchFamily="34" charset="-120"/>
                <a:ea typeface="微軟正黑體" panose="020B0604030504040204" pitchFamily="34" charset="-120"/>
              </a:rPr>
              <a:t>radiation</a:t>
            </a:r>
            <a:endParaRPr lang="zh-TW" altLang="en-US" sz="3200" dirty="0">
              <a:latin typeface="微軟正黑體" panose="020B0604030504040204" pitchFamily="34" charset="-120"/>
              <a:ea typeface="微軟正黑體" panose="020B0604030504040204" pitchFamily="34" charset="-120"/>
              <a:cs typeface="Calibri" panose="020F0502020204030204" pitchFamily="34" charset="0"/>
            </a:endParaRPr>
          </a:p>
        </p:txBody>
      </p:sp>
      <p:sp>
        <p:nvSpPr>
          <p:cNvPr id="14" name="矩形 13">
            <a:extLst>
              <a:ext uri="{FF2B5EF4-FFF2-40B4-BE49-F238E27FC236}">
                <a16:creationId xmlns:a16="http://schemas.microsoft.com/office/drawing/2014/main" id="{6B1E5DB5-A453-4C9C-BA79-98369E7D6F4E}"/>
              </a:ext>
            </a:extLst>
          </p:cNvPr>
          <p:cNvSpPr/>
          <p:nvPr/>
        </p:nvSpPr>
        <p:spPr>
          <a:xfrm>
            <a:off x="8285810" y="393249"/>
            <a:ext cx="3906190" cy="584775"/>
          </a:xfrm>
          <a:prstGeom prst="rect">
            <a:avLst/>
          </a:prstGeom>
        </p:spPr>
        <p:txBody>
          <a:bodyPr wrap="square">
            <a:spAutoFit/>
          </a:bodyPr>
          <a:lstStyle/>
          <a:p>
            <a:pPr algn="ctr"/>
            <a:r>
              <a:rPr lang="en-US" altLang="zh-TW" sz="3200" dirty="0">
                <a:latin typeface="微軟正黑體" panose="020B0604030504040204" pitchFamily="34" charset="-120"/>
                <a:ea typeface="微軟正黑體" panose="020B0604030504040204" pitchFamily="34" charset="-120"/>
              </a:rPr>
              <a:t>comprehend</a:t>
            </a:r>
            <a:endParaRPr lang="zh-TW" altLang="en-US" sz="3200" dirty="0">
              <a:latin typeface="微軟正黑體" panose="020B0604030504040204" pitchFamily="34" charset="-120"/>
              <a:ea typeface="微軟正黑體" panose="020B0604030504040204" pitchFamily="34" charset="-120"/>
              <a:cs typeface="Calibri" panose="020F0502020204030204" pitchFamily="34" charset="0"/>
            </a:endParaRPr>
          </a:p>
        </p:txBody>
      </p:sp>
      <p:sp>
        <p:nvSpPr>
          <p:cNvPr id="16" name="文字方塊 15">
            <a:extLst>
              <a:ext uri="{FF2B5EF4-FFF2-40B4-BE49-F238E27FC236}">
                <a16:creationId xmlns:a16="http://schemas.microsoft.com/office/drawing/2014/main" id="{2CB9F9E9-C2B8-4189-99BC-000CEF995CD8}"/>
              </a:ext>
            </a:extLst>
          </p:cNvPr>
          <p:cNvSpPr txBox="1"/>
          <p:nvPr/>
        </p:nvSpPr>
        <p:spPr>
          <a:xfrm>
            <a:off x="6136422" y="4927431"/>
            <a:ext cx="6096000" cy="1825884"/>
          </a:xfrm>
          <a:prstGeom prst="rect">
            <a:avLst/>
          </a:prstGeom>
          <a:noFill/>
        </p:spPr>
        <p:txBody>
          <a:bodyPr wrap="square" rtlCol="0">
            <a:spAutoFit/>
          </a:bodyPr>
          <a:lstStyle/>
          <a:p>
            <a:pPr algn="ctr">
              <a:lnSpc>
                <a:spcPct val="150000"/>
              </a:lnSpc>
            </a:pPr>
            <a:r>
              <a:rPr lang="zh-TW" altLang="en-US" sz="4000" dirty="0">
                <a:latin typeface="微軟正黑體" panose="020B0604030504040204" pitchFamily="34" charset="-120"/>
                <a:ea typeface="微軟正黑體" panose="020B0604030504040204" pitchFamily="34" charset="-120"/>
              </a:rPr>
              <a:t>从中心向四周沿着直线放射出去。</a:t>
            </a:r>
          </a:p>
        </p:txBody>
      </p:sp>
      <p:sp>
        <p:nvSpPr>
          <p:cNvPr id="3" name="矩形 2">
            <a:extLst>
              <a:ext uri="{FF2B5EF4-FFF2-40B4-BE49-F238E27FC236}">
                <a16:creationId xmlns:a16="http://schemas.microsoft.com/office/drawing/2014/main" id="{96820442-9E29-4192-B5C1-5B22137D5234}"/>
              </a:ext>
            </a:extLst>
          </p:cNvPr>
          <p:cNvSpPr/>
          <p:nvPr/>
        </p:nvSpPr>
        <p:spPr>
          <a:xfrm>
            <a:off x="2151320" y="119267"/>
            <a:ext cx="3867701" cy="1077218"/>
          </a:xfrm>
          <a:prstGeom prst="rect">
            <a:avLst/>
          </a:prstGeom>
        </p:spPr>
        <p:txBody>
          <a:bodyPr wrap="square">
            <a:spAutoFit/>
          </a:bodyPr>
          <a:lstStyle/>
          <a:p>
            <a:pPr algn="ctr"/>
            <a:r>
              <a:rPr lang="en-US" altLang="zh-TW" sz="3200" dirty="0">
                <a:latin typeface="微軟正黑體" panose="020B0604030504040204" pitchFamily="34" charset="-120"/>
                <a:ea typeface="微軟正黑體" panose="020B0604030504040204" pitchFamily="34" charset="-120"/>
              </a:rPr>
              <a:t>r</a:t>
            </a:r>
            <a:r>
              <a:rPr lang="zh-TW" altLang="en-US" sz="3200" dirty="0">
                <a:latin typeface="微軟正黑體" panose="020B0604030504040204" pitchFamily="34" charset="-120"/>
                <a:ea typeface="微軟正黑體" panose="020B0604030504040204" pitchFamily="34" charset="-120"/>
              </a:rPr>
              <a:t>ead and understand</a:t>
            </a:r>
          </a:p>
        </p:txBody>
      </p:sp>
    </p:spTree>
    <p:extLst>
      <p:ext uri="{BB962C8B-B14F-4D97-AF65-F5344CB8AC3E}">
        <p14:creationId xmlns:p14="http://schemas.microsoft.com/office/powerpoint/2010/main" val="3745255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ppt_x"/>
                                          </p:val>
                                        </p:tav>
                                        <p:tav tm="100000">
                                          <p:val>
                                            <p:strVal val="#ppt_x"/>
                                          </p:val>
                                        </p:tav>
                                      </p:tavLst>
                                    </p:anim>
                                    <p:anim calcmode="lin" valueType="num">
                                      <p:cBhvr additive="base">
                                        <p:cTn id="3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5"/>
                                        </p:tgtEl>
                                        <p:attrNameLst>
                                          <p:attrName>style.visibility</p:attrName>
                                        </p:attrNameLst>
                                      </p:cBhvr>
                                      <p:to>
                                        <p:strVal val="visible"/>
                                      </p:to>
                                    </p:set>
                                    <p:anim calcmode="lin" valueType="num">
                                      <p:cBhvr additive="base">
                                        <p:cTn id="49" dur="500" fill="hold"/>
                                        <p:tgtEl>
                                          <p:spTgt spid="5"/>
                                        </p:tgtEl>
                                        <p:attrNameLst>
                                          <p:attrName>ppt_x</p:attrName>
                                        </p:attrNameLst>
                                      </p:cBhvr>
                                      <p:tavLst>
                                        <p:tav tm="0">
                                          <p:val>
                                            <p:strVal val="#ppt_x"/>
                                          </p:val>
                                        </p:tav>
                                        <p:tav tm="100000">
                                          <p:val>
                                            <p:strVal val="#ppt_x"/>
                                          </p:val>
                                        </p:tav>
                                      </p:tavLst>
                                    </p:anim>
                                    <p:anim calcmode="lin" valueType="num">
                                      <p:cBhvr additive="base">
                                        <p:cTn id="5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additive="base">
                                        <p:cTn id="55" dur="500" fill="hold"/>
                                        <p:tgtEl>
                                          <p:spTgt spid="16"/>
                                        </p:tgtEl>
                                        <p:attrNameLst>
                                          <p:attrName>ppt_x</p:attrName>
                                        </p:attrNameLst>
                                      </p:cBhvr>
                                      <p:tavLst>
                                        <p:tav tm="0">
                                          <p:val>
                                            <p:strVal val="#ppt_x"/>
                                          </p:val>
                                        </p:tav>
                                        <p:tav tm="100000">
                                          <p:val>
                                            <p:strVal val="#ppt_x"/>
                                          </p:val>
                                        </p:tav>
                                      </p:tavLst>
                                    </p:anim>
                                    <p:anim calcmode="lin" valueType="num">
                                      <p:cBhvr additive="base">
                                        <p:cTn id="5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6"/>
                                        </p:tgtEl>
                                        <p:attrNameLst>
                                          <p:attrName>style.visibility</p:attrName>
                                        </p:attrNameLst>
                                      </p:cBhvr>
                                      <p:to>
                                        <p:strVal val="visible"/>
                                      </p:to>
                                    </p:set>
                                    <p:anim calcmode="lin" valueType="num">
                                      <p:cBhvr additive="base">
                                        <p:cTn id="67" dur="500" fill="hold"/>
                                        <p:tgtEl>
                                          <p:spTgt spid="6"/>
                                        </p:tgtEl>
                                        <p:attrNameLst>
                                          <p:attrName>ppt_x</p:attrName>
                                        </p:attrNameLst>
                                      </p:cBhvr>
                                      <p:tavLst>
                                        <p:tav tm="0">
                                          <p:val>
                                            <p:strVal val="#ppt_x"/>
                                          </p:val>
                                        </p:tav>
                                        <p:tav tm="100000">
                                          <p:val>
                                            <p:strVal val="#ppt_x"/>
                                          </p:val>
                                        </p:tav>
                                      </p:tavLst>
                                    </p:anim>
                                    <p:anim calcmode="lin" valueType="num">
                                      <p:cBhvr additive="base">
                                        <p:cTn id="6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7" grpId="0"/>
      <p:bldP spid="8" grpId="0"/>
      <p:bldP spid="9" grpId="0"/>
      <p:bldP spid="11" grpId="0"/>
      <p:bldP spid="13" grpId="0"/>
      <p:bldP spid="14" grpId="0"/>
      <p:bldP spid="1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D4C68E01-C78E-4DBB-A346-27748A780E37}"/>
              </a:ext>
            </a:extLst>
          </p:cNvPr>
          <p:cNvSpPr txBox="1"/>
          <p:nvPr/>
        </p:nvSpPr>
        <p:spPr>
          <a:xfrm>
            <a:off x="0" y="172226"/>
            <a:ext cx="2151321" cy="1107996"/>
          </a:xfrm>
          <a:prstGeom prst="rect">
            <a:avLst/>
          </a:prstGeom>
          <a:solidFill>
            <a:schemeClr val="accent2"/>
          </a:solidFill>
          <a:ln>
            <a:solidFill>
              <a:schemeClr val="accent2"/>
            </a:solidFill>
          </a:ln>
        </p:spPr>
        <p:txBody>
          <a:bodyPr wrap="square" rtlCol="0">
            <a:spAutoFit/>
          </a:bodyPr>
          <a:lstStyle/>
          <a:p>
            <a:pPr algn="ctr"/>
            <a:r>
              <a:rPr lang="zh-TW" altLang="en-US" sz="6600" dirty="0">
                <a:solidFill>
                  <a:schemeClr val="bg1"/>
                </a:solidFill>
                <a:latin typeface="微軟正黑體" panose="020B0604030504040204" pitchFamily="34" charset="-120"/>
                <a:ea typeface="微軟正黑體" panose="020B0604030504040204" pitchFamily="34" charset="-120"/>
              </a:rPr>
              <a:t>扩张</a:t>
            </a:r>
            <a:endParaRPr lang="en-US" altLang="zh-TW" sz="6600" dirty="0">
              <a:solidFill>
                <a:schemeClr val="bg1"/>
              </a:solidFill>
              <a:latin typeface="微軟正黑體" panose="020B0604030504040204" pitchFamily="34" charset="-120"/>
              <a:ea typeface="微軟正黑體" panose="020B0604030504040204" pitchFamily="34" charset="-120"/>
            </a:endParaRPr>
          </a:p>
        </p:txBody>
      </p:sp>
      <p:sp>
        <p:nvSpPr>
          <p:cNvPr id="4" name="文字方塊 3">
            <a:extLst>
              <a:ext uri="{FF2B5EF4-FFF2-40B4-BE49-F238E27FC236}">
                <a16:creationId xmlns:a16="http://schemas.microsoft.com/office/drawing/2014/main" id="{AE265C2A-CA00-4841-992C-7C43D64B6320}"/>
              </a:ext>
            </a:extLst>
          </p:cNvPr>
          <p:cNvSpPr txBox="1"/>
          <p:nvPr/>
        </p:nvSpPr>
        <p:spPr>
          <a:xfrm>
            <a:off x="6096000" y="202197"/>
            <a:ext cx="2151321" cy="1107996"/>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zh-TW" altLang="en-US" sz="6600" dirty="0">
                <a:solidFill>
                  <a:schemeClr val="bg1"/>
                </a:solidFill>
                <a:latin typeface="微軟正黑體" panose="020B0604030504040204" pitchFamily="34" charset="-120"/>
                <a:ea typeface="微軟正黑體" panose="020B0604030504040204" pitchFamily="34" charset="-120"/>
              </a:rPr>
              <a:t>趋势</a:t>
            </a:r>
            <a:endParaRPr lang="en-US" altLang="zh-TW" sz="6600" dirty="0">
              <a:solidFill>
                <a:schemeClr val="bg1"/>
              </a:solidFill>
              <a:latin typeface="微軟正黑體" panose="020B0604030504040204" pitchFamily="34" charset="-120"/>
              <a:ea typeface="微軟正黑體" panose="020B0604030504040204" pitchFamily="34" charset="-120"/>
            </a:endParaRPr>
          </a:p>
        </p:txBody>
      </p:sp>
      <p:sp>
        <p:nvSpPr>
          <p:cNvPr id="5" name="文字方塊 4">
            <a:extLst>
              <a:ext uri="{FF2B5EF4-FFF2-40B4-BE49-F238E27FC236}">
                <a16:creationId xmlns:a16="http://schemas.microsoft.com/office/drawing/2014/main" id="{558E7656-10B4-4306-9253-BEABC2FAD5CB}"/>
              </a:ext>
            </a:extLst>
          </p:cNvPr>
          <p:cNvSpPr txBox="1"/>
          <p:nvPr/>
        </p:nvSpPr>
        <p:spPr>
          <a:xfrm>
            <a:off x="-1" y="3449138"/>
            <a:ext cx="2151321" cy="1107996"/>
          </a:xfrm>
          <a:prstGeom prst="rect">
            <a:avLst/>
          </a:prstGeom>
          <a:solidFill>
            <a:schemeClr val="accent2"/>
          </a:solidFill>
          <a:ln>
            <a:solidFill>
              <a:schemeClr val="accent2"/>
            </a:solidFill>
          </a:ln>
        </p:spPr>
        <p:txBody>
          <a:bodyPr wrap="square" rtlCol="0" anchor="ctr">
            <a:spAutoFit/>
          </a:bodyPr>
          <a:lstStyle/>
          <a:p>
            <a:pPr algn="ctr"/>
            <a:r>
              <a:rPr lang="zh-TW" altLang="en-US" sz="6600" dirty="0">
                <a:solidFill>
                  <a:schemeClr val="bg1"/>
                </a:solidFill>
                <a:latin typeface="微軟正黑體" panose="020B0604030504040204" pitchFamily="34" charset="-120"/>
                <a:ea typeface="微軟正黑體" panose="020B0604030504040204" pitchFamily="34" charset="-120"/>
              </a:rPr>
              <a:t>暗藏</a:t>
            </a:r>
            <a:endParaRPr lang="en-US" altLang="zh-TW" sz="6600" dirty="0">
              <a:solidFill>
                <a:schemeClr val="bg1"/>
              </a:solidFill>
              <a:latin typeface="微軟正黑體" panose="020B0604030504040204" pitchFamily="34" charset="-120"/>
              <a:ea typeface="微軟正黑體" panose="020B0604030504040204" pitchFamily="34" charset="-120"/>
            </a:endParaRPr>
          </a:p>
        </p:txBody>
      </p:sp>
      <p:sp>
        <p:nvSpPr>
          <p:cNvPr id="6" name="文字方塊 5">
            <a:extLst>
              <a:ext uri="{FF2B5EF4-FFF2-40B4-BE49-F238E27FC236}">
                <a16:creationId xmlns:a16="http://schemas.microsoft.com/office/drawing/2014/main" id="{04856BEF-FABE-4A15-82C8-163159CEDA31}"/>
              </a:ext>
            </a:extLst>
          </p:cNvPr>
          <p:cNvSpPr txBox="1"/>
          <p:nvPr/>
        </p:nvSpPr>
        <p:spPr>
          <a:xfrm>
            <a:off x="6096000" y="3388985"/>
            <a:ext cx="2151321" cy="1107996"/>
          </a:xfrm>
          <a:prstGeom prst="rect">
            <a:avLst/>
          </a:prstGeom>
          <a:solidFill>
            <a:schemeClr val="accent2"/>
          </a:solidFill>
          <a:ln>
            <a:solidFill>
              <a:schemeClr val="accent2"/>
            </a:solidFill>
          </a:ln>
        </p:spPr>
        <p:txBody>
          <a:bodyPr wrap="square" rtlCol="0" anchor="ctr">
            <a:spAutoFit/>
          </a:bodyPr>
          <a:lstStyle/>
          <a:p>
            <a:pPr algn="ctr"/>
            <a:r>
              <a:rPr lang="zh-TW" altLang="en-US" sz="6600" dirty="0">
                <a:solidFill>
                  <a:schemeClr val="bg1"/>
                </a:solidFill>
                <a:latin typeface="微軟正黑體" panose="020B0604030504040204" pitchFamily="34" charset="-120"/>
                <a:ea typeface="微軟正黑體" panose="020B0604030504040204" pitchFamily="34" charset="-120"/>
              </a:rPr>
              <a:t>隧道</a:t>
            </a:r>
            <a:endParaRPr lang="en-US" altLang="zh-TW" sz="6600" dirty="0">
              <a:solidFill>
                <a:schemeClr val="bg1"/>
              </a:solidFill>
              <a:latin typeface="微軟正黑體" panose="020B0604030504040204" pitchFamily="34" charset="-120"/>
              <a:ea typeface="微軟正黑體" panose="020B0604030504040204" pitchFamily="34" charset="-120"/>
            </a:endParaRPr>
          </a:p>
        </p:txBody>
      </p:sp>
      <p:sp>
        <p:nvSpPr>
          <p:cNvPr id="7" name="文字方塊 6">
            <a:extLst>
              <a:ext uri="{FF2B5EF4-FFF2-40B4-BE49-F238E27FC236}">
                <a16:creationId xmlns:a16="http://schemas.microsoft.com/office/drawing/2014/main" id="{68B57BA2-0295-4EFA-B412-794A9C802DBE}"/>
              </a:ext>
            </a:extLst>
          </p:cNvPr>
          <p:cNvSpPr txBox="1"/>
          <p:nvPr/>
        </p:nvSpPr>
        <p:spPr>
          <a:xfrm>
            <a:off x="0" y="1969611"/>
            <a:ext cx="6057512" cy="916469"/>
          </a:xfrm>
          <a:prstGeom prst="rect">
            <a:avLst/>
          </a:prstGeom>
          <a:noFill/>
        </p:spPr>
        <p:txBody>
          <a:bodyPr wrap="square" rtlCol="0">
            <a:spAutoFit/>
          </a:bodyPr>
          <a:lstStyle/>
          <a:p>
            <a:pPr algn="ctr">
              <a:lnSpc>
                <a:spcPct val="150000"/>
              </a:lnSpc>
            </a:pPr>
            <a:r>
              <a:rPr lang="zh-TW" altLang="en-US" sz="4000" dirty="0">
                <a:latin typeface="微軟正黑體" panose="020B0604030504040204" pitchFamily="34" charset="-120"/>
                <a:ea typeface="微軟正黑體" panose="020B0604030504040204" pitchFamily="34" charset="-120"/>
              </a:rPr>
              <a:t>扩大</a:t>
            </a:r>
            <a:r>
              <a:rPr lang="en-US" altLang="zh-TW" sz="4000" dirty="0">
                <a:latin typeface="微軟正黑體" panose="020B0604030504040204" pitchFamily="34" charset="-120"/>
                <a:ea typeface="微軟正黑體" panose="020B0604030504040204" pitchFamily="34" charset="-120"/>
              </a:rPr>
              <a:t>(</a:t>
            </a:r>
            <a:r>
              <a:rPr lang="zh-TW" altLang="en-US" sz="4000" dirty="0">
                <a:latin typeface="微軟正黑體" panose="020B0604030504040204" pitchFamily="34" charset="-120"/>
                <a:ea typeface="微軟正黑體" panose="020B0604030504040204" pitchFamily="34" charset="-120"/>
              </a:rPr>
              <a:t>势力、领土</a:t>
            </a:r>
            <a:r>
              <a:rPr lang="en-US" altLang="zh-TW" sz="4000" dirty="0">
                <a:latin typeface="微軟正黑體" panose="020B0604030504040204" pitchFamily="34" charset="-120"/>
                <a:ea typeface="微軟正黑體" panose="020B0604030504040204" pitchFamily="34" charset="-120"/>
              </a:rPr>
              <a:t>)</a:t>
            </a:r>
            <a:r>
              <a:rPr lang="zh-TW" altLang="en-US" sz="4000" dirty="0">
                <a:latin typeface="微軟正黑體" panose="020B0604030504040204" pitchFamily="34" charset="-120"/>
                <a:ea typeface="微軟正黑體" panose="020B0604030504040204" pitchFamily="34" charset="-120"/>
              </a:rPr>
              <a:t>。</a:t>
            </a:r>
          </a:p>
        </p:txBody>
      </p:sp>
      <p:sp>
        <p:nvSpPr>
          <p:cNvPr id="8" name="文字方塊 7">
            <a:extLst>
              <a:ext uri="{FF2B5EF4-FFF2-40B4-BE49-F238E27FC236}">
                <a16:creationId xmlns:a16="http://schemas.microsoft.com/office/drawing/2014/main" id="{4FD80E1D-4098-4E8F-80F3-90702602E502}"/>
              </a:ext>
            </a:extLst>
          </p:cNvPr>
          <p:cNvSpPr txBox="1"/>
          <p:nvPr/>
        </p:nvSpPr>
        <p:spPr>
          <a:xfrm>
            <a:off x="6095999" y="1379675"/>
            <a:ext cx="6057511" cy="1825884"/>
          </a:xfrm>
          <a:prstGeom prst="rect">
            <a:avLst/>
          </a:prstGeom>
          <a:noFill/>
        </p:spPr>
        <p:txBody>
          <a:bodyPr wrap="square" rtlCol="0">
            <a:spAutoFit/>
          </a:bodyPr>
          <a:lstStyle/>
          <a:p>
            <a:pPr algn="ctr">
              <a:lnSpc>
                <a:spcPct val="150000"/>
              </a:lnSpc>
            </a:pPr>
            <a:r>
              <a:rPr lang="zh-TW" altLang="en-US" sz="4000" dirty="0">
                <a:latin typeface="微軟正黑體" panose="020B0604030504040204" pitchFamily="34" charset="-120"/>
                <a:ea typeface="微軟正黑體" panose="020B0604030504040204" pitchFamily="34" charset="-120"/>
              </a:rPr>
              <a:t>事物朝着某一方面发展变化的势头。</a:t>
            </a:r>
          </a:p>
        </p:txBody>
      </p:sp>
      <p:sp>
        <p:nvSpPr>
          <p:cNvPr id="9" name="文字方塊 8">
            <a:extLst>
              <a:ext uri="{FF2B5EF4-FFF2-40B4-BE49-F238E27FC236}">
                <a16:creationId xmlns:a16="http://schemas.microsoft.com/office/drawing/2014/main" id="{D17DCB4F-281E-48F9-8B9B-F6FF1FC41050}"/>
              </a:ext>
            </a:extLst>
          </p:cNvPr>
          <p:cNvSpPr txBox="1"/>
          <p:nvPr/>
        </p:nvSpPr>
        <p:spPr>
          <a:xfrm>
            <a:off x="0" y="4792651"/>
            <a:ext cx="6096000" cy="902555"/>
          </a:xfrm>
          <a:prstGeom prst="rect">
            <a:avLst/>
          </a:prstGeom>
          <a:noFill/>
        </p:spPr>
        <p:txBody>
          <a:bodyPr wrap="square" rtlCol="0">
            <a:spAutoFit/>
          </a:bodyPr>
          <a:lstStyle/>
          <a:p>
            <a:pPr algn="ctr">
              <a:lnSpc>
                <a:spcPct val="150000"/>
              </a:lnSpc>
            </a:pPr>
            <a:r>
              <a:rPr lang="zh-TW" altLang="en-US" sz="4000" dirty="0">
                <a:latin typeface="微軟正黑體" panose="020B0604030504040204" pitchFamily="34" charset="-120"/>
                <a:ea typeface="微軟正黑體" panose="020B0604030504040204" pitchFamily="34" charset="-120"/>
              </a:rPr>
              <a:t>暗中藏着。</a:t>
            </a:r>
          </a:p>
        </p:txBody>
      </p:sp>
      <p:sp>
        <p:nvSpPr>
          <p:cNvPr id="11" name="矩形 10">
            <a:extLst>
              <a:ext uri="{FF2B5EF4-FFF2-40B4-BE49-F238E27FC236}">
                <a16:creationId xmlns:a16="http://schemas.microsoft.com/office/drawing/2014/main" id="{9AF8CCF4-6697-482F-81B6-2EF38231843A}"/>
              </a:ext>
            </a:extLst>
          </p:cNvPr>
          <p:cNvSpPr/>
          <p:nvPr/>
        </p:nvSpPr>
        <p:spPr>
          <a:xfrm>
            <a:off x="2151320" y="3679533"/>
            <a:ext cx="3944679" cy="584775"/>
          </a:xfrm>
          <a:prstGeom prst="rect">
            <a:avLst/>
          </a:prstGeom>
        </p:spPr>
        <p:txBody>
          <a:bodyPr wrap="square">
            <a:spAutoFit/>
          </a:bodyPr>
          <a:lstStyle/>
          <a:p>
            <a:pPr algn="ctr"/>
            <a:r>
              <a:rPr lang="en-US" altLang="zh-TW" sz="3200" dirty="0" err="1">
                <a:latin typeface="微軟正黑體" panose="020B0604030504040204" pitchFamily="34" charset="-120"/>
                <a:ea typeface="微軟正黑體" panose="020B0604030504040204" pitchFamily="34" charset="-120"/>
              </a:rPr>
              <a:t>conceal;hide</a:t>
            </a:r>
            <a:endParaRPr lang="zh-TW" altLang="en-US" sz="3200" dirty="0">
              <a:latin typeface="微軟正黑體" panose="020B0604030504040204" pitchFamily="34" charset="-120"/>
              <a:ea typeface="微軟正黑體" panose="020B0604030504040204" pitchFamily="34" charset="-120"/>
              <a:cs typeface="Calibri" panose="020F0502020204030204" pitchFamily="34" charset="0"/>
            </a:endParaRPr>
          </a:p>
        </p:txBody>
      </p:sp>
      <p:sp>
        <p:nvSpPr>
          <p:cNvPr id="13" name="矩形 12">
            <a:extLst>
              <a:ext uri="{FF2B5EF4-FFF2-40B4-BE49-F238E27FC236}">
                <a16:creationId xmlns:a16="http://schemas.microsoft.com/office/drawing/2014/main" id="{32AA8BD3-2869-40FD-A7C0-6100AC3E5D3A}"/>
              </a:ext>
            </a:extLst>
          </p:cNvPr>
          <p:cNvSpPr/>
          <p:nvPr/>
        </p:nvSpPr>
        <p:spPr>
          <a:xfrm>
            <a:off x="8208442" y="3779806"/>
            <a:ext cx="3945068" cy="584775"/>
          </a:xfrm>
          <a:prstGeom prst="rect">
            <a:avLst/>
          </a:prstGeom>
        </p:spPr>
        <p:txBody>
          <a:bodyPr wrap="square">
            <a:spAutoFit/>
          </a:bodyPr>
          <a:lstStyle/>
          <a:p>
            <a:pPr algn="ctr"/>
            <a:r>
              <a:rPr lang="en-US" altLang="zh-TW" sz="3200" dirty="0">
                <a:latin typeface="微軟正黑體" panose="020B0604030504040204" pitchFamily="34" charset="-120"/>
                <a:ea typeface="微軟正黑體" panose="020B0604030504040204" pitchFamily="34" charset="-120"/>
              </a:rPr>
              <a:t>tunnel</a:t>
            </a:r>
            <a:endParaRPr lang="zh-TW" altLang="en-US" sz="3200" dirty="0">
              <a:latin typeface="微軟正黑體" panose="020B0604030504040204" pitchFamily="34" charset="-120"/>
              <a:ea typeface="微軟正黑體" panose="020B0604030504040204" pitchFamily="34" charset="-120"/>
              <a:cs typeface="Calibri" panose="020F0502020204030204" pitchFamily="34" charset="0"/>
            </a:endParaRPr>
          </a:p>
        </p:txBody>
      </p:sp>
      <p:sp>
        <p:nvSpPr>
          <p:cNvPr id="14" name="矩形 13">
            <a:extLst>
              <a:ext uri="{FF2B5EF4-FFF2-40B4-BE49-F238E27FC236}">
                <a16:creationId xmlns:a16="http://schemas.microsoft.com/office/drawing/2014/main" id="{6B1E5DB5-A453-4C9C-BA79-98369E7D6F4E}"/>
              </a:ext>
            </a:extLst>
          </p:cNvPr>
          <p:cNvSpPr/>
          <p:nvPr/>
        </p:nvSpPr>
        <p:spPr>
          <a:xfrm>
            <a:off x="8285810" y="393249"/>
            <a:ext cx="3906190" cy="584775"/>
          </a:xfrm>
          <a:prstGeom prst="rect">
            <a:avLst/>
          </a:prstGeom>
        </p:spPr>
        <p:txBody>
          <a:bodyPr wrap="square">
            <a:spAutoFit/>
          </a:bodyPr>
          <a:lstStyle/>
          <a:p>
            <a:pPr algn="ctr"/>
            <a:r>
              <a:rPr lang="en-US" altLang="zh-TW" sz="3200" dirty="0">
                <a:latin typeface="微軟正黑體" panose="020B0604030504040204" pitchFamily="34" charset="-120"/>
                <a:ea typeface="微軟正黑體" panose="020B0604030504040204" pitchFamily="34" charset="-120"/>
              </a:rPr>
              <a:t>trend direction</a:t>
            </a:r>
            <a:endParaRPr lang="zh-TW" altLang="en-US" sz="3200" dirty="0">
              <a:latin typeface="微軟正黑體" panose="020B0604030504040204" pitchFamily="34" charset="-120"/>
              <a:ea typeface="微軟正黑體" panose="020B0604030504040204" pitchFamily="34" charset="-120"/>
              <a:cs typeface="Calibri" panose="020F0502020204030204" pitchFamily="34" charset="0"/>
            </a:endParaRPr>
          </a:p>
        </p:txBody>
      </p:sp>
      <p:sp>
        <p:nvSpPr>
          <p:cNvPr id="15" name="矩形 14">
            <a:extLst>
              <a:ext uri="{FF2B5EF4-FFF2-40B4-BE49-F238E27FC236}">
                <a16:creationId xmlns:a16="http://schemas.microsoft.com/office/drawing/2014/main" id="{58C387E4-4460-4071-8CB6-8D0ABB1306E7}"/>
              </a:ext>
            </a:extLst>
          </p:cNvPr>
          <p:cNvSpPr/>
          <p:nvPr/>
        </p:nvSpPr>
        <p:spPr>
          <a:xfrm>
            <a:off x="2189810" y="355508"/>
            <a:ext cx="3926972" cy="584775"/>
          </a:xfrm>
          <a:prstGeom prst="rect">
            <a:avLst/>
          </a:prstGeom>
        </p:spPr>
        <p:txBody>
          <a:bodyPr wrap="square">
            <a:spAutoFit/>
          </a:bodyPr>
          <a:lstStyle/>
          <a:p>
            <a:pPr algn="ctr"/>
            <a:r>
              <a:rPr lang="en-US" altLang="zh-TW" sz="3200" dirty="0">
                <a:latin typeface="微軟正黑體" panose="020B0604030504040204" pitchFamily="34" charset="-120"/>
                <a:ea typeface="微軟正黑體" panose="020B0604030504040204" pitchFamily="34" charset="-120"/>
              </a:rPr>
              <a:t>expansion</a:t>
            </a:r>
            <a:endParaRPr lang="zh-TW" altLang="en-US" sz="3200" dirty="0">
              <a:latin typeface="微軟正黑體" panose="020B0604030504040204" pitchFamily="34" charset="-120"/>
              <a:ea typeface="微軟正黑體" panose="020B0604030504040204" pitchFamily="34" charset="-120"/>
              <a:cs typeface="Calibri" panose="020F0502020204030204" pitchFamily="34" charset="0"/>
            </a:endParaRPr>
          </a:p>
        </p:txBody>
      </p:sp>
      <p:sp>
        <p:nvSpPr>
          <p:cNvPr id="16" name="文字方塊 15">
            <a:extLst>
              <a:ext uri="{FF2B5EF4-FFF2-40B4-BE49-F238E27FC236}">
                <a16:creationId xmlns:a16="http://schemas.microsoft.com/office/drawing/2014/main" id="{2CB9F9E9-C2B8-4189-99BC-000CEF995CD8}"/>
              </a:ext>
            </a:extLst>
          </p:cNvPr>
          <p:cNvSpPr txBox="1"/>
          <p:nvPr/>
        </p:nvSpPr>
        <p:spPr>
          <a:xfrm>
            <a:off x="6150472" y="5255894"/>
            <a:ext cx="6096000" cy="916469"/>
          </a:xfrm>
          <a:prstGeom prst="rect">
            <a:avLst/>
          </a:prstGeom>
          <a:noFill/>
        </p:spPr>
        <p:txBody>
          <a:bodyPr wrap="square" rtlCol="0">
            <a:spAutoFit/>
          </a:bodyPr>
          <a:lstStyle/>
          <a:p>
            <a:pPr algn="ctr">
              <a:lnSpc>
                <a:spcPct val="150000"/>
              </a:lnSpc>
            </a:pPr>
            <a:r>
              <a:rPr lang="zh-TW" altLang="en-US" sz="4000" dirty="0">
                <a:latin typeface="微軟正黑體" panose="020B0604030504040204" pitchFamily="34" charset="-120"/>
                <a:ea typeface="微軟正黑體" panose="020B0604030504040204" pitchFamily="34" charset="-120"/>
              </a:rPr>
              <a:t>在地面以下开凿的通道。</a:t>
            </a:r>
          </a:p>
        </p:txBody>
      </p:sp>
    </p:spTree>
    <p:extLst>
      <p:ext uri="{BB962C8B-B14F-4D97-AF65-F5344CB8AC3E}">
        <p14:creationId xmlns:p14="http://schemas.microsoft.com/office/powerpoint/2010/main" val="3892968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additive="base">
                                        <p:cTn id="37" dur="500" fill="hold"/>
                                        <p:tgtEl>
                                          <p:spTgt spid="4"/>
                                        </p:tgtEl>
                                        <p:attrNameLst>
                                          <p:attrName>ppt_x</p:attrName>
                                        </p:attrNameLst>
                                      </p:cBhvr>
                                      <p:tavLst>
                                        <p:tav tm="0">
                                          <p:val>
                                            <p:strVal val="#ppt_x"/>
                                          </p:val>
                                        </p:tav>
                                        <p:tav tm="100000">
                                          <p:val>
                                            <p:strVal val="#ppt_x"/>
                                          </p:val>
                                        </p:tav>
                                      </p:tavLst>
                                    </p:anim>
                                    <p:anim calcmode="lin" valueType="num">
                                      <p:cBhvr additive="base">
                                        <p:cTn id="3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ppt_x"/>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500" fill="hold"/>
                                        <p:tgtEl>
                                          <p:spTgt spid="11"/>
                                        </p:tgtEl>
                                        <p:attrNameLst>
                                          <p:attrName>ppt_x</p:attrName>
                                        </p:attrNameLst>
                                      </p:cBhvr>
                                      <p:tavLst>
                                        <p:tav tm="0">
                                          <p:val>
                                            <p:strVal val="#ppt_x"/>
                                          </p:val>
                                        </p:tav>
                                        <p:tav tm="100000">
                                          <p:val>
                                            <p:strVal val="#ppt_x"/>
                                          </p:val>
                                        </p:tav>
                                      </p:tavLst>
                                    </p:anim>
                                    <p:anim calcmode="lin" valueType="num">
                                      <p:cBhvr additive="base">
                                        <p:cTn id="5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5"/>
                                        </p:tgtEl>
                                        <p:attrNameLst>
                                          <p:attrName>style.visibility</p:attrName>
                                        </p:attrNameLst>
                                      </p:cBhvr>
                                      <p:to>
                                        <p:strVal val="visible"/>
                                      </p:to>
                                    </p:set>
                                    <p:anim calcmode="lin" valueType="num">
                                      <p:cBhvr additive="base">
                                        <p:cTn id="55" dur="500" fill="hold"/>
                                        <p:tgtEl>
                                          <p:spTgt spid="5"/>
                                        </p:tgtEl>
                                        <p:attrNameLst>
                                          <p:attrName>ppt_x</p:attrName>
                                        </p:attrNameLst>
                                      </p:cBhvr>
                                      <p:tavLst>
                                        <p:tav tm="0">
                                          <p:val>
                                            <p:strVal val="#ppt_x"/>
                                          </p:val>
                                        </p:tav>
                                        <p:tav tm="100000">
                                          <p:val>
                                            <p:strVal val="#ppt_x"/>
                                          </p:val>
                                        </p:tav>
                                      </p:tavLst>
                                    </p:anim>
                                    <p:anim calcmode="lin" valueType="num">
                                      <p:cBhvr additive="base">
                                        <p:cTn id="5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6"/>
                                        </p:tgtEl>
                                        <p:attrNameLst>
                                          <p:attrName>style.visibility</p:attrName>
                                        </p:attrNameLst>
                                      </p:cBhvr>
                                      <p:to>
                                        <p:strVal val="visible"/>
                                      </p:to>
                                    </p:set>
                                    <p:anim calcmode="lin" valueType="num">
                                      <p:cBhvr additive="base">
                                        <p:cTn id="61" dur="500" fill="hold"/>
                                        <p:tgtEl>
                                          <p:spTgt spid="16"/>
                                        </p:tgtEl>
                                        <p:attrNameLst>
                                          <p:attrName>ppt_x</p:attrName>
                                        </p:attrNameLst>
                                      </p:cBhvr>
                                      <p:tavLst>
                                        <p:tav tm="0">
                                          <p:val>
                                            <p:strVal val="#ppt_x"/>
                                          </p:val>
                                        </p:tav>
                                        <p:tav tm="100000">
                                          <p:val>
                                            <p:strVal val="#ppt_x"/>
                                          </p:val>
                                        </p:tav>
                                      </p:tavLst>
                                    </p:anim>
                                    <p:anim calcmode="lin" valueType="num">
                                      <p:cBhvr additive="base">
                                        <p:cTn id="6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additive="base">
                                        <p:cTn id="67" dur="500" fill="hold"/>
                                        <p:tgtEl>
                                          <p:spTgt spid="13"/>
                                        </p:tgtEl>
                                        <p:attrNameLst>
                                          <p:attrName>ppt_x</p:attrName>
                                        </p:attrNameLst>
                                      </p:cBhvr>
                                      <p:tavLst>
                                        <p:tav tm="0">
                                          <p:val>
                                            <p:strVal val="#ppt_x"/>
                                          </p:val>
                                        </p:tav>
                                        <p:tav tm="100000">
                                          <p:val>
                                            <p:strVal val="#ppt_x"/>
                                          </p:val>
                                        </p:tav>
                                      </p:tavLst>
                                    </p:anim>
                                    <p:anim calcmode="lin" valueType="num">
                                      <p:cBhvr additive="base">
                                        <p:cTn id="6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6"/>
                                        </p:tgtEl>
                                        <p:attrNameLst>
                                          <p:attrName>style.visibility</p:attrName>
                                        </p:attrNameLst>
                                      </p:cBhvr>
                                      <p:to>
                                        <p:strVal val="visible"/>
                                      </p:to>
                                    </p:set>
                                    <p:anim calcmode="lin" valueType="num">
                                      <p:cBhvr additive="base">
                                        <p:cTn id="73" dur="500" fill="hold"/>
                                        <p:tgtEl>
                                          <p:spTgt spid="6"/>
                                        </p:tgtEl>
                                        <p:attrNameLst>
                                          <p:attrName>ppt_x</p:attrName>
                                        </p:attrNameLst>
                                      </p:cBhvr>
                                      <p:tavLst>
                                        <p:tav tm="0">
                                          <p:val>
                                            <p:strVal val="#ppt_x"/>
                                          </p:val>
                                        </p:tav>
                                        <p:tav tm="100000">
                                          <p:val>
                                            <p:strVal val="#ppt_x"/>
                                          </p:val>
                                        </p:tav>
                                      </p:tavLst>
                                    </p:anim>
                                    <p:anim calcmode="lin" valueType="num">
                                      <p:cBhvr additive="base">
                                        <p:cTn id="7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7" grpId="0"/>
      <p:bldP spid="8" grpId="0"/>
      <p:bldP spid="9" grpId="0"/>
      <p:bldP spid="11" grpId="0"/>
      <p:bldP spid="13" grpId="0"/>
      <p:bldP spid="14" grpId="0"/>
      <p:bldP spid="15" grpId="0"/>
      <p:bldP spid="1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D4C68E01-C78E-4DBB-A346-27748A780E37}"/>
              </a:ext>
            </a:extLst>
          </p:cNvPr>
          <p:cNvSpPr txBox="1"/>
          <p:nvPr/>
        </p:nvSpPr>
        <p:spPr>
          <a:xfrm>
            <a:off x="0" y="172226"/>
            <a:ext cx="2151321" cy="1107996"/>
          </a:xfrm>
          <a:prstGeom prst="rect">
            <a:avLst/>
          </a:prstGeom>
          <a:solidFill>
            <a:schemeClr val="accent2"/>
          </a:solidFill>
          <a:ln>
            <a:solidFill>
              <a:schemeClr val="accent2"/>
            </a:solidFill>
          </a:ln>
        </p:spPr>
        <p:txBody>
          <a:bodyPr wrap="square" rtlCol="0">
            <a:spAutoFit/>
          </a:bodyPr>
          <a:lstStyle/>
          <a:p>
            <a:pPr algn="ctr"/>
            <a:r>
              <a:rPr lang="zh-TW" altLang="en-US" sz="6600" dirty="0">
                <a:solidFill>
                  <a:schemeClr val="bg1"/>
                </a:solidFill>
                <a:latin typeface="微軟正黑體" panose="020B0604030504040204" pitchFamily="34" charset="-120"/>
                <a:ea typeface="微軟正黑體" panose="020B0604030504040204" pitchFamily="34" charset="-120"/>
              </a:rPr>
              <a:t>内壁</a:t>
            </a:r>
            <a:endParaRPr lang="en-US" altLang="zh-TW" sz="6600" dirty="0">
              <a:solidFill>
                <a:schemeClr val="bg1"/>
              </a:solidFill>
              <a:latin typeface="微軟正黑體" panose="020B0604030504040204" pitchFamily="34" charset="-120"/>
              <a:ea typeface="微軟正黑體" panose="020B0604030504040204" pitchFamily="34" charset="-120"/>
            </a:endParaRPr>
          </a:p>
        </p:txBody>
      </p:sp>
      <p:sp>
        <p:nvSpPr>
          <p:cNvPr id="4" name="文字方塊 3">
            <a:extLst>
              <a:ext uri="{FF2B5EF4-FFF2-40B4-BE49-F238E27FC236}">
                <a16:creationId xmlns:a16="http://schemas.microsoft.com/office/drawing/2014/main" id="{AE265C2A-CA00-4841-992C-7C43D64B6320}"/>
              </a:ext>
            </a:extLst>
          </p:cNvPr>
          <p:cNvSpPr txBox="1"/>
          <p:nvPr/>
        </p:nvSpPr>
        <p:spPr>
          <a:xfrm>
            <a:off x="6096000" y="202197"/>
            <a:ext cx="2151321" cy="1107996"/>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zh-TW" altLang="en-US" sz="6600" dirty="0">
                <a:solidFill>
                  <a:schemeClr val="bg1"/>
                </a:solidFill>
                <a:latin typeface="微軟正黑體" panose="020B0604030504040204" pitchFamily="34" charset="-120"/>
                <a:ea typeface="微軟正黑體" panose="020B0604030504040204" pitchFamily="34" charset="-120"/>
              </a:rPr>
              <a:t>悬</a:t>
            </a:r>
            <a:endParaRPr lang="en-US" altLang="zh-TW" sz="6600" dirty="0">
              <a:solidFill>
                <a:schemeClr val="bg1"/>
              </a:solidFill>
              <a:latin typeface="微軟正黑體" panose="020B0604030504040204" pitchFamily="34" charset="-120"/>
              <a:ea typeface="微軟正黑體" panose="020B0604030504040204" pitchFamily="34" charset="-120"/>
            </a:endParaRPr>
          </a:p>
        </p:txBody>
      </p:sp>
      <p:sp>
        <p:nvSpPr>
          <p:cNvPr id="5" name="文字方塊 4">
            <a:extLst>
              <a:ext uri="{FF2B5EF4-FFF2-40B4-BE49-F238E27FC236}">
                <a16:creationId xmlns:a16="http://schemas.microsoft.com/office/drawing/2014/main" id="{558E7656-10B4-4306-9253-BEABC2FAD5CB}"/>
              </a:ext>
            </a:extLst>
          </p:cNvPr>
          <p:cNvSpPr txBox="1"/>
          <p:nvPr/>
        </p:nvSpPr>
        <p:spPr>
          <a:xfrm>
            <a:off x="-1" y="3429000"/>
            <a:ext cx="2151321" cy="1107996"/>
          </a:xfrm>
          <a:prstGeom prst="rect">
            <a:avLst/>
          </a:prstGeom>
          <a:solidFill>
            <a:schemeClr val="accent2"/>
          </a:solidFill>
          <a:ln>
            <a:solidFill>
              <a:schemeClr val="accent2"/>
            </a:solidFill>
          </a:ln>
        </p:spPr>
        <p:txBody>
          <a:bodyPr wrap="square" rtlCol="0" anchor="ctr">
            <a:spAutoFit/>
          </a:bodyPr>
          <a:lstStyle/>
          <a:p>
            <a:pPr algn="ctr"/>
            <a:r>
              <a:rPr lang="zh-TW" altLang="en-US" sz="6600" dirty="0">
                <a:solidFill>
                  <a:schemeClr val="bg1"/>
                </a:solidFill>
                <a:latin typeface="微軟正黑體" panose="020B0604030504040204" pitchFamily="34" charset="-120"/>
                <a:ea typeface="微軟正黑體" panose="020B0604030504040204" pitchFamily="34" charset="-120"/>
              </a:rPr>
              <a:t>缀</a:t>
            </a:r>
            <a:endParaRPr lang="en-US" altLang="zh-TW" sz="6600" dirty="0">
              <a:solidFill>
                <a:schemeClr val="bg1"/>
              </a:solidFill>
              <a:latin typeface="微軟正黑體" panose="020B0604030504040204" pitchFamily="34" charset="-120"/>
              <a:ea typeface="微軟正黑體" panose="020B0604030504040204" pitchFamily="34" charset="-120"/>
            </a:endParaRPr>
          </a:p>
        </p:txBody>
      </p:sp>
      <p:sp>
        <p:nvSpPr>
          <p:cNvPr id="6" name="文字方塊 5">
            <a:extLst>
              <a:ext uri="{FF2B5EF4-FFF2-40B4-BE49-F238E27FC236}">
                <a16:creationId xmlns:a16="http://schemas.microsoft.com/office/drawing/2014/main" id="{04856BEF-FABE-4A15-82C8-163159CEDA31}"/>
              </a:ext>
            </a:extLst>
          </p:cNvPr>
          <p:cNvSpPr txBox="1"/>
          <p:nvPr/>
        </p:nvSpPr>
        <p:spPr>
          <a:xfrm>
            <a:off x="6096000" y="3388985"/>
            <a:ext cx="2151321" cy="1107996"/>
          </a:xfrm>
          <a:prstGeom prst="rect">
            <a:avLst/>
          </a:prstGeom>
          <a:solidFill>
            <a:schemeClr val="accent2"/>
          </a:solidFill>
          <a:ln>
            <a:solidFill>
              <a:schemeClr val="accent2"/>
            </a:solidFill>
          </a:ln>
        </p:spPr>
        <p:txBody>
          <a:bodyPr wrap="square" rtlCol="0" anchor="ctr">
            <a:spAutoFit/>
          </a:bodyPr>
          <a:lstStyle/>
          <a:p>
            <a:pPr algn="ctr"/>
            <a:r>
              <a:rPr lang="zh-TW" altLang="en-US" sz="6600" dirty="0">
                <a:solidFill>
                  <a:schemeClr val="bg1"/>
                </a:solidFill>
                <a:latin typeface="微軟正黑體" panose="020B0604030504040204" pitchFamily="34" charset="-120"/>
                <a:ea typeface="微軟正黑體" panose="020B0604030504040204" pitchFamily="34" charset="-120"/>
              </a:rPr>
              <a:t>临摹</a:t>
            </a:r>
            <a:endParaRPr lang="en-US" altLang="zh-TW" sz="6600" dirty="0">
              <a:solidFill>
                <a:schemeClr val="bg1"/>
              </a:solidFill>
              <a:latin typeface="微軟正黑體" panose="020B0604030504040204" pitchFamily="34" charset="-120"/>
              <a:ea typeface="微軟正黑體" panose="020B0604030504040204" pitchFamily="34" charset="-120"/>
            </a:endParaRPr>
          </a:p>
        </p:txBody>
      </p:sp>
      <p:sp>
        <p:nvSpPr>
          <p:cNvPr id="7" name="文字方塊 6">
            <a:extLst>
              <a:ext uri="{FF2B5EF4-FFF2-40B4-BE49-F238E27FC236}">
                <a16:creationId xmlns:a16="http://schemas.microsoft.com/office/drawing/2014/main" id="{68B57BA2-0295-4EFA-B412-794A9C802DBE}"/>
              </a:ext>
            </a:extLst>
          </p:cNvPr>
          <p:cNvSpPr txBox="1"/>
          <p:nvPr/>
        </p:nvSpPr>
        <p:spPr>
          <a:xfrm>
            <a:off x="0" y="1969611"/>
            <a:ext cx="6057512" cy="916469"/>
          </a:xfrm>
          <a:prstGeom prst="rect">
            <a:avLst/>
          </a:prstGeom>
          <a:noFill/>
        </p:spPr>
        <p:txBody>
          <a:bodyPr wrap="square" rtlCol="0">
            <a:spAutoFit/>
          </a:bodyPr>
          <a:lstStyle/>
          <a:p>
            <a:pPr algn="ctr">
              <a:lnSpc>
                <a:spcPct val="150000"/>
              </a:lnSpc>
            </a:pPr>
            <a:r>
              <a:rPr lang="zh-TW" altLang="en-US" sz="4000" dirty="0">
                <a:latin typeface="微軟正黑體" panose="020B0604030504040204" pitchFamily="34" charset="-120"/>
                <a:ea typeface="微軟正黑體" panose="020B0604030504040204" pitchFamily="34" charset="-120"/>
              </a:rPr>
              <a:t>物体内部的层面。</a:t>
            </a:r>
          </a:p>
        </p:txBody>
      </p:sp>
      <p:sp>
        <p:nvSpPr>
          <p:cNvPr id="8" name="文字方塊 7">
            <a:extLst>
              <a:ext uri="{FF2B5EF4-FFF2-40B4-BE49-F238E27FC236}">
                <a16:creationId xmlns:a16="http://schemas.microsoft.com/office/drawing/2014/main" id="{4FD80E1D-4098-4E8F-80F3-90702602E502}"/>
              </a:ext>
            </a:extLst>
          </p:cNvPr>
          <p:cNvSpPr txBox="1"/>
          <p:nvPr/>
        </p:nvSpPr>
        <p:spPr>
          <a:xfrm>
            <a:off x="6134489" y="1979719"/>
            <a:ext cx="6057511" cy="906361"/>
          </a:xfrm>
          <a:prstGeom prst="rect">
            <a:avLst/>
          </a:prstGeom>
          <a:noFill/>
        </p:spPr>
        <p:txBody>
          <a:bodyPr wrap="square" rtlCol="0">
            <a:spAutoFit/>
          </a:bodyPr>
          <a:lstStyle/>
          <a:p>
            <a:pPr algn="ctr">
              <a:lnSpc>
                <a:spcPct val="150000"/>
              </a:lnSpc>
            </a:pPr>
            <a:r>
              <a:rPr lang="zh-TW" altLang="en-US" sz="4000" dirty="0">
                <a:latin typeface="微軟正黑體" panose="020B0604030504040204" pitchFamily="34" charset="-120"/>
                <a:ea typeface="微軟正黑體" panose="020B0604030504040204" pitchFamily="34" charset="-120"/>
              </a:rPr>
              <a:t>挂。</a:t>
            </a:r>
          </a:p>
        </p:txBody>
      </p:sp>
      <p:sp>
        <p:nvSpPr>
          <p:cNvPr id="9" name="文字方塊 8">
            <a:extLst>
              <a:ext uri="{FF2B5EF4-FFF2-40B4-BE49-F238E27FC236}">
                <a16:creationId xmlns:a16="http://schemas.microsoft.com/office/drawing/2014/main" id="{D17DCB4F-281E-48F9-8B9B-F6FF1FC41050}"/>
              </a:ext>
            </a:extLst>
          </p:cNvPr>
          <p:cNvSpPr txBox="1"/>
          <p:nvPr/>
        </p:nvSpPr>
        <p:spPr>
          <a:xfrm>
            <a:off x="0" y="4792651"/>
            <a:ext cx="6096000" cy="902555"/>
          </a:xfrm>
          <a:prstGeom prst="rect">
            <a:avLst/>
          </a:prstGeom>
          <a:noFill/>
        </p:spPr>
        <p:txBody>
          <a:bodyPr wrap="square" rtlCol="0">
            <a:spAutoFit/>
          </a:bodyPr>
          <a:lstStyle/>
          <a:p>
            <a:pPr algn="ctr">
              <a:lnSpc>
                <a:spcPct val="150000"/>
              </a:lnSpc>
            </a:pPr>
            <a:r>
              <a:rPr lang="zh-TW" altLang="en-US" sz="4000" dirty="0">
                <a:latin typeface="微軟正黑體" panose="020B0604030504040204" pitchFamily="34" charset="-120"/>
                <a:ea typeface="微軟正黑體" panose="020B0604030504040204" pitchFamily="34" charset="-120"/>
              </a:rPr>
              <a:t>用针线等使连起来。</a:t>
            </a:r>
          </a:p>
        </p:txBody>
      </p:sp>
      <p:sp>
        <p:nvSpPr>
          <p:cNvPr id="11" name="矩形 10">
            <a:extLst>
              <a:ext uri="{FF2B5EF4-FFF2-40B4-BE49-F238E27FC236}">
                <a16:creationId xmlns:a16="http://schemas.microsoft.com/office/drawing/2014/main" id="{9AF8CCF4-6697-482F-81B6-2EF38231843A}"/>
              </a:ext>
            </a:extLst>
          </p:cNvPr>
          <p:cNvSpPr/>
          <p:nvPr/>
        </p:nvSpPr>
        <p:spPr>
          <a:xfrm>
            <a:off x="2151320" y="3575469"/>
            <a:ext cx="3944679" cy="584775"/>
          </a:xfrm>
          <a:prstGeom prst="rect">
            <a:avLst/>
          </a:prstGeom>
        </p:spPr>
        <p:txBody>
          <a:bodyPr wrap="square">
            <a:spAutoFit/>
          </a:bodyPr>
          <a:lstStyle/>
          <a:p>
            <a:pPr algn="ctr"/>
            <a:r>
              <a:rPr lang="en-US" altLang="zh-TW" sz="3200" dirty="0">
                <a:latin typeface="微軟正黑體" panose="020B0604030504040204" pitchFamily="34" charset="-120"/>
                <a:ea typeface="微軟正黑體" panose="020B0604030504040204" pitchFamily="34" charset="-120"/>
              </a:rPr>
              <a:t>patch together</a:t>
            </a:r>
            <a:endParaRPr lang="zh-TW" altLang="en-US" sz="3200" dirty="0">
              <a:latin typeface="微軟正黑體" panose="020B0604030504040204" pitchFamily="34" charset="-120"/>
              <a:ea typeface="微軟正黑體" panose="020B0604030504040204" pitchFamily="34" charset="-120"/>
              <a:cs typeface="Calibri" panose="020F0502020204030204" pitchFamily="34" charset="0"/>
            </a:endParaRPr>
          </a:p>
        </p:txBody>
      </p:sp>
      <p:sp>
        <p:nvSpPr>
          <p:cNvPr id="13" name="矩形 12">
            <a:extLst>
              <a:ext uri="{FF2B5EF4-FFF2-40B4-BE49-F238E27FC236}">
                <a16:creationId xmlns:a16="http://schemas.microsoft.com/office/drawing/2014/main" id="{32AA8BD3-2869-40FD-A7C0-6100AC3E5D3A}"/>
              </a:ext>
            </a:extLst>
          </p:cNvPr>
          <p:cNvSpPr/>
          <p:nvPr/>
        </p:nvSpPr>
        <p:spPr>
          <a:xfrm>
            <a:off x="8246932" y="3494886"/>
            <a:ext cx="3945068" cy="1569660"/>
          </a:xfrm>
          <a:prstGeom prst="rect">
            <a:avLst/>
          </a:prstGeom>
        </p:spPr>
        <p:txBody>
          <a:bodyPr wrap="square">
            <a:spAutoFit/>
          </a:bodyPr>
          <a:lstStyle/>
          <a:p>
            <a:pPr algn="ctr"/>
            <a:r>
              <a:rPr lang="en-US" altLang="zh-TW" sz="3200" dirty="0">
                <a:latin typeface="微軟正黑體" panose="020B0604030504040204" pitchFamily="34" charset="-120"/>
                <a:ea typeface="微軟正黑體" panose="020B0604030504040204" pitchFamily="34" charset="-120"/>
              </a:rPr>
              <a:t>copy a model of calligraphy or painting</a:t>
            </a:r>
            <a:endParaRPr lang="zh-TW" altLang="en-US" sz="3200" dirty="0">
              <a:latin typeface="微軟正黑體" panose="020B0604030504040204" pitchFamily="34" charset="-120"/>
              <a:ea typeface="微軟正黑體" panose="020B0604030504040204" pitchFamily="34" charset="-120"/>
              <a:cs typeface="Calibri" panose="020F0502020204030204" pitchFamily="34" charset="0"/>
            </a:endParaRPr>
          </a:p>
        </p:txBody>
      </p:sp>
      <p:sp>
        <p:nvSpPr>
          <p:cNvPr id="14" name="矩形 13">
            <a:extLst>
              <a:ext uri="{FF2B5EF4-FFF2-40B4-BE49-F238E27FC236}">
                <a16:creationId xmlns:a16="http://schemas.microsoft.com/office/drawing/2014/main" id="{6B1E5DB5-A453-4C9C-BA79-98369E7D6F4E}"/>
              </a:ext>
            </a:extLst>
          </p:cNvPr>
          <p:cNvSpPr/>
          <p:nvPr/>
        </p:nvSpPr>
        <p:spPr>
          <a:xfrm>
            <a:off x="8285810" y="393249"/>
            <a:ext cx="3906190" cy="584775"/>
          </a:xfrm>
          <a:prstGeom prst="rect">
            <a:avLst/>
          </a:prstGeom>
        </p:spPr>
        <p:txBody>
          <a:bodyPr wrap="square">
            <a:spAutoFit/>
          </a:bodyPr>
          <a:lstStyle/>
          <a:p>
            <a:pPr algn="ctr"/>
            <a:r>
              <a:rPr lang="en-US" altLang="zh-TW" sz="3200" dirty="0">
                <a:latin typeface="微軟正黑體" panose="020B0604030504040204" pitchFamily="34" charset="-120"/>
                <a:ea typeface="微軟正黑體" panose="020B0604030504040204" pitchFamily="34" charset="-120"/>
              </a:rPr>
              <a:t>hang</a:t>
            </a:r>
            <a:endParaRPr lang="zh-TW" altLang="en-US" sz="3200" dirty="0">
              <a:latin typeface="微軟正黑體" panose="020B0604030504040204" pitchFamily="34" charset="-120"/>
              <a:ea typeface="微軟正黑體" panose="020B0604030504040204" pitchFamily="34" charset="-120"/>
              <a:cs typeface="Calibri" panose="020F0502020204030204" pitchFamily="34" charset="0"/>
            </a:endParaRPr>
          </a:p>
        </p:txBody>
      </p:sp>
      <p:sp>
        <p:nvSpPr>
          <p:cNvPr id="15" name="矩形 14">
            <a:extLst>
              <a:ext uri="{FF2B5EF4-FFF2-40B4-BE49-F238E27FC236}">
                <a16:creationId xmlns:a16="http://schemas.microsoft.com/office/drawing/2014/main" id="{58C387E4-4460-4071-8CB6-8D0ABB1306E7}"/>
              </a:ext>
            </a:extLst>
          </p:cNvPr>
          <p:cNvSpPr/>
          <p:nvPr/>
        </p:nvSpPr>
        <p:spPr>
          <a:xfrm>
            <a:off x="2189810" y="355508"/>
            <a:ext cx="3926972" cy="584775"/>
          </a:xfrm>
          <a:prstGeom prst="rect">
            <a:avLst/>
          </a:prstGeom>
        </p:spPr>
        <p:txBody>
          <a:bodyPr wrap="square">
            <a:spAutoFit/>
          </a:bodyPr>
          <a:lstStyle/>
          <a:p>
            <a:pPr algn="ctr"/>
            <a:r>
              <a:rPr lang="en-US" altLang="zh-TW" sz="3200" dirty="0">
                <a:latin typeface="微軟正黑體" panose="020B0604030504040204" pitchFamily="34" charset="-120"/>
                <a:ea typeface="微軟正黑體" panose="020B0604030504040204" pitchFamily="34" charset="-120"/>
              </a:rPr>
              <a:t>inner wall</a:t>
            </a:r>
            <a:endParaRPr lang="zh-TW" altLang="en-US" sz="3200" dirty="0">
              <a:latin typeface="微軟正黑體" panose="020B0604030504040204" pitchFamily="34" charset="-120"/>
              <a:ea typeface="微軟正黑體" panose="020B0604030504040204" pitchFamily="34" charset="-120"/>
              <a:cs typeface="Calibri" panose="020F0502020204030204" pitchFamily="34" charset="0"/>
            </a:endParaRPr>
          </a:p>
        </p:txBody>
      </p:sp>
      <p:sp>
        <p:nvSpPr>
          <p:cNvPr id="16" name="文字方塊 15">
            <a:extLst>
              <a:ext uri="{FF2B5EF4-FFF2-40B4-BE49-F238E27FC236}">
                <a16:creationId xmlns:a16="http://schemas.microsoft.com/office/drawing/2014/main" id="{2CB9F9E9-C2B8-4189-99BC-000CEF995CD8}"/>
              </a:ext>
            </a:extLst>
          </p:cNvPr>
          <p:cNvSpPr txBox="1"/>
          <p:nvPr/>
        </p:nvSpPr>
        <p:spPr>
          <a:xfrm>
            <a:off x="6150472" y="5255894"/>
            <a:ext cx="6096000" cy="916469"/>
          </a:xfrm>
          <a:prstGeom prst="rect">
            <a:avLst/>
          </a:prstGeom>
          <a:noFill/>
        </p:spPr>
        <p:txBody>
          <a:bodyPr wrap="square" rtlCol="0">
            <a:spAutoFit/>
          </a:bodyPr>
          <a:lstStyle/>
          <a:p>
            <a:pPr algn="ctr">
              <a:lnSpc>
                <a:spcPct val="150000"/>
              </a:lnSpc>
            </a:pPr>
            <a:r>
              <a:rPr lang="zh-TW" altLang="en-US" sz="4000" dirty="0">
                <a:latin typeface="微軟正黑體" panose="020B0604030504040204" pitchFamily="34" charset="-120"/>
                <a:ea typeface="微軟正黑體" panose="020B0604030504040204" pitchFamily="34" charset="-120"/>
              </a:rPr>
              <a:t>照着</a:t>
            </a:r>
            <a:r>
              <a:rPr lang="en-US" altLang="zh-TW" sz="4000" dirty="0">
                <a:latin typeface="微軟正黑體" panose="020B0604030504040204" pitchFamily="34" charset="-120"/>
                <a:ea typeface="微軟正黑體" panose="020B0604030504040204" pitchFamily="34" charset="-120"/>
              </a:rPr>
              <a:t>(</a:t>
            </a:r>
            <a:r>
              <a:rPr lang="zh-TW" altLang="en-US" sz="4000" dirty="0">
                <a:latin typeface="微軟正黑體" panose="020B0604030504040204" pitchFamily="34" charset="-120"/>
                <a:ea typeface="微軟正黑體" panose="020B0604030504040204" pitchFamily="34" charset="-120"/>
              </a:rPr>
              <a:t>书画碑帖等</a:t>
            </a:r>
            <a:r>
              <a:rPr lang="en-US" altLang="zh-TW" sz="4000" dirty="0">
                <a:latin typeface="微軟正黑體" panose="020B0604030504040204" pitchFamily="34" charset="-120"/>
                <a:ea typeface="微軟正黑體" panose="020B0604030504040204" pitchFamily="34" charset="-120"/>
              </a:rPr>
              <a:t>)</a:t>
            </a:r>
            <a:r>
              <a:rPr lang="zh-TW" altLang="en-US" sz="4000" dirty="0">
                <a:latin typeface="微軟正黑體" panose="020B0604030504040204" pitchFamily="34" charset="-120"/>
                <a:ea typeface="微軟正黑體" panose="020B0604030504040204" pitchFamily="34" charset="-120"/>
              </a:rPr>
              <a:t>模仿。</a:t>
            </a:r>
          </a:p>
        </p:txBody>
      </p:sp>
    </p:spTree>
    <p:extLst>
      <p:ext uri="{BB962C8B-B14F-4D97-AF65-F5344CB8AC3E}">
        <p14:creationId xmlns:p14="http://schemas.microsoft.com/office/powerpoint/2010/main" val="1473166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additive="base">
                                        <p:cTn id="37" dur="500" fill="hold"/>
                                        <p:tgtEl>
                                          <p:spTgt spid="4"/>
                                        </p:tgtEl>
                                        <p:attrNameLst>
                                          <p:attrName>ppt_x</p:attrName>
                                        </p:attrNameLst>
                                      </p:cBhvr>
                                      <p:tavLst>
                                        <p:tav tm="0">
                                          <p:val>
                                            <p:strVal val="#ppt_x"/>
                                          </p:val>
                                        </p:tav>
                                        <p:tav tm="100000">
                                          <p:val>
                                            <p:strVal val="#ppt_x"/>
                                          </p:val>
                                        </p:tav>
                                      </p:tavLst>
                                    </p:anim>
                                    <p:anim calcmode="lin" valueType="num">
                                      <p:cBhvr additive="base">
                                        <p:cTn id="3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ppt_x"/>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500" fill="hold"/>
                                        <p:tgtEl>
                                          <p:spTgt spid="11"/>
                                        </p:tgtEl>
                                        <p:attrNameLst>
                                          <p:attrName>ppt_x</p:attrName>
                                        </p:attrNameLst>
                                      </p:cBhvr>
                                      <p:tavLst>
                                        <p:tav tm="0">
                                          <p:val>
                                            <p:strVal val="#ppt_x"/>
                                          </p:val>
                                        </p:tav>
                                        <p:tav tm="100000">
                                          <p:val>
                                            <p:strVal val="#ppt_x"/>
                                          </p:val>
                                        </p:tav>
                                      </p:tavLst>
                                    </p:anim>
                                    <p:anim calcmode="lin" valueType="num">
                                      <p:cBhvr additive="base">
                                        <p:cTn id="5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5"/>
                                        </p:tgtEl>
                                        <p:attrNameLst>
                                          <p:attrName>style.visibility</p:attrName>
                                        </p:attrNameLst>
                                      </p:cBhvr>
                                      <p:to>
                                        <p:strVal val="visible"/>
                                      </p:to>
                                    </p:set>
                                    <p:anim calcmode="lin" valueType="num">
                                      <p:cBhvr additive="base">
                                        <p:cTn id="55" dur="500" fill="hold"/>
                                        <p:tgtEl>
                                          <p:spTgt spid="5"/>
                                        </p:tgtEl>
                                        <p:attrNameLst>
                                          <p:attrName>ppt_x</p:attrName>
                                        </p:attrNameLst>
                                      </p:cBhvr>
                                      <p:tavLst>
                                        <p:tav tm="0">
                                          <p:val>
                                            <p:strVal val="#ppt_x"/>
                                          </p:val>
                                        </p:tav>
                                        <p:tav tm="100000">
                                          <p:val>
                                            <p:strVal val="#ppt_x"/>
                                          </p:val>
                                        </p:tav>
                                      </p:tavLst>
                                    </p:anim>
                                    <p:anim calcmode="lin" valueType="num">
                                      <p:cBhvr additive="base">
                                        <p:cTn id="5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6"/>
                                        </p:tgtEl>
                                        <p:attrNameLst>
                                          <p:attrName>style.visibility</p:attrName>
                                        </p:attrNameLst>
                                      </p:cBhvr>
                                      <p:to>
                                        <p:strVal val="visible"/>
                                      </p:to>
                                    </p:set>
                                    <p:anim calcmode="lin" valueType="num">
                                      <p:cBhvr additive="base">
                                        <p:cTn id="61" dur="500" fill="hold"/>
                                        <p:tgtEl>
                                          <p:spTgt spid="16"/>
                                        </p:tgtEl>
                                        <p:attrNameLst>
                                          <p:attrName>ppt_x</p:attrName>
                                        </p:attrNameLst>
                                      </p:cBhvr>
                                      <p:tavLst>
                                        <p:tav tm="0">
                                          <p:val>
                                            <p:strVal val="#ppt_x"/>
                                          </p:val>
                                        </p:tav>
                                        <p:tav tm="100000">
                                          <p:val>
                                            <p:strVal val="#ppt_x"/>
                                          </p:val>
                                        </p:tav>
                                      </p:tavLst>
                                    </p:anim>
                                    <p:anim calcmode="lin" valueType="num">
                                      <p:cBhvr additive="base">
                                        <p:cTn id="6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additive="base">
                                        <p:cTn id="67" dur="500" fill="hold"/>
                                        <p:tgtEl>
                                          <p:spTgt spid="13"/>
                                        </p:tgtEl>
                                        <p:attrNameLst>
                                          <p:attrName>ppt_x</p:attrName>
                                        </p:attrNameLst>
                                      </p:cBhvr>
                                      <p:tavLst>
                                        <p:tav tm="0">
                                          <p:val>
                                            <p:strVal val="#ppt_x"/>
                                          </p:val>
                                        </p:tav>
                                        <p:tav tm="100000">
                                          <p:val>
                                            <p:strVal val="#ppt_x"/>
                                          </p:val>
                                        </p:tav>
                                      </p:tavLst>
                                    </p:anim>
                                    <p:anim calcmode="lin" valueType="num">
                                      <p:cBhvr additive="base">
                                        <p:cTn id="6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6"/>
                                        </p:tgtEl>
                                        <p:attrNameLst>
                                          <p:attrName>style.visibility</p:attrName>
                                        </p:attrNameLst>
                                      </p:cBhvr>
                                      <p:to>
                                        <p:strVal val="visible"/>
                                      </p:to>
                                    </p:set>
                                    <p:anim calcmode="lin" valueType="num">
                                      <p:cBhvr additive="base">
                                        <p:cTn id="73" dur="500" fill="hold"/>
                                        <p:tgtEl>
                                          <p:spTgt spid="6"/>
                                        </p:tgtEl>
                                        <p:attrNameLst>
                                          <p:attrName>ppt_x</p:attrName>
                                        </p:attrNameLst>
                                      </p:cBhvr>
                                      <p:tavLst>
                                        <p:tav tm="0">
                                          <p:val>
                                            <p:strVal val="#ppt_x"/>
                                          </p:val>
                                        </p:tav>
                                        <p:tav tm="100000">
                                          <p:val>
                                            <p:strVal val="#ppt_x"/>
                                          </p:val>
                                        </p:tav>
                                      </p:tavLst>
                                    </p:anim>
                                    <p:anim calcmode="lin" valueType="num">
                                      <p:cBhvr additive="base">
                                        <p:cTn id="7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7" grpId="0"/>
      <p:bldP spid="8" grpId="0"/>
      <p:bldP spid="9" grpId="0"/>
      <p:bldP spid="11" grpId="0"/>
      <p:bldP spid="13" grpId="0"/>
      <p:bldP spid="14" grpId="0"/>
      <p:bldP spid="15" grpId="0"/>
      <p:bldP spid="1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D4C68E01-C78E-4DBB-A346-27748A780E37}"/>
              </a:ext>
            </a:extLst>
          </p:cNvPr>
          <p:cNvSpPr txBox="1"/>
          <p:nvPr/>
        </p:nvSpPr>
        <p:spPr>
          <a:xfrm>
            <a:off x="0" y="172226"/>
            <a:ext cx="2151321" cy="1107996"/>
          </a:xfrm>
          <a:prstGeom prst="rect">
            <a:avLst/>
          </a:prstGeom>
          <a:solidFill>
            <a:schemeClr val="accent2"/>
          </a:solidFill>
          <a:ln>
            <a:solidFill>
              <a:schemeClr val="accent2"/>
            </a:solidFill>
          </a:ln>
        </p:spPr>
        <p:txBody>
          <a:bodyPr wrap="square" rtlCol="0">
            <a:spAutoFit/>
          </a:bodyPr>
          <a:lstStyle/>
          <a:p>
            <a:pPr algn="ctr"/>
            <a:r>
              <a:rPr lang="zh-TW" altLang="en-US" sz="6600" dirty="0">
                <a:solidFill>
                  <a:schemeClr val="bg1"/>
                </a:solidFill>
                <a:latin typeface="微軟正黑體" panose="020B0604030504040204" pitchFamily="34" charset="-120"/>
                <a:ea typeface="微軟正黑體" panose="020B0604030504040204" pitchFamily="34" charset="-120"/>
              </a:rPr>
              <a:t>体内</a:t>
            </a:r>
            <a:endParaRPr lang="en-US" altLang="zh-TW" sz="6600" dirty="0">
              <a:solidFill>
                <a:schemeClr val="bg1"/>
              </a:solidFill>
              <a:latin typeface="微軟正黑體" panose="020B0604030504040204" pitchFamily="34" charset="-120"/>
              <a:ea typeface="微軟正黑體" panose="020B0604030504040204" pitchFamily="34" charset="-120"/>
            </a:endParaRPr>
          </a:p>
        </p:txBody>
      </p:sp>
      <p:sp>
        <p:nvSpPr>
          <p:cNvPr id="4" name="文字方塊 3">
            <a:extLst>
              <a:ext uri="{FF2B5EF4-FFF2-40B4-BE49-F238E27FC236}">
                <a16:creationId xmlns:a16="http://schemas.microsoft.com/office/drawing/2014/main" id="{AE265C2A-CA00-4841-992C-7C43D64B6320}"/>
              </a:ext>
            </a:extLst>
          </p:cNvPr>
          <p:cNvSpPr txBox="1"/>
          <p:nvPr/>
        </p:nvSpPr>
        <p:spPr>
          <a:xfrm>
            <a:off x="6096000" y="202197"/>
            <a:ext cx="2151321" cy="1107996"/>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zh-TW" altLang="en-US" sz="6600" dirty="0">
                <a:solidFill>
                  <a:schemeClr val="bg1"/>
                </a:solidFill>
                <a:latin typeface="微軟正黑體" panose="020B0604030504040204" pitchFamily="34" charset="-120"/>
                <a:ea typeface="微軟正黑體" panose="020B0604030504040204" pitchFamily="34" charset="-120"/>
              </a:rPr>
              <a:t>流淌</a:t>
            </a:r>
            <a:endParaRPr lang="en-US" altLang="zh-TW" sz="6600" dirty="0">
              <a:solidFill>
                <a:schemeClr val="bg1"/>
              </a:solidFill>
              <a:latin typeface="微軟正黑體" panose="020B0604030504040204" pitchFamily="34" charset="-120"/>
              <a:ea typeface="微軟正黑體" panose="020B0604030504040204" pitchFamily="34" charset="-120"/>
            </a:endParaRPr>
          </a:p>
        </p:txBody>
      </p:sp>
      <p:sp>
        <p:nvSpPr>
          <p:cNvPr id="7" name="文字方塊 6">
            <a:extLst>
              <a:ext uri="{FF2B5EF4-FFF2-40B4-BE49-F238E27FC236}">
                <a16:creationId xmlns:a16="http://schemas.microsoft.com/office/drawing/2014/main" id="{68B57BA2-0295-4EFA-B412-794A9C802DBE}"/>
              </a:ext>
            </a:extLst>
          </p:cNvPr>
          <p:cNvSpPr txBox="1"/>
          <p:nvPr/>
        </p:nvSpPr>
        <p:spPr>
          <a:xfrm>
            <a:off x="0" y="1969611"/>
            <a:ext cx="6057512" cy="916469"/>
          </a:xfrm>
          <a:prstGeom prst="rect">
            <a:avLst/>
          </a:prstGeom>
          <a:noFill/>
        </p:spPr>
        <p:txBody>
          <a:bodyPr wrap="square" rtlCol="0">
            <a:spAutoFit/>
          </a:bodyPr>
          <a:lstStyle/>
          <a:p>
            <a:pPr algn="ctr">
              <a:lnSpc>
                <a:spcPct val="150000"/>
              </a:lnSpc>
            </a:pPr>
            <a:r>
              <a:rPr lang="zh-TW" altLang="en-US" sz="4000" dirty="0">
                <a:latin typeface="微軟正黑體" panose="020B0604030504040204" pitchFamily="34" charset="-120"/>
                <a:ea typeface="微軟正黑體" panose="020B0604030504040204" pitchFamily="34" charset="-120"/>
              </a:rPr>
              <a:t>身体内部。</a:t>
            </a:r>
          </a:p>
        </p:txBody>
      </p:sp>
      <p:sp>
        <p:nvSpPr>
          <p:cNvPr id="8" name="文字方塊 7">
            <a:extLst>
              <a:ext uri="{FF2B5EF4-FFF2-40B4-BE49-F238E27FC236}">
                <a16:creationId xmlns:a16="http://schemas.microsoft.com/office/drawing/2014/main" id="{4FD80E1D-4098-4E8F-80F3-90702602E502}"/>
              </a:ext>
            </a:extLst>
          </p:cNvPr>
          <p:cNvSpPr txBox="1"/>
          <p:nvPr/>
        </p:nvSpPr>
        <p:spPr>
          <a:xfrm>
            <a:off x="6134489" y="1979719"/>
            <a:ext cx="6057511" cy="906361"/>
          </a:xfrm>
          <a:prstGeom prst="rect">
            <a:avLst/>
          </a:prstGeom>
          <a:noFill/>
        </p:spPr>
        <p:txBody>
          <a:bodyPr wrap="square" rtlCol="0">
            <a:spAutoFit/>
          </a:bodyPr>
          <a:lstStyle/>
          <a:p>
            <a:pPr algn="ctr">
              <a:lnSpc>
                <a:spcPct val="150000"/>
              </a:lnSpc>
            </a:pPr>
            <a:r>
              <a:rPr lang="zh-TW" altLang="en-US" sz="4000" dirty="0">
                <a:latin typeface="微軟正黑體" panose="020B0604030504040204" pitchFamily="34" charset="-120"/>
                <a:ea typeface="微軟正黑體" panose="020B0604030504040204" pitchFamily="34" charset="-120"/>
              </a:rPr>
              <a:t>液体流动。</a:t>
            </a:r>
          </a:p>
        </p:txBody>
      </p:sp>
      <p:sp>
        <p:nvSpPr>
          <p:cNvPr id="14" name="矩形 13">
            <a:extLst>
              <a:ext uri="{FF2B5EF4-FFF2-40B4-BE49-F238E27FC236}">
                <a16:creationId xmlns:a16="http://schemas.microsoft.com/office/drawing/2014/main" id="{6B1E5DB5-A453-4C9C-BA79-98369E7D6F4E}"/>
              </a:ext>
            </a:extLst>
          </p:cNvPr>
          <p:cNvSpPr/>
          <p:nvPr/>
        </p:nvSpPr>
        <p:spPr>
          <a:xfrm>
            <a:off x="8285810" y="393249"/>
            <a:ext cx="3906190" cy="584775"/>
          </a:xfrm>
          <a:prstGeom prst="rect">
            <a:avLst/>
          </a:prstGeom>
        </p:spPr>
        <p:txBody>
          <a:bodyPr wrap="square">
            <a:spAutoFit/>
          </a:bodyPr>
          <a:lstStyle/>
          <a:p>
            <a:pPr algn="ctr"/>
            <a:r>
              <a:rPr lang="en-US" altLang="zh-TW" sz="3200" dirty="0">
                <a:latin typeface="微軟正黑體" panose="020B0604030504040204" pitchFamily="34" charset="-120"/>
                <a:ea typeface="微軟正黑體" panose="020B0604030504040204" pitchFamily="34" charset="-120"/>
              </a:rPr>
              <a:t>flow</a:t>
            </a:r>
            <a:endParaRPr lang="zh-TW" altLang="en-US" sz="3200" dirty="0">
              <a:latin typeface="微軟正黑體" panose="020B0604030504040204" pitchFamily="34" charset="-120"/>
              <a:ea typeface="微軟正黑體" panose="020B0604030504040204" pitchFamily="34" charset="-120"/>
              <a:cs typeface="Calibri" panose="020F0502020204030204" pitchFamily="34" charset="0"/>
            </a:endParaRPr>
          </a:p>
        </p:txBody>
      </p:sp>
      <p:sp>
        <p:nvSpPr>
          <p:cNvPr id="15" name="矩形 14">
            <a:extLst>
              <a:ext uri="{FF2B5EF4-FFF2-40B4-BE49-F238E27FC236}">
                <a16:creationId xmlns:a16="http://schemas.microsoft.com/office/drawing/2014/main" id="{58C387E4-4460-4071-8CB6-8D0ABB1306E7}"/>
              </a:ext>
            </a:extLst>
          </p:cNvPr>
          <p:cNvSpPr/>
          <p:nvPr/>
        </p:nvSpPr>
        <p:spPr>
          <a:xfrm>
            <a:off x="2189810" y="355508"/>
            <a:ext cx="3926972" cy="584775"/>
          </a:xfrm>
          <a:prstGeom prst="rect">
            <a:avLst/>
          </a:prstGeom>
        </p:spPr>
        <p:txBody>
          <a:bodyPr wrap="square">
            <a:spAutoFit/>
          </a:bodyPr>
          <a:lstStyle/>
          <a:p>
            <a:pPr algn="ctr"/>
            <a:r>
              <a:rPr lang="en-US" altLang="zh-TW" sz="3200" dirty="0">
                <a:latin typeface="微軟正黑體" panose="020B0604030504040204" pitchFamily="34" charset="-120"/>
                <a:ea typeface="微軟正黑體" panose="020B0604030504040204" pitchFamily="34" charset="-120"/>
              </a:rPr>
              <a:t>intestine</a:t>
            </a:r>
            <a:endParaRPr lang="zh-TW" altLang="en-US" sz="3200" dirty="0">
              <a:latin typeface="微軟正黑體" panose="020B0604030504040204" pitchFamily="34" charset="-120"/>
              <a:ea typeface="微軟正黑體" panose="020B0604030504040204" pitchFamily="34" charset="-120"/>
              <a:cs typeface="Calibri" panose="020F0502020204030204" pitchFamily="34" charset="0"/>
            </a:endParaRPr>
          </a:p>
        </p:txBody>
      </p:sp>
    </p:spTree>
    <p:extLst>
      <p:ext uri="{BB962C8B-B14F-4D97-AF65-F5344CB8AC3E}">
        <p14:creationId xmlns:p14="http://schemas.microsoft.com/office/powerpoint/2010/main" val="2784979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additive="base">
                                        <p:cTn id="37" dur="500" fill="hold"/>
                                        <p:tgtEl>
                                          <p:spTgt spid="4"/>
                                        </p:tgtEl>
                                        <p:attrNameLst>
                                          <p:attrName>ppt_x</p:attrName>
                                        </p:attrNameLst>
                                      </p:cBhvr>
                                      <p:tavLst>
                                        <p:tav tm="0">
                                          <p:val>
                                            <p:strVal val="#ppt_x"/>
                                          </p:val>
                                        </p:tav>
                                        <p:tav tm="100000">
                                          <p:val>
                                            <p:strVal val="#ppt_x"/>
                                          </p:val>
                                        </p:tav>
                                      </p:tavLst>
                                    </p:anim>
                                    <p:anim calcmode="lin" valueType="num">
                                      <p:cBhvr additive="base">
                                        <p:cTn id="3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7" grpId="0"/>
      <p:bldP spid="8" grpId="0"/>
      <p:bldP spid="14" grpId="0"/>
      <p:bldP spid="1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F3CD4040-8AA2-4C10-9B71-61F11E7BCD9A}"/>
              </a:ext>
            </a:extLst>
          </p:cNvPr>
          <p:cNvSpPr txBox="1"/>
          <p:nvPr/>
        </p:nvSpPr>
        <p:spPr>
          <a:xfrm>
            <a:off x="328503" y="697286"/>
            <a:ext cx="4327450" cy="1107996"/>
          </a:xfrm>
          <a:prstGeom prst="rect">
            <a:avLst/>
          </a:prstGeom>
          <a:solidFill>
            <a:srgbClr val="002060"/>
          </a:solidFill>
          <a:ln>
            <a:solidFill>
              <a:schemeClr val="accent3">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wrap="square" rtlCol="0" anchor="ctr">
            <a:spAutoFit/>
          </a:bodyPr>
          <a:lstStyle/>
          <a:p>
            <a:pPr algn="ctr"/>
            <a:r>
              <a:rPr lang="zh-TW" altLang="en-US" sz="6600" dirty="0">
                <a:solidFill>
                  <a:schemeClr val="bg1"/>
                </a:solidFill>
                <a:latin typeface="微軟正黑體" panose="020B0604030504040204" pitchFamily="34" charset="-120"/>
                <a:ea typeface="微軟正黑體" panose="020B0604030504040204" pitchFamily="34" charset="-120"/>
              </a:rPr>
              <a:t>深不可测</a:t>
            </a:r>
            <a:endParaRPr lang="en-US" altLang="zh-TW" sz="6600" dirty="0">
              <a:solidFill>
                <a:schemeClr val="bg1"/>
              </a:solidFill>
              <a:latin typeface="微軟正黑體" panose="020B0604030504040204" pitchFamily="34" charset="-120"/>
              <a:ea typeface="微軟正黑體" panose="020B0604030504040204" pitchFamily="34" charset="-120"/>
            </a:endParaRPr>
          </a:p>
        </p:txBody>
      </p:sp>
      <p:sp>
        <p:nvSpPr>
          <p:cNvPr id="3" name="矩形 2">
            <a:extLst>
              <a:ext uri="{FF2B5EF4-FFF2-40B4-BE49-F238E27FC236}">
                <a16:creationId xmlns:a16="http://schemas.microsoft.com/office/drawing/2014/main" id="{5EFAA07E-D2DF-410D-BA07-6EE204523098}"/>
              </a:ext>
            </a:extLst>
          </p:cNvPr>
          <p:cNvSpPr/>
          <p:nvPr/>
        </p:nvSpPr>
        <p:spPr>
          <a:xfrm>
            <a:off x="6096000" y="3331038"/>
            <a:ext cx="6096000" cy="1993046"/>
          </a:xfrm>
          <a:prstGeom prst="rect">
            <a:avLst/>
          </a:prstGeom>
        </p:spPr>
        <p:txBody>
          <a:bodyPr wrap="square">
            <a:spAutoFit/>
          </a:bodyPr>
          <a:lstStyle/>
          <a:p>
            <a:pPr algn="ctr">
              <a:lnSpc>
                <a:spcPct val="150000"/>
              </a:lnSpc>
            </a:pPr>
            <a:r>
              <a:rPr lang="zh-CN" altLang="en-US" sz="4400" dirty="0">
                <a:latin typeface="微軟正黑體" panose="020B0604030504040204" pitchFamily="34" charset="-120"/>
                <a:ea typeface="微軟正黑體" panose="020B0604030504040204" pitchFamily="34" charset="-120"/>
              </a:rPr>
              <a:t>他性格古怪</a:t>
            </a:r>
            <a:r>
              <a:rPr lang="en-US" altLang="zh-CN" sz="4400" dirty="0">
                <a:latin typeface="微軟正黑體" panose="020B0604030504040204" pitchFamily="34" charset="-120"/>
                <a:ea typeface="微軟正黑體" panose="020B0604030504040204" pitchFamily="34" charset="-120"/>
              </a:rPr>
              <a:t>,</a:t>
            </a:r>
            <a:r>
              <a:rPr lang="zh-CN" altLang="en-US" sz="4400" dirty="0">
                <a:latin typeface="微軟正黑體" panose="020B0604030504040204" pitchFamily="34" charset="-120"/>
                <a:ea typeface="微軟正黑體" panose="020B0604030504040204" pitchFamily="34" charset="-120"/>
              </a:rPr>
              <a:t>一副</a:t>
            </a:r>
            <a:r>
              <a:rPr lang="zh-CN" altLang="en-US" sz="4400" b="1" dirty="0">
                <a:solidFill>
                  <a:srgbClr val="FF0000"/>
                </a:solidFill>
                <a:latin typeface="微軟正黑體" panose="020B0604030504040204" pitchFamily="34" charset="-120"/>
                <a:ea typeface="微軟正黑體" panose="020B0604030504040204" pitchFamily="34" charset="-120"/>
              </a:rPr>
              <a:t>深不可测</a:t>
            </a:r>
            <a:r>
              <a:rPr lang="zh-CN" altLang="en-US" sz="4400" dirty="0">
                <a:latin typeface="微軟正黑體" panose="020B0604030504040204" pitchFamily="34" charset="-120"/>
                <a:ea typeface="微軟正黑體" panose="020B0604030504040204" pitchFamily="34" charset="-120"/>
              </a:rPr>
              <a:t>的样子。</a:t>
            </a:r>
            <a:endParaRPr lang="zh-TW" altLang="en-US" sz="4400" dirty="0">
              <a:latin typeface="微軟正黑體" panose="020B0604030504040204" pitchFamily="34" charset="-120"/>
              <a:ea typeface="微軟正黑體" panose="020B0604030504040204" pitchFamily="34" charset="-120"/>
            </a:endParaRPr>
          </a:p>
        </p:txBody>
      </p:sp>
      <p:cxnSp>
        <p:nvCxnSpPr>
          <p:cNvPr id="5" name="直線單箭頭接點 4">
            <a:extLst>
              <a:ext uri="{FF2B5EF4-FFF2-40B4-BE49-F238E27FC236}">
                <a16:creationId xmlns:a16="http://schemas.microsoft.com/office/drawing/2014/main" id="{036036A7-BBBC-4FBA-AF40-C2B26F213443}"/>
              </a:ext>
            </a:extLst>
          </p:cNvPr>
          <p:cNvCxnSpPr>
            <a:cxnSpLocks/>
            <a:stCxn id="2" idx="3"/>
            <a:endCxn id="6" idx="1"/>
          </p:cNvCxnSpPr>
          <p:nvPr/>
        </p:nvCxnSpPr>
        <p:spPr>
          <a:xfrm>
            <a:off x="4655953" y="1251284"/>
            <a:ext cx="1440047" cy="0"/>
          </a:xfrm>
          <a:prstGeom prst="straightConnector1">
            <a:avLst/>
          </a:prstGeom>
          <a:ln w="762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6" name="文字方塊 5">
            <a:extLst>
              <a:ext uri="{FF2B5EF4-FFF2-40B4-BE49-F238E27FC236}">
                <a16:creationId xmlns:a16="http://schemas.microsoft.com/office/drawing/2014/main" id="{37018BC7-6073-4CA9-9B83-CB477C626896}"/>
              </a:ext>
            </a:extLst>
          </p:cNvPr>
          <p:cNvSpPr txBox="1"/>
          <p:nvPr/>
        </p:nvSpPr>
        <p:spPr>
          <a:xfrm>
            <a:off x="6096000" y="589564"/>
            <a:ext cx="6096000" cy="1323439"/>
          </a:xfrm>
          <a:prstGeom prst="rect">
            <a:avLst/>
          </a:prstGeom>
          <a:noFill/>
          <a:ln w="76200">
            <a:solidFill>
              <a:srgbClr val="002060"/>
            </a:solidFill>
          </a:ln>
        </p:spPr>
        <p:txBody>
          <a:bodyPr wrap="square" rtlCol="0">
            <a:spAutoFit/>
          </a:bodyPr>
          <a:lstStyle/>
          <a:p>
            <a:pPr algn="ctr"/>
            <a:r>
              <a:rPr lang="zh-TW" altLang="en-US" sz="4000" dirty="0">
                <a:solidFill>
                  <a:srgbClr val="002060"/>
                </a:solidFill>
                <a:latin typeface="微軟正黑體" panose="020B0604030504040204" pitchFamily="34" charset="-120"/>
                <a:ea typeface="微軟正黑體" panose="020B0604030504040204" pitchFamily="34" charset="-120"/>
              </a:rPr>
              <a:t>深的不可测量，多形容道理深奥或人心难以猜测。</a:t>
            </a:r>
          </a:p>
        </p:txBody>
      </p:sp>
      <p:sp>
        <p:nvSpPr>
          <p:cNvPr id="7" name="矩形 6">
            <a:extLst>
              <a:ext uri="{FF2B5EF4-FFF2-40B4-BE49-F238E27FC236}">
                <a16:creationId xmlns:a16="http://schemas.microsoft.com/office/drawing/2014/main" id="{3114378E-6121-4333-91A6-3676CCE2C9F9}"/>
              </a:ext>
            </a:extLst>
          </p:cNvPr>
          <p:cNvSpPr/>
          <p:nvPr/>
        </p:nvSpPr>
        <p:spPr>
          <a:xfrm>
            <a:off x="6096000" y="2007220"/>
            <a:ext cx="6096000" cy="523220"/>
          </a:xfrm>
          <a:prstGeom prst="rect">
            <a:avLst/>
          </a:prstGeom>
        </p:spPr>
        <p:txBody>
          <a:bodyPr wrap="square">
            <a:spAutoFit/>
          </a:bodyPr>
          <a:lstStyle/>
          <a:p>
            <a:pPr algn="ctr"/>
            <a:r>
              <a:rPr lang="en-US" altLang="zh-TW" sz="2800" dirty="0"/>
              <a:t>incomprehensible</a:t>
            </a:r>
            <a:endParaRPr lang="zh-TW" altLang="en-US" sz="2800" dirty="0">
              <a:solidFill>
                <a:srgbClr val="002060"/>
              </a:solidFill>
            </a:endParaRPr>
          </a:p>
        </p:txBody>
      </p:sp>
      <p:pic>
        <p:nvPicPr>
          <p:cNvPr id="4" name="圖片 3">
            <a:extLst>
              <a:ext uri="{FF2B5EF4-FFF2-40B4-BE49-F238E27FC236}">
                <a16:creationId xmlns:a16="http://schemas.microsoft.com/office/drawing/2014/main" id="{F6379FE3-00DC-461C-8A62-631096DF7A32}"/>
              </a:ext>
            </a:extLst>
          </p:cNvPr>
          <p:cNvPicPr>
            <a:picLocks noChangeAspect="1"/>
          </p:cNvPicPr>
          <p:nvPr/>
        </p:nvPicPr>
        <p:blipFill>
          <a:blip r:embed="rId2"/>
          <a:stretch>
            <a:fillRect/>
          </a:stretch>
        </p:blipFill>
        <p:spPr>
          <a:xfrm>
            <a:off x="903103" y="2184436"/>
            <a:ext cx="3752850" cy="4286250"/>
          </a:xfrm>
          <a:prstGeom prst="rect">
            <a:avLst/>
          </a:prstGeom>
        </p:spPr>
      </p:pic>
    </p:spTree>
    <p:extLst>
      <p:ext uri="{BB962C8B-B14F-4D97-AF65-F5344CB8AC3E}">
        <p14:creationId xmlns:p14="http://schemas.microsoft.com/office/powerpoint/2010/main" val="1935679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D299F7FC-E22F-45B7-BD9D-0900893D756E}"/>
              </a:ext>
            </a:extLst>
          </p:cNvPr>
          <p:cNvSpPr txBox="1"/>
          <p:nvPr/>
        </p:nvSpPr>
        <p:spPr>
          <a:xfrm>
            <a:off x="353371" y="2321004"/>
            <a:ext cx="4307839" cy="2215991"/>
          </a:xfrm>
          <a:prstGeom prst="rect">
            <a:avLst/>
          </a:prstGeom>
          <a:solidFill>
            <a:srgbClr val="006666"/>
          </a:solidFill>
          <a:ln>
            <a:solidFill>
              <a:srgbClr val="006666"/>
            </a:solidFill>
          </a:ln>
        </p:spPr>
        <p:txBody>
          <a:bodyPr wrap="square" rtlCol="0">
            <a:spAutoFit/>
          </a:bodyPr>
          <a:lstStyle/>
          <a:p>
            <a:pPr algn="ctr"/>
            <a:r>
              <a:rPr lang="zh-TW" altLang="en-US" sz="13800" dirty="0">
                <a:solidFill>
                  <a:schemeClr val="bg1"/>
                </a:solidFill>
                <a:latin typeface="微軟正黑體" panose="020B0604030504040204" pitchFamily="34" charset="-120"/>
                <a:ea typeface="微軟正黑體" panose="020B0604030504040204" pitchFamily="34" charset="-120"/>
              </a:rPr>
              <a:t>领悟</a:t>
            </a:r>
            <a:endParaRPr lang="en-US" altLang="zh-TW" sz="13800" dirty="0">
              <a:solidFill>
                <a:schemeClr val="bg1"/>
              </a:solidFill>
              <a:latin typeface="微軟正黑體" panose="020B0604030504040204" pitchFamily="34" charset="-120"/>
              <a:ea typeface="微軟正黑體" panose="020B0604030504040204" pitchFamily="34" charset="-120"/>
            </a:endParaRPr>
          </a:p>
        </p:txBody>
      </p:sp>
      <p:sp>
        <p:nvSpPr>
          <p:cNvPr id="3" name="文字方塊 2">
            <a:extLst>
              <a:ext uri="{FF2B5EF4-FFF2-40B4-BE49-F238E27FC236}">
                <a16:creationId xmlns:a16="http://schemas.microsoft.com/office/drawing/2014/main" id="{D52DC29E-8F79-4B00-BBB8-FF7D9EB180E2}"/>
              </a:ext>
            </a:extLst>
          </p:cNvPr>
          <p:cNvSpPr txBox="1"/>
          <p:nvPr/>
        </p:nvSpPr>
        <p:spPr>
          <a:xfrm>
            <a:off x="7530792" y="2321004"/>
            <a:ext cx="4307838" cy="2215991"/>
          </a:xfrm>
          <a:prstGeom prst="rect">
            <a:avLst/>
          </a:prstGeom>
          <a:solidFill>
            <a:srgbClr val="006666"/>
          </a:solidFill>
          <a:ln>
            <a:solidFill>
              <a:srgbClr val="006666"/>
            </a:solidFill>
          </a:ln>
        </p:spPr>
        <p:txBody>
          <a:bodyPr wrap="square" rtlCol="0">
            <a:spAutoFit/>
          </a:bodyPr>
          <a:lstStyle/>
          <a:p>
            <a:pPr algn="ctr"/>
            <a:r>
              <a:rPr lang="zh-TW" altLang="en-US" sz="13800" dirty="0">
                <a:solidFill>
                  <a:schemeClr val="bg1"/>
                </a:solidFill>
                <a:latin typeface="微軟正黑體" panose="020B0604030504040204" pitchFamily="34" charset="-120"/>
                <a:ea typeface="微軟正黑體" panose="020B0604030504040204" pitchFamily="34" charset="-120"/>
                <a:cs typeface="Calibri" panose="020F0502020204030204" pitchFamily="34" charset="0"/>
              </a:rPr>
              <a:t>领略</a:t>
            </a:r>
            <a:endParaRPr lang="en-US" altLang="zh-TW" sz="13800" dirty="0">
              <a:solidFill>
                <a:schemeClr val="bg1"/>
              </a:solidFill>
              <a:latin typeface="微軟正黑體" panose="020B0604030504040204" pitchFamily="34" charset="-120"/>
              <a:ea typeface="微軟正黑體" panose="020B0604030504040204" pitchFamily="34" charset="-120"/>
              <a:cs typeface="Calibri" panose="020F0502020204030204" pitchFamily="34" charset="0"/>
            </a:endParaRPr>
          </a:p>
        </p:txBody>
      </p:sp>
      <p:cxnSp>
        <p:nvCxnSpPr>
          <p:cNvPr id="4" name="直線接點 3">
            <a:extLst>
              <a:ext uri="{FF2B5EF4-FFF2-40B4-BE49-F238E27FC236}">
                <a16:creationId xmlns:a16="http://schemas.microsoft.com/office/drawing/2014/main" id="{96A5A24E-646E-4F09-809E-C48CC58148D3}"/>
              </a:ext>
            </a:extLst>
          </p:cNvPr>
          <p:cNvCxnSpPr>
            <a:cxnSpLocks/>
          </p:cNvCxnSpPr>
          <p:nvPr/>
        </p:nvCxnSpPr>
        <p:spPr>
          <a:xfrm>
            <a:off x="4661210" y="3429000"/>
            <a:ext cx="2869582" cy="0"/>
          </a:xfrm>
          <a:prstGeom prst="line">
            <a:avLst/>
          </a:prstGeom>
          <a:ln w="76200">
            <a:solidFill>
              <a:srgbClr val="006666"/>
            </a:solidFill>
          </a:ln>
        </p:spPr>
        <p:style>
          <a:lnRef idx="1">
            <a:schemeClr val="accent1"/>
          </a:lnRef>
          <a:fillRef idx="0">
            <a:schemeClr val="accent1"/>
          </a:fillRef>
          <a:effectRef idx="0">
            <a:schemeClr val="accent1"/>
          </a:effectRef>
          <a:fontRef idx="minor">
            <a:schemeClr val="tx1"/>
          </a:fontRef>
        </p:style>
      </p:cxnSp>
      <p:sp>
        <p:nvSpPr>
          <p:cNvPr id="7" name="文字方塊 6">
            <a:extLst>
              <a:ext uri="{FF2B5EF4-FFF2-40B4-BE49-F238E27FC236}">
                <a16:creationId xmlns:a16="http://schemas.microsoft.com/office/drawing/2014/main" id="{DACE27D5-6AED-4895-AFC5-187B6FB8E01B}"/>
              </a:ext>
            </a:extLst>
          </p:cNvPr>
          <p:cNvSpPr txBox="1"/>
          <p:nvPr/>
        </p:nvSpPr>
        <p:spPr>
          <a:xfrm>
            <a:off x="353372" y="385012"/>
            <a:ext cx="2869330" cy="584775"/>
          </a:xfrm>
          <a:prstGeom prst="rect">
            <a:avLst/>
          </a:prstGeom>
          <a:noFill/>
          <a:ln w="38100">
            <a:solidFill>
              <a:srgbClr val="006666"/>
            </a:solidFill>
          </a:ln>
        </p:spPr>
        <p:txBody>
          <a:bodyPr wrap="square" rtlCol="0">
            <a:spAutoFit/>
          </a:bodyPr>
          <a:lstStyle/>
          <a:p>
            <a:pPr algn="ctr"/>
            <a:r>
              <a:rPr lang="zh-TW" altLang="en-US" sz="3200" b="1" dirty="0">
                <a:solidFill>
                  <a:srgbClr val="006666"/>
                </a:solidFill>
                <a:latin typeface="微軟正黑體" panose="020B0604030504040204" pitchFamily="34" charset="-120"/>
                <a:ea typeface="微軟正黑體" panose="020B0604030504040204" pitchFamily="34" charset="-120"/>
              </a:rPr>
              <a:t>近义词</a:t>
            </a:r>
          </a:p>
        </p:txBody>
      </p:sp>
    </p:spTree>
    <p:extLst>
      <p:ext uri="{BB962C8B-B14F-4D97-AF65-F5344CB8AC3E}">
        <p14:creationId xmlns:p14="http://schemas.microsoft.com/office/powerpoint/2010/main" val="1637230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6A35303D-6CC8-428C-B444-EE1FB04D5DE8}"/>
              </a:ext>
            </a:extLst>
          </p:cNvPr>
          <p:cNvSpPr txBox="1"/>
          <p:nvPr/>
        </p:nvSpPr>
        <p:spPr>
          <a:xfrm>
            <a:off x="202498" y="0"/>
            <a:ext cx="2900365" cy="400110"/>
          </a:xfrm>
          <a:prstGeom prst="rect">
            <a:avLst/>
          </a:prstGeom>
          <a:solidFill>
            <a:srgbClr val="006666"/>
          </a:solidFill>
          <a:ln w="38100">
            <a:solidFill>
              <a:srgbClr val="006666"/>
            </a:solidFill>
          </a:ln>
        </p:spPr>
        <p:txBody>
          <a:bodyPr wrap="square" rtlCol="0">
            <a:spAutoFit/>
          </a:bodyPr>
          <a:lstStyle/>
          <a:p>
            <a:pPr algn="ctr"/>
            <a:r>
              <a:rPr lang="zh-TW" altLang="en-US" sz="2000" dirty="0">
                <a:solidFill>
                  <a:schemeClr val="bg1"/>
                </a:solidFill>
                <a:latin typeface="微軟正黑體" panose="020B0604030504040204" pitchFamily="34" charset="-120"/>
                <a:ea typeface="微軟正黑體" panose="020B0604030504040204" pitchFamily="34" charset="-120"/>
              </a:rPr>
              <a:t>领悟</a:t>
            </a:r>
            <a:endParaRPr lang="en-US" altLang="zh-TW" sz="2000" dirty="0">
              <a:solidFill>
                <a:schemeClr val="bg1"/>
              </a:solidFill>
              <a:latin typeface="微軟正黑體" panose="020B0604030504040204" pitchFamily="34" charset="-120"/>
              <a:ea typeface="微軟正黑體" panose="020B0604030504040204" pitchFamily="34" charset="-120"/>
            </a:endParaRPr>
          </a:p>
        </p:txBody>
      </p:sp>
      <p:sp>
        <p:nvSpPr>
          <p:cNvPr id="3" name="文字方塊 2">
            <a:extLst>
              <a:ext uri="{FF2B5EF4-FFF2-40B4-BE49-F238E27FC236}">
                <a16:creationId xmlns:a16="http://schemas.microsoft.com/office/drawing/2014/main" id="{2AD805DF-D8F2-4C40-B812-6025D886CDC7}"/>
              </a:ext>
            </a:extLst>
          </p:cNvPr>
          <p:cNvSpPr txBox="1"/>
          <p:nvPr/>
        </p:nvSpPr>
        <p:spPr>
          <a:xfrm>
            <a:off x="9070849" y="0"/>
            <a:ext cx="2900365" cy="400110"/>
          </a:xfrm>
          <a:prstGeom prst="rect">
            <a:avLst/>
          </a:prstGeom>
          <a:solidFill>
            <a:srgbClr val="006666"/>
          </a:solidFill>
          <a:ln w="38100">
            <a:solidFill>
              <a:srgbClr val="006666"/>
            </a:solidFill>
          </a:ln>
        </p:spPr>
        <p:txBody>
          <a:bodyPr wrap="square" rtlCol="0">
            <a:spAutoFit/>
          </a:bodyPr>
          <a:lstStyle/>
          <a:p>
            <a:pPr algn="ctr"/>
            <a:r>
              <a:rPr lang="zh-TW" altLang="en-US" sz="2000" dirty="0">
                <a:solidFill>
                  <a:schemeClr val="bg1"/>
                </a:solidFill>
                <a:latin typeface="微軟正黑體" panose="020B0604030504040204" pitchFamily="34" charset="-120"/>
                <a:ea typeface="微軟正黑體" panose="020B0604030504040204" pitchFamily="34" charset="-120"/>
              </a:rPr>
              <a:t>领</a:t>
            </a:r>
            <a:r>
              <a:rPr lang="zh-TW" altLang="en-US" sz="2000" dirty="0">
                <a:solidFill>
                  <a:schemeClr val="bg1"/>
                </a:solidFill>
                <a:latin typeface="微軟正黑體" panose="020B0604030504040204" pitchFamily="34" charset="-120"/>
                <a:cs typeface="Calibri" panose="020F0502020204030204" pitchFamily="34" charset="0"/>
              </a:rPr>
              <a:t>略</a:t>
            </a:r>
            <a:endParaRPr lang="en-US" altLang="zh-TW" sz="2000" dirty="0">
              <a:solidFill>
                <a:schemeClr val="bg1"/>
              </a:solidFill>
              <a:latin typeface="微軟正黑體" panose="020B0604030504040204" pitchFamily="34" charset="-120"/>
              <a:ea typeface="微軟正黑體" panose="020B0604030504040204" pitchFamily="34" charset="-120"/>
            </a:endParaRPr>
          </a:p>
        </p:txBody>
      </p:sp>
      <p:cxnSp>
        <p:nvCxnSpPr>
          <p:cNvPr id="10" name="直線接點 9">
            <a:extLst>
              <a:ext uri="{FF2B5EF4-FFF2-40B4-BE49-F238E27FC236}">
                <a16:creationId xmlns:a16="http://schemas.microsoft.com/office/drawing/2014/main" id="{32FC350C-1C13-4DDA-A8FD-BDC15F8EE7E2}"/>
              </a:ext>
            </a:extLst>
          </p:cNvPr>
          <p:cNvCxnSpPr>
            <a:cxnSpLocks/>
            <a:stCxn id="2" idx="3"/>
            <a:endCxn id="3" idx="1"/>
          </p:cNvCxnSpPr>
          <p:nvPr/>
        </p:nvCxnSpPr>
        <p:spPr>
          <a:xfrm>
            <a:off x="3102863" y="200055"/>
            <a:ext cx="5967986" cy="0"/>
          </a:xfrm>
          <a:prstGeom prst="line">
            <a:avLst/>
          </a:prstGeom>
          <a:ln w="76200">
            <a:solidFill>
              <a:srgbClr val="006666"/>
            </a:solidFill>
          </a:ln>
        </p:spPr>
        <p:style>
          <a:lnRef idx="1">
            <a:schemeClr val="accent1"/>
          </a:lnRef>
          <a:fillRef idx="0">
            <a:schemeClr val="accent1"/>
          </a:fillRef>
          <a:effectRef idx="0">
            <a:schemeClr val="accent1"/>
          </a:effectRef>
          <a:fontRef idx="minor">
            <a:schemeClr val="tx1"/>
          </a:fontRef>
        </p:style>
      </p:cxnSp>
      <p:graphicFrame>
        <p:nvGraphicFramePr>
          <p:cNvPr id="7" name="表格 16">
            <a:extLst>
              <a:ext uri="{FF2B5EF4-FFF2-40B4-BE49-F238E27FC236}">
                <a16:creationId xmlns:a16="http://schemas.microsoft.com/office/drawing/2014/main" id="{F44D940F-5648-4768-BA7F-CFBB17555E6D}"/>
              </a:ext>
            </a:extLst>
          </p:cNvPr>
          <p:cNvGraphicFramePr>
            <a:graphicFrameLocks noGrp="1"/>
          </p:cNvGraphicFramePr>
          <p:nvPr>
            <p:extLst>
              <p:ext uri="{D42A27DB-BD31-4B8C-83A1-F6EECF244321}">
                <p14:modId xmlns:p14="http://schemas.microsoft.com/office/powerpoint/2010/main" val="3245351025"/>
              </p:ext>
            </p:extLst>
          </p:nvPr>
        </p:nvGraphicFramePr>
        <p:xfrm>
          <a:off x="157166" y="461665"/>
          <a:ext cx="11814048" cy="6322408"/>
        </p:xfrm>
        <a:graphic>
          <a:graphicData uri="http://schemas.openxmlformats.org/drawingml/2006/table">
            <a:tbl>
              <a:tblPr firstRow="1" bandRow="1">
                <a:tableStyleId>{69CF1AB2-1976-4502-BF36-3FF5EA218861}</a:tableStyleId>
              </a:tblPr>
              <a:tblGrid>
                <a:gridCol w="504535">
                  <a:extLst>
                    <a:ext uri="{9D8B030D-6E8A-4147-A177-3AD203B41FA5}">
                      <a16:colId xmlns:a16="http://schemas.microsoft.com/office/drawing/2014/main" val="1876788779"/>
                    </a:ext>
                  </a:extLst>
                </a:gridCol>
                <a:gridCol w="4186524">
                  <a:extLst>
                    <a:ext uri="{9D8B030D-6E8A-4147-A177-3AD203B41FA5}">
                      <a16:colId xmlns:a16="http://schemas.microsoft.com/office/drawing/2014/main" val="2559779614"/>
                    </a:ext>
                  </a:extLst>
                </a:gridCol>
                <a:gridCol w="7122989">
                  <a:extLst>
                    <a:ext uri="{9D8B030D-6E8A-4147-A177-3AD203B41FA5}">
                      <a16:colId xmlns:a16="http://schemas.microsoft.com/office/drawing/2014/main" val="243872182"/>
                    </a:ext>
                  </a:extLst>
                </a:gridCol>
              </a:tblGrid>
              <a:tr h="530606">
                <a:tc gridSpan="3">
                  <a:txBody>
                    <a:bodyPr/>
                    <a:lstStyle/>
                    <a:p>
                      <a:pPr algn="ctr"/>
                      <a:r>
                        <a:rPr lang="zh-TW" altLang="en-US" sz="3000" b="0" dirty="0">
                          <a:solidFill>
                            <a:schemeClr val="bg1"/>
                          </a:solidFill>
                          <a:latin typeface="+mn-ea"/>
                          <a:ea typeface="+mn-ea"/>
                        </a:rPr>
                        <a:t>语义</a:t>
                      </a:r>
                      <a:endParaRPr lang="zh-TW" altLang="en-US" sz="3000" b="0" dirty="0">
                        <a:ln>
                          <a:solidFill>
                            <a:schemeClr val="tx1"/>
                          </a:solidFill>
                        </a:ln>
                        <a:solidFill>
                          <a:schemeClr val="bg1"/>
                        </a:solidFill>
                        <a:latin typeface="+mn-ea"/>
                        <a:ea typeface="+mn-ea"/>
                      </a:endParaRPr>
                    </a:p>
                  </a:txBody>
                  <a:tcPr anchor="ctr">
                    <a:solidFill>
                      <a:srgbClr val="006666"/>
                    </a:solidFill>
                  </a:tcPr>
                </a:tc>
                <a:tc hMerge="1">
                  <a:txBody>
                    <a:bodyPr/>
                    <a:lstStyle/>
                    <a:p>
                      <a:endParaRPr lang="zh-TW" altLang="en-US" sz="4000" b="0" baseline="0" dirty="0">
                        <a:latin typeface="Calibri" panose="020F0502020204030204" pitchFamily="34" charset="0"/>
                        <a:ea typeface="標楷體" panose="03000509000000000000" pitchFamily="65" charset="-120"/>
                      </a:endParaRPr>
                    </a:p>
                  </a:txBody>
                  <a:tcPr anchor="ctr">
                    <a:noFill/>
                  </a:tcPr>
                </a:tc>
                <a:tc hMerge="1">
                  <a:txBody>
                    <a:bodyPr/>
                    <a:lstStyle/>
                    <a:p>
                      <a:endParaRPr lang="zh-TW" altLang="en-US"/>
                    </a:p>
                  </a:txBody>
                  <a:tcPr/>
                </a:tc>
                <a:extLst>
                  <a:ext uri="{0D108BD9-81ED-4DB2-BD59-A6C34878D82A}">
                    <a16:rowId xmlns:a16="http://schemas.microsoft.com/office/drawing/2014/main" val="3478206328"/>
                  </a:ext>
                </a:extLst>
              </a:tr>
              <a:tr h="979611">
                <a:tc>
                  <a:txBody>
                    <a:bodyPr/>
                    <a:lstStyle/>
                    <a:p>
                      <a:pPr algn="ctr">
                        <a:lnSpc>
                          <a:spcPct val="100000"/>
                        </a:lnSpc>
                      </a:pPr>
                      <a:r>
                        <a:rPr lang="zh-TW" altLang="en-US" sz="3000" dirty="0">
                          <a:latin typeface="+mn-ea"/>
                          <a:ea typeface="+mn-ea"/>
                        </a:rPr>
                        <a:t> 相同</a:t>
                      </a:r>
                      <a:endParaRPr lang="zh-TW" altLang="en-US" sz="3000" b="1" dirty="0">
                        <a:solidFill>
                          <a:srgbClr val="006666"/>
                        </a:solidFill>
                        <a:latin typeface="+mn-ea"/>
                        <a:ea typeface="+mn-ea"/>
                      </a:endParaRPr>
                    </a:p>
                  </a:txBody>
                  <a:tcPr vert="eaVert" anchor="ctr">
                    <a:solidFill>
                      <a:srgbClr val="DFE8E8"/>
                    </a:solidFill>
                  </a:tcPr>
                </a:tc>
                <a:tc gridSpan="2">
                  <a:txBody>
                    <a:bodyPr/>
                    <a:lstStyle/>
                    <a:p>
                      <a:pPr>
                        <a:lnSpc>
                          <a:spcPct val="150000"/>
                        </a:lnSpc>
                      </a:pPr>
                      <a:r>
                        <a:rPr lang="en-US" altLang="zh-TW" sz="3000" baseline="0" dirty="0">
                          <a:ln>
                            <a:solidFill>
                              <a:schemeClr val="tx1"/>
                            </a:solidFill>
                          </a:ln>
                          <a:latin typeface="+mn-ea"/>
                          <a:ea typeface="+mn-ea"/>
                        </a:rPr>
                        <a:t>1.V.</a:t>
                      </a:r>
                      <a:r>
                        <a:rPr lang="zh-TW" altLang="en-US" sz="3000" baseline="0" dirty="0">
                          <a:ln>
                            <a:solidFill>
                              <a:schemeClr val="tx1"/>
                            </a:solidFill>
                          </a:ln>
                          <a:latin typeface="+mn-ea"/>
                          <a:ea typeface="+mn-ea"/>
                        </a:rPr>
                        <a:t>，都表示“了解事物的情况，进而提高对事物的认识”。</a:t>
                      </a:r>
                      <a:endParaRPr lang="en-US" altLang="zh-TW" sz="3000" b="0" baseline="0" dirty="0">
                        <a:ln>
                          <a:solidFill>
                            <a:schemeClr val="tx1"/>
                          </a:solidFill>
                        </a:ln>
                        <a:latin typeface="+mn-ea"/>
                        <a:ea typeface="+mn-ea"/>
                      </a:endParaRPr>
                    </a:p>
                  </a:txBody>
                  <a:tcPr anchor="ctr">
                    <a:solidFill>
                      <a:srgbClr val="F0F4F4"/>
                    </a:solidFill>
                  </a:tcPr>
                </a:tc>
                <a:tc hMerge="1">
                  <a:txBody>
                    <a:bodyPr/>
                    <a:lstStyle/>
                    <a:p>
                      <a:endParaRPr lang="zh-TW" altLang="en-US"/>
                    </a:p>
                  </a:txBody>
                  <a:tcPr/>
                </a:tc>
                <a:extLst>
                  <a:ext uri="{0D108BD9-81ED-4DB2-BD59-A6C34878D82A}">
                    <a16:rowId xmlns:a16="http://schemas.microsoft.com/office/drawing/2014/main" val="69350516"/>
                  </a:ext>
                </a:extLst>
              </a:tr>
              <a:tr h="671927">
                <a:tc rowSpan="2">
                  <a:txBody>
                    <a:bodyPr/>
                    <a:lstStyle/>
                    <a:p>
                      <a:pPr algn="ctr">
                        <a:lnSpc>
                          <a:spcPct val="100000"/>
                        </a:lnSpc>
                      </a:pPr>
                      <a:r>
                        <a:rPr lang="zh-TW" altLang="en-US" sz="3000" dirty="0">
                          <a:latin typeface="+mn-ea"/>
                          <a:ea typeface="+mn-ea"/>
                        </a:rPr>
                        <a:t>不同点</a:t>
                      </a:r>
                      <a:endParaRPr lang="zh-TW" altLang="en-US" sz="3000" b="1" dirty="0">
                        <a:solidFill>
                          <a:srgbClr val="006666"/>
                        </a:solidFill>
                        <a:latin typeface="+mn-ea"/>
                        <a:ea typeface="+mn-ea"/>
                      </a:endParaRPr>
                    </a:p>
                  </a:txBody>
                  <a:tcPr vert="eaVert" anchor="ctr">
                    <a:solidFill>
                      <a:srgbClr val="DFE8E8"/>
                    </a:solidFill>
                  </a:tcPr>
                </a:tc>
                <a:tc>
                  <a:txBody>
                    <a:bodyPr/>
                    <a:lstStyle/>
                    <a:p>
                      <a:pPr algn="ctr"/>
                      <a:r>
                        <a:rPr lang="zh-TW" altLang="en-US" sz="3200" dirty="0">
                          <a:solidFill>
                            <a:schemeClr val="bg1"/>
                          </a:solidFill>
                          <a:latin typeface="微軟正黑體" panose="020B0604030504040204" pitchFamily="34" charset="-120"/>
                          <a:ea typeface="+mn-ea"/>
                        </a:rPr>
                        <a:t>领悟</a:t>
                      </a:r>
                      <a:endParaRPr lang="en-US" altLang="zh-TW" sz="3200" dirty="0">
                        <a:solidFill>
                          <a:schemeClr val="bg1"/>
                        </a:solidFill>
                        <a:latin typeface="微軟正黑體" panose="020B0604030504040204" pitchFamily="34" charset="-120"/>
                        <a:ea typeface="+mn-ea"/>
                      </a:endParaRPr>
                    </a:p>
                  </a:txBody>
                  <a:tcPr anchor="ctr">
                    <a:solidFill>
                      <a:srgbClr val="006666"/>
                    </a:solidFill>
                  </a:tcPr>
                </a:tc>
                <a:tc>
                  <a:txBody>
                    <a:bodyPr/>
                    <a:lstStyle/>
                    <a:p>
                      <a:pPr algn="ctr"/>
                      <a:r>
                        <a:rPr lang="zh-TW" altLang="en-US" sz="3200" dirty="0">
                          <a:solidFill>
                            <a:schemeClr val="bg1"/>
                          </a:solidFill>
                          <a:latin typeface="微軟正黑體" panose="020B0604030504040204" pitchFamily="34" charset="-120"/>
                          <a:ea typeface="+mn-ea"/>
                        </a:rPr>
                        <a:t>领</a:t>
                      </a:r>
                      <a:r>
                        <a:rPr lang="zh-TW" altLang="en-US" sz="3200" dirty="0">
                          <a:solidFill>
                            <a:schemeClr val="bg1"/>
                          </a:solidFill>
                          <a:latin typeface="微軟正黑體" panose="020B0604030504040204" pitchFamily="34" charset="-120"/>
                          <a:ea typeface="+mn-ea"/>
                          <a:cs typeface="Calibri" panose="020F0502020204030204" pitchFamily="34" charset="0"/>
                        </a:rPr>
                        <a:t>略</a:t>
                      </a:r>
                      <a:endParaRPr lang="en-US" altLang="zh-TW" sz="3200" dirty="0">
                        <a:solidFill>
                          <a:schemeClr val="bg1"/>
                        </a:solidFill>
                        <a:latin typeface="微軟正黑體" panose="020B0604030504040204" pitchFamily="34" charset="-120"/>
                        <a:ea typeface="+mn-ea"/>
                      </a:endParaRPr>
                    </a:p>
                  </a:txBody>
                  <a:tcPr anchor="ctr">
                    <a:solidFill>
                      <a:srgbClr val="006666"/>
                    </a:solidFill>
                  </a:tcPr>
                </a:tc>
                <a:extLst>
                  <a:ext uri="{0D108BD9-81ED-4DB2-BD59-A6C34878D82A}">
                    <a16:rowId xmlns:a16="http://schemas.microsoft.com/office/drawing/2014/main" val="4052056327"/>
                  </a:ext>
                </a:extLst>
              </a:tr>
              <a:tr h="2203400">
                <a:tc vMerge="1">
                  <a:txBody>
                    <a:bodyPr/>
                    <a:lstStyle/>
                    <a:p>
                      <a:endParaRPr lang="zh-TW" altLang="en-US"/>
                    </a:p>
                  </a:txBody>
                  <a:tcPr/>
                </a:tc>
                <a:tc>
                  <a:txBody>
                    <a:bodyPr/>
                    <a:lstStyle/>
                    <a:p>
                      <a:pPr algn="l">
                        <a:lnSpc>
                          <a:spcPct val="150000"/>
                        </a:lnSpc>
                      </a:pPr>
                      <a:r>
                        <a:rPr lang="en-US" altLang="zh-TW" sz="3000" baseline="0" dirty="0">
                          <a:ln>
                            <a:solidFill>
                              <a:schemeClr val="tx1"/>
                            </a:solidFill>
                          </a:ln>
                          <a:latin typeface="+mn-ea"/>
                          <a:ea typeface="+mn-ea"/>
                        </a:rPr>
                        <a:t>1.</a:t>
                      </a:r>
                      <a:r>
                        <a:rPr lang="zh-TW" altLang="en-US" sz="3000" baseline="0" dirty="0">
                          <a:ln>
                            <a:solidFill>
                              <a:schemeClr val="tx1"/>
                            </a:solidFill>
                          </a:ln>
                          <a:latin typeface="+mn-ea"/>
                          <a:ea typeface="+mn-ea"/>
                        </a:rPr>
                        <a:t>理解后明白，悟出</a:t>
                      </a:r>
                      <a:r>
                        <a:rPr lang="en-US" altLang="zh-TW" sz="3000" baseline="0" dirty="0">
                          <a:ln>
                            <a:solidFill>
                              <a:schemeClr val="tx1"/>
                            </a:solidFill>
                          </a:ln>
                          <a:latin typeface="+mn-ea"/>
                          <a:ea typeface="+mn-ea"/>
                        </a:rPr>
                        <a:t>(</a:t>
                      </a:r>
                      <a:r>
                        <a:rPr lang="zh-TW" altLang="en-US" sz="3000" baseline="0" dirty="0">
                          <a:ln>
                            <a:solidFill>
                              <a:schemeClr val="tx1"/>
                            </a:solidFill>
                          </a:ln>
                          <a:latin typeface="+mn-ea"/>
                          <a:ea typeface="+mn-ea"/>
                        </a:rPr>
                        <a:t>意思、道理等</a:t>
                      </a:r>
                      <a:r>
                        <a:rPr lang="en-US" altLang="zh-TW" sz="3000" baseline="0" dirty="0">
                          <a:ln>
                            <a:solidFill>
                              <a:schemeClr val="tx1"/>
                            </a:solidFill>
                          </a:ln>
                          <a:latin typeface="+mn-ea"/>
                          <a:ea typeface="+mn-ea"/>
                        </a:rPr>
                        <a:t>)</a:t>
                      </a:r>
                      <a:r>
                        <a:rPr lang="zh-TW" altLang="en-US" sz="3000" baseline="0" dirty="0">
                          <a:ln>
                            <a:solidFill>
                              <a:schemeClr val="tx1"/>
                            </a:solidFill>
                          </a:ln>
                          <a:latin typeface="+mn-ea"/>
                          <a:ea typeface="+mn-ea"/>
                        </a:rPr>
                        <a:t>。</a:t>
                      </a:r>
                      <a:endParaRPr lang="en-US" altLang="zh-TW" sz="3000" baseline="0" dirty="0">
                        <a:ln>
                          <a:solidFill>
                            <a:schemeClr val="tx1"/>
                          </a:solidFill>
                        </a:ln>
                        <a:latin typeface="+mn-ea"/>
                        <a:ea typeface="+mn-ea"/>
                      </a:endParaRPr>
                    </a:p>
                    <a:p>
                      <a:pPr algn="l">
                        <a:lnSpc>
                          <a:spcPct val="150000"/>
                        </a:lnSpc>
                      </a:pPr>
                      <a:r>
                        <a:rPr lang="en-US" altLang="zh-TW" sz="3000" baseline="0" dirty="0">
                          <a:ln>
                            <a:solidFill>
                              <a:schemeClr val="tx1"/>
                            </a:solidFill>
                          </a:ln>
                          <a:latin typeface="+mn-ea"/>
                          <a:ea typeface="+mn-ea"/>
                        </a:rPr>
                        <a:t>2.</a:t>
                      </a:r>
                      <a:r>
                        <a:rPr lang="zh-TW" altLang="en-US" sz="3000" baseline="0" dirty="0">
                          <a:ln>
                            <a:solidFill>
                              <a:schemeClr val="tx1"/>
                            </a:solidFill>
                          </a:ln>
                          <a:latin typeface="+mn-ea"/>
                          <a:ea typeface="+mn-ea"/>
                        </a:rPr>
                        <a:t>常常与“道理、意思、</a:t>
                      </a:r>
                      <a:endParaRPr lang="en-US" altLang="zh-TW" sz="3000" baseline="0" dirty="0">
                        <a:ln>
                          <a:solidFill>
                            <a:schemeClr val="tx1"/>
                          </a:solidFill>
                        </a:ln>
                        <a:latin typeface="+mn-ea"/>
                        <a:ea typeface="+mn-ea"/>
                      </a:endParaRPr>
                    </a:p>
                    <a:p>
                      <a:pPr algn="l">
                        <a:lnSpc>
                          <a:spcPct val="150000"/>
                        </a:lnSpc>
                      </a:pPr>
                      <a:r>
                        <a:rPr lang="zh-TW" altLang="en-US" sz="3000" baseline="0" dirty="0">
                          <a:ln>
                            <a:solidFill>
                              <a:schemeClr val="tx1"/>
                            </a:solidFill>
                          </a:ln>
                          <a:latin typeface="+mn-ea"/>
                          <a:ea typeface="+mn-ea"/>
                        </a:rPr>
                        <a:t>   意义、含义、奥妙、</a:t>
                      </a:r>
                      <a:endParaRPr lang="en-US" altLang="zh-TW" sz="3000" baseline="0" dirty="0">
                        <a:ln>
                          <a:solidFill>
                            <a:schemeClr val="tx1"/>
                          </a:solidFill>
                        </a:ln>
                        <a:latin typeface="+mn-ea"/>
                        <a:ea typeface="+mn-ea"/>
                      </a:endParaRPr>
                    </a:p>
                    <a:p>
                      <a:pPr algn="l">
                        <a:lnSpc>
                          <a:spcPct val="150000"/>
                        </a:lnSpc>
                      </a:pPr>
                      <a:r>
                        <a:rPr lang="zh-TW" altLang="en-US" sz="3000" baseline="0" dirty="0">
                          <a:ln>
                            <a:solidFill>
                              <a:schemeClr val="tx1"/>
                            </a:solidFill>
                          </a:ln>
                          <a:latin typeface="+mn-ea"/>
                          <a:ea typeface="+mn-ea"/>
                        </a:rPr>
                        <a:t>   精神、主题”等抽象</a:t>
                      </a:r>
                      <a:endParaRPr lang="en-US" altLang="zh-TW" sz="3000" baseline="0" dirty="0">
                        <a:ln>
                          <a:solidFill>
                            <a:schemeClr val="tx1"/>
                          </a:solidFill>
                        </a:ln>
                        <a:latin typeface="+mn-ea"/>
                        <a:ea typeface="+mn-ea"/>
                      </a:endParaRPr>
                    </a:p>
                    <a:p>
                      <a:pPr algn="l">
                        <a:lnSpc>
                          <a:spcPct val="150000"/>
                        </a:lnSpc>
                      </a:pPr>
                      <a:r>
                        <a:rPr lang="zh-TW" altLang="en-US" sz="3000" baseline="0" dirty="0">
                          <a:ln>
                            <a:solidFill>
                              <a:schemeClr val="tx1"/>
                            </a:solidFill>
                          </a:ln>
                          <a:latin typeface="+mn-ea"/>
                          <a:ea typeface="+mn-ea"/>
                        </a:rPr>
                        <a:t>   词语搭配。</a:t>
                      </a:r>
                      <a:endParaRPr lang="en-US" altLang="zh-TW" sz="3000" b="0" baseline="0" dirty="0">
                        <a:ln>
                          <a:solidFill>
                            <a:schemeClr val="tx1"/>
                          </a:solidFill>
                        </a:ln>
                        <a:latin typeface="+mn-ea"/>
                        <a:ea typeface="+mn-ea"/>
                      </a:endParaRPr>
                    </a:p>
                  </a:txBody>
                  <a:tcPr anchor="ctr">
                    <a:solidFill>
                      <a:srgbClr val="F0F4F4"/>
                    </a:solidFill>
                  </a:tcPr>
                </a:tc>
                <a:tc>
                  <a:txBody>
                    <a:bodyPr/>
                    <a:lstStyle/>
                    <a:p>
                      <a:pPr algn="l">
                        <a:lnSpc>
                          <a:spcPct val="150000"/>
                        </a:lnSpc>
                      </a:pPr>
                      <a:r>
                        <a:rPr lang="en-US" altLang="zh-TW" sz="3000" baseline="0" dirty="0">
                          <a:ln>
                            <a:solidFill>
                              <a:schemeClr val="tx1"/>
                            </a:solidFill>
                          </a:ln>
                          <a:latin typeface="+mn-ea"/>
                          <a:ea typeface="+mn-ea"/>
                        </a:rPr>
                        <a:t>1.</a:t>
                      </a:r>
                      <a:r>
                        <a:rPr lang="zh-TW" altLang="en-US" sz="3000" baseline="0" dirty="0">
                          <a:ln>
                            <a:solidFill>
                              <a:schemeClr val="tx1"/>
                            </a:solidFill>
                          </a:ln>
                          <a:latin typeface="+mn-ea"/>
                          <a:ea typeface="+mn-ea"/>
                        </a:rPr>
                        <a:t>通过体会和观察，认识、欣赏或尝试</a:t>
                      </a:r>
                      <a:r>
                        <a:rPr lang="en-US" altLang="zh-TW" sz="3000" baseline="0" dirty="0">
                          <a:ln>
                            <a:solidFill>
                              <a:schemeClr val="tx1"/>
                            </a:solidFill>
                          </a:ln>
                          <a:latin typeface="+mn-ea"/>
                          <a:ea typeface="+mn-ea"/>
                        </a:rPr>
                        <a:t>(</a:t>
                      </a:r>
                      <a:r>
                        <a:rPr lang="zh-TW" altLang="en-US" sz="3000" baseline="0" dirty="0">
                          <a:ln>
                            <a:solidFill>
                              <a:schemeClr val="tx1"/>
                            </a:solidFill>
                          </a:ln>
                          <a:latin typeface="+mn-ea"/>
                          <a:ea typeface="+mn-ea"/>
                        </a:rPr>
                        <a:t>风</a:t>
                      </a:r>
                      <a:endParaRPr lang="en-US" altLang="zh-TW" sz="3000" baseline="0" dirty="0">
                        <a:ln>
                          <a:solidFill>
                            <a:schemeClr val="tx1"/>
                          </a:solidFill>
                        </a:ln>
                        <a:latin typeface="+mn-ea"/>
                        <a:ea typeface="+mn-ea"/>
                      </a:endParaRPr>
                    </a:p>
                    <a:p>
                      <a:pPr algn="l">
                        <a:lnSpc>
                          <a:spcPct val="150000"/>
                        </a:lnSpc>
                      </a:pPr>
                      <a:r>
                        <a:rPr lang="zh-TW" altLang="en-US" sz="3000" baseline="0" dirty="0">
                          <a:ln>
                            <a:solidFill>
                              <a:schemeClr val="tx1"/>
                            </a:solidFill>
                          </a:ln>
                          <a:latin typeface="+mn-ea"/>
                          <a:ea typeface="+mn-ea"/>
                        </a:rPr>
                        <a:t>   景、风格等</a:t>
                      </a:r>
                      <a:r>
                        <a:rPr lang="en-US" altLang="zh-TW" sz="3000" baseline="0" dirty="0">
                          <a:ln>
                            <a:solidFill>
                              <a:schemeClr val="tx1"/>
                            </a:solidFill>
                          </a:ln>
                          <a:latin typeface="+mn-ea"/>
                          <a:ea typeface="+mn-ea"/>
                        </a:rPr>
                        <a:t>)</a:t>
                      </a:r>
                      <a:r>
                        <a:rPr lang="zh-TW" altLang="en-US" sz="3000" baseline="0" dirty="0">
                          <a:ln>
                            <a:solidFill>
                              <a:schemeClr val="tx1"/>
                            </a:solidFill>
                          </a:ln>
                          <a:latin typeface="+mn-ea"/>
                          <a:ea typeface="+mn-ea"/>
                        </a:rPr>
                        <a:t>。</a:t>
                      </a:r>
                      <a:endParaRPr lang="en-US" altLang="zh-TW" sz="3000" baseline="0" dirty="0">
                        <a:ln>
                          <a:solidFill>
                            <a:schemeClr val="tx1"/>
                          </a:solidFill>
                        </a:ln>
                        <a:latin typeface="+mn-ea"/>
                        <a:ea typeface="+mn-ea"/>
                      </a:endParaRPr>
                    </a:p>
                    <a:p>
                      <a:pPr algn="l">
                        <a:lnSpc>
                          <a:spcPct val="150000"/>
                        </a:lnSpc>
                      </a:pPr>
                      <a:r>
                        <a:rPr lang="en-US" altLang="zh-TW" sz="3000" baseline="0" dirty="0">
                          <a:ln>
                            <a:solidFill>
                              <a:schemeClr val="tx1"/>
                            </a:solidFill>
                          </a:ln>
                          <a:latin typeface="+mn-ea"/>
                          <a:ea typeface="+mn-ea"/>
                        </a:rPr>
                        <a:t>2.</a:t>
                      </a:r>
                      <a:r>
                        <a:rPr lang="zh-TW" altLang="en-US" sz="3000" baseline="0" dirty="0">
                          <a:ln>
                            <a:solidFill>
                              <a:schemeClr val="tx1"/>
                            </a:solidFill>
                          </a:ln>
                          <a:latin typeface="+mn-ea"/>
                          <a:ea typeface="+mn-ea"/>
                        </a:rPr>
                        <a:t>既可以以与“风光、风景、景色、</a:t>
                      </a:r>
                      <a:endParaRPr lang="en-US" altLang="zh-TW" sz="3000" baseline="0" dirty="0">
                        <a:ln>
                          <a:solidFill>
                            <a:schemeClr val="tx1"/>
                          </a:solidFill>
                        </a:ln>
                        <a:latin typeface="+mn-ea"/>
                        <a:ea typeface="+mn-ea"/>
                      </a:endParaRPr>
                    </a:p>
                    <a:p>
                      <a:pPr algn="l">
                        <a:lnSpc>
                          <a:spcPct val="150000"/>
                        </a:lnSpc>
                      </a:pPr>
                      <a:r>
                        <a:rPr lang="zh-TW" altLang="en-US" sz="3000" baseline="0" dirty="0">
                          <a:ln>
                            <a:solidFill>
                              <a:schemeClr val="tx1"/>
                            </a:solidFill>
                          </a:ln>
                          <a:latin typeface="+mn-ea"/>
                          <a:ea typeface="+mn-ea"/>
                        </a:rPr>
                        <a:t>  风味、滋味、风土人情”等具体事物搭</a:t>
                      </a:r>
                      <a:endParaRPr lang="en-US" altLang="zh-TW" sz="3000" baseline="0" dirty="0">
                        <a:ln>
                          <a:solidFill>
                            <a:schemeClr val="tx1"/>
                          </a:solidFill>
                        </a:ln>
                        <a:latin typeface="+mn-ea"/>
                        <a:ea typeface="+mn-ea"/>
                      </a:endParaRPr>
                    </a:p>
                    <a:p>
                      <a:pPr algn="l">
                        <a:lnSpc>
                          <a:spcPct val="150000"/>
                        </a:lnSpc>
                      </a:pPr>
                      <a:r>
                        <a:rPr lang="zh-TW" altLang="en-US" sz="3000" baseline="0" dirty="0">
                          <a:ln>
                            <a:solidFill>
                              <a:schemeClr val="tx1"/>
                            </a:solidFill>
                          </a:ln>
                          <a:latin typeface="+mn-ea"/>
                          <a:ea typeface="+mn-ea"/>
                        </a:rPr>
                        <a:t>  配，也可以与“气势、情趣、情调、气</a:t>
                      </a:r>
                      <a:endParaRPr lang="en-US" altLang="zh-TW" sz="3000" baseline="0" dirty="0">
                        <a:ln>
                          <a:solidFill>
                            <a:schemeClr val="tx1"/>
                          </a:solidFill>
                        </a:ln>
                        <a:latin typeface="+mn-ea"/>
                        <a:ea typeface="+mn-ea"/>
                      </a:endParaRPr>
                    </a:p>
                    <a:p>
                      <a:pPr algn="l">
                        <a:lnSpc>
                          <a:spcPct val="150000"/>
                        </a:lnSpc>
                      </a:pPr>
                      <a:r>
                        <a:rPr lang="zh-TW" altLang="en-US" sz="3000" baseline="0" dirty="0">
                          <a:ln>
                            <a:solidFill>
                              <a:schemeClr val="tx1"/>
                            </a:solidFill>
                          </a:ln>
                          <a:latin typeface="+mn-ea"/>
                          <a:ea typeface="+mn-ea"/>
                        </a:rPr>
                        <a:t>  息、意境”等抽象事物搭配。</a:t>
                      </a:r>
                      <a:endParaRPr lang="en-US" altLang="zh-TW" sz="3000" baseline="0" dirty="0">
                        <a:ln>
                          <a:solidFill>
                            <a:schemeClr val="tx1"/>
                          </a:solidFill>
                        </a:ln>
                        <a:latin typeface="+mn-ea"/>
                        <a:ea typeface="+mn-ea"/>
                      </a:endParaRPr>
                    </a:p>
                  </a:txBody>
                  <a:tcPr anchor="ctr">
                    <a:solidFill>
                      <a:srgbClr val="F0F4F4"/>
                    </a:solidFill>
                  </a:tcPr>
                </a:tc>
                <a:extLst>
                  <a:ext uri="{0D108BD9-81ED-4DB2-BD59-A6C34878D82A}">
                    <a16:rowId xmlns:a16="http://schemas.microsoft.com/office/drawing/2014/main" val="1677290715"/>
                  </a:ext>
                </a:extLst>
              </a:tr>
            </a:tbl>
          </a:graphicData>
        </a:graphic>
      </p:graphicFrame>
    </p:spTree>
    <p:extLst>
      <p:ext uri="{BB962C8B-B14F-4D97-AF65-F5344CB8AC3E}">
        <p14:creationId xmlns:p14="http://schemas.microsoft.com/office/powerpoint/2010/main" val="1446529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6A35303D-6CC8-428C-B444-EE1FB04D5DE8}"/>
              </a:ext>
            </a:extLst>
          </p:cNvPr>
          <p:cNvSpPr txBox="1"/>
          <p:nvPr/>
        </p:nvSpPr>
        <p:spPr>
          <a:xfrm>
            <a:off x="220786" y="0"/>
            <a:ext cx="2900365" cy="338554"/>
          </a:xfrm>
          <a:prstGeom prst="rect">
            <a:avLst/>
          </a:prstGeom>
          <a:solidFill>
            <a:srgbClr val="006666"/>
          </a:solidFill>
          <a:ln w="38100">
            <a:solidFill>
              <a:srgbClr val="006666"/>
            </a:solidFill>
          </a:ln>
        </p:spPr>
        <p:txBody>
          <a:bodyPr wrap="square" rtlCol="0">
            <a:spAutoFit/>
          </a:bodyPr>
          <a:lstStyle/>
          <a:p>
            <a:pPr algn="ctr"/>
            <a:r>
              <a:rPr lang="zh-TW" altLang="en-US" sz="1600" dirty="0">
                <a:solidFill>
                  <a:schemeClr val="bg1"/>
                </a:solidFill>
                <a:latin typeface="微軟正黑體" panose="020B0604030504040204" pitchFamily="34" charset="-120"/>
              </a:rPr>
              <a:t>领悟</a:t>
            </a:r>
            <a:endParaRPr lang="en-US" altLang="zh-TW" sz="1600" dirty="0">
              <a:solidFill>
                <a:schemeClr val="bg1"/>
              </a:solidFill>
              <a:latin typeface="微軟正黑體" panose="020B0604030504040204" pitchFamily="34" charset="-120"/>
            </a:endParaRPr>
          </a:p>
        </p:txBody>
      </p:sp>
      <p:sp>
        <p:nvSpPr>
          <p:cNvPr id="3" name="文字方塊 2">
            <a:extLst>
              <a:ext uri="{FF2B5EF4-FFF2-40B4-BE49-F238E27FC236}">
                <a16:creationId xmlns:a16="http://schemas.microsoft.com/office/drawing/2014/main" id="{2AD805DF-D8F2-4C40-B812-6025D886CDC7}"/>
              </a:ext>
            </a:extLst>
          </p:cNvPr>
          <p:cNvSpPr txBox="1"/>
          <p:nvPr/>
        </p:nvSpPr>
        <p:spPr>
          <a:xfrm>
            <a:off x="9070851" y="-1"/>
            <a:ext cx="2900365" cy="338554"/>
          </a:xfrm>
          <a:prstGeom prst="rect">
            <a:avLst/>
          </a:prstGeom>
          <a:solidFill>
            <a:srgbClr val="006666"/>
          </a:solidFill>
          <a:ln w="38100">
            <a:solidFill>
              <a:srgbClr val="006666"/>
            </a:solidFill>
          </a:ln>
        </p:spPr>
        <p:txBody>
          <a:bodyPr wrap="square" rtlCol="0">
            <a:spAutoFit/>
          </a:bodyPr>
          <a:lstStyle/>
          <a:p>
            <a:pPr algn="ctr"/>
            <a:r>
              <a:rPr lang="zh-TW" altLang="en-US" sz="1600" dirty="0">
                <a:solidFill>
                  <a:schemeClr val="bg1"/>
                </a:solidFill>
                <a:latin typeface="微軟正黑體" panose="020B0604030504040204" pitchFamily="34" charset="-120"/>
                <a:cs typeface="Calibri" panose="020F0502020204030204" pitchFamily="34" charset="0"/>
              </a:rPr>
              <a:t>领略</a:t>
            </a:r>
            <a:endParaRPr lang="en-US" altLang="zh-TW" sz="1600" dirty="0">
              <a:solidFill>
                <a:schemeClr val="bg1"/>
              </a:solidFill>
              <a:latin typeface="微軟正黑體" panose="020B0604030504040204" pitchFamily="34" charset="-120"/>
              <a:cs typeface="Calibri" panose="020F0502020204030204" pitchFamily="34" charset="0"/>
            </a:endParaRPr>
          </a:p>
        </p:txBody>
      </p:sp>
      <p:cxnSp>
        <p:nvCxnSpPr>
          <p:cNvPr id="10" name="直線接點 9">
            <a:extLst>
              <a:ext uri="{FF2B5EF4-FFF2-40B4-BE49-F238E27FC236}">
                <a16:creationId xmlns:a16="http://schemas.microsoft.com/office/drawing/2014/main" id="{32FC350C-1C13-4DDA-A8FD-BDC15F8EE7E2}"/>
              </a:ext>
            </a:extLst>
          </p:cNvPr>
          <p:cNvCxnSpPr>
            <a:cxnSpLocks/>
            <a:stCxn id="2" idx="3"/>
            <a:endCxn id="3" idx="1"/>
          </p:cNvCxnSpPr>
          <p:nvPr/>
        </p:nvCxnSpPr>
        <p:spPr>
          <a:xfrm flipV="1">
            <a:off x="3121151" y="169276"/>
            <a:ext cx="5949700" cy="1"/>
          </a:xfrm>
          <a:prstGeom prst="line">
            <a:avLst/>
          </a:prstGeom>
          <a:ln w="76200">
            <a:solidFill>
              <a:srgbClr val="006666"/>
            </a:solidFill>
          </a:ln>
        </p:spPr>
        <p:style>
          <a:lnRef idx="1">
            <a:schemeClr val="accent1"/>
          </a:lnRef>
          <a:fillRef idx="0">
            <a:schemeClr val="accent1"/>
          </a:fillRef>
          <a:effectRef idx="0">
            <a:schemeClr val="accent1"/>
          </a:effectRef>
          <a:fontRef idx="minor">
            <a:schemeClr val="tx1"/>
          </a:fontRef>
        </p:style>
      </p:cxnSp>
      <p:sp>
        <p:nvSpPr>
          <p:cNvPr id="4" name="文字方塊 3">
            <a:extLst>
              <a:ext uri="{FF2B5EF4-FFF2-40B4-BE49-F238E27FC236}">
                <a16:creationId xmlns:a16="http://schemas.microsoft.com/office/drawing/2014/main" id="{7EC4570A-DB1F-4DC4-96D5-802285DC13E8}"/>
              </a:ext>
            </a:extLst>
          </p:cNvPr>
          <p:cNvSpPr txBox="1"/>
          <p:nvPr/>
        </p:nvSpPr>
        <p:spPr>
          <a:xfrm>
            <a:off x="314325" y="338553"/>
            <a:ext cx="11563350" cy="6476517"/>
          </a:xfrm>
          <a:prstGeom prst="rect">
            <a:avLst/>
          </a:prstGeom>
          <a:noFill/>
        </p:spPr>
        <p:txBody>
          <a:bodyPr wrap="square" rtlCol="0">
            <a:spAutoFit/>
          </a:bodyPr>
          <a:lstStyle/>
          <a:p>
            <a:pPr>
              <a:lnSpc>
                <a:spcPct val="150000"/>
              </a:lnSpc>
            </a:pPr>
            <a:r>
              <a:rPr lang="en-US" altLang="zh-TW" sz="2800" dirty="0">
                <a:latin typeface="微軟正黑體" panose="020B0604030504040204" pitchFamily="34" charset="-120"/>
                <a:ea typeface="微軟正黑體" panose="020B0604030504040204" pitchFamily="34" charset="-120"/>
              </a:rPr>
              <a:t>1.</a:t>
            </a:r>
            <a:r>
              <a:rPr lang="zh-TW" altLang="en-US" sz="2800" dirty="0">
                <a:latin typeface="微軟正黑體" panose="020B0604030504040204" pitchFamily="34" charset="-120"/>
                <a:ea typeface="微軟正黑體" panose="020B0604030504040204" pitchFamily="34" charset="-120"/>
              </a:rPr>
              <a:t>这首古诗让我</a:t>
            </a:r>
            <a:r>
              <a:rPr lang="zh-TW" altLang="en-US" sz="2800" dirty="0">
                <a:highlight>
                  <a:srgbClr val="FFFF00"/>
                </a:highlight>
                <a:latin typeface="微軟正黑體" panose="020B0604030504040204" pitchFamily="34" charset="-120"/>
                <a:ea typeface="微軟正黑體" panose="020B0604030504040204" pitchFamily="34" charset="-120"/>
              </a:rPr>
              <a:t>领悟</a:t>
            </a:r>
            <a:r>
              <a:rPr lang="zh-TW" altLang="en-US" sz="2800" dirty="0">
                <a:latin typeface="微軟正黑體" panose="020B0604030504040204" pitchFamily="34" charset="-120"/>
                <a:ea typeface="微軟正黑體" panose="020B0604030504040204" pitchFamily="34" charset="-120"/>
              </a:rPr>
              <a:t>到，看问题要想有更深远的目光，就必须站在一个高</a:t>
            </a:r>
            <a:endParaRPr lang="en-US" altLang="zh-TW" sz="2800" dirty="0">
              <a:latin typeface="微軟正黑體" panose="020B0604030504040204" pitchFamily="34" charset="-120"/>
              <a:ea typeface="微軟正黑體" panose="020B0604030504040204" pitchFamily="34" charset="-120"/>
            </a:endParaRPr>
          </a:p>
          <a:p>
            <a:pPr>
              <a:lnSpc>
                <a:spcPct val="150000"/>
              </a:lnSpc>
            </a:pPr>
            <a:r>
              <a:rPr lang="zh-TW" altLang="en-US" sz="2800" dirty="0">
                <a:latin typeface="微軟正黑體" panose="020B0604030504040204" pitchFamily="34" charset="-120"/>
                <a:ea typeface="微軟正黑體" panose="020B0604030504040204" pitchFamily="34" charset="-120"/>
              </a:rPr>
              <a:t>   水平的位置或角度上。</a:t>
            </a:r>
            <a:endParaRPr lang="en-US" altLang="zh-TW" sz="2800" dirty="0">
              <a:latin typeface="微軟正黑體" panose="020B0604030504040204" pitchFamily="34" charset="-120"/>
              <a:ea typeface="微軟正黑體" panose="020B0604030504040204" pitchFamily="34" charset="-120"/>
            </a:endParaRPr>
          </a:p>
          <a:p>
            <a:pPr>
              <a:lnSpc>
                <a:spcPct val="150000"/>
              </a:lnSpc>
            </a:pPr>
            <a:r>
              <a:rPr lang="en-US" altLang="zh-TW" sz="2800" dirty="0">
                <a:latin typeface="微軟正黑體" panose="020B0604030504040204" pitchFamily="34" charset="-120"/>
                <a:ea typeface="微軟正黑體" panose="020B0604030504040204" pitchFamily="34" charset="-120"/>
              </a:rPr>
              <a:t>2.</a:t>
            </a:r>
            <a:r>
              <a:rPr lang="zh-TW" altLang="en-US" sz="2800" dirty="0">
                <a:latin typeface="微軟正黑體" panose="020B0604030504040204" pitchFamily="34" charset="-120"/>
                <a:ea typeface="微軟正黑體" panose="020B0604030504040204" pitchFamily="34" charset="-120"/>
              </a:rPr>
              <a:t>这次的云贵高原之旅，使我充分</a:t>
            </a:r>
            <a:r>
              <a:rPr lang="zh-TW" altLang="en-US" sz="2800" dirty="0">
                <a:highlight>
                  <a:srgbClr val="FFFF00"/>
                </a:highlight>
                <a:latin typeface="微軟正黑體" panose="020B0604030504040204" pitchFamily="34" charset="-120"/>
                <a:ea typeface="微軟正黑體" panose="020B0604030504040204" pitchFamily="34" charset="-120"/>
                <a:cs typeface="Calibri" panose="020F0502020204030204" pitchFamily="34" charset="0"/>
              </a:rPr>
              <a:t>领略</a:t>
            </a:r>
            <a:r>
              <a:rPr lang="zh-TW" altLang="en-US" sz="2800" dirty="0">
                <a:latin typeface="微軟正黑體" panose="020B0604030504040204" pitchFamily="34" charset="-120"/>
                <a:ea typeface="微軟正黑體" panose="020B0604030504040204" pitchFamily="34" charset="-120"/>
              </a:rPr>
              <a:t>的到了大自然的神奇和美妙。</a:t>
            </a:r>
            <a:endParaRPr lang="en-US" altLang="zh-TW" sz="2800" dirty="0">
              <a:latin typeface="微軟正黑體" panose="020B0604030504040204" pitchFamily="34" charset="-120"/>
              <a:ea typeface="微軟正黑體" panose="020B0604030504040204" pitchFamily="34" charset="-120"/>
            </a:endParaRPr>
          </a:p>
          <a:p>
            <a:pPr>
              <a:lnSpc>
                <a:spcPct val="150000"/>
              </a:lnSpc>
            </a:pPr>
            <a:r>
              <a:rPr lang="en-US" altLang="zh-TW" sz="2800" dirty="0">
                <a:latin typeface="微軟正黑體" panose="020B0604030504040204" pitchFamily="34" charset="-120"/>
                <a:ea typeface="微軟正黑體" panose="020B0604030504040204" pitchFamily="34" charset="-120"/>
              </a:rPr>
              <a:t>3.</a:t>
            </a:r>
            <a:r>
              <a:rPr lang="zh-TW" altLang="en-US" sz="2800" dirty="0">
                <a:latin typeface="微軟正黑體" panose="020B0604030504040204" pitchFamily="34" charset="-120"/>
                <a:ea typeface="微軟正黑體" panose="020B0604030504040204" pitchFamily="34" charset="-120"/>
              </a:rPr>
              <a:t>你的回答说明你还没有真正</a:t>
            </a:r>
            <a:r>
              <a:rPr lang="zh-TW" altLang="en-US" sz="2800" dirty="0">
                <a:highlight>
                  <a:srgbClr val="FFFF00"/>
                </a:highlight>
                <a:latin typeface="微軟正黑體" panose="020B0604030504040204" pitchFamily="34" charset="-120"/>
                <a:ea typeface="微軟正黑體" panose="020B0604030504040204" pitchFamily="34" charset="-120"/>
              </a:rPr>
              <a:t>领悟</a:t>
            </a:r>
            <a:r>
              <a:rPr lang="zh-TW" altLang="en-US" sz="2800" dirty="0">
                <a:latin typeface="微軟正黑體" panose="020B0604030504040204" pitchFamily="34" charset="-120"/>
                <a:ea typeface="微軟正黑體" panose="020B0604030504040204" pitchFamily="34" charset="-120"/>
              </a:rPr>
              <a:t>这部作品的真正主题和意义。</a:t>
            </a:r>
            <a:endParaRPr lang="en-US" altLang="zh-TW" sz="2800" dirty="0">
              <a:latin typeface="微軟正黑體" panose="020B0604030504040204" pitchFamily="34" charset="-120"/>
              <a:ea typeface="微軟正黑體" panose="020B0604030504040204" pitchFamily="34" charset="-120"/>
            </a:endParaRPr>
          </a:p>
          <a:p>
            <a:pPr>
              <a:lnSpc>
                <a:spcPct val="150000"/>
              </a:lnSpc>
            </a:pPr>
            <a:r>
              <a:rPr lang="en-US" altLang="zh-TW" sz="2800" dirty="0">
                <a:latin typeface="微軟正黑體" panose="020B0604030504040204" pitchFamily="34" charset="-120"/>
                <a:ea typeface="微軟正黑體" panose="020B0604030504040204" pitchFamily="34" charset="-120"/>
              </a:rPr>
              <a:t>4.</a:t>
            </a:r>
            <a:r>
              <a:rPr lang="zh-TW" altLang="en-US" sz="2800" dirty="0">
                <a:latin typeface="微軟正黑體" panose="020B0604030504040204" pitchFamily="34" charset="-120"/>
                <a:ea typeface="微軟正黑體" panose="020B0604030504040204" pitchFamily="34" charset="-120"/>
              </a:rPr>
              <a:t>对于有深刻内涵的文章，仅仅读一遍是远远不够的，必须多读几遍才能</a:t>
            </a:r>
            <a:endParaRPr lang="en-US" altLang="zh-TW" sz="2800" dirty="0">
              <a:latin typeface="微軟正黑體" panose="020B0604030504040204" pitchFamily="34" charset="-120"/>
              <a:ea typeface="微軟正黑體" panose="020B0604030504040204" pitchFamily="34" charset="-120"/>
            </a:endParaRPr>
          </a:p>
          <a:p>
            <a:pPr>
              <a:lnSpc>
                <a:spcPct val="150000"/>
              </a:lnSpc>
            </a:pPr>
            <a:r>
              <a:rPr lang="zh-TW" altLang="en-US" sz="2800" dirty="0">
                <a:latin typeface="微軟正黑體" panose="020B0604030504040204" pitchFamily="34" charset="-120"/>
                <a:ea typeface="微軟正黑體" panose="020B0604030504040204" pitchFamily="34" charset="-120"/>
              </a:rPr>
              <a:t>   </a:t>
            </a:r>
            <a:r>
              <a:rPr lang="zh-TW" altLang="en-US" sz="2800" dirty="0">
                <a:highlight>
                  <a:srgbClr val="FFFF00"/>
                </a:highlight>
                <a:latin typeface="微軟正黑體" panose="020B0604030504040204" pitchFamily="34" charset="-120"/>
                <a:ea typeface="微軟正黑體" panose="020B0604030504040204" pitchFamily="34" charset="-120"/>
              </a:rPr>
              <a:t>领悟</a:t>
            </a:r>
            <a:r>
              <a:rPr lang="zh-TW" altLang="en-US" sz="2800" dirty="0">
                <a:latin typeface="微軟正黑體" panose="020B0604030504040204" pitchFamily="34" charset="-120"/>
                <a:ea typeface="微軟正黑體" panose="020B0604030504040204" pitchFamily="34" charset="-120"/>
              </a:rPr>
              <a:t>其中的精神实质，</a:t>
            </a:r>
            <a:endParaRPr lang="en-US" altLang="zh-TW" sz="2800" dirty="0">
              <a:latin typeface="微軟正黑體" panose="020B0604030504040204" pitchFamily="34" charset="-120"/>
              <a:ea typeface="微軟正黑體" panose="020B0604030504040204" pitchFamily="34" charset="-120"/>
            </a:endParaRPr>
          </a:p>
          <a:p>
            <a:pPr>
              <a:lnSpc>
                <a:spcPct val="150000"/>
              </a:lnSpc>
            </a:pPr>
            <a:r>
              <a:rPr lang="en-US" altLang="zh-TW" sz="2800" dirty="0">
                <a:latin typeface="微軟正黑體" panose="020B0604030504040204" pitchFamily="34" charset="-120"/>
                <a:ea typeface="微軟正黑體" panose="020B0604030504040204" pitchFamily="34" charset="-120"/>
              </a:rPr>
              <a:t>5.</a:t>
            </a:r>
            <a:r>
              <a:rPr lang="zh-TW" altLang="en-US" sz="2800" dirty="0">
                <a:latin typeface="微軟正黑體" panose="020B0604030504040204" pitchFamily="34" charset="-120"/>
                <a:ea typeface="微軟正黑體" panose="020B0604030504040204" pitchFamily="34" charset="-120"/>
              </a:rPr>
              <a:t>我这次去泰山，我一直爬到了山顶，终于</a:t>
            </a:r>
            <a:r>
              <a:rPr lang="zh-TW" altLang="en-US" sz="2800" dirty="0">
                <a:highlight>
                  <a:srgbClr val="FFFF00"/>
                </a:highlight>
                <a:latin typeface="微軟正黑體" panose="020B0604030504040204" pitchFamily="34" charset="-120"/>
                <a:ea typeface="微軟正黑體" panose="020B0604030504040204" pitchFamily="34" charset="-120"/>
                <a:cs typeface="Calibri" panose="020F0502020204030204" pitchFamily="34" charset="0"/>
              </a:rPr>
              <a:t>领略</a:t>
            </a:r>
            <a:r>
              <a:rPr lang="zh-TW" altLang="en-US" sz="2800" dirty="0">
                <a:latin typeface="微軟正黑體" panose="020B0604030504040204" pitchFamily="34" charset="-120"/>
                <a:ea typeface="微軟正黑體" panose="020B0604030504040204" pitchFamily="34" charset="-120"/>
              </a:rPr>
              <a:t>到了这座“五岳”之首的</a:t>
            </a:r>
            <a:endParaRPr lang="en-US" altLang="zh-TW" sz="2800" dirty="0">
              <a:latin typeface="微軟正黑體" panose="020B0604030504040204" pitchFamily="34" charset="-120"/>
              <a:ea typeface="微軟正黑體" panose="020B0604030504040204" pitchFamily="34" charset="-120"/>
            </a:endParaRPr>
          </a:p>
          <a:p>
            <a:pPr>
              <a:lnSpc>
                <a:spcPct val="150000"/>
              </a:lnSpc>
            </a:pPr>
            <a:r>
              <a:rPr lang="zh-TW" altLang="en-US" sz="2800" dirty="0">
                <a:latin typeface="微軟正黑體" panose="020B0604030504040204" pitchFamily="34" charset="-120"/>
                <a:ea typeface="微軟正黑體" panose="020B0604030504040204" pitchFamily="34" charset="-120"/>
              </a:rPr>
              <a:t>   名山“会当凌绝顶，一览众山小”的雄伟气势。</a:t>
            </a:r>
            <a:endParaRPr lang="en-US" altLang="zh-TW" sz="2800" dirty="0">
              <a:latin typeface="微軟正黑體" panose="020B0604030504040204" pitchFamily="34" charset="-120"/>
              <a:ea typeface="微軟正黑體" panose="020B0604030504040204" pitchFamily="34" charset="-120"/>
            </a:endParaRPr>
          </a:p>
          <a:p>
            <a:pPr>
              <a:lnSpc>
                <a:spcPct val="150000"/>
              </a:lnSpc>
            </a:pPr>
            <a:r>
              <a:rPr lang="en-US" altLang="zh-TW" sz="2800" dirty="0">
                <a:latin typeface="微軟正黑體" panose="020B0604030504040204" pitchFamily="34" charset="-120"/>
                <a:ea typeface="微軟正黑體" panose="020B0604030504040204" pitchFamily="34" charset="-120"/>
              </a:rPr>
              <a:t>6.</a:t>
            </a:r>
            <a:r>
              <a:rPr lang="zh-TW" altLang="en-US" sz="2800" dirty="0">
                <a:latin typeface="微軟正黑體" panose="020B0604030504040204" pitchFamily="34" charset="-120"/>
                <a:ea typeface="微軟正黑體" panose="020B0604030504040204" pitchFamily="34" charset="-120"/>
              </a:rPr>
              <a:t>在其他城市吃的四川菜都还不够地道，必须真正到了四川，你才能</a:t>
            </a:r>
            <a:r>
              <a:rPr lang="zh-TW" altLang="en-US" sz="2800" dirty="0">
                <a:highlight>
                  <a:srgbClr val="FFFF00"/>
                </a:highlight>
                <a:latin typeface="微軟正黑體" panose="020B0604030504040204" pitchFamily="34" charset="-120"/>
                <a:ea typeface="微軟正黑體" panose="020B0604030504040204" pitchFamily="34" charset="-120"/>
                <a:cs typeface="Calibri" panose="020F0502020204030204" pitchFamily="34" charset="0"/>
              </a:rPr>
              <a:t>领略</a:t>
            </a:r>
            <a:endParaRPr lang="en-US" altLang="zh-TW" sz="2800" dirty="0">
              <a:highlight>
                <a:srgbClr val="FFFF00"/>
              </a:highlight>
              <a:latin typeface="微軟正黑體" panose="020B0604030504040204" pitchFamily="34" charset="-120"/>
              <a:ea typeface="微軟正黑體" panose="020B0604030504040204" pitchFamily="34" charset="-120"/>
              <a:cs typeface="Calibri" panose="020F0502020204030204" pitchFamily="34" charset="0"/>
            </a:endParaRPr>
          </a:p>
          <a:p>
            <a:pPr>
              <a:lnSpc>
                <a:spcPct val="150000"/>
              </a:lnSpc>
            </a:pPr>
            <a:r>
              <a:rPr lang="zh-TW" altLang="en-US" sz="2800" dirty="0">
                <a:latin typeface="微軟正黑體" panose="020B0604030504040204" pitchFamily="34" charset="-120"/>
                <a:ea typeface="微軟正黑體" panose="020B0604030504040204" pitchFamily="34" charset="-120"/>
                <a:cs typeface="Calibri" panose="020F0502020204030204" pitchFamily="34" charset="0"/>
              </a:rPr>
              <a:t>   </a:t>
            </a:r>
            <a:r>
              <a:rPr lang="zh-TW" altLang="en-US" sz="2800" dirty="0">
                <a:latin typeface="微軟正黑體" panose="020B0604030504040204" pitchFamily="34" charset="-120"/>
                <a:ea typeface="微軟正黑體" panose="020B0604030504040204" pitchFamily="34" charset="-120"/>
              </a:rPr>
              <a:t>到正宗的川菜风味。</a:t>
            </a:r>
          </a:p>
        </p:txBody>
      </p:sp>
    </p:spTree>
    <p:extLst>
      <p:ext uri="{BB962C8B-B14F-4D97-AF65-F5344CB8AC3E}">
        <p14:creationId xmlns:p14="http://schemas.microsoft.com/office/powerpoint/2010/main" val="3271682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D299F7FC-E22F-45B7-BD9D-0900893D756E}"/>
              </a:ext>
            </a:extLst>
          </p:cNvPr>
          <p:cNvSpPr txBox="1"/>
          <p:nvPr/>
        </p:nvSpPr>
        <p:spPr>
          <a:xfrm>
            <a:off x="353371" y="2711529"/>
            <a:ext cx="2866079" cy="1446550"/>
          </a:xfrm>
          <a:prstGeom prst="rect">
            <a:avLst/>
          </a:prstGeom>
          <a:solidFill>
            <a:srgbClr val="006666"/>
          </a:solidFill>
          <a:ln>
            <a:solidFill>
              <a:srgbClr val="006666"/>
            </a:solidFill>
          </a:ln>
        </p:spPr>
        <p:txBody>
          <a:bodyPr wrap="square" rtlCol="0">
            <a:spAutoFit/>
          </a:bodyPr>
          <a:lstStyle/>
          <a:p>
            <a:pPr algn="ctr"/>
            <a:r>
              <a:rPr lang="zh-TW" altLang="en-US" sz="8800" dirty="0">
                <a:solidFill>
                  <a:schemeClr val="bg1"/>
                </a:solidFill>
                <a:latin typeface="微軟正黑體" panose="020B0604030504040204" pitchFamily="34" charset="-120"/>
                <a:ea typeface="微軟正黑體" panose="020B0604030504040204" pitchFamily="34" charset="-120"/>
              </a:rPr>
              <a:t>扩张</a:t>
            </a:r>
            <a:endParaRPr lang="en-US" altLang="zh-TW" sz="8800" dirty="0">
              <a:solidFill>
                <a:schemeClr val="bg1"/>
              </a:solidFill>
              <a:latin typeface="微軟正黑體" panose="020B0604030504040204" pitchFamily="34" charset="-120"/>
              <a:ea typeface="微軟正黑體" panose="020B0604030504040204" pitchFamily="34" charset="-120"/>
            </a:endParaRPr>
          </a:p>
        </p:txBody>
      </p:sp>
      <p:sp>
        <p:nvSpPr>
          <p:cNvPr id="3" name="文字方塊 2">
            <a:extLst>
              <a:ext uri="{FF2B5EF4-FFF2-40B4-BE49-F238E27FC236}">
                <a16:creationId xmlns:a16="http://schemas.microsoft.com/office/drawing/2014/main" id="{D52DC29E-8F79-4B00-BBB8-FF7D9EB180E2}"/>
              </a:ext>
            </a:extLst>
          </p:cNvPr>
          <p:cNvSpPr txBox="1"/>
          <p:nvPr/>
        </p:nvSpPr>
        <p:spPr>
          <a:xfrm>
            <a:off x="4548661" y="2711529"/>
            <a:ext cx="2980378" cy="1446550"/>
          </a:xfrm>
          <a:prstGeom prst="rect">
            <a:avLst/>
          </a:prstGeom>
          <a:solidFill>
            <a:srgbClr val="006666"/>
          </a:solidFill>
          <a:ln>
            <a:solidFill>
              <a:srgbClr val="006666"/>
            </a:solidFill>
          </a:ln>
        </p:spPr>
        <p:txBody>
          <a:bodyPr wrap="square" rtlCol="0">
            <a:spAutoFit/>
          </a:bodyPr>
          <a:lstStyle/>
          <a:p>
            <a:pPr algn="ctr"/>
            <a:r>
              <a:rPr lang="zh-TW" altLang="en-US" sz="8800" dirty="0">
                <a:solidFill>
                  <a:schemeClr val="bg1"/>
                </a:solidFill>
                <a:latin typeface="微軟正黑體" panose="020B0604030504040204" pitchFamily="34" charset="-120"/>
                <a:ea typeface="微軟正黑體" panose="020B0604030504040204" pitchFamily="34" charset="-120"/>
                <a:cs typeface="Calibri" panose="020F0502020204030204" pitchFamily="34" charset="0"/>
              </a:rPr>
              <a:t>扩大</a:t>
            </a:r>
            <a:endParaRPr lang="en-US" altLang="zh-TW" sz="8800" dirty="0">
              <a:solidFill>
                <a:schemeClr val="bg1"/>
              </a:solidFill>
              <a:latin typeface="微軟正黑體" panose="020B0604030504040204" pitchFamily="34" charset="-120"/>
              <a:ea typeface="微軟正黑體" panose="020B0604030504040204" pitchFamily="34" charset="-120"/>
              <a:cs typeface="Calibri" panose="020F0502020204030204" pitchFamily="34" charset="0"/>
            </a:endParaRPr>
          </a:p>
        </p:txBody>
      </p:sp>
      <p:cxnSp>
        <p:nvCxnSpPr>
          <p:cNvPr id="4" name="直線接點 3">
            <a:extLst>
              <a:ext uri="{FF2B5EF4-FFF2-40B4-BE49-F238E27FC236}">
                <a16:creationId xmlns:a16="http://schemas.microsoft.com/office/drawing/2014/main" id="{96A5A24E-646E-4F09-809E-C48CC58148D3}"/>
              </a:ext>
            </a:extLst>
          </p:cNvPr>
          <p:cNvCxnSpPr>
            <a:cxnSpLocks/>
            <a:stCxn id="2" idx="3"/>
            <a:endCxn id="3" idx="1"/>
          </p:cNvCxnSpPr>
          <p:nvPr/>
        </p:nvCxnSpPr>
        <p:spPr>
          <a:xfrm>
            <a:off x="3219450" y="3434804"/>
            <a:ext cx="1329211" cy="0"/>
          </a:xfrm>
          <a:prstGeom prst="line">
            <a:avLst/>
          </a:prstGeom>
          <a:ln w="76200">
            <a:solidFill>
              <a:srgbClr val="006666"/>
            </a:solidFill>
          </a:ln>
        </p:spPr>
        <p:style>
          <a:lnRef idx="1">
            <a:schemeClr val="accent1"/>
          </a:lnRef>
          <a:fillRef idx="0">
            <a:schemeClr val="accent1"/>
          </a:fillRef>
          <a:effectRef idx="0">
            <a:schemeClr val="accent1"/>
          </a:effectRef>
          <a:fontRef idx="minor">
            <a:schemeClr val="tx1"/>
          </a:fontRef>
        </p:style>
      </p:cxnSp>
      <p:sp>
        <p:nvSpPr>
          <p:cNvPr id="6" name="文字方塊 5">
            <a:extLst>
              <a:ext uri="{FF2B5EF4-FFF2-40B4-BE49-F238E27FC236}">
                <a16:creationId xmlns:a16="http://schemas.microsoft.com/office/drawing/2014/main" id="{B1979E82-7B66-48CA-AE8A-AA6A9744014A}"/>
              </a:ext>
            </a:extLst>
          </p:cNvPr>
          <p:cNvSpPr txBox="1"/>
          <p:nvPr/>
        </p:nvSpPr>
        <p:spPr>
          <a:xfrm>
            <a:off x="8858251" y="2711529"/>
            <a:ext cx="2980378" cy="1446550"/>
          </a:xfrm>
          <a:prstGeom prst="rect">
            <a:avLst/>
          </a:prstGeom>
          <a:solidFill>
            <a:srgbClr val="006666"/>
          </a:solidFill>
          <a:ln>
            <a:solidFill>
              <a:srgbClr val="006666"/>
            </a:solidFill>
          </a:ln>
        </p:spPr>
        <p:txBody>
          <a:bodyPr wrap="square" rtlCol="0">
            <a:spAutoFit/>
          </a:bodyPr>
          <a:lstStyle/>
          <a:p>
            <a:pPr algn="ctr"/>
            <a:r>
              <a:rPr lang="zh-TW" altLang="en-US" sz="8800" dirty="0">
                <a:solidFill>
                  <a:schemeClr val="bg1"/>
                </a:solidFill>
                <a:latin typeface="微軟正黑體" panose="020B0604030504040204" pitchFamily="34" charset="-120"/>
                <a:ea typeface="微軟正黑體" panose="020B0604030504040204" pitchFamily="34" charset="-120"/>
                <a:cs typeface="Calibri" panose="020F0502020204030204" pitchFamily="34" charset="0"/>
              </a:rPr>
              <a:t>扩充</a:t>
            </a:r>
            <a:endParaRPr lang="en-US" altLang="zh-TW" sz="8800" dirty="0">
              <a:solidFill>
                <a:schemeClr val="bg1"/>
              </a:solidFill>
              <a:latin typeface="微軟正黑體" panose="020B0604030504040204" pitchFamily="34" charset="-120"/>
              <a:ea typeface="微軟正黑體" panose="020B0604030504040204" pitchFamily="34" charset="-120"/>
              <a:cs typeface="Calibri" panose="020F0502020204030204" pitchFamily="34" charset="0"/>
            </a:endParaRPr>
          </a:p>
        </p:txBody>
      </p:sp>
      <p:cxnSp>
        <p:nvCxnSpPr>
          <p:cNvPr id="10" name="直線接點 9">
            <a:extLst>
              <a:ext uri="{FF2B5EF4-FFF2-40B4-BE49-F238E27FC236}">
                <a16:creationId xmlns:a16="http://schemas.microsoft.com/office/drawing/2014/main" id="{173CF6A4-C852-49ED-8595-41874E120145}"/>
              </a:ext>
            </a:extLst>
          </p:cNvPr>
          <p:cNvCxnSpPr>
            <a:cxnSpLocks/>
            <a:stCxn id="3" idx="3"/>
            <a:endCxn id="6" idx="1"/>
          </p:cNvCxnSpPr>
          <p:nvPr/>
        </p:nvCxnSpPr>
        <p:spPr>
          <a:xfrm>
            <a:off x="7529039" y="3434804"/>
            <a:ext cx="1329212" cy="0"/>
          </a:xfrm>
          <a:prstGeom prst="line">
            <a:avLst/>
          </a:prstGeom>
          <a:ln w="76200">
            <a:solidFill>
              <a:srgbClr val="006666"/>
            </a:solidFill>
          </a:ln>
        </p:spPr>
        <p:style>
          <a:lnRef idx="1">
            <a:schemeClr val="accent1"/>
          </a:lnRef>
          <a:fillRef idx="0">
            <a:schemeClr val="accent1"/>
          </a:fillRef>
          <a:effectRef idx="0">
            <a:schemeClr val="accent1"/>
          </a:effectRef>
          <a:fontRef idx="minor">
            <a:schemeClr val="tx1"/>
          </a:fontRef>
        </p:style>
      </p:cxnSp>
      <p:sp>
        <p:nvSpPr>
          <p:cNvPr id="13" name="文字方塊 12">
            <a:extLst>
              <a:ext uri="{FF2B5EF4-FFF2-40B4-BE49-F238E27FC236}">
                <a16:creationId xmlns:a16="http://schemas.microsoft.com/office/drawing/2014/main" id="{483E16DF-4248-425B-98BE-B24CC4F6A065}"/>
              </a:ext>
            </a:extLst>
          </p:cNvPr>
          <p:cNvSpPr txBox="1"/>
          <p:nvPr/>
        </p:nvSpPr>
        <p:spPr>
          <a:xfrm>
            <a:off x="353372" y="385012"/>
            <a:ext cx="2869330" cy="584775"/>
          </a:xfrm>
          <a:prstGeom prst="rect">
            <a:avLst/>
          </a:prstGeom>
          <a:noFill/>
          <a:ln w="38100">
            <a:solidFill>
              <a:srgbClr val="006666"/>
            </a:solidFill>
          </a:ln>
        </p:spPr>
        <p:txBody>
          <a:bodyPr wrap="square" rtlCol="0">
            <a:spAutoFit/>
          </a:bodyPr>
          <a:lstStyle/>
          <a:p>
            <a:pPr algn="ctr"/>
            <a:r>
              <a:rPr lang="zh-TW" altLang="en-US" sz="3200" b="1" dirty="0">
                <a:solidFill>
                  <a:srgbClr val="006666"/>
                </a:solidFill>
                <a:latin typeface="微軟正黑體" panose="020B0604030504040204" pitchFamily="34" charset="-120"/>
                <a:ea typeface="微軟正黑體" panose="020B0604030504040204" pitchFamily="34" charset="-120"/>
              </a:rPr>
              <a:t>近义词</a:t>
            </a:r>
          </a:p>
        </p:txBody>
      </p:sp>
    </p:spTree>
    <p:extLst>
      <p:ext uri="{BB962C8B-B14F-4D97-AF65-F5344CB8AC3E}">
        <p14:creationId xmlns:p14="http://schemas.microsoft.com/office/powerpoint/2010/main" val="4027811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D4C68E01-C78E-4DBB-A346-27748A780E37}"/>
              </a:ext>
            </a:extLst>
          </p:cNvPr>
          <p:cNvSpPr txBox="1"/>
          <p:nvPr/>
        </p:nvSpPr>
        <p:spPr>
          <a:xfrm>
            <a:off x="0" y="172226"/>
            <a:ext cx="2151321" cy="1107996"/>
          </a:xfrm>
          <a:prstGeom prst="rect">
            <a:avLst/>
          </a:prstGeom>
          <a:solidFill>
            <a:schemeClr val="accent2"/>
          </a:solidFill>
          <a:ln>
            <a:solidFill>
              <a:schemeClr val="accent2"/>
            </a:solidFill>
          </a:ln>
        </p:spPr>
        <p:txBody>
          <a:bodyPr wrap="square" rtlCol="0">
            <a:spAutoFit/>
          </a:bodyPr>
          <a:lstStyle/>
          <a:p>
            <a:pPr algn="ctr"/>
            <a:r>
              <a:rPr lang="zh-TW" altLang="en-US" sz="6600" dirty="0">
                <a:solidFill>
                  <a:schemeClr val="bg1"/>
                </a:solidFill>
                <a:latin typeface="+mn-ea"/>
              </a:rPr>
              <a:t>摇篮</a:t>
            </a:r>
            <a:endParaRPr lang="en-US" altLang="zh-TW" sz="6600" dirty="0">
              <a:solidFill>
                <a:schemeClr val="bg1"/>
              </a:solidFill>
              <a:latin typeface="+mn-ea"/>
            </a:endParaRPr>
          </a:p>
        </p:txBody>
      </p:sp>
      <p:sp>
        <p:nvSpPr>
          <p:cNvPr id="4" name="文字方塊 3">
            <a:extLst>
              <a:ext uri="{FF2B5EF4-FFF2-40B4-BE49-F238E27FC236}">
                <a16:creationId xmlns:a16="http://schemas.microsoft.com/office/drawing/2014/main" id="{AE265C2A-CA00-4841-992C-7C43D64B6320}"/>
              </a:ext>
            </a:extLst>
          </p:cNvPr>
          <p:cNvSpPr txBox="1"/>
          <p:nvPr/>
        </p:nvSpPr>
        <p:spPr>
          <a:xfrm>
            <a:off x="6096000" y="202197"/>
            <a:ext cx="2151321" cy="1107996"/>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zh-TW" altLang="en-US" sz="6600" dirty="0">
                <a:solidFill>
                  <a:schemeClr val="bg1"/>
                </a:solidFill>
                <a:latin typeface="+mn-ea"/>
              </a:rPr>
              <a:t>歌谣</a:t>
            </a:r>
            <a:endParaRPr lang="en-US" altLang="zh-TW" sz="6600" dirty="0">
              <a:solidFill>
                <a:schemeClr val="bg1"/>
              </a:solidFill>
              <a:latin typeface="+mn-ea"/>
            </a:endParaRPr>
          </a:p>
        </p:txBody>
      </p:sp>
      <p:sp>
        <p:nvSpPr>
          <p:cNvPr id="5" name="文字方塊 4">
            <a:extLst>
              <a:ext uri="{FF2B5EF4-FFF2-40B4-BE49-F238E27FC236}">
                <a16:creationId xmlns:a16="http://schemas.microsoft.com/office/drawing/2014/main" id="{558E7656-10B4-4306-9253-BEABC2FAD5CB}"/>
              </a:ext>
            </a:extLst>
          </p:cNvPr>
          <p:cNvSpPr txBox="1"/>
          <p:nvPr/>
        </p:nvSpPr>
        <p:spPr>
          <a:xfrm>
            <a:off x="-1" y="3449138"/>
            <a:ext cx="2151321" cy="1107996"/>
          </a:xfrm>
          <a:prstGeom prst="rect">
            <a:avLst/>
          </a:prstGeom>
          <a:solidFill>
            <a:schemeClr val="accent2"/>
          </a:solidFill>
          <a:ln>
            <a:solidFill>
              <a:schemeClr val="accent2"/>
            </a:solidFill>
          </a:ln>
        </p:spPr>
        <p:txBody>
          <a:bodyPr wrap="square" rtlCol="0" anchor="ctr">
            <a:spAutoFit/>
          </a:bodyPr>
          <a:lstStyle/>
          <a:p>
            <a:pPr algn="ctr"/>
            <a:r>
              <a:rPr lang="zh-TW" altLang="en-US" sz="6600" dirty="0">
                <a:solidFill>
                  <a:schemeClr val="bg1"/>
                </a:solidFill>
                <a:latin typeface="+mn-ea"/>
              </a:rPr>
              <a:t>骨节</a:t>
            </a:r>
            <a:endParaRPr lang="en-US" altLang="zh-TW" sz="6600" dirty="0">
              <a:solidFill>
                <a:schemeClr val="bg1"/>
              </a:solidFill>
              <a:latin typeface="+mn-ea"/>
            </a:endParaRPr>
          </a:p>
        </p:txBody>
      </p:sp>
      <p:sp>
        <p:nvSpPr>
          <p:cNvPr id="8" name="文字方塊 7">
            <a:extLst>
              <a:ext uri="{FF2B5EF4-FFF2-40B4-BE49-F238E27FC236}">
                <a16:creationId xmlns:a16="http://schemas.microsoft.com/office/drawing/2014/main" id="{4FD80E1D-4098-4E8F-80F3-90702602E502}"/>
              </a:ext>
            </a:extLst>
          </p:cNvPr>
          <p:cNvSpPr txBox="1"/>
          <p:nvPr/>
        </p:nvSpPr>
        <p:spPr>
          <a:xfrm>
            <a:off x="6134489" y="1979719"/>
            <a:ext cx="6057511" cy="906361"/>
          </a:xfrm>
          <a:prstGeom prst="rect">
            <a:avLst/>
          </a:prstGeom>
          <a:noFill/>
        </p:spPr>
        <p:txBody>
          <a:bodyPr wrap="square" rtlCol="0">
            <a:spAutoFit/>
          </a:bodyPr>
          <a:lstStyle/>
          <a:p>
            <a:pPr algn="ctr">
              <a:lnSpc>
                <a:spcPct val="150000"/>
              </a:lnSpc>
            </a:pPr>
            <a:r>
              <a:rPr lang="zh-TW" altLang="en-US" sz="4000" dirty="0">
                <a:latin typeface="+mn-ea"/>
              </a:rPr>
              <a:t>民歌、民谣、童歌。</a:t>
            </a:r>
          </a:p>
        </p:txBody>
      </p:sp>
      <p:sp>
        <p:nvSpPr>
          <p:cNvPr id="11" name="矩形 10">
            <a:extLst>
              <a:ext uri="{FF2B5EF4-FFF2-40B4-BE49-F238E27FC236}">
                <a16:creationId xmlns:a16="http://schemas.microsoft.com/office/drawing/2014/main" id="{9AF8CCF4-6697-482F-81B6-2EF38231843A}"/>
              </a:ext>
            </a:extLst>
          </p:cNvPr>
          <p:cNvSpPr/>
          <p:nvPr/>
        </p:nvSpPr>
        <p:spPr>
          <a:xfrm>
            <a:off x="1" y="5175669"/>
            <a:ext cx="2151320" cy="584775"/>
          </a:xfrm>
          <a:prstGeom prst="rect">
            <a:avLst/>
          </a:prstGeom>
        </p:spPr>
        <p:txBody>
          <a:bodyPr wrap="square">
            <a:spAutoFit/>
          </a:bodyPr>
          <a:lstStyle/>
          <a:p>
            <a:pPr algn="ctr"/>
            <a:r>
              <a:rPr lang="en-US" altLang="zh-TW" sz="3200" dirty="0">
                <a:latin typeface="+mn-ea"/>
                <a:cs typeface="Calibri" panose="020F0502020204030204" pitchFamily="34" charset="0"/>
              </a:rPr>
              <a:t>joint</a:t>
            </a:r>
            <a:endParaRPr lang="zh-TW" altLang="en-US" sz="3200" dirty="0">
              <a:latin typeface="+mn-ea"/>
              <a:cs typeface="Calibri" panose="020F0502020204030204" pitchFamily="34" charset="0"/>
            </a:endParaRPr>
          </a:p>
        </p:txBody>
      </p:sp>
      <p:sp>
        <p:nvSpPr>
          <p:cNvPr id="14" name="矩形 13">
            <a:extLst>
              <a:ext uri="{FF2B5EF4-FFF2-40B4-BE49-F238E27FC236}">
                <a16:creationId xmlns:a16="http://schemas.microsoft.com/office/drawing/2014/main" id="{6B1E5DB5-A453-4C9C-BA79-98369E7D6F4E}"/>
              </a:ext>
            </a:extLst>
          </p:cNvPr>
          <p:cNvSpPr/>
          <p:nvPr/>
        </p:nvSpPr>
        <p:spPr>
          <a:xfrm>
            <a:off x="8285810" y="393249"/>
            <a:ext cx="3906190" cy="584775"/>
          </a:xfrm>
          <a:prstGeom prst="rect">
            <a:avLst/>
          </a:prstGeom>
        </p:spPr>
        <p:txBody>
          <a:bodyPr wrap="square">
            <a:spAutoFit/>
          </a:bodyPr>
          <a:lstStyle/>
          <a:p>
            <a:pPr algn="ctr"/>
            <a:r>
              <a:rPr lang="en-US" altLang="zh-TW" sz="3200" dirty="0">
                <a:latin typeface="+mn-ea"/>
              </a:rPr>
              <a:t>ballad ; folk song</a:t>
            </a:r>
            <a:endParaRPr lang="zh-TW" altLang="en-US" sz="3200" dirty="0">
              <a:latin typeface="+mn-ea"/>
              <a:cs typeface="Calibri" panose="020F0502020204030204" pitchFamily="34" charset="0"/>
            </a:endParaRPr>
          </a:p>
        </p:txBody>
      </p:sp>
      <p:sp>
        <p:nvSpPr>
          <p:cNvPr id="15" name="矩形 14">
            <a:extLst>
              <a:ext uri="{FF2B5EF4-FFF2-40B4-BE49-F238E27FC236}">
                <a16:creationId xmlns:a16="http://schemas.microsoft.com/office/drawing/2014/main" id="{58C387E4-4460-4071-8CB6-8D0ABB1306E7}"/>
              </a:ext>
            </a:extLst>
          </p:cNvPr>
          <p:cNvSpPr/>
          <p:nvPr/>
        </p:nvSpPr>
        <p:spPr>
          <a:xfrm>
            <a:off x="0" y="1687331"/>
            <a:ext cx="2151320" cy="584775"/>
          </a:xfrm>
          <a:prstGeom prst="rect">
            <a:avLst/>
          </a:prstGeom>
        </p:spPr>
        <p:txBody>
          <a:bodyPr wrap="square">
            <a:spAutoFit/>
          </a:bodyPr>
          <a:lstStyle/>
          <a:p>
            <a:pPr algn="ctr"/>
            <a:r>
              <a:rPr lang="en-US" altLang="zh-TW" sz="3200" dirty="0">
                <a:latin typeface="+mn-ea"/>
              </a:rPr>
              <a:t>cradle</a:t>
            </a:r>
            <a:endParaRPr lang="zh-TW" altLang="en-US" sz="3200" dirty="0">
              <a:latin typeface="+mn-ea"/>
              <a:cs typeface="Calibri" panose="020F0502020204030204" pitchFamily="34" charset="0"/>
            </a:endParaRPr>
          </a:p>
        </p:txBody>
      </p:sp>
      <p:pic>
        <p:nvPicPr>
          <p:cNvPr id="3" name="圖片 2">
            <a:extLst>
              <a:ext uri="{FF2B5EF4-FFF2-40B4-BE49-F238E27FC236}">
                <a16:creationId xmlns:a16="http://schemas.microsoft.com/office/drawing/2014/main" id="{5188821A-D799-40FD-8AB8-D36DE84B19F7}"/>
              </a:ext>
            </a:extLst>
          </p:cNvPr>
          <p:cNvPicPr>
            <a:picLocks noChangeAspect="1"/>
          </p:cNvPicPr>
          <p:nvPr/>
        </p:nvPicPr>
        <p:blipFill rotWithShape="1">
          <a:blip r:embed="rId2"/>
          <a:srcRect t="5735" r="48390" b="12916"/>
          <a:stretch/>
        </p:blipFill>
        <p:spPr>
          <a:xfrm>
            <a:off x="2696627" y="3514868"/>
            <a:ext cx="2932073" cy="3348788"/>
          </a:xfrm>
          <a:prstGeom prst="rect">
            <a:avLst/>
          </a:prstGeom>
        </p:spPr>
      </p:pic>
      <p:pic>
        <p:nvPicPr>
          <p:cNvPr id="10" name="圖片 9">
            <a:extLst>
              <a:ext uri="{FF2B5EF4-FFF2-40B4-BE49-F238E27FC236}">
                <a16:creationId xmlns:a16="http://schemas.microsoft.com/office/drawing/2014/main" id="{FC10E035-30B7-45CA-89B5-F0754630597D}"/>
              </a:ext>
            </a:extLst>
          </p:cNvPr>
          <p:cNvPicPr>
            <a:picLocks noChangeAspect="1"/>
          </p:cNvPicPr>
          <p:nvPr/>
        </p:nvPicPr>
        <p:blipFill rotWithShape="1">
          <a:blip r:embed="rId3"/>
          <a:srcRect t="7236" b="12248"/>
          <a:stretch/>
        </p:blipFill>
        <p:spPr>
          <a:xfrm>
            <a:off x="2337915" y="436505"/>
            <a:ext cx="3609978" cy="2906628"/>
          </a:xfrm>
          <a:prstGeom prst="rect">
            <a:avLst/>
          </a:prstGeom>
        </p:spPr>
      </p:pic>
      <p:sp>
        <p:nvSpPr>
          <p:cNvPr id="17" name="文字方塊 16">
            <a:extLst>
              <a:ext uri="{FF2B5EF4-FFF2-40B4-BE49-F238E27FC236}">
                <a16:creationId xmlns:a16="http://schemas.microsoft.com/office/drawing/2014/main" id="{846E0C31-5F97-457C-A92B-9638CA6F5AEB}"/>
              </a:ext>
            </a:extLst>
          </p:cNvPr>
          <p:cNvSpPr txBox="1"/>
          <p:nvPr/>
        </p:nvSpPr>
        <p:spPr>
          <a:xfrm>
            <a:off x="6096000" y="3449138"/>
            <a:ext cx="3609978" cy="1107996"/>
          </a:xfrm>
          <a:prstGeom prst="rect">
            <a:avLst/>
          </a:prstGeom>
          <a:solidFill>
            <a:schemeClr val="accent2"/>
          </a:solidFill>
          <a:ln>
            <a:solidFill>
              <a:schemeClr val="accent2"/>
            </a:solidFill>
          </a:ln>
        </p:spPr>
        <p:txBody>
          <a:bodyPr wrap="square" rtlCol="0" anchor="ctr">
            <a:spAutoFit/>
          </a:bodyPr>
          <a:lstStyle/>
          <a:p>
            <a:pPr algn="ctr"/>
            <a:r>
              <a:rPr lang="zh-TW" altLang="en-US" sz="6600" dirty="0">
                <a:solidFill>
                  <a:schemeClr val="bg1"/>
                </a:solidFill>
                <a:latin typeface="+mn-ea"/>
              </a:rPr>
              <a:t>互为其主</a:t>
            </a:r>
            <a:endParaRPr lang="en-US" altLang="zh-TW" sz="6600" dirty="0">
              <a:solidFill>
                <a:schemeClr val="bg1"/>
              </a:solidFill>
              <a:latin typeface="+mn-ea"/>
            </a:endParaRPr>
          </a:p>
        </p:txBody>
      </p:sp>
      <p:sp>
        <p:nvSpPr>
          <p:cNvPr id="12" name="矩形 11">
            <a:extLst>
              <a:ext uri="{FF2B5EF4-FFF2-40B4-BE49-F238E27FC236}">
                <a16:creationId xmlns:a16="http://schemas.microsoft.com/office/drawing/2014/main" id="{E980EB33-D3EB-4BC7-B468-3A53DC5EC8FD}"/>
              </a:ext>
            </a:extLst>
          </p:cNvPr>
          <p:cNvSpPr/>
          <p:nvPr/>
        </p:nvSpPr>
        <p:spPr>
          <a:xfrm>
            <a:off x="6515583" y="4806336"/>
            <a:ext cx="5295322" cy="1323439"/>
          </a:xfrm>
          <a:prstGeom prst="rect">
            <a:avLst/>
          </a:prstGeom>
        </p:spPr>
        <p:txBody>
          <a:bodyPr wrap="square">
            <a:spAutoFit/>
          </a:bodyPr>
          <a:lstStyle/>
          <a:p>
            <a:pPr algn="ctr"/>
            <a:r>
              <a:rPr lang="zh-TW" altLang="en-US" sz="4000" dirty="0">
                <a:latin typeface="微軟正黑體" panose="020B0604030504040204" pitchFamily="34" charset="-120"/>
              </a:rPr>
              <a:t>两种事物相互为主要的一方。</a:t>
            </a:r>
          </a:p>
        </p:txBody>
      </p:sp>
    </p:spTree>
    <p:extLst>
      <p:ext uri="{BB962C8B-B14F-4D97-AF65-F5344CB8AC3E}">
        <p14:creationId xmlns:p14="http://schemas.microsoft.com/office/powerpoint/2010/main" val="242590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additive="base">
                                        <p:cTn id="37" dur="500" fill="hold"/>
                                        <p:tgtEl>
                                          <p:spTgt spid="4"/>
                                        </p:tgtEl>
                                        <p:attrNameLst>
                                          <p:attrName>ppt_x</p:attrName>
                                        </p:attrNameLst>
                                      </p:cBhvr>
                                      <p:tavLst>
                                        <p:tav tm="0">
                                          <p:val>
                                            <p:strVal val="#ppt_x"/>
                                          </p:val>
                                        </p:tav>
                                        <p:tav tm="100000">
                                          <p:val>
                                            <p:strVal val="#ppt_x"/>
                                          </p:val>
                                        </p:tav>
                                      </p:tavLst>
                                    </p:anim>
                                    <p:anim calcmode="lin" valueType="num">
                                      <p:cBhvr additive="base">
                                        <p:cTn id="3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additive="base">
                                        <p:cTn id="43" dur="500" fill="hold"/>
                                        <p:tgtEl>
                                          <p:spTgt spid="3"/>
                                        </p:tgtEl>
                                        <p:attrNameLst>
                                          <p:attrName>ppt_x</p:attrName>
                                        </p:attrNameLst>
                                      </p:cBhvr>
                                      <p:tavLst>
                                        <p:tav tm="0">
                                          <p:val>
                                            <p:strVal val="#ppt_x"/>
                                          </p:val>
                                        </p:tav>
                                        <p:tav tm="100000">
                                          <p:val>
                                            <p:strVal val="#ppt_x"/>
                                          </p:val>
                                        </p:tav>
                                      </p:tavLst>
                                    </p:anim>
                                    <p:anim calcmode="lin" valueType="num">
                                      <p:cBhvr additive="base">
                                        <p:cTn id="4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500" fill="hold"/>
                                        <p:tgtEl>
                                          <p:spTgt spid="11"/>
                                        </p:tgtEl>
                                        <p:attrNameLst>
                                          <p:attrName>ppt_x</p:attrName>
                                        </p:attrNameLst>
                                      </p:cBhvr>
                                      <p:tavLst>
                                        <p:tav tm="0">
                                          <p:val>
                                            <p:strVal val="#ppt_x"/>
                                          </p:val>
                                        </p:tav>
                                        <p:tav tm="100000">
                                          <p:val>
                                            <p:strVal val="#ppt_x"/>
                                          </p:val>
                                        </p:tav>
                                      </p:tavLst>
                                    </p:anim>
                                    <p:anim calcmode="lin" valueType="num">
                                      <p:cBhvr additive="base">
                                        <p:cTn id="5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5"/>
                                        </p:tgtEl>
                                        <p:attrNameLst>
                                          <p:attrName>style.visibility</p:attrName>
                                        </p:attrNameLst>
                                      </p:cBhvr>
                                      <p:to>
                                        <p:strVal val="visible"/>
                                      </p:to>
                                    </p:set>
                                    <p:anim calcmode="lin" valueType="num">
                                      <p:cBhvr additive="base">
                                        <p:cTn id="55" dur="500" fill="hold"/>
                                        <p:tgtEl>
                                          <p:spTgt spid="5"/>
                                        </p:tgtEl>
                                        <p:attrNameLst>
                                          <p:attrName>ppt_x</p:attrName>
                                        </p:attrNameLst>
                                      </p:cBhvr>
                                      <p:tavLst>
                                        <p:tav tm="0">
                                          <p:val>
                                            <p:strVal val="#ppt_x"/>
                                          </p:val>
                                        </p:tav>
                                        <p:tav tm="100000">
                                          <p:val>
                                            <p:strVal val="#ppt_x"/>
                                          </p:val>
                                        </p:tav>
                                      </p:tavLst>
                                    </p:anim>
                                    <p:anim calcmode="lin" valueType="num">
                                      <p:cBhvr additive="base">
                                        <p:cTn id="5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additive="base">
                                        <p:cTn id="61" dur="500" fill="hold"/>
                                        <p:tgtEl>
                                          <p:spTgt spid="12"/>
                                        </p:tgtEl>
                                        <p:attrNameLst>
                                          <p:attrName>ppt_x</p:attrName>
                                        </p:attrNameLst>
                                      </p:cBhvr>
                                      <p:tavLst>
                                        <p:tav tm="0">
                                          <p:val>
                                            <p:strVal val="#ppt_x"/>
                                          </p:val>
                                        </p:tav>
                                        <p:tav tm="100000">
                                          <p:val>
                                            <p:strVal val="#ppt_x"/>
                                          </p:val>
                                        </p:tav>
                                      </p:tavLst>
                                    </p:anim>
                                    <p:anim calcmode="lin" valueType="num">
                                      <p:cBhvr additive="base">
                                        <p:cTn id="6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additive="base">
                                        <p:cTn id="67" dur="500" fill="hold"/>
                                        <p:tgtEl>
                                          <p:spTgt spid="17"/>
                                        </p:tgtEl>
                                        <p:attrNameLst>
                                          <p:attrName>ppt_x</p:attrName>
                                        </p:attrNameLst>
                                      </p:cBhvr>
                                      <p:tavLst>
                                        <p:tav tm="0">
                                          <p:val>
                                            <p:strVal val="#ppt_x"/>
                                          </p:val>
                                        </p:tav>
                                        <p:tav tm="100000">
                                          <p:val>
                                            <p:strVal val="#ppt_x"/>
                                          </p:val>
                                        </p:tav>
                                      </p:tavLst>
                                    </p:anim>
                                    <p:anim calcmode="lin" valueType="num">
                                      <p:cBhvr additive="base">
                                        <p:cTn id="6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8" grpId="0"/>
      <p:bldP spid="11" grpId="0"/>
      <p:bldP spid="14" grpId="0"/>
      <p:bldP spid="15" grpId="0"/>
      <p:bldP spid="17" grpId="0" animBg="1"/>
      <p:bldP spid="1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格 16">
            <a:extLst>
              <a:ext uri="{FF2B5EF4-FFF2-40B4-BE49-F238E27FC236}">
                <a16:creationId xmlns:a16="http://schemas.microsoft.com/office/drawing/2014/main" id="{F44D940F-5648-4768-BA7F-CFBB17555E6D}"/>
              </a:ext>
            </a:extLst>
          </p:cNvPr>
          <p:cNvGraphicFramePr>
            <a:graphicFrameLocks noGrp="1"/>
          </p:cNvGraphicFramePr>
          <p:nvPr>
            <p:extLst>
              <p:ext uri="{D42A27DB-BD31-4B8C-83A1-F6EECF244321}">
                <p14:modId xmlns:p14="http://schemas.microsoft.com/office/powerpoint/2010/main" val="3258377102"/>
              </p:ext>
            </p:extLst>
          </p:nvPr>
        </p:nvGraphicFramePr>
        <p:xfrm>
          <a:off x="132736" y="112149"/>
          <a:ext cx="11926528" cy="6296152"/>
        </p:xfrm>
        <a:graphic>
          <a:graphicData uri="http://schemas.openxmlformats.org/drawingml/2006/table">
            <a:tbl>
              <a:tblPr firstRow="1" bandRow="1">
                <a:tableStyleId>{69CF1AB2-1976-4502-BF36-3FF5EA218861}</a:tableStyleId>
              </a:tblPr>
              <a:tblGrid>
                <a:gridCol w="481780">
                  <a:extLst>
                    <a:ext uri="{9D8B030D-6E8A-4147-A177-3AD203B41FA5}">
                      <a16:colId xmlns:a16="http://schemas.microsoft.com/office/drawing/2014/main" val="1876788779"/>
                    </a:ext>
                  </a:extLst>
                </a:gridCol>
                <a:gridCol w="5553202">
                  <a:extLst>
                    <a:ext uri="{9D8B030D-6E8A-4147-A177-3AD203B41FA5}">
                      <a16:colId xmlns:a16="http://schemas.microsoft.com/office/drawing/2014/main" val="2559779614"/>
                    </a:ext>
                  </a:extLst>
                </a:gridCol>
                <a:gridCol w="3471582">
                  <a:extLst>
                    <a:ext uri="{9D8B030D-6E8A-4147-A177-3AD203B41FA5}">
                      <a16:colId xmlns:a16="http://schemas.microsoft.com/office/drawing/2014/main" val="1677047684"/>
                    </a:ext>
                  </a:extLst>
                </a:gridCol>
                <a:gridCol w="2419964">
                  <a:extLst>
                    <a:ext uri="{9D8B030D-6E8A-4147-A177-3AD203B41FA5}">
                      <a16:colId xmlns:a16="http://schemas.microsoft.com/office/drawing/2014/main" val="243872182"/>
                    </a:ext>
                  </a:extLst>
                </a:gridCol>
              </a:tblGrid>
              <a:tr h="315417">
                <a:tc gridSpan="4">
                  <a:txBody>
                    <a:bodyPr/>
                    <a:lstStyle/>
                    <a:p>
                      <a:pPr algn="ctr"/>
                      <a:r>
                        <a:rPr lang="zh-TW" altLang="en-US" sz="2800" dirty="0">
                          <a:solidFill>
                            <a:schemeClr val="bg1"/>
                          </a:solidFill>
                          <a:latin typeface="+mn-ea"/>
                          <a:ea typeface="+mn-ea"/>
                        </a:rPr>
                        <a:t>语义</a:t>
                      </a:r>
                      <a:endParaRPr lang="zh-TW" altLang="en-US" sz="2800" b="0" dirty="0">
                        <a:ln>
                          <a:solidFill>
                            <a:schemeClr val="tx1"/>
                          </a:solidFill>
                        </a:ln>
                        <a:solidFill>
                          <a:schemeClr val="bg1"/>
                        </a:solidFill>
                        <a:latin typeface="+mn-ea"/>
                        <a:ea typeface="+mn-ea"/>
                      </a:endParaRPr>
                    </a:p>
                  </a:txBody>
                  <a:tcPr anchor="ctr">
                    <a:solidFill>
                      <a:srgbClr val="006666"/>
                    </a:solidFill>
                  </a:tcPr>
                </a:tc>
                <a:tc hMerge="1">
                  <a:txBody>
                    <a:bodyPr/>
                    <a:lstStyle/>
                    <a:p>
                      <a:endParaRPr lang="zh-TW" altLang="en-US" sz="4000" b="0" baseline="0" dirty="0">
                        <a:latin typeface="Calibri" panose="020F0502020204030204" pitchFamily="34" charset="0"/>
                        <a:ea typeface="標楷體" panose="03000509000000000000" pitchFamily="65" charset="-120"/>
                      </a:endParaRPr>
                    </a:p>
                  </a:txBody>
                  <a:tcPr anchor="ctr">
                    <a:noFill/>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3478206328"/>
                  </a:ext>
                </a:extLst>
              </a:tr>
              <a:tr h="766191">
                <a:tc>
                  <a:txBody>
                    <a:bodyPr/>
                    <a:lstStyle/>
                    <a:p>
                      <a:pPr algn="ctr">
                        <a:lnSpc>
                          <a:spcPct val="100000"/>
                        </a:lnSpc>
                      </a:pPr>
                      <a:r>
                        <a:rPr lang="zh-TW" altLang="en-US" sz="2000" dirty="0">
                          <a:latin typeface="+mn-ea"/>
                          <a:ea typeface="+mn-ea"/>
                        </a:rPr>
                        <a:t> 相同</a:t>
                      </a:r>
                      <a:endParaRPr lang="zh-TW" altLang="en-US" sz="2000" b="1" dirty="0">
                        <a:solidFill>
                          <a:schemeClr val="bg1"/>
                        </a:solidFill>
                        <a:latin typeface="+mn-ea"/>
                        <a:ea typeface="+mn-ea"/>
                      </a:endParaRPr>
                    </a:p>
                  </a:txBody>
                  <a:tcPr vert="eaVert" anchor="ctr">
                    <a:solidFill>
                      <a:srgbClr val="DFE8E8"/>
                    </a:solidFill>
                  </a:tcPr>
                </a:tc>
                <a:tc gridSpan="3">
                  <a:txBody>
                    <a:bodyPr/>
                    <a:lstStyle/>
                    <a:p>
                      <a:pPr>
                        <a:lnSpc>
                          <a:spcPct val="150000"/>
                        </a:lnSpc>
                      </a:pPr>
                      <a:r>
                        <a:rPr lang="en-US" altLang="zh-TW" sz="2800" baseline="0" dirty="0">
                          <a:ln>
                            <a:solidFill>
                              <a:schemeClr val="tx1"/>
                            </a:solidFill>
                          </a:ln>
                          <a:latin typeface="+mn-ea"/>
                          <a:ea typeface="+mn-ea"/>
                        </a:rPr>
                        <a:t>1.V.</a:t>
                      </a:r>
                      <a:r>
                        <a:rPr lang="zh-TW" altLang="en-US" sz="2800" baseline="0" dirty="0">
                          <a:ln>
                            <a:solidFill>
                              <a:schemeClr val="tx1"/>
                            </a:solidFill>
                          </a:ln>
                          <a:latin typeface="+mn-ea"/>
                          <a:ea typeface="+mn-ea"/>
                        </a:rPr>
                        <a:t>，都有“在原有基础上发展，壮大或增多”的意思。</a:t>
                      </a:r>
                      <a:endParaRPr lang="en-US" altLang="zh-TW" sz="2800" b="0" baseline="0" dirty="0">
                        <a:ln>
                          <a:solidFill>
                            <a:schemeClr val="tx1"/>
                          </a:solidFill>
                        </a:ln>
                        <a:latin typeface="+mn-ea"/>
                        <a:ea typeface="+mn-ea"/>
                      </a:endParaRPr>
                    </a:p>
                  </a:txBody>
                  <a:tcPr anchor="ctr">
                    <a:solidFill>
                      <a:srgbClr val="F0F4F4"/>
                    </a:solidFill>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69350516"/>
                  </a:ext>
                </a:extLst>
              </a:tr>
              <a:tr h="444297">
                <a:tc rowSpan="2">
                  <a:txBody>
                    <a:bodyPr/>
                    <a:lstStyle/>
                    <a:p>
                      <a:pPr algn="ctr">
                        <a:lnSpc>
                          <a:spcPct val="100000"/>
                        </a:lnSpc>
                      </a:pPr>
                      <a:r>
                        <a:rPr lang="zh-TW" altLang="en-US" sz="2800" dirty="0">
                          <a:latin typeface="+mn-ea"/>
                          <a:ea typeface="+mn-ea"/>
                        </a:rPr>
                        <a:t>不同点</a:t>
                      </a:r>
                      <a:endParaRPr lang="zh-TW" altLang="en-US" sz="2800" b="1" dirty="0">
                        <a:solidFill>
                          <a:schemeClr val="bg1"/>
                        </a:solidFill>
                        <a:latin typeface="+mn-ea"/>
                        <a:ea typeface="+mn-ea"/>
                      </a:endParaRPr>
                    </a:p>
                  </a:txBody>
                  <a:tcPr vert="eaVert" anchor="ctr">
                    <a:solidFill>
                      <a:srgbClr val="DFE8E8"/>
                    </a:solidFill>
                  </a:tcPr>
                </a:tc>
                <a:tc>
                  <a:txBody>
                    <a:bodyPr/>
                    <a:lstStyle/>
                    <a:p>
                      <a:pPr algn="ctr"/>
                      <a:r>
                        <a:rPr lang="zh-TW" altLang="en-US" sz="2800" dirty="0">
                          <a:solidFill>
                            <a:schemeClr val="bg1"/>
                          </a:solidFill>
                          <a:latin typeface="+mn-ea"/>
                          <a:ea typeface="+mn-ea"/>
                        </a:rPr>
                        <a:t>扩张</a:t>
                      </a:r>
                      <a:endParaRPr lang="en-US" altLang="zh-TW" sz="2800" dirty="0">
                        <a:solidFill>
                          <a:schemeClr val="bg1"/>
                        </a:solidFill>
                        <a:latin typeface="+mn-ea"/>
                        <a:ea typeface="+mn-ea"/>
                      </a:endParaRPr>
                    </a:p>
                  </a:txBody>
                  <a:tcPr anchor="ctr">
                    <a:solidFill>
                      <a:srgbClr val="006666"/>
                    </a:solidFill>
                  </a:tcPr>
                </a:tc>
                <a:tc>
                  <a:txBody>
                    <a:bodyPr/>
                    <a:lstStyle/>
                    <a:p>
                      <a:pPr algn="ctr"/>
                      <a:r>
                        <a:rPr lang="zh-TW" altLang="en-US" sz="2800" dirty="0">
                          <a:solidFill>
                            <a:schemeClr val="bg1"/>
                          </a:solidFill>
                          <a:latin typeface="+mn-ea"/>
                          <a:ea typeface="+mn-ea"/>
                        </a:rPr>
                        <a:t>扩大</a:t>
                      </a:r>
                      <a:endParaRPr lang="en-US" altLang="zh-TW" sz="2800" dirty="0">
                        <a:solidFill>
                          <a:schemeClr val="bg1"/>
                        </a:solidFill>
                        <a:latin typeface="+mn-ea"/>
                        <a:ea typeface="+mn-ea"/>
                      </a:endParaRPr>
                    </a:p>
                  </a:txBody>
                  <a:tcPr anchor="ctr">
                    <a:solidFill>
                      <a:srgbClr val="006666"/>
                    </a:solidFill>
                  </a:tcPr>
                </a:tc>
                <a:tc>
                  <a:txBody>
                    <a:bodyPr/>
                    <a:lstStyle/>
                    <a:p>
                      <a:pPr algn="ctr"/>
                      <a:r>
                        <a:rPr lang="zh-TW" altLang="en-US" sz="2800" dirty="0">
                          <a:solidFill>
                            <a:schemeClr val="bg1"/>
                          </a:solidFill>
                          <a:latin typeface="+mn-ea"/>
                          <a:ea typeface="+mn-ea"/>
                        </a:rPr>
                        <a:t>扩充</a:t>
                      </a:r>
                      <a:endParaRPr lang="en-US" altLang="zh-TW" sz="2800" dirty="0">
                        <a:solidFill>
                          <a:schemeClr val="bg1"/>
                        </a:solidFill>
                        <a:latin typeface="+mn-ea"/>
                        <a:ea typeface="+mn-ea"/>
                      </a:endParaRPr>
                    </a:p>
                  </a:txBody>
                  <a:tcPr anchor="ctr">
                    <a:solidFill>
                      <a:srgbClr val="006666"/>
                    </a:solidFill>
                  </a:tcPr>
                </a:tc>
                <a:extLst>
                  <a:ext uri="{0D108BD9-81ED-4DB2-BD59-A6C34878D82A}">
                    <a16:rowId xmlns:a16="http://schemas.microsoft.com/office/drawing/2014/main" val="4052056327"/>
                  </a:ext>
                </a:extLst>
              </a:tr>
              <a:tr h="2253260">
                <a:tc vMerge="1">
                  <a:txBody>
                    <a:bodyPr/>
                    <a:lstStyle/>
                    <a:p>
                      <a:endParaRPr lang="zh-TW" altLang="en-US"/>
                    </a:p>
                  </a:txBody>
                  <a:tcPr/>
                </a:tc>
                <a:tc>
                  <a:txBody>
                    <a:bodyPr/>
                    <a:lstStyle/>
                    <a:p>
                      <a:pPr algn="l">
                        <a:lnSpc>
                          <a:spcPct val="150000"/>
                        </a:lnSpc>
                      </a:pPr>
                      <a:r>
                        <a:rPr lang="en-US" altLang="zh-TW" sz="2800" b="0" baseline="0" dirty="0">
                          <a:ln>
                            <a:solidFill>
                              <a:schemeClr val="tx1"/>
                            </a:solidFill>
                          </a:ln>
                          <a:latin typeface="+mn-ea"/>
                          <a:ea typeface="+mn-ea"/>
                        </a:rPr>
                        <a:t>1.</a:t>
                      </a:r>
                      <a:r>
                        <a:rPr lang="zh-TW" altLang="en-US" sz="2800" b="0" baseline="0" dirty="0">
                          <a:ln>
                            <a:solidFill>
                              <a:schemeClr val="tx1"/>
                            </a:solidFill>
                          </a:ln>
                          <a:latin typeface="+mn-ea"/>
                          <a:ea typeface="+mn-ea"/>
                        </a:rPr>
                        <a:t>从内向外扩展开来，侧重在使加</a:t>
                      </a:r>
                      <a:endParaRPr lang="en-US" altLang="zh-TW" sz="2800" b="0" baseline="0" dirty="0">
                        <a:ln>
                          <a:solidFill>
                            <a:schemeClr val="tx1"/>
                          </a:solidFill>
                        </a:ln>
                        <a:latin typeface="+mn-ea"/>
                        <a:ea typeface="+mn-ea"/>
                      </a:endParaRPr>
                    </a:p>
                    <a:p>
                      <a:pPr algn="l">
                        <a:lnSpc>
                          <a:spcPct val="150000"/>
                        </a:lnSpc>
                      </a:pPr>
                      <a:r>
                        <a:rPr lang="zh-TW" altLang="en-US" sz="2800" b="0" baseline="0" dirty="0">
                          <a:ln>
                            <a:solidFill>
                              <a:schemeClr val="tx1"/>
                            </a:solidFill>
                          </a:ln>
                          <a:latin typeface="+mn-ea"/>
                          <a:ea typeface="+mn-ea"/>
                        </a:rPr>
                        <a:t>   大。</a:t>
                      </a:r>
                      <a:endParaRPr lang="en-US" altLang="zh-TW" sz="2800" b="0" baseline="0" dirty="0">
                        <a:ln>
                          <a:solidFill>
                            <a:schemeClr val="tx1"/>
                          </a:solidFill>
                        </a:ln>
                        <a:latin typeface="+mn-ea"/>
                        <a:ea typeface="+mn-ea"/>
                      </a:endParaRPr>
                    </a:p>
                    <a:p>
                      <a:pPr algn="l">
                        <a:lnSpc>
                          <a:spcPct val="150000"/>
                        </a:lnSpc>
                      </a:pPr>
                      <a:r>
                        <a:rPr lang="en-US" altLang="zh-TW" sz="2800" b="0" baseline="0" dirty="0">
                          <a:ln>
                            <a:solidFill>
                              <a:schemeClr val="tx1"/>
                            </a:solidFill>
                          </a:ln>
                          <a:latin typeface="+mn-ea"/>
                          <a:ea typeface="+mn-ea"/>
                        </a:rPr>
                        <a:t>2.</a:t>
                      </a:r>
                      <a:r>
                        <a:rPr lang="zh-TW" altLang="en-US" sz="2800" b="0" baseline="0" dirty="0">
                          <a:ln>
                            <a:solidFill>
                              <a:schemeClr val="tx1"/>
                            </a:solidFill>
                          </a:ln>
                          <a:latin typeface="+mn-ea"/>
                          <a:ea typeface="+mn-ea"/>
                        </a:rPr>
                        <a:t>用于政治、军事等方面时含贬义。</a:t>
                      </a:r>
                      <a:endParaRPr lang="en-US" altLang="zh-TW" sz="2800" b="0" baseline="0" dirty="0">
                        <a:ln>
                          <a:solidFill>
                            <a:schemeClr val="tx1"/>
                          </a:solidFill>
                        </a:ln>
                        <a:latin typeface="+mn-ea"/>
                        <a:ea typeface="+mn-ea"/>
                      </a:endParaRPr>
                    </a:p>
                    <a:p>
                      <a:pPr algn="l">
                        <a:lnSpc>
                          <a:spcPct val="150000"/>
                        </a:lnSpc>
                      </a:pPr>
                      <a:r>
                        <a:rPr lang="en-US" altLang="zh-TW" sz="2800" b="0" baseline="0" dirty="0">
                          <a:ln>
                            <a:solidFill>
                              <a:schemeClr val="tx1"/>
                            </a:solidFill>
                          </a:ln>
                          <a:latin typeface="+mn-ea"/>
                          <a:ea typeface="+mn-ea"/>
                        </a:rPr>
                        <a:t>3.</a:t>
                      </a:r>
                      <a:r>
                        <a:rPr lang="zh-TW" altLang="en-US" sz="2800" b="0" baseline="0" dirty="0">
                          <a:ln>
                            <a:solidFill>
                              <a:schemeClr val="tx1"/>
                            </a:solidFill>
                          </a:ln>
                          <a:latin typeface="+mn-ea"/>
                          <a:ea typeface="+mn-ea"/>
                        </a:rPr>
                        <a:t>使用范围相对比较小。</a:t>
                      </a:r>
                      <a:endParaRPr lang="en-US" altLang="zh-TW" sz="2800" b="0" baseline="0" dirty="0">
                        <a:ln>
                          <a:solidFill>
                            <a:schemeClr val="tx1"/>
                          </a:solidFill>
                        </a:ln>
                        <a:latin typeface="+mn-ea"/>
                        <a:ea typeface="+mn-ea"/>
                      </a:endParaRPr>
                    </a:p>
                    <a:p>
                      <a:pPr algn="l">
                        <a:lnSpc>
                          <a:spcPct val="150000"/>
                        </a:lnSpc>
                      </a:pPr>
                      <a:r>
                        <a:rPr lang="en-US" altLang="zh-TW" sz="2800" b="0" baseline="0" dirty="0">
                          <a:ln>
                            <a:solidFill>
                              <a:schemeClr val="tx1"/>
                            </a:solidFill>
                          </a:ln>
                          <a:latin typeface="+mn-ea"/>
                          <a:ea typeface="+mn-ea"/>
                        </a:rPr>
                        <a:t>4.</a:t>
                      </a:r>
                      <a:r>
                        <a:rPr lang="zh-TW" altLang="en-US" sz="2800" b="0" baseline="0" dirty="0">
                          <a:ln>
                            <a:solidFill>
                              <a:schemeClr val="tx1"/>
                            </a:solidFill>
                          </a:ln>
                          <a:latin typeface="+mn-ea"/>
                          <a:ea typeface="+mn-ea"/>
                        </a:rPr>
                        <a:t>可以构成“政治扩张、经济扩张、</a:t>
                      </a:r>
                      <a:endParaRPr lang="en-US" altLang="zh-TW" sz="2800" b="0" baseline="0" dirty="0">
                        <a:ln>
                          <a:solidFill>
                            <a:schemeClr val="tx1"/>
                          </a:solidFill>
                        </a:ln>
                        <a:latin typeface="+mn-ea"/>
                        <a:ea typeface="+mn-ea"/>
                      </a:endParaRPr>
                    </a:p>
                    <a:p>
                      <a:pPr algn="l">
                        <a:lnSpc>
                          <a:spcPct val="150000"/>
                        </a:lnSpc>
                      </a:pPr>
                      <a:r>
                        <a:rPr lang="zh-TW" altLang="en-US" sz="2800" b="0" baseline="0" dirty="0">
                          <a:ln>
                            <a:solidFill>
                              <a:schemeClr val="tx1"/>
                            </a:solidFill>
                          </a:ln>
                          <a:latin typeface="+mn-ea"/>
                          <a:ea typeface="+mn-ea"/>
                        </a:rPr>
                        <a:t>   军事扩张、文化扩张、扩张主义、</a:t>
                      </a:r>
                      <a:endParaRPr lang="en-US" altLang="zh-TW" sz="2800" b="0" baseline="0" dirty="0">
                        <a:ln>
                          <a:solidFill>
                            <a:schemeClr val="tx1"/>
                          </a:solidFill>
                        </a:ln>
                        <a:latin typeface="+mn-ea"/>
                        <a:ea typeface="+mn-ea"/>
                      </a:endParaRPr>
                    </a:p>
                    <a:p>
                      <a:pPr algn="l">
                        <a:lnSpc>
                          <a:spcPct val="150000"/>
                        </a:lnSpc>
                      </a:pPr>
                      <a:r>
                        <a:rPr lang="zh-TW" altLang="en-US" sz="2800" b="0" baseline="0" dirty="0">
                          <a:ln>
                            <a:solidFill>
                              <a:schemeClr val="tx1"/>
                            </a:solidFill>
                          </a:ln>
                          <a:latin typeface="+mn-ea"/>
                          <a:ea typeface="+mn-ea"/>
                        </a:rPr>
                        <a:t>   扩张政策”。</a:t>
                      </a:r>
                      <a:endParaRPr lang="en-US" altLang="zh-TW" sz="2800" b="0" baseline="0" dirty="0">
                        <a:ln>
                          <a:solidFill>
                            <a:schemeClr val="tx1"/>
                          </a:solidFill>
                        </a:ln>
                        <a:latin typeface="+mn-ea"/>
                        <a:ea typeface="+mn-ea"/>
                      </a:endParaRPr>
                    </a:p>
                  </a:txBody>
                  <a:tcPr anchor="ctr">
                    <a:solidFill>
                      <a:srgbClr val="F0F4F4"/>
                    </a:solidFill>
                  </a:tcPr>
                </a:tc>
                <a:tc>
                  <a:txBody>
                    <a:bodyPr/>
                    <a:lstStyle/>
                    <a:p>
                      <a:pPr algn="l">
                        <a:lnSpc>
                          <a:spcPct val="150000"/>
                        </a:lnSpc>
                      </a:pPr>
                      <a:r>
                        <a:rPr lang="en-US" altLang="zh-TW" sz="2800" b="0" baseline="0" dirty="0">
                          <a:ln>
                            <a:solidFill>
                              <a:schemeClr val="tx1"/>
                            </a:solidFill>
                          </a:ln>
                          <a:latin typeface="+mn-ea"/>
                          <a:ea typeface="+mn-ea"/>
                        </a:rPr>
                        <a:t>1.</a:t>
                      </a:r>
                      <a:r>
                        <a:rPr lang="zh-TW" altLang="en-US" sz="2800" b="0" baseline="0" dirty="0">
                          <a:ln>
                            <a:solidFill>
                              <a:schemeClr val="tx1"/>
                            </a:solidFill>
                          </a:ln>
                          <a:latin typeface="+mn-ea"/>
                          <a:ea typeface="+mn-ea"/>
                        </a:rPr>
                        <a:t>指规模、范围由小</a:t>
                      </a:r>
                      <a:endParaRPr lang="en-US" altLang="zh-TW" sz="2800" b="0" baseline="0" dirty="0">
                        <a:ln>
                          <a:solidFill>
                            <a:schemeClr val="tx1"/>
                          </a:solidFill>
                        </a:ln>
                        <a:latin typeface="+mn-ea"/>
                        <a:ea typeface="+mn-ea"/>
                      </a:endParaRPr>
                    </a:p>
                    <a:p>
                      <a:pPr algn="l">
                        <a:lnSpc>
                          <a:spcPct val="150000"/>
                        </a:lnSpc>
                      </a:pPr>
                      <a:r>
                        <a:rPr lang="zh-TW" altLang="en-US" sz="2800" b="0" baseline="0" dirty="0">
                          <a:ln>
                            <a:solidFill>
                              <a:schemeClr val="tx1"/>
                            </a:solidFill>
                          </a:ln>
                          <a:latin typeface="+mn-ea"/>
                          <a:ea typeface="+mn-ea"/>
                        </a:rPr>
                        <a:t>   变大，与“缩小”</a:t>
                      </a:r>
                      <a:endParaRPr lang="en-US" altLang="zh-TW" sz="2800" b="0" baseline="0" dirty="0">
                        <a:ln>
                          <a:solidFill>
                            <a:schemeClr val="tx1"/>
                          </a:solidFill>
                        </a:ln>
                        <a:latin typeface="+mn-ea"/>
                        <a:ea typeface="+mn-ea"/>
                      </a:endParaRPr>
                    </a:p>
                    <a:p>
                      <a:pPr algn="l">
                        <a:lnSpc>
                          <a:spcPct val="150000"/>
                        </a:lnSpc>
                      </a:pPr>
                      <a:r>
                        <a:rPr lang="zh-TW" altLang="en-US" sz="2800" b="0" baseline="0" dirty="0">
                          <a:ln>
                            <a:solidFill>
                              <a:schemeClr val="tx1"/>
                            </a:solidFill>
                          </a:ln>
                          <a:latin typeface="+mn-ea"/>
                          <a:ea typeface="+mn-ea"/>
                        </a:rPr>
                        <a:t>  相对。</a:t>
                      </a:r>
                      <a:endParaRPr lang="en-US" altLang="zh-TW" sz="2800" b="0" baseline="0" dirty="0">
                        <a:ln>
                          <a:solidFill>
                            <a:schemeClr val="tx1"/>
                          </a:solidFill>
                        </a:ln>
                        <a:latin typeface="+mn-ea"/>
                        <a:ea typeface="+mn-ea"/>
                      </a:endParaRPr>
                    </a:p>
                    <a:p>
                      <a:pPr algn="l">
                        <a:lnSpc>
                          <a:spcPct val="150000"/>
                        </a:lnSpc>
                      </a:pPr>
                      <a:r>
                        <a:rPr lang="en-US" altLang="zh-TW" sz="2800" b="0" baseline="0" dirty="0">
                          <a:ln>
                            <a:solidFill>
                              <a:schemeClr val="tx1"/>
                            </a:solidFill>
                          </a:ln>
                          <a:latin typeface="+mn-ea"/>
                          <a:ea typeface="+mn-ea"/>
                        </a:rPr>
                        <a:t>2.</a:t>
                      </a:r>
                      <a:r>
                        <a:rPr lang="zh-TW" altLang="en-US" sz="2800" b="0" baseline="0" dirty="0">
                          <a:ln>
                            <a:solidFill>
                              <a:schemeClr val="tx1"/>
                            </a:solidFill>
                          </a:ln>
                          <a:latin typeface="+mn-ea"/>
                          <a:ea typeface="+mn-ea"/>
                        </a:rPr>
                        <a:t>可以构成“扩大化、</a:t>
                      </a:r>
                      <a:endParaRPr lang="en-US" altLang="zh-TW" sz="2800" b="0" baseline="0" dirty="0">
                        <a:ln>
                          <a:solidFill>
                            <a:schemeClr val="tx1"/>
                          </a:solidFill>
                        </a:ln>
                        <a:latin typeface="+mn-ea"/>
                        <a:ea typeface="+mn-ea"/>
                      </a:endParaRPr>
                    </a:p>
                    <a:p>
                      <a:pPr algn="l">
                        <a:lnSpc>
                          <a:spcPct val="150000"/>
                        </a:lnSpc>
                      </a:pPr>
                      <a:r>
                        <a:rPr lang="zh-TW" altLang="en-US" sz="2800" b="0" baseline="0" dirty="0">
                          <a:ln>
                            <a:solidFill>
                              <a:schemeClr val="tx1"/>
                            </a:solidFill>
                          </a:ln>
                          <a:latin typeface="+mn-ea"/>
                          <a:ea typeface="+mn-ea"/>
                        </a:rPr>
                        <a:t>   扩大会议”等词语。</a:t>
                      </a:r>
                      <a:endParaRPr lang="en-US" altLang="zh-TW" sz="2800" b="0" baseline="0" dirty="0">
                        <a:ln>
                          <a:solidFill>
                            <a:schemeClr val="tx1"/>
                          </a:solidFill>
                        </a:ln>
                        <a:latin typeface="+mn-ea"/>
                        <a:ea typeface="+mn-ea"/>
                      </a:endParaRPr>
                    </a:p>
                    <a:p>
                      <a:pPr algn="l">
                        <a:lnSpc>
                          <a:spcPct val="150000"/>
                        </a:lnSpc>
                      </a:pPr>
                      <a:endParaRPr lang="en-US" altLang="zh-TW" sz="2800" b="0" baseline="0" dirty="0">
                        <a:ln>
                          <a:solidFill>
                            <a:schemeClr val="tx1"/>
                          </a:solidFill>
                        </a:ln>
                        <a:latin typeface="+mn-ea"/>
                        <a:ea typeface="+mn-ea"/>
                      </a:endParaRPr>
                    </a:p>
                  </a:txBody>
                  <a:tcPr anchor="ctr">
                    <a:solidFill>
                      <a:srgbClr val="F0F4F4"/>
                    </a:solidFill>
                  </a:tcPr>
                </a:tc>
                <a:tc>
                  <a:txBody>
                    <a:bodyPr/>
                    <a:lstStyle/>
                    <a:p>
                      <a:pPr algn="l">
                        <a:lnSpc>
                          <a:spcPct val="150000"/>
                        </a:lnSpc>
                      </a:pPr>
                      <a:r>
                        <a:rPr lang="en-US" altLang="zh-TW" sz="2800" baseline="0" dirty="0">
                          <a:ln>
                            <a:solidFill>
                              <a:schemeClr val="tx1"/>
                            </a:solidFill>
                          </a:ln>
                          <a:latin typeface="+mn-ea"/>
                          <a:ea typeface="+mn-ea"/>
                        </a:rPr>
                        <a:t>1.</a:t>
                      </a:r>
                      <a:r>
                        <a:rPr lang="zh-TW" altLang="en-US" sz="2800" baseline="0" dirty="0">
                          <a:ln>
                            <a:solidFill>
                              <a:schemeClr val="tx1"/>
                            </a:solidFill>
                          </a:ln>
                          <a:latin typeface="+mn-ea"/>
                          <a:ea typeface="+mn-ea"/>
                        </a:rPr>
                        <a:t>强调事物内</a:t>
                      </a:r>
                      <a:endParaRPr lang="en-US" altLang="zh-TW" sz="2800" baseline="0" dirty="0">
                        <a:ln>
                          <a:solidFill>
                            <a:schemeClr val="tx1"/>
                          </a:solidFill>
                        </a:ln>
                        <a:latin typeface="+mn-ea"/>
                        <a:ea typeface="+mn-ea"/>
                      </a:endParaRPr>
                    </a:p>
                    <a:p>
                      <a:pPr algn="l">
                        <a:lnSpc>
                          <a:spcPct val="150000"/>
                        </a:lnSpc>
                      </a:pPr>
                      <a:r>
                        <a:rPr lang="zh-TW" altLang="en-US" sz="2800" baseline="0" dirty="0">
                          <a:ln>
                            <a:solidFill>
                              <a:schemeClr val="tx1"/>
                            </a:solidFill>
                          </a:ln>
                          <a:latin typeface="+mn-ea"/>
                          <a:ea typeface="+mn-ea"/>
                        </a:rPr>
                        <a:t>   部的数量或</a:t>
                      </a:r>
                      <a:endParaRPr lang="en-US" altLang="zh-TW" sz="2800" baseline="0" dirty="0">
                        <a:ln>
                          <a:solidFill>
                            <a:schemeClr val="tx1"/>
                          </a:solidFill>
                        </a:ln>
                        <a:latin typeface="+mn-ea"/>
                        <a:ea typeface="+mn-ea"/>
                      </a:endParaRPr>
                    </a:p>
                    <a:p>
                      <a:pPr algn="l">
                        <a:lnSpc>
                          <a:spcPct val="150000"/>
                        </a:lnSpc>
                      </a:pPr>
                      <a:r>
                        <a:rPr lang="zh-TW" altLang="en-US" sz="2800" baseline="0" dirty="0">
                          <a:ln>
                            <a:solidFill>
                              <a:schemeClr val="tx1"/>
                            </a:solidFill>
                          </a:ln>
                          <a:latin typeface="+mn-ea"/>
                          <a:ea typeface="+mn-ea"/>
                        </a:rPr>
                        <a:t>   内容由少到</a:t>
                      </a:r>
                      <a:endParaRPr lang="en-US" altLang="zh-TW" sz="2800" baseline="0" dirty="0">
                        <a:ln>
                          <a:solidFill>
                            <a:schemeClr val="tx1"/>
                          </a:solidFill>
                        </a:ln>
                        <a:latin typeface="+mn-ea"/>
                        <a:ea typeface="+mn-ea"/>
                      </a:endParaRPr>
                    </a:p>
                    <a:p>
                      <a:pPr algn="l">
                        <a:lnSpc>
                          <a:spcPct val="150000"/>
                        </a:lnSpc>
                      </a:pPr>
                      <a:r>
                        <a:rPr lang="zh-TW" altLang="en-US" sz="2800" baseline="0" dirty="0">
                          <a:ln>
                            <a:solidFill>
                              <a:schemeClr val="tx1"/>
                            </a:solidFill>
                          </a:ln>
                          <a:latin typeface="+mn-ea"/>
                          <a:ea typeface="+mn-ea"/>
                        </a:rPr>
                        <a:t>   多，与</a:t>
                      </a:r>
                      <a:r>
                        <a:rPr lang="zh-TW" altLang="en-US" sz="2800" b="0" baseline="0" dirty="0">
                          <a:ln>
                            <a:solidFill>
                              <a:schemeClr val="tx1"/>
                            </a:solidFill>
                          </a:ln>
                          <a:latin typeface="+mn-ea"/>
                          <a:ea typeface="+mn-ea"/>
                        </a:rPr>
                        <a:t>“减</a:t>
                      </a:r>
                      <a:endParaRPr lang="en-US" altLang="zh-TW" sz="2800" b="0" baseline="0" dirty="0">
                        <a:ln>
                          <a:solidFill>
                            <a:schemeClr val="tx1"/>
                          </a:solidFill>
                        </a:ln>
                        <a:latin typeface="+mn-ea"/>
                        <a:ea typeface="+mn-ea"/>
                      </a:endParaRPr>
                    </a:p>
                    <a:p>
                      <a:pPr algn="l">
                        <a:lnSpc>
                          <a:spcPct val="150000"/>
                        </a:lnSpc>
                      </a:pPr>
                      <a:r>
                        <a:rPr lang="zh-TW" altLang="en-US" sz="2800" b="0" baseline="0" dirty="0">
                          <a:ln>
                            <a:solidFill>
                              <a:schemeClr val="tx1"/>
                            </a:solidFill>
                          </a:ln>
                          <a:latin typeface="+mn-ea"/>
                          <a:ea typeface="+mn-ea"/>
                        </a:rPr>
                        <a:t>   少”相对</a:t>
                      </a:r>
                      <a:r>
                        <a:rPr lang="zh-TW" altLang="en-US" sz="2800" baseline="0" dirty="0">
                          <a:ln>
                            <a:solidFill>
                              <a:schemeClr val="tx1"/>
                            </a:solidFill>
                          </a:ln>
                          <a:latin typeface="+mn-ea"/>
                          <a:ea typeface="+mn-ea"/>
                        </a:rPr>
                        <a:t>。</a:t>
                      </a:r>
                      <a:endParaRPr lang="en-US" altLang="zh-TW" sz="2800" baseline="0" dirty="0">
                        <a:ln>
                          <a:solidFill>
                            <a:schemeClr val="tx1"/>
                          </a:solidFill>
                        </a:ln>
                        <a:latin typeface="+mn-ea"/>
                        <a:ea typeface="+mn-ea"/>
                      </a:endParaRPr>
                    </a:p>
                  </a:txBody>
                  <a:tcPr anchor="ctr">
                    <a:solidFill>
                      <a:srgbClr val="F0F4F4"/>
                    </a:solidFill>
                  </a:tcPr>
                </a:tc>
                <a:extLst>
                  <a:ext uri="{0D108BD9-81ED-4DB2-BD59-A6C34878D82A}">
                    <a16:rowId xmlns:a16="http://schemas.microsoft.com/office/drawing/2014/main" val="1677290715"/>
                  </a:ext>
                </a:extLst>
              </a:tr>
            </a:tbl>
          </a:graphicData>
        </a:graphic>
      </p:graphicFrame>
    </p:spTree>
    <p:extLst>
      <p:ext uri="{BB962C8B-B14F-4D97-AF65-F5344CB8AC3E}">
        <p14:creationId xmlns:p14="http://schemas.microsoft.com/office/powerpoint/2010/main" val="2242268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6A35303D-6CC8-428C-B444-EE1FB04D5DE8}"/>
              </a:ext>
            </a:extLst>
          </p:cNvPr>
          <p:cNvSpPr txBox="1"/>
          <p:nvPr/>
        </p:nvSpPr>
        <p:spPr>
          <a:xfrm>
            <a:off x="330515" y="32292"/>
            <a:ext cx="2900365" cy="523220"/>
          </a:xfrm>
          <a:prstGeom prst="rect">
            <a:avLst/>
          </a:prstGeom>
          <a:solidFill>
            <a:srgbClr val="006666"/>
          </a:solidFill>
          <a:ln w="38100">
            <a:solidFill>
              <a:srgbClr val="006666"/>
            </a:solidFill>
          </a:ln>
        </p:spPr>
        <p:txBody>
          <a:bodyPr wrap="square" rtlCol="0">
            <a:spAutoFit/>
          </a:bodyPr>
          <a:lstStyle/>
          <a:p>
            <a:pPr algn="ctr"/>
            <a:r>
              <a:rPr lang="zh-TW" altLang="en-US" sz="2800" dirty="0">
                <a:solidFill>
                  <a:schemeClr val="bg1"/>
                </a:solidFill>
                <a:latin typeface="微軟正黑體" panose="020B0604030504040204" pitchFamily="34" charset="-120"/>
                <a:ea typeface="微軟正黑體" panose="020B0604030504040204" pitchFamily="34" charset="-120"/>
              </a:rPr>
              <a:t>扩张</a:t>
            </a:r>
            <a:endParaRPr lang="en-US" altLang="zh-TW" sz="2800" dirty="0">
              <a:solidFill>
                <a:schemeClr val="bg1"/>
              </a:solidFill>
              <a:latin typeface="微軟正黑體" panose="020B0604030504040204" pitchFamily="34" charset="-120"/>
              <a:ea typeface="微軟正黑體" panose="020B0604030504040204" pitchFamily="34" charset="-120"/>
            </a:endParaRPr>
          </a:p>
        </p:txBody>
      </p:sp>
      <p:sp>
        <p:nvSpPr>
          <p:cNvPr id="3" name="文字方塊 2">
            <a:extLst>
              <a:ext uri="{FF2B5EF4-FFF2-40B4-BE49-F238E27FC236}">
                <a16:creationId xmlns:a16="http://schemas.microsoft.com/office/drawing/2014/main" id="{2AD805DF-D8F2-4C40-B812-6025D886CDC7}"/>
              </a:ext>
            </a:extLst>
          </p:cNvPr>
          <p:cNvSpPr txBox="1"/>
          <p:nvPr/>
        </p:nvSpPr>
        <p:spPr>
          <a:xfrm>
            <a:off x="8961120" y="40295"/>
            <a:ext cx="2900365" cy="523220"/>
          </a:xfrm>
          <a:prstGeom prst="rect">
            <a:avLst/>
          </a:prstGeom>
          <a:solidFill>
            <a:srgbClr val="006666"/>
          </a:solidFill>
          <a:ln w="38100">
            <a:solidFill>
              <a:srgbClr val="006666"/>
            </a:solidFill>
          </a:ln>
        </p:spPr>
        <p:txBody>
          <a:bodyPr wrap="square" rtlCol="0">
            <a:spAutoFit/>
          </a:bodyPr>
          <a:lstStyle/>
          <a:p>
            <a:pPr algn="ctr"/>
            <a:r>
              <a:rPr lang="zh-TW" altLang="en-US" sz="2800" dirty="0">
                <a:solidFill>
                  <a:schemeClr val="bg1"/>
                </a:solidFill>
                <a:latin typeface="微軟正黑體" panose="020B0604030504040204" pitchFamily="34" charset="-120"/>
                <a:ea typeface="微軟正黑體" panose="020B0604030504040204" pitchFamily="34" charset="-120"/>
              </a:rPr>
              <a:t>扩充</a:t>
            </a:r>
            <a:endParaRPr lang="en-US" altLang="zh-TW" sz="2800" dirty="0">
              <a:solidFill>
                <a:schemeClr val="bg1"/>
              </a:solidFill>
              <a:latin typeface="微軟正黑體" panose="020B0604030504040204" pitchFamily="34" charset="-120"/>
              <a:ea typeface="微軟正黑體" panose="020B0604030504040204" pitchFamily="34" charset="-120"/>
            </a:endParaRPr>
          </a:p>
        </p:txBody>
      </p:sp>
      <p:cxnSp>
        <p:nvCxnSpPr>
          <p:cNvPr id="10" name="直線接點 9">
            <a:extLst>
              <a:ext uri="{FF2B5EF4-FFF2-40B4-BE49-F238E27FC236}">
                <a16:creationId xmlns:a16="http://schemas.microsoft.com/office/drawing/2014/main" id="{32FC350C-1C13-4DDA-A8FD-BDC15F8EE7E2}"/>
              </a:ext>
            </a:extLst>
          </p:cNvPr>
          <p:cNvCxnSpPr>
            <a:cxnSpLocks/>
            <a:stCxn id="2" idx="3"/>
            <a:endCxn id="8" idx="1"/>
          </p:cNvCxnSpPr>
          <p:nvPr/>
        </p:nvCxnSpPr>
        <p:spPr>
          <a:xfrm>
            <a:off x="3230880" y="293902"/>
            <a:ext cx="1378425" cy="8003"/>
          </a:xfrm>
          <a:prstGeom prst="line">
            <a:avLst/>
          </a:prstGeom>
          <a:ln w="76200">
            <a:solidFill>
              <a:srgbClr val="006666"/>
            </a:solidFill>
          </a:ln>
        </p:spPr>
        <p:style>
          <a:lnRef idx="1">
            <a:schemeClr val="accent1"/>
          </a:lnRef>
          <a:fillRef idx="0">
            <a:schemeClr val="accent1"/>
          </a:fillRef>
          <a:effectRef idx="0">
            <a:schemeClr val="accent1"/>
          </a:effectRef>
          <a:fontRef idx="minor">
            <a:schemeClr val="tx1"/>
          </a:fontRef>
        </p:style>
      </p:cxnSp>
      <p:sp>
        <p:nvSpPr>
          <p:cNvPr id="8" name="文字方塊 7">
            <a:extLst>
              <a:ext uri="{FF2B5EF4-FFF2-40B4-BE49-F238E27FC236}">
                <a16:creationId xmlns:a16="http://schemas.microsoft.com/office/drawing/2014/main" id="{39F07E0F-BD92-4353-A9FA-AF6349DEE446}"/>
              </a:ext>
            </a:extLst>
          </p:cNvPr>
          <p:cNvSpPr txBox="1"/>
          <p:nvPr/>
        </p:nvSpPr>
        <p:spPr>
          <a:xfrm>
            <a:off x="4609305" y="40295"/>
            <a:ext cx="2900365" cy="523220"/>
          </a:xfrm>
          <a:prstGeom prst="rect">
            <a:avLst/>
          </a:prstGeom>
          <a:solidFill>
            <a:srgbClr val="006666"/>
          </a:solidFill>
          <a:ln w="38100">
            <a:solidFill>
              <a:srgbClr val="006666"/>
            </a:solidFill>
          </a:ln>
        </p:spPr>
        <p:txBody>
          <a:bodyPr wrap="square" rtlCol="0">
            <a:spAutoFit/>
          </a:bodyPr>
          <a:lstStyle/>
          <a:p>
            <a:pPr algn="ctr"/>
            <a:r>
              <a:rPr lang="zh-TW" altLang="en-US" sz="2800" dirty="0">
                <a:solidFill>
                  <a:schemeClr val="bg1"/>
                </a:solidFill>
                <a:latin typeface="微軟正黑體" panose="020B0604030504040204" pitchFamily="34" charset="-120"/>
                <a:ea typeface="微軟正黑體" panose="020B0604030504040204" pitchFamily="34" charset="-120"/>
              </a:rPr>
              <a:t>扩大</a:t>
            </a:r>
            <a:endParaRPr lang="en-US" altLang="zh-TW" sz="2800" dirty="0">
              <a:solidFill>
                <a:schemeClr val="bg1"/>
              </a:solidFill>
              <a:latin typeface="微軟正黑體" panose="020B0604030504040204" pitchFamily="34" charset="-120"/>
              <a:ea typeface="微軟正黑體" panose="020B0604030504040204" pitchFamily="34" charset="-120"/>
            </a:endParaRPr>
          </a:p>
        </p:txBody>
      </p:sp>
      <p:cxnSp>
        <p:nvCxnSpPr>
          <p:cNvPr id="12" name="直線接點 11">
            <a:extLst>
              <a:ext uri="{FF2B5EF4-FFF2-40B4-BE49-F238E27FC236}">
                <a16:creationId xmlns:a16="http://schemas.microsoft.com/office/drawing/2014/main" id="{D286DAC6-1998-4890-AC4C-2A628E292BFE}"/>
              </a:ext>
            </a:extLst>
          </p:cNvPr>
          <p:cNvCxnSpPr>
            <a:cxnSpLocks/>
            <a:stCxn id="8" idx="3"/>
            <a:endCxn id="3" idx="1"/>
          </p:cNvCxnSpPr>
          <p:nvPr/>
        </p:nvCxnSpPr>
        <p:spPr>
          <a:xfrm>
            <a:off x="7509670" y="301905"/>
            <a:ext cx="1451450" cy="0"/>
          </a:xfrm>
          <a:prstGeom prst="line">
            <a:avLst/>
          </a:prstGeom>
          <a:ln w="76200">
            <a:solidFill>
              <a:srgbClr val="006666"/>
            </a:solidFill>
          </a:ln>
        </p:spPr>
        <p:style>
          <a:lnRef idx="1">
            <a:schemeClr val="accent1"/>
          </a:lnRef>
          <a:fillRef idx="0">
            <a:schemeClr val="accent1"/>
          </a:fillRef>
          <a:effectRef idx="0">
            <a:schemeClr val="accent1"/>
          </a:effectRef>
          <a:fontRef idx="minor">
            <a:schemeClr val="tx1"/>
          </a:fontRef>
        </p:style>
      </p:cxnSp>
      <p:graphicFrame>
        <p:nvGraphicFramePr>
          <p:cNvPr id="4" name="表格 5">
            <a:extLst>
              <a:ext uri="{FF2B5EF4-FFF2-40B4-BE49-F238E27FC236}">
                <a16:creationId xmlns:a16="http://schemas.microsoft.com/office/drawing/2014/main" id="{57C88782-D280-4981-9883-078C95B7AA22}"/>
              </a:ext>
            </a:extLst>
          </p:cNvPr>
          <p:cNvGraphicFramePr>
            <a:graphicFrameLocks noGrp="1"/>
          </p:cNvGraphicFramePr>
          <p:nvPr>
            <p:extLst>
              <p:ext uri="{D42A27DB-BD31-4B8C-83A1-F6EECF244321}">
                <p14:modId xmlns:p14="http://schemas.microsoft.com/office/powerpoint/2010/main" val="4093718092"/>
              </p:ext>
            </p:extLst>
          </p:nvPr>
        </p:nvGraphicFramePr>
        <p:xfrm>
          <a:off x="330514" y="2175941"/>
          <a:ext cx="11530971" cy="4031405"/>
        </p:xfrm>
        <a:graphic>
          <a:graphicData uri="http://schemas.openxmlformats.org/drawingml/2006/table">
            <a:tbl>
              <a:tblPr firstRow="1" bandRow="1">
                <a:tableStyleId>{5C22544A-7EE6-4342-B048-85BDC9FD1C3A}</a:tableStyleId>
              </a:tblPr>
              <a:tblGrid>
                <a:gridCol w="3843657">
                  <a:extLst>
                    <a:ext uri="{9D8B030D-6E8A-4147-A177-3AD203B41FA5}">
                      <a16:colId xmlns:a16="http://schemas.microsoft.com/office/drawing/2014/main" val="2475249251"/>
                    </a:ext>
                  </a:extLst>
                </a:gridCol>
                <a:gridCol w="3843657">
                  <a:extLst>
                    <a:ext uri="{9D8B030D-6E8A-4147-A177-3AD203B41FA5}">
                      <a16:colId xmlns:a16="http://schemas.microsoft.com/office/drawing/2014/main" val="1770783031"/>
                    </a:ext>
                  </a:extLst>
                </a:gridCol>
                <a:gridCol w="3843657">
                  <a:extLst>
                    <a:ext uri="{9D8B030D-6E8A-4147-A177-3AD203B41FA5}">
                      <a16:colId xmlns:a16="http://schemas.microsoft.com/office/drawing/2014/main" val="2527206403"/>
                    </a:ext>
                  </a:extLst>
                </a:gridCol>
              </a:tblGrid>
              <a:tr h="1013885">
                <a:tc>
                  <a:txBody>
                    <a:bodyPr/>
                    <a:lstStyle/>
                    <a:p>
                      <a:pPr algn="ctr"/>
                      <a:r>
                        <a:rPr lang="zh-TW" altLang="en-US" sz="3200" dirty="0"/>
                        <a:t>扩张</a:t>
                      </a:r>
                    </a:p>
                  </a:txBody>
                  <a:tcPr anchor="ctr">
                    <a:solidFill>
                      <a:srgbClr val="006666"/>
                    </a:solidFill>
                  </a:tcPr>
                </a:tc>
                <a:tc>
                  <a:txBody>
                    <a:bodyPr/>
                    <a:lstStyle/>
                    <a:p>
                      <a:pPr algn="ctr"/>
                      <a:r>
                        <a:rPr lang="zh-TW" altLang="en-US" sz="3200" dirty="0"/>
                        <a:t>扩大</a:t>
                      </a:r>
                    </a:p>
                  </a:txBody>
                  <a:tcPr anchor="ctr">
                    <a:solidFill>
                      <a:srgbClr val="006666"/>
                    </a:solidFill>
                  </a:tcPr>
                </a:tc>
                <a:tc>
                  <a:txBody>
                    <a:bodyPr/>
                    <a:lstStyle/>
                    <a:p>
                      <a:pPr algn="ctr"/>
                      <a:r>
                        <a:rPr lang="zh-TW" altLang="en-US" sz="3200" dirty="0"/>
                        <a:t>扩充</a:t>
                      </a:r>
                    </a:p>
                  </a:txBody>
                  <a:tcPr anchor="ctr">
                    <a:solidFill>
                      <a:srgbClr val="006666"/>
                    </a:solidFill>
                  </a:tcPr>
                </a:tc>
                <a:extLst>
                  <a:ext uri="{0D108BD9-81ED-4DB2-BD59-A6C34878D82A}">
                    <a16:rowId xmlns:a16="http://schemas.microsoft.com/office/drawing/2014/main" val="1539233930"/>
                  </a:ext>
                </a:extLst>
              </a:tr>
              <a:tr h="200712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3200" b="0" i="0" u="none" strike="noStrike" kern="1200" cap="none" spc="0" normalizeH="0" baseline="0" noProof="0" dirty="0">
                          <a:ln>
                            <a:noFill/>
                          </a:ln>
                          <a:solidFill>
                            <a:prstClr val="black"/>
                          </a:solidFill>
                          <a:effectLst/>
                          <a:uLnTx/>
                          <a:uFillTx/>
                          <a:latin typeface="Arial" panose="020B0604020202020204"/>
                          <a:ea typeface="微軟正黑體" panose="020B0604030504040204" pitchFamily="34" charset="-120"/>
                          <a:cs typeface="+mn-cs"/>
                        </a:rPr>
                        <a:t>领土、版图</a:t>
                      </a:r>
                      <a:endParaRPr kumimoji="0" lang="en-US" altLang="zh-TW" sz="3200" b="0" i="0" u="none" strike="noStrike" kern="1200" cap="none" spc="0" normalizeH="0" baseline="0" noProof="0" dirty="0">
                        <a:ln>
                          <a:noFill/>
                        </a:ln>
                        <a:solidFill>
                          <a:prstClr val="black"/>
                        </a:solidFill>
                        <a:effectLst/>
                        <a:uLnTx/>
                        <a:uFillTx/>
                        <a:latin typeface="Arial" panose="020B0604020202020204"/>
                        <a:ea typeface="微軟正黑體" panose="020B0604030504040204" pitchFamily="34" charset="-12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3200" dirty="0"/>
                        <a:t>、势力、野心</a:t>
                      </a:r>
                      <a:endParaRPr lang="en-US" altLang="zh-TW" sz="3200" dirty="0"/>
                    </a:p>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3200" dirty="0"/>
                        <a:t>、血管、气管</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zh-TW" altLang="en-US" sz="3200" dirty="0"/>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3200" b="0" i="0" u="none" strike="noStrike" kern="1200" cap="none" spc="0" normalizeH="0" baseline="0" noProof="0" dirty="0">
                        <a:ln>
                          <a:noFill/>
                        </a:ln>
                        <a:solidFill>
                          <a:prstClr val="black"/>
                        </a:solidFill>
                        <a:effectLst/>
                        <a:uLnTx/>
                        <a:uFillTx/>
                        <a:latin typeface="Arial" panose="020B0604020202020204"/>
                        <a:ea typeface="微軟正黑體" panose="020B0604030504040204" pitchFamily="34" charset="-120"/>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3200" b="0" i="0" u="none" strike="noStrike" kern="1200" cap="none" spc="0" normalizeH="0" baseline="0" noProof="0" dirty="0">
                          <a:ln>
                            <a:noFill/>
                          </a:ln>
                          <a:solidFill>
                            <a:prstClr val="black"/>
                          </a:solidFill>
                          <a:effectLst/>
                          <a:uLnTx/>
                          <a:uFillTx/>
                          <a:latin typeface="+mn-lt"/>
                          <a:ea typeface="+mn-ea"/>
                          <a:cs typeface="+mn-cs"/>
                        </a:rPr>
                        <a:t>面积、商店</a:t>
                      </a:r>
                      <a:r>
                        <a:rPr lang="zh-TW" altLang="en-US" sz="3200" dirty="0"/>
                        <a:t>、校园、空间、作用、影响、名声</a:t>
                      </a:r>
                      <a:r>
                        <a:rPr kumimoji="0" lang="zh-TW" altLang="en-US" sz="3200" b="0" i="0" u="none" strike="noStrike" kern="1200" cap="none" spc="0" normalizeH="0" baseline="0" noProof="0" dirty="0">
                          <a:ln>
                            <a:noFill/>
                          </a:ln>
                          <a:solidFill>
                            <a:prstClr val="black"/>
                          </a:solidFill>
                          <a:effectLst/>
                          <a:uLnTx/>
                          <a:uFillTx/>
                          <a:latin typeface="+mn-lt"/>
                          <a:ea typeface="+mn-ea"/>
                          <a:cs typeface="+mn-cs"/>
                        </a:rPr>
                        <a:t>、范围、矛盾、联系</a:t>
                      </a:r>
                      <a:r>
                        <a:rPr lang="zh-TW" altLang="en-US" sz="3200" dirty="0"/>
                        <a:t>、合作、生意、规模、眼界、视野</a:t>
                      </a:r>
                      <a:r>
                        <a:rPr kumimoji="0" lang="zh-TW" altLang="en-US" sz="3200" b="0" i="0" u="none" strike="noStrike" kern="1200" cap="none" spc="0" normalizeH="0" baseline="0" noProof="0" dirty="0">
                          <a:ln>
                            <a:noFill/>
                          </a:ln>
                          <a:solidFill>
                            <a:prstClr val="black"/>
                          </a:solidFill>
                          <a:effectLst/>
                          <a:uLnTx/>
                          <a:uFillTx/>
                          <a:latin typeface="Arial" panose="020B0604020202020204"/>
                          <a:ea typeface="微軟正黑體" panose="020B0604030504040204" pitchFamily="34" charset="-120"/>
                          <a:cs typeface="+mn-cs"/>
                        </a:rPr>
                        <a:t>、市场、差别</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3200" b="0" i="0" u="none" strike="noStrike" kern="1200" cap="none" spc="0" normalizeH="0" baseline="0" noProof="0" dirty="0">
                          <a:ln>
                            <a:noFill/>
                          </a:ln>
                          <a:solidFill>
                            <a:prstClr val="black"/>
                          </a:solidFill>
                          <a:effectLst/>
                          <a:uLnTx/>
                          <a:uFillTx/>
                          <a:latin typeface="+mn-lt"/>
                          <a:ea typeface="+mn-ea"/>
                          <a:cs typeface="+mn-cs"/>
                        </a:rPr>
                        <a:t>人员、设备、资金</a:t>
                      </a:r>
                      <a:r>
                        <a:rPr lang="zh-TW" altLang="en-US" sz="3200" dirty="0"/>
                        <a:t>、机构、内容、材料、文章、数量、实力</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3200" b="0" i="0" u="none" strike="noStrike" kern="1200" cap="none" spc="0" normalizeH="0" baseline="0" noProof="0" dirty="0">
                        <a:ln>
                          <a:noFill/>
                        </a:ln>
                        <a:solidFill>
                          <a:prstClr val="black"/>
                        </a:solidFill>
                        <a:effectLst/>
                        <a:uLnTx/>
                        <a:uFillTx/>
                        <a:latin typeface="Arial" panose="020B0604020202020204"/>
                        <a:ea typeface="微軟正黑體" panose="020B0604030504040204" pitchFamily="34" charset="-120"/>
                        <a:cs typeface="+mn-cs"/>
                      </a:endParaRPr>
                    </a:p>
                  </a:txBody>
                  <a:tcPr anchor="ctr"/>
                </a:tc>
                <a:extLst>
                  <a:ext uri="{0D108BD9-81ED-4DB2-BD59-A6C34878D82A}">
                    <a16:rowId xmlns:a16="http://schemas.microsoft.com/office/drawing/2014/main" val="3031137942"/>
                  </a:ext>
                </a:extLst>
              </a:tr>
            </a:tbl>
          </a:graphicData>
        </a:graphic>
      </p:graphicFrame>
      <p:sp>
        <p:nvSpPr>
          <p:cNvPr id="11" name="文字方塊 10">
            <a:extLst>
              <a:ext uri="{FF2B5EF4-FFF2-40B4-BE49-F238E27FC236}">
                <a16:creationId xmlns:a16="http://schemas.microsoft.com/office/drawing/2014/main" id="{E9BA10D6-82FB-4D30-9199-D6015297011B}"/>
              </a:ext>
            </a:extLst>
          </p:cNvPr>
          <p:cNvSpPr txBox="1"/>
          <p:nvPr/>
        </p:nvSpPr>
        <p:spPr>
          <a:xfrm>
            <a:off x="330514" y="831119"/>
            <a:ext cx="11530971" cy="1077218"/>
          </a:xfrm>
          <a:prstGeom prst="rect">
            <a:avLst/>
          </a:prstGeom>
          <a:noFill/>
          <a:ln w="38100">
            <a:solidFill>
              <a:srgbClr val="006666"/>
            </a:solidFill>
          </a:ln>
        </p:spPr>
        <p:txBody>
          <a:bodyPr wrap="square" rtlCol="0">
            <a:spAutoFit/>
          </a:bodyPr>
          <a:lstStyle/>
          <a:p>
            <a:pPr algn="ctr"/>
            <a:r>
              <a:rPr lang="zh-TW" altLang="en-US" sz="3200" dirty="0"/>
              <a:t>三个词语语意侧重点不同，大部份情况下，他们的搭配对象不一样</a:t>
            </a:r>
          </a:p>
        </p:txBody>
      </p:sp>
    </p:spTree>
    <p:extLst>
      <p:ext uri="{BB962C8B-B14F-4D97-AF65-F5344CB8AC3E}">
        <p14:creationId xmlns:p14="http://schemas.microsoft.com/office/powerpoint/2010/main" val="3201231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6A35303D-6CC8-428C-B444-EE1FB04D5DE8}"/>
              </a:ext>
            </a:extLst>
          </p:cNvPr>
          <p:cNvSpPr txBox="1"/>
          <p:nvPr/>
        </p:nvSpPr>
        <p:spPr>
          <a:xfrm>
            <a:off x="330515" y="32292"/>
            <a:ext cx="2900365" cy="523220"/>
          </a:xfrm>
          <a:prstGeom prst="rect">
            <a:avLst/>
          </a:prstGeom>
          <a:solidFill>
            <a:srgbClr val="006666"/>
          </a:solidFill>
          <a:ln w="38100">
            <a:solidFill>
              <a:srgbClr val="006666"/>
            </a:solidFill>
          </a:ln>
        </p:spPr>
        <p:txBody>
          <a:bodyPr wrap="square" rtlCol="0">
            <a:spAutoFit/>
          </a:bodyPr>
          <a:lstStyle/>
          <a:p>
            <a:pPr algn="ctr"/>
            <a:r>
              <a:rPr lang="zh-TW" altLang="en-US" sz="2800" dirty="0">
                <a:solidFill>
                  <a:schemeClr val="bg1"/>
                </a:solidFill>
                <a:latin typeface="微軟正黑體" panose="020B0604030504040204" pitchFamily="34" charset="-120"/>
                <a:ea typeface="微軟正黑體" panose="020B0604030504040204" pitchFamily="34" charset="-120"/>
              </a:rPr>
              <a:t>扩张</a:t>
            </a:r>
            <a:endParaRPr lang="en-US" altLang="zh-TW" sz="2800" dirty="0">
              <a:solidFill>
                <a:schemeClr val="bg1"/>
              </a:solidFill>
              <a:latin typeface="微軟正黑體" panose="020B0604030504040204" pitchFamily="34" charset="-120"/>
              <a:ea typeface="微軟正黑體" panose="020B0604030504040204" pitchFamily="34" charset="-120"/>
            </a:endParaRPr>
          </a:p>
        </p:txBody>
      </p:sp>
      <p:sp>
        <p:nvSpPr>
          <p:cNvPr id="3" name="文字方塊 2">
            <a:extLst>
              <a:ext uri="{FF2B5EF4-FFF2-40B4-BE49-F238E27FC236}">
                <a16:creationId xmlns:a16="http://schemas.microsoft.com/office/drawing/2014/main" id="{2AD805DF-D8F2-4C40-B812-6025D886CDC7}"/>
              </a:ext>
            </a:extLst>
          </p:cNvPr>
          <p:cNvSpPr txBox="1"/>
          <p:nvPr/>
        </p:nvSpPr>
        <p:spPr>
          <a:xfrm>
            <a:off x="8961120" y="40295"/>
            <a:ext cx="2900365" cy="523220"/>
          </a:xfrm>
          <a:prstGeom prst="rect">
            <a:avLst/>
          </a:prstGeom>
          <a:solidFill>
            <a:srgbClr val="006666"/>
          </a:solidFill>
          <a:ln w="38100">
            <a:solidFill>
              <a:srgbClr val="006666"/>
            </a:solidFill>
          </a:ln>
        </p:spPr>
        <p:txBody>
          <a:bodyPr wrap="square" rtlCol="0">
            <a:spAutoFit/>
          </a:bodyPr>
          <a:lstStyle/>
          <a:p>
            <a:pPr algn="ctr"/>
            <a:r>
              <a:rPr lang="zh-TW" altLang="en-US" sz="2800" dirty="0">
                <a:solidFill>
                  <a:schemeClr val="bg1"/>
                </a:solidFill>
                <a:latin typeface="微軟正黑體" panose="020B0604030504040204" pitchFamily="34" charset="-120"/>
                <a:ea typeface="微軟正黑體" panose="020B0604030504040204" pitchFamily="34" charset="-120"/>
              </a:rPr>
              <a:t>扩充</a:t>
            </a:r>
            <a:endParaRPr lang="en-US" altLang="zh-TW" sz="2800" dirty="0">
              <a:solidFill>
                <a:schemeClr val="bg1"/>
              </a:solidFill>
              <a:latin typeface="微軟正黑體" panose="020B0604030504040204" pitchFamily="34" charset="-120"/>
              <a:ea typeface="微軟正黑體" panose="020B0604030504040204" pitchFamily="34" charset="-120"/>
            </a:endParaRPr>
          </a:p>
        </p:txBody>
      </p:sp>
      <p:cxnSp>
        <p:nvCxnSpPr>
          <p:cNvPr id="10" name="直線接點 9">
            <a:extLst>
              <a:ext uri="{FF2B5EF4-FFF2-40B4-BE49-F238E27FC236}">
                <a16:creationId xmlns:a16="http://schemas.microsoft.com/office/drawing/2014/main" id="{32FC350C-1C13-4DDA-A8FD-BDC15F8EE7E2}"/>
              </a:ext>
            </a:extLst>
          </p:cNvPr>
          <p:cNvCxnSpPr>
            <a:cxnSpLocks/>
            <a:stCxn id="2" idx="3"/>
            <a:endCxn id="8" idx="1"/>
          </p:cNvCxnSpPr>
          <p:nvPr/>
        </p:nvCxnSpPr>
        <p:spPr>
          <a:xfrm>
            <a:off x="3230880" y="293902"/>
            <a:ext cx="1378425" cy="8003"/>
          </a:xfrm>
          <a:prstGeom prst="line">
            <a:avLst/>
          </a:prstGeom>
          <a:ln w="76200">
            <a:solidFill>
              <a:srgbClr val="006666"/>
            </a:solidFill>
          </a:ln>
        </p:spPr>
        <p:style>
          <a:lnRef idx="1">
            <a:schemeClr val="accent1"/>
          </a:lnRef>
          <a:fillRef idx="0">
            <a:schemeClr val="accent1"/>
          </a:fillRef>
          <a:effectRef idx="0">
            <a:schemeClr val="accent1"/>
          </a:effectRef>
          <a:fontRef idx="minor">
            <a:schemeClr val="tx1"/>
          </a:fontRef>
        </p:style>
      </p:cxnSp>
      <p:sp>
        <p:nvSpPr>
          <p:cNvPr id="8" name="文字方塊 7">
            <a:extLst>
              <a:ext uri="{FF2B5EF4-FFF2-40B4-BE49-F238E27FC236}">
                <a16:creationId xmlns:a16="http://schemas.microsoft.com/office/drawing/2014/main" id="{39F07E0F-BD92-4353-A9FA-AF6349DEE446}"/>
              </a:ext>
            </a:extLst>
          </p:cNvPr>
          <p:cNvSpPr txBox="1"/>
          <p:nvPr/>
        </p:nvSpPr>
        <p:spPr>
          <a:xfrm>
            <a:off x="4609305" y="40295"/>
            <a:ext cx="2900365" cy="523220"/>
          </a:xfrm>
          <a:prstGeom prst="rect">
            <a:avLst/>
          </a:prstGeom>
          <a:solidFill>
            <a:srgbClr val="006666"/>
          </a:solidFill>
          <a:ln w="38100">
            <a:solidFill>
              <a:srgbClr val="006666"/>
            </a:solidFill>
          </a:ln>
        </p:spPr>
        <p:txBody>
          <a:bodyPr wrap="square" rtlCol="0">
            <a:spAutoFit/>
          </a:bodyPr>
          <a:lstStyle/>
          <a:p>
            <a:pPr algn="ctr"/>
            <a:r>
              <a:rPr lang="zh-TW" altLang="en-US" sz="2800" dirty="0">
                <a:solidFill>
                  <a:schemeClr val="bg1"/>
                </a:solidFill>
                <a:latin typeface="微軟正黑體" panose="020B0604030504040204" pitchFamily="34" charset="-120"/>
                <a:ea typeface="微軟正黑體" panose="020B0604030504040204" pitchFamily="34" charset="-120"/>
              </a:rPr>
              <a:t>扩大</a:t>
            </a:r>
            <a:endParaRPr lang="en-US" altLang="zh-TW" sz="2800" dirty="0">
              <a:solidFill>
                <a:schemeClr val="bg1"/>
              </a:solidFill>
              <a:latin typeface="微軟正黑體" panose="020B0604030504040204" pitchFamily="34" charset="-120"/>
              <a:ea typeface="微軟正黑體" panose="020B0604030504040204" pitchFamily="34" charset="-120"/>
            </a:endParaRPr>
          </a:p>
        </p:txBody>
      </p:sp>
      <p:cxnSp>
        <p:nvCxnSpPr>
          <p:cNvPr id="12" name="直線接點 11">
            <a:extLst>
              <a:ext uri="{FF2B5EF4-FFF2-40B4-BE49-F238E27FC236}">
                <a16:creationId xmlns:a16="http://schemas.microsoft.com/office/drawing/2014/main" id="{D286DAC6-1998-4890-AC4C-2A628E292BFE}"/>
              </a:ext>
            </a:extLst>
          </p:cNvPr>
          <p:cNvCxnSpPr>
            <a:cxnSpLocks/>
            <a:stCxn id="8" idx="3"/>
            <a:endCxn id="3" idx="1"/>
          </p:cNvCxnSpPr>
          <p:nvPr/>
        </p:nvCxnSpPr>
        <p:spPr>
          <a:xfrm>
            <a:off x="7509670" y="301905"/>
            <a:ext cx="1451450" cy="0"/>
          </a:xfrm>
          <a:prstGeom prst="line">
            <a:avLst/>
          </a:prstGeom>
          <a:ln w="76200">
            <a:solidFill>
              <a:srgbClr val="006666"/>
            </a:solidFill>
          </a:ln>
        </p:spPr>
        <p:style>
          <a:lnRef idx="1">
            <a:schemeClr val="accent1"/>
          </a:lnRef>
          <a:fillRef idx="0">
            <a:schemeClr val="accent1"/>
          </a:fillRef>
          <a:effectRef idx="0">
            <a:schemeClr val="accent1"/>
          </a:effectRef>
          <a:fontRef idx="minor">
            <a:schemeClr val="tx1"/>
          </a:fontRef>
        </p:style>
      </p:cxnSp>
      <p:sp>
        <p:nvSpPr>
          <p:cNvPr id="5" name="文字方塊 4">
            <a:extLst>
              <a:ext uri="{FF2B5EF4-FFF2-40B4-BE49-F238E27FC236}">
                <a16:creationId xmlns:a16="http://schemas.microsoft.com/office/drawing/2014/main" id="{872B0BEE-1E90-4EAD-9C48-0CDA299A9028}"/>
              </a:ext>
            </a:extLst>
          </p:cNvPr>
          <p:cNvSpPr txBox="1"/>
          <p:nvPr/>
        </p:nvSpPr>
        <p:spPr>
          <a:xfrm>
            <a:off x="330515" y="1618744"/>
            <a:ext cx="11530970" cy="4145558"/>
          </a:xfrm>
          <a:prstGeom prst="rect">
            <a:avLst/>
          </a:prstGeom>
          <a:noFill/>
        </p:spPr>
        <p:txBody>
          <a:bodyPr wrap="square" rtlCol="0">
            <a:spAutoFit/>
          </a:bodyPr>
          <a:lstStyle/>
          <a:p>
            <a:pPr>
              <a:lnSpc>
                <a:spcPct val="150000"/>
              </a:lnSpc>
            </a:pPr>
            <a:r>
              <a:rPr lang="en-US" altLang="zh-TW" sz="3600" dirty="0">
                <a:latin typeface="+mn-ea"/>
              </a:rPr>
              <a:t>1.</a:t>
            </a:r>
            <a:r>
              <a:rPr lang="zh-TW" altLang="en-US" sz="3600" dirty="0">
                <a:latin typeface="+mn-ea"/>
              </a:rPr>
              <a:t>春秋战国时期，各个诸侯国都纷纷运用各种手段</a:t>
            </a:r>
            <a:r>
              <a:rPr lang="zh-TW" altLang="en-US" sz="3600" dirty="0">
                <a:highlight>
                  <a:srgbClr val="FFFF00"/>
                </a:highlight>
                <a:latin typeface="+mn-ea"/>
              </a:rPr>
              <a:t>扩张</a:t>
            </a:r>
            <a:r>
              <a:rPr lang="zh-TW" altLang="en-US" sz="3600" dirty="0">
                <a:latin typeface="+mn-ea"/>
              </a:rPr>
              <a:t>自</a:t>
            </a:r>
            <a:endParaRPr lang="en-US" altLang="zh-TW" sz="3600" dirty="0">
              <a:latin typeface="+mn-ea"/>
            </a:endParaRPr>
          </a:p>
          <a:p>
            <a:pPr>
              <a:lnSpc>
                <a:spcPct val="150000"/>
              </a:lnSpc>
            </a:pPr>
            <a:r>
              <a:rPr lang="zh-TW" altLang="en-US" sz="3600" dirty="0">
                <a:latin typeface="+mn-ea"/>
              </a:rPr>
              <a:t>   己的领土，企图称霸中国。</a:t>
            </a:r>
            <a:endParaRPr lang="en-US" altLang="zh-TW" sz="3600" dirty="0">
              <a:latin typeface="+mn-ea"/>
            </a:endParaRPr>
          </a:p>
          <a:p>
            <a:pPr>
              <a:lnSpc>
                <a:spcPct val="150000"/>
              </a:lnSpc>
            </a:pPr>
            <a:r>
              <a:rPr lang="en-US" altLang="zh-TW" sz="3600" dirty="0">
                <a:latin typeface="+mn-ea"/>
              </a:rPr>
              <a:t>2.</a:t>
            </a:r>
            <a:r>
              <a:rPr lang="zh-TW" altLang="en-US" sz="3600" dirty="0">
                <a:latin typeface="+mn-ea"/>
              </a:rPr>
              <a:t>公司决定花巨资打造广告，以</a:t>
            </a:r>
            <a:r>
              <a:rPr lang="zh-TW" altLang="en-US" sz="3600" dirty="0">
                <a:highlight>
                  <a:srgbClr val="FFFF00"/>
                </a:highlight>
                <a:latin typeface="+mn-ea"/>
              </a:rPr>
              <a:t>扩大</a:t>
            </a:r>
            <a:r>
              <a:rPr lang="zh-TW" altLang="en-US" sz="3600" dirty="0">
                <a:latin typeface="+mn-ea"/>
              </a:rPr>
              <a:t>自己的知名度。</a:t>
            </a:r>
            <a:endParaRPr lang="en-US" altLang="zh-TW" sz="3600" dirty="0">
              <a:latin typeface="+mn-ea"/>
            </a:endParaRPr>
          </a:p>
          <a:p>
            <a:pPr>
              <a:lnSpc>
                <a:spcPct val="150000"/>
              </a:lnSpc>
            </a:pPr>
            <a:r>
              <a:rPr lang="en-US" altLang="zh-TW" sz="3600" dirty="0">
                <a:latin typeface="+mn-ea"/>
              </a:rPr>
              <a:t>3.</a:t>
            </a:r>
            <a:r>
              <a:rPr lang="zh-TW" altLang="en-US" sz="3600" dirty="0">
                <a:latin typeface="+mn-ea"/>
              </a:rPr>
              <a:t>这次修改，又</a:t>
            </a:r>
            <a:r>
              <a:rPr lang="zh-TW" altLang="en-US" sz="3600" dirty="0">
                <a:highlight>
                  <a:srgbClr val="FFFF00"/>
                </a:highlight>
                <a:latin typeface="+mn-ea"/>
              </a:rPr>
              <a:t>扩充</a:t>
            </a:r>
            <a:r>
              <a:rPr lang="zh-TW" altLang="en-US" sz="3600" dirty="0">
                <a:latin typeface="+mn-ea"/>
              </a:rPr>
              <a:t>语法部份的练习内容，对学生来说更</a:t>
            </a:r>
            <a:endParaRPr lang="en-US" altLang="zh-TW" sz="3600" dirty="0">
              <a:latin typeface="+mn-ea"/>
            </a:endParaRPr>
          </a:p>
          <a:p>
            <a:pPr>
              <a:lnSpc>
                <a:spcPct val="150000"/>
              </a:lnSpc>
            </a:pPr>
            <a:r>
              <a:rPr lang="zh-TW" altLang="en-US" sz="3600" dirty="0">
                <a:latin typeface="+mn-ea"/>
              </a:rPr>
              <a:t>   加实用。</a:t>
            </a:r>
            <a:endParaRPr lang="en-US" altLang="zh-TW" sz="3600" dirty="0">
              <a:latin typeface="+mn-ea"/>
            </a:endParaRPr>
          </a:p>
        </p:txBody>
      </p:sp>
    </p:spTree>
    <p:extLst>
      <p:ext uri="{BB962C8B-B14F-4D97-AF65-F5344CB8AC3E}">
        <p14:creationId xmlns:p14="http://schemas.microsoft.com/office/powerpoint/2010/main" val="86230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A6432754-648C-4AD6-A289-25556EFC636D}"/>
              </a:ext>
            </a:extLst>
          </p:cNvPr>
          <p:cNvSpPr txBox="1"/>
          <p:nvPr/>
        </p:nvSpPr>
        <p:spPr>
          <a:xfrm>
            <a:off x="333497" y="543380"/>
            <a:ext cx="11525005" cy="1323439"/>
          </a:xfrm>
          <a:prstGeom prst="rect">
            <a:avLst/>
          </a:prstGeom>
          <a:solidFill>
            <a:srgbClr val="660033"/>
          </a:solidFill>
        </p:spPr>
        <p:txBody>
          <a:bodyPr wrap="square" rtlCol="0">
            <a:spAutoFit/>
          </a:bodyPr>
          <a:lstStyle/>
          <a:p>
            <a:pPr algn="ctr"/>
            <a:r>
              <a:rPr lang="zh-TW" altLang="en-US" sz="8000" u="sng" dirty="0">
                <a:solidFill>
                  <a:schemeClr val="bg1"/>
                </a:solidFill>
                <a:latin typeface="微軟正黑體" panose="020B0604030504040204" pitchFamily="34" charset="-120"/>
                <a:ea typeface="微軟正黑體" panose="020B0604030504040204" pitchFamily="34" charset="-120"/>
              </a:rPr>
              <a:t>可</a:t>
            </a:r>
            <a:r>
              <a:rPr lang="zh-TW" altLang="en-US" sz="8000" dirty="0">
                <a:solidFill>
                  <a:schemeClr val="bg1"/>
                </a:solidFill>
                <a:latin typeface="微軟正黑體" panose="020B0604030504040204" pitchFamily="34" charset="-120"/>
                <a:ea typeface="微軟正黑體" panose="020B0604030504040204" pitchFamily="34" charset="-120"/>
              </a:rPr>
              <a:t>视</a:t>
            </a:r>
            <a:r>
              <a:rPr lang="zh-TW" altLang="en-US" sz="8000" u="sng" dirty="0">
                <a:solidFill>
                  <a:schemeClr val="bg1"/>
                </a:solidFill>
                <a:latin typeface="微軟正黑體" panose="020B0604030504040204" pitchFamily="34" charset="-120"/>
                <a:ea typeface="微軟正黑體" panose="020B0604030504040204" pitchFamily="34" charset="-120"/>
              </a:rPr>
              <a:t>可</a:t>
            </a:r>
            <a:r>
              <a:rPr lang="zh-TW" altLang="en-US" sz="8000" dirty="0">
                <a:solidFill>
                  <a:schemeClr val="bg1"/>
                </a:solidFill>
                <a:latin typeface="微軟正黑體" panose="020B0604030504040204" pitchFamily="34" charset="-120"/>
                <a:ea typeface="微軟正黑體" panose="020B0604030504040204" pitchFamily="34" charset="-120"/>
              </a:rPr>
              <a:t>感</a:t>
            </a:r>
            <a:endParaRPr lang="en-US" altLang="zh-TW" sz="8000" dirty="0">
              <a:solidFill>
                <a:schemeClr val="bg1"/>
              </a:solidFill>
              <a:latin typeface="微軟正黑體" panose="020B0604030504040204" pitchFamily="34" charset="-120"/>
              <a:ea typeface="微軟正黑體" panose="020B0604030504040204" pitchFamily="34" charset="-120"/>
            </a:endParaRPr>
          </a:p>
        </p:txBody>
      </p:sp>
      <p:sp>
        <p:nvSpPr>
          <p:cNvPr id="5" name="文字方塊 4">
            <a:extLst>
              <a:ext uri="{FF2B5EF4-FFF2-40B4-BE49-F238E27FC236}">
                <a16:creationId xmlns:a16="http://schemas.microsoft.com/office/drawing/2014/main" id="{4A824F04-5B21-4CAC-9E28-DE231C124E7C}"/>
              </a:ext>
            </a:extLst>
          </p:cNvPr>
          <p:cNvSpPr txBox="1"/>
          <p:nvPr/>
        </p:nvSpPr>
        <p:spPr>
          <a:xfrm>
            <a:off x="333496" y="2071908"/>
            <a:ext cx="11525005" cy="1825884"/>
          </a:xfrm>
          <a:prstGeom prst="rect">
            <a:avLst/>
          </a:prstGeom>
          <a:noFill/>
          <a:ln>
            <a:solidFill>
              <a:schemeClr val="tx1"/>
            </a:solidFill>
          </a:ln>
        </p:spPr>
        <p:txBody>
          <a:bodyPr wrap="square" rtlCol="0">
            <a:spAutoFit/>
          </a:bodyPr>
          <a:lstStyle/>
          <a:p>
            <a:pPr>
              <a:lnSpc>
                <a:spcPct val="150000"/>
              </a:lnSpc>
            </a:pPr>
            <a:r>
              <a:rPr lang="en-US" altLang="zh-TW" sz="4000" dirty="0">
                <a:latin typeface="微軟正黑體" panose="020B0604030504040204" pitchFamily="34" charset="-120"/>
                <a:ea typeface="微軟正黑體" panose="020B0604030504040204" pitchFamily="34" charset="-120"/>
              </a:rPr>
              <a:t>1.</a:t>
            </a:r>
            <a:r>
              <a:rPr lang="zh-TW" altLang="en-US" sz="4000" dirty="0">
                <a:latin typeface="微軟正黑體" panose="020B0604030504040204" pitchFamily="34" charset="-120"/>
                <a:ea typeface="微軟正黑體" panose="020B0604030504040204" pitchFamily="34" charset="-120"/>
              </a:rPr>
              <a:t>可视可感：意思是可以看到，可以感觉到</a:t>
            </a:r>
            <a:r>
              <a:rPr lang="zh-TW" altLang="en-US" sz="4000" dirty="0">
                <a:latin typeface="微軟正黑體" panose="020B0604030504040204" pitchFamily="34" charset="-120"/>
              </a:rPr>
              <a:t>。</a:t>
            </a:r>
            <a:endParaRPr lang="en-US" altLang="zh-TW" sz="4000" dirty="0">
              <a:latin typeface="微軟正黑體" panose="020B0604030504040204" pitchFamily="34" charset="-120"/>
              <a:ea typeface="微軟正黑體" panose="020B0604030504040204" pitchFamily="34" charset="-120"/>
            </a:endParaRPr>
          </a:p>
          <a:p>
            <a:pPr fontAlgn="base">
              <a:lnSpc>
                <a:spcPct val="150000"/>
              </a:lnSpc>
            </a:pPr>
            <a:r>
              <a:rPr lang="en-US" altLang="zh-TW" sz="4000" dirty="0">
                <a:latin typeface="微軟正黑體" panose="020B0604030504040204" pitchFamily="34" charset="-120"/>
                <a:ea typeface="微軟正黑體" panose="020B0604030504040204" pitchFamily="34" charset="-120"/>
              </a:rPr>
              <a:t>2.</a:t>
            </a:r>
            <a:r>
              <a:rPr lang="zh-TW" altLang="en-US" sz="4000" dirty="0">
                <a:latin typeface="微軟正黑體" panose="020B0604030504040204" pitchFamily="34" charset="-120"/>
                <a:ea typeface="微軟正黑體" panose="020B0604030504040204" pitchFamily="34" charset="-120"/>
              </a:rPr>
              <a:t>可</a:t>
            </a:r>
            <a:r>
              <a:rPr lang="en-US" altLang="zh-TW" sz="4000" dirty="0">
                <a:latin typeface="微軟正黑體" panose="020B0604030504040204" pitchFamily="34" charset="-120"/>
                <a:ea typeface="微軟正黑體" panose="020B0604030504040204" pitchFamily="34" charset="-120"/>
              </a:rPr>
              <a:t>+V1+</a:t>
            </a:r>
            <a:r>
              <a:rPr lang="zh-TW" altLang="en-US" sz="4000" dirty="0">
                <a:latin typeface="微軟正黑體" panose="020B0604030504040204" pitchFamily="34" charset="-120"/>
                <a:ea typeface="微軟正黑體" panose="020B0604030504040204" pitchFamily="34" charset="-120"/>
              </a:rPr>
              <a:t>可</a:t>
            </a:r>
            <a:r>
              <a:rPr lang="en-US" altLang="zh-TW" sz="4000" dirty="0">
                <a:latin typeface="微軟正黑體" panose="020B0604030504040204" pitchFamily="34" charset="-120"/>
                <a:ea typeface="微軟正黑體" panose="020B0604030504040204" pitchFamily="34" charset="-120"/>
              </a:rPr>
              <a:t>V2</a:t>
            </a:r>
            <a:r>
              <a:rPr lang="zh-TW" altLang="en-US" sz="4000" dirty="0">
                <a:latin typeface="微軟正黑體" panose="020B0604030504040204" pitchFamily="34" charset="-120"/>
                <a:ea typeface="微軟正黑體" panose="020B0604030504040204" pitchFamily="34" charset="-120"/>
              </a:rPr>
              <a:t> </a:t>
            </a:r>
            <a:endParaRPr lang="en-US" altLang="zh-TW" sz="3200" dirty="0">
              <a:latin typeface="微軟正黑體" panose="020B0604030504040204" pitchFamily="34" charset="-120"/>
              <a:ea typeface="微軟正黑體" panose="020B0604030504040204" pitchFamily="34" charset="-120"/>
            </a:endParaRPr>
          </a:p>
        </p:txBody>
      </p:sp>
      <p:graphicFrame>
        <p:nvGraphicFramePr>
          <p:cNvPr id="3" name="表格 3">
            <a:extLst>
              <a:ext uri="{FF2B5EF4-FFF2-40B4-BE49-F238E27FC236}">
                <a16:creationId xmlns:a16="http://schemas.microsoft.com/office/drawing/2014/main" id="{F76D4865-BE2A-4899-B295-79D8FD68632F}"/>
              </a:ext>
            </a:extLst>
          </p:cNvPr>
          <p:cNvGraphicFramePr>
            <a:graphicFrameLocks noGrp="1"/>
          </p:cNvGraphicFramePr>
          <p:nvPr>
            <p:extLst>
              <p:ext uri="{D42A27DB-BD31-4B8C-83A1-F6EECF244321}">
                <p14:modId xmlns:p14="http://schemas.microsoft.com/office/powerpoint/2010/main" val="897263608"/>
              </p:ext>
            </p:extLst>
          </p:nvPr>
        </p:nvGraphicFramePr>
        <p:xfrm>
          <a:off x="260349" y="4102880"/>
          <a:ext cx="11598152" cy="2211738"/>
        </p:xfrm>
        <a:graphic>
          <a:graphicData uri="http://schemas.openxmlformats.org/drawingml/2006/table">
            <a:tbl>
              <a:tblPr firstRow="1" bandRow="1">
                <a:tableStyleId>{5DA37D80-6434-44D0-A028-1B22A696006F}</a:tableStyleId>
              </a:tblPr>
              <a:tblGrid>
                <a:gridCol w="2899538">
                  <a:extLst>
                    <a:ext uri="{9D8B030D-6E8A-4147-A177-3AD203B41FA5}">
                      <a16:colId xmlns:a16="http://schemas.microsoft.com/office/drawing/2014/main" val="1729293864"/>
                    </a:ext>
                  </a:extLst>
                </a:gridCol>
                <a:gridCol w="2899538">
                  <a:extLst>
                    <a:ext uri="{9D8B030D-6E8A-4147-A177-3AD203B41FA5}">
                      <a16:colId xmlns:a16="http://schemas.microsoft.com/office/drawing/2014/main" val="2423478388"/>
                    </a:ext>
                  </a:extLst>
                </a:gridCol>
                <a:gridCol w="2899538">
                  <a:extLst>
                    <a:ext uri="{9D8B030D-6E8A-4147-A177-3AD203B41FA5}">
                      <a16:colId xmlns:a16="http://schemas.microsoft.com/office/drawing/2014/main" val="1922003820"/>
                    </a:ext>
                  </a:extLst>
                </a:gridCol>
                <a:gridCol w="2899538">
                  <a:extLst>
                    <a:ext uri="{9D8B030D-6E8A-4147-A177-3AD203B41FA5}">
                      <a16:colId xmlns:a16="http://schemas.microsoft.com/office/drawing/2014/main" val="124862580"/>
                    </a:ext>
                  </a:extLst>
                </a:gridCol>
              </a:tblGrid>
              <a:tr h="737246">
                <a:tc>
                  <a:txBody>
                    <a:bodyPr/>
                    <a:lstStyle/>
                    <a:p>
                      <a:pPr algn="ctr"/>
                      <a:r>
                        <a:rPr lang="zh-TW" altLang="en-US" sz="3200" dirty="0">
                          <a:latin typeface="微軟正黑體" panose="020B0604030504040204" pitchFamily="34" charset="-120"/>
                          <a:ea typeface="微軟正黑體" panose="020B0604030504040204" pitchFamily="34" charset="-120"/>
                        </a:rPr>
                        <a:t>可看可吃</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32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可写可画</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32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可坐可卧</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32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可走可跑</a:t>
                      </a:r>
                    </a:p>
                  </a:txBody>
                  <a:tcPr anchor="ctr"/>
                </a:tc>
                <a:extLst>
                  <a:ext uri="{0D108BD9-81ED-4DB2-BD59-A6C34878D82A}">
                    <a16:rowId xmlns:a16="http://schemas.microsoft.com/office/drawing/2014/main" val="1308777563"/>
                  </a:ext>
                </a:extLst>
              </a:tr>
              <a:tr h="73724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32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可煮可炒</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32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可听可唱</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32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可学可玩</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32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可买可卖</a:t>
                      </a:r>
                    </a:p>
                  </a:txBody>
                  <a:tcPr anchor="ctr"/>
                </a:tc>
                <a:extLst>
                  <a:ext uri="{0D108BD9-81ED-4DB2-BD59-A6C34878D82A}">
                    <a16:rowId xmlns:a16="http://schemas.microsoft.com/office/drawing/2014/main" val="84731845"/>
                  </a:ext>
                </a:extLst>
              </a:tr>
              <a:tr h="73724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32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可使用可收藏</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32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可学习可娱乐</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32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可湿洗可干洗</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32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可收缩可伸展</a:t>
                      </a:r>
                    </a:p>
                  </a:txBody>
                  <a:tcPr anchor="ctr"/>
                </a:tc>
                <a:extLst>
                  <a:ext uri="{0D108BD9-81ED-4DB2-BD59-A6C34878D82A}">
                    <a16:rowId xmlns:a16="http://schemas.microsoft.com/office/drawing/2014/main" val="3588622154"/>
                  </a:ext>
                </a:extLst>
              </a:tr>
            </a:tbl>
          </a:graphicData>
        </a:graphic>
      </p:graphicFrame>
    </p:spTree>
    <p:extLst>
      <p:ext uri="{BB962C8B-B14F-4D97-AF65-F5344CB8AC3E}">
        <p14:creationId xmlns:p14="http://schemas.microsoft.com/office/powerpoint/2010/main" val="2918762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A6432754-648C-4AD6-A289-25556EFC636D}"/>
              </a:ext>
            </a:extLst>
          </p:cNvPr>
          <p:cNvSpPr txBox="1"/>
          <p:nvPr/>
        </p:nvSpPr>
        <p:spPr>
          <a:xfrm>
            <a:off x="333497" y="543381"/>
            <a:ext cx="11525005" cy="1323439"/>
          </a:xfrm>
          <a:prstGeom prst="rect">
            <a:avLst/>
          </a:prstGeom>
          <a:noFill/>
          <a:ln w="38100">
            <a:solidFill>
              <a:srgbClr val="C00000"/>
            </a:solidFill>
          </a:ln>
        </p:spPr>
        <p:txBody>
          <a:bodyPr wrap="square" rtlCol="0">
            <a:spAutoFit/>
          </a:bodyPr>
          <a:lstStyle/>
          <a:p>
            <a:pPr algn="ctr"/>
            <a:r>
              <a:rPr lang="zh-TW" altLang="en-US" sz="8000" dirty="0">
                <a:solidFill>
                  <a:srgbClr val="C00000"/>
                </a:solidFill>
                <a:latin typeface="微軟正黑體" panose="020B0604030504040204" pitchFamily="34" charset="-120"/>
                <a:ea typeface="微軟正黑體" panose="020B0604030504040204" pitchFamily="34" charset="-120"/>
              </a:rPr>
              <a:t>可</a:t>
            </a:r>
            <a:r>
              <a:rPr lang="en-US" altLang="zh-TW" sz="8000" dirty="0">
                <a:solidFill>
                  <a:srgbClr val="C00000"/>
                </a:solidFill>
                <a:latin typeface="微軟正黑體" panose="020B0604030504040204" pitchFamily="34" charset="-120"/>
                <a:ea typeface="微軟正黑體" panose="020B0604030504040204" pitchFamily="34" charset="-120"/>
              </a:rPr>
              <a:t>+V1+</a:t>
            </a:r>
            <a:r>
              <a:rPr lang="zh-TW" altLang="en-US" sz="8000" dirty="0">
                <a:solidFill>
                  <a:srgbClr val="C00000"/>
                </a:solidFill>
                <a:latin typeface="微軟正黑體" panose="020B0604030504040204" pitchFamily="34" charset="-120"/>
                <a:ea typeface="微軟正黑體" panose="020B0604030504040204" pitchFamily="34" charset="-120"/>
              </a:rPr>
              <a:t>可不</a:t>
            </a:r>
            <a:r>
              <a:rPr lang="en-US" altLang="zh-TW" sz="8000" dirty="0">
                <a:solidFill>
                  <a:srgbClr val="C00000"/>
                </a:solidFill>
                <a:latin typeface="微軟正黑體" panose="020B0604030504040204" pitchFamily="34" charset="-120"/>
                <a:ea typeface="微軟正黑體" panose="020B0604030504040204" pitchFamily="34" charset="-120"/>
              </a:rPr>
              <a:t>+</a:t>
            </a:r>
            <a:r>
              <a:rPr lang="en-US" altLang="zh-TW" sz="8000" dirty="0">
                <a:solidFill>
                  <a:srgbClr val="C00000"/>
                </a:solidFill>
                <a:latin typeface="微軟正黑體" panose="020B0604030504040204" pitchFamily="34" charset="-120"/>
              </a:rPr>
              <a:t> +V1</a:t>
            </a:r>
            <a:endParaRPr lang="en-US" altLang="zh-TW" sz="8000" dirty="0">
              <a:solidFill>
                <a:srgbClr val="C00000"/>
              </a:solidFill>
              <a:latin typeface="微軟正黑體" panose="020B0604030504040204" pitchFamily="34" charset="-120"/>
              <a:ea typeface="微軟正黑體" panose="020B0604030504040204" pitchFamily="34" charset="-120"/>
            </a:endParaRPr>
          </a:p>
        </p:txBody>
      </p:sp>
      <p:sp>
        <p:nvSpPr>
          <p:cNvPr id="5" name="文字方塊 4">
            <a:extLst>
              <a:ext uri="{FF2B5EF4-FFF2-40B4-BE49-F238E27FC236}">
                <a16:creationId xmlns:a16="http://schemas.microsoft.com/office/drawing/2014/main" id="{4A824F04-5B21-4CAC-9E28-DE231C124E7C}"/>
              </a:ext>
            </a:extLst>
          </p:cNvPr>
          <p:cNvSpPr txBox="1"/>
          <p:nvPr/>
        </p:nvSpPr>
        <p:spPr>
          <a:xfrm>
            <a:off x="333496" y="2071908"/>
            <a:ext cx="11525005" cy="902555"/>
          </a:xfrm>
          <a:prstGeom prst="rect">
            <a:avLst/>
          </a:prstGeom>
          <a:noFill/>
          <a:ln>
            <a:solidFill>
              <a:schemeClr val="tx1"/>
            </a:solidFill>
          </a:ln>
        </p:spPr>
        <p:txBody>
          <a:bodyPr wrap="square" rtlCol="0">
            <a:spAutoFit/>
          </a:bodyPr>
          <a:lstStyle/>
          <a:p>
            <a:pPr algn="ctr">
              <a:lnSpc>
                <a:spcPct val="150000"/>
              </a:lnSpc>
            </a:pPr>
            <a:r>
              <a:rPr lang="zh-TW" altLang="en-US" sz="4000" dirty="0">
                <a:latin typeface="微軟正黑體" panose="020B0604030504040204" pitchFamily="34" charset="-120"/>
                <a:ea typeface="微軟正黑體" panose="020B0604030504040204" pitchFamily="34" charset="-120"/>
              </a:rPr>
              <a:t>表示可以这样，也可以不这样。</a:t>
            </a:r>
            <a:endParaRPr lang="en-US" altLang="zh-TW" sz="3200" dirty="0">
              <a:latin typeface="微軟正黑體" panose="020B0604030504040204" pitchFamily="34" charset="-120"/>
              <a:ea typeface="微軟正黑體" panose="020B0604030504040204" pitchFamily="34" charset="-120"/>
            </a:endParaRPr>
          </a:p>
        </p:txBody>
      </p:sp>
      <p:graphicFrame>
        <p:nvGraphicFramePr>
          <p:cNvPr id="4" name="表格 5">
            <a:extLst>
              <a:ext uri="{FF2B5EF4-FFF2-40B4-BE49-F238E27FC236}">
                <a16:creationId xmlns:a16="http://schemas.microsoft.com/office/drawing/2014/main" id="{13F443E7-F37A-4B6D-B379-52BCCE2B6CFA}"/>
              </a:ext>
            </a:extLst>
          </p:cNvPr>
          <p:cNvGraphicFramePr>
            <a:graphicFrameLocks noGrp="1"/>
          </p:cNvGraphicFramePr>
          <p:nvPr>
            <p:extLst>
              <p:ext uri="{D42A27DB-BD31-4B8C-83A1-F6EECF244321}">
                <p14:modId xmlns:p14="http://schemas.microsoft.com/office/powerpoint/2010/main" val="3880193747"/>
              </p:ext>
            </p:extLst>
          </p:nvPr>
        </p:nvGraphicFramePr>
        <p:xfrm>
          <a:off x="333496" y="3428999"/>
          <a:ext cx="11525004" cy="2885619"/>
        </p:xfrm>
        <a:graphic>
          <a:graphicData uri="http://schemas.openxmlformats.org/drawingml/2006/table">
            <a:tbl>
              <a:tblPr firstRow="1" bandRow="1">
                <a:tableStyleId>{5DA37D80-6434-44D0-A028-1B22A696006F}</a:tableStyleId>
              </a:tblPr>
              <a:tblGrid>
                <a:gridCol w="5762502">
                  <a:extLst>
                    <a:ext uri="{9D8B030D-6E8A-4147-A177-3AD203B41FA5}">
                      <a16:colId xmlns:a16="http://schemas.microsoft.com/office/drawing/2014/main" val="4144784735"/>
                    </a:ext>
                  </a:extLst>
                </a:gridCol>
                <a:gridCol w="5762502">
                  <a:extLst>
                    <a:ext uri="{9D8B030D-6E8A-4147-A177-3AD203B41FA5}">
                      <a16:colId xmlns:a16="http://schemas.microsoft.com/office/drawing/2014/main" val="1568816183"/>
                    </a:ext>
                  </a:extLst>
                </a:gridCol>
              </a:tblGrid>
              <a:tr h="96187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3200" dirty="0">
                          <a:latin typeface="微軟正黑體" panose="020B0604030504040204" pitchFamily="34" charset="-120"/>
                          <a:ea typeface="+mn-ea"/>
                        </a:rPr>
                        <a:t>可带可不带</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3200" dirty="0">
                          <a:latin typeface="微軟正黑體" panose="020B0604030504040204" pitchFamily="34" charset="-120"/>
                          <a:ea typeface="+mn-ea"/>
                        </a:rPr>
                        <a:t>可买可不买</a:t>
                      </a:r>
                    </a:p>
                  </a:txBody>
                  <a:tcPr anchor="ctr"/>
                </a:tc>
                <a:extLst>
                  <a:ext uri="{0D108BD9-81ED-4DB2-BD59-A6C34878D82A}">
                    <a16:rowId xmlns:a16="http://schemas.microsoft.com/office/drawing/2014/main" val="1170712928"/>
                  </a:ext>
                </a:extLst>
              </a:tr>
              <a:tr h="96187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32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可去可不去</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32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可看可不看</a:t>
                      </a:r>
                    </a:p>
                  </a:txBody>
                  <a:tcPr anchor="ctr"/>
                </a:tc>
                <a:extLst>
                  <a:ext uri="{0D108BD9-81ED-4DB2-BD59-A6C34878D82A}">
                    <a16:rowId xmlns:a16="http://schemas.microsoft.com/office/drawing/2014/main" val="3224789597"/>
                  </a:ext>
                </a:extLst>
              </a:tr>
              <a:tr h="96187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32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可开可不开</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32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a:txBody>
                  <a:tcPr anchor="ctr"/>
                </a:tc>
                <a:extLst>
                  <a:ext uri="{0D108BD9-81ED-4DB2-BD59-A6C34878D82A}">
                    <a16:rowId xmlns:a16="http://schemas.microsoft.com/office/drawing/2014/main" val="2061795157"/>
                  </a:ext>
                </a:extLst>
              </a:tr>
            </a:tbl>
          </a:graphicData>
        </a:graphic>
      </p:graphicFrame>
    </p:spTree>
    <p:extLst>
      <p:ext uri="{BB962C8B-B14F-4D97-AF65-F5344CB8AC3E}">
        <p14:creationId xmlns:p14="http://schemas.microsoft.com/office/powerpoint/2010/main" val="520029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A6432754-648C-4AD6-A289-25556EFC636D}"/>
              </a:ext>
            </a:extLst>
          </p:cNvPr>
          <p:cNvSpPr txBox="1"/>
          <p:nvPr/>
        </p:nvSpPr>
        <p:spPr>
          <a:xfrm>
            <a:off x="333497" y="543381"/>
            <a:ext cx="11525005" cy="1323439"/>
          </a:xfrm>
          <a:prstGeom prst="rect">
            <a:avLst/>
          </a:prstGeom>
          <a:noFill/>
          <a:ln w="38100">
            <a:solidFill>
              <a:srgbClr val="C00000"/>
            </a:solidFill>
          </a:ln>
        </p:spPr>
        <p:txBody>
          <a:bodyPr wrap="square" rtlCol="0">
            <a:spAutoFit/>
          </a:bodyPr>
          <a:lstStyle/>
          <a:p>
            <a:pPr algn="ctr"/>
            <a:r>
              <a:rPr lang="zh-TW" altLang="en-US" sz="8000" dirty="0">
                <a:solidFill>
                  <a:srgbClr val="C00000"/>
                </a:solidFill>
                <a:latin typeface="微軟正黑體" panose="020B0604030504040204" pitchFamily="34" charset="-120"/>
                <a:ea typeface="微軟正黑體" panose="020B0604030504040204" pitchFamily="34" charset="-120"/>
              </a:rPr>
              <a:t>可</a:t>
            </a:r>
            <a:r>
              <a:rPr lang="en-US" altLang="zh-TW" sz="8000" dirty="0">
                <a:solidFill>
                  <a:srgbClr val="C00000"/>
                </a:solidFill>
                <a:latin typeface="微軟正黑體" panose="020B0604030504040204" pitchFamily="34" charset="-120"/>
                <a:ea typeface="微軟正黑體" panose="020B0604030504040204" pitchFamily="34" charset="-120"/>
              </a:rPr>
              <a:t>+Adj.1+</a:t>
            </a:r>
            <a:r>
              <a:rPr lang="zh-TW" altLang="en-US" sz="8000" dirty="0">
                <a:solidFill>
                  <a:srgbClr val="C00000"/>
                </a:solidFill>
                <a:latin typeface="微軟正黑體" panose="020B0604030504040204" pitchFamily="34" charset="-120"/>
                <a:ea typeface="微軟正黑體" panose="020B0604030504040204" pitchFamily="34" charset="-120"/>
              </a:rPr>
              <a:t>可</a:t>
            </a:r>
            <a:r>
              <a:rPr lang="en-US" altLang="zh-TW" sz="8000" dirty="0">
                <a:solidFill>
                  <a:srgbClr val="C00000"/>
                </a:solidFill>
                <a:latin typeface="微軟正黑體" panose="020B0604030504040204" pitchFamily="34" charset="-120"/>
                <a:ea typeface="微軟正黑體" panose="020B0604030504040204" pitchFamily="34" charset="-120"/>
              </a:rPr>
              <a:t>+</a:t>
            </a:r>
            <a:r>
              <a:rPr lang="en-US" altLang="zh-TW" sz="8000" dirty="0">
                <a:solidFill>
                  <a:srgbClr val="C00000"/>
                </a:solidFill>
                <a:latin typeface="微軟正黑體" panose="020B0604030504040204" pitchFamily="34" charset="-120"/>
              </a:rPr>
              <a:t>Adj.2</a:t>
            </a:r>
            <a:endParaRPr lang="en-US" altLang="zh-TW" sz="8000" dirty="0">
              <a:solidFill>
                <a:srgbClr val="C00000"/>
              </a:solidFill>
              <a:latin typeface="微軟正黑體" panose="020B0604030504040204" pitchFamily="34" charset="-120"/>
              <a:ea typeface="微軟正黑體" panose="020B0604030504040204" pitchFamily="34" charset="-120"/>
            </a:endParaRPr>
          </a:p>
        </p:txBody>
      </p:sp>
      <p:sp>
        <p:nvSpPr>
          <p:cNvPr id="5" name="文字方塊 4">
            <a:extLst>
              <a:ext uri="{FF2B5EF4-FFF2-40B4-BE49-F238E27FC236}">
                <a16:creationId xmlns:a16="http://schemas.microsoft.com/office/drawing/2014/main" id="{4A824F04-5B21-4CAC-9E28-DE231C124E7C}"/>
              </a:ext>
            </a:extLst>
          </p:cNvPr>
          <p:cNvSpPr txBox="1"/>
          <p:nvPr/>
        </p:nvSpPr>
        <p:spPr>
          <a:xfrm>
            <a:off x="333496" y="2071908"/>
            <a:ext cx="11525005" cy="902555"/>
          </a:xfrm>
          <a:prstGeom prst="rect">
            <a:avLst/>
          </a:prstGeom>
          <a:noFill/>
          <a:ln>
            <a:solidFill>
              <a:schemeClr val="tx1"/>
            </a:solidFill>
          </a:ln>
        </p:spPr>
        <p:txBody>
          <a:bodyPr wrap="square" rtlCol="0">
            <a:spAutoFit/>
          </a:bodyPr>
          <a:lstStyle/>
          <a:p>
            <a:pPr algn="ctr">
              <a:lnSpc>
                <a:spcPct val="150000"/>
              </a:lnSpc>
            </a:pPr>
            <a:r>
              <a:rPr lang="zh-TW" altLang="en-US" sz="4000" dirty="0">
                <a:latin typeface="微軟正黑體" panose="020B0604030504040204" pitchFamily="34" charset="-120"/>
                <a:ea typeface="微軟正黑體" panose="020B0604030504040204" pitchFamily="34" charset="-120"/>
              </a:rPr>
              <a:t>表示可以这样，也可以那样。</a:t>
            </a:r>
            <a:endParaRPr lang="en-US" altLang="zh-TW" sz="3200" dirty="0">
              <a:latin typeface="微軟正黑體" panose="020B0604030504040204" pitchFamily="34" charset="-120"/>
              <a:ea typeface="微軟正黑體" panose="020B0604030504040204" pitchFamily="34" charset="-120"/>
            </a:endParaRPr>
          </a:p>
        </p:txBody>
      </p:sp>
      <p:graphicFrame>
        <p:nvGraphicFramePr>
          <p:cNvPr id="3" name="表格 5">
            <a:extLst>
              <a:ext uri="{FF2B5EF4-FFF2-40B4-BE49-F238E27FC236}">
                <a16:creationId xmlns:a16="http://schemas.microsoft.com/office/drawing/2014/main" id="{76234FEB-6B78-46F6-AF32-22DC120BC1D0}"/>
              </a:ext>
            </a:extLst>
          </p:cNvPr>
          <p:cNvGraphicFramePr>
            <a:graphicFrameLocks noGrp="1"/>
          </p:cNvGraphicFramePr>
          <p:nvPr>
            <p:extLst>
              <p:ext uri="{D42A27DB-BD31-4B8C-83A1-F6EECF244321}">
                <p14:modId xmlns:p14="http://schemas.microsoft.com/office/powerpoint/2010/main" val="185511996"/>
              </p:ext>
            </p:extLst>
          </p:nvPr>
        </p:nvGraphicFramePr>
        <p:xfrm>
          <a:off x="333496" y="3429000"/>
          <a:ext cx="11525004" cy="2895600"/>
        </p:xfrm>
        <a:graphic>
          <a:graphicData uri="http://schemas.openxmlformats.org/drawingml/2006/table">
            <a:tbl>
              <a:tblPr firstRow="1" bandRow="1">
                <a:tableStyleId>{5DA37D80-6434-44D0-A028-1B22A696006F}</a:tableStyleId>
              </a:tblPr>
              <a:tblGrid>
                <a:gridCol w="5762502">
                  <a:extLst>
                    <a:ext uri="{9D8B030D-6E8A-4147-A177-3AD203B41FA5}">
                      <a16:colId xmlns:a16="http://schemas.microsoft.com/office/drawing/2014/main" val="422149689"/>
                    </a:ext>
                  </a:extLst>
                </a:gridCol>
                <a:gridCol w="5762502">
                  <a:extLst>
                    <a:ext uri="{9D8B030D-6E8A-4147-A177-3AD203B41FA5}">
                      <a16:colId xmlns:a16="http://schemas.microsoft.com/office/drawing/2014/main" val="2125561545"/>
                    </a:ext>
                  </a:extLst>
                </a:gridCol>
              </a:tblGrid>
              <a:tr h="4987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32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可长可短</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32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可厚可薄</a:t>
                      </a:r>
                    </a:p>
                  </a:txBody>
                  <a:tcPr/>
                </a:tc>
                <a:extLst>
                  <a:ext uri="{0D108BD9-81ED-4DB2-BD59-A6C34878D82A}">
                    <a16:rowId xmlns:a16="http://schemas.microsoft.com/office/drawing/2014/main" val="181531009"/>
                  </a:ext>
                </a:extLst>
              </a:tr>
              <a:tr h="4987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32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可大可小</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32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可多可少</a:t>
                      </a:r>
                    </a:p>
                  </a:txBody>
                  <a:tcPr/>
                </a:tc>
                <a:extLst>
                  <a:ext uri="{0D108BD9-81ED-4DB2-BD59-A6C34878D82A}">
                    <a16:rowId xmlns:a16="http://schemas.microsoft.com/office/drawing/2014/main" val="2501142959"/>
                  </a:ext>
                </a:extLst>
              </a:tr>
              <a:tr h="4987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32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可宽可窄</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32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可远可近</a:t>
                      </a:r>
                    </a:p>
                  </a:txBody>
                  <a:tcPr/>
                </a:tc>
                <a:extLst>
                  <a:ext uri="{0D108BD9-81ED-4DB2-BD59-A6C34878D82A}">
                    <a16:rowId xmlns:a16="http://schemas.microsoft.com/office/drawing/2014/main" val="328071149"/>
                  </a:ext>
                </a:extLst>
              </a:tr>
              <a:tr h="4987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32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可明可暗</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32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可深可浅</a:t>
                      </a:r>
                    </a:p>
                  </a:txBody>
                  <a:tcPr/>
                </a:tc>
                <a:extLst>
                  <a:ext uri="{0D108BD9-81ED-4DB2-BD59-A6C34878D82A}">
                    <a16:rowId xmlns:a16="http://schemas.microsoft.com/office/drawing/2014/main" val="1137849670"/>
                  </a:ext>
                </a:extLst>
              </a:tr>
              <a:tr h="4987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32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可高可低</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32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可黑可白</a:t>
                      </a:r>
                    </a:p>
                  </a:txBody>
                  <a:tcPr/>
                </a:tc>
                <a:extLst>
                  <a:ext uri="{0D108BD9-81ED-4DB2-BD59-A6C34878D82A}">
                    <a16:rowId xmlns:a16="http://schemas.microsoft.com/office/drawing/2014/main" val="2684209793"/>
                  </a:ext>
                </a:extLst>
              </a:tr>
            </a:tbl>
          </a:graphicData>
        </a:graphic>
      </p:graphicFrame>
    </p:spTree>
    <p:extLst>
      <p:ext uri="{BB962C8B-B14F-4D97-AF65-F5344CB8AC3E}">
        <p14:creationId xmlns:p14="http://schemas.microsoft.com/office/powerpoint/2010/main" val="2462050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BBF3B217-E01B-44F8-BD3A-33EA1C4614F8}"/>
              </a:ext>
            </a:extLst>
          </p:cNvPr>
          <p:cNvSpPr txBox="1"/>
          <p:nvPr/>
        </p:nvSpPr>
        <p:spPr>
          <a:xfrm>
            <a:off x="0" y="0"/>
            <a:ext cx="2171578" cy="707886"/>
          </a:xfrm>
          <a:prstGeom prst="rect">
            <a:avLst/>
          </a:prstGeom>
          <a:solidFill>
            <a:srgbClr val="660033"/>
          </a:solidFill>
        </p:spPr>
        <p:txBody>
          <a:bodyPr wrap="square" rtlCol="0">
            <a:spAutoFit/>
          </a:bodyPr>
          <a:lstStyle/>
          <a:p>
            <a:pPr algn="ctr"/>
            <a:r>
              <a:rPr lang="zh-TW" altLang="en-US" sz="4000" dirty="0">
                <a:solidFill>
                  <a:schemeClr val="bg1"/>
                </a:solidFill>
                <a:latin typeface="微軟正黑體" panose="020B0604030504040204" pitchFamily="34" charset="-120"/>
                <a:ea typeface="微軟正黑體" panose="020B0604030504040204" pitchFamily="34" charset="-120"/>
              </a:rPr>
              <a:t>可</a:t>
            </a:r>
            <a:r>
              <a:rPr lang="en-US" altLang="zh-TW" sz="4000" dirty="0">
                <a:solidFill>
                  <a:schemeClr val="bg1"/>
                </a:solidFill>
                <a:latin typeface="微軟正黑體" panose="020B0604030504040204" pitchFamily="34" charset="-120"/>
                <a:ea typeface="微軟正黑體" panose="020B0604030504040204" pitchFamily="34" charset="-120"/>
              </a:rPr>
              <a:t>...</a:t>
            </a:r>
            <a:r>
              <a:rPr lang="zh-TW" altLang="en-US" sz="4000" dirty="0">
                <a:solidFill>
                  <a:schemeClr val="bg1"/>
                </a:solidFill>
                <a:latin typeface="微軟正黑體" panose="020B0604030504040204" pitchFamily="34" charset="-120"/>
                <a:ea typeface="微軟正黑體" panose="020B0604030504040204" pitchFamily="34" charset="-120"/>
              </a:rPr>
              <a:t>可</a:t>
            </a:r>
            <a:r>
              <a:rPr lang="en-US" altLang="zh-TW" sz="4000" dirty="0">
                <a:solidFill>
                  <a:schemeClr val="bg1"/>
                </a:solidFill>
                <a:latin typeface="微軟正黑體" panose="020B0604030504040204" pitchFamily="34" charset="-120"/>
                <a:ea typeface="微軟正黑體" panose="020B0604030504040204" pitchFamily="34" charset="-120"/>
              </a:rPr>
              <a:t>...</a:t>
            </a:r>
          </a:p>
        </p:txBody>
      </p:sp>
      <p:sp>
        <p:nvSpPr>
          <p:cNvPr id="3" name="文字方塊 2">
            <a:extLst>
              <a:ext uri="{FF2B5EF4-FFF2-40B4-BE49-F238E27FC236}">
                <a16:creationId xmlns:a16="http://schemas.microsoft.com/office/drawing/2014/main" id="{DADFDA51-8285-41DB-A345-3B01C91BCCD9}"/>
              </a:ext>
            </a:extLst>
          </p:cNvPr>
          <p:cNvSpPr txBox="1"/>
          <p:nvPr/>
        </p:nvSpPr>
        <p:spPr>
          <a:xfrm>
            <a:off x="361950" y="1057275"/>
            <a:ext cx="11506199" cy="4976555"/>
          </a:xfrm>
          <a:prstGeom prst="rect">
            <a:avLst/>
          </a:prstGeom>
          <a:noFill/>
        </p:spPr>
        <p:txBody>
          <a:bodyPr wrap="square" rtlCol="0">
            <a:spAutoFit/>
          </a:bodyPr>
          <a:lstStyle/>
          <a:p>
            <a:pPr>
              <a:lnSpc>
                <a:spcPct val="150000"/>
              </a:lnSpc>
            </a:pPr>
            <a:r>
              <a:rPr lang="en-US" altLang="zh-TW" sz="3600" dirty="0">
                <a:latin typeface="微軟正黑體" panose="020B0604030504040204" pitchFamily="34" charset="-120"/>
                <a:ea typeface="微軟正黑體" panose="020B0604030504040204" pitchFamily="34" charset="-120"/>
              </a:rPr>
              <a:t>1.</a:t>
            </a:r>
            <a:r>
              <a:rPr lang="zh-TW" altLang="en-US" sz="3600" dirty="0">
                <a:latin typeface="微軟正黑體" panose="020B0604030504040204" pitchFamily="34" charset="-120"/>
                <a:ea typeface="微軟正黑體" panose="020B0604030504040204" pitchFamily="34" charset="-120"/>
              </a:rPr>
              <a:t>这种蔬菜</a:t>
            </a:r>
            <a:r>
              <a:rPr lang="en-US" altLang="zh-TW" sz="3600" dirty="0">
                <a:latin typeface="微軟正黑體" panose="020B0604030504040204" pitchFamily="34" charset="-120"/>
                <a:ea typeface="微軟正黑體" panose="020B0604030504040204" pitchFamily="34" charset="-120"/>
              </a:rPr>
              <a:t>____________</a:t>
            </a:r>
            <a:r>
              <a:rPr lang="zh-TW" altLang="en-US" sz="3600" dirty="0">
                <a:latin typeface="微軟正黑體" panose="020B0604030504040204" pitchFamily="34" charset="-120"/>
                <a:ea typeface="微軟正黑體" panose="020B0604030504040204" pitchFamily="34" charset="-120"/>
              </a:rPr>
              <a:t>，不管怎么做都是好吃又有营养。</a:t>
            </a:r>
            <a:endParaRPr lang="en-US" altLang="zh-TW" sz="3600" dirty="0">
              <a:latin typeface="微軟正黑體" panose="020B0604030504040204" pitchFamily="34" charset="-120"/>
              <a:ea typeface="微軟正黑體" panose="020B0604030504040204" pitchFamily="34" charset="-120"/>
            </a:endParaRPr>
          </a:p>
          <a:p>
            <a:pPr>
              <a:lnSpc>
                <a:spcPct val="150000"/>
              </a:lnSpc>
            </a:pPr>
            <a:r>
              <a:rPr lang="en-US" altLang="zh-TW" sz="3600" dirty="0">
                <a:latin typeface="微軟正黑體" panose="020B0604030504040204" pitchFamily="34" charset="-120"/>
                <a:ea typeface="微軟正黑體" panose="020B0604030504040204" pitchFamily="34" charset="-120"/>
              </a:rPr>
              <a:t>2.</a:t>
            </a:r>
            <a:r>
              <a:rPr lang="zh-TW" altLang="en-US" sz="3600" dirty="0">
                <a:latin typeface="微軟正黑體" panose="020B0604030504040204" pitchFamily="34" charset="-120"/>
                <a:ea typeface="微軟正黑體" panose="020B0604030504040204" pitchFamily="34" charset="-120"/>
              </a:rPr>
              <a:t>衣服的标签上明明写着</a:t>
            </a:r>
            <a:r>
              <a:rPr lang="en-US" altLang="zh-TW" sz="3600" dirty="0">
                <a:latin typeface="微軟正黑體" panose="020B0604030504040204" pitchFamily="34" charset="-120"/>
              </a:rPr>
              <a:t>_______________ </a:t>
            </a:r>
            <a:r>
              <a:rPr lang="zh-TW" altLang="en-US" sz="3600" dirty="0">
                <a:latin typeface="微軟正黑體" panose="020B0604030504040204" pitchFamily="34" charset="-120"/>
              </a:rPr>
              <a:t>，但一放进水</a:t>
            </a:r>
            <a:endParaRPr lang="en-US" altLang="zh-TW" sz="3600" dirty="0">
              <a:latin typeface="微軟正黑體" panose="020B0604030504040204" pitchFamily="34" charset="-120"/>
            </a:endParaRPr>
          </a:p>
          <a:p>
            <a:pPr>
              <a:lnSpc>
                <a:spcPct val="150000"/>
              </a:lnSpc>
            </a:pPr>
            <a:r>
              <a:rPr lang="zh-TW" altLang="en-US" sz="3600" dirty="0">
                <a:latin typeface="微軟正黑體" panose="020B0604030504040204" pitchFamily="34" charset="-120"/>
              </a:rPr>
              <a:t>   里衣服马上就变形了。</a:t>
            </a:r>
            <a:endParaRPr lang="en-US" altLang="zh-TW" sz="3600" dirty="0">
              <a:latin typeface="微軟正黑體" panose="020B0604030504040204" pitchFamily="34" charset="-120"/>
              <a:ea typeface="微軟正黑體" panose="020B0604030504040204" pitchFamily="34" charset="-120"/>
            </a:endParaRPr>
          </a:p>
          <a:p>
            <a:pPr>
              <a:lnSpc>
                <a:spcPct val="150000"/>
              </a:lnSpc>
            </a:pPr>
            <a:r>
              <a:rPr lang="en-US" altLang="zh-TW" sz="3600" dirty="0">
                <a:latin typeface="微軟正黑體" panose="020B0604030504040204" pitchFamily="34" charset="-120"/>
                <a:ea typeface="微軟正黑體" panose="020B0604030504040204" pitchFamily="34" charset="-120"/>
              </a:rPr>
              <a:t>3.</a:t>
            </a:r>
            <a:r>
              <a:rPr lang="zh-TW" altLang="en-US" sz="3600" dirty="0">
                <a:latin typeface="微軟正黑體" panose="020B0604030504040204" pitchFamily="34" charset="-120"/>
                <a:ea typeface="微軟正黑體" panose="020B0604030504040204" pitchFamily="34" charset="-120"/>
              </a:rPr>
              <a:t>这台西吸尘器的拉杆</a:t>
            </a:r>
            <a:r>
              <a:rPr lang="en-US" altLang="zh-TW" sz="3600" dirty="0">
                <a:latin typeface="微軟正黑體" panose="020B0604030504040204" pitchFamily="34" charset="-120"/>
              </a:rPr>
              <a:t>____________</a:t>
            </a:r>
            <a:r>
              <a:rPr lang="zh-TW" altLang="en-US" sz="3600" dirty="0">
                <a:latin typeface="微軟正黑體" panose="020B0604030504040204" pitchFamily="34" charset="-120"/>
              </a:rPr>
              <a:t>，使用起来非常方便。</a:t>
            </a:r>
            <a:endParaRPr lang="en-US" altLang="zh-TW" sz="3600" dirty="0">
              <a:latin typeface="微軟正黑體" panose="020B0604030504040204" pitchFamily="34" charset="-120"/>
            </a:endParaRPr>
          </a:p>
          <a:p>
            <a:pPr>
              <a:lnSpc>
                <a:spcPct val="150000"/>
              </a:lnSpc>
            </a:pPr>
            <a:r>
              <a:rPr lang="en-US" altLang="zh-TW" sz="3600" dirty="0">
                <a:latin typeface="微軟正黑體" panose="020B0604030504040204" pitchFamily="34" charset="-120"/>
                <a:ea typeface="微軟正黑體" panose="020B0604030504040204" pitchFamily="34" charset="-120"/>
              </a:rPr>
              <a:t>4.</a:t>
            </a:r>
            <a:r>
              <a:rPr lang="zh-TW" altLang="en-US" sz="3600" dirty="0">
                <a:latin typeface="微軟正黑體" panose="020B0604030504040204" pitchFamily="34" charset="-120"/>
                <a:ea typeface="微軟正黑體" panose="020B0604030504040204" pitchFamily="34" charset="-120"/>
              </a:rPr>
              <a:t>我们公司的职员上班时所穿衣服的颜色</a:t>
            </a:r>
            <a:r>
              <a:rPr lang="en-US" altLang="zh-TW" sz="3600" dirty="0">
                <a:latin typeface="微軟正黑體" panose="020B0604030504040204" pitchFamily="34" charset="-120"/>
              </a:rPr>
              <a:t>____________</a:t>
            </a:r>
            <a:r>
              <a:rPr lang="zh-TW" altLang="en-US" sz="3600" dirty="0">
                <a:latin typeface="微軟正黑體" panose="020B0604030504040204" pitchFamily="34" charset="-120"/>
              </a:rPr>
              <a:t>，</a:t>
            </a:r>
            <a:endParaRPr lang="en-US" altLang="zh-TW" sz="3600" dirty="0">
              <a:latin typeface="微軟正黑體" panose="020B0604030504040204" pitchFamily="34" charset="-120"/>
            </a:endParaRPr>
          </a:p>
          <a:p>
            <a:pPr>
              <a:lnSpc>
                <a:spcPct val="150000"/>
              </a:lnSpc>
            </a:pPr>
            <a:r>
              <a:rPr lang="zh-TW" altLang="en-US" sz="3600" dirty="0">
                <a:latin typeface="微軟正黑體" panose="020B0604030504040204" pitchFamily="34" charset="-120"/>
              </a:rPr>
              <a:t>   公司对此没有统一的规定。</a:t>
            </a:r>
            <a:endParaRPr lang="en-US" altLang="zh-TW" sz="3600" dirty="0">
              <a:latin typeface="微軟正黑體" panose="020B0604030504040204" pitchFamily="34" charset="-120"/>
              <a:ea typeface="微軟正黑體" panose="020B0604030504040204" pitchFamily="34" charset="-120"/>
            </a:endParaRPr>
          </a:p>
        </p:txBody>
      </p:sp>
      <p:sp>
        <p:nvSpPr>
          <p:cNvPr id="5" name="矩形 4">
            <a:extLst>
              <a:ext uri="{FF2B5EF4-FFF2-40B4-BE49-F238E27FC236}">
                <a16:creationId xmlns:a16="http://schemas.microsoft.com/office/drawing/2014/main" id="{CC5F70A9-23C5-4106-AE8C-8A71E5F65A00}"/>
              </a:ext>
            </a:extLst>
          </p:cNvPr>
          <p:cNvSpPr/>
          <p:nvPr/>
        </p:nvSpPr>
        <p:spPr>
          <a:xfrm>
            <a:off x="2813388" y="1143000"/>
            <a:ext cx="2272962" cy="646331"/>
          </a:xfrm>
          <a:prstGeom prst="rect">
            <a:avLst/>
          </a:prstGeom>
        </p:spPr>
        <p:txBody>
          <a:bodyPr wrap="square">
            <a:spAutoFit/>
          </a:bodyPr>
          <a:lstStyle/>
          <a:p>
            <a:pPr lvl="0" algn="ctr" defTabSz="914400">
              <a:defRPr/>
            </a:pPr>
            <a:r>
              <a:rPr lang="zh-TW" altLang="en-US" sz="3600" dirty="0">
                <a:solidFill>
                  <a:srgbClr val="FF0000"/>
                </a:solidFill>
                <a:latin typeface="微軟正黑體" panose="020B0604030504040204" pitchFamily="34" charset="-120"/>
              </a:rPr>
              <a:t>可煮可炒</a:t>
            </a:r>
          </a:p>
        </p:txBody>
      </p:sp>
      <p:sp>
        <p:nvSpPr>
          <p:cNvPr id="7" name="矩形 6">
            <a:extLst>
              <a:ext uri="{FF2B5EF4-FFF2-40B4-BE49-F238E27FC236}">
                <a16:creationId xmlns:a16="http://schemas.microsoft.com/office/drawing/2014/main" id="{45F0BE0D-1A74-47D0-A9B4-134279F6BF77}"/>
              </a:ext>
            </a:extLst>
          </p:cNvPr>
          <p:cNvSpPr/>
          <p:nvPr/>
        </p:nvSpPr>
        <p:spPr>
          <a:xfrm>
            <a:off x="5391150" y="1967984"/>
            <a:ext cx="3086100" cy="646331"/>
          </a:xfrm>
          <a:prstGeom prst="rect">
            <a:avLst/>
          </a:prstGeom>
        </p:spPr>
        <p:txBody>
          <a:bodyPr wrap="square">
            <a:spAutoFit/>
          </a:bodyPr>
          <a:lstStyle/>
          <a:p>
            <a:pPr lvl="0" algn="ctr" defTabSz="914400">
              <a:defRPr/>
            </a:pPr>
            <a:r>
              <a:rPr lang="zh-TW" altLang="en-US" sz="3600" dirty="0">
                <a:solidFill>
                  <a:srgbClr val="FF0000"/>
                </a:solidFill>
                <a:latin typeface="微軟正黑體" panose="020B0604030504040204" pitchFamily="34" charset="-120"/>
              </a:rPr>
              <a:t>可湿洗可干洗</a:t>
            </a:r>
          </a:p>
        </p:txBody>
      </p:sp>
      <p:sp>
        <p:nvSpPr>
          <p:cNvPr id="8" name="矩形 7">
            <a:extLst>
              <a:ext uri="{FF2B5EF4-FFF2-40B4-BE49-F238E27FC236}">
                <a16:creationId xmlns:a16="http://schemas.microsoft.com/office/drawing/2014/main" id="{1D3E1132-0575-4DE1-953C-8A4AB0985497}"/>
              </a:ext>
            </a:extLst>
          </p:cNvPr>
          <p:cNvSpPr/>
          <p:nvPr/>
        </p:nvSpPr>
        <p:spPr>
          <a:xfrm>
            <a:off x="5099386" y="3577710"/>
            <a:ext cx="2031325" cy="646331"/>
          </a:xfrm>
          <a:prstGeom prst="rect">
            <a:avLst/>
          </a:prstGeom>
        </p:spPr>
        <p:txBody>
          <a:bodyPr wrap="none">
            <a:spAutoFit/>
          </a:bodyPr>
          <a:lstStyle/>
          <a:p>
            <a:pPr lvl="0" algn="ctr" defTabSz="914400">
              <a:defRPr/>
            </a:pPr>
            <a:r>
              <a:rPr lang="zh-TW" altLang="en-US" sz="3600" dirty="0">
                <a:solidFill>
                  <a:srgbClr val="FF0000"/>
                </a:solidFill>
                <a:latin typeface="微軟正黑體" panose="020B0604030504040204" pitchFamily="34" charset="-120"/>
              </a:rPr>
              <a:t>可长可短</a:t>
            </a:r>
          </a:p>
        </p:txBody>
      </p:sp>
      <p:sp>
        <p:nvSpPr>
          <p:cNvPr id="9" name="矩形 8">
            <a:extLst>
              <a:ext uri="{FF2B5EF4-FFF2-40B4-BE49-F238E27FC236}">
                <a16:creationId xmlns:a16="http://schemas.microsoft.com/office/drawing/2014/main" id="{E6374CDF-E13C-4B0A-A88B-AA9061159ECD}"/>
              </a:ext>
            </a:extLst>
          </p:cNvPr>
          <p:cNvSpPr/>
          <p:nvPr/>
        </p:nvSpPr>
        <p:spPr>
          <a:xfrm>
            <a:off x="8852237" y="4434959"/>
            <a:ext cx="2031326" cy="646331"/>
          </a:xfrm>
          <a:prstGeom prst="rect">
            <a:avLst/>
          </a:prstGeom>
        </p:spPr>
        <p:txBody>
          <a:bodyPr wrap="none">
            <a:spAutoFit/>
          </a:bodyPr>
          <a:lstStyle/>
          <a:p>
            <a:pPr lvl="0" algn="ctr" defTabSz="914400">
              <a:defRPr/>
            </a:pPr>
            <a:r>
              <a:rPr lang="zh-TW" altLang="en-US" sz="3600" dirty="0">
                <a:solidFill>
                  <a:srgbClr val="FF0000"/>
                </a:solidFill>
                <a:latin typeface="微軟正黑體" panose="020B0604030504040204" pitchFamily="34" charset="-120"/>
              </a:rPr>
              <a:t>可黑可白</a:t>
            </a:r>
          </a:p>
        </p:txBody>
      </p:sp>
    </p:spTree>
    <p:extLst>
      <p:ext uri="{BB962C8B-B14F-4D97-AF65-F5344CB8AC3E}">
        <p14:creationId xmlns:p14="http://schemas.microsoft.com/office/powerpoint/2010/main" val="4288256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BBF3B217-E01B-44F8-BD3A-33EA1C4614F8}"/>
              </a:ext>
            </a:extLst>
          </p:cNvPr>
          <p:cNvSpPr txBox="1"/>
          <p:nvPr/>
        </p:nvSpPr>
        <p:spPr>
          <a:xfrm>
            <a:off x="0" y="0"/>
            <a:ext cx="2171578" cy="707886"/>
          </a:xfrm>
          <a:prstGeom prst="rect">
            <a:avLst/>
          </a:prstGeom>
          <a:solidFill>
            <a:srgbClr val="660033"/>
          </a:solidFill>
        </p:spPr>
        <p:txBody>
          <a:bodyPr wrap="square" rtlCol="0">
            <a:spAutoFit/>
          </a:bodyPr>
          <a:lstStyle/>
          <a:p>
            <a:pPr algn="ctr"/>
            <a:r>
              <a:rPr lang="zh-TW" altLang="en-US" sz="4000" dirty="0">
                <a:solidFill>
                  <a:schemeClr val="bg1"/>
                </a:solidFill>
                <a:latin typeface="微軟正黑體" panose="020B0604030504040204" pitchFamily="34" charset="-120"/>
                <a:ea typeface="微軟正黑體" panose="020B0604030504040204" pitchFamily="34" charset="-120"/>
              </a:rPr>
              <a:t>可</a:t>
            </a:r>
            <a:r>
              <a:rPr lang="en-US" altLang="zh-TW" sz="4000" dirty="0">
                <a:solidFill>
                  <a:schemeClr val="bg1"/>
                </a:solidFill>
                <a:latin typeface="微軟正黑體" panose="020B0604030504040204" pitchFamily="34" charset="-120"/>
                <a:ea typeface="微軟正黑體" panose="020B0604030504040204" pitchFamily="34" charset="-120"/>
              </a:rPr>
              <a:t>...</a:t>
            </a:r>
            <a:r>
              <a:rPr lang="zh-TW" altLang="en-US" sz="4000" dirty="0">
                <a:solidFill>
                  <a:schemeClr val="bg1"/>
                </a:solidFill>
                <a:latin typeface="微軟正黑體" panose="020B0604030504040204" pitchFamily="34" charset="-120"/>
                <a:ea typeface="微軟正黑體" panose="020B0604030504040204" pitchFamily="34" charset="-120"/>
              </a:rPr>
              <a:t>可</a:t>
            </a:r>
            <a:r>
              <a:rPr lang="en-US" altLang="zh-TW" sz="4000" dirty="0">
                <a:solidFill>
                  <a:schemeClr val="bg1"/>
                </a:solidFill>
                <a:latin typeface="微軟正黑體" panose="020B0604030504040204" pitchFamily="34" charset="-120"/>
                <a:ea typeface="微軟正黑體" panose="020B0604030504040204" pitchFamily="34" charset="-120"/>
              </a:rPr>
              <a:t>...</a:t>
            </a:r>
          </a:p>
        </p:txBody>
      </p:sp>
      <p:sp>
        <p:nvSpPr>
          <p:cNvPr id="3" name="文字方塊 2">
            <a:extLst>
              <a:ext uri="{FF2B5EF4-FFF2-40B4-BE49-F238E27FC236}">
                <a16:creationId xmlns:a16="http://schemas.microsoft.com/office/drawing/2014/main" id="{DADFDA51-8285-41DB-A345-3B01C91BCCD9}"/>
              </a:ext>
            </a:extLst>
          </p:cNvPr>
          <p:cNvSpPr txBox="1"/>
          <p:nvPr/>
        </p:nvSpPr>
        <p:spPr>
          <a:xfrm>
            <a:off x="285751" y="702930"/>
            <a:ext cx="11449050" cy="5911170"/>
          </a:xfrm>
          <a:prstGeom prst="rect">
            <a:avLst/>
          </a:prstGeom>
          <a:noFill/>
        </p:spPr>
        <p:txBody>
          <a:bodyPr wrap="square" rtlCol="0">
            <a:spAutoFit/>
          </a:bodyPr>
          <a:lstStyle/>
          <a:p>
            <a:pPr>
              <a:lnSpc>
                <a:spcPct val="150000"/>
              </a:lnSpc>
            </a:pPr>
            <a:r>
              <a:rPr lang="en-US" altLang="zh-TW" sz="3200" dirty="0">
                <a:latin typeface="微軟正黑體" panose="020B0604030504040204" pitchFamily="34" charset="-120"/>
                <a:ea typeface="微軟正黑體" panose="020B0604030504040204" pitchFamily="34" charset="-120"/>
              </a:rPr>
              <a:t>5.</a:t>
            </a:r>
          </a:p>
          <a:p>
            <a:pPr>
              <a:lnSpc>
                <a:spcPct val="150000"/>
              </a:lnSpc>
            </a:pPr>
            <a:r>
              <a:rPr lang="en-US" altLang="zh-TW" sz="3200" dirty="0">
                <a:latin typeface="微軟正黑體" panose="020B0604030504040204" pitchFamily="34" charset="-120"/>
                <a:ea typeface="微軟正黑體" panose="020B0604030504040204" pitchFamily="34" charset="-120"/>
              </a:rPr>
              <a:t>A</a:t>
            </a:r>
            <a:r>
              <a:rPr lang="zh-TW" altLang="en-US" sz="3200" dirty="0">
                <a:latin typeface="微軟正黑體" panose="020B0604030504040204" pitchFamily="34" charset="-120"/>
                <a:ea typeface="微軟正黑體" panose="020B0604030504040204" pitchFamily="34" charset="-120"/>
              </a:rPr>
              <a:t>：服务员，请你给我介绍一下这种台灯的特点。</a:t>
            </a:r>
            <a:endParaRPr lang="en-US" altLang="zh-TW" sz="3200" dirty="0">
              <a:latin typeface="微軟正黑體" panose="020B0604030504040204" pitchFamily="34" charset="-120"/>
              <a:ea typeface="微軟正黑體" panose="020B0604030504040204" pitchFamily="34" charset="-120"/>
            </a:endParaRPr>
          </a:p>
          <a:p>
            <a:pPr>
              <a:lnSpc>
                <a:spcPct val="150000"/>
              </a:lnSpc>
            </a:pPr>
            <a:r>
              <a:rPr lang="en-US" altLang="zh-TW" sz="3200" dirty="0">
                <a:latin typeface="微軟正黑體" panose="020B0604030504040204" pitchFamily="34" charset="-120"/>
                <a:ea typeface="微軟正黑體" panose="020B0604030504040204" pitchFamily="34" charset="-120"/>
              </a:rPr>
              <a:t>B</a:t>
            </a:r>
            <a:r>
              <a:rPr lang="zh-TW" altLang="en-US" sz="3200" dirty="0">
                <a:latin typeface="微軟正黑體" panose="020B0604030504040204" pitchFamily="34" charset="-120"/>
                <a:ea typeface="微軟正黑體" panose="020B0604030504040204" pitchFamily="34" charset="-120"/>
              </a:rPr>
              <a:t>：这种台灯最大的特点是灯光能调节，</a:t>
            </a:r>
            <a:r>
              <a:rPr lang="en-US" altLang="zh-TW" sz="3200" dirty="0">
                <a:latin typeface="微軟正黑體" panose="020B0604030504040204" pitchFamily="34" charset="-120"/>
              </a:rPr>
              <a:t>____________</a:t>
            </a:r>
            <a:r>
              <a:rPr lang="zh-TW" altLang="en-US" sz="3200" dirty="0">
                <a:latin typeface="微軟正黑體" panose="020B0604030504040204" pitchFamily="34" charset="-120"/>
              </a:rPr>
              <a:t>，适合使</a:t>
            </a:r>
            <a:endParaRPr lang="en-US" altLang="zh-TW" sz="3200" dirty="0">
              <a:latin typeface="微軟正黑體" panose="020B0604030504040204" pitchFamily="34" charset="-120"/>
            </a:endParaRPr>
          </a:p>
          <a:p>
            <a:pPr>
              <a:lnSpc>
                <a:spcPct val="150000"/>
              </a:lnSpc>
            </a:pPr>
            <a:r>
              <a:rPr lang="zh-TW" altLang="en-US" sz="3200" dirty="0">
                <a:latin typeface="微軟正黑體" panose="020B0604030504040204" pitchFamily="34" charset="-120"/>
              </a:rPr>
              <a:t>      用者不同的需要。</a:t>
            </a:r>
            <a:endParaRPr lang="en-US" altLang="zh-TW" sz="3200" dirty="0">
              <a:latin typeface="微軟正黑體" panose="020B0604030504040204" pitchFamily="34" charset="-120"/>
              <a:ea typeface="微軟正黑體" panose="020B0604030504040204" pitchFamily="34" charset="-120"/>
            </a:endParaRPr>
          </a:p>
          <a:p>
            <a:pPr>
              <a:lnSpc>
                <a:spcPct val="150000"/>
              </a:lnSpc>
            </a:pPr>
            <a:r>
              <a:rPr lang="en-US" altLang="zh-TW" sz="3200" dirty="0">
                <a:latin typeface="微軟正黑體" panose="020B0604030504040204" pitchFamily="34" charset="-120"/>
                <a:ea typeface="微軟正黑體" panose="020B0604030504040204" pitchFamily="34" charset="-120"/>
              </a:rPr>
              <a:t>6</a:t>
            </a:r>
            <a:r>
              <a:rPr lang="en-US" altLang="zh-TW" sz="3200" dirty="0">
                <a:latin typeface="微軟正黑體" panose="020B0604030504040204" pitchFamily="34" charset="-120"/>
              </a:rPr>
              <a:t>. </a:t>
            </a:r>
          </a:p>
          <a:p>
            <a:pPr>
              <a:lnSpc>
                <a:spcPct val="150000"/>
              </a:lnSpc>
            </a:pPr>
            <a:r>
              <a:rPr lang="en-US" altLang="zh-TW" sz="3200" dirty="0">
                <a:latin typeface="微軟正黑體" panose="020B0604030504040204" pitchFamily="34" charset="-120"/>
              </a:rPr>
              <a:t>A</a:t>
            </a:r>
            <a:r>
              <a:rPr lang="zh-TW" altLang="en-US" sz="3200" dirty="0">
                <a:latin typeface="微軟正黑體" panose="020B0604030504040204" pitchFamily="34" charset="-120"/>
              </a:rPr>
              <a:t>：去中国的南方旅行是不是一定要带着雨具呢？</a:t>
            </a:r>
            <a:endParaRPr lang="en-US" altLang="zh-TW" sz="3200" dirty="0">
              <a:latin typeface="微軟正黑體" panose="020B0604030504040204" pitchFamily="34" charset="-120"/>
            </a:endParaRPr>
          </a:p>
          <a:p>
            <a:pPr>
              <a:lnSpc>
                <a:spcPct val="150000"/>
              </a:lnSpc>
            </a:pPr>
            <a:r>
              <a:rPr lang="en-US" altLang="zh-TW" sz="3200" dirty="0">
                <a:latin typeface="微軟正黑體" panose="020B0604030504040204" pitchFamily="34" charset="-120"/>
              </a:rPr>
              <a:t>B</a:t>
            </a:r>
            <a:r>
              <a:rPr lang="zh-TW" altLang="en-US" sz="3200" dirty="0">
                <a:latin typeface="微軟正黑體" panose="020B0604030504040204" pitchFamily="34" charset="-120"/>
              </a:rPr>
              <a:t>：那倒不一定。这个季节南方地区的雨水不会太多，所以我觉</a:t>
            </a:r>
            <a:endParaRPr lang="en-US" altLang="zh-TW" sz="3200" dirty="0">
              <a:latin typeface="微軟正黑體" panose="020B0604030504040204" pitchFamily="34" charset="-120"/>
            </a:endParaRPr>
          </a:p>
          <a:p>
            <a:pPr>
              <a:lnSpc>
                <a:spcPct val="150000"/>
              </a:lnSpc>
            </a:pPr>
            <a:r>
              <a:rPr lang="zh-TW" altLang="en-US" sz="3200" dirty="0">
                <a:latin typeface="微軟正黑體" panose="020B0604030504040204" pitchFamily="34" charset="-120"/>
              </a:rPr>
              <a:t>      得</a:t>
            </a:r>
            <a:r>
              <a:rPr lang="en-US" altLang="zh-TW" sz="3200" dirty="0">
                <a:latin typeface="微軟正黑體" panose="020B0604030504040204" pitchFamily="34" charset="-120"/>
              </a:rPr>
              <a:t>_______________</a:t>
            </a:r>
            <a:r>
              <a:rPr lang="zh-TW" altLang="en-US" sz="3200" dirty="0">
                <a:latin typeface="微軟正黑體" panose="020B0604030504040204" pitchFamily="34" charset="-120"/>
              </a:rPr>
              <a:t>。</a:t>
            </a:r>
            <a:endParaRPr lang="en-US" altLang="zh-TW" sz="3200" dirty="0">
              <a:latin typeface="微軟正黑體" panose="020B0604030504040204" pitchFamily="34" charset="-120"/>
            </a:endParaRPr>
          </a:p>
        </p:txBody>
      </p:sp>
      <p:sp>
        <p:nvSpPr>
          <p:cNvPr id="4" name="矩形 3">
            <a:extLst>
              <a:ext uri="{FF2B5EF4-FFF2-40B4-BE49-F238E27FC236}">
                <a16:creationId xmlns:a16="http://schemas.microsoft.com/office/drawing/2014/main" id="{B7923BF2-B416-4084-95BF-70280558C542}"/>
              </a:ext>
            </a:extLst>
          </p:cNvPr>
          <p:cNvSpPr/>
          <p:nvPr/>
        </p:nvSpPr>
        <p:spPr>
          <a:xfrm>
            <a:off x="7505701" y="2225159"/>
            <a:ext cx="2181224" cy="584775"/>
          </a:xfrm>
          <a:prstGeom prst="rect">
            <a:avLst/>
          </a:prstGeom>
        </p:spPr>
        <p:txBody>
          <a:bodyPr wrap="square">
            <a:spAutoFit/>
          </a:bodyPr>
          <a:lstStyle/>
          <a:p>
            <a:pPr lvl="0" algn="ctr" defTabSz="914400">
              <a:defRPr/>
            </a:pPr>
            <a:r>
              <a:rPr lang="zh-TW" altLang="en-US" sz="3200" dirty="0">
                <a:solidFill>
                  <a:srgbClr val="FF0000"/>
                </a:solidFill>
                <a:latin typeface="微軟正黑體" panose="020B0604030504040204" pitchFamily="34" charset="-120"/>
              </a:rPr>
              <a:t>可明可暗</a:t>
            </a:r>
          </a:p>
        </p:txBody>
      </p:sp>
      <p:sp>
        <p:nvSpPr>
          <p:cNvPr id="5" name="矩形 4">
            <a:extLst>
              <a:ext uri="{FF2B5EF4-FFF2-40B4-BE49-F238E27FC236}">
                <a16:creationId xmlns:a16="http://schemas.microsoft.com/office/drawing/2014/main" id="{D86A0575-88A8-459E-9F3C-A6B22FB58148}"/>
              </a:ext>
            </a:extLst>
          </p:cNvPr>
          <p:cNvSpPr/>
          <p:nvPr/>
        </p:nvSpPr>
        <p:spPr>
          <a:xfrm>
            <a:off x="1371600" y="5862682"/>
            <a:ext cx="2781300" cy="584775"/>
          </a:xfrm>
          <a:prstGeom prst="rect">
            <a:avLst/>
          </a:prstGeom>
        </p:spPr>
        <p:txBody>
          <a:bodyPr wrap="square">
            <a:spAutoFit/>
          </a:bodyPr>
          <a:lstStyle/>
          <a:p>
            <a:pPr lvl="0" algn="ctr" defTabSz="914400">
              <a:defRPr/>
            </a:pPr>
            <a:r>
              <a:rPr lang="zh-TW" altLang="en-US" sz="3200" dirty="0">
                <a:solidFill>
                  <a:srgbClr val="FF0000"/>
                </a:solidFill>
                <a:latin typeface="微軟正黑體" panose="020B0604030504040204" pitchFamily="34" charset="-120"/>
              </a:rPr>
              <a:t>可带可不带</a:t>
            </a:r>
          </a:p>
        </p:txBody>
      </p:sp>
    </p:spTree>
    <p:extLst>
      <p:ext uri="{BB962C8B-B14F-4D97-AF65-F5344CB8AC3E}">
        <p14:creationId xmlns:p14="http://schemas.microsoft.com/office/powerpoint/2010/main" val="213946240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9A9E67FD-2D18-4C25-8A02-52C4D87D782D}"/>
              </a:ext>
            </a:extLst>
          </p:cNvPr>
          <p:cNvSpPr/>
          <p:nvPr/>
        </p:nvSpPr>
        <p:spPr>
          <a:xfrm>
            <a:off x="376517" y="104083"/>
            <a:ext cx="11438965" cy="6649834"/>
          </a:xfrm>
          <a:prstGeom prst="rect">
            <a:avLst/>
          </a:prstGeom>
        </p:spPr>
        <p:txBody>
          <a:bodyPr wrap="square">
            <a:spAutoFit/>
          </a:bodyPr>
          <a:lstStyle/>
          <a:p>
            <a:pPr indent="457200">
              <a:lnSpc>
                <a:spcPct val="150000"/>
              </a:lnSpc>
            </a:pPr>
            <a:r>
              <a:rPr lang="zh-CN" altLang="en-US" sz="3200" dirty="0">
                <a:solidFill>
                  <a:srgbClr val="000000"/>
                </a:solidFill>
                <a:latin typeface="微軟正黑體" panose="020B0604030504040204" pitchFamily="34" charset="-120"/>
                <a:ea typeface="微軟正黑體" panose="020B0604030504040204" pitchFamily="34" charset="-120"/>
              </a:rPr>
              <a:t>当我们成为沉稳和成熟些的青年时，浮游荡漾在空气中的音乐，也渐渐沉淀下来。那时我们开始思考音乐，努力试图去读解和领悟，并试图与音乐对话。音符变得立体，有一种辐射和扩张的趋势，暗藏着你听得见或是听不见的声音。音乐不再仅仅是一种情绪，而有了实在和具体的内容，成为可视可感的语言和思想，甚至是哲学。你发现音乐世界其实是一条深不可测的隧道，内壁悬缀着抽象的音符，不可复制也不可临摹，往往当你开口或是动手将其制作成曲谱时，它们却已消失。你只能将其烙刻在脑子里，一遍遍碾磨成体内血液流淌的声音。</a:t>
            </a:r>
            <a:endParaRPr lang="zh-TW" altLang="en-US" sz="32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24875544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D4C68E01-C78E-4DBB-A346-27748A780E37}"/>
              </a:ext>
            </a:extLst>
          </p:cNvPr>
          <p:cNvSpPr txBox="1"/>
          <p:nvPr/>
        </p:nvSpPr>
        <p:spPr>
          <a:xfrm>
            <a:off x="0" y="172226"/>
            <a:ext cx="2151321" cy="1107996"/>
          </a:xfrm>
          <a:prstGeom prst="rect">
            <a:avLst/>
          </a:prstGeom>
          <a:solidFill>
            <a:schemeClr val="accent2"/>
          </a:solidFill>
          <a:ln>
            <a:solidFill>
              <a:schemeClr val="accent2"/>
            </a:solidFill>
          </a:ln>
        </p:spPr>
        <p:txBody>
          <a:bodyPr wrap="square" rtlCol="0">
            <a:spAutoFit/>
          </a:bodyPr>
          <a:lstStyle/>
          <a:p>
            <a:pPr algn="ctr"/>
            <a:r>
              <a:rPr lang="zh-TW" altLang="en-US" sz="6600" dirty="0">
                <a:solidFill>
                  <a:schemeClr val="bg1"/>
                </a:solidFill>
                <a:latin typeface="+mn-ea"/>
              </a:rPr>
              <a:t>琐事</a:t>
            </a:r>
            <a:endParaRPr lang="en-US" altLang="zh-TW" sz="6600" dirty="0">
              <a:solidFill>
                <a:schemeClr val="bg1"/>
              </a:solidFill>
              <a:latin typeface="+mn-ea"/>
            </a:endParaRPr>
          </a:p>
        </p:txBody>
      </p:sp>
      <p:sp>
        <p:nvSpPr>
          <p:cNvPr id="4" name="文字方塊 3">
            <a:extLst>
              <a:ext uri="{FF2B5EF4-FFF2-40B4-BE49-F238E27FC236}">
                <a16:creationId xmlns:a16="http://schemas.microsoft.com/office/drawing/2014/main" id="{AE265C2A-CA00-4841-992C-7C43D64B6320}"/>
              </a:ext>
            </a:extLst>
          </p:cNvPr>
          <p:cNvSpPr txBox="1"/>
          <p:nvPr/>
        </p:nvSpPr>
        <p:spPr>
          <a:xfrm>
            <a:off x="6096000" y="202197"/>
            <a:ext cx="2151321" cy="1107996"/>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zh-TW" altLang="en-US" sz="6600" dirty="0">
                <a:solidFill>
                  <a:schemeClr val="bg1"/>
                </a:solidFill>
                <a:latin typeface="+mn-ea"/>
              </a:rPr>
              <a:t>杂事</a:t>
            </a:r>
            <a:endParaRPr lang="en-US" altLang="zh-TW" sz="6600" dirty="0">
              <a:solidFill>
                <a:schemeClr val="bg1"/>
              </a:solidFill>
              <a:latin typeface="+mn-ea"/>
            </a:endParaRPr>
          </a:p>
        </p:txBody>
      </p:sp>
      <p:sp>
        <p:nvSpPr>
          <p:cNvPr id="5" name="文字方塊 4">
            <a:extLst>
              <a:ext uri="{FF2B5EF4-FFF2-40B4-BE49-F238E27FC236}">
                <a16:creationId xmlns:a16="http://schemas.microsoft.com/office/drawing/2014/main" id="{558E7656-10B4-4306-9253-BEABC2FAD5CB}"/>
              </a:ext>
            </a:extLst>
          </p:cNvPr>
          <p:cNvSpPr txBox="1"/>
          <p:nvPr/>
        </p:nvSpPr>
        <p:spPr>
          <a:xfrm>
            <a:off x="-1" y="3449138"/>
            <a:ext cx="2151321" cy="1107996"/>
          </a:xfrm>
          <a:prstGeom prst="rect">
            <a:avLst/>
          </a:prstGeom>
          <a:solidFill>
            <a:schemeClr val="accent2"/>
          </a:solidFill>
          <a:ln>
            <a:solidFill>
              <a:schemeClr val="accent2"/>
            </a:solidFill>
          </a:ln>
        </p:spPr>
        <p:txBody>
          <a:bodyPr wrap="square" rtlCol="0" anchor="ctr">
            <a:spAutoFit/>
          </a:bodyPr>
          <a:lstStyle/>
          <a:p>
            <a:pPr algn="ctr"/>
            <a:r>
              <a:rPr lang="zh-TW" altLang="en-US" sz="6600" dirty="0">
                <a:solidFill>
                  <a:schemeClr val="bg1"/>
                </a:solidFill>
                <a:latin typeface="+mn-ea"/>
              </a:rPr>
              <a:t>缠身</a:t>
            </a:r>
            <a:endParaRPr lang="en-US" altLang="zh-TW" sz="6600" dirty="0">
              <a:solidFill>
                <a:schemeClr val="bg1"/>
              </a:solidFill>
              <a:latin typeface="+mn-ea"/>
            </a:endParaRPr>
          </a:p>
        </p:txBody>
      </p:sp>
      <p:sp>
        <p:nvSpPr>
          <p:cNvPr id="6" name="文字方塊 5">
            <a:extLst>
              <a:ext uri="{FF2B5EF4-FFF2-40B4-BE49-F238E27FC236}">
                <a16:creationId xmlns:a16="http://schemas.microsoft.com/office/drawing/2014/main" id="{04856BEF-FABE-4A15-82C8-163159CEDA31}"/>
              </a:ext>
            </a:extLst>
          </p:cNvPr>
          <p:cNvSpPr txBox="1"/>
          <p:nvPr/>
        </p:nvSpPr>
        <p:spPr>
          <a:xfrm>
            <a:off x="6096000" y="3388985"/>
            <a:ext cx="2151321" cy="1107996"/>
          </a:xfrm>
          <a:prstGeom prst="rect">
            <a:avLst/>
          </a:prstGeom>
          <a:solidFill>
            <a:schemeClr val="accent2"/>
          </a:solidFill>
          <a:ln>
            <a:solidFill>
              <a:schemeClr val="accent2"/>
            </a:solidFill>
          </a:ln>
        </p:spPr>
        <p:txBody>
          <a:bodyPr wrap="square" rtlCol="0" anchor="ctr">
            <a:spAutoFit/>
          </a:bodyPr>
          <a:lstStyle/>
          <a:p>
            <a:pPr algn="ctr"/>
            <a:r>
              <a:rPr lang="zh-TW" altLang="en-US" sz="6600" dirty="0">
                <a:solidFill>
                  <a:schemeClr val="bg1"/>
                </a:solidFill>
                <a:latin typeface="+mn-ea"/>
              </a:rPr>
              <a:t> 岁月</a:t>
            </a:r>
            <a:endParaRPr lang="en-US" altLang="zh-TW" sz="6600" dirty="0">
              <a:solidFill>
                <a:schemeClr val="bg1"/>
              </a:solidFill>
              <a:latin typeface="+mn-ea"/>
            </a:endParaRPr>
          </a:p>
        </p:txBody>
      </p:sp>
      <p:sp>
        <p:nvSpPr>
          <p:cNvPr id="7" name="文字方塊 6">
            <a:extLst>
              <a:ext uri="{FF2B5EF4-FFF2-40B4-BE49-F238E27FC236}">
                <a16:creationId xmlns:a16="http://schemas.microsoft.com/office/drawing/2014/main" id="{68B57BA2-0295-4EFA-B412-794A9C802DBE}"/>
              </a:ext>
            </a:extLst>
          </p:cNvPr>
          <p:cNvSpPr txBox="1"/>
          <p:nvPr/>
        </p:nvSpPr>
        <p:spPr>
          <a:xfrm>
            <a:off x="0" y="1969611"/>
            <a:ext cx="6057512" cy="916469"/>
          </a:xfrm>
          <a:prstGeom prst="rect">
            <a:avLst/>
          </a:prstGeom>
          <a:noFill/>
        </p:spPr>
        <p:txBody>
          <a:bodyPr wrap="square" rtlCol="0">
            <a:spAutoFit/>
          </a:bodyPr>
          <a:lstStyle/>
          <a:p>
            <a:pPr algn="ctr">
              <a:lnSpc>
                <a:spcPct val="150000"/>
              </a:lnSpc>
            </a:pPr>
            <a:r>
              <a:rPr lang="zh-TW" altLang="en-US" sz="4000" dirty="0">
                <a:latin typeface="+mn-ea"/>
              </a:rPr>
              <a:t>细小而繁杂的事。</a:t>
            </a:r>
          </a:p>
        </p:txBody>
      </p:sp>
      <p:sp>
        <p:nvSpPr>
          <p:cNvPr id="8" name="文字方塊 7">
            <a:extLst>
              <a:ext uri="{FF2B5EF4-FFF2-40B4-BE49-F238E27FC236}">
                <a16:creationId xmlns:a16="http://schemas.microsoft.com/office/drawing/2014/main" id="{4FD80E1D-4098-4E8F-80F3-90702602E502}"/>
              </a:ext>
            </a:extLst>
          </p:cNvPr>
          <p:cNvSpPr txBox="1"/>
          <p:nvPr/>
        </p:nvSpPr>
        <p:spPr>
          <a:xfrm>
            <a:off x="6134489" y="1979719"/>
            <a:ext cx="6057511" cy="906361"/>
          </a:xfrm>
          <a:prstGeom prst="rect">
            <a:avLst/>
          </a:prstGeom>
          <a:noFill/>
        </p:spPr>
        <p:txBody>
          <a:bodyPr wrap="square" rtlCol="0">
            <a:spAutoFit/>
          </a:bodyPr>
          <a:lstStyle/>
          <a:p>
            <a:pPr algn="ctr">
              <a:lnSpc>
                <a:spcPct val="150000"/>
              </a:lnSpc>
            </a:pPr>
            <a:r>
              <a:rPr lang="zh-TW" altLang="en-US" sz="4000" dirty="0">
                <a:latin typeface="+mn-ea"/>
              </a:rPr>
              <a:t>正事以外的琐碎事情。</a:t>
            </a:r>
          </a:p>
        </p:txBody>
      </p:sp>
      <p:sp>
        <p:nvSpPr>
          <p:cNvPr id="9" name="文字方塊 8">
            <a:extLst>
              <a:ext uri="{FF2B5EF4-FFF2-40B4-BE49-F238E27FC236}">
                <a16:creationId xmlns:a16="http://schemas.microsoft.com/office/drawing/2014/main" id="{D17DCB4F-281E-48F9-8B9B-F6FF1FC41050}"/>
              </a:ext>
            </a:extLst>
          </p:cNvPr>
          <p:cNvSpPr txBox="1"/>
          <p:nvPr/>
        </p:nvSpPr>
        <p:spPr>
          <a:xfrm>
            <a:off x="0" y="4792651"/>
            <a:ext cx="6096000" cy="1825884"/>
          </a:xfrm>
          <a:prstGeom prst="rect">
            <a:avLst/>
          </a:prstGeom>
          <a:noFill/>
        </p:spPr>
        <p:txBody>
          <a:bodyPr wrap="square" rtlCol="0">
            <a:spAutoFit/>
          </a:bodyPr>
          <a:lstStyle/>
          <a:p>
            <a:pPr algn="ctr">
              <a:lnSpc>
                <a:spcPct val="150000"/>
              </a:lnSpc>
            </a:pPr>
            <a:r>
              <a:rPr lang="en-US" altLang="zh-TW" sz="4000" dirty="0">
                <a:latin typeface="+mn-ea"/>
              </a:rPr>
              <a:t>(</a:t>
            </a:r>
            <a:r>
              <a:rPr lang="zh-TW" altLang="en-US" sz="4000" dirty="0">
                <a:latin typeface="+mn-ea"/>
              </a:rPr>
              <a:t>事物、疾病等</a:t>
            </a:r>
            <a:r>
              <a:rPr lang="en-US" altLang="zh-TW" sz="4000" dirty="0">
                <a:latin typeface="+mn-ea"/>
              </a:rPr>
              <a:t>)</a:t>
            </a:r>
            <a:r>
              <a:rPr lang="zh-TW" altLang="en-US" sz="4000" dirty="0">
                <a:latin typeface="+mn-ea"/>
              </a:rPr>
              <a:t>麻烦的事情搅缠着人，摆脱不开。</a:t>
            </a:r>
          </a:p>
        </p:txBody>
      </p:sp>
      <p:sp>
        <p:nvSpPr>
          <p:cNvPr id="11" name="矩形 10">
            <a:extLst>
              <a:ext uri="{FF2B5EF4-FFF2-40B4-BE49-F238E27FC236}">
                <a16:creationId xmlns:a16="http://schemas.microsoft.com/office/drawing/2014/main" id="{9AF8CCF4-6697-482F-81B6-2EF38231843A}"/>
              </a:ext>
            </a:extLst>
          </p:cNvPr>
          <p:cNvSpPr/>
          <p:nvPr/>
        </p:nvSpPr>
        <p:spPr>
          <a:xfrm>
            <a:off x="2151320" y="3575469"/>
            <a:ext cx="3944679" cy="1077218"/>
          </a:xfrm>
          <a:prstGeom prst="rect">
            <a:avLst/>
          </a:prstGeom>
        </p:spPr>
        <p:txBody>
          <a:bodyPr wrap="square">
            <a:spAutoFit/>
          </a:bodyPr>
          <a:lstStyle/>
          <a:p>
            <a:pPr algn="ctr"/>
            <a:r>
              <a:rPr lang="en-US" altLang="zh-TW" sz="3200" dirty="0"/>
              <a:t>(of an illness, debt </a:t>
            </a:r>
            <a:r>
              <a:rPr lang="en-US" altLang="zh-TW" sz="3200" dirty="0" err="1"/>
              <a:t>etc</a:t>
            </a:r>
            <a:r>
              <a:rPr lang="en-US" altLang="zh-TW" sz="3200" dirty="0"/>
              <a:t>)​ to plague sb</a:t>
            </a:r>
            <a:endParaRPr lang="zh-TW" altLang="en-US" sz="3200" dirty="0">
              <a:latin typeface="+mn-ea"/>
              <a:cs typeface="Calibri" panose="020F0502020204030204" pitchFamily="34" charset="0"/>
            </a:endParaRPr>
          </a:p>
        </p:txBody>
      </p:sp>
      <p:sp>
        <p:nvSpPr>
          <p:cNvPr id="13" name="矩形 12">
            <a:extLst>
              <a:ext uri="{FF2B5EF4-FFF2-40B4-BE49-F238E27FC236}">
                <a16:creationId xmlns:a16="http://schemas.microsoft.com/office/drawing/2014/main" id="{32AA8BD3-2869-40FD-A7C0-6100AC3E5D3A}"/>
              </a:ext>
            </a:extLst>
          </p:cNvPr>
          <p:cNvSpPr/>
          <p:nvPr/>
        </p:nvSpPr>
        <p:spPr>
          <a:xfrm>
            <a:off x="8247322" y="3800880"/>
            <a:ext cx="3945068" cy="584775"/>
          </a:xfrm>
          <a:prstGeom prst="rect">
            <a:avLst/>
          </a:prstGeom>
        </p:spPr>
        <p:txBody>
          <a:bodyPr wrap="square">
            <a:spAutoFit/>
          </a:bodyPr>
          <a:lstStyle/>
          <a:p>
            <a:pPr algn="ctr"/>
            <a:r>
              <a:rPr lang="en-US" altLang="zh-TW" sz="3200" dirty="0"/>
              <a:t>years</a:t>
            </a:r>
            <a:endParaRPr lang="zh-TW" altLang="en-US" sz="3200" dirty="0">
              <a:latin typeface="+mn-ea"/>
              <a:cs typeface="Calibri" panose="020F0502020204030204" pitchFamily="34" charset="0"/>
            </a:endParaRPr>
          </a:p>
        </p:txBody>
      </p:sp>
      <p:sp>
        <p:nvSpPr>
          <p:cNvPr id="15" name="矩形 14">
            <a:extLst>
              <a:ext uri="{FF2B5EF4-FFF2-40B4-BE49-F238E27FC236}">
                <a16:creationId xmlns:a16="http://schemas.microsoft.com/office/drawing/2014/main" id="{58C387E4-4460-4071-8CB6-8D0ABB1306E7}"/>
              </a:ext>
            </a:extLst>
          </p:cNvPr>
          <p:cNvSpPr/>
          <p:nvPr/>
        </p:nvSpPr>
        <p:spPr>
          <a:xfrm>
            <a:off x="2189810" y="355508"/>
            <a:ext cx="3926972" cy="584775"/>
          </a:xfrm>
          <a:prstGeom prst="rect">
            <a:avLst/>
          </a:prstGeom>
        </p:spPr>
        <p:txBody>
          <a:bodyPr wrap="square">
            <a:spAutoFit/>
          </a:bodyPr>
          <a:lstStyle/>
          <a:p>
            <a:pPr algn="ctr"/>
            <a:r>
              <a:rPr lang="en-US" altLang="zh-TW" sz="3200" dirty="0"/>
              <a:t>trivial matter</a:t>
            </a:r>
            <a:endParaRPr lang="zh-TW" altLang="en-US" sz="3200" dirty="0">
              <a:latin typeface="+mn-ea"/>
              <a:cs typeface="Calibri" panose="020F0502020204030204" pitchFamily="34" charset="0"/>
            </a:endParaRPr>
          </a:p>
        </p:txBody>
      </p:sp>
      <p:sp>
        <p:nvSpPr>
          <p:cNvPr id="16" name="文字方塊 15">
            <a:extLst>
              <a:ext uri="{FF2B5EF4-FFF2-40B4-BE49-F238E27FC236}">
                <a16:creationId xmlns:a16="http://schemas.microsoft.com/office/drawing/2014/main" id="{2CB9F9E9-C2B8-4189-99BC-000CEF995CD8}"/>
              </a:ext>
            </a:extLst>
          </p:cNvPr>
          <p:cNvSpPr txBox="1"/>
          <p:nvPr/>
        </p:nvSpPr>
        <p:spPr>
          <a:xfrm>
            <a:off x="6150472" y="5255894"/>
            <a:ext cx="6096000" cy="916469"/>
          </a:xfrm>
          <a:prstGeom prst="rect">
            <a:avLst/>
          </a:prstGeom>
          <a:noFill/>
        </p:spPr>
        <p:txBody>
          <a:bodyPr wrap="square" rtlCol="0">
            <a:spAutoFit/>
          </a:bodyPr>
          <a:lstStyle/>
          <a:p>
            <a:pPr algn="ctr">
              <a:lnSpc>
                <a:spcPct val="150000"/>
              </a:lnSpc>
            </a:pPr>
            <a:r>
              <a:rPr lang="zh-TW" altLang="en-US" sz="4000" dirty="0">
                <a:latin typeface="+mn-ea"/>
              </a:rPr>
              <a:t>年月，泛指时间。</a:t>
            </a:r>
          </a:p>
        </p:txBody>
      </p:sp>
    </p:spTree>
    <p:extLst>
      <p:ext uri="{BB962C8B-B14F-4D97-AF65-F5344CB8AC3E}">
        <p14:creationId xmlns:p14="http://schemas.microsoft.com/office/powerpoint/2010/main" val="3351144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ppt_x"/>
                                          </p:val>
                                        </p:tav>
                                        <p:tav tm="100000">
                                          <p:val>
                                            <p:strVal val="#ppt_x"/>
                                          </p:val>
                                        </p:tav>
                                      </p:tavLst>
                                    </p:anim>
                                    <p:anim calcmode="lin" valueType="num">
                                      <p:cBhvr additive="base">
                                        <p:cTn id="3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5"/>
                                        </p:tgtEl>
                                        <p:attrNameLst>
                                          <p:attrName>style.visibility</p:attrName>
                                        </p:attrNameLst>
                                      </p:cBhvr>
                                      <p:to>
                                        <p:strVal val="visible"/>
                                      </p:to>
                                    </p:set>
                                    <p:anim calcmode="lin" valueType="num">
                                      <p:cBhvr additive="base">
                                        <p:cTn id="49" dur="500" fill="hold"/>
                                        <p:tgtEl>
                                          <p:spTgt spid="5"/>
                                        </p:tgtEl>
                                        <p:attrNameLst>
                                          <p:attrName>ppt_x</p:attrName>
                                        </p:attrNameLst>
                                      </p:cBhvr>
                                      <p:tavLst>
                                        <p:tav tm="0">
                                          <p:val>
                                            <p:strVal val="#ppt_x"/>
                                          </p:val>
                                        </p:tav>
                                        <p:tav tm="100000">
                                          <p:val>
                                            <p:strVal val="#ppt_x"/>
                                          </p:val>
                                        </p:tav>
                                      </p:tavLst>
                                    </p:anim>
                                    <p:anim calcmode="lin" valueType="num">
                                      <p:cBhvr additive="base">
                                        <p:cTn id="5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additive="base">
                                        <p:cTn id="55" dur="500" fill="hold"/>
                                        <p:tgtEl>
                                          <p:spTgt spid="16"/>
                                        </p:tgtEl>
                                        <p:attrNameLst>
                                          <p:attrName>ppt_x</p:attrName>
                                        </p:attrNameLst>
                                      </p:cBhvr>
                                      <p:tavLst>
                                        <p:tav tm="0">
                                          <p:val>
                                            <p:strVal val="#ppt_x"/>
                                          </p:val>
                                        </p:tav>
                                        <p:tav tm="100000">
                                          <p:val>
                                            <p:strVal val="#ppt_x"/>
                                          </p:val>
                                        </p:tav>
                                      </p:tavLst>
                                    </p:anim>
                                    <p:anim calcmode="lin" valueType="num">
                                      <p:cBhvr additive="base">
                                        <p:cTn id="5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6"/>
                                        </p:tgtEl>
                                        <p:attrNameLst>
                                          <p:attrName>style.visibility</p:attrName>
                                        </p:attrNameLst>
                                      </p:cBhvr>
                                      <p:to>
                                        <p:strVal val="visible"/>
                                      </p:to>
                                    </p:set>
                                    <p:anim calcmode="lin" valueType="num">
                                      <p:cBhvr additive="base">
                                        <p:cTn id="67" dur="500" fill="hold"/>
                                        <p:tgtEl>
                                          <p:spTgt spid="6"/>
                                        </p:tgtEl>
                                        <p:attrNameLst>
                                          <p:attrName>ppt_x</p:attrName>
                                        </p:attrNameLst>
                                      </p:cBhvr>
                                      <p:tavLst>
                                        <p:tav tm="0">
                                          <p:val>
                                            <p:strVal val="#ppt_x"/>
                                          </p:val>
                                        </p:tav>
                                        <p:tav tm="100000">
                                          <p:val>
                                            <p:strVal val="#ppt_x"/>
                                          </p:val>
                                        </p:tav>
                                      </p:tavLst>
                                    </p:anim>
                                    <p:anim calcmode="lin" valueType="num">
                                      <p:cBhvr additive="base">
                                        <p:cTn id="6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7" grpId="0"/>
      <p:bldP spid="8" grpId="0"/>
      <p:bldP spid="9" grpId="0"/>
      <p:bldP spid="11" grpId="0"/>
      <p:bldP spid="13" grpId="0"/>
      <p:bldP spid="15" grpId="0"/>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F3CD4040-8AA2-4C10-9B71-61F11E7BCD9A}"/>
              </a:ext>
            </a:extLst>
          </p:cNvPr>
          <p:cNvSpPr txBox="1"/>
          <p:nvPr/>
        </p:nvSpPr>
        <p:spPr>
          <a:xfrm>
            <a:off x="328503" y="639348"/>
            <a:ext cx="4327450" cy="1107996"/>
          </a:xfrm>
          <a:prstGeom prst="rect">
            <a:avLst/>
          </a:prstGeom>
          <a:solidFill>
            <a:srgbClr val="002060"/>
          </a:solidFill>
          <a:ln>
            <a:solidFill>
              <a:schemeClr val="accent3">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wrap="square" rtlCol="0" anchor="ctr">
            <a:spAutoFit/>
          </a:bodyPr>
          <a:lstStyle/>
          <a:p>
            <a:pPr algn="ctr"/>
            <a:r>
              <a:rPr lang="zh-TW" altLang="en-US" sz="6600" dirty="0">
                <a:solidFill>
                  <a:schemeClr val="bg1"/>
                </a:solidFill>
                <a:latin typeface="微軟正黑體" panose="020B0604030504040204" pitchFamily="34" charset="-120"/>
                <a:ea typeface="微軟正黑體" panose="020B0604030504040204" pitchFamily="34" charset="-120"/>
              </a:rPr>
              <a:t>各司其职</a:t>
            </a:r>
            <a:endParaRPr lang="en-US" altLang="zh-TW" sz="6600" dirty="0">
              <a:solidFill>
                <a:schemeClr val="bg1"/>
              </a:solidFill>
              <a:latin typeface="微軟正黑體" panose="020B0604030504040204" pitchFamily="34" charset="-120"/>
              <a:ea typeface="微軟正黑體" panose="020B0604030504040204" pitchFamily="34" charset="-120"/>
            </a:endParaRPr>
          </a:p>
        </p:txBody>
      </p:sp>
      <p:sp>
        <p:nvSpPr>
          <p:cNvPr id="3" name="矩形 2">
            <a:extLst>
              <a:ext uri="{FF2B5EF4-FFF2-40B4-BE49-F238E27FC236}">
                <a16:creationId xmlns:a16="http://schemas.microsoft.com/office/drawing/2014/main" id="{5EFAA07E-D2DF-410D-BA07-6EE204523098}"/>
              </a:ext>
            </a:extLst>
          </p:cNvPr>
          <p:cNvSpPr/>
          <p:nvPr/>
        </p:nvSpPr>
        <p:spPr>
          <a:xfrm>
            <a:off x="6029325" y="2274928"/>
            <a:ext cx="6096000" cy="4030591"/>
          </a:xfrm>
          <a:prstGeom prst="rect">
            <a:avLst/>
          </a:prstGeom>
        </p:spPr>
        <p:txBody>
          <a:bodyPr wrap="square">
            <a:spAutoFit/>
          </a:bodyPr>
          <a:lstStyle/>
          <a:p>
            <a:pPr algn="ctr">
              <a:lnSpc>
                <a:spcPct val="150000"/>
              </a:lnSpc>
            </a:pPr>
            <a:r>
              <a:rPr lang="zh-CN" altLang="en-US" sz="4400" dirty="0">
                <a:latin typeface="微軟正黑體" panose="020B0604030504040204" pitchFamily="34" charset="-120"/>
                <a:ea typeface="微軟正黑體" panose="020B0604030504040204" pitchFamily="34" charset="-120"/>
              </a:rPr>
              <a:t>老板的要求不多，他只希望所有员工都能</a:t>
            </a:r>
            <a:r>
              <a:rPr lang="zh-CN" altLang="en-US" sz="4400" b="1" dirty="0">
                <a:solidFill>
                  <a:srgbClr val="FF0000"/>
                </a:solidFill>
                <a:latin typeface="微軟正黑體" panose="020B0604030504040204" pitchFamily="34" charset="-120"/>
                <a:ea typeface="微軟正黑體" panose="020B0604030504040204" pitchFamily="34" charset="-120"/>
              </a:rPr>
              <a:t>各司其职</a:t>
            </a:r>
            <a:r>
              <a:rPr lang="zh-TW" altLang="en-US" sz="4400" dirty="0">
                <a:latin typeface="微軟正黑體" panose="020B0604030504040204" pitchFamily="34" charset="-120"/>
                <a:ea typeface="微軟正黑體" panose="020B0604030504040204" pitchFamily="34" charset="-120"/>
              </a:rPr>
              <a:t>，做好自己该做的工作。</a:t>
            </a:r>
          </a:p>
        </p:txBody>
      </p:sp>
      <p:cxnSp>
        <p:nvCxnSpPr>
          <p:cNvPr id="5" name="直線單箭頭接點 4">
            <a:extLst>
              <a:ext uri="{FF2B5EF4-FFF2-40B4-BE49-F238E27FC236}">
                <a16:creationId xmlns:a16="http://schemas.microsoft.com/office/drawing/2014/main" id="{036036A7-BBBC-4FBA-AF40-C2B26F213443}"/>
              </a:ext>
            </a:extLst>
          </p:cNvPr>
          <p:cNvCxnSpPr>
            <a:cxnSpLocks/>
            <a:stCxn id="2" idx="3"/>
            <a:endCxn id="6" idx="1"/>
          </p:cNvCxnSpPr>
          <p:nvPr/>
        </p:nvCxnSpPr>
        <p:spPr>
          <a:xfrm>
            <a:off x="4655953" y="1193346"/>
            <a:ext cx="720477" cy="8406"/>
          </a:xfrm>
          <a:prstGeom prst="straightConnector1">
            <a:avLst/>
          </a:prstGeom>
          <a:ln w="762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6" name="文字方塊 5">
            <a:extLst>
              <a:ext uri="{FF2B5EF4-FFF2-40B4-BE49-F238E27FC236}">
                <a16:creationId xmlns:a16="http://schemas.microsoft.com/office/drawing/2014/main" id="{37018BC7-6073-4CA9-9B83-CB477C626896}"/>
              </a:ext>
            </a:extLst>
          </p:cNvPr>
          <p:cNvSpPr txBox="1"/>
          <p:nvPr/>
        </p:nvSpPr>
        <p:spPr>
          <a:xfrm>
            <a:off x="5376430" y="847809"/>
            <a:ext cx="6767945" cy="707886"/>
          </a:xfrm>
          <a:prstGeom prst="rect">
            <a:avLst/>
          </a:prstGeom>
          <a:noFill/>
          <a:ln w="76200">
            <a:solidFill>
              <a:srgbClr val="002060"/>
            </a:solidFill>
          </a:ln>
        </p:spPr>
        <p:txBody>
          <a:bodyPr wrap="square" rtlCol="0">
            <a:spAutoFit/>
          </a:bodyPr>
          <a:lstStyle/>
          <a:p>
            <a:pPr algn="ctr"/>
            <a:r>
              <a:rPr lang="zh-TW" altLang="en-US" sz="4000" dirty="0">
                <a:solidFill>
                  <a:srgbClr val="002060"/>
                </a:solidFill>
                <a:latin typeface="微軟正黑體" panose="020B0604030504040204" pitchFamily="34" charset="-120"/>
                <a:ea typeface="微軟正黑體" panose="020B0604030504040204" pitchFamily="34" charset="-120"/>
              </a:rPr>
              <a:t>各自做自己职务范围的事。</a:t>
            </a:r>
          </a:p>
        </p:txBody>
      </p:sp>
      <p:pic>
        <p:nvPicPr>
          <p:cNvPr id="10" name="圖片 9">
            <a:extLst>
              <a:ext uri="{FF2B5EF4-FFF2-40B4-BE49-F238E27FC236}">
                <a16:creationId xmlns:a16="http://schemas.microsoft.com/office/drawing/2014/main" id="{430F5292-F8E5-4C90-8869-55B1ABAE27AF}"/>
              </a:ext>
            </a:extLst>
          </p:cNvPr>
          <p:cNvPicPr>
            <a:picLocks noChangeAspect="1"/>
          </p:cNvPicPr>
          <p:nvPr/>
        </p:nvPicPr>
        <p:blipFill>
          <a:blip r:embed="rId2"/>
          <a:stretch>
            <a:fillRect/>
          </a:stretch>
        </p:blipFill>
        <p:spPr>
          <a:xfrm>
            <a:off x="328503" y="2405633"/>
            <a:ext cx="5375181" cy="3813019"/>
          </a:xfrm>
          <a:prstGeom prst="rect">
            <a:avLst/>
          </a:prstGeom>
        </p:spPr>
      </p:pic>
    </p:spTree>
    <p:extLst>
      <p:ext uri="{BB962C8B-B14F-4D97-AF65-F5344CB8AC3E}">
        <p14:creationId xmlns:p14="http://schemas.microsoft.com/office/powerpoint/2010/main" val="551364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D4C68E01-C78E-4DBB-A346-27748A780E37}"/>
              </a:ext>
            </a:extLst>
          </p:cNvPr>
          <p:cNvSpPr txBox="1"/>
          <p:nvPr/>
        </p:nvSpPr>
        <p:spPr>
          <a:xfrm>
            <a:off x="0" y="172226"/>
            <a:ext cx="2151321" cy="1107996"/>
          </a:xfrm>
          <a:prstGeom prst="rect">
            <a:avLst/>
          </a:prstGeom>
          <a:solidFill>
            <a:schemeClr val="accent2"/>
          </a:solidFill>
          <a:ln>
            <a:solidFill>
              <a:schemeClr val="accent2"/>
            </a:solidFill>
          </a:ln>
        </p:spPr>
        <p:txBody>
          <a:bodyPr wrap="square" rtlCol="0">
            <a:spAutoFit/>
          </a:bodyPr>
          <a:lstStyle/>
          <a:p>
            <a:pPr algn="ctr"/>
            <a:r>
              <a:rPr lang="zh-TW" altLang="en-US" sz="6600" dirty="0">
                <a:solidFill>
                  <a:schemeClr val="bg1"/>
                </a:solidFill>
                <a:latin typeface="+mn-ea"/>
              </a:rPr>
              <a:t>匆促</a:t>
            </a:r>
            <a:endParaRPr lang="en-US" altLang="zh-TW" sz="6600" dirty="0">
              <a:solidFill>
                <a:schemeClr val="bg1"/>
              </a:solidFill>
              <a:latin typeface="+mn-ea"/>
            </a:endParaRPr>
          </a:p>
        </p:txBody>
      </p:sp>
      <p:sp>
        <p:nvSpPr>
          <p:cNvPr id="4" name="文字方塊 3">
            <a:extLst>
              <a:ext uri="{FF2B5EF4-FFF2-40B4-BE49-F238E27FC236}">
                <a16:creationId xmlns:a16="http://schemas.microsoft.com/office/drawing/2014/main" id="{AE265C2A-CA00-4841-992C-7C43D64B6320}"/>
              </a:ext>
            </a:extLst>
          </p:cNvPr>
          <p:cNvSpPr txBox="1"/>
          <p:nvPr/>
        </p:nvSpPr>
        <p:spPr>
          <a:xfrm>
            <a:off x="6096000" y="202197"/>
            <a:ext cx="2151321" cy="1107996"/>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zh-TW" altLang="en-US" sz="6600" dirty="0">
                <a:solidFill>
                  <a:schemeClr val="bg1"/>
                </a:solidFill>
                <a:latin typeface="+mn-ea"/>
              </a:rPr>
              <a:t>情人</a:t>
            </a:r>
            <a:endParaRPr lang="en-US" altLang="zh-TW" sz="6600" dirty="0">
              <a:solidFill>
                <a:schemeClr val="bg1"/>
              </a:solidFill>
              <a:latin typeface="+mn-ea"/>
            </a:endParaRPr>
          </a:p>
        </p:txBody>
      </p:sp>
      <p:sp>
        <p:nvSpPr>
          <p:cNvPr id="5" name="文字方塊 4">
            <a:extLst>
              <a:ext uri="{FF2B5EF4-FFF2-40B4-BE49-F238E27FC236}">
                <a16:creationId xmlns:a16="http://schemas.microsoft.com/office/drawing/2014/main" id="{558E7656-10B4-4306-9253-BEABC2FAD5CB}"/>
              </a:ext>
            </a:extLst>
          </p:cNvPr>
          <p:cNvSpPr txBox="1"/>
          <p:nvPr/>
        </p:nvSpPr>
        <p:spPr>
          <a:xfrm>
            <a:off x="-1" y="3449138"/>
            <a:ext cx="2151321" cy="1107996"/>
          </a:xfrm>
          <a:prstGeom prst="rect">
            <a:avLst/>
          </a:prstGeom>
          <a:solidFill>
            <a:schemeClr val="accent2"/>
          </a:solidFill>
          <a:ln>
            <a:solidFill>
              <a:schemeClr val="accent2"/>
            </a:solidFill>
          </a:ln>
        </p:spPr>
        <p:txBody>
          <a:bodyPr wrap="square" rtlCol="0" anchor="ctr">
            <a:spAutoFit/>
          </a:bodyPr>
          <a:lstStyle/>
          <a:p>
            <a:pPr algn="ctr"/>
            <a:r>
              <a:rPr lang="zh-TW" altLang="en-US" sz="6600" dirty="0">
                <a:solidFill>
                  <a:schemeClr val="bg1"/>
                </a:solidFill>
                <a:latin typeface="+mn-ea"/>
              </a:rPr>
              <a:t>节制</a:t>
            </a:r>
            <a:endParaRPr lang="en-US" altLang="zh-TW" sz="6600" dirty="0">
              <a:solidFill>
                <a:schemeClr val="bg1"/>
              </a:solidFill>
              <a:latin typeface="+mn-ea"/>
            </a:endParaRPr>
          </a:p>
        </p:txBody>
      </p:sp>
      <p:sp>
        <p:nvSpPr>
          <p:cNvPr id="6" name="文字方塊 5">
            <a:extLst>
              <a:ext uri="{FF2B5EF4-FFF2-40B4-BE49-F238E27FC236}">
                <a16:creationId xmlns:a16="http://schemas.microsoft.com/office/drawing/2014/main" id="{04856BEF-FABE-4A15-82C8-163159CEDA31}"/>
              </a:ext>
            </a:extLst>
          </p:cNvPr>
          <p:cNvSpPr txBox="1"/>
          <p:nvPr/>
        </p:nvSpPr>
        <p:spPr>
          <a:xfrm>
            <a:off x="6096000" y="3388985"/>
            <a:ext cx="2151321" cy="1107996"/>
          </a:xfrm>
          <a:prstGeom prst="rect">
            <a:avLst/>
          </a:prstGeom>
          <a:solidFill>
            <a:schemeClr val="accent2"/>
          </a:solidFill>
          <a:ln>
            <a:solidFill>
              <a:schemeClr val="accent2"/>
            </a:solidFill>
          </a:ln>
        </p:spPr>
        <p:txBody>
          <a:bodyPr wrap="square" rtlCol="0" anchor="ctr">
            <a:spAutoFit/>
          </a:bodyPr>
          <a:lstStyle/>
          <a:p>
            <a:pPr algn="ctr"/>
            <a:r>
              <a:rPr lang="zh-TW" altLang="en-US" sz="6600" dirty="0">
                <a:solidFill>
                  <a:schemeClr val="bg1"/>
                </a:solidFill>
                <a:latin typeface="+mn-ea"/>
              </a:rPr>
              <a:t>若是</a:t>
            </a:r>
            <a:endParaRPr lang="en-US" altLang="zh-TW" sz="6600" dirty="0">
              <a:solidFill>
                <a:schemeClr val="bg1"/>
              </a:solidFill>
              <a:latin typeface="+mn-ea"/>
            </a:endParaRPr>
          </a:p>
        </p:txBody>
      </p:sp>
      <p:sp>
        <p:nvSpPr>
          <p:cNvPr id="7" name="文字方塊 6">
            <a:extLst>
              <a:ext uri="{FF2B5EF4-FFF2-40B4-BE49-F238E27FC236}">
                <a16:creationId xmlns:a16="http://schemas.microsoft.com/office/drawing/2014/main" id="{68B57BA2-0295-4EFA-B412-794A9C802DBE}"/>
              </a:ext>
            </a:extLst>
          </p:cNvPr>
          <p:cNvSpPr txBox="1"/>
          <p:nvPr/>
        </p:nvSpPr>
        <p:spPr>
          <a:xfrm>
            <a:off x="0" y="1969611"/>
            <a:ext cx="6057512" cy="916469"/>
          </a:xfrm>
          <a:prstGeom prst="rect">
            <a:avLst/>
          </a:prstGeom>
          <a:noFill/>
        </p:spPr>
        <p:txBody>
          <a:bodyPr wrap="square" rtlCol="0">
            <a:spAutoFit/>
          </a:bodyPr>
          <a:lstStyle/>
          <a:p>
            <a:pPr algn="ctr">
              <a:lnSpc>
                <a:spcPct val="150000"/>
              </a:lnSpc>
            </a:pPr>
            <a:r>
              <a:rPr lang="zh-TW" altLang="en-US" sz="4000" dirty="0">
                <a:latin typeface="+mn-ea"/>
              </a:rPr>
              <a:t>匆忙仓促。</a:t>
            </a:r>
          </a:p>
        </p:txBody>
      </p:sp>
      <p:sp>
        <p:nvSpPr>
          <p:cNvPr id="8" name="文字方塊 7">
            <a:extLst>
              <a:ext uri="{FF2B5EF4-FFF2-40B4-BE49-F238E27FC236}">
                <a16:creationId xmlns:a16="http://schemas.microsoft.com/office/drawing/2014/main" id="{4FD80E1D-4098-4E8F-80F3-90702602E502}"/>
              </a:ext>
            </a:extLst>
          </p:cNvPr>
          <p:cNvSpPr txBox="1"/>
          <p:nvPr/>
        </p:nvSpPr>
        <p:spPr>
          <a:xfrm>
            <a:off x="6134489" y="1979719"/>
            <a:ext cx="6057511" cy="906361"/>
          </a:xfrm>
          <a:prstGeom prst="rect">
            <a:avLst/>
          </a:prstGeom>
          <a:noFill/>
        </p:spPr>
        <p:txBody>
          <a:bodyPr wrap="square" rtlCol="0">
            <a:spAutoFit/>
          </a:bodyPr>
          <a:lstStyle/>
          <a:p>
            <a:pPr algn="ctr">
              <a:lnSpc>
                <a:spcPct val="150000"/>
              </a:lnSpc>
            </a:pPr>
            <a:r>
              <a:rPr lang="zh-TW" altLang="en-US" sz="4000" dirty="0">
                <a:latin typeface="+mn-ea"/>
              </a:rPr>
              <a:t>恋爱中的男女互为情人。</a:t>
            </a:r>
          </a:p>
        </p:txBody>
      </p:sp>
      <p:sp>
        <p:nvSpPr>
          <p:cNvPr id="9" name="文字方塊 8">
            <a:extLst>
              <a:ext uri="{FF2B5EF4-FFF2-40B4-BE49-F238E27FC236}">
                <a16:creationId xmlns:a16="http://schemas.microsoft.com/office/drawing/2014/main" id="{D17DCB4F-281E-48F9-8B9B-F6FF1FC41050}"/>
              </a:ext>
            </a:extLst>
          </p:cNvPr>
          <p:cNvSpPr txBox="1"/>
          <p:nvPr/>
        </p:nvSpPr>
        <p:spPr>
          <a:xfrm>
            <a:off x="0" y="4792651"/>
            <a:ext cx="6096000" cy="902555"/>
          </a:xfrm>
          <a:prstGeom prst="rect">
            <a:avLst/>
          </a:prstGeom>
          <a:noFill/>
        </p:spPr>
        <p:txBody>
          <a:bodyPr wrap="square" rtlCol="0">
            <a:spAutoFit/>
          </a:bodyPr>
          <a:lstStyle/>
          <a:p>
            <a:pPr algn="ctr">
              <a:lnSpc>
                <a:spcPct val="150000"/>
              </a:lnSpc>
            </a:pPr>
            <a:r>
              <a:rPr lang="zh-TW" altLang="en-US" sz="4000" dirty="0">
                <a:latin typeface="+mn-ea"/>
              </a:rPr>
              <a:t>限制或控制。</a:t>
            </a:r>
          </a:p>
        </p:txBody>
      </p:sp>
      <p:sp>
        <p:nvSpPr>
          <p:cNvPr id="11" name="矩形 10">
            <a:extLst>
              <a:ext uri="{FF2B5EF4-FFF2-40B4-BE49-F238E27FC236}">
                <a16:creationId xmlns:a16="http://schemas.microsoft.com/office/drawing/2014/main" id="{9AF8CCF4-6697-482F-81B6-2EF38231843A}"/>
              </a:ext>
            </a:extLst>
          </p:cNvPr>
          <p:cNvSpPr/>
          <p:nvPr/>
        </p:nvSpPr>
        <p:spPr>
          <a:xfrm>
            <a:off x="2151320" y="3575469"/>
            <a:ext cx="3944679" cy="1077218"/>
          </a:xfrm>
          <a:prstGeom prst="rect">
            <a:avLst/>
          </a:prstGeom>
        </p:spPr>
        <p:txBody>
          <a:bodyPr wrap="square">
            <a:spAutoFit/>
          </a:bodyPr>
          <a:lstStyle/>
          <a:p>
            <a:pPr algn="ctr"/>
            <a:r>
              <a:rPr lang="en-US" altLang="zh-TW" sz="3200" dirty="0"/>
              <a:t>control;</a:t>
            </a:r>
          </a:p>
          <a:p>
            <a:pPr algn="ctr"/>
            <a:r>
              <a:rPr lang="en-US" altLang="zh-TW" sz="3200" dirty="0"/>
              <a:t>be moderate in</a:t>
            </a:r>
            <a:endParaRPr lang="zh-TW" altLang="en-US" sz="3200" dirty="0">
              <a:latin typeface="+mn-ea"/>
              <a:cs typeface="Calibri" panose="020F0502020204030204" pitchFamily="34" charset="0"/>
            </a:endParaRPr>
          </a:p>
        </p:txBody>
      </p:sp>
      <p:sp>
        <p:nvSpPr>
          <p:cNvPr id="13" name="矩形 12">
            <a:extLst>
              <a:ext uri="{FF2B5EF4-FFF2-40B4-BE49-F238E27FC236}">
                <a16:creationId xmlns:a16="http://schemas.microsoft.com/office/drawing/2014/main" id="{32AA8BD3-2869-40FD-A7C0-6100AC3E5D3A}"/>
              </a:ext>
            </a:extLst>
          </p:cNvPr>
          <p:cNvSpPr/>
          <p:nvPr/>
        </p:nvSpPr>
        <p:spPr>
          <a:xfrm>
            <a:off x="8247322" y="3800880"/>
            <a:ext cx="3945068" cy="584775"/>
          </a:xfrm>
          <a:prstGeom prst="rect">
            <a:avLst/>
          </a:prstGeom>
        </p:spPr>
        <p:txBody>
          <a:bodyPr wrap="square">
            <a:spAutoFit/>
          </a:bodyPr>
          <a:lstStyle/>
          <a:p>
            <a:pPr algn="ctr"/>
            <a:r>
              <a:rPr lang="en-US" altLang="zh-TW" sz="3200" dirty="0"/>
              <a:t>if</a:t>
            </a:r>
            <a:endParaRPr lang="zh-TW" altLang="en-US" sz="3200" dirty="0">
              <a:latin typeface="+mn-ea"/>
              <a:cs typeface="Calibri" panose="020F0502020204030204" pitchFamily="34" charset="0"/>
            </a:endParaRPr>
          </a:p>
        </p:txBody>
      </p:sp>
      <p:sp>
        <p:nvSpPr>
          <p:cNvPr id="14" name="矩形 13">
            <a:extLst>
              <a:ext uri="{FF2B5EF4-FFF2-40B4-BE49-F238E27FC236}">
                <a16:creationId xmlns:a16="http://schemas.microsoft.com/office/drawing/2014/main" id="{6B1E5DB5-A453-4C9C-BA79-98369E7D6F4E}"/>
              </a:ext>
            </a:extLst>
          </p:cNvPr>
          <p:cNvSpPr/>
          <p:nvPr/>
        </p:nvSpPr>
        <p:spPr>
          <a:xfrm>
            <a:off x="8285810" y="393249"/>
            <a:ext cx="3906190" cy="584775"/>
          </a:xfrm>
          <a:prstGeom prst="rect">
            <a:avLst/>
          </a:prstGeom>
        </p:spPr>
        <p:txBody>
          <a:bodyPr wrap="square">
            <a:spAutoFit/>
          </a:bodyPr>
          <a:lstStyle/>
          <a:p>
            <a:pPr algn="ctr"/>
            <a:r>
              <a:rPr lang="en-US" altLang="zh-TW" sz="3200" dirty="0"/>
              <a:t>lover</a:t>
            </a:r>
            <a:endParaRPr lang="zh-TW" altLang="en-US" sz="3200" dirty="0">
              <a:latin typeface="+mn-ea"/>
              <a:cs typeface="Calibri" panose="020F0502020204030204" pitchFamily="34" charset="0"/>
            </a:endParaRPr>
          </a:p>
        </p:txBody>
      </p:sp>
      <p:sp>
        <p:nvSpPr>
          <p:cNvPr id="15" name="矩形 14">
            <a:extLst>
              <a:ext uri="{FF2B5EF4-FFF2-40B4-BE49-F238E27FC236}">
                <a16:creationId xmlns:a16="http://schemas.microsoft.com/office/drawing/2014/main" id="{58C387E4-4460-4071-8CB6-8D0ABB1306E7}"/>
              </a:ext>
            </a:extLst>
          </p:cNvPr>
          <p:cNvSpPr/>
          <p:nvPr/>
        </p:nvSpPr>
        <p:spPr>
          <a:xfrm>
            <a:off x="2189810" y="355508"/>
            <a:ext cx="3926972" cy="584775"/>
          </a:xfrm>
          <a:prstGeom prst="rect">
            <a:avLst/>
          </a:prstGeom>
        </p:spPr>
        <p:txBody>
          <a:bodyPr wrap="square">
            <a:spAutoFit/>
          </a:bodyPr>
          <a:lstStyle/>
          <a:p>
            <a:pPr algn="ctr"/>
            <a:r>
              <a:rPr lang="en-US" altLang="zh-TW" sz="3200" dirty="0"/>
              <a:t>in a hurry</a:t>
            </a:r>
            <a:endParaRPr lang="zh-TW" altLang="en-US" sz="3200" dirty="0">
              <a:latin typeface="+mn-ea"/>
              <a:cs typeface="Calibri" panose="020F0502020204030204" pitchFamily="34" charset="0"/>
            </a:endParaRPr>
          </a:p>
        </p:txBody>
      </p:sp>
      <p:sp>
        <p:nvSpPr>
          <p:cNvPr id="16" name="文字方塊 15">
            <a:extLst>
              <a:ext uri="{FF2B5EF4-FFF2-40B4-BE49-F238E27FC236}">
                <a16:creationId xmlns:a16="http://schemas.microsoft.com/office/drawing/2014/main" id="{2CB9F9E9-C2B8-4189-99BC-000CEF995CD8}"/>
              </a:ext>
            </a:extLst>
          </p:cNvPr>
          <p:cNvSpPr txBox="1"/>
          <p:nvPr/>
        </p:nvSpPr>
        <p:spPr>
          <a:xfrm>
            <a:off x="6134489" y="4829919"/>
            <a:ext cx="6096000" cy="1825884"/>
          </a:xfrm>
          <a:prstGeom prst="rect">
            <a:avLst/>
          </a:prstGeom>
          <a:noFill/>
        </p:spPr>
        <p:txBody>
          <a:bodyPr wrap="square" rtlCol="0">
            <a:spAutoFit/>
          </a:bodyPr>
          <a:lstStyle/>
          <a:p>
            <a:pPr algn="ctr">
              <a:lnSpc>
                <a:spcPct val="150000"/>
              </a:lnSpc>
            </a:pPr>
            <a:r>
              <a:rPr lang="zh-TW" altLang="en-US" sz="4000" dirty="0">
                <a:latin typeface="+mn-ea"/>
              </a:rPr>
              <a:t>俵是假设关系，相当于“如果”。</a:t>
            </a:r>
          </a:p>
        </p:txBody>
      </p:sp>
    </p:spTree>
    <p:extLst>
      <p:ext uri="{BB962C8B-B14F-4D97-AF65-F5344CB8AC3E}">
        <p14:creationId xmlns:p14="http://schemas.microsoft.com/office/powerpoint/2010/main" val="1879706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additive="base">
                                        <p:cTn id="37" dur="500" fill="hold"/>
                                        <p:tgtEl>
                                          <p:spTgt spid="4"/>
                                        </p:tgtEl>
                                        <p:attrNameLst>
                                          <p:attrName>ppt_x</p:attrName>
                                        </p:attrNameLst>
                                      </p:cBhvr>
                                      <p:tavLst>
                                        <p:tav tm="0">
                                          <p:val>
                                            <p:strVal val="#ppt_x"/>
                                          </p:val>
                                        </p:tav>
                                        <p:tav tm="100000">
                                          <p:val>
                                            <p:strVal val="#ppt_x"/>
                                          </p:val>
                                        </p:tav>
                                      </p:tavLst>
                                    </p:anim>
                                    <p:anim calcmode="lin" valueType="num">
                                      <p:cBhvr additive="base">
                                        <p:cTn id="3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ppt_x"/>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500" fill="hold"/>
                                        <p:tgtEl>
                                          <p:spTgt spid="11"/>
                                        </p:tgtEl>
                                        <p:attrNameLst>
                                          <p:attrName>ppt_x</p:attrName>
                                        </p:attrNameLst>
                                      </p:cBhvr>
                                      <p:tavLst>
                                        <p:tav tm="0">
                                          <p:val>
                                            <p:strVal val="#ppt_x"/>
                                          </p:val>
                                        </p:tav>
                                        <p:tav tm="100000">
                                          <p:val>
                                            <p:strVal val="#ppt_x"/>
                                          </p:val>
                                        </p:tav>
                                      </p:tavLst>
                                    </p:anim>
                                    <p:anim calcmode="lin" valueType="num">
                                      <p:cBhvr additive="base">
                                        <p:cTn id="5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5"/>
                                        </p:tgtEl>
                                        <p:attrNameLst>
                                          <p:attrName>style.visibility</p:attrName>
                                        </p:attrNameLst>
                                      </p:cBhvr>
                                      <p:to>
                                        <p:strVal val="visible"/>
                                      </p:to>
                                    </p:set>
                                    <p:anim calcmode="lin" valueType="num">
                                      <p:cBhvr additive="base">
                                        <p:cTn id="55" dur="500" fill="hold"/>
                                        <p:tgtEl>
                                          <p:spTgt spid="5"/>
                                        </p:tgtEl>
                                        <p:attrNameLst>
                                          <p:attrName>ppt_x</p:attrName>
                                        </p:attrNameLst>
                                      </p:cBhvr>
                                      <p:tavLst>
                                        <p:tav tm="0">
                                          <p:val>
                                            <p:strVal val="#ppt_x"/>
                                          </p:val>
                                        </p:tav>
                                        <p:tav tm="100000">
                                          <p:val>
                                            <p:strVal val="#ppt_x"/>
                                          </p:val>
                                        </p:tav>
                                      </p:tavLst>
                                    </p:anim>
                                    <p:anim calcmode="lin" valueType="num">
                                      <p:cBhvr additive="base">
                                        <p:cTn id="5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6"/>
                                        </p:tgtEl>
                                        <p:attrNameLst>
                                          <p:attrName>style.visibility</p:attrName>
                                        </p:attrNameLst>
                                      </p:cBhvr>
                                      <p:to>
                                        <p:strVal val="visible"/>
                                      </p:to>
                                    </p:set>
                                    <p:anim calcmode="lin" valueType="num">
                                      <p:cBhvr additive="base">
                                        <p:cTn id="61" dur="500" fill="hold"/>
                                        <p:tgtEl>
                                          <p:spTgt spid="16"/>
                                        </p:tgtEl>
                                        <p:attrNameLst>
                                          <p:attrName>ppt_x</p:attrName>
                                        </p:attrNameLst>
                                      </p:cBhvr>
                                      <p:tavLst>
                                        <p:tav tm="0">
                                          <p:val>
                                            <p:strVal val="#ppt_x"/>
                                          </p:val>
                                        </p:tav>
                                        <p:tav tm="100000">
                                          <p:val>
                                            <p:strVal val="#ppt_x"/>
                                          </p:val>
                                        </p:tav>
                                      </p:tavLst>
                                    </p:anim>
                                    <p:anim calcmode="lin" valueType="num">
                                      <p:cBhvr additive="base">
                                        <p:cTn id="6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additive="base">
                                        <p:cTn id="67" dur="500" fill="hold"/>
                                        <p:tgtEl>
                                          <p:spTgt spid="13"/>
                                        </p:tgtEl>
                                        <p:attrNameLst>
                                          <p:attrName>ppt_x</p:attrName>
                                        </p:attrNameLst>
                                      </p:cBhvr>
                                      <p:tavLst>
                                        <p:tav tm="0">
                                          <p:val>
                                            <p:strVal val="#ppt_x"/>
                                          </p:val>
                                        </p:tav>
                                        <p:tav tm="100000">
                                          <p:val>
                                            <p:strVal val="#ppt_x"/>
                                          </p:val>
                                        </p:tav>
                                      </p:tavLst>
                                    </p:anim>
                                    <p:anim calcmode="lin" valueType="num">
                                      <p:cBhvr additive="base">
                                        <p:cTn id="6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6"/>
                                        </p:tgtEl>
                                        <p:attrNameLst>
                                          <p:attrName>style.visibility</p:attrName>
                                        </p:attrNameLst>
                                      </p:cBhvr>
                                      <p:to>
                                        <p:strVal val="visible"/>
                                      </p:to>
                                    </p:set>
                                    <p:anim calcmode="lin" valueType="num">
                                      <p:cBhvr additive="base">
                                        <p:cTn id="73" dur="500" fill="hold"/>
                                        <p:tgtEl>
                                          <p:spTgt spid="6"/>
                                        </p:tgtEl>
                                        <p:attrNameLst>
                                          <p:attrName>ppt_x</p:attrName>
                                        </p:attrNameLst>
                                      </p:cBhvr>
                                      <p:tavLst>
                                        <p:tav tm="0">
                                          <p:val>
                                            <p:strVal val="#ppt_x"/>
                                          </p:val>
                                        </p:tav>
                                        <p:tav tm="100000">
                                          <p:val>
                                            <p:strVal val="#ppt_x"/>
                                          </p:val>
                                        </p:tav>
                                      </p:tavLst>
                                    </p:anim>
                                    <p:anim calcmode="lin" valueType="num">
                                      <p:cBhvr additive="base">
                                        <p:cTn id="7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7" grpId="0"/>
      <p:bldP spid="8" grpId="0"/>
      <p:bldP spid="9" grpId="0"/>
      <p:bldP spid="11" grpId="0"/>
      <p:bldP spid="13" grpId="0"/>
      <p:bldP spid="14" grpId="0"/>
      <p:bldP spid="15" grpId="0"/>
      <p:bldP spid="16"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D4C68E01-C78E-4DBB-A346-27748A780E37}"/>
              </a:ext>
            </a:extLst>
          </p:cNvPr>
          <p:cNvSpPr txBox="1"/>
          <p:nvPr/>
        </p:nvSpPr>
        <p:spPr>
          <a:xfrm>
            <a:off x="0" y="172226"/>
            <a:ext cx="2151321" cy="1107996"/>
          </a:xfrm>
          <a:prstGeom prst="rect">
            <a:avLst/>
          </a:prstGeom>
          <a:solidFill>
            <a:schemeClr val="accent2"/>
          </a:solidFill>
          <a:ln>
            <a:solidFill>
              <a:schemeClr val="accent2"/>
            </a:solidFill>
          </a:ln>
        </p:spPr>
        <p:txBody>
          <a:bodyPr wrap="square" rtlCol="0">
            <a:spAutoFit/>
          </a:bodyPr>
          <a:lstStyle/>
          <a:p>
            <a:pPr algn="ctr"/>
            <a:r>
              <a:rPr lang="zh-TW" altLang="en-US" sz="6600" dirty="0">
                <a:solidFill>
                  <a:schemeClr val="bg1"/>
                </a:solidFill>
                <a:latin typeface="+mn-ea"/>
              </a:rPr>
              <a:t>割断</a:t>
            </a:r>
            <a:endParaRPr lang="en-US" altLang="zh-TW" sz="6600" dirty="0">
              <a:solidFill>
                <a:schemeClr val="bg1"/>
              </a:solidFill>
              <a:latin typeface="+mn-ea"/>
            </a:endParaRPr>
          </a:p>
        </p:txBody>
      </p:sp>
      <p:sp>
        <p:nvSpPr>
          <p:cNvPr id="4" name="文字方塊 3">
            <a:extLst>
              <a:ext uri="{FF2B5EF4-FFF2-40B4-BE49-F238E27FC236}">
                <a16:creationId xmlns:a16="http://schemas.microsoft.com/office/drawing/2014/main" id="{AE265C2A-CA00-4841-992C-7C43D64B6320}"/>
              </a:ext>
            </a:extLst>
          </p:cNvPr>
          <p:cNvSpPr txBox="1"/>
          <p:nvPr/>
        </p:nvSpPr>
        <p:spPr>
          <a:xfrm>
            <a:off x="6096000" y="202197"/>
            <a:ext cx="2151321" cy="1107996"/>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zh-TW" altLang="en-US" sz="6600" dirty="0">
                <a:solidFill>
                  <a:schemeClr val="bg1"/>
                </a:solidFill>
                <a:latin typeface="+mn-ea"/>
              </a:rPr>
              <a:t>情丝</a:t>
            </a:r>
            <a:endParaRPr lang="en-US" altLang="zh-TW" sz="6600" dirty="0">
              <a:solidFill>
                <a:schemeClr val="bg1"/>
              </a:solidFill>
              <a:latin typeface="+mn-ea"/>
            </a:endParaRPr>
          </a:p>
        </p:txBody>
      </p:sp>
      <p:sp>
        <p:nvSpPr>
          <p:cNvPr id="5" name="文字方塊 4">
            <a:extLst>
              <a:ext uri="{FF2B5EF4-FFF2-40B4-BE49-F238E27FC236}">
                <a16:creationId xmlns:a16="http://schemas.microsoft.com/office/drawing/2014/main" id="{558E7656-10B4-4306-9253-BEABC2FAD5CB}"/>
              </a:ext>
            </a:extLst>
          </p:cNvPr>
          <p:cNvSpPr txBox="1"/>
          <p:nvPr/>
        </p:nvSpPr>
        <p:spPr>
          <a:xfrm>
            <a:off x="-1" y="3449138"/>
            <a:ext cx="2151321" cy="1107996"/>
          </a:xfrm>
          <a:prstGeom prst="rect">
            <a:avLst/>
          </a:prstGeom>
          <a:solidFill>
            <a:schemeClr val="accent2"/>
          </a:solidFill>
          <a:ln>
            <a:solidFill>
              <a:schemeClr val="accent2"/>
            </a:solidFill>
          </a:ln>
        </p:spPr>
        <p:txBody>
          <a:bodyPr wrap="square" rtlCol="0" anchor="ctr">
            <a:spAutoFit/>
          </a:bodyPr>
          <a:lstStyle/>
          <a:p>
            <a:pPr algn="ctr"/>
            <a:r>
              <a:rPr lang="zh-TW" altLang="en-US" sz="6600" dirty="0">
                <a:solidFill>
                  <a:schemeClr val="bg1"/>
                </a:solidFill>
                <a:latin typeface="+mn-ea"/>
              </a:rPr>
              <a:t>忧伤</a:t>
            </a:r>
            <a:endParaRPr lang="en-US" altLang="zh-TW" sz="6600" dirty="0">
              <a:solidFill>
                <a:schemeClr val="bg1"/>
              </a:solidFill>
              <a:latin typeface="+mn-ea"/>
            </a:endParaRPr>
          </a:p>
        </p:txBody>
      </p:sp>
      <p:sp>
        <p:nvSpPr>
          <p:cNvPr id="6" name="文字方塊 5">
            <a:extLst>
              <a:ext uri="{FF2B5EF4-FFF2-40B4-BE49-F238E27FC236}">
                <a16:creationId xmlns:a16="http://schemas.microsoft.com/office/drawing/2014/main" id="{04856BEF-FABE-4A15-82C8-163159CEDA31}"/>
              </a:ext>
            </a:extLst>
          </p:cNvPr>
          <p:cNvSpPr txBox="1"/>
          <p:nvPr/>
        </p:nvSpPr>
        <p:spPr>
          <a:xfrm>
            <a:off x="6096000" y="3388985"/>
            <a:ext cx="2151321" cy="1107996"/>
          </a:xfrm>
          <a:prstGeom prst="rect">
            <a:avLst/>
          </a:prstGeom>
          <a:solidFill>
            <a:schemeClr val="accent2"/>
          </a:solidFill>
          <a:ln>
            <a:solidFill>
              <a:schemeClr val="accent2"/>
            </a:solidFill>
          </a:ln>
        </p:spPr>
        <p:txBody>
          <a:bodyPr wrap="square" rtlCol="0" anchor="ctr">
            <a:spAutoFit/>
          </a:bodyPr>
          <a:lstStyle/>
          <a:p>
            <a:pPr algn="ctr"/>
            <a:r>
              <a:rPr lang="zh-TW" altLang="en-US" sz="6600" dirty="0">
                <a:solidFill>
                  <a:schemeClr val="bg1"/>
                </a:solidFill>
                <a:latin typeface="+mn-ea"/>
              </a:rPr>
              <a:t>重温</a:t>
            </a:r>
            <a:endParaRPr lang="en-US" altLang="zh-TW" sz="6600" dirty="0">
              <a:solidFill>
                <a:schemeClr val="bg1"/>
              </a:solidFill>
              <a:latin typeface="+mn-ea"/>
            </a:endParaRPr>
          </a:p>
        </p:txBody>
      </p:sp>
      <p:sp>
        <p:nvSpPr>
          <p:cNvPr id="7" name="文字方塊 6">
            <a:extLst>
              <a:ext uri="{FF2B5EF4-FFF2-40B4-BE49-F238E27FC236}">
                <a16:creationId xmlns:a16="http://schemas.microsoft.com/office/drawing/2014/main" id="{68B57BA2-0295-4EFA-B412-794A9C802DBE}"/>
              </a:ext>
            </a:extLst>
          </p:cNvPr>
          <p:cNvSpPr txBox="1"/>
          <p:nvPr/>
        </p:nvSpPr>
        <p:spPr>
          <a:xfrm>
            <a:off x="0" y="1969611"/>
            <a:ext cx="6057512" cy="916469"/>
          </a:xfrm>
          <a:prstGeom prst="rect">
            <a:avLst/>
          </a:prstGeom>
          <a:noFill/>
        </p:spPr>
        <p:txBody>
          <a:bodyPr wrap="square" rtlCol="0">
            <a:spAutoFit/>
          </a:bodyPr>
          <a:lstStyle/>
          <a:p>
            <a:pPr algn="ctr">
              <a:lnSpc>
                <a:spcPct val="150000"/>
              </a:lnSpc>
            </a:pPr>
            <a:r>
              <a:rPr lang="zh-TW" altLang="en-US" sz="4000" dirty="0">
                <a:latin typeface="+mn-ea"/>
              </a:rPr>
              <a:t>切断。</a:t>
            </a:r>
          </a:p>
        </p:txBody>
      </p:sp>
      <p:sp>
        <p:nvSpPr>
          <p:cNvPr id="8" name="文字方塊 7">
            <a:extLst>
              <a:ext uri="{FF2B5EF4-FFF2-40B4-BE49-F238E27FC236}">
                <a16:creationId xmlns:a16="http://schemas.microsoft.com/office/drawing/2014/main" id="{4FD80E1D-4098-4E8F-80F3-90702602E502}"/>
              </a:ext>
            </a:extLst>
          </p:cNvPr>
          <p:cNvSpPr txBox="1"/>
          <p:nvPr/>
        </p:nvSpPr>
        <p:spPr>
          <a:xfrm>
            <a:off x="6134489" y="1979719"/>
            <a:ext cx="6057511" cy="906361"/>
          </a:xfrm>
          <a:prstGeom prst="rect">
            <a:avLst/>
          </a:prstGeom>
          <a:noFill/>
        </p:spPr>
        <p:txBody>
          <a:bodyPr wrap="square" rtlCol="0">
            <a:spAutoFit/>
          </a:bodyPr>
          <a:lstStyle/>
          <a:p>
            <a:pPr algn="ctr">
              <a:lnSpc>
                <a:spcPct val="150000"/>
              </a:lnSpc>
            </a:pPr>
            <a:r>
              <a:rPr lang="zh-TW" altLang="en-US" sz="4000" dirty="0">
                <a:latin typeface="+mn-ea"/>
              </a:rPr>
              <a:t>深切浓厚的情意。</a:t>
            </a:r>
          </a:p>
        </p:txBody>
      </p:sp>
      <p:sp>
        <p:nvSpPr>
          <p:cNvPr id="9" name="文字方塊 8">
            <a:extLst>
              <a:ext uri="{FF2B5EF4-FFF2-40B4-BE49-F238E27FC236}">
                <a16:creationId xmlns:a16="http://schemas.microsoft.com/office/drawing/2014/main" id="{D17DCB4F-281E-48F9-8B9B-F6FF1FC41050}"/>
              </a:ext>
            </a:extLst>
          </p:cNvPr>
          <p:cNvSpPr txBox="1"/>
          <p:nvPr/>
        </p:nvSpPr>
        <p:spPr>
          <a:xfrm>
            <a:off x="0" y="4792651"/>
            <a:ext cx="6096000" cy="902555"/>
          </a:xfrm>
          <a:prstGeom prst="rect">
            <a:avLst/>
          </a:prstGeom>
          <a:noFill/>
        </p:spPr>
        <p:txBody>
          <a:bodyPr wrap="square" rtlCol="0">
            <a:spAutoFit/>
          </a:bodyPr>
          <a:lstStyle/>
          <a:p>
            <a:pPr algn="ctr">
              <a:lnSpc>
                <a:spcPct val="150000"/>
              </a:lnSpc>
            </a:pPr>
            <a:r>
              <a:rPr lang="zh-TW" altLang="en-US" sz="4000" dirty="0">
                <a:latin typeface="+mn-ea"/>
              </a:rPr>
              <a:t>忧愁忧伤。</a:t>
            </a:r>
          </a:p>
        </p:txBody>
      </p:sp>
      <p:sp>
        <p:nvSpPr>
          <p:cNvPr id="11" name="矩形 10">
            <a:extLst>
              <a:ext uri="{FF2B5EF4-FFF2-40B4-BE49-F238E27FC236}">
                <a16:creationId xmlns:a16="http://schemas.microsoft.com/office/drawing/2014/main" id="{9AF8CCF4-6697-482F-81B6-2EF38231843A}"/>
              </a:ext>
            </a:extLst>
          </p:cNvPr>
          <p:cNvSpPr/>
          <p:nvPr/>
        </p:nvSpPr>
        <p:spPr>
          <a:xfrm>
            <a:off x="2151320" y="3575469"/>
            <a:ext cx="3944679" cy="1077218"/>
          </a:xfrm>
          <a:prstGeom prst="rect">
            <a:avLst/>
          </a:prstGeom>
        </p:spPr>
        <p:txBody>
          <a:bodyPr wrap="square">
            <a:spAutoFit/>
          </a:bodyPr>
          <a:lstStyle/>
          <a:p>
            <a:pPr algn="ctr"/>
            <a:r>
              <a:rPr lang="en-US" altLang="zh-TW" sz="3200" dirty="0"/>
              <a:t>weigh down with sorrow</a:t>
            </a:r>
            <a:endParaRPr lang="zh-TW" altLang="en-US" sz="3200" dirty="0">
              <a:latin typeface="+mn-ea"/>
              <a:cs typeface="Calibri" panose="020F0502020204030204" pitchFamily="34" charset="0"/>
            </a:endParaRPr>
          </a:p>
        </p:txBody>
      </p:sp>
      <p:sp>
        <p:nvSpPr>
          <p:cNvPr id="13" name="矩形 12">
            <a:extLst>
              <a:ext uri="{FF2B5EF4-FFF2-40B4-BE49-F238E27FC236}">
                <a16:creationId xmlns:a16="http://schemas.microsoft.com/office/drawing/2014/main" id="{32AA8BD3-2869-40FD-A7C0-6100AC3E5D3A}"/>
              </a:ext>
            </a:extLst>
          </p:cNvPr>
          <p:cNvSpPr/>
          <p:nvPr/>
        </p:nvSpPr>
        <p:spPr>
          <a:xfrm>
            <a:off x="8247322" y="3800880"/>
            <a:ext cx="3945068" cy="584775"/>
          </a:xfrm>
          <a:prstGeom prst="rect">
            <a:avLst/>
          </a:prstGeom>
        </p:spPr>
        <p:txBody>
          <a:bodyPr wrap="square">
            <a:spAutoFit/>
          </a:bodyPr>
          <a:lstStyle/>
          <a:p>
            <a:pPr algn="ctr"/>
            <a:r>
              <a:rPr lang="en-US" altLang="zh-TW" sz="3200" dirty="0"/>
              <a:t>rub </a:t>
            </a:r>
            <a:r>
              <a:rPr lang="en-US" altLang="zh-TW" sz="3200" dirty="0" err="1"/>
              <a:t>up;brush</a:t>
            </a:r>
            <a:r>
              <a:rPr lang="en-US" altLang="zh-TW" sz="3200" dirty="0"/>
              <a:t> up</a:t>
            </a:r>
            <a:endParaRPr lang="zh-TW" altLang="en-US" sz="3200" dirty="0">
              <a:latin typeface="+mn-ea"/>
              <a:cs typeface="Calibri" panose="020F0502020204030204" pitchFamily="34" charset="0"/>
            </a:endParaRPr>
          </a:p>
        </p:txBody>
      </p:sp>
      <p:sp>
        <p:nvSpPr>
          <p:cNvPr id="14" name="矩形 13">
            <a:extLst>
              <a:ext uri="{FF2B5EF4-FFF2-40B4-BE49-F238E27FC236}">
                <a16:creationId xmlns:a16="http://schemas.microsoft.com/office/drawing/2014/main" id="{6B1E5DB5-A453-4C9C-BA79-98369E7D6F4E}"/>
              </a:ext>
            </a:extLst>
          </p:cNvPr>
          <p:cNvSpPr/>
          <p:nvPr/>
        </p:nvSpPr>
        <p:spPr>
          <a:xfrm>
            <a:off x="8208818" y="393249"/>
            <a:ext cx="3906190" cy="584775"/>
          </a:xfrm>
          <a:prstGeom prst="rect">
            <a:avLst/>
          </a:prstGeom>
        </p:spPr>
        <p:txBody>
          <a:bodyPr wrap="square">
            <a:spAutoFit/>
          </a:bodyPr>
          <a:lstStyle/>
          <a:p>
            <a:pPr algn="ctr"/>
            <a:r>
              <a:rPr lang="en-US" altLang="zh-TW" sz="3200" dirty="0"/>
              <a:t>lingering affection</a:t>
            </a:r>
            <a:endParaRPr lang="zh-TW" altLang="en-US" sz="3200" dirty="0">
              <a:latin typeface="+mn-ea"/>
              <a:cs typeface="Calibri" panose="020F0502020204030204" pitchFamily="34" charset="0"/>
            </a:endParaRPr>
          </a:p>
        </p:txBody>
      </p:sp>
      <p:sp>
        <p:nvSpPr>
          <p:cNvPr id="15" name="矩形 14">
            <a:extLst>
              <a:ext uri="{FF2B5EF4-FFF2-40B4-BE49-F238E27FC236}">
                <a16:creationId xmlns:a16="http://schemas.microsoft.com/office/drawing/2014/main" id="{58C387E4-4460-4071-8CB6-8D0ABB1306E7}"/>
              </a:ext>
            </a:extLst>
          </p:cNvPr>
          <p:cNvSpPr/>
          <p:nvPr/>
        </p:nvSpPr>
        <p:spPr>
          <a:xfrm>
            <a:off x="2189810" y="355508"/>
            <a:ext cx="3926972" cy="584775"/>
          </a:xfrm>
          <a:prstGeom prst="rect">
            <a:avLst/>
          </a:prstGeom>
        </p:spPr>
        <p:txBody>
          <a:bodyPr wrap="square">
            <a:spAutoFit/>
          </a:bodyPr>
          <a:lstStyle/>
          <a:p>
            <a:pPr algn="ctr"/>
            <a:r>
              <a:rPr lang="en-US" altLang="zh-TW" sz="3200" dirty="0"/>
              <a:t>cut off</a:t>
            </a:r>
            <a:endParaRPr lang="zh-TW" altLang="en-US" sz="3200" dirty="0">
              <a:latin typeface="+mn-ea"/>
              <a:cs typeface="Calibri" panose="020F0502020204030204" pitchFamily="34" charset="0"/>
            </a:endParaRPr>
          </a:p>
        </p:txBody>
      </p:sp>
      <p:sp>
        <p:nvSpPr>
          <p:cNvPr id="16" name="文字方塊 15">
            <a:extLst>
              <a:ext uri="{FF2B5EF4-FFF2-40B4-BE49-F238E27FC236}">
                <a16:creationId xmlns:a16="http://schemas.microsoft.com/office/drawing/2014/main" id="{2CB9F9E9-C2B8-4189-99BC-000CEF995CD8}"/>
              </a:ext>
            </a:extLst>
          </p:cNvPr>
          <p:cNvSpPr txBox="1"/>
          <p:nvPr/>
        </p:nvSpPr>
        <p:spPr>
          <a:xfrm>
            <a:off x="6150472" y="5255894"/>
            <a:ext cx="6096000" cy="916469"/>
          </a:xfrm>
          <a:prstGeom prst="rect">
            <a:avLst/>
          </a:prstGeom>
          <a:noFill/>
        </p:spPr>
        <p:txBody>
          <a:bodyPr wrap="square" rtlCol="0">
            <a:spAutoFit/>
          </a:bodyPr>
          <a:lstStyle/>
          <a:p>
            <a:pPr algn="ctr">
              <a:lnSpc>
                <a:spcPct val="150000"/>
              </a:lnSpc>
            </a:pPr>
            <a:r>
              <a:rPr lang="zh-TW" altLang="en-US" sz="4000" dirty="0">
                <a:latin typeface="+mn-ea"/>
              </a:rPr>
              <a:t>重新学习、回味等。</a:t>
            </a:r>
          </a:p>
        </p:txBody>
      </p:sp>
    </p:spTree>
    <p:extLst>
      <p:ext uri="{BB962C8B-B14F-4D97-AF65-F5344CB8AC3E}">
        <p14:creationId xmlns:p14="http://schemas.microsoft.com/office/powerpoint/2010/main" val="856851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additive="base">
                                        <p:cTn id="37" dur="500" fill="hold"/>
                                        <p:tgtEl>
                                          <p:spTgt spid="4"/>
                                        </p:tgtEl>
                                        <p:attrNameLst>
                                          <p:attrName>ppt_x</p:attrName>
                                        </p:attrNameLst>
                                      </p:cBhvr>
                                      <p:tavLst>
                                        <p:tav tm="0">
                                          <p:val>
                                            <p:strVal val="#ppt_x"/>
                                          </p:val>
                                        </p:tav>
                                        <p:tav tm="100000">
                                          <p:val>
                                            <p:strVal val="#ppt_x"/>
                                          </p:val>
                                        </p:tav>
                                      </p:tavLst>
                                    </p:anim>
                                    <p:anim calcmode="lin" valueType="num">
                                      <p:cBhvr additive="base">
                                        <p:cTn id="3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ppt_x"/>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500" fill="hold"/>
                                        <p:tgtEl>
                                          <p:spTgt spid="11"/>
                                        </p:tgtEl>
                                        <p:attrNameLst>
                                          <p:attrName>ppt_x</p:attrName>
                                        </p:attrNameLst>
                                      </p:cBhvr>
                                      <p:tavLst>
                                        <p:tav tm="0">
                                          <p:val>
                                            <p:strVal val="#ppt_x"/>
                                          </p:val>
                                        </p:tav>
                                        <p:tav tm="100000">
                                          <p:val>
                                            <p:strVal val="#ppt_x"/>
                                          </p:val>
                                        </p:tav>
                                      </p:tavLst>
                                    </p:anim>
                                    <p:anim calcmode="lin" valueType="num">
                                      <p:cBhvr additive="base">
                                        <p:cTn id="5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5"/>
                                        </p:tgtEl>
                                        <p:attrNameLst>
                                          <p:attrName>style.visibility</p:attrName>
                                        </p:attrNameLst>
                                      </p:cBhvr>
                                      <p:to>
                                        <p:strVal val="visible"/>
                                      </p:to>
                                    </p:set>
                                    <p:anim calcmode="lin" valueType="num">
                                      <p:cBhvr additive="base">
                                        <p:cTn id="55" dur="500" fill="hold"/>
                                        <p:tgtEl>
                                          <p:spTgt spid="5"/>
                                        </p:tgtEl>
                                        <p:attrNameLst>
                                          <p:attrName>ppt_x</p:attrName>
                                        </p:attrNameLst>
                                      </p:cBhvr>
                                      <p:tavLst>
                                        <p:tav tm="0">
                                          <p:val>
                                            <p:strVal val="#ppt_x"/>
                                          </p:val>
                                        </p:tav>
                                        <p:tav tm="100000">
                                          <p:val>
                                            <p:strVal val="#ppt_x"/>
                                          </p:val>
                                        </p:tav>
                                      </p:tavLst>
                                    </p:anim>
                                    <p:anim calcmode="lin" valueType="num">
                                      <p:cBhvr additive="base">
                                        <p:cTn id="5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6"/>
                                        </p:tgtEl>
                                        <p:attrNameLst>
                                          <p:attrName>style.visibility</p:attrName>
                                        </p:attrNameLst>
                                      </p:cBhvr>
                                      <p:to>
                                        <p:strVal val="visible"/>
                                      </p:to>
                                    </p:set>
                                    <p:anim calcmode="lin" valueType="num">
                                      <p:cBhvr additive="base">
                                        <p:cTn id="61" dur="500" fill="hold"/>
                                        <p:tgtEl>
                                          <p:spTgt spid="16"/>
                                        </p:tgtEl>
                                        <p:attrNameLst>
                                          <p:attrName>ppt_x</p:attrName>
                                        </p:attrNameLst>
                                      </p:cBhvr>
                                      <p:tavLst>
                                        <p:tav tm="0">
                                          <p:val>
                                            <p:strVal val="#ppt_x"/>
                                          </p:val>
                                        </p:tav>
                                        <p:tav tm="100000">
                                          <p:val>
                                            <p:strVal val="#ppt_x"/>
                                          </p:val>
                                        </p:tav>
                                      </p:tavLst>
                                    </p:anim>
                                    <p:anim calcmode="lin" valueType="num">
                                      <p:cBhvr additive="base">
                                        <p:cTn id="6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additive="base">
                                        <p:cTn id="67" dur="500" fill="hold"/>
                                        <p:tgtEl>
                                          <p:spTgt spid="13"/>
                                        </p:tgtEl>
                                        <p:attrNameLst>
                                          <p:attrName>ppt_x</p:attrName>
                                        </p:attrNameLst>
                                      </p:cBhvr>
                                      <p:tavLst>
                                        <p:tav tm="0">
                                          <p:val>
                                            <p:strVal val="#ppt_x"/>
                                          </p:val>
                                        </p:tav>
                                        <p:tav tm="100000">
                                          <p:val>
                                            <p:strVal val="#ppt_x"/>
                                          </p:val>
                                        </p:tav>
                                      </p:tavLst>
                                    </p:anim>
                                    <p:anim calcmode="lin" valueType="num">
                                      <p:cBhvr additive="base">
                                        <p:cTn id="6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6"/>
                                        </p:tgtEl>
                                        <p:attrNameLst>
                                          <p:attrName>style.visibility</p:attrName>
                                        </p:attrNameLst>
                                      </p:cBhvr>
                                      <p:to>
                                        <p:strVal val="visible"/>
                                      </p:to>
                                    </p:set>
                                    <p:anim calcmode="lin" valueType="num">
                                      <p:cBhvr additive="base">
                                        <p:cTn id="73" dur="500" fill="hold"/>
                                        <p:tgtEl>
                                          <p:spTgt spid="6"/>
                                        </p:tgtEl>
                                        <p:attrNameLst>
                                          <p:attrName>ppt_x</p:attrName>
                                        </p:attrNameLst>
                                      </p:cBhvr>
                                      <p:tavLst>
                                        <p:tav tm="0">
                                          <p:val>
                                            <p:strVal val="#ppt_x"/>
                                          </p:val>
                                        </p:tav>
                                        <p:tav tm="100000">
                                          <p:val>
                                            <p:strVal val="#ppt_x"/>
                                          </p:val>
                                        </p:tav>
                                      </p:tavLst>
                                    </p:anim>
                                    <p:anim calcmode="lin" valueType="num">
                                      <p:cBhvr additive="base">
                                        <p:cTn id="7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7" grpId="0"/>
      <p:bldP spid="8" grpId="0"/>
      <p:bldP spid="9" grpId="0"/>
      <p:bldP spid="11" grpId="0"/>
      <p:bldP spid="13" grpId="0"/>
      <p:bldP spid="14" grpId="0"/>
      <p:bldP spid="15" grpId="0"/>
      <p:bldP spid="16"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D4C68E01-C78E-4DBB-A346-27748A780E37}"/>
              </a:ext>
            </a:extLst>
          </p:cNvPr>
          <p:cNvSpPr txBox="1"/>
          <p:nvPr/>
        </p:nvSpPr>
        <p:spPr>
          <a:xfrm>
            <a:off x="0" y="172226"/>
            <a:ext cx="2151321" cy="1107996"/>
          </a:xfrm>
          <a:prstGeom prst="rect">
            <a:avLst/>
          </a:prstGeom>
          <a:solidFill>
            <a:schemeClr val="accent2"/>
          </a:solidFill>
          <a:ln>
            <a:solidFill>
              <a:schemeClr val="accent2"/>
            </a:solidFill>
          </a:ln>
        </p:spPr>
        <p:txBody>
          <a:bodyPr wrap="square" rtlCol="0">
            <a:spAutoFit/>
          </a:bodyPr>
          <a:lstStyle/>
          <a:p>
            <a:pPr algn="ctr"/>
            <a:r>
              <a:rPr lang="zh-TW" altLang="en-US" sz="6600" dirty="0">
                <a:solidFill>
                  <a:schemeClr val="bg1"/>
                </a:solidFill>
                <a:latin typeface="+mn-ea"/>
              </a:rPr>
              <a:t>往昔</a:t>
            </a:r>
            <a:endParaRPr lang="en-US" altLang="zh-TW" sz="6600" dirty="0">
              <a:solidFill>
                <a:schemeClr val="bg1"/>
              </a:solidFill>
              <a:latin typeface="+mn-ea"/>
            </a:endParaRPr>
          </a:p>
        </p:txBody>
      </p:sp>
      <p:sp>
        <p:nvSpPr>
          <p:cNvPr id="4" name="文字方塊 3">
            <a:extLst>
              <a:ext uri="{FF2B5EF4-FFF2-40B4-BE49-F238E27FC236}">
                <a16:creationId xmlns:a16="http://schemas.microsoft.com/office/drawing/2014/main" id="{AE265C2A-CA00-4841-992C-7C43D64B6320}"/>
              </a:ext>
            </a:extLst>
          </p:cNvPr>
          <p:cNvSpPr txBox="1"/>
          <p:nvPr/>
        </p:nvSpPr>
        <p:spPr>
          <a:xfrm>
            <a:off x="6096000" y="202197"/>
            <a:ext cx="2151321" cy="1107996"/>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zh-TW" altLang="en-US" sz="6600" dirty="0">
                <a:solidFill>
                  <a:schemeClr val="bg1"/>
                </a:solidFill>
                <a:latin typeface="+mn-ea"/>
              </a:rPr>
              <a:t>缠绵</a:t>
            </a:r>
            <a:endParaRPr lang="en-US" altLang="zh-TW" sz="6600" dirty="0">
              <a:solidFill>
                <a:schemeClr val="bg1"/>
              </a:solidFill>
              <a:latin typeface="+mn-ea"/>
            </a:endParaRPr>
          </a:p>
        </p:txBody>
      </p:sp>
      <p:sp>
        <p:nvSpPr>
          <p:cNvPr id="5" name="文字方塊 4">
            <a:extLst>
              <a:ext uri="{FF2B5EF4-FFF2-40B4-BE49-F238E27FC236}">
                <a16:creationId xmlns:a16="http://schemas.microsoft.com/office/drawing/2014/main" id="{558E7656-10B4-4306-9253-BEABC2FAD5CB}"/>
              </a:ext>
            </a:extLst>
          </p:cNvPr>
          <p:cNvSpPr txBox="1"/>
          <p:nvPr/>
        </p:nvSpPr>
        <p:spPr>
          <a:xfrm>
            <a:off x="-1" y="3449138"/>
            <a:ext cx="2151321" cy="1107996"/>
          </a:xfrm>
          <a:prstGeom prst="rect">
            <a:avLst/>
          </a:prstGeom>
          <a:solidFill>
            <a:schemeClr val="accent2"/>
          </a:solidFill>
          <a:ln>
            <a:solidFill>
              <a:schemeClr val="accent2"/>
            </a:solidFill>
          </a:ln>
        </p:spPr>
        <p:txBody>
          <a:bodyPr wrap="square" rtlCol="0" anchor="ctr">
            <a:spAutoFit/>
          </a:bodyPr>
          <a:lstStyle/>
          <a:p>
            <a:pPr algn="ctr"/>
            <a:r>
              <a:rPr lang="zh-TW" altLang="en-US" sz="6600" dirty="0">
                <a:solidFill>
                  <a:schemeClr val="bg1"/>
                </a:solidFill>
                <a:latin typeface="+mn-ea"/>
              </a:rPr>
              <a:t>恩爱</a:t>
            </a:r>
            <a:endParaRPr lang="en-US" altLang="zh-TW" sz="6600" dirty="0">
              <a:solidFill>
                <a:schemeClr val="bg1"/>
              </a:solidFill>
              <a:latin typeface="+mn-ea"/>
            </a:endParaRPr>
          </a:p>
        </p:txBody>
      </p:sp>
      <p:sp>
        <p:nvSpPr>
          <p:cNvPr id="6" name="文字方塊 5">
            <a:extLst>
              <a:ext uri="{FF2B5EF4-FFF2-40B4-BE49-F238E27FC236}">
                <a16:creationId xmlns:a16="http://schemas.microsoft.com/office/drawing/2014/main" id="{04856BEF-FABE-4A15-82C8-163159CEDA31}"/>
              </a:ext>
            </a:extLst>
          </p:cNvPr>
          <p:cNvSpPr txBox="1"/>
          <p:nvPr/>
        </p:nvSpPr>
        <p:spPr>
          <a:xfrm>
            <a:off x="6096000" y="3388985"/>
            <a:ext cx="2151321" cy="1107996"/>
          </a:xfrm>
          <a:prstGeom prst="rect">
            <a:avLst/>
          </a:prstGeom>
          <a:solidFill>
            <a:schemeClr val="accent2"/>
          </a:solidFill>
          <a:ln>
            <a:solidFill>
              <a:schemeClr val="accent2"/>
            </a:solidFill>
          </a:ln>
        </p:spPr>
        <p:txBody>
          <a:bodyPr wrap="square" rtlCol="0" anchor="ctr">
            <a:spAutoFit/>
          </a:bodyPr>
          <a:lstStyle/>
          <a:p>
            <a:pPr algn="ctr"/>
            <a:r>
              <a:rPr lang="zh-TW" altLang="en-US" sz="6600" dirty="0">
                <a:solidFill>
                  <a:schemeClr val="bg1"/>
                </a:solidFill>
                <a:latin typeface="+mn-ea"/>
              </a:rPr>
              <a:t>依稀</a:t>
            </a:r>
            <a:endParaRPr lang="en-US" altLang="zh-TW" sz="6600" dirty="0">
              <a:solidFill>
                <a:schemeClr val="bg1"/>
              </a:solidFill>
              <a:latin typeface="+mn-ea"/>
            </a:endParaRPr>
          </a:p>
        </p:txBody>
      </p:sp>
      <p:sp>
        <p:nvSpPr>
          <p:cNvPr id="7" name="文字方塊 6">
            <a:extLst>
              <a:ext uri="{FF2B5EF4-FFF2-40B4-BE49-F238E27FC236}">
                <a16:creationId xmlns:a16="http://schemas.microsoft.com/office/drawing/2014/main" id="{68B57BA2-0295-4EFA-B412-794A9C802DBE}"/>
              </a:ext>
            </a:extLst>
          </p:cNvPr>
          <p:cNvSpPr txBox="1"/>
          <p:nvPr/>
        </p:nvSpPr>
        <p:spPr>
          <a:xfrm>
            <a:off x="0" y="1969611"/>
            <a:ext cx="6057512" cy="916469"/>
          </a:xfrm>
          <a:prstGeom prst="rect">
            <a:avLst/>
          </a:prstGeom>
          <a:noFill/>
        </p:spPr>
        <p:txBody>
          <a:bodyPr wrap="square" rtlCol="0">
            <a:spAutoFit/>
          </a:bodyPr>
          <a:lstStyle/>
          <a:p>
            <a:pPr algn="ctr">
              <a:lnSpc>
                <a:spcPct val="150000"/>
              </a:lnSpc>
            </a:pPr>
            <a:r>
              <a:rPr lang="zh-TW" altLang="en-US" sz="4000" dirty="0">
                <a:latin typeface="+mn-ea"/>
              </a:rPr>
              <a:t>以前，过去。</a:t>
            </a:r>
          </a:p>
        </p:txBody>
      </p:sp>
      <p:sp>
        <p:nvSpPr>
          <p:cNvPr id="8" name="文字方塊 7">
            <a:extLst>
              <a:ext uri="{FF2B5EF4-FFF2-40B4-BE49-F238E27FC236}">
                <a16:creationId xmlns:a16="http://schemas.microsoft.com/office/drawing/2014/main" id="{4FD80E1D-4098-4E8F-80F3-90702602E502}"/>
              </a:ext>
            </a:extLst>
          </p:cNvPr>
          <p:cNvSpPr txBox="1"/>
          <p:nvPr/>
        </p:nvSpPr>
        <p:spPr>
          <a:xfrm>
            <a:off x="6126615" y="1477942"/>
            <a:ext cx="6057511" cy="1825884"/>
          </a:xfrm>
          <a:prstGeom prst="rect">
            <a:avLst/>
          </a:prstGeom>
          <a:noFill/>
        </p:spPr>
        <p:txBody>
          <a:bodyPr wrap="square" rtlCol="0">
            <a:spAutoFit/>
          </a:bodyPr>
          <a:lstStyle/>
          <a:p>
            <a:pPr algn="ctr">
              <a:lnSpc>
                <a:spcPct val="150000"/>
              </a:lnSpc>
            </a:pPr>
            <a:r>
              <a:rPr lang="en-US" altLang="zh-TW" sz="4000" dirty="0">
                <a:latin typeface="+mn-ea"/>
              </a:rPr>
              <a:t>(</a:t>
            </a:r>
            <a:r>
              <a:rPr lang="zh-TW" altLang="en-US" sz="4000" dirty="0">
                <a:latin typeface="+mn-ea"/>
              </a:rPr>
              <a:t>情意</a:t>
            </a:r>
            <a:r>
              <a:rPr lang="en-US" altLang="zh-TW" sz="4000" dirty="0">
                <a:latin typeface="+mn-ea"/>
              </a:rPr>
              <a:t>)</a:t>
            </a:r>
            <a:r>
              <a:rPr lang="zh-TW" altLang="en-US" sz="4000" dirty="0">
                <a:latin typeface="+mn-ea"/>
              </a:rPr>
              <a:t>深切浓厚，不能分解。</a:t>
            </a:r>
          </a:p>
        </p:txBody>
      </p:sp>
      <p:sp>
        <p:nvSpPr>
          <p:cNvPr id="9" name="文字方塊 8">
            <a:extLst>
              <a:ext uri="{FF2B5EF4-FFF2-40B4-BE49-F238E27FC236}">
                <a16:creationId xmlns:a16="http://schemas.microsoft.com/office/drawing/2014/main" id="{D17DCB4F-281E-48F9-8B9B-F6FF1FC41050}"/>
              </a:ext>
            </a:extLst>
          </p:cNvPr>
          <p:cNvSpPr txBox="1"/>
          <p:nvPr/>
        </p:nvSpPr>
        <p:spPr>
          <a:xfrm>
            <a:off x="0" y="4792651"/>
            <a:ext cx="6096000" cy="902555"/>
          </a:xfrm>
          <a:prstGeom prst="rect">
            <a:avLst/>
          </a:prstGeom>
          <a:noFill/>
        </p:spPr>
        <p:txBody>
          <a:bodyPr wrap="square" rtlCol="0">
            <a:spAutoFit/>
          </a:bodyPr>
          <a:lstStyle/>
          <a:p>
            <a:pPr algn="ctr">
              <a:lnSpc>
                <a:spcPct val="150000"/>
              </a:lnSpc>
            </a:pPr>
            <a:r>
              <a:rPr lang="en-US" altLang="zh-TW" sz="4000" dirty="0">
                <a:latin typeface="+mn-ea"/>
              </a:rPr>
              <a:t>(</a:t>
            </a:r>
            <a:r>
              <a:rPr lang="zh-TW" altLang="en-US" sz="4000" dirty="0">
                <a:latin typeface="+mn-ea"/>
              </a:rPr>
              <a:t>夫妻</a:t>
            </a:r>
            <a:r>
              <a:rPr lang="en-US" altLang="zh-TW" sz="4000" dirty="0">
                <a:latin typeface="+mn-ea"/>
              </a:rPr>
              <a:t>)</a:t>
            </a:r>
            <a:r>
              <a:rPr lang="zh-TW" altLang="en-US" sz="4000" dirty="0">
                <a:latin typeface="+mn-ea"/>
              </a:rPr>
              <a:t>感情融洽。</a:t>
            </a:r>
          </a:p>
        </p:txBody>
      </p:sp>
      <p:sp>
        <p:nvSpPr>
          <p:cNvPr id="11" name="矩形 10">
            <a:extLst>
              <a:ext uri="{FF2B5EF4-FFF2-40B4-BE49-F238E27FC236}">
                <a16:creationId xmlns:a16="http://schemas.microsoft.com/office/drawing/2014/main" id="{9AF8CCF4-6697-482F-81B6-2EF38231843A}"/>
              </a:ext>
            </a:extLst>
          </p:cNvPr>
          <p:cNvSpPr/>
          <p:nvPr/>
        </p:nvSpPr>
        <p:spPr>
          <a:xfrm>
            <a:off x="2112833" y="3602589"/>
            <a:ext cx="3944679" cy="584775"/>
          </a:xfrm>
          <a:prstGeom prst="rect">
            <a:avLst/>
          </a:prstGeom>
        </p:spPr>
        <p:txBody>
          <a:bodyPr wrap="square">
            <a:spAutoFit/>
          </a:bodyPr>
          <a:lstStyle/>
          <a:p>
            <a:pPr algn="ctr"/>
            <a:r>
              <a:rPr lang="en-US" altLang="zh-TW" sz="3200" dirty="0"/>
              <a:t>conjugal love</a:t>
            </a:r>
            <a:endParaRPr lang="zh-TW" altLang="en-US" sz="3200" dirty="0">
              <a:latin typeface="+mn-ea"/>
              <a:cs typeface="Calibri" panose="020F0502020204030204" pitchFamily="34" charset="0"/>
            </a:endParaRPr>
          </a:p>
        </p:txBody>
      </p:sp>
      <p:sp>
        <p:nvSpPr>
          <p:cNvPr id="13" name="矩形 12">
            <a:extLst>
              <a:ext uri="{FF2B5EF4-FFF2-40B4-BE49-F238E27FC236}">
                <a16:creationId xmlns:a16="http://schemas.microsoft.com/office/drawing/2014/main" id="{32AA8BD3-2869-40FD-A7C0-6100AC3E5D3A}"/>
              </a:ext>
            </a:extLst>
          </p:cNvPr>
          <p:cNvSpPr/>
          <p:nvPr/>
        </p:nvSpPr>
        <p:spPr>
          <a:xfrm>
            <a:off x="8247322" y="3800880"/>
            <a:ext cx="3945068" cy="584775"/>
          </a:xfrm>
          <a:prstGeom prst="rect">
            <a:avLst/>
          </a:prstGeom>
        </p:spPr>
        <p:txBody>
          <a:bodyPr wrap="square">
            <a:spAutoFit/>
          </a:bodyPr>
          <a:lstStyle/>
          <a:p>
            <a:pPr algn="ctr"/>
            <a:r>
              <a:rPr lang="en-US" altLang="zh-TW" sz="3200" dirty="0"/>
              <a:t>vaguely</a:t>
            </a:r>
            <a:endParaRPr lang="zh-TW" altLang="en-US" sz="3200" dirty="0">
              <a:latin typeface="+mn-ea"/>
              <a:cs typeface="Calibri" panose="020F0502020204030204" pitchFamily="34" charset="0"/>
            </a:endParaRPr>
          </a:p>
        </p:txBody>
      </p:sp>
      <p:sp>
        <p:nvSpPr>
          <p:cNvPr id="14" name="矩形 13">
            <a:extLst>
              <a:ext uri="{FF2B5EF4-FFF2-40B4-BE49-F238E27FC236}">
                <a16:creationId xmlns:a16="http://schemas.microsoft.com/office/drawing/2014/main" id="{6B1E5DB5-A453-4C9C-BA79-98369E7D6F4E}"/>
              </a:ext>
            </a:extLst>
          </p:cNvPr>
          <p:cNvSpPr/>
          <p:nvPr/>
        </p:nvSpPr>
        <p:spPr>
          <a:xfrm>
            <a:off x="8285810" y="393249"/>
            <a:ext cx="3906190" cy="584775"/>
          </a:xfrm>
          <a:prstGeom prst="rect">
            <a:avLst/>
          </a:prstGeom>
        </p:spPr>
        <p:txBody>
          <a:bodyPr wrap="square">
            <a:spAutoFit/>
          </a:bodyPr>
          <a:lstStyle/>
          <a:p>
            <a:pPr algn="ctr"/>
            <a:r>
              <a:rPr lang="en-US" altLang="zh-TW" sz="3200" dirty="0" err="1"/>
              <a:t>moving;touching</a:t>
            </a:r>
            <a:endParaRPr lang="zh-TW" altLang="en-US" sz="3200" dirty="0">
              <a:latin typeface="+mn-ea"/>
              <a:cs typeface="Calibri" panose="020F0502020204030204" pitchFamily="34" charset="0"/>
            </a:endParaRPr>
          </a:p>
        </p:txBody>
      </p:sp>
      <p:sp>
        <p:nvSpPr>
          <p:cNvPr id="15" name="矩形 14">
            <a:extLst>
              <a:ext uri="{FF2B5EF4-FFF2-40B4-BE49-F238E27FC236}">
                <a16:creationId xmlns:a16="http://schemas.microsoft.com/office/drawing/2014/main" id="{58C387E4-4460-4071-8CB6-8D0ABB1306E7}"/>
              </a:ext>
            </a:extLst>
          </p:cNvPr>
          <p:cNvSpPr/>
          <p:nvPr/>
        </p:nvSpPr>
        <p:spPr>
          <a:xfrm>
            <a:off x="2189810" y="355508"/>
            <a:ext cx="3926972" cy="584775"/>
          </a:xfrm>
          <a:prstGeom prst="rect">
            <a:avLst/>
          </a:prstGeom>
        </p:spPr>
        <p:txBody>
          <a:bodyPr wrap="square">
            <a:spAutoFit/>
          </a:bodyPr>
          <a:lstStyle/>
          <a:p>
            <a:pPr algn="ctr"/>
            <a:r>
              <a:rPr lang="en-US" altLang="zh-TW" sz="3200" dirty="0"/>
              <a:t>in former times</a:t>
            </a:r>
            <a:endParaRPr lang="zh-TW" altLang="en-US" sz="3200" dirty="0">
              <a:latin typeface="+mn-ea"/>
              <a:cs typeface="Calibri" panose="020F0502020204030204" pitchFamily="34" charset="0"/>
            </a:endParaRPr>
          </a:p>
        </p:txBody>
      </p:sp>
      <p:sp>
        <p:nvSpPr>
          <p:cNvPr id="16" name="文字方塊 15">
            <a:extLst>
              <a:ext uri="{FF2B5EF4-FFF2-40B4-BE49-F238E27FC236}">
                <a16:creationId xmlns:a16="http://schemas.microsoft.com/office/drawing/2014/main" id="{2CB9F9E9-C2B8-4189-99BC-000CEF995CD8}"/>
              </a:ext>
            </a:extLst>
          </p:cNvPr>
          <p:cNvSpPr txBox="1"/>
          <p:nvPr/>
        </p:nvSpPr>
        <p:spPr>
          <a:xfrm>
            <a:off x="6150472" y="5255894"/>
            <a:ext cx="6096000" cy="916469"/>
          </a:xfrm>
          <a:prstGeom prst="rect">
            <a:avLst/>
          </a:prstGeom>
          <a:noFill/>
        </p:spPr>
        <p:txBody>
          <a:bodyPr wrap="square" rtlCol="0">
            <a:spAutoFit/>
          </a:bodyPr>
          <a:lstStyle/>
          <a:p>
            <a:pPr algn="ctr">
              <a:lnSpc>
                <a:spcPct val="150000"/>
              </a:lnSpc>
            </a:pPr>
            <a:r>
              <a:rPr lang="zh-TW" altLang="en-US" sz="4000" dirty="0">
                <a:latin typeface="+mn-ea"/>
              </a:rPr>
              <a:t>隐隐约约，模糊不清。</a:t>
            </a:r>
          </a:p>
        </p:txBody>
      </p:sp>
    </p:spTree>
    <p:extLst>
      <p:ext uri="{BB962C8B-B14F-4D97-AF65-F5344CB8AC3E}">
        <p14:creationId xmlns:p14="http://schemas.microsoft.com/office/powerpoint/2010/main" val="129004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additive="base">
                                        <p:cTn id="37" dur="500" fill="hold"/>
                                        <p:tgtEl>
                                          <p:spTgt spid="4"/>
                                        </p:tgtEl>
                                        <p:attrNameLst>
                                          <p:attrName>ppt_x</p:attrName>
                                        </p:attrNameLst>
                                      </p:cBhvr>
                                      <p:tavLst>
                                        <p:tav tm="0">
                                          <p:val>
                                            <p:strVal val="#ppt_x"/>
                                          </p:val>
                                        </p:tav>
                                        <p:tav tm="100000">
                                          <p:val>
                                            <p:strVal val="#ppt_x"/>
                                          </p:val>
                                        </p:tav>
                                      </p:tavLst>
                                    </p:anim>
                                    <p:anim calcmode="lin" valueType="num">
                                      <p:cBhvr additive="base">
                                        <p:cTn id="3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ppt_x"/>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500" fill="hold"/>
                                        <p:tgtEl>
                                          <p:spTgt spid="11"/>
                                        </p:tgtEl>
                                        <p:attrNameLst>
                                          <p:attrName>ppt_x</p:attrName>
                                        </p:attrNameLst>
                                      </p:cBhvr>
                                      <p:tavLst>
                                        <p:tav tm="0">
                                          <p:val>
                                            <p:strVal val="#ppt_x"/>
                                          </p:val>
                                        </p:tav>
                                        <p:tav tm="100000">
                                          <p:val>
                                            <p:strVal val="#ppt_x"/>
                                          </p:val>
                                        </p:tav>
                                      </p:tavLst>
                                    </p:anim>
                                    <p:anim calcmode="lin" valueType="num">
                                      <p:cBhvr additive="base">
                                        <p:cTn id="5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5"/>
                                        </p:tgtEl>
                                        <p:attrNameLst>
                                          <p:attrName>style.visibility</p:attrName>
                                        </p:attrNameLst>
                                      </p:cBhvr>
                                      <p:to>
                                        <p:strVal val="visible"/>
                                      </p:to>
                                    </p:set>
                                    <p:anim calcmode="lin" valueType="num">
                                      <p:cBhvr additive="base">
                                        <p:cTn id="55" dur="500" fill="hold"/>
                                        <p:tgtEl>
                                          <p:spTgt spid="5"/>
                                        </p:tgtEl>
                                        <p:attrNameLst>
                                          <p:attrName>ppt_x</p:attrName>
                                        </p:attrNameLst>
                                      </p:cBhvr>
                                      <p:tavLst>
                                        <p:tav tm="0">
                                          <p:val>
                                            <p:strVal val="#ppt_x"/>
                                          </p:val>
                                        </p:tav>
                                        <p:tav tm="100000">
                                          <p:val>
                                            <p:strVal val="#ppt_x"/>
                                          </p:val>
                                        </p:tav>
                                      </p:tavLst>
                                    </p:anim>
                                    <p:anim calcmode="lin" valueType="num">
                                      <p:cBhvr additive="base">
                                        <p:cTn id="5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6"/>
                                        </p:tgtEl>
                                        <p:attrNameLst>
                                          <p:attrName>style.visibility</p:attrName>
                                        </p:attrNameLst>
                                      </p:cBhvr>
                                      <p:to>
                                        <p:strVal val="visible"/>
                                      </p:to>
                                    </p:set>
                                    <p:anim calcmode="lin" valueType="num">
                                      <p:cBhvr additive="base">
                                        <p:cTn id="61" dur="500" fill="hold"/>
                                        <p:tgtEl>
                                          <p:spTgt spid="16"/>
                                        </p:tgtEl>
                                        <p:attrNameLst>
                                          <p:attrName>ppt_x</p:attrName>
                                        </p:attrNameLst>
                                      </p:cBhvr>
                                      <p:tavLst>
                                        <p:tav tm="0">
                                          <p:val>
                                            <p:strVal val="#ppt_x"/>
                                          </p:val>
                                        </p:tav>
                                        <p:tav tm="100000">
                                          <p:val>
                                            <p:strVal val="#ppt_x"/>
                                          </p:val>
                                        </p:tav>
                                      </p:tavLst>
                                    </p:anim>
                                    <p:anim calcmode="lin" valueType="num">
                                      <p:cBhvr additive="base">
                                        <p:cTn id="6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additive="base">
                                        <p:cTn id="67" dur="500" fill="hold"/>
                                        <p:tgtEl>
                                          <p:spTgt spid="13"/>
                                        </p:tgtEl>
                                        <p:attrNameLst>
                                          <p:attrName>ppt_x</p:attrName>
                                        </p:attrNameLst>
                                      </p:cBhvr>
                                      <p:tavLst>
                                        <p:tav tm="0">
                                          <p:val>
                                            <p:strVal val="#ppt_x"/>
                                          </p:val>
                                        </p:tav>
                                        <p:tav tm="100000">
                                          <p:val>
                                            <p:strVal val="#ppt_x"/>
                                          </p:val>
                                        </p:tav>
                                      </p:tavLst>
                                    </p:anim>
                                    <p:anim calcmode="lin" valueType="num">
                                      <p:cBhvr additive="base">
                                        <p:cTn id="6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6"/>
                                        </p:tgtEl>
                                        <p:attrNameLst>
                                          <p:attrName>style.visibility</p:attrName>
                                        </p:attrNameLst>
                                      </p:cBhvr>
                                      <p:to>
                                        <p:strVal val="visible"/>
                                      </p:to>
                                    </p:set>
                                    <p:anim calcmode="lin" valueType="num">
                                      <p:cBhvr additive="base">
                                        <p:cTn id="73" dur="500" fill="hold"/>
                                        <p:tgtEl>
                                          <p:spTgt spid="6"/>
                                        </p:tgtEl>
                                        <p:attrNameLst>
                                          <p:attrName>ppt_x</p:attrName>
                                        </p:attrNameLst>
                                      </p:cBhvr>
                                      <p:tavLst>
                                        <p:tav tm="0">
                                          <p:val>
                                            <p:strVal val="#ppt_x"/>
                                          </p:val>
                                        </p:tav>
                                        <p:tav tm="100000">
                                          <p:val>
                                            <p:strVal val="#ppt_x"/>
                                          </p:val>
                                        </p:tav>
                                      </p:tavLst>
                                    </p:anim>
                                    <p:anim calcmode="lin" valueType="num">
                                      <p:cBhvr additive="base">
                                        <p:cTn id="7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7" grpId="0"/>
      <p:bldP spid="8" grpId="0"/>
      <p:bldP spid="9" grpId="0"/>
      <p:bldP spid="11" grpId="0"/>
      <p:bldP spid="13" grpId="0"/>
      <p:bldP spid="14" grpId="0"/>
      <p:bldP spid="15" grpId="0"/>
      <p:bldP spid="16"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D4C68E01-C78E-4DBB-A346-27748A780E37}"/>
              </a:ext>
            </a:extLst>
          </p:cNvPr>
          <p:cNvSpPr txBox="1"/>
          <p:nvPr/>
        </p:nvSpPr>
        <p:spPr>
          <a:xfrm>
            <a:off x="0" y="172226"/>
            <a:ext cx="2151321" cy="1107996"/>
          </a:xfrm>
          <a:prstGeom prst="rect">
            <a:avLst/>
          </a:prstGeom>
          <a:solidFill>
            <a:schemeClr val="accent2"/>
          </a:solidFill>
          <a:ln>
            <a:solidFill>
              <a:schemeClr val="accent2"/>
            </a:solidFill>
          </a:ln>
        </p:spPr>
        <p:txBody>
          <a:bodyPr wrap="square" rtlCol="0">
            <a:spAutoFit/>
          </a:bodyPr>
          <a:lstStyle/>
          <a:p>
            <a:pPr algn="ctr"/>
            <a:r>
              <a:rPr lang="zh-TW" altLang="en-US" sz="6600" dirty="0">
                <a:solidFill>
                  <a:schemeClr val="bg1"/>
                </a:solidFill>
                <a:latin typeface="微軟正黑體" panose="020B0604030504040204" pitchFamily="34" charset="-120"/>
                <a:ea typeface="微軟正黑體" panose="020B0604030504040204" pitchFamily="34" charset="-120"/>
              </a:rPr>
              <a:t>奢侈</a:t>
            </a:r>
            <a:endParaRPr lang="en-US" altLang="zh-TW" sz="6600" dirty="0">
              <a:solidFill>
                <a:schemeClr val="bg1"/>
              </a:solidFill>
              <a:latin typeface="微軟正黑體" panose="020B0604030504040204" pitchFamily="34" charset="-120"/>
              <a:ea typeface="微軟正黑體" panose="020B0604030504040204" pitchFamily="34" charset="-120"/>
            </a:endParaRPr>
          </a:p>
        </p:txBody>
      </p:sp>
      <p:sp>
        <p:nvSpPr>
          <p:cNvPr id="7" name="文字方塊 6">
            <a:extLst>
              <a:ext uri="{FF2B5EF4-FFF2-40B4-BE49-F238E27FC236}">
                <a16:creationId xmlns:a16="http://schemas.microsoft.com/office/drawing/2014/main" id="{68B57BA2-0295-4EFA-B412-794A9C802DBE}"/>
              </a:ext>
            </a:extLst>
          </p:cNvPr>
          <p:cNvSpPr txBox="1"/>
          <p:nvPr/>
        </p:nvSpPr>
        <p:spPr>
          <a:xfrm>
            <a:off x="0" y="1969611"/>
            <a:ext cx="6057512" cy="916469"/>
          </a:xfrm>
          <a:prstGeom prst="rect">
            <a:avLst/>
          </a:prstGeom>
          <a:noFill/>
        </p:spPr>
        <p:txBody>
          <a:bodyPr wrap="square" rtlCol="0">
            <a:spAutoFit/>
          </a:bodyPr>
          <a:lstStyle/>
          <a:p>
            <a:pPr algn="ctr">
              <a:lnSpc>
                <a:spcPct val="150000"/>
              </a:lnSpc>
            </a:pPr>
            <a:r>
              <a:rPr lang="zh-TW" altLang="en-US" sz="4000" dirty="0">
                <a:latin typeface="微軟正黑體" panose="020B0604030504040204" pitchFamily="34" charset="-120"/>
                <a:ea typeface="微軟正黑體" panose="020B0604030504040204" pitchFamily="34" charset="-120"/>
              </a:rPr>
              <a:t>乱花钱，追求享受。</a:t>
            </a:r>
          </a:p>
        </p:txBody>
      </p:sp>
      <p:sp>
        <p:nvSpPr>
          <p:cNvPr id="15" name="矩形 14">
            <a:extLst>
              <a:ext uri="{FF2B5EF4-FFF2-40B4-BE49-F238E27FC236}">
                <a16:creationId xmlns:a16="http://schemas.microsoft.com/office/drawing/2014/main" id="{58C387E4-4460-4071-8CB6-8D0ABB1306E7}"/>
              </a:ext>
            </a:extLst>
          </p:cNvPr>
          <p:cNvSpPr/>
          <p:nvPr/>
        </p:nvSpPr>
        <p:spPr>
          <a:xfrm>
            <a:off x="2189810" y="355508"/>
            <a:ext cx="3926972" cy="584775"/>
          </a:xfrm>
          <a:prstGeom prst="rect">
            <a:avLst/>
          </a:prstGeom>
        </p:spPr>
        <p:txBody>
          <a:bodyPr wrap="square">
            <a:spAutoFit/>
          </a:bodyPr>
          <a:lstStyle/>
          <a:p>
            <a:pPr algn="ctr"/>
            <a:r>
              <a:rPr lang="en-US" altLang="zh-TW" sz="3200" dirty="0"/>
              <a:t>luxury</a:t>
            </a:r>
            <a:endParaRPr lang="zh-TW" altLang="en-US" sz="3200" dirty="0">
              <a:latin typeface="微軟正黑體" panose="020B0604030504040204" pitchFamily="34" charset="-120"/>
              <a:ea typeface="微軟正黑體" panose="020B0604030504040204" pitchFamily="34" charset="-120"/>
              <a:cs typeface="Calibri" panose="020F0502020204030204" pitchFamily="34" charset="0"/>
            </a:endParaRPr>
          </a:p>
        </p:txBody>
      </p:sp>
    </p:spTree>
    <p:extLst>
      <p:ext uri="{BB962C8B-B14F-4D97-AF65-F5344CB8AC3E}">
        <p14:creationId xmlns:p14="http://schemas.microsoft.com/office/powerpoint/2010/main" val="3334600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15"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F3CD4040-8AA2-4C10-9B71-61F11E7BCD9A}"/>
              </a:ext>
            </a:extLst>
          </p:cNvPr>
          <p:cNvSpPr txBox="1"/>
          <p:nvPr/>
        </p:nvSpPr>
        <p:spPr>
          <a:xfrm>
            <a:off x="328503" y="697286"/>
            <a:ext cx="4327450" cy="1107996"/>
          </a:xfrm>
          <a:prstGeom prst="rect">
            <a:avLst/>
          </a:prstGeom>
          <a:solidFill>
            <a:srgbClr val="002060"/>
          </a:solidFill>
          <a:ln>
            <a:solidFill>
              <a:schemeClr val="accent3">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wrap="square" rtlCol="0" anchor="ctr">
            <a:spAutoFit/>
          </a:bodyPr>
          <a:lstStyle/>
          <a:p>
            <a:pPr algn="ctr"/>
            <a:r>
              <a:rPr lang="zh-TW" altLang="en-US" sz="6600" dirty="0">
                <a:solidFill>
                  <a:schemeClr val="bg1"/>
                </a:solidFill>
                <a:latin typeface="微軟正黑體" panose="020B0604030504040204" pitchFamily="34" charset="-120"/>
                <a:ea typeface="微軟正黑體" panose="020B0604030504040204" pitchFamily="34" charset="-120"/>
              </a:rPr>
              <a:t>百无聊赖</a:t>
            </a:r>
            <a:endParaRPr lang="en-US" altLang="zh-TW" sz="6600" dirty="0">
              <a:solidFill>
                <a:schemeClr val="bg1"/>
              </a:solidFill>
              <a:latin typeface="微軟正黑體" panose="020B0604030504040204" pitchFamily="34" charset="-120"/>
              <a:ea typeface="微軟正黑體" panose="020B0604030504040204" pitchFamily="34" charset="-120"/>
            </a:endParaRPr>
          </a:p>
        </p:txBody>
      </p:sp>
      <p:sp>
        <p:nvSpPr>
          <p:cNvPr id="3" name="矩形 2">
            <a:extLst>
              <a:ext uri="{FF2B5EF4-FFF2-40B4-BE49-F238E27FC236}">
                <a16:creationId xmlns:a16="http://schemas.microsoft.com/office/drawing/2014/main" id="{5EFAA07E-D2DF-410D-BA07-6EE204523098}"/>
              </a:ext>
            </a:extLst>
          </p:cNvPr>
          <p:cNvSpPr/>
          <p:nvPr/>
        </p:nvSpPr>
        <p:spPr>
          <a:xfrm>
            <a:off x="6096000" y="3327928"/>
            <a:ext cx="6096000" cy="1999265"/>
          </a:xfrm>
          <a:prstGeom prst="rect">
            <a:avLst/>
          </a:prstGeom>
        </p:spPr>
        <p:txBody>
          <a:bodyPr wrap="square">
            <a:spAutoFit/>
          </a:bodyPr>
          <a:lstStyle/>
          <a:p>
            <a:pPr algn="ctr">
              <a:lnSpc>
                <a:spcPct val="150000"/>
              </a:lnSpc>
            </a:pPr>
            <a:r>
              <a:rPr lang="zh-TW" altLang="en-US" sz="4400" dirty="0"/>
              <a:t>她</a:t>
            </a:r>
            <a:r>
              <a:rPr lang="zh-TW" altLang="en-US" sz="4400" b="1" dirty="0">
                <a:solidFill>
                  <a:srgbClr val="FF0000"/>
                </a:solidFill>
              </a:rPr>
              <a:t>百无聊赖</a:t>
            </a:r>
            <a:r>
              <a:rPr lang="zh-TW" altLang="en-US" sz="4400" dirty="0"/>
              <a:t>，只好对着小狗说话。</a:t>
            </a:r>
            <a:endParaRPr lang="zh-TW" altLang="en-US" sz="4400" dirty="0">
              <a:latin typeface="+mn-ea"/>
            </a:endParaRPr>
          </a:p>
        </p:txBody>
      </p:sp>
      <p:cxnSp>
        <p:nvCxnSpPr>
          <p:cNvPr id="5" name="直線單箭頭接點 4">
            <a:extLst>
              <a:ext uri="{FF2B5EF4-FFF2-40B4-BE49-F238E27FC236}">
                <a16:creationId xmlns:a16="http://schemas.microsoft.com/office/drawing/2014/main" id="{036036A7-BBBC-4FBA-AF40-C2B26F213443}"/>
              </a:ext>
            </a:extLst>
          </p:cNvPr>
          <p:cNvCxnSpPr>
            <a:cxnSpLocks/>
            <a:stCxn id="2" idx="3"/>
            <a:endCxn id="6" idx="1"/>
          </p:cNvCxnSpPr>
          <p:nvPr/>
        </p:nvCxnSpPr>
        <p:spPr>
          <a:xfrm>
            <a:off x="4655953" y="1251284"/>
            <a:ext cx="1440047" cy="0"/>
          </a:xfrm>
          <a:prstGeom prst="straightConnector1">
            <a:avLst/>
          </a:prstGeom>
          <a:ln w="762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6" name="文字方塊 5">
            <a:extLst>
              <a:ext uri="{FF2B5EF4-FFF2-40B4-BE49-F238E27FC236}">
                <a16:creationId xmlns:a16="http://schemas.microsoft.com/office/drawing/2014/main" id="{37018BC7-6073-4CA9-9B83-CB477C626896}"/>
              </a:ext>
            </a:extLst>
          </p:cNvPr>
          <p:cNvSpPr txBox="1"/>
          <p:nvPr/>
        </p:nvSpPr>
        <p:spPr>
          <a:xfrm>
            <a:off x="6096000" y="589564"/>
            <a:ext cx="6096000" cy="1323439"/>
          </a:xfrm>
          <a:prstGeom prst="rect">
            <a:avLst/>
          </a:prstGeom>
          <a:noFill/>
          <a:ln w="76200">
            <a:solidFill>
              <a:srgbClr val="002060"/>
            </a:solidFill>
          </a:ln>
        </p:spPr>
        <p:txBody>
          <a:bodyPr wrap="square" rtlCol="0">
            <a:spAutoFit/>
          </a:bodyPr>
          <a:lstStyle/>
          <a:p>
            <a:pPr algn="ctr"/>
            <a:r>
              <a:rPr lang="zh-TW" altLang="en-US" sz="4000" dirty="0">
                <a:solidFill>
                  <a:srgbClr val="002060"/>
                </a:solidFill>
                <a:latin typeface="微軟正黑體" panose="020B0604030504040204" pitchFamily="34" charset="-120"/>
                <a:ea typeface="微軟正黑體" panose="020B0604030504040204" pitchFamily="34" charset="-120"/>
              </a:rPr>
              <a:t>无所事事或精神空虚，感到什么都没有意思。</a:t>
            </a:r>
          </a:p>
        </p:txBody>
      </p:sp>
      <p:sp>
        <p:nvSpPr>
          <p:cNvPr id="7" name="矩形 6">
            <a:extLst>
              <a:ext uri="{FF2B5EF4-FFF2-40B4-BE49-F238E27FC236}">
                <a16:creationId xmlns:a16="http://schemas.microsoft.com/office/drawing/2014/main" id="{3114378E-6121-4333-91A6-3676CCE2C9F9}"/>
              </a:ext>
            </a:extLst>
          </p:cNvPr>
          <p:cNvSpPr/>
          <p:nvPr/>
        </p:nvSpPr>
        <p:spPr>
          <a:xfrm>
            <a:off x="6096000" y="2007220"/>
            <a:ext cx="6096000" cy="523220"/>
          </a:xfrm>
          <a:prstGeom prst="rect">
            <a:avLst/>
          </a:prstGeom>
        </p:spPr>
        <p:txBody>
          <a:bodyPr wrap="square">
            <a:spAutoFit/>
          </a:bodyPr>
          <a:lstStyle/>
          <a:p>
            <a:pPr algn="ctr"/>
            <a:r>
              <a:rPr lang="en-US" altLang="zh-TW" sz="2800" dirty="0"/>
              <a:t>very bored</a:t>
            </a:r>
            <a:endParaRPr lang="zh-TW" altLang="en-US" sz="2800" dirty="0">
              <a:solidFill>
                <a:srgbClr val="002060"/>
              </a:solidFill>
            </a:endParaRPr>
          </a:p>
        </p:txBody>
      </p:sp>
      <p:pic>
        <p:nvPicPr>
          <p:cNvPr id="4" name="圖片 3">
            <a:extLst>
              <a:ext uri="{FF2B5EF4-FFF2-40B4-BE49-F238E27FC236}">
                <a16:creationId xmlns:a16="http://schemas.microsoft.com/office/drawing/2014/main" id="{349663DA-3BFC-489B-B818-73AAC220FBED}"/>
              </a:ext>
            </a:extLst>
          </p:cNvPr>
          <p:cNvPicPr>
            <a:picLocks noChangeAspect="1"/>
          </p:cNvPicPr>
          <p:nvPr/>
        </p:nvPicPr>
        <p:blipFill>
          <a:blip r:embed="rId2"/>
          <a:stretch>
            <a:fillRect/>
          </a:stretch>
        </p:blipFill>
        <p:spPr>
          <a:xfrm>
            <a:off x="328503" y="2588368"/>
            <a:ext cx="5341822" cy="3572344"/>
          </a:xfrm>
          <a:prstGeom prst="rect">
            <a:avLst/>
          </a:prstGeom>
        </p:spPr>
      </p:pic>
    </p:spTree>
    <p:extLst>
      <p:ext uri="{BB962C8B-B14F-4D97-AF65-F5344CB8AC3E}">
        <p14:creationId xmlns:p14="http://schemas.microsoft.com/office/powerpoint/2010/main" val="315144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A6432754-648C-4AD6-A289-25556EFC636D}"/>
              </a:ext>
            </a:extLst>
          </p:cNvPr>
          <p:cNvSpPr txBox="1"/>
          <p:nvPr/>
        </p:nvSpPr>
        <p:spPr>
          <a:xfrm>
            <a:off x="333497" y="543379"/>
            <a:ext cx="11525005" cy="1323439"/>
          </a:xfrm>
          <a:prstGeom prst="rect">
            <a:avLst/>
          </a:prstGeom>
          <a:solidFill>
            <a:srgbClr val="660033"/>
          </a:solidFill>
        </p:spPr>
        <p:txBody>
          <a:bodyPr wrap="square" rtlCol="0">
            <a:spAutoFit/>
          </a:bodyPr>
          <a:lstStyle/>
          <a:p>
            <a:pPr algn="ctr"/>
            <a:r>
              <a:rPr lang="zh-TW" altLang="en-US" sz="8000" u="sng" dirty="0">
                <a:solidFill>
                  <a:schemeClr val="bg1"/>
                </a:solidFill>
                <a:highlight>
                  <a:srgbClr val="008000"/>
                </a:highlight>
                <a:latin typeface="微軟正黑體" panose="020B0604030504040204" pitchFamily="34" charset="-120"/>
                <a:ea typeface="微軟正黑體" panose="020B0604030504040204" pitchFamily="34" charset="-120"/>
              </a:rPr>
              <a:t>可</a:t>
            </a:r>
            <a:r>
              <a:rPr lang="zh-TW" altLang="en-US" sz="8000" dirty="0">
                <a:solidFill>
                  <a:schemeClr val="bg1"/>
                </a:solidFill>
                <a:highlight>
                  <a:srgbClr val="008000"/>
                </a:highlight>
                <a:latin typeface="微軟正黑體" panose="020B0604030504040204" pitchFamily="34" charset="-120"/>
                <a:ea typeface="微軟正黑體" panose="020B0604030504040204" pitchFamily="34" charset="-120"/>
              </a:rPr>
              <a:t>有</a:t>
            </a:r>
            <a:r>
              <a:rPr lang="zh-TW" altLang="en-US" sz="8000" u="sng" dirty="0">
                <a:solidFill>
                  <a:schemeClr val="bg1"/>
                </a:solidFill>
                <a:highlight>
                  <a:srgbClr val="008000"/>
                </a:highlight>
                <a:latin typeface="微軟正黑體" panose="020B0604030504040204" pitchFamily="34" charset="-120"/>
                <a:ea typeface="微軟正黑體" panose="020B0604030504040204" pitchFamily="34" charset="-120"/>
              </a:rPr>
              <a:t>可</a:t>
            </a:r>
            <a:r>
              <a:rPr lang="zh-TW" altLang="en-US" sz="8000" dirty="0">
                <a:solidFill>
                  <a:schemeClr val="bg1"/>
                </a:solidFill>
                <a:highlight>
                  <a:srgbClr val="008000"/>
                </a:highlight>
                <a:latin typeface="微軟正黑體" panose="020B0604030504040204" pitchFamily="34" charset="-120"/>
                <a:ea typeface="微軟正黑體" panose="020B0604030504040204" pitchFamily="34" charset="-120"/>
              </a:rPr>
              <a:t>无</a:t>
            </a:r>
            <a:endParaRPr lang="en-US" altLang="zh-TW" sz="8000" dirty="0">
              <a:solidFill>
                <a:schemeClr val="bg1"/>
              </a:solidFill>
              <a:highlight>
                <a:srgbClr val="008000"/>
              </a:highlight>
              <a:latin typeface="微軟正黑體" panose="020B0604030504040204" pitchFamily="34" charset="-120"/>
              <a:ea typeface="微軟正黑體" panose="020B0604030504040204" pitchFamily="34" charset="-120"/>
            </a:endParaRPr>
          </a:p>
        </p:txBody>
      </p:sp>
      <p:sp>
        <p:nvSpPr>
          <p:cNvPr id="5" name="文字方塊 4">
            <a:extLst>
              <a:ext uri="{FF2B5EF4-FFF2-40B4-BE49-F238E27FC236}">
                <a16:creationId xmlns:a16="http://schemas.microsoft.com/office/drawing/2014/main" id="{4A824F04-5B21-4CAC-9E28-DE231C124E7C}"/>
              </a:ext>
            </a:extLst>
          </p:cNvPr>
          <p:cNvSpPr txBox="1"/>
          <p:nvPr/>
        </p:nvSpPr>
        <p:spPr>
          <a:xfrm>
            <a:off x="333497" y="2092689"/>
            <a:ext cx="11525005" cy="902555"/>
          </a:xfrm>
          <a:prstGeom prst="rect">
            <a:avLst/>
          </a:prstGeom>
          <a:noFill/>
          <a:ln>
            <a:solidFill>
              <a:schemeClr val="tx1"/>
            </a:solidFill>
          </a:ln>
        </p:spPr>
        <p:txBody>
          <a:bodyPr wrap="square" rtlCol="0">
            <a:spAutoFit/>
          </a:bodyPr>
          <a:lstStyle/>
          <a:p>
            <a:pPr algn="ctr">
              <a:lnSpc>
                <a:spcPct val="150000"/>
              </a:lnSpc>
            </a:pPr>
            <a:r>
              <a:rPr lang="zh-TW" altLang="en-US" sz="4000" dirty="0">
                <a:latin typeface="微軟正黑體" panose="020B0604030504040204" pitchFamily="34" charset="-120"/>
                <a:ea typeface="微軟正黑體" panose="020B0604030504040204" pitchFamily="34" charset="-120"/>
              </a:rPr>
              <a:t>意思是可以有，也可以没有。</a:t>
            </a:r>
            <a:endParaRPr lang="en-US" altLang="zh-TW" sz="3200" dirty="0">
              <a:latin typeface="微軟正黑體" panose="020B0604030504040204" pitchFamily="34" charset="-120"/>
              <a:ea typeface="微軟正黑體" panose="020B0604030504040204" pitchFamily="34" charset="-120"/>
            </a:endParaRPr>
          </a:p>
        </p:txBody>
      </p:sp>
      <p:sp>
        <p:nvSpPr>
          <p:cNvPr id="3" name="文字方塊 2">
            <a:extLst>
              <a:ext uri="{FF2B5EF4-FFF2-40B4-BE49-F238E27FC236}">
                <a16:creationId xmlns:a16="http://schemas.microsoft.com/office/drawing/2014/main" id="{3F302A3F-1F3E-4130-9D37-C46885860E43}"/>
              </a:ext>
            </a:extLst>
          </p:cNvPr>
          <p:cNvSpPr txBox="1"/>
          <p:nvPr/>
        </p:nvSpPr>
        <p:spPr>
          <a:xfrm>
            <a:off x="333497" y="3571875"/>
            <a:ext cx="11525005" cy="2956515"/>
          </a:xfrm>
          <a:prstGeom prst="rect">
            <a:avLst/>
          </a:prstGeom>
          <a:noFill/>
        </p:spPr>
        <p:txBody>
          <a:bodyPr wrap="square" rtlCol="0">
            <a:spAutoFit/>
          </a:bodyPr>
          <a:lstStyle/>
          <a:p>
            <a:pPr>
              <a:lnSpc>
                <a:spcPct val="150000"/>
              </a:lnSpc>
            </a:pPr>
            <a:r>
              <a:rPr lang="en-US" altLang="zh-TW" sz="3200" dirty="0">
                <a:latin typeface="+mn-ea"/>
              </a:rPr>
              <a:t>1.</a:t>
            </a:r>
            <a:r>
              <a:rPr lang="zh-TW" altLang="en-US" sz="3200" dirty="0">
                <a:latin typeface="+mn-ea"/>
              </a:rPr>
              <a:t>对于我来说，真诚和善良不是</a:t>
            </a:r>
            <a:r>
              <a:rPr lang="zh-TW" altLang="en-US" sz="3200" dirty="0">
                <a:highlight>
                  <a:srgbClr val="FFFF00"/>
                </a:highlight>
                <a:latin typeface="+mn-ea"/>
              </a:rPr>
              <a:t>可有可无</a:t>
            </a:r>
            <a:r>
              <a:rPr lang="zh-TW" altLang="en-US" sz="3200" dirty="0">
                <a:latin typeface="+mn-ea"/>
              </a:rPr>
              <a:t>的，而是一个人必须具</a:t>
            </a:r>
            <a:endParaRPr lang="en-US" altLang="zh-TW" sz="3200" dirty="0">
              <a:latin typeface="+mn-ea"/>
            </a:endParaRPr>
          </a:p>
          <a:p>
            <a:pPr>
              <a:lnSpc>
                <a:spcPct val="150000"/>
              </a:lnSpc>
            </a:pPr>
            <a:r>
              <a:rPr lang="zh-TW" altLang="en-US" sz="3200" dirty="0">
                <a:latin typeface="+mn-ea"/>
              </a:rPr>
              <a:t>   备的美德。</a:t>
            </a:r>
            <a:endParaRPr lang="en-US" altLang="zh-TW" sz="3200" dirty="0">
              <a:latin typeface="+mn-ea"/>
            </a:endParaRPr>
          </a:p>
          <a:p>
            <a:pPr>
              <a:lnSpc>
                <a:spcPct val="150000"/>
              </a:lnSpc>
            </a:pPr>
            <a:r>
              <a:rPr lang="en-US" altLang="zh-TW" sz="3200" dirty="0">
                <a:latin typeface="+mn-ea"/>
              </a:rPr>
              <a:t>2.</a:t>
            </a:r>
            <a:r>
              <a:rPr lang="zh-TW" altLang="en-US" sz="3200" dirty="0">
                <a:latin typeface="+mn-ea"/>
              </a:rPr>
              <a:t>根据我的经验，出门旅行必须携带两样东西：钱和地图，其他</a:t>
            </a:r>
            <a:endParaRPr lang="en-US" altLang="zh-TW" sz="3200" dirty="0">
              <a:latin typeface="+mn-ea"/>
            </a:endParaRPr>
          </a:p>
          <a:p>
            <a:pPr>
              <a:lnSpc>
                <a:spcPct val="150000"/>
              </a:lnSpc>
            </a:pPr>
            <a:r>
              <a:rPr lang="zh-TW" altLang="en-US" sz="3200" dirty="0">
                <a:latin typeface="+mn-ea"/>
              </a:rPr>
              <a:t>   东西都是</a:t>
            </a:r>
            <a:r>
              <a:rPr lang="zh-TW" altLang="en-US" sz="3200" dirty="0">
                <a:highlight>
                  <a:srgbClr val="FFFF00"/>
                </a:highlight>
                <a:latin typeface="+mn-ea"/>
              </a:rPr>
              <a:t>可有可无</a:t>
            </a:r>
            <a:r>
              <a:rPr lang="zh-TW" altLang="en-US" sz="3200" dirty="0">
                <a:latin typeface="+mn-ea"/>
              </a:rPr>
              <a:t>的。</a:t>
            </a:r>
          </a:p>
        </p:txBody>
      </p:sp>
    </p:spTree>
    <p:extLst>
      <p:ext uri="{BB962C8B-B14F-4D97-AF65-F5344CB8AC3E}">
        <p14:creationId xmlns:p14="http://schemas.microsoft.com/office/powerpoint/2010/main" val="4087995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A6432754-648C-4AD6-A289-25556EFC636D}"/>
              </a:ext>
            </a:extLst>
          </p:cNvPr>
          <p:cNvSpPr txBox="1"/>
          <p:nvPr/>
        </p:nvSpPr>
        <p:spPr>
          <a:xfrm>
            <a:off x="333497" y="543379"/>
            <a:ext cx="11525005" cy="1323439"/>
          </a:xfrm>
          <a:prstGeom prst="rect">
            <a:avLst/>
          </a:prstGeom>
          <a:noFill/>
          <a:ln w="38100">
            <a:solidFill>
              <a:srgbClr val="C00000"/>
            </a:solidFill>
          </a:ln>
        </p:spPr>
        <p:txBody>
          <a:bodyPr wrap="square" rtlCol="0">
            <a:spAutoFit/>
          </a:bodyPr>
          <a:lstStyle/>
          <a:p>
            <a:pPr algn="ctr"/>
            <a:r>
              <a:rPr lang="zh-TW" altLang="en-US" sz="8000" dirty="0">
                <a:solidFill>
                  <a:srgbClr val="C00000"/>
                </a:solidFill>
                <a:latin typeface="微軟正黑體" panose="020B0604030504040204" pitchFamily="34" charset="-120"/>
                <a:ea typeface="微軟正黑體" panose="020B0604030504040204" pitchFamily="34" charset="-120"/>
              </a:rPr>
              <a:t>可</a:t>
            </a:r>
            <a:r>
              <a:rPr lang="en-US" altLang="zh-TW" sz="8000" dirty="0">
                <a:solidFill>
                  <a:srgbClr val="C00000"/>
                </a:solidFill>
                <a:latin typeface="微軟正黑體" panose="020B0604030504040204" pitchFamily="34" charset="-120"/>
                <a:ea typeface="微軟正黑體" panose="020B0604030504040204" pitchFamily="34" charset="-120"/>
              </a:rPr>
              <a:t>...</a:t>
            </a:r>
            <a:r>
              <a:rPr lang="zh-TW" altLang="en-US" sz="8000" dirty="0">
                <a:solidFill>
                  <a:srgbClr val="C00000"/>
                </a:solidFill>
                <a:latin typeface="微軟正黑體" panose="020B0604030504040204" pitchFamily="34" charset="-120"/>
                <a:ea typeface="微軟正黑體" panose="020B0604030504040204" pitchFamily="34" charset="-120"/>
              </a:rPr>
              <a:t>可</a:t>
            </a:r>
            <a:r>
              <a:rPr lang="en-US" altLang="zh-TW" sz="8000" dirty="0">
                <a:solidFill>
                  <a:srgbClr val="C00000"/>
                </a:solidFill>
                <a:latin typeface="微軟正黑體" panose="020B0604030504040204" pitchFamily="34" charset="-120"/>
                <a:ea typeface="微軟正黑體" panose="020B0604030504040204" pitchFamily="34" charset="-120"/>
              </a:rPr>
              <a:t>...</a:t>
            </a:r>
          </a:p>
        </p:txBody>
      </p:sp>
      <p:graphicFrame>
        <p:nvGraphicFramePr>
          <p:cNvPr id="4" name="表格 5">
            <a:extLst>
              <a:ext uri="{FF2B5EF4-FFF2-40B4-BE49-F238E27FC236}">
                <a16:creationId xmlns:a16="http://schemas.microsoft.com/office/drawing/2014/main" id="{EA48DE93-CFDA-49FB-B18D-9391FE5D777A}"/>
              </a:ext>
            </a:extLst>
          </p:cNvPr>
          <p:cNvGraphicFramePr>
            <a:graphicFrameLocks noGrp="1"/>
          </p:cNvGraphicFramePr>
          <p:nvPr>
            <p:extLst>
              <p:ext uri="{D42A27DB-BD31-4B8C-83A1-F6EECF244321}">
                <p14:modId xmlns:p14="http://schemas.microsoft.com/office/powerpoint/2010/main" val="3413547445"/>
              </p:ext>
            </p:extLst>
          </p:nvPr>
        </p:nvGraphicFramePr>
        <p:xfrm>
          <a:off x="333497" y="2687319"/>
          <a:ext cx="11525004" cy="2954708"/>
        </p:xfrm>
        <a:graphic>
          <a:graphicData uri="http://schemas.openxmlformats.org/drawingml/2006/table">
            <a:tbl>
              <a:tblPr firstRow="1" bandRow="1">
                <a:tableStyleId>{5DA37D80-6434-44D0-A028-1B22A696006F}</a:tableStyleId>
              </a:tblPr>
              <a:tblGrid>
                <a:gridCol w="3705103">
                  <a:extLst>
                    <a:ext uri="{9D8B030D-6E8A-4147-A177-3AD203B41FA5}">
                      <a16:colId xmlns:a16="http://schemas.microsoft.com/office/drawing/2014/main" val="454896512"/>
                    </a:ext>
                  </a:extLst>
                </a:gridCol>
                <a:gridCol w="4095750">
                  <a:extLst>
                    <a:ext uri="{9D8B030D-6E8A-4147-A177-3AD203B41FA5}">
                      <a16:colId xmlns:a16="http://schemas.microsoft.com/office/drawing/2014/main" val="433730200"/>
                    </a:ext>
                  </a:extLst>
                </a:gridCol>
                <a:gridCol w="3724151">
                  <a:extLst>
                    <a:ext uri="{9D8B030D-6E8A-4147-A177-3AD203B41FA5}">
                      <a16:colId xmlns:a16="http://schemas.microsoft.com/office/drawing/2014/main" val="2356185381"/>
                    </a:ext>
                  </a:extLst>
                </a:gridCol>
              </a:tblGrid>
              <a:tr h="148982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3200" dirty="0"/>
                        <a:t>可歌可泣</a:t>
                      </a:r>
                      <a:endParaRPr lang="en-US" altLang="zh-TW" sz="3200" b="1" dirty="0">
                        <a:latin typeface="+mn-ea"/>
                        <a:ea typeface="+mn-ea"/>
                      </a:endParaRPr>
                    </a:p>
                  </a:txBody>
                  <a:tcPr anchor="ctr">
                    <a:solidFill>
                      <a:srgbClr val="F8E7D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3200" b="1" i="0" u="none" strike="noStrike" kern="1200" cap="none" spc="0" normalizeH="0" baseline="0" noProof="0" dirty="0">
                          <a:ln>
                            <a:noFill/>
                          </a:ln>
                          <a:solidFill>
                            <a:prstClr val="black"/>
                          </a:solidFill>
                          <a:effectLst/>
                          <a:uLnTx/>
                          <a:uFillTx/>
                          <a:latin typeface="Arial" panose="020B0604020202020204"/>
                          <a:ea typeface="微軟正黑體" panose="020B0604030504040204" pitchFamily="34" charset="-120"/>
                          <a:cs typeface="+mn-cs"/>
                        </a:rPr>
                        <a:t>可丁可卯</a:t>
                      </a:r>
                      <a:endParaRPr kumimoji="0" lang="en-US" altLang="zh-TW" sz="32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a:txBody>
                  <a:tcPr anchor="ctr">
                    <a:solidFill>
                      <a:srgbClr val="F8E7D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3200" b="1" i="0" u="none" strike="noStrike" kern="1200" cap="none" spc="0" normalizeH="0" baseline="0" noProof="0" dirty="0">
                          <a:ln>
                            <a:noFill/>
                          </a:ln>
                          <a:solidFill>
                            <a:prstClr val="black"/>
                          </a:solidFill>
                          <a:effectLst/>
                          <a:uLnTx/>
                          <a:uFillTx/>
                          <a:latin typeface="Arial" panose="020B0604020202020204"/>
                          <a:ea typeface="微軟正黑體" panose="020B0604030504040204" pitchFamily="34" charset="-120"/>
                          <a:cs typeface="+mn-cs"/>
                        </a:rPr>
                        <a:t>可圈可点</a:t>
                      </a:r>
                      <a:endParaRPr kumimoji="0" lang="en-US" altLang="zh-TW" sz="32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a:txBody>
                  <a:tcPr anchor="ctr">
                    <a:solidFill>
                      <a:srgbClr val="F8E7D6"/>
                    </a:solidFill>
                  </a:tcPr>
                </a:tc>
                <a:extLst>
                  <a:ext uri="{0D108BD9-81ED-4DB2-BD59-A6C34878D82A}">
                    <a16:rowId xmlns:a16="http://schemas.microsoft.com/office/drawing/2014/main" val="2564678270"/>
                  </a:ext>
                </a:extLst>
              </a:tr>
              <a:tr h="1461886">
                <a:tc>
                  <a:txBody>
                    <a:bodyPr/>
                    <a:lstStyle/>
                    <a:p>
                      <a:pPr algn="ctr">
                        <a:lnSpc>
                          <a:spcPct val="150000"/>
                        </a:lnSpc>
                      </a:pPr>
                      <a:r>
                        <a:rPr lang="zh-TW" altLang="en-US" sz="3200" dirty="0">
                          <a:latin typeface="+mn-ea"/>
                          <a:ea typeface="+mn-ea"/>
                        </a:rPr>
                        <a:t>值得歌颂，使人感动落泪。</a:t>
                      </a:r>
                    </a:p>
                  </a:txBody>
                  <a:tcPr anchor="ctr">
                    <a:noFill/>
                  </a:tcPr>
                </a:tc>
                <a:tc>
                  <a:txBody>
                    <a:bodyPr/>
                    <a:lstStyle/>
                    <a:p>
                      <a:pPr algn="ctr">
                        <a:lnSpc>
                          <a:spcPct val="150000"/>
                        </a:lnSpc>
                      </a:pPr>
                      <a:r>
                        <a:rPr lang="zh-TW" altLang="en-US" sz="3200" dirty="0">
                          <a:latin typeface="+mn-ea"/>
                          <a:ea typeface="+mn-ea"/>
                        </a:rPr>
                        <a:t>指数量不多不少，或范围不大不小。</a:t>
                      </a:r>
                    </a:p>
                  </a:txBody>
                  <a:tcPr anchor="ctr">
                    <a:noFill/>
                  </a:tcPr>
                </a:tc>
                <a:tc>
                  <a:txBody>
                    <a:bodyPr/>
                    <a:lstStyle/>
                    <a:p>
                      <a:pPr algn="ctr">
                        <a:lnSpc>
                          <a:spcPct val="150000"/>
                        </a:lnSpc>
                      </a:pPr>
                      <a:r>
                        <a:rPr lang="zh-TW" altLang="en-US" sz="3200" dirty="0">
                          <a:latin typeface="+mn-ea"/>
                          <a:ea typeface="+mn-ea"/>
                        </a:rPr>
                        <a:t>比喻表现出色，值得赞美。</a:t>
                      </a:r>
                    </a:p>
                  </a:txBody>
                  <a:tcPr anchor="ctr">
                    <a:noFill/>
                  </a:tcPr>
                </a:tc>
                <a:extLst>
                  <a:ext uri="{0D108BD9-81ED-4DB2-BD59-A6C34878D82A}">
                    <a16:rowId xmlns:a16="http://schemas.microsoft.com/office/drawing/2014/main" val="2896643758"/>
                  </a:ext>
                </a:extLst>
              </a:tr>
            </a:tbl>
          </a:graphicData>
        </a:graphic>
      </p:graphicFrame>
    </p:spTree>
    <p:extLst>
      <p:ext uri="{BB962C8B-B14F-4D97-AF65-F5344CB8AC3E}">
        <p14:creationId xmlns:p14="http://schemas.microsoft.com/office/powerpoint/2010/main" val="952522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CBEE951C-BD4A-4E5B-BEF9-2C2C86BFB941}"/>
              </a:ext>
            </a:extLst>
          </p:cNvPr>
          <p:cNvSpPr txBox="1"/>
          <p:nvPr/>
        </p:nvSpPr>
        <p:spPr>
          <a:xfrm>
            <a:off x="1" y="0"/>
            <a:ext cx="2495550" cy="707886"/>
          </a:xfrm>
          <a:prstGeom prst="rect">
            <a:avLst/>
          </a:prstGeom>
          <a:solidFill>
            <a:srgbClr val="660033"/>
          </a:solidFill>
        </p:spPr>
        <p:txBody>
          <a:bodyPr wrap="square" rtlCol="0">
            <a:spAutoFit/>
          </a:bodyPr>
          <a:lstStyle/>
          <a:p>
            <a:pPr algn="ctr"/>
            <a:r>
              <a:rPr lang="zh-TW" altLang="en-US" sz="4000" dirty="0">
                <a:solidFill>
                  <a:schemeClr val="bg1"/>
                </a:solidFill>
                <a:latin typeface="微軟正黑體" panose="020B0604030504040204" pitchFamily="34" charset="-120"/>
                <a:ea typeface="微軟正黑體" panose="020B0604030504040204" pitchFamily="34" charset="-120"/>
              </a:rPr>
              <a:t>可</a:t>
            </a:r>
            <a:r>
              <a:rPr lang="en-US" altLang="zh-TW" sz="4000" dirty="0">
                <a:solidFill>
                  <a:schemeClr val="bg1"/>
                </a:solidFill>
                <a:latin typeface="微軟正黑體" panose="020B0604030504040204" pitchFamily="34" charset="-120"/>
                <a:ea typeface="微軟正黑體" panose="020B0604030504040204" pitchFamily="34" charset="-120"/>
              </a:rPr>
              <a:t>...</a:t>
            </a:r>
            <a:r>
              <a:rPr lang="zh-TW" altLang="en-US" sz="4000" dirty="0">
                <a:solidFill>
                  <a:schemeClr val="bg1"/>
                </a:solidFill>
                <a:latin typeface="微軟正黑體" panose="020B0604030504040204" pitchFamily="34" charset="-120"/>
                <a:ea typeface="微軟正黑體" panose="020B0604030504040204" pitchFamily="34" charset="-120"/>
              </a:rPr>
              <a:t>可</a:t>
            </a:r>
            <a:r>
              <a:rPr lang="en-US" altLang="zh-TW" sz="4000" dirty="0">
                <a:solidFill>
                  <a:schemeClr val="bg1"/>
                </a:solidFill>
                <a:latin typeface="微軟正黑體" panose="020B0604030504040204" pitchFamily="34" charset="-120"/>
                <a:ea typeface="微軟正黑體" panose="020B0604030504040204" pitchFamily="34" charset="-120"/>
              </a:rPr>
              <a:t>...</a:t>
            </a:r>
          </a:p>
        </p:txBody>
      </p:sp>
      <p:sp>
        <p:nvSpPr>
          <p:cNvPr id="3" name="文字方塊 2">
            <a:extLst>
              <a:ext uri="{FF2B5EF4-FFF2-40B4-BE49-F238E27FC236}">
                <a16:creationId xmlns:a16="http://schemas.microsoft.com/office/drawing/2014/main" id="{F1F2C0B2-03C0-435E-B68B-9982E613AF42}"/>
              </a:ext>
            </a:extLst>
          </p:cNvPr>
          <p:cNvSpPr txBox="1"/>
          <p:nvPr/>
        </p:nvSpPr>
        <p:spPr>
          <a:xfrm>
            <a:off x="333375" y="707886"/>
            <a:ext cx="11525250" cy="5911170"/>
          </a:xfrm>
          <a:prstGeom prst="rect">
            <a:avLst/>
          </a:prstGeom>
          <a:noFill/>
        </p:spPr>
        <p:txBody>
          <a:bodyPr wrap="square" rtlCol="0">
            <a:spAutoFit/>
          </a:bodyPr>
          <a:lstStyle/>
          <a:p>
            <a:pPr>
              <a:lnSpc>
                <a:spcPct val="150000"/>
              </a:lnSpc>
            </a:pPr>
            <a:r>
              <a:rPr lang="en-US" altLang="zh-TW" sz="3200" dirty="0">
                <a:latin typeface="+mn-ea"/>
              </a:rPr>
              <a:t>1.</a:t>
            </a:r>
            <a:r>
              <a:rPr lang="zh-TW" altLang="en-US" sz="3200" dirty="0">
                <a:latin typeface="+mn-ea"/>
              </a:rPr>
              <a:t>小</a:t>
            </a:r>
            <a:r>
              <a:rPr lang="en-US" altLang="zh-TW" sz="3200" dirty="0">
                <a:latin typeface="+mn-ea"/>
              </a:rPr>
              <a:t>A</a:t>
            </a:r>
            <a:r>
              <a:rPr lang="zh-TW" altLang="en-US" sz="3200" dirty="0">
                <a:latin typeface="+mn-ea"/>
              </a:rPr>
              <a:t>在这场比赛中超水平发挥，为本队的获胜立下了汗马功劳，</a:t>
            </a:r>
            <a:endParaRPr lang="en-US" altLang="zh-TW" sz="3200" dirty="0">
              <a:latin typeface="+mn-ea"/>
            </a:endParaRPr>
          </a:p>
          <a:p>
            <a:pPr>
              <a:lnSpc>
                <a:spcPct val="150000"/>
              </a:lnSpc>
            </a:pPr>
            <a:r>
              <a:rPr lang="zh-TW" altLang="en-US" sz="3200" dirty="0">
                <a:latin typeface="+mn-ea"/>
              </a:rPr>
              <a:t>   他的表现真是</a:t>
            </a:r>
            <a:r>
              <a:rPr lang="en-US" altLang="zh-TW" sz="3200" dirty="0">
                <a:latin typeface="+mn-ea"/>
              </a:rPr>
              <a:t>____________</a:t>
            </a:r>
            <a:r>
              <a:rPr lang="zh-TW" altLang="en-US" sz="3200" dirty="0">
                <a:latin typeface="+mn-ea"/>
              </a:rPr>
              <a:t>。</a:t>
            </a:r>
            <a:endParaRPr lang="en-US" altLang="zh-TW" sz="3200" dirty="0">
              <a:latin typeface="+mn-ea"/>
            </a:endParaRPr>
          </a:p>
          <a:p>
            <a:pPr>
              <a:lnSpc>
                <a:spcPct val="150000"/>
              </a:lnSpc>
            </a:pPr>
            <a:r>
              <a:rPr lang="en-US" altLang="zh-TW" sz="3200" dirty="0">
                <a:latin typeface="+mn-ea"/>
              </a:rPr>
              <a:t>2.</a:t>
            </a:r>
            <a:r>
              <a:rPr lang="zh-TW" altLang="en-US" sz="3200" dirty="0">
                <a:latin typeface="+mn-ea"/>
              </a:rPr>
              <a:t>要想发展经济，提高生活水平，对人口问题的研究就不是</a:t>
            </a:r>
            <a:endParaRPr lang="en-US" altLang="zh-TW" sz="3200" dirty="0">
              <a:latin typeface="+mn-ea"/>
            </a:endParaRPr>
          </a:p>
          <a:p>
            <a:pPr>
              <a:lnSpc>
                <a:spcPct val="150000"/>
              </a:lnSpc>
            </a:pPr>
            <a:r>
              <a:rPr lang="zh-TW" altLang="en-US" sz="3200" dirty="0">
                <a:latin typeface="+mn-ea"/>
              </a:rPr>
              <a:t>   </a:t>
            </a:r>
            <a:r>
              <a:rPr lang="en-US" altLang="zh-TW" sz="3200" dirty="0">
                <a:latin typeface="+mn-ea"/>
              </a:rPr>
              <a:t>____________</a:t>
            </a:r>
            <a:r>
              <a:rPr lang="zh-TW" altLang="en-US" sz="3200" dirty="0">
                <a:latin typeface="+mn-ea"/>
              </a:rPr>
              <a:t>的，而是必不可少的。</a:t>
            </a:r>
            <a:endParaRPr lang="en-US" altLang="zh-TW" sz="3200" dirty="0">
              <a:latin typeface="+mn-ea"/>
            </a:endParaRPr>
          </a:p>
          <a:p>
            <a:pPr>
              <a:lnSpc>
                <a:spcPct val="150000"/>
              </a:lnSpc>
            </a:pPr>
            <a:r>
              <a:rPr lang="en-US" altLang="zh-TW" sz="3200" dirty="0">
                <a:latin typeface="+mn-ea"/>
              </a:rPr>
              <a:t>3.</a:t>
            </a:r>
            <a:r>
              <a:rPr lang="zh-TW" altLang="en-US" sz="3200" dirty="0">
                <a:latin typeface="+mn-ea"/>
              </a:rPr>
              <a:t>你给学生买的书不多，一本不少，真是</a:t>
            </a:r>
            <a:r>
              <a:rPr lang="en-US" altLang="zh-TW" sz="3200" dirty="0">
                <a:latin typeface="+mn-ea"/>
              </a:rPr>
              <a:t>____________</a:t>
            </a:r>
            <a:r>
              <a:rPr lang="zh-TW" altLang="en-US" sz="3200" dirty="0">
                <a:latin typeface="+mn-ea"/>
              </a:rPr>
              <a:t>。</a:t>
            </a:r>
            <a:endParaRPr lang="en-US" altLang="zh-TW" sz="3200" dirty="0">
              <a:latin typeface="+mn-ea"/>
            </a:endParaRPr>
          </a:p>
          <a:p>
            <a:pPr>
              <a:lnSpc>
                <a:spcPct val="150000"/>
              </a:lnSpc>
            </a:pPr>
            <a:r>
              <a:rPr lang="en-US" altLang="zh-TW" sz="3200" dirty="0">
                <a:latin typeface="+mn-ea"/>
              </a:rPr>
              <a:t>4.</a:t>
            </a:r>
            <a:r>
              <a:rPr lang="zh-TW" altLang="en-US" sz="3200" dirty="0">
                <a:latin typeface="+mn-ea"/>
              </a:rPr>
              <a:t>在近代中国历史上，有一些仁人志士为了改革旧中国的封建社</a:t>
            </a:r>
            <a:endParaRPr lang="en-US" altLang="zh-TW" sz="3200" dirty="0">
              <a:latin typeface="+mn-ea"/>
            </a:endParaRPr>
          </a:p>
          <a:p>
            <a:pPr>
              <a:lnSpc>
                <a:spcPct val="150000"/>
              </a:lnSpc>
            </a:pPr>
            <a:r>
              <a:rPr lang="zh-TW" altLang="en-US" sz="3200" dirty="0">
                <a:latin typeface="+mn-ea"/>
              </a:rPr>
              <a:t>   会、经济体制，提倡新政而献出了自己的生命。他们的行为</a:t>
            </a:r>
            <a:endParaRPr lang="en-US" altLang="zh-TW" sz="3200" dirty="0">
              <a:latin typeface="+mn-ea"/>
            </a:endParaRPr>
          </a:p>
          <a:p>
            <a:pPr>
              <a:lnSpc>
                <a:spcPct val="150000"/>
              </a:lnSpc>
            </a:pPr>
            <a:r>
              <a:rPr lang="zh-TW" altLang="en-US" sz="3200" dirty="0">
                <a:latin typeface="+mn-ea"/>
              </a:rPr>
              <a:t>   </a:t>
            </a:r>
            <a:r>
              <a:rPr lang="en-US" altLang="zh-TW" sz="3200" dirty="0">
                <a:latin typeface="+mn-ea"/>
              </a:rPr>
              <a:t>____________</a:t>
            </a:r>
            <a:r>
              <a:rPr lang="zh-TW" altLang="en-US" sz="3200" dirty="0">
                <a:latin typeface="+mn-ea"/>
              </a:rPr>
              <a:t>。</a:t>
            </a:r>
            <a:endParaRPr lang="en-US" altLang="zh-TW" sz="3200" dirty="0">
              <a:latin typeface="+mn-ea"/>
            </a:endParaRPr>
          </a:p>
        </p:txBody>
      </p:sp>
      <p:sp>
        <p:nvSpPr>
          <p:cNvPr id="4" name="矩形 3">
            <a:extLst>
              <a:ext uri="{FF2B5EF4-FFF2-40B4-BE49-F238E27FC236}">
                <a16:creationId xmlns:a16="http://schemas.microsoft.com/office/drawing/2014/main" id="{20C4A932-FD2F-4AE2-8E77-86AF40542C50}"/>
              </a:ext>
            </a:extLst>
          </p:cNvPr>
          <p:cNvSpPr/>
          <p:nvPr/>
        </p:nvSpPr>
        <p:spPr>
          <a:xfrm>
            <a:off x="3181350" y="1491734"/>
            <a:ext cx="2162175" cy="584775"/>
          </a:xfrm>
          <a:prstGeom prst="rect">
            <a:avLst/>
          </a:prstGeom>
        </p:spPr>
        <p:txBody>
          <a:bodyPr wrap="square">
            <a:spAutoFit/>
          </a:bodyPr>
          <a:lstStyle/>
          <a:p>
            <a:pPr lvl="0" algn="ctr" defTabSz="914400">
              <a:defRPr/>
            </a:pPr>
            <a:r>
              <a:rPr lang="zh-TW" altLang="en-US" sz="3200" dirty="0">
                <a:solidFill>
                  <a:srgbClr val="FF0000"/>
                </a:solidFill>
              </a:rPr>
              <a:t>可圈可点</a:t>
            </a:r>
            <a:endParaRPr lang="en-US" altLang="zh-TW" sz="3200" dirty="0">
              <a:solidFill>
                <a:srgbClr val="FF0000"/>
              </a:solidFill>
              <a:latin typeface="微軟正黑體" panose="020B0604030504040204" pitchFamily="34" charset="-120"/>
            </a:endParaRPr>
          </a:p>
        </p:txBody>
      </p:sp>
      <p:sp>
        <p:nvSpPr>
          <p:cNvPr id="5" name="矩形 4">
            <a:extLst>
              <a:ext uri="{FF2B5EF4-FFF2-40B4-BE49-F238E27FC236}">
                <a16:creationId xmlns:a16="http://schemas.microsoft.com/office/drawing/2014/main" id="{BA66A8E7-2CA3-4B9C-AF5E-9E83C9936B3B}"/>
              </a:ext>
            </a:extLst>
          </p:cNvPr>
          <p:cNvSpPr/>
          <p:nvPr/>
        </p:nvSpPr>
        <p:spPr>
          <a:xfrm>
            <a:off x="657225" y="2968109"/>
            <a:ext cx="2162175" cy="584775"/>
          </a:xfrm>
          <a:prstGeom prst="rect">
            <a:avLst/>
          </a:prstGeom>
        </p:spPr>
        <p:txBody>
          <a:bodyPr wrap="square">
            <a:spAutoFit/>
          </a:bodyPr>
          <a:lstStyle/>
          <a:p>
            <a:pPr lvl="0" algn="ctr" defTabSz="914400">
              <a:defRPr/>
            </a:pPr>
            <a:r>
              <a:rPr lang="zh-TW" altLang="en-US" sz="3200" dirty="0">
                <a:solidFill>
                  <a:srgbClr val="FF0000"/>
                </a:solidFill>
              </a:rPr>
              <a:t>可有可无</a:t>
            </a:r>
            <a:endParaRPr lang="en-US" altLang="zh-TW" sz="3200" dirty="0">
              <a:solidFill>
                <a:srgbClr val="FF0000"/>
              </a:solidFill>
              <a:latin typeface="微軟正黑體" panose="020B0604030504040204" pitchFamily="34" charset="-120"/>
            </a:endParaRPr>
          </a:p>
        </p:txBody>
      </p:sp>
      <p:sp>
        <p:nvSpPr>
          <p:cNvPr id="6" name="矩形 5">
            <a:extLst>
              <a:ext uri="{FF2B5EF4-FFF2-40B4-BE49-F238E27FC236}">
                <a16:creationId xmlns:a16="http://schemas.microsoft.com/office/drawing/2014/main" id="{75F9A9CC-6C56-4E75-B779-816B581E295C}"/>
              </a:ext>
            </a:extLst>
          </p:cNvPr>
          <p:cNvSpPr/>
          <p:nvPr/>
        </p:nvSpPr>
        <p:spPr>
          <a:xfrm>
            <a:off x="7648575" y="3663471"/>
            <a:ext cx="2162175" cy="584775"/>
          </a:xfrm>
          <a:prstGeom prst="rect">
            <a:avLst/>
          </a:prstGeom>
        </p:spPr>
        <p:txBody>
          <a:bodyPr wrap="square">
            <a:spAutoFit/>
          </a:bodyPr>
          <a:lstStyle/>
          <a:p>
            <a:pPr lvl="0" algn="ctr" defTabSz="914400">
              <a:defRPr/>
            </a:pPr>
            <a:r>
              <a:rPr lang="zh-TW" altLang="en-US" sz="3200" dirty="0">
                <a:solidFill>
                  <a:srgbClr val="FF0000"/>
                </a:solidFill>
              </a:rPr>
              <a:t>可丁可卯</a:t>
            </a:r>
            <a:endParaRPr lang="en-US" altLang="zh-TW" sz="3200" dirty="0">
              <a:solidFill>
                <a:srgbClr val="FF0000"/>
              </a:solidFill>
              <a:latin typeface="微軟正黑體" panose="020B0604030504040204" pitchFamily="34" charset="-120"/>
            </a:endParaRPr>
          </a:p>
        </p:txBody>
      </p:sp>
      <p:sp>
        <p:nvSpPr>
          <p:cNvPr id="7" name="矩形 6">
            <a:extLst>
              <a:ext uri="{FF2B5EF4-FFF2-40B4-BE49-F238E27FC236}">
                <a16:creationId xmlns:a16="http://schemas.microsoft.com/office/drawing/2014/main" id="{6F4E0F22-F563-49CE-985D-FD2A21C82F3F}"/>
              </a:ext>
            </a:extLst>
          </p:cNvPr>
          <p:cNvSpPr/>
          <p:nvPr/>
        </p:nvSpPr>
        <p:spPr>
          <a:xfrm>
            <a:off x="657225" y="5857726"/>
            <a:ext cx="2162175" cy="584775"/>
          </a:xfrm>
          <a:prstGeom prst="rect">
            <a:avLst/>
          </a:prstGeom>
        </p:spPr>
        <p:txBody>
          <a:bodyPr wrap="square">
            <a:spAutoFit/>
          </a:bodyPr>
          <a:lstStyle/>
          <a:p>
            <a:pPr lvl="0" algn="ctr" defTabSz="914400">
              <a:defRPr/>
            </a:pPr>
            <a:r>
              <a:rPr lang="zh-TW" altLang="en-US" sz="3200" dirty="0">
                <a:solidFill>
                  <a:srgbClr val="FF0000"/>
                </a:solidFill>
              </a:rPr>
              <a:t>可歌可泣</a:t>
            </a:r>
            <a:endParaRPr lang="en-US" altLang="zh-TW" sz="3200" dirty="0">
              <a:solidFill>
                <a:srgbClr val="FF0000"/>
              </a:solidFill>
              <a:latin typeface="微軟正黑體" panose="020B0604030504040204" pitchFamily="34" charset="-120"/>
            </a:endParaRPr>
          </a:p>
        </p:txBody>
      </p:sp>
    </p:spTree>
    <p:extLst>
      <p:ext uri="{BB962C8B-B14F-4D97-AF65-F5344CB8AC3E}">
        <p14:creationId xmlns:p14="http://schemas.microsoft.com/office/powerpoint/2010/main" val="1123645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CBEE951C-BD4A-4E5B-BEF9-2C2C86BFB941}"/>
              </a:ext>
            </a:extLst>
          </p:cNvPr>
          <p:cNvSpPr txBox="1"/>
          <p:nvPr/>
        </p:nvSpPr>
        <p:spPr>
          <a:xfrm>
            <a:off x="1" y="0"/>
            <a:ext cx="2495550" cy="707886"/>
          </a:xfrm>
          <a:prstGeom prst="rect">
            <a:avLst/>
          </a:prstGeom>
          <a:solidFill>
            <a:srgbClr val="660033"/>
          </a:solidFill>
        </p:spPr>
        <p:txBody>
          <a:bodyPr wrap="square" rtlCol="0">
            <a:spAutoFit/>
          </a:bodyPr>
          <a:lstStyle/>
          <a:p>
            <a:pPr algn="ctr"/>
            <a:r>
              <a:rPr lang="zh-TW" altLang="en-US" sz="4000" dirty="0">
                <a:solidFill>
                  <a:schemeClr val="bg1"/>
                </a:solidFill>
                <a:latin typeface="微軟正黑體" panose="020B0604030504040204" pitchFamily="34" charset="-120"/>
                <a:ea typeface="微軟正黑體" panose="020B0604030504040204" pitchFamily="34" charset="-120"/>
              </a:rPr>
              <a:t>可</a:t>
            </a:r>
            <a:r>
              <a:rPr lang="en-US" altLang="zh-TW" sz="4000" dirty="0">
                <a:solidFill>
                  <a:schemeClr val="bg1"/>
                </a:solidFill>
                <a:latin typeface="微軟正黑體" panose="020B0604030504040204" pitchFamily="34" charset="-120"/>
                <a:ea typeface="微軟正黑體" panose="020B0604030504040204" pitchFamily="34" charset="-120"/>
              </a:rPr>
              <a:t>...</a:t>
            </a:r>
            <a:r>
              <a:rPr lang="zh-TW" altLang="en-US" sz="4000" dirty="0">
                <a:solidFill>
                  <a:schemeClr val="bg1"/>
                </a:solidFill>
                <a:latin typeface="微軟正黑體" panose="020B0604030504040204" pitchFamily="34" charset="-120"/>
                <a:ea typeface="微軟正黑體" panose="020B0604030504040204" pitchFamily="34" charset="-120"/>
              </a:rPr>
              <a:t>可</a:t>
            </a:r>
            <a:r>
              <a:rPr lang="en-US" altLang="zh-TW" sz="4000" dirty="0">
                <a:solidFill>
                  <a:schemeClr val="bg1"/>
                </a:solidFill>
                <a:latin typeface="微軟正黑體" panose="020B0604030504040204" pitchFamily="34" charset="-120"/>
                <a:ea typeface="微軟正黑體" panose="020B0604030504040204" pitchFamily="34" charset="-120"/>
              </a:rPr>
              <a:t>...</a:t>
            </a:r>
          </a:p>
        </p:txBody>
      </p:sp>
      <p:sp>
        <p:nvSpPr>
          <p:cNvPr id="3" name="文字方塊 2">
            <a:extLst>
              <a:ext uri="{FF2B5EF4-FFF2-40B4-BE49-F238E27FC236}">
                <a16:creationId xmlns:a16="http://schemas.microsoft.com/office/drawing/2014/main" id="{F1F2C0B2-03C0-435E-B68B-9982E613AF42}"/>
              </a:ext>
            </a:extLst>
          </p:cNvPr>
          <p:cNvSpPr txBox="1"/>
          <p:nvPr/>
        </p:nvSpPr>
        <p:spPr>
          <a:xfrm>
            <a:off x="333375" y="914400"/>
            <a:ext cx="11525250" cy="2956515"/>
          </a:xfrm>
          <a:prstGeom prst="rect">
            <a:avLst/>
          </a:prstGeom>
          <a:noFill/>
        </p:spPr>
        <p:txBody>
          <a:bodyPr wrap="square" rtlCol="0">
            <a:spAutoFit/>
          </a:bodyPr>
          <a:lstStyle/>
          <a:p>
            <a:pPr>
              <a:lnSpc>
                <a:spcPct val="150000"/>
              </a:lnSpc>
            </a:pPr>
            <a:r>
              <a:rPr lang="en-US" altLang="zh-TW" sz="3200" dirty="0">
                <a:latin typeface="+mn-ea"/>
              </a:rPr>
              <a:t>5.</a:t>
            </a:r>
            <a:r>
              <a:rPr lang="zh-TW" altLang="en-US" sz="3200" dirty="0">
                <a:latin typeface="+mn-ea"/>
              </a:rPr>
              <a:t>这张餐桌</a:t>
            </a:r>
            <a:r>
              <a:rPr lang="en-US" altLang="zh-TW" sz="3200" dirty="0">
                <a:latin typeface="+mn-ea"/>
              </a:rPr>
              <a:t>1.3</a:t>
            </a:r>
            <a:r>
              <a:rPr lang="zh-TW" altLang="en-US" sz="3200" dirty="0">
                <a:latin typeface="+mn-ea"/>
              </a:rPr>
              <a:t>米长，放在我们家餐厅里</a:t>
            </a:r>
            <a:r>
              <a:rPr lang="en-US" altLang="zh-TW" sz="3200" dirty="0">
                <a:latin typeface="+mn-ea"/>
              </a:rPr>
              <a:t>____________</a:t>
            </a:r>
            <a:r>
              <a:rPr lang="zh-TW" altLang="en-US" sz="3200" dirty="0">
                <a:latin typeface="+mn-ea"/>
              </a:rPr>
              <a:t>，别提多合</a:t>
            </a:r>
            <a:endParaRPr lang="en-US" altLang="zh-TW" sz="3200" dirty="0">
              <a:latin typeface="+mn-ea"/>
            </a:endParaRPr>
          </a:p>
          <a:p>
            <a:pPr>
              <a:lnSpc>
                <a:spcPct val="150000"/>
              </a:lnSpc>
            </a:pPr>
            <a:r>
              <a:rPr lang="zh-TW" altLang="en-US" sz="3200" dirty="0">
                <a:latin typeface="+mn-ea"/>
              </a:rPr>
              <a:t>   适了。</a:t>
            </a:r>
            <a:endParaRPr lang="en-US" altLang="zh-TW" sz="3200" dirty="0">
              <a:latin typeface="+mn-ea"/>
            </a:endParaRPr>
          </a:p>
          <a:p>
            <a:pPr>
              <a:lnSpc>
                <a:spcPct val="150000"/>
              </a:lnSpc>
            </a:pPr>
            <a:r>
              <a:rPr lang="en-US" altLang="zh-TW" sz="3200" dirty="0">
                <a:latin typeface="+mn-ea"/>
              </a:rPr>
              <a:t>6.</a:t>
            </a:r>
            <a:r>
              <a:rPr lang="zh-TW" altLang="en-US" sz="3200" dirty="0">
                <a:latin typeface="+mn-ea"/>
              </a:rPr>
              <a:t>对于爱美的女士来说，化妆品不是一些</a:t>
            </a:r>
            <a:r>
              <a:rPr lang="en-US" altLang="zh-TW" sz="3200" dirty="0">
                <a:latin typeface="+mn-ea"/>
              </a:rPr>
              <a:t>____________</a:t>
            </a:r>
            <a:r>
              <a:rPr lang="zh-TW" altLang="en-US" sz="3200" dirty="0">
                <a:latin typeface="+mn-ea"/>
              </a:rPr>
              <a:t>的东西，</a:t>
            </a:r>
            <a:endParaRPr lang="en-US" altLang="zh-TW" sz="3200" dirty="0">
              <a:latin typeface="+mn-ea"/>
            </a:endParaRPr>
          </a:p>
          <a:p>
            <a:pPr>
              <a:lnSpc>
                <a:spcPct val="150000"/>
              </a:lnSpc>
            </a:pPr>
            <a:r>
              <a:rPr lang="zh-TW" altLang="en-US" sz="3200" dirty="0">
                <a:latin typeface="+mn-ea"/>
              </a:rPr>
              <a:t>   而是必备的物品。</a:t>
            </a:r>
          </a:p>
        </p:txBody>
      </p:sp>
      <p:sp>
        <p:nvSpPr>
          <p:cNvPr id="4" name="矩形 3">
            <a:extLst>
              <a:ext uri="{FF2B5EF4-FFF2-40B4-BE49-F238E27FC236}">
                <a16:creationId xmlns:a16="http://schemas.microsoft.com/office/drawing/2014/main" id="{BD0AE196-642C-471E-9B11-2F18134F9872}"/>
              </a:ext>
            </a:extLst>
          </p:cNvPr>
          <p:cNvSpPr/>
          <p:nvPr/>
        </p:nvSpPr>
        <p:spPr>
          <a:xfrm>
            <a:off x="7419975" y="996434"/>
            <a:ext cx="2162175" cy="584775"/>
          </a:xfrm>
          <a:prstGeom prst="rect">
            <a:avLst/>
          </a:prstGeom>
        </p:spPr>
        <p:txBody>
          <a:bodyPr wrap="square">
            <a:spAutoFit/>
          </a:bodyPr>
          <a:lstStyle/>
          <a:p>
            <a:pPr lvl="0" algn="ctr" defTabSz="914400">
              <a:defRPr/>
            </a:pPr>
            <a:r>
              <a:rPr lang="zh-TW" altLang="en-US" sz="3200" dirty="0">
                <a:solidFill>
                  <a:srgbClr val="FF0000"/>
                </a:solidFill>
              </a:rPr>
              <a:t>可丁可卯</a:t>
            </a:r>
            <a:endParaRPr lang="en-US" altLang="zh-TW" sz="3200" dirty="0">
              <a:solidFill>
                <a:srgbClr val="FF0000"/>
              </a:solidFill>
              <a:latin typeface="微軟正黑體" panose="020B0604030504040204" pitchFamily="34" charset="-120"/>
            </a:endParaRPr>
          </a:p>
        </p:txBody>
      </p:sp>
      <p:sp>
        <p:nvSpPr>
          <p:cNvPr id="5" name="矩形 4">
            <a:extLst>
              <a:ext uri="{FF2B5EF4-FFF2-40B4-BE49-F238E27FC236}">
                <a16:creationId xmlns:a16="http://schemas.microsoft.com/office/drawing/2014/main" id="{551811BF-941C-459D-AC2E-3709C76A721E}"/>
              </a:ext>
            </a:extLst>
          </p:cNvPr>
          <p:cNvSpPr/>
          <p:nvPr/>
        </p:nvSpPr>
        <p:spPr>
          <a:xfrm>
            <a:off x="7715250" y="2392657"/>
            <a:ext cx="2162175" cy="584775"/>
          </a:xfrm>
          <a:prstGeom prst="rect">
            <a:avLst/>
          </a:prstGeom>
        </p:spPr>
        <p:txBody>
          <a:bodyPr wrap="square">
            <a:spAutoFit/>
          </a:bodyPr>
          <a:lstStyle/>
          <a:p>
            <a:pPr lvl="0" algn="ctr" defTabSz="914400">
              <a:defRPr/>
            </a:pPr>
            <a:r>
              <a:rPr lang="zh-TW" altLang="en-US" sz="3200" dirty="0">
                <a:solidFill>
                  <a:srgbClr val="FF0000"/>
                </a:solidFill>
              </a:rPr>
              <a:t>可有可无</a:t>
            </a:r>
            <a:endParaRPr lang="en-US" altLang="zh-TW" sz="3200" dirty="0">
              <a:solidFill>
                <a:srgbClr val="FF0000"/>
              </a:solidFill>
              <a:latin typeface="微軟正黑體" panose="020B0604030504040204" pitchFamily="34" charset="-120"/>
            </a:endParaRPr>
          </a:p>
        </p:txBody>
      </p:sp>
    </p:spTree>
    <p:extLst>
      <p:ext uri="{BB962C8B-B14F-4D97-AF65-F5344CB8AC3E}">
        <p14:creationId xmlns:p14="http://schemas.microsoft.com/office/powerpoint/2010/main" val="2463011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B1EF1428-9571-4790-B8C1-C3E0CE2E945C}"/>
              </a:ext>
            </a:extLst>
          </p:cNvPr>
          <p:cNvSpPr/>
          <p:nvPr/>
        </p:nvSpPr>
        <p:spPr>
          <a:xfrm>
            <a:off x="331694" y="525224"/>
            <a:ext cx="11528612" cy="5807552"/>
          </a:xfrm>
          <a:prstGeom prst="rect">
            <a:avLst/>
          </a:prstGeom>
        </p:spPr>
        <p:txBody>
          <a:bodyPr wrap="square">
            <a:spAutoFit/>
          </a:bodyPr>
          <a:lstStyle/>
          <a:p>
            <a:pPr indent="457200">
              <a:lnSpc>
                <a:spcPct val="150000"/>
              </a:lnSpc>
            </a:pPr>
            <a:r>
              <a:rPr lang="zh-CN" altLang="en-US" sz="3600" dirty="0">
                <a:solidFill>
                  <a:srgbClr val="000000"/>
                </a:solidFill>
                <a:latin typeface="微軟正黑體" panose="020B0604030504040204" pitchFamily="34" charset="-120"/>
                <a:ea typeface="微軟正黑體" panose="020B0604030504040204" pitchFamily="34" charset="-120"/>
              </a:rPr>
              <a:t>被琐事杂事俗事缠身的中年，岁月匆促，音乐在生活中已是显得奢侈的享受，往往纯粹是一种娱乐和休闲。那时候音乐有点像一个分手多年的旧情人，只是在百无聊赖的日子里，会偶尔下决心安排一次有礼貌而有节制的约会。多少有点儿可有可无的意思，但若是真正割断情丝，又是不甘的。在忧伤的乐曲中，重温往昔的缠绵和恩爱，毕竟还有一种依稀的幸福感。</a:t>
            </a:r>
            <a:endParaRPr lang="zh-TW" altLang="en-US" sz="36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5423410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D299F7FC-E22F-45B7-BD9D-0900893D756E}"/>
              </a:ext>
            </a:extLst>
          </p:cNvPr>
          <p:cNvSpPr txBox="1"/>
          <p:nvPr/>
        </p:nvSpPr>
        <p:spPr>
          <a:xfrm>
            <a:off x="353371" y="2321004"/>
            <a:ext cx="4307839" cy="2215991"/>
          </a:xfrm>
          <a:prstGeom prst="rect">
            <a:avLst/>
          </a:prstGeom>
          <a:solidFill>
            <a:srgbClr val="006666"/>
          </a:solidFill>
          <a:ln>
            <a:solidFill>
              <a:srgbClr val="006666"/>
            </a:solidFill>
          </a:ln>
        </p:spPr>
        <p:txBody>
          <a:bodyPr wrap="square" rtlCol="0">
            <a:spAutoFit/>
          </a:bodyPr>
          <a:lstStyle/>
          <a:p>
            <a:pPr algn="ctr"/>
            <a:r>
              <a:rPr lang="zh-TW" altLang="en-US" sz="13800" dirty="0">
                <a:solidFill>
                  <a:schemeClr val="bg1"/>
                </a:solidFill>
                <a:latin typeface="微軟正黑體" panose="020B0604030504040204" pitchFamily="34" charset="-120"/>
                <a:ea typeface="微軟正黑體" panose="020B0604030504040204" pitchFamily="34" charset="-120"/>
              </a:rPr>
              <a:t>柔和</a:t>
            </a:r>
            <a:endParaRPr lang="en-US" altLang="zh-TW" sz="13800" dirty="0">
              <a:solidFill>
                <a:schemeClr val="bg1"/>
              </a:solidFill>
              <a:latin typeface="微軟正黑體" panose="020B0604030504040204" pitchFamily="34" charset="-120"/>
              <a:ea typeface="微軟正黑體" panose="020B0604030504040204" pitchFamily="34" charset="-120"/>
            </a:endParaRPr>
          </a:p>
        </p:txBody>
      </p:sp>
      <p:sp>
        <p:nvSpPr>
          <p:cNvPr id="3" name="文字方塊 2">
            <a:extLst>
              <a:ext uri="{FF2B5EF4-FFF2-40B4-BE49-F238E27FC236}">
                <a16:creationId xmlns:a16="http://schemas.microsoft.com/office/drawing/2014/main" id="{D52DC29E-8F79-4B00-BBB8-FF7D9EB180E2}"/>
              </a:ext>
            </a:extLst>
          </p:cNvPr>
          <p:cNvSpPr txBox="1"/>
          <p:nvPr/>
        </p:nvSpPr>
        <p:spPr>
          <a:xfrm>
            <a:off x="7530792" y="2321004"/>
            <a:ext cx="4307838" cy="2215991"/>
          </a:xfrm>
          <a:prstGeom prst="rect">
            <a:avLst/>
          </a:prstGeom>
          <a:solidFill>
            <a:srgbClr val="006666"/>
          </a:solidFill>
          <a:ln>
            <a:solidFill>
              <a:srgbClr val="006666"/>
            </a:solidFill>
          </a:ln>
        </p:spPr>
        <p:txBody>
          <a:bodyPr wrap="square" rtlCol="0">
            <a:spAutoFit/>
          </a:bodyPr>
          <a:lstStyle/>
          <a:p>
            <a:pPr algn="ctr"/>
            <a:r>
              <a:rPr lang="zh-TW" altLang="en-US" sz="13800" dirty="0">
                <a:solidFill>
                  <a:schemeClr val="bg1"/>
                </a:solidFill>
                <a:latin typeface="微軟正黑體" panose="020B0604030504040204" pitchFamily="34" charset="-120"/>
                <a:ea typeface="微軟正黑體" panose="020B0604030504040204" pitchFamily="34" charset="-120"/>
                <a:cs typeface="Calibri" panose="020F0502020204030204" pitchFamily="34" charset="0"/>
              </a:rPr>
              <a:t>柔软</a:t>
            </a:r>
            <a:endParaRPr lang="en-US" altLang="zh-TW" sz="13800" dirty="0">
              <a:solidFill>
                <a:schemeClr val="bg1"/>
              </a:solidFill>
              <a:latin typeface="微軟正黑體" panose="020B0604030504040204" pitchFamily="34" charset="-120"/>
              <a:ea typeface="微軟正黑體" panose="020B0604030504040204" pitchFamily="34" charset="-120"/>
              <a:cs typeface="Calibri" panose="020F0502020204030204" pitchFamily="34" charset="0"/>
            </a:endParaRPr>
          </a:p>
        </p:txBody>
      </p:sp>
      <p:cxnSp>
        <p:nvCxnSpPr>
          <p:cNvPr id="4" name="直線接點 3">
            <a:extLst>
              <a:ext uri="{FF2B5EF4-FFF2-40B4-BE49-F238E27FC236}">
                <a16:creationId xmlns:a16="http://schemas.microsoft.com/office/drawing/2014/main" id="{96A5A24E-646E-4F09-809E-C48CC58148D3}"/>
              </a:ext>
            </a:extLst>
          </p:cNvPr>
          <p:cNvCxnSpPr>
            <a:cxnSpLocks/>
          </p:cNvCxnSpPr>
          <p:nvPr/>
        </p:nvCxnSpPr>
        <p:spPr>
          <a:xfrm>
            <a:off x="4661210" y="3429000"/>
            <a:ext cx="2869582" cy="0"/>
          </a:xfrm>
          <a:prstGeom prst="line">
            <a:avLst/>
          </a:prstGeom>
          <a:ln w="76200">
            <a:solidFill>
              <a:srgbClr val="006666"/>
            </a:solidFill>
          </a:ln>
        </p:spPr>
        <p:style>
          <a:lnRef idx="1">
            <a:schemeClr val="accent1"/>
          </a:lnRef>
          <a:fillRef idx="0">
            <a:schemeClr val="accent1"/>
          </a:fillRef>
          <a:effectRef idx="0">
            <a:schemeClr val="accent1"/>
          </a:effectRef>
          <a:fontRef idx="minor">
            <a:schemeClr val="tx1"/>
          </a:fontRef>
        </p:style>
      </p:cxnSp>
      <p:sp>
        <p:nvSpPr>
          <p:cNvPr id="7" name="文字方塊 6">
            <a:extLst>
              <a:ext uri="{FF2B5EF4-FFF2-40B4-BE49-F238E27FC236}">
                <a16:creationId xmlns:a16="http://schemas.microsoft.com/office/drawing/2014/main" id="{DACE27D5-6AED-4895-AFC5-187B6FB8E01B}"/>
              </a:ext>
            </a:extLst>
          </p:cNvPr>
          <p:cNvSpPr txBox="1"/>
          <p:nvPr/>
        </p:nvSpPr>
        <p:spPr>
          <a:xfrm>
            <a:off x="353372" y="385012"/>
            <a:ext cx="2869330" cy="584775"/>
          </a:xfrm>
          <a:prstGeom prst="rect">
            <a:avLst/>
          </a:prstGeom>
          <a:noFill/>
          <a:ln w="38100">
            <a:solidFill>
              <a:srgbClr val="006666"/>
            </a:solidFill>
          </a:ln>
        </p:spPr>
        <p:txBody>
          <a:bodyPr wrap="square" rtlCol="0">
            <a:spAutoFit/>
          </a:bodyPr>
          <a:lstStyle/>
          <a:p>
            <a:pPr algn="ctr"/>
            <a:r>
              <a:rPr lang="zh-TW" altLang="en-US" sz="3200" b="1" dirty="0">
                <a:solidFill>
                  <a:srgbClr val="006666"/>
                </a:solidFill>
                <a:latin typeface="微軟正黑體" panose="020B0604030504040204" pitchFamily="34" charset="-120"/>
                <a:ea typeface="微軟正黑體" panose="020B0604030504040204" pitchFamily="34" charset="-120"/>
              </a:rPr>
              <a:t>近义词</a:t>
            </a:r>
          </a:p>
        </p:txBody>
      </p:sp>
    </p:spTree>
    <p:extLst>
      <p:ext uri="{BB962C8B-B14F-4D97-AF65-F5344CB8AC3E}">
        <p14:creationId xmlns:p14="http://schemas.microsoft.com/office/powerpoint/2010/main" val="2043327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D4C68E01-C78E-4DBB-A346-27748A780E37}"/>
              </a:ext>
            </a:extLst>
          </p:cNvPr>
          <p:cNvSpPr txBox="1"/>
          <p:nvPr/>
        </p:nvSpPr>
        <p:spPr>
          <a:xfrm>
            <a:off x="0" y="172226"/>
            <a:ext cx="1995055" cy="1107996"/>
          </a:xfrm>
          <a:prstGeom prst="rect">
            <a:avLst/>
          </a:prstGeom>
          <a:solidFill>
            <a:schemeClr val="accent2"/>
          </a:solidFill>
          <a:ln>
            <a:solidFill>
              <a:schemeClr val="accent2"/>
            </a:solidFill>
          </a:ln>
        </p:spPr>
        <p:txBody>
          <a:bodyPr wrap="square" rtlCol="0">
            <a:spAutoFit/>
          </a:bodyPr>
          <a:lstStyle/>
          <a:p>
            <a:pPr algn="ctr"/>
            <a:r>
              <a:rPr lang="zh-TW" altLang="en-US" sz="6600" dirty="0">
                <a:solidFill>
                  <a:schemeClr val="bg1"/>
                </a:solidFill>
                <a:latin typeface="+mn-ea"/>
              </a:rPr>
              <a:t>感官</a:t>
            </a:r>
            <a:endParaRPr lang="en-US" altLang="zh-TW" sz="6600" dirty="0">
              <a:solidFill>
                <a:schemeClr val="bg1"/>
              </a:solidFill>
              <a:latin typeface="+mn-ea"/>
            </a:endParaRPr>
          </a:p>
        </p:txBody>
      </p:sp>
      <p:sp>
        <p:nvSpPr>
          <p:cNvPr id="4" name="文字方塊 3">
            <a:extLst>
              <a:ext uri="{FF2B5EF4-FFF2-40B4-BE49-F238E27FC236}">
                <a16:creationId xmlns:a16="http://schemas.microsoft.com/office/drawing/2014/main" id="{AE265C2A-CA00-4841-992C-7C43D64B6320}"/>
              </a:ext>
            </a:extLst>
          </p:cNvPr>
          <p:cNvSpPr txBox="1"/>
          <p:nvPr/>
        </p:nvSpPr>
        <p:spPr>
          <a:xfrm>
            <a:off x="6096000" y="202197"/>
            <a:ext cx="2151321" cy="1107996"/>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zh-TW" altLang="en-US" sz="6600" dirty="0">
                <a:solidFill>
                  <a:schemeClr val="bg1"/>
                </a:solidFill>
                <a:latin typeface="+mn-ea"/>
              </a:rPr>
              <a:t>麻木</a:t>
            </a:r>
            <a:endParaRPr lang="en-US" altLang="zh-TW" sz="6600" dirty="0">
              <a:solidFill>
                <a:schemeClr val="bg1"/>
              </a:solidFill>
              <a:latin typeface="+mn-ea"/>
            </a:endParaRPr>
          </a:p>
        </p:txBody>
      </p:sp>
      <p:sp>
        <p:nvSpPr>
          <p:cNvPr id="5" name="文字方塊 4">
            <a:extLst>
              <a:ext uri="{FF2B5EF4-FFF2-40B4-BE49-F238E27FC236}">
                <a16:creationId xmlns:a16="http://schemas.microsoft.com/office/drawing/2014/main" id="{558E7656-10B4-4306-9253-BEABC2FAD5CB}"/>
              </a:ext>
            </a:extLst>
          </p:cNvPr>
          <p:cNvSpPr txBox="1"/>
          <p:nvPr/>
        </p:nvSpPr>
        <p:spPr>
          <a:xfrm>
            <a:off x="-1" y="3449138"/>
            <a:ext cx="2151321" cy="1107996"/>
          </a:xfrm>
          <a:prstGeom prst="rect">
            <a:avLst/>
          </a:prstGeom>
          <a:solidFill>
            <a:schemeClr val="accent2"/>
          </a:solidFill>
          <a:ln>
            <a:solidFill>
              <a:schemeClr val="accent2"/>
            </a:solidFill>
          </a:ln>
        </p:spPr>
        <p:txBody>
          <a:bodyPr wrap="square" rtlCol="0" anchor="ctr">
            <a:spAutoFit/>
          </a:bodyPr>
          <a:lstStyle/>
          <a:p>
            <a:pPr algn="ctr"/>
            <a:r>
              <a:rPr lang="zh-TW" altLang="en-US" sz="6600" dirty="0">
                <a:solidFill>
                  <a:schemeClr val="bg1"/>
                </a:solidFill>
                <a:latin typeface="+mn-ea"/>
              </a:rPr>
              <a:t>摈除</a:t>
            </a:r>
            <a:endParaRPr lang="en-US" altLang="zh-TW" sz="6600" dirty="0">
              <a:solidFill>
                <a:schemeClr val="bg1"/>
              </a:solidFill>
              <a:latin typeface="+mn-ea"/>
            </a:endParaRPr>
          </a:p>
        </p:txBody>
      </p:sp>
      <p:sp>
        <p:nvSpPr>
          <p:cNvPr id="6" name="文字方塊 5">
            <a:extLst>
              <a:ext uri="{FF2B5EF4-FFF2-40B4-BE49-F238E27FC236}">
                <a16:creationId xmlns:a16="http://schemas.microsoft.com/office/drawing/2014/main" id="{04856BEF-FABE-4A15-82C8-163159CEDA31}"/>
              </a:ext>
            </a:extLst>
          </p:cNvPr>
          <p:cNvSpPr txBox="1"/>
          <p:nvPr/>
        </p:nvSpPr>
        <p:spPr>
          <a:xfrm>
            <a:off x="6096000" y="3388985"/>
            <a:ext cx="2151321" cy="1107996"/>
          </a:xfrm>
          <a:prstGeom prst="rect">
            <a:avLst/>
          </a:prstGeom>
          <a:solidFill>
            <a:schemeClr val="accent2"/>
          </a:solidFill>
          <a:ln>
            <a:solidFill>
              <a:schemeClr val="accent2"/>
            </a:solidFill>
          </a:ln>
        </p:spPr>
        <p:txBody>
          <a:bodyPr wrap="square" rtlCol="0" anchor="ctr">
            <a:spAutoFit/>
          </a:bodyPr>
          <a:lstStyle/>
          <a:p>
            <a:pPr algn="ctr"/>
            <a:r>
              <a:rPr lang="zh-TW" altLang="en-US" sz="6600" dirty="0">
                <a:solidFill>
                  <a:schemeClr val="bg1"/>
                </a:solidFill>
                <a:latin typeface="+mn-ea"/>
              </a:rPr>
              <a:t>枯涩</a:t>
            </a:r>
            <a:endParaRPr lang="en-US" altLang="zh-TW" sz="6600" dirty="0">
              <a:solidFill>
                <a:schemeClr val="bg1"/>
              </a:solidFill>
              <a:latin typeface="+mn-ea"/>
            </a:endParaRPr>
          </a:p>
        </p:txBody>
      </p:sp>
      <p:sp>
        <p:nvSpPr>
          <p:cNvPr id="7" name="文字方塊 6">
            <a:extLst>
              <a:ext uri="{FF2B5EF4-FFF2-40B4-BE49-F238E27FC236}">
                <a16:creationId xmlns:a16="http://schemas.microsoft.com/office/drawing/2014/main" id="{68B57BA2-0295-4EFA-B412-794A9C802DBE}"/>
              </a:ext>
            </a:extLst>
          </p:cNvPr>
          <p:cNvSpPr txBox="1"/>
          <p:nvPr/>
        </p:nvSpPr>
        <p:spPr>
          <a:xfrm>
            <a:off x="0" y="1969611"/>
            <a:ext cx="6057512" cy="916469"/>
          </a:xfrm>
          <a:prstGeom prst="rect">
            <a:avLst/>
          </a:prstGeom>
          <a:noFill/>
        </p:spPr>
        <p:txBody>
          <a:bodyPr wrap="square" rtlCol="0">
            <a:spAutoFit/>
          </a:bodyPr>
          <a:lstStyle/>
          <a:p>
            <a:pPr algn="ctr">
              <a:lnSpc>
                <a:spcPct val="150000"/>
              </a:lnSpc>
            </a:pPr>
            <a:r>
              <a:rPr lang="zh-TW" altLang="en-US" sz="4000" dirty="0">
                <a:latin typeface="+mn-ea"/>
              </a:rPr>
              <a:t>感受外界刺激的器官。</a:t>
            </a:r>
          </a:p>
        </p:txBody>
      </p:sp>
      <p:sp>
        <p:nvSpPr>
          <p:cNvPr id="8" name="文字方塊 7">
            <a:extLst>
              <a:ext uri="{FF2B5EF4-FFF2-40B4-BE49-F238E27FC236}">
                <a16:creationId xmlns:a16="http://schemas.microsoft.com/office/drawing/2014/main" id="{4FD80E1D-4098-4E8F-80F3-90702602E502}"/>
              </a:ext>
            </a:extLst>
          </p:cNvPr>
          <p:cNvSpPr txBox="1"/>
          <p:nvPr/>
        </p:nvSpPr>
        <p:spPr>
          <a:xfrm>
            <a:off x="6116782" y="1476510"/>
            <a:ext cx="6057511" cy="1825884"/>
          </a:xfrm>
          <a:prstGeom prst="rect">
            <a:avLst/>
          </a:prstGeom>
          <a:noFill/>
        </p:spPr>
        <p:txBody>
          <a:bodyPr wrap="square" rtlCol="0">
            <a:spAutoFit/>
          </a:bodyPr>
          <a:lstStyle/>
          <a:p>
            <a:pPr algn="ctr">
              <a:lnSpc>
                <a:spcPct val="150000"/>
              </a:lnSpc>
            </a:pPr>
            <a:r>
              <a:rPr lang="zh-TW" altLang="en-US" sz="4000" dirty="0">
                <a:latin typeface="+mn-ea"/>
              </a:rPr>
              <a:t>对外界事物反应迟钝，不敏感。</a:t>
            </a:r>
          </a:p>
        </p:txBody>
      </p:sp>
      <p:sp>
        <p:nvSpPr>
          <p:cNvPr id="9" name="文字方塊 8">
            <a:extLst>
              <a:ext uri="{FF2B5EF4-FFF2-40B4-BE49-F238E27FC236}">
                <a16:creationId xmlns:a16="http://schemas.microsoft.com/office/drawing/2014/main" id="{D17DCB4F-281E-48F9-8B9B-F6FF1FC41050}"/>
              </a:ext>
            </a:extLst>
          </p:cNvPr>
          <p:cNvSpPr txBox="1"/>
          <p:nvPr/>
        </p:nvSpPr>
        <p:spPr>
          <a:xfrm>
            <a:off x="0" y="4792651"/>
            <a:ext cx="6096000" cy="902555"/>
          </a:xfrm>
          <a:prstGeom prst="rect">
            <a:avLst/>
          </a:prstGeom>
          <a:noFill/>
        </p:spPr>
        <p:txBody>
          <a:bodyPr wrap="square" rtlCol="0">
            <a:spAutoFit/>
          </a:bodyPr>
          <a:lstStyle/>
          <a:p>
            <a:pPr algn="ctr">
              <a:lnSpc>
                <a:spcPct val="150000"/>
              </a:lnSpc>
            </a:pPr>
            <a:r>
              <a:rPr lang="zh-TW" altLang="en-US" sz="4000" dirty="0">
                <a:latin typeface="+mn-ea"/>
              </a:rPr>
              <a:t>抛弃，排除。</a:t>
            </a:r>
          </a:p>
        </p:txBody>
      </p:sp>
      <p:sp>
        <p:nvSpPr>
          <p:cNvPr id="11" name="矩形 10">
            <a:extLst>
              <a:ext uri="{FF2B5EF4-FFF2-40B4-BE49-F238E27FC236}">
                <a16:creationId xmlns:a16="http://schemas.microsoft.com/office/drawing/2014/main" id="{9AF8CCF4-6697-482F-81B6-2EF38231843A}"/>
              </a:ext>
            </a:extLst>
          </p:cNvPr>
          <p:cNvSpPr/>
          <p:nvPr/>
        </p:nvSpPr>
        <p:spPr>
          <a:xfrm>
            <a:off x="2151320" y="3575469"/>
            <a:ext cx="3944679" cy="584775"/>
          </a:xfrm>
          <a:prstGeom prst="rect">
            <a:avLst/>
          </a:prstGeom>
        </p:spPr>
        <p:txBody>
          <a:bodyPr wrap="square">
            <a:spAutoFit/>
          </a:bodyPr>
          <a:lstStyle/>
          <a:p>
            <a:pPr algn="ctr"/>
            <a:r>
              <a:rPr lang="en-US" altLang="zh-TW" sz="3200" dirty="0"/>
              <a:t>get rid of</a:t>
            </a:r>
            <a:endParaRPr lang="zh-TW" altLang="en-US" sz="3200" dirty="0">
              <a:latin typeface="+mn-ea"/>
              <a:cs typeface="Calibri" panose="020F0502020204030204" pitchFamily="34" charset="0"/>
            </a:endParaRPr>
          </a:p>
        </p:txBody>
      </p:sp>
      <p:sp>
        <p:nvSpPr>
          <p:cNvPr id="13" name="矩形 12">
            <a:extLst>
              <a:ext uri="{FF2B5EF4-FFF2-40B4-BE49-F238E27FC236}">
                <a16:creationId xmlns:a16="http://schemas.microsoft.com/office/drawing/2014/main" id="{32AA8BD3-2869-40FD-A7C0-6100AC3E5D3A}"/>
              </a:ext>
            </a:extLst>
          </p:cNvPr>
          <p:cNvSpPr/>
          <p:nvPr/>
        </p:nvSpPr>
        <p:spPr>
          <a:xfrm>
            <a:off x="8247322" y="3800880"/>
            <a:ext cx="3945068" cy="584775"/>
          </a:xfrm>
          <a:prstGeom prst="rect">
            <a:avLst/>
          </a:prstGeom>
        </p:spPr>
        <p:txBody>
          <a:bodyPr wrap="square">
            <a:spAutoFit/>
          </a:bodyPr>
          <a:lstStyle/>
          <a:p>
            <a:pPr algn="ctr"/>
            <a:r>
              <a:rPr lang="en-US" altLang="zh-TW" sz="3200" dirty="0"/>
              <a:t>be dull and heavy</a:t>
            </a:r>
            <a:endParaRPr lang="zh-TW" altLang="en-US" sz="3200" dirty="0">
              <a:latin typeface="+mn-ea"/>
              <a:cs typeface="Calibri" panose="020F0502020204030204" pitchFamily="34" charset="0"/>
            </a:endParaRPr>
          </a:p>
        </p:txBody>
      </p:sp>
      <p:sp>
        <p:nvSpPr>
          <p:cNvPr id="14" name="矩形 13">
            <a:extLst>
              <a:ext uri="{FF2B5EF4-FFF2-40B4-BE49-F238E27FC236}">
                <a16:creationId xmlns:a16="http://schemas.microsoft.com/office/drawing/2014/main" id="{6B1E5DB5-A453-4C9C-BA79-98369E7D6F4E}"/>
              </a:ext>
            </a:extLst>
          </p:cNvPr>
          <p:cNvSpPr/>
          <p:nvPr/>
        </p:nvSpPr>
        <p:spPr>
          <a:xfrm>
            <a:off x="8243850" y="153661"/>
            <a:ext cx="3906190" cy="1077218"/>
          </a:xfrm>
          <a:prstGeom prst="rect">
            <a:avLst/>
          </a:prstGeom>
        </p:spPr>
        <p:txBody>
          <a:bodyPr wrap="square">
            <a:spAutoFit/>
          </a:bodyPr>
          <a:lstStyle/>
          <a:p>
            <a:pPr algn="ctr"/>
            <a:r>
              <a:rPr lang="en-US" altLang="zh-TW" sz="3200" dirty="0"/>
              <a:t>be dead to all feeling</a:t>
            </a:r>
            <a:endParaRPr lang="zh-TW" altLang="en-US" sz="3200" dirty="0">
              <a:latin typeface="+mn-ea"/>
              <a:cs typeface="Calibri" panose="020F0502020204030204" pitchFamily="34" charset="0"/>
            </a:endParaRPr>
          </a:p>
        </p:txBody>
      </p:sp>
      <p:sp>
        <p:nvSpPr>
          <p:cNvPr id="15" name="矩形 14">
            <a:extLst>
              <a:ext uri="{FF2B5EF4-FFF2-40B4-BE49-F238E27FC236}">
                <a16:creationId xmlns:a16="http://schemas.microsoft.com/office/drawing/2014/main" id="{58C387E4-4460-4071-8CB6-8D0ABB1306E7}"/>
              </a:ext>
            </a:extLst>
          </p:cNvPr>
          <p:cNvSpPr/>
          <p:nvPr/>
        </p:nvSpPr>
        <p:spPr>
          <a:xfrm>
            <a:off x="1995055" y="355508"/>
            <a:ext cx="4121727" cy="584775"/>
          </a:xfrm>
          <a:prstGeom prst="rect">
            <a:avLst/>
          </a:prstGeom>
        </p:spPr>
        <p:txBody>
          <a:bodyPr wrap="square">
            <a:spAutoFit/>
          </a:bodyPr>
          <a:lstStyle/>
          <a:p>
            <a:pPr algn="ctr"/>
            <a:r>
              <a:rPr lang="en-US" altLang="zh-TW" sz="3200" dirty="0"/>
              <a:t>sense organ</a:t>
            </a:r>
            <a:endParaRPr lang="zh-TW" altLang="en-US" sz="3200" dirty="0">
              <a:latin typeface="+mn-ea"/>
              <a:cs typeface="Calibri" panose="020F0502020204030204" pitchFamily="34" charset="0"/>
            </a:endParaRPr>
          </a:p>
        </p:txBody>
      </p:sp>
      <p:sp>
        <p:nvSpPr>
          <p:cNvPr id="16" name="文字方塊 15">
            <a:extLst>
              <a:ext uri="{FF2B5EF4-FFF2-40B4-BE49-F238E27FC236}">
                <a16:creationId xmlns:a16="http://schemas.microsoft.com/office/drawing/2014/main" id="{2CB9F9E9-C2B8-4189-99BC-000CEF995CD8}"/>
              </a:ext>
            </a:extLst>
          </p:cNvPr>
          <p:cNvSpPr txBox="1"/>
          <p:nvPr/>
        </p:nvSpPr>
        <p:spPr>
          <a:xfrm>
            <a:off x="6150472" y="5255894"/>
            <a:ext cx="6096000" cy="916469"/>
          </a:xfrm>
          <a:prstGeom prst="rect">
            <a:avLst/>
          </a:prstGeom>
          <a:noFill/>
        </p:spPr>
        <p:txBody>
          <a:bodyPr wrap="square" rtlCol="0">
            <a:spAutoFit/>
          </a:bodyPr>
          <a:lstStyle/>
          <a:p>
            <a:pPr algn="ctr">
              <a:lnSpc>
                <a:spcPct val="150000"/>
              </a:lnSpc>
            </a:pPr>
            <a:r>
              <a:rPr lang="zh-TW" altLang="en-US" sz="4000" dirty="0">
                <a:latin typeface="+mn-ea"/>
              </a:rPr>
              <a:t>枯燥乏味，不流畅。</a:t>
            </a:r>
          </a:p>
        </p:txBody>
      </p:sp>
    </p:spTree>
    <p:extLst>
      <p:ext uri="{BB962C8B-B14F-4D97-AF65-F5344CB8AC3E}">
        <p14:creationId xmlns:p14="http://schemas.microsoft.com/office/powerpoint/2010/main" val="2849368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additive="base">
                                        <p:cTn id="37" dur="500" fill="hold"/>
                                        <p:tgtEl>
                                          <p:spTgt spid="4"/>
                                        </p:tgtEl>
                                        <p:attrNameLst>
                                          <p:attrName>ppt_x</p:attrName>
                                        </p:attrNameLst>
                                      </p:cBhvr>
                                      <p:tavLst>
                                        <p:tav tm="0">
                                          <p:val>
                                            <p:strVal val="#ppt_x"/>
                                          </p:val>
                                        </p:tav>
                                        <p:tav tm="100000">
                                          <p:val>
                                            <p:strVal val="#ppt_x"/>
                                          </p:val>
                                        </p:tav>
                                      </p:tavLst>
                                    </p:anim>
                                    <p:anim calcmode="lin" valueType="num">
                                      <p:cBhvr additive="base">
                                        <p:cTn id="3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ppt_x"/>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500" fill="hold"/>
                                        <p:tgtEl>
                                          <p:spTgt spid="11"/>
                                        </p:tgtEl>
                                        <p:attrNameLst>
                                          <p:attrName>ppt_x</p:attrName>
                                        </p:attrNameLst>
                                      </p:cBhvr>
                                      <p:tavLst>
                                        <p:tav tm="0">
                                          <p:val>
                                            <p:strVal val="#ppt_x"/>
                                          </p:val>
                                        </p:tav>
                                        <p:tav tm="100000">
                                          <p:val>
                                            <p:strVal val="#ppt_x"/>
                                          </p:val>
                                        </p:tav>
                                      </p:tavLst>
                                    </p:anim>
                                    <p:anim calcmode="lin" valueType="num">
                                      <p:cBhvr additive="base">
                                        <p:cTn id="5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5"/>
                                        </p:tgtEl>
                                        <p:attrNameLst>
                                          <p:attrName>style.visibility</p:attrName>
                                        </p:attrNameLst>
                                      </p:cBhvr>
                                      <p:to>
                                        <p:strVal val="visible"/>
                                      </p:to>
                                    </p:set>
                                    <p:anim calcmode="lin" valueType="num">
                                      <p:cBhvr additive="base">
                                        <p:cTn id="55" dur="500" fill="hold"/>
                                        <p:tgtEl>
                                          <p:spTgt spid="5"/>
                                        </p:tgtEl>
                                        <p:attrNameLst>
                                          <p:attrName>ppt_x</p:attrName>
                                        </p:attrNameLst>
                                      </p:cBhvr>
                                      <p:tavLst>
                                        <p:tav tm="0">
                                          <p:val>
                                            <p:strVal val="#ppt_x"/>
                                          </p:val>
                                        </p:tav>
                                        <p:tav tm="100000">
                                          <p:val>
                                            <p:strVal val="#ppt_x"/>
                                          </p:val>
                                        </p:tav>
                                      </p:tavLst>
                                    </p:anim>
                                    <p:anim calcmode="lin" valueType="num">
                                      <p:cBhvr additive="base">
                                        <p:cTn id="5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6"/>
                                        </p:tgtEl>
                                        <p:attrNameLst>
                                          <p:attrName>style.visibility</p:attrName>
                                        </p:attrNameLst>
                                      </p:cBhvr>
                                      <p:to>
                                        <p:strVal val="visible"/>
                                      </p:to>
                                    </p:set>
                                    <p:anim calcmode="lin" valueType="num">
                                      <p:cBhvr additive="base">
                                        <p:cTn id="61" dur="500" fill="hold"/>
                                        <p:tgtEl>
                                          <p:spTgt spid="16"/>
                                        </p:tgtEl>
                                        <p:attrNameLst>
                                          <p:attrName>ppt_x</p:attrName>
                                        </p:attrNameLst>
                                      </p:cBhvr>
                                      <p:tavLst>
                                        <p:tav tm="0">
                                          <p:val>
                                            <p:strVal val="#ppt_x"/>
                                          </p:val>
                                        </p:tav>
                                        <p:tav tm="100000">
                                          <p:val>
                                            <p:strVal val="#ppt_x"/>
                                          </p:val>
                                        </p:tav>
                                      </p:tavLst>
                                    </p:anim>
                                    <p:anim calcmode="lin" valueType="num">
                                      <p:cBhvr additive="base">
                                        <p:cTn id="6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additive="base">
                                        <p:cTn id="67" dur="500" fill="hold"/>
                                        <p:tgtEl>
                                          <p:spTgt spid="13"/>
                                        </p:tgtEl>
                                        <p:attrNameLst>
                                          <p:attrName>ppt_x</p:attrName>
                                        </p:attrNameLst>
                                      </p:cBhvr>
                                      <p:tavLst>
                                        <p:tav tm="0">
                                          <p:val>
                                            <p:strVal val="#ppt_x"/>
                                          </p:val>
                                        </p:tav>
                                        <p:tav tm="100000">
                                          <p:val>
                                            <p:strVal val="#ppt_x"/>
                                          </p:val>
                                        </p:tav>
                                      </p:tavLst>
                                    </p:anim>
                                    <p:anim calcmode="lin" valueType="num">
                                      <p:cBhvr additive="base">
                                        <p:cTn id="6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6"/>
                                        </p:tgtEl>
                                        <p:attrNameLst>
                                          <p:attrName>style.visibility</p:attrName>
                                        </p:attrNameLst>
                                      </p:cBhvr>
                                      <p:to>
                                        <p:strVal val="visible"/>
                                      </p:to>
                                    </p:set>
                                    <p:anim calcmode="lin" valueType="num">
                                      <p:cBhvr additive="base">
                                        <p:cTn id="73" dur="500" fill="hold"/>
                                        <p:tgtEl>
                                          <p:spTgt spid="6"/>
                                        </p:tgtEl>
                                        <p:attrNameLst>
                                          <p:attrName>ppt_x</p:attrName>
                                        </p:attrNameLst>
                                      </p:cBhvr>
                                      <p:tavLst>
                                        <p:tav tm="0">
                                          <p:val>
                                            <p:strVal val="#ppt_x"/>
                                          </p:val>
                                        </p:tav>
                                        <p:tav tm="100000">
                                          <p:val>
                                            <p:strVal val="#ppt_x"/>
                                          </p:val>
                                        </p:tav>
                                      </p:tavLst>
                                    </p:anim>
                                    <p:anim calcmode="lin" valueType="num">
                                      <p:cBhvr additive="base">
                                        <p:cTn id="7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7" grpId="0"/>
      <p:bldP spid="8" grpId="0"/>
      <p:bldP spid="9" grpId="0"/>
      <p:bldP spid="11" grpId="0"/>
      <p:bldP spid="13" grpId="0"/>
      <p:bldP spid="14" grpId="0"/>
      <p:bldP spid="15" grpId="0"/>
      <p:bldP spid="16"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D4C68E01-C78E-4DBB-A346-27748A780E37}"/>
              </a:ext>
            </a:extLst>
          </p:cNvPr>
          <p:cNvSpPr txBox="1"/>
          <p:nvPr/>
        </p:nvSpPr>
        <p:spPr>
          <a:xfrm>
            <a:off x="0" y="172226"/>
            <a:ext cx="1995055" cy="1107996"/>
          </a:xfrm>
          <a:prstGeom prst="rect">
            <a:avLst/>
          </a:prstGeom>
          <a:solidFill>
            <a:schemeClr val="accent2"/>
          </a:solidFill>
          <a:ln>
            <a:solidFill>
              <a:schemeClr val="accent2"/>
            </a:solidFill>
          </a:ln>
        </p:spPr>
        <p:txBody>
          <a:bodyPr wrap="square" rtlCol="0">
            <a:spAutoFit/>
          </a:bodyPr>
          <a:lstStyle/>
          <a:p>
            <a:pPr algn="ctr"/>
            <a:r>
              <a:rPr lang="zh-TW" altLang="en-US" sz="6600" dirty="0">
                <a:solidFill>
                  <a:schemeClr val="bg1"/>
                </a:solidFill>
                <a:latin typeface="+mn-ea"/>
              </a:rPr>
              <a:t>灰暗</a:t>
            </a:r>
            <a:endParaRPr lang="en-US" altLang="zh-TW" sz="6600" dirty="0">
              <a:solidFill>
                <a:schemeClr val="bg1"/>
              </a:solidFill>
              <a:latin typeface="+mn-ea"/>
            </a:endParaRPr>
          </a:p>
        </p:txBody>
      </p:sp>
      <p:sp>
        <p:nvSpPr>
          <p:cNvPr id="4" name="文字方塊 3">
            <a:extLst>
              <a:ext uri="{FF2B5EF4-FFF2-40B4-BE49-F238E27FC236}">
                <a16:creationId xmlns:a16="http://schemas.microsoft.com/office/drawing/2014/main" id="{AE265C2A-CA00-4841-992C-7C43D64B6320}"/>
              </a:ext>
            </a:extLst>
          </p:cNvPr>
          <p:cNvSpPr txBox="1"/>
          <p:nvPr/>
        </p:nvSpPr>
        <p:spPr>
          <a:xfrm>
            <a:off x="6096000" y="202197"/>
            <a:ext cx="2151321" cy="1107996"/>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zh-TW" altLang="en-US" sz="6600" dirty="0">
                <a:solidFill>
                  <a:schemeClr val="bg1"/>
                </a:solidFill>
                <a:latin typeface="+mn-ea"/>
              </a:rPr>
              <a:t>饱满</a:t>
            </a:r>
            <a:endParaRPr lang="en-US" altLang="zh-TW" sz="6600" dirty="0">
              <a:solidFill>
                <a:schemeClr val="bg1"/>
              </a:solidFill>
              <a:latin typeface="+mn-ea"/>
            </a:endParaRPr>
          </a:p>
        </p:txBody>
      </p:sp>
      <p:sp>
        <p:nvSpPr>
          <p:cNvPr id="5" name="文字方塊 4">
            <a:extLst>
              <a:ext uri="{FF2B5EF4-FFF2-40B4-BE49-F238E27FC236}">
                <a16:creationId xmlns:a16="http://schemas.microsoft.com/office/drawing/2014/main" id="{558E7656-10B4-4306-9253-BEABC2FAD5CB}"/>
              </a:ext>
            </a:extLst>
          </p:cNvPr>
          <p:cNvSpPr txBox="1"/>
          <p:nvPr/>
        </p:nvSpPr>
        <p:spPr>
          <a:xfrm>
            <a:off x="-1" y="3449138"/>
            <a:ext cx="2151321" cy="1107996"/>
          </a:xfrm>
          <a:prstGeom prst="rect">
            <a:avLst/>
          </a:prstGeom>
          <a:solidFill>
            <a:schemeClr val="accent2"/>
          </a:solidFill>
          <a:ln>
            <a:solidFill>
              <a:schemeClr val="accent2"/>
            </a:solidFill>
          </a:ln>
        </p:spPr>
        <p:txBody>
          <a:bodyPr wrap="square" rtlCol="0" anchor="ctr">
            <a:spAutoFit/>
          </a:bodyPr>
          <a:lstStyle/>
          <a:p>
            <a:pPr algn="ctr"/>
            <a:r>
              <a:rPr lang="zh-TW" altLang="en-US" sz="6600" dirty="0">
                <a:solidFill>
                  <a:schemeClr val="bg1"/>
                </a:solidFill>
                <a:latin typeface="+mn-ea"/>
              </a:rPr>
              <a:t>滋润</a:t>
            </a:r>
            <a:endParaRPr lang="en-US" altLang="zh-TW" sz="6600" dirty="0">
              <a:solidFill>
                <a:schemeClr val="bg1"/>
              </a:solidFill>
              <a:latin typeface="+mn-ea"/>
            </a:endParaRPr>
          </a:p>
        </p:txBody>
      </p:sp>
      <p:sp>
        <p:nvSpPr>
          <p:cNvPr id="6" name="文字方塊 5">
            <a:extLst>
              <a:ext uri="{FF2B5EF4-FFF2-40B4-BE49-F238E27FC236}">
                <a16:creationId xmlns:a16="http://schemas.microsoft.com/office/drawing/2014/main" id="{04856BEF-FABE-4A15-82C8-163159CEDA31}"/>
              </a:ext>
            </a:extLst>
          </p:cNvPr>
          <p:cNvSpPr txBox="1"/>
          <p:nvPr/>
        </p:nvSpPr>
        <p:spPr>
          <a:xfrm>
            <a:off x="6096000" y="3388985"/>
            <a:ext cx="2151321" cy="1107996"/>
          </a:xfrm>
          <a:prstGeom prst="rect">
            <a:avLst/>
          </a:prstGeom>
          <a:solidFill>
            <a:schemeClr val="accent2"/>
          </a:solidFill>
          <a:ln>
            <a:solidFill>
              <a:schemeClr val="accent2"/>
            </a:solidFill>
          </a:ln>
        </p:spPr>
        <p:txBody>
          <a:bodyPr wrap="square" rtlCol="0" anchor="ctr">
            <a:spAutoFit/>
          </a:bodyPr>
          <a:lstStyle/>
          <a:p>
            <a:pPr algn="ctr"/>
            <a:r>
              <a:rPr lang="zh-TW" altLang="en-US" sz="6600" dirty="0">
                <a:solidFill>
                  <a:schemeClr val="bg1"/>
                </a:solidFill>
                <a:latin typeface="+mn-ea"/>
              </a:rPr>
              <a:t>无须</a:t>
            </a:r>
            <a:endParaRPr lang="en-US" altLang="zh-TW" sz="6600" dirty="0">
              <a:solidFill>
                <a:schemeClr val="bg1"/>
              </a:solidFill>
              <a:latin typeface="+mn-ea"/>
            </a:endParaRPr>
          </a:p>
        </p:txBody>
      </p:sp>
      <p:sp>
        <p:nvSpPr>
          <p:cNvPr id="7" name="文字方塊 6">
            <a:extLst>
              <a:ext uri="{FF2B5EF4-FFF2-40B4-BE49-F238E27FC236}">
                <a16:creationId xmlns:a16="http://schemas.microsoft.com/office/drawing/2014/main" id="{68B57BA2-0295-4EFA-B412-794A9C802DBE}"/>
              </a:ext>
            </a:extLst>
          </p:cNvPr>
          <p:cNvSpPr txBox="1"/>
          <p:nvPr/>
        </p:nvSpPr>
        <p:spPr>
          <a:xfrm>
            <a:off x="0" y="1969611"/>
            <a:ext cx="6057512" cy="916469"/>
          </a:xfrm>
          <a:prstGeom prst="rect">
            <a:avLst/>
          </a:prstGeom>
          <a:noFill/>
        </p:spPr>
        <p:txBody>
          <a:bodyPr wrap="square" rtlCol="0">
            <a:spAutoFit/>
          </a:bodyPr>
          <a:lstStyle/>
          <a:p>
            <a:pPr algn="ctr">
              <a:lnSpc>
                <a:spcPct val="150000"/>
              </a:lnSpc>
            </a:pPr>
            <a:r>
              <a:rPr lang="en-US" altLang="zh-TW" sz="4000" dirty="0">
                <a:latin typeface="+mn-ea"/>
              </a:rPr>
              <a:t>(</a:t>
            </a:r>
            <a:r>
              <a:rPr lang="zh-TW" altLang="en-US" sz="4000" dirty="0">
                <a:latin typeface="+mn-ea"/>
              </a:rPr>
              <a:t>光、色</a:t>
            </a:r>
            <a:r>
              <a:rPr lang="en-US" altLang="zh-TW" sz="4000" dirty="0">
                <a:latin typeface="+mn-ea"/>
              </a:rPr>
              <a:t>)</a:t>
            </a:r>
            <a:r>
              <a:rPr lang="zh-TW" altLang="en-US" sz="4000" dirty="0">
                <a:latin typeface="+mn-ea"/>
              </a:rPr>
              <a:t>昏暗，不明朗。</a:t>
            </a:r>
          </a:p>
        </p:txBody>
      </p:sp>
      <p:sp>
        <p:nvSpPr>
          <p:cNvPr id="8" name="文字方塊 7">
            <a:extLst>
              <a:ext uri="{FF2B5EF4-FFF2-40B4-BE49-F238E27FC236}">
                <a16:creationId xmlns:a16="http://schemas.microsoft.com/office/drawing/2014/main" id="{4FD80E1D-4098-4E8F-80F3-90702602E502}"/>
              </a:ext>
            </a:extLst>
          </p:cNvPr>
          <p:cNvSpPr txBox="1"/>
          <p:nvPr/>
        </p:nvSpPr>
        <p:spPr>
          <a:xfrm>
            <a:off x="6134489" y="1979719"/>
            <a:ext cx="6057511" cy="906361"/>
          </a:xfrm>
          <a:prstGeom prst="rect">
            <a:avLst/>
          </a:prstGeom>
          <a:noFill/>
        </p:spPr>
        <p:txBody>
          <a:bodyPr wrap="square" rtlCol="0">
            <a:spAutoFit/>
          </a:bodyPr>
          <a:lstStyle/>
          <a:p>
            <a:pPr algn="ctr">
              <a:lnSpc>
                <a:spcPct val="150000"/>
              </a:lnSpc>
            </a:pPr>
            <a:r>
              <a:rPr lang="zh-TW" altLang="en-US" sz="4000" dirty="0">
                <a:latin typeface="+mn-ea"/>
              </a:rPr>
              <a:t>充实，充沛。</a:t>
            </a:r>
          </a:p>
        </p:txBody>
      </p:sp>
      <p:sp>
        <p:nvSpPr>
          <p:cNvPr id="9" name="文字方塊 8">
            <a:extLst>
              <a:ext uri="{FF2B5EF4-FFF2-40B4-BE49-F238E27FC236}">
                <a16:creationId xmlns:a16="http://schemas.microsoft.com/office/drawing/2014/main" id="{D17DCB4F-281E-48F9-8B9B-F6FF1FC41050}"/>
              </a:ext>
            </a:extLst>
          </p:cNvPr>
          <p:cNvSpPr txBox="1"/>
          <p:nvPr/>
        </p:nvSpPr>
        <p:spPr>
          <a:xfrm>
            <a:off x="0" y="4792651"/>
            <a:ext cx="6096000" cy="902555"/>
          </a:xfrm>
          <a:prstGeom prst="rect">
            <a:avLst/>
          </a:prstGeom>
          <a:noFill/>
        </p:spPr>
        <p:txBody>
          <a:bodyPr wrap="square" rtlCol="0">
            <a:spAutoFit/>
          </a:bodyPr>
          <a:lstStyle/>
          <a:p>
            <a:pPr algn="ctr">
              <a:lnSpc>
                <a:spcPct val="150000"/>
              </a:lnSpc>
            </a:pPr>
            <a:r>
              <a:rPr lang="zh-TW" altLang="en-US" sz="4000" dirty="0">
                <a:latin typeface="+mn-ea"/>
              </a:rPr>
              <a:t>舒服。</a:t>
            </a:r>
          </a:p>
        </p:txBody>
      </p:sp>
      <p:sp>
        <p:nvSpPr>
          <p:cNvPr id="13" name="矩形 12">
            <a:extLst>
              <a:ext uri="{FF2B5EF4-FFF2-40B4-BE49-F238E27FC236}">
                <a16:creationId xmlns:a16="http://schemas.microsoft.com/office/drawing/2014/main" id="{32AA8BD3-2869-40FD-A7C0-6100AC3E5D3A}"/>
              </a:ext>
            </a:extLst>
          </p:cNvPr>
          <p:cNvSpPr/>
          <p:nvPr/>
        </p:nvSpPr>
        <p:spPr>
          <a:xfrm>
            <a:off x="8247322" y="3800880"/>
            <a:ext cx="3945068" cy="584775"/>
          </a:xfrm>
          <a:prstGeom prst="rect">
            <a:avLst/>
          </a:prstGeom>
        </p:spPr>
        <p:txBody>
          <a:bodyPr wrap="square">
            <a:spAutoFit/>
          </a:bodyPr>
          <a:lstStyle/>
          <a:p>
            <a:pPr algn="ctr"/>
            <a:r>
              <a:rPr lang="en-US" altLang="zh-TW" sz="3200" dirty="0"/>
              <a:t>need not</a:t>
            </a:r>
            <a:endParaRPr lang="zh-TW" altLang="en-US" sz="3200" dirty="0">
              <a:latin typeface="+mn-ea"/>
              <a:cs typeface="Calibri" panose="020F0502020204030204" pitchFamily="34" charset="0"/>
            </a:endParaRPr>
          </a:p>
        </p:txBody>
      </p:sp>
      <p:sp>
        <p:nvSpPr>
          <p:cNvPr id="14" name="矩形 13">
            <a:extLst>
              <a:ext uri="{FF2B5EF4-FFF2-40B4-BE49-F238E27FC236}">
                <a16:creationId xmlns:a16="http://schemas.microsoft.com/office/drawing/2014/main" id="{6B1E5DB5-A453-4C9C-BA79-98369E7D6F4E}"/>
              </a:ext>
            </a:extLst>
          </p:cNvPr>
          <p:cNvSpPr/>
          <p:nvPr/>
        </p:nvSpPr>
        <p:spPr>
          <a:xfrm>
            <a:off x="8285810" y="393249"/>
            <a:ext cx="3906190" cy="584775"/>
          </a:xfrm>
          <a:prstGeom prst="rect">
            <a:avLst/>
          </a:prstGeom>
        </p:spPr>
        <p:txBody>
          <a:bodyPr wrap="square">
            <a:spAutoFit/>
          </a:bodyPr>
          <a:lstStyle/>
          <a:p>
            <a:pPr algn="ctr"/>
            <a:r>
              <a:rPr lang="en-US" altLang="zh-TW" sz="3200" dirty="0"/>
              <a:t>full, plump</a:t>
            </a:r>
            <a:endParaRPr lang="zh-TW" altLang="en-US" sz="3200" dirty="0">
              <a:latin typeface="+mn-ea"/>
              <a:cs typeface="Calibri" panose="020F0502020204030204" pitchFamily="34" charset="0"/>
            </a:endParaRPr>
          </a:p>
        </p:txBody>
      </p:sp>
      <p:sp>
        <p:nvSpPr>
          <p:cNvPr id="15" name="矩形 14">
            <a:extLst>
              <a:ext uri="{FF2B5EF4-FFF2-40B4-BE49-F238E27FC236}">
                <a16:creationId xmlns:a16="http://schemas.microsoft.com/office/drawing/2014/main" id="{58C387E4-4460-4071-8CB6-8D0ABB1306E7}"/>
              </a:ext>
            </a:extLst>
          </p:cNvPr>
          <p:cNvSpPr/>
          <p:nvPr/>
        </p:nvSpPr>
        <p:spPr>
          <a:xfrm>
            <a:off x="2189810" y="355508"/>
            <a:ext cx="3926972" cy="584775"/>
          </a:xfrm>
          <a:prstGeom prst="rect">
            <a:avLst/>
          </a:prstGeom>
        </p:spPr>
        <p:txBody>
          <a:bodyPr wrap="square">
            <a:spAutoFit/>
          </a:bodyPr>
          <a:lstStyle/>
          <a:p>
            <a:pPr algn="ctr"/>
            <a:r>
              <a:rPr lang="en-US" altLang="zh-TW" sz="3200" dirty="0"/>
              <a:t>gloomy</a:t>
            </a:r>
            <a:endParaRPr lang="zh-TW" altLang="en-US" sz="3200" dirty="0">
              <a:latin typeface="+mn-ea"/>
              <a:cs typeface="Calibri" panose="020F0502020204030204" pitchFamily="34" charset="0"/>
            </a:endParaRPr>
          </a:p>
        </p:txBody>
      </p:sp>
      <p:sp>
        <p:nvSpPr>
          <p:cNvPr id="16" name="文字方塊 15">
            <a:extLst>
              <a:ext uri="{FF2B5EF4-FFF2-40B4-BE49-F238E27FC236}">
                <a16:creationId xmlns:a16="http://schemas.microsoft.com/office/drawing/2014/main" id="{2CB9F9E9-C2B8-4189-99BC-000CEF995CD8}"/>
              </a:ext>
            </a:extLst>
          </p:cNvPr>
          <p:cNvSpPr txBox="1"/>
          <p:nvPr/>
        </p:nvSpPr>
        <p:spPr>
          <a:xfrm>
            <a:off x="6150472" y="5255894"/>
            <a:ext cx="6096000" cy="916469"/>
          </a:xfrm>
          <a:prstGeom prst="rect">
            <a:avLst/>
          </a:prstGeom>
          <a:noFill/>
        </p:spPr>
        <p:txBody>
          <a:bodyPr wrap="square" rtlCol="0">
            <a:spAutoFit/>
          </a:bodyPr>
          <a:lstStyle/>
          <a:p>
            <a:pPr algn="ctr">
              <a:lnSpc>
                <a:spcPct val="150000"/>
              </a:lnSpc>
            </a:pPr>
            <a:r>
              <a:rPr lang="zh-TW" altLang="en-US" sz="4000" dirty="0">
                <a:latin typeface="+mn-ea"/>
              </a:rPr>
              <a:t>不用，不必。</a:t>
            </a:r>
          </a:p>
        </p:txBody>
      </p:sp>
    </p:spTree>
    <p:extLst>
      <p:ext uri="{BB962C8B-B14F-4D97-AF65-F5344CB8AC3E}">
        <p14:creationId xmlns:p14="http://schemas.microsoft.com/office/powerpoint/2010/main" val="579196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additive="base">
                                        <p:cTn id="37" dur="500" fill="hold"/>
                                        <p:tgtEl>
                                          <p:spTgt spid="4"/>
                                        </p:tgtEl>
                                        <p:attrNameLst>
                                          <p:attrName>ppt_x</p:attrName>
                                        </p:attrNameLst>
                                      </p:cBhvr>
                                      <p:tavLst>
                                        <p:tav tm="0">
                                          <p:val>
                                            <p:strVal val="#ppt_x"/>
                                          </p:val>
                                        </p:tav>
                                        <p:tav tm="100000">
                                          <p:val>
                                            <p:strVal val="#ppt_x"/>
                                          </p:val>
                                        </p:tav>
                                      </p:tavLst>
                                    </p:anim>
                                    <p:anim calcmode="lin" valueType="num">
                                      <p:cBhvr additive="base">
                                        <p:cTn id="3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ppt_x"/>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5"/>
                                        </p:tgtEl>
                                        <p:attrNameLst>
                                          <p:attrName>style.visibility</p:attrName>
                                        </p:attrNameLst>
                                      </p:cBhvr>
                                      <p:to>
                                        <p:strVal val="visible"/>
                                      </p:to>
                                    </p:set>
                                    <p:anim calcmode="lin" valueType="num">
                                      <p:cBhvr additive="base">
                                        <p:cTn id="49" dur="500" fill="hold"/>
                                        <p:tgtEl>
                                          <p:spTgt spid="5"/>
                                        </p:tgtEl>
                                        <p:attrNameLst>
                                          <p:attrName>ppt_x</p:attrName>
                                        </p:attrNameLst>
                                      </p:cBhvr>
                                      <p:tavLst>
                                        <p:tav tm="0">
                                          <p:val>
                                            <p:strVal val="#ppt_x"/>
                                          </p:val>
                                        </p:tav>
                                        <p:tav tm="100000">
                                          <p:val>
                                            <p:strVal val="#ppt_x"/>
                                          </p:val>
                                        </p:tav>
                                      </p:tavLst>
                                    </p:anim>
                                    <p:anim calcmode="lin" valueType="num">
                                      <p:cBhvr additive="base">
                                        <p:cTn id="5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additive="base">
                                        <p:cTn id="55" dur="500" fill="hold"/>
                                        <p:tgtEl>
                                          <p:spTgt spid="16"/>
                                        </p:tgtEl>
                                        <p:attrNameLst>
                                          <p:attrName>ppt_x</p:attrName>
                                        </p:attrNameLst>
                                      </p:cBhvr>
                                      <p:tavLst>
                                        <p:tav tm="0">
                                          <p:val>
                                            <p:strVal val="#ppt_x"/>
                                          </p:val>
                                        </p:tav>
                                        <p:tav tm="100000">
                                          <p:val>
                                            <p:strVal val="#ppt_x"/>
                                          </p:val>
                                        </p:tav>
                                      </p:tavLst>
                                    </p:anim>
                                    <p:anim calcmode="lin" valueType="num">
                                      <p:cBhvr additive="base">
                                        <p:cTn id="5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6"/>
                                        </p:tgtEl>
                                        <p:attrNameLst>
                                          <p:attrName>style.visibility</p:attrName>
                                        </p:attrNameLst>
                                      </p:cBhvr>
                                      <p:to>
                                        <p:strVal val="visible"/>
                                      </p:to>
                                    </p:set>
                                    <p:anim calcmode="lin" valueType="num">
                                      <p:cBhvr additive="base">
                                        <p:cTn id="67" dur="500" fill="hold"/>
                                        <p:tgtEl>
                                          <p:spTgt spid="6"/>
                                        </p:tgtEl>
                                        <p:attrNameLst>
                                          <p:attrName>ppt_x</p:attrName>
                                        </p:attrNameLst>
                                      </p:cBhvr>
                                      <p:tavLst>
                                        <p:tav tm="0">
                                          <p:val>
                                            <p:strVal val="#ppt_x"/>
                                          </p:val>
                                        </p:tav>
                                        <p:tav tm="100000">
                                          <p:val>
                                            <p:strVal val="#ppt_x"/>
                                          </p:val>
                                        </p:tav>
                                      </p:tavLst>
                                    </p:anim>
                                    <p:anim calcmode="lin" valueType="num">
                                      <p:cBhvr additive="base">
                                        <p:cTn id="6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7" grpId="0"/>
      <p:bldP spid="8" grpId="0"/>
      <p:bldP spid="9" grpId="0"/>
      <p:bldP spid="13" grpId="0"/>
      <p:bldP spid="14" grpId="0"/>
      <p:bldP spid="15" grpId="0"/>
      <p:bldP spid="16"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D4C68E01-C78E-4DBB-A346-27748A780E37}"/>
              </a:ext>
            </a:extLst>
          </p:cNvPr>
          <p:cNvSpPr txBox="1"/>
          <p:nvPr/>
        </p:nvSpPr>
        <p:spPr>
          <a:xfrm>
            <a:off x="0" y="172226"/>
            <a:ext cx="1995055" cy="1107996"/>
          </a:xfrm>
          <a:prstGeom prst="rect">
            <a:avLst/>
          </a:prstGeom>
          <a:solidFill>
            <a:schemeClr val="accent2"/>
          </a:solidFill>
          <a:ln>
            <a:solidFill>
              <a:schemeClr val="accent2"/>
            </a:solidFill>
          </a:ln>
        </p:spPr>
        <p:txBody>
          <a:bodyPr wrap="square" rtlCol="0">
            <a:spAutoFit/>
          </a:bodyPr>
          <a:lstStyle/>
          <a:p>
            <a:pPr algn="ctr"/>
            <a:r>
              <a:rPr lang="zh-TW" altLang="en-US" sz="6600" dirty="0">
                <a:solidFill>
                  <a:schemeClr val="bg1"/>
                </a:solidFill>
                <a:latin typeface="+mn-ea"/>
              </a:rPr>
              <a:t>浇灌</a:t>
            </a:r>
            <a:endParaRPr lang="en-US" altLang="zh-TW" sz="6600" dirty="0">
              <a:solidFill>
                <a:schemeClr val="bg1"/>
              </a:solidFill>
              <a:latin typeface="+mn-ea"/>
            </a:endParaRPr>
          </a:p>
        </p:txBody>
      </p:sp>
      <p:sp>
        <p:nvSpPr>
          <p:cNvPr id="4" name="文字方塊 3">
            <a:extLst>
              <a:ext uri="{FF2B5EF4-FFF2-40B4-BE49-F238E27FC236}">
                <a16:creationId xmlns:a16="http://schemas.microsoft.com/office/drawing/2014/main" id="{AE265C2A-CA00-4841-992C-7C43D64B6320}"/>
              </a:ext>
            </a:extLst>
          </p:cNvPr>
          <p:cNvSpPr txBox="1"/>
          <p:nvPr/>
        </p:nvSpPr>
        <p:spPr>
          <a:xfrm>
            <a:off x="6096000" y="202197"/>
            <a:ext cx="2151321" cy="1107996"/>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zh-TW" altLang="en-US" sz="6600" dirty="0">
                <a:solidFill>
                  <a:schemeClr val="bg1"/>
                </a:solidFill>
                <a:latin typeface="+mn-ea"/>
              </a:rPr>
              <a:t>挑剔</a:t>
            </a:r>
            <a:endParaRPr lang="en-US" altLang="zh-TW" sz="6600" dirty="0">
              <a:solidFill>
                <a:schemeClr val="bg1"/>
              </a:solidFill>
              <a:latin typeface="+mn-ea"/>
            </a:endParaRPr>
          </a:p>
        </p:txBody>
      </p:sp>
      <p:sp>
        <p:nvSpPr>
          <p:cNvPr id="5" name="文字方塊 4">
            <a:extLst>
              <a:ext uri="{FF2B5EF4-FFF2-40B4-BE49-F238E27FC236}">
                <a16:creationId xmlns:a16="http://schemas.microsoft.com/office/drawing/2014/main" id="{558E7656-10B4-4306-9253-BEABC2FAD5CB}"/>
              </a:ext>
            </a:extLst>
          </p:cNvPr>
          <p:cNvSpPr txBox="1"/>
          <p:nvPr/>
        </p:nvSpPr>
        <p:spPr>
          <a:xfrm>
            <a:off x="-1" y="3449138"/>
            <a:ext cx="2151321" cy="1107996"/>
          </a:xfrm>
          <a:prstGeom prst="rect">
            <a:avLst/>
          </a:prstGeom>
          <a:solidFill>
            <a:schemeClr val="accent2"/>
          </a:solidFill>
          <a:ln>
            <a:solidFill>
              <a:schemeClr val="accent2"/>
            </a:solidFill>
          </a:ln>
        </p:spPr>
        <p:txBody>
          <a:bodyPr wrap="square" rtlCol="0" anchor="ctr">
            <a:spAutoFit/>
          </a:bodyPr>
          <a:lstStyle/>
          <a:p>
            <a:pPr algn="ctr"/>
            <a:r>
              <a:rPr lang="zh-TW" altLang="en-US" sz="6600" dirty="0">
                <a:solidFill>
                  <a:schemeClr val="bg1"/>
                </a:solidFill>
                <a:latin typeface="+mn-ea"/>
              </a:rPr>
              <a:t>回声</a:t>
            </a:r>
            <a:endParaRPr lang="en-US" altLang="zh-TW" sz="6600" dirty="0">
              <a:solidFill>
                <a:schemeClr val="bg1"/>
              </a:solidFill>
              <a:latin typeface="+mn-ea"/>
            </a:endParaRPr>
          </a:p>
        </p:txBody>
      </p:sp>
      <p:sp>
        <p:nvSpPr>
          <p:cNvPr id="6" name="文字方塊 5">
            <a:extLst>
              <a:ext uri="{FF2B5EF4-FFF2-40B4-BE49-F238E27FC236}">
                <a16:creationId xmlns:a16="http://schemas.microsoft.com/office/drawing/2014/main" id="{04856BEF-FABE-4A15-82C8-163159CEDA31}"/>
              </a:ext>
            </a:extLst>
          </p:cNvPr>
          <p:cNvSpPr txBox="1"/>
          <p:nvPr/>
        </p:nvSpPr>
        <p:spPr>
          <a:xfrm>
            <a:off x="6075218" y="3430851"/>
            <a:ext cx="2151321" cy="1107996"/>
          </a:xfrm>
          <a:prstGeom prst="rect">
            <a:avLst/>
          </a:prstGeom>
          <a:solidFill>
            <a:schemeClr val="accent2"/>
          </a:solidFill>
          <a:ln>
            <a:solidFill>
              <a:schemeClr val="accent2"/>
            </a:solidFill>
          </a:ln>
        </p:spPr>
        <p:txBody>
          <a:bodyPr wrap="square" rtlCol="0" anchor="ctr">
            <a:spAutoFit/>
          </a:bodyPr>
          <a:lstStyle/>
          <a:p>
            <a:pPr algn="ctr"/>
            <a:r>
              <a:rPr lang="zh-TW" altLang="en-US" sz="6600" dirty="0">
                <a:solidFill>
                  <a:schemeClr val="bg1"/>
                </a:solidFill>
                <a:latin typeface="+mn-ea"/>
              </a:rPr>
              <a:t>噪声</a:t>
            </a:r>
            <a:endParaRPr lang="en-US" altLang="zh-TW" sz="6600" dirty="0">
              <a:solidFill>
                <a:schemeClr val="bg1"/>
              </a:solidFill>
              <a:latin typeface="+mn-ea"/>
            </a:endParaRPr>
          </a:p>
        </p:txBody>
      </p:sp>
      <p:sp>
        <p:nvSpPr>
          <p:cNvPr id="7" name="文字方塊 6">
            <a:extLst>
              <a:ext uri="{FF2B5EF4-FFF2-40B4-BE49-F238E27FC236}">
                <a16:creationId xmlns:a16="http://schemas.microsoft.com/office/drawing/2014/main" id="{68B57BA2-0295-4EFA-B412-794A9C802DBE}"/>
              </a:ext>
            </a:extLst>
          </p:cNvPr>
          <p:cNvSpPr txBox="1"/>
          <p:nvPr/>
        </p:nvSpPr>
        <p:spPr>
          <a:xfrm>
            <a:off x="17706" y="1451738"/>
            <a:ext cx="6057512" cy="1825884"/>
          </a:xfrm>
          <a:prstGeom prst="rect">
            <a:avLst/>
          </a:prstGeom>
          <a:noFill/>
        </p:spPr>
        <p:txBody>
          <a:bodyPr wrap="square" rtlCol="0">
            <a:spAutoFit/>
          </a:bodyPr>
          <a:lstStyle/>
          <a:p>
            <a:pPr algn="ctr">
              <a:lnSpc>
                <a:spcPct val="150000"/>
              </a:lnSpc>
            </a:pPr>
            <a:r>
              <a:rPr lang="zh-TW" altLang="en-US" sz="4000" dirty="0">
                <a:latin typeface="+mn-ea"/>
              </a:rPr>
              <a:t>用水灌溉农田，课文中比喻艺术的滋养。</a:t>
            </a:r>
          </a:p>
        </p:txBody>
      </p:sp>
      <p:sp>
        <p:nvSpPr>
          <p:cNvPr id="8" name="文字方塊 7">
            <a:extLst>
              <a:ext uri="{FF2B5EF4-FFF2-40B4-BE49-F238E27FC236}">
                <a16:creationId xmlns:a16="http://schemas.microsoft.com/office/drawing/2014/main" id="{4FD80E1D-4098-4E8F-80F3-90702602E502}"/>
              </a:ext>
            </a:extLst>
          </p:cNvPr>
          <p:cNvSpPr txBox="1"/>
          <p:nvPr/>
        </p:nvSpPr>
        <p:spPr>
          <a:xfrm>
            <a:off x="6134489" y="1979719"/>
            <a:ext cx="6057511" cy="902555"/>
          </a:xfrm>
          <a:prstGeom prst="rect">
            <a:avLst/>
          </a:prstGeom>
          <a:noFill/>
        </p:spPr>
        <p:txBody>
          <a:bodyPr wrap="square" rtlCol="0">
            <a:spAutoFit/>
          </a:bodyPr>
          <a:lstStyle/>
          <a:p>
            <a:pPr algn="ctr">
              <a:lnSpc>
                <a:spcPct val="150000"/>
              </a:lnSpc>
            </a:pPr>
            <a:r>
              <a:rPr lang="zh-TW" altLang="en-US" sz="4000" dirty="0">
                <a:latin typeface="+mn-ea"/>
              </a:rPr>
              <a:t>在细节上过分地找毛病。</a:t>
            </a:r>
          </a:p>
        </p:txBody>
      </p:sp>
      <p:sp>
        <p:nvSpPr>
          <p:cNvPr id="9" name="文字方塊 8">
            <a:extLst>
              <a:ext uri="{FF2B5EF4-FFF2-40B4-BE49-F238E27FC236}">
                <a16:creationId xmlns:a16="http://schemas.microsoft.com/office/drawing/2014/main" id="{D17DCB4F-281E-48F9-8B9B-F6FF1FC41050}"/>
              </a:ext>
            </a:extLst>
          </p:cNvPr>
          <p:cNvSpPr txBox="1"/>
          <p:nvPr/>
        </p:nvSpPr>
        <p:spPr>
          <a:xfrm>
            <a:off x="0" y="4792651"/>
            <a:ext cx="6096000" cy="902555"/>
          </a:xfrm>
          <a:prstGeom prst="rect">
            <a:avLst/>
          </a:prstGeom>
          <a:noFill/>
        </p:spPr>
        <p:txBody>
          <a:bodyPr wrap="square" rtlCol="0">
            <a:spAutoFit/>
          </a:bodyPr>
          <a:lstStyle/>
          <a:p>
            <a:pPr algn="ctr">
              <a:lnSpc>
                <a:spcPct val="150000"/>
              </a:lnSpc>
            </a:pPr>
            <a:r>
              <a:rPr lang="zh-TW" altLang="en-US" sz="4000" dirty="0">
                <a:latin typeface="+mn-ea"/>
              </a:rPr>
              <a:t>反射回来的声音。</a:t>
            </a:r>
          </a:p>
        </p:txBody>
      </p:sp>
      <p:sp>
        <p:nvSpPr>
          <p:cNvPr id="11" name="矩形 10">
            <a:extLst>
              <a:ext uri="{FF2B5EF4-FFF2-40B4-BE49-F238E27FC236}">
                <a16:creationId xmlns:a16="http://schemas.microsoft.com/office/drawing/2014/main" id="{9AF8CCF4-6697-482F-81B6-2EF38231843A}"/>
              </a:ext>
            </a:extLst>
          </p:cNvPr>
          <p:cNvSpPr/>
          <p:nvPr/>
        </p:nvSpPr>
        <p:spPr>
          <a:xfrm>
            <a:off x="2151320" y="3575469"/>
            <a:ext cx="3944679" cy="584775"/>
          </a:xfrm>
          <a:prstGeom prst="rect">
            <a:avLst/>
          </a:prstGeom>
        </p:spPr>
        <p:txBody>
          <a:bodyPr wrap="square">
            <a:spAutoFit/>
          </a:bodyPr>
          <a:lstStyle/>
          <a:p>
            <a:pPr algn="ctr"/>
            <a:r>
              <a:rPr lang="en-US" altLang="zh-TW" sz="3200" dirty="0"/>
              <a:t>echo</a:t>
            </a:r>
            <a:endParaRPr lang="zh-TW" altLang="en-US" sz="3200" dirty="0">
              <a:latin typeface="+mn-ea"/>
              <a:cs typeface="Calibri" panose="020F0502020204030204" pitchFamily="34" charset="0"/>
            </a:endParaRPr>
          </a:p>
        </p:txBody>
      </p:sp>
      <p:sp>
        <p:nvSpPr>
          <p:cNvPr id="13" name="矩形 12">
            <a:extLst>
              <a:ext uri="{FF2B5EF4-FFF2-40B4-BE49-F238E27FC236}">
                <a16:creationId xmlns:a16="http://schemas.microsoft.com/office/drawing/2014/main" id="{32AA8BD3-2869-40FD-A7C0-6100AC3E5D3A}"/>
              </a:ext>
            </a:extLst>
          </p:cNvPr>
          <p:cNvSpPr/>
          <p:nvPr/>
        </p:nvSpPr>
        <p:spPr>
          <a:xfrm>
            <a:off x="8247322" y="3800880"/>
            <a:ext cx="3945068" cy="584775"/>
          </a:xfrm>
          <a:prstGeom prst="rect">
            <a:avLst/>
          </a:prstGeom>
        </p:spPr>
        <p:txBody>
          <a:bodyPr wrap="square">
            <a:spAutoFit/>
          </a:bodyPr>
          <a:lstStyle/>
          <a:p>
            <a:pPr algn="ctr"/>
            <a:r>
              <a:rPr lang="en-US" altLang="zh-TW" sz="3200" dirty="0"/>
              <a:t>noise</a:t>
            </a:r>
            <a:endParaRPr lang="zh-TW" altLang="en-US" sz="3200" dirty="0">
              <a:latin typeface="+mn-ea"/>
              <a:cs typeface="Calibri" panose="020F0502020204030204" pitchFamily="34" charset="0"/>
            </a:endParaRPr>
          </a:p>
        </p:txBody>
      </p:sp>
      <p:sp>
        <p:nvSpPr>
          <p:cNvPr id="14" name="矩形 13">
            <a:extLst>
              <a:ext uri="{FF2B5EF4-FFF2-40B4-BE49-F238E27FC236}">
                <a16:creationId xmlns:a16="http://schemas.microsoft.com/office/drawing/2014/main" id="{6B1E5DB5-A453-4C9C-BA79-98369E7D6F4E}"/>
              </a:ext>
            </a:extLst>
          </p:cNvPr>
          <p:cNvSpPr/>
          <p:nvPr/>
        </p:nvSpPr>
        <p:spPr>
          <a:xfrm>
            <a:off x="8285810" y="393249"/>
            <a:ext cx="3906190" cy="584775"/>
          </a:xfrm>
          <a:prstGeom prst="rect">
            <a:avLst/>
          </a:prstGeom>
        </p:spPr>
        <p:txBody>
          <a:bodyPr wrap="square">
            <a:spAutoFit/>
          </a:bodyPr>
          <a:lstStyle/>
          <a:p>
            <a:pPr algn="ctr"/>
            <a:r>
              <a:rPr lang="en-US" altLang="zh-TW" sz="3200" dirty="0"/>
              <a:t>be captious</a:t>
            </a:r>
            <a:endParaRPr lang="zh-TW" altLang="en-US" sz="3200" dirty="0">
              <a:latin typeface="+mn-ea"/>
              <a:cs typeface="Calibri" panose="020F0502020204030204" pitchFamily="34" charset="0"/>
            </a:endParaRPr>
          </a:p>
        </p:txBody>
      </p:sp>
      <p:sp>
        <p:nvSpPr>
          <p:cNvPr id="15" name="矩形 14">
            <a:extLst>
              <a:ext uri="{FF2B5EF4-FFF2-40B4-BE49-F238E27FC236}">
                <a16:creationId xmlns:a16="http://schemas.microsoft.com/office/drawing/2014/main" id="{58C387E4-4460-4071-8CB6-8D0ABB1306E7}"/>
              </a:ext>
            </a:extLst>
          </p:cNvPr>
          <p:cNvSpPr/>
          <p:nvPr/>
        </p:nvSpPr>
        <p:spPr>
          <a:xfrm>
            <a:off x="2033544" y="355507"/>
            <a:ext cx="4083238" cy="584775"/>
          </a:xfrm>
          <a:prstGeom prst="rect">
            <a:avLst/>
          </a:prstGeom>
        </p:spPr>
        <p:txBody>
          <a:bodyPr wrap="square">
            <a:spAutoFit/>
          </a:bodyPr>
          <a:lstStyle/>
          <a:p>
            <a:pPr algn="ctr"/>
            <a:r>
              <a:rPr lang="en-US" altLang="zh-TW" sz="3200" dirty="0"/>
              <a:t>irrigate</a:t>
            </a:r>
            <a:endParaRPr lang="zh-TW" altLang="en-US" sz="3200" dirty="0">
              <a:latin typeface="+mn-ea"/>
              <a:cs typeface="Calibri" panose="020F0502020204030204" pitchFamily="34" charset="0"/>
            </a:endParaRPr>
          </a:p>
        </p:txBody>
      </p:sp>
      <p:sp>
        <p:nvSpPr>
          <p:cNvPr id="16" name="文字方塊 15">
            <a:extLst>
              <a:ext uri="{FF2B5EF4-FFF2-40B4-BE49-F238E27FC236}">
                <a16:creationId xmlns:a16="http://schemas.microsoft.com/office/drawing/2014/main" id="{2CB9F9E9-C2B8-4189-99BC-000CEF995CD8}"/>
              </a:ext>
            </a:extLst>
          </p:cNvPr>
          <p:cNvSpPr txBox="1"/>
          <p:nvPr/>
        </p:nvSpPr>
        <p:spPr>
          <a:xfrm>
            <a:off x="6095999" y="4908758"/>
            <a:ext cx="6096000" cy="902555"/>
          </a:xfrm>
          <a:prstGeom prst="rect">
            <a:avLst/>
          </a:prstGeom>
          <a:noFill/>
        </p:spPr>
        <p:txBody>
          <a:bodyPr wrap="square" rtlCol="0">
            <a:spAutoFit/>
          </a:bodyPr>
          <a:lstStyle/>
          <a:p>
            <a:pPr algn="ctr">
              <a:lnSpc>
                <a:spcPct val="150000"/>
              </a:lnSpc>
            </a:pPr>
            <a:r>
              <a:rPr lang="zh-TW" altLang="en-US" sz="4000" dirty="0">
                <a:latin typeface="+mn-ea"/>
              </a:rPr>
              <a:t>形容吵杂刺耳的声音。</a:t>
            </a:r>
          </a:p>
        </p:txBody>
      </p:sp>
    </p:spTree>
    <p:extLst>
      <p:ext uri="{BB962C8B-B14F-4D97-AF65-F5344CB8AC3E}">
        <p14:creationId xmlns:p14="http://schemas.microsoft.com/office/powerpoint/2010/main" val="302053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additive="base">
                                        <p:cTn id="37" dur="500" fill="hold"/>
                                        <p:tgtEl>
                                          <p:spTgt spid="4"/>
                                        </p:tgtEl>
                                        <p:attrNameLst>
                                          <p:attrName>ppt_x</p:attrName>
                                        </p:attrNameLst>
                                      </p:cBhvr>
                                      <p:tavLst>
                                        <p:tav tm="0">
                                          <p:val>
                                            <p:strVal val="#ppt_x"/>
                                          </p:val>
                                        </p:tav>
                                        <p:tav tm="100000">
                                          <p:val>
                                            <p:strVal val="#ppt_x"/>
                                          </p:val>
                                        </p:tav>
                                      </p:tavLst>
                                    </p:anim>
                                    <p:anim calcmode="lin" valueType="num">
                                      <p:cBhvr additive="base">
                                        <p:cTn id="3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ppt_x"/>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500" fill="hold"/>
                                        <p:tgtEl>
                                          <p:spTgt spid="11"/>
                                        </p:tgtEl>
                                        <p:attrNameLst>
                                          <p:attrName>ppt_x</p:attrName>
                                        </p:attrNameLst>
                                      </p:cBhvr>
                                      <p:tavLst>
                                        <p:tav tm="0">
                                          <p:val>
                                            <p:strVal val="#ppt_x"/>
                                          </p:val>
                                        </p:tav>
                                        <p:tav tm="100000">
                                          <p:val>
                                            <p:strVal val="#ppt_x"/>
                                          </p:val>
                                        </p:tav>
                                      </p:tavLst>
                                    </p:anim>
                                    <p:anim calcmode="lin" valueType="num">
                                      <p:cBhvr additive="base">
                                        <p:cTn id="5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5"/>
                                        </p:tgtEl>
                                        <p:attrNameLst>
                                          <p:attrName>style.visibility</p:attrName>
                                        </p:attrNameLst>
                                      </p:cBhvr>
                                      <p:to>
                                        <p:strVal val="visible"/>
                                      </p:to>
                                    </p:set>
                                    <p:anim calcmode="lin" valueType="num">
                                      <p:cBhvr additive="base">
                                        <p:cTn id="55" dur="500" fill="hold"/>
                                        <p:tgtEl>
                                          <p:spTgt spid="5"/>
                                        </p:tgtEl>
                                        <p:attrNameLst>
                                          <p:attrName>ppt_x</p:attrName>
                                        </p:attrNameLst>
                                      </p:cBhvr>
                                      <p:tavLst>
                                        <p:tav tm="0">
                                          <p:val>
                                            <p:strVal val="#ppt_x"/>
                                          </p:val>
                                        </p:tav>
                                        <p:tav tm="100000">
                                          <p:val>
                                            <p:strVal val="#ppt_x"/>
                                          </p:val>
                                        </p:tav>
                                      </p:tavLst>
                                    </p:anim>
                                    <p:anim calcmode="lin" valueType="num">
                                      <p:cBhvr additive="base">
                                        <p:cTn id="5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6"/>
                                        </p:tgtEl>
                                        <p:attrNameLst>
                                          <p:attrName>style.visibility</p:attrName>
                                        </p:attrNameLst>
                                      </p:cBhvr>
                                      <p:to>
                                        <p:strVal val="visible"/>
                                      </p:to>
                                    </p:set>
                                    <p:anim calcmode="lin" valueType="num">
                                      <p:cBhvr additive="base">
                                        <p:cTn id="61" dur="500" fill="hold"/>
                                        <p:tgtEl>
                                          <p:spTgt spid="16"/>
                                        </p:tgtEl>
                                        <p:attrNameLst>
                                          <p:attrName>ppt_x</p:attrName>
                                        </p:attrNameLst>
                                      </p:cBhvr>
                                      <p:tavLst>
                                        <p:tav tm="0">
                                          <p:val>
                                            <p:strVal val="#ppt_x"/>
                                          </p:val>
                                        </p:tav>
                                        <p:tav tm="100000">
                                          <p:val>
                                            <p:strVal val="#ppt_x"/>
                                          </p:val>
                                        </p:tav>
                                      </p:tavLst>
                                    </p:anim>
                                    <p:anim calcmode="lin" valueType="num">
                                      <p:cBhvr additive="base">
                                        <p:cTn id="6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additive="base">
                                        <p:cTn id="67" dur="500" fill="hold"/>
                                        <p:tgtEl>
                                          <p:spTgt spid="13"/>
                                        </p:tgtEl>
                                        <p:attrNameLst>
                                          <p:attrName>ppt_x</p:attrName>
                                        </p:attrNameLst>
                                      </p:cBhvr>
                                      <p:tavLst>
                                        <p:tav tm="0">
                                          <p:val>
                                            <p:strVal val="#ppt_x"/>
                                          </p:val>
                                        </p:tav>
                                        <p:tav tm="100000">
                                          <p:val>
                                            <p:strVal val="#ppt_x"/>
                                          </p:val>
                                        </p:tav>
                                      </p:tavLst>
                                    </p:anim>
                                    <p:anim calcmode="lin" valueType="num">
                                      <p:cBhvr additive="base">
                                        <p:cTn id="6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6"/>
                                        </p:tgtEl>
                                        <p:attrNameLst>
                                          <p:attrName>style.visibility</p:attrName>
                                        </p:attrNameLst>
                                      </p:cBhvr>
                                      <p:to>
                                        <p:strVal val="visible"/>
                                      </p:to>
                                    </p:set>
                                    <p:anim calcmode="lin" valueType="num">
                                      <p:cBhvr additive="base">
                                        <p:cTn id="73" dur="500" fill="hold"/>
                                        <p:tgtEl>
                                          <p:spTgt spid="6"/>
                                        </p:tgtEl>
                                        <p:attrNameLst>
                                          <p:attrName>ppt_x</p:attrName>
                                        </p:attrNameLst>
                                      </p:cBhvr>
                                      <p:tavLst>
                                        <p:tav tm="0">
                                          <p:val>
                                            <p:strVal val="#ppt_x"/>
                                          </p:val>
                                        </p:tav>
                                        <p:tav tm="100000">
                                          <p:val>
                                            <p:strVal val="#ppt_x"/>
                                          </p:val>
                                        </p:tav>
                                      </p:tavLst>
                                    </p:anim>
                                    <p:anim calcmode="lin" valueType="num">
                                      <p:cBhvr additive="base">
                                        <p:cTn id="7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7" grpId="0"/>
      <p:bldP spid="8" grpId="0"/>
      <p:bldP spid="9" grpId="0"/>
      <p:bldP spid="11" grpId="0"/>
      <p:bldP spid="13" grpId="0"/>
      <p:bldP spid="14" grpId="0"/>
      <p:bldP spid="15" grpId="0"/>
      <p:bldP spid="16"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D4C68E01-C78E-4DBB-A346-27748A780E37}"/>
              </a:ext>
            </a:extLst>
          </p:cNvPr>
          <p:cNvSpPr txBox="1"/>
          <p:nvPr/>
        </p:nvSpPr>
        <p:spPr>
          <a:xfrm>
            <a:off x="0" y="172226"/>
            <a:ext cx="1995055" cy="1107996"/>
          </a:xfrm>
          <a:prstGeom prst="rect">
            <a:avLst/>
          </a:prstGeom>
          <a:solidFill>
            <a:schemeClr val="accent2"/>
          </a:solidFill>
          <a:ln>
            <a:solidFill>
              <a:schemeClr val="accent2"/>
            </a:solidFill>
          </a:ln>
        </p:spPr>
        <p:txBody>
          <a:bodyPr wrap="square" rtlCol="0">
            <a:spAutoFit/>
          </a:bodyPr>
          <a:lstStyle/>
          <a:p>
            <a:pPr algn="ctr"/>
            <a:r>
              <a:rPr lang="zh-TW" altLang="en-US" sz="6600" dirty="0">
                <a:solidFill>
                  <a:schemeClr val="bg1"/>
                </a:solidFill>
                <a:latin typeface="+mn-ea"/>
              </a:rPr>
              <a:t>排除</a:t>
            </a:r>
            <a:endParaRPr lang="en-US" altLang="zh-TW" sz="6600" dirty="0">
              <a:solidFill>
                <a:schemeClr val="bg1"/>
              </a:solidFill>
              <a:latin typeface="+mn-ea"/>
            </a:endParaRPr>
          </a:p>
        </p:txBody>
      </p:sp>
      <p:sp>
        <p:nvSpPr>
          <p:cNvPr id="4" name="文字方塊 3">
            <a:extLst>
              <a:ext uri="{FF2B5EF4-FFF2-40B4-BE49-F238E27FC236}">
                <a16:creationId xmlns:a16="http://schemas.microsoft.com/office/drawing/2014/main" id="{AE265C2A-CA00-4841-992C-7C43D64B6320}"/>
              </a:ext>
            </a:extLst>
          </p:cNvPr>
          <p:cNvSpPr txBox="1"/>
          <p:nvPr/>
        </p:nvSpPr>
        <p:spPr>
          <a:xfrm>
            <a:off x="6096000" y="202197"/>
            <a:ext cx="2151321" cy="1107996"/>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zh-TW" altLang="en-US" sz="6600" dirty="0">
                <a:solidFill>
                  <a:schemeClr val="bg1"/>
                </a:solidFill>
                <a:latin typeface="+mn-ea"/>
              </a:rPr>
              <a:t>杂音</a:t>
            </a:r>
            <a:endParaRPr lang="en-US" altLang="zh-TW" sz="6600" dirty="0">
              <a:solidFill>
                <a:schemeClr val="bg1"/>
              </a:solidFill>
              <a:latin typeface="+mn-ea"/>
            </a:endParaRPr>
          </a:p>
        </p:txBody>
      </p:sp>
      <p:sp>
        <p:nvSpPr>
          <p:cNvPr id="5" name="文字方塊 4">
            <a:extLst>
              <a:ext uri="{FF2B5EF4-FFF2-40B4-BE49-F238E27FC236}">
                <a16:creationId xmlns:a16="http://schemas.microsoft.com/office/drawing/2014/main" id="{558E7656-10B4-4306-9253-BEABC2FAD5CB}"/>
              </a:ext>
            </a:extLst>
          </p:cNvPr>
          <p:cNvSpPr txBox="1"/>
          <p:nvPr/>
        </p:nvSpPr>
        <p:spPr>
          <a:xfrm>
            <a:off x="-1" y="3449138"/>
            <a:ext cx="2151321" cy="1107996"/>
          </a:xfrm>
          <a:prstGeom prst="rect">
            <a:avLst/>
          </a:prstGeom>
          <a:solidFill>
            <a:schemeClr val="accent2"/>
          </a:solidFill>
          <a:ln>
            <a:solidFill>
              <a:schemeClr val="accent2"/>
            </a:solidFill>
          </a:ln>
        </p:spPr>
        <p:txBody>
          <a:bodyPr wrap="square" rtlCol="0" anchor="ctr">
            <a:spAutoFit/>
          </a:bodyPr>
          <a:lstStyle/>
          <a:p>
            <a:pPr algn="ctr"/>
            <a:r>
              <a:rPr lang="zh-TW" altLang="en-US" sz="6600" dirty="0">
                <a:solidFill>
                  <a:schemeClr val="bg1"/>
                </a:solidFill>
                <a:latin typeface="+mn-ea"/>
              </a:rPr>
              <a:t>淡泊</a:t>
            </a:r>
            <a:endParaRPr lang="en-US" altLang="zh-TW" sz="6600" dirty="0">
              <a:solidFill>
                <a:schemeClr val="bg1"/>
              </a:solidFill>
              <a:latin typeface="+mn-ea"/>
            </a:endParaRPr>
          </a:p>
        </p:txBody>
      </p:sp>
      <p:sp>
        <p:nvSpPr>
          <p:cNvPr id="6" name="文字方塊 5">
            <a:extLst>
              <a:ext uri="{FF2B5EF4-FFF2-40B4-BE49-F238E27FC236}">
                <a16:creationId xmlns:a16="http://schemas.microsoft.com/office/drawing/2014/main" id="{04856BEF-FABE-4A15-82C8-163159CEDA31}"/>
              </a:ext>
            </a:extLst>
          </p:cNvPr>
          <p:cNvSpPr txBox="1"/>
          <p:nvPr/>
        </p:nvSpPr>
        <p:spPr>
          <a:xfrm>
            <a:off x="6096000" y="3388985"/>
            <a:ext cx="2151321" cy="1107996"/>
          </a:xfrm>
          <a:prstGeom prst="rect">
            <a:avLst/>
          </a:prstGeom>
          <a:solidFill>
            <a:schemeClr val="accent2"/>
          </a:solidFill>
          <a:ln>
            <a:solidFill>
              <a:schemeClr val="accent2"/>
            </a:solidFill>
          </a:ln>
        </p:spPr>
        <p:txBody>
          <a:bodyPr wrap="square" rtlCol="0" anchor="ctr">
            <a:spAutoFit/>
          </a:bodyPr>
          <a:lstStyle/>
          <a:p>
            <a:pPr algn="ctr"/>
            <a:r>
              <a:rPr lang="zh-TW" altLang="en-US" sz="6600" dirty="0">
                <a:solidFill>
                  <a:schemeClr val="bg1"/>
                </a:solidFill>
                <a:latin typeface="+mn-ea"/>
              </a:rPr>
              <a:t>心境</a:t>
            </a:r>
            <a:endParaRPr lang="en-US" altLang="zh-TW" sz="6600" dirty="0">
              <a:solidFill>
                <a:schemeClr val="bg1"/>
              </a:solidFill>
              <a:latin typeface="+mn-ea"/>
            </a:endParaRPr>
          </a:p>
        </p:txBody>
      </p:sp>
      <p:sp>
        <p:nvSpPr>
          <p:cNvPr id="7" name="文字方塊 6">
            <a:extLst>
              <a:ext uri="{FF2B5EF4-FFF2-40B4-BE49-F238E27FC236}">
                <a16:creationId xmlns:a16="http://schemas.microsoft.com/office/drawing/2014/main" id="{68B57BA2-0295-4EFA-B412-794A9C802DBE}"/>
              </a:ext>
            </a:extLst>
          </p:cNvPr>
          <p:cNvSpPr txBox="1"/>
          <p:nvPr/>
        </p:nvSpPr>
        <p:spPr>
          <a:xfrm>
            <a:off x="0" y="1969611"/>
            <a:ext cx="6057512" cy="916469"/>
          </a:xfrm>
          <a:prstGeom prst="rect">
            <a:avLst/>
          </a:prstGeom>
          <a:noFill/>
        </p:spPr>
        <p:txBody>
          <a:bodyPr wrap="square" rtlCol="0">
            <a:spAutoFit/>
          </a:bodyPr>
          <a:lstStyle/>
          <a:p>
            <a:pPr algn="ctr">
              <a:lnSpc>
                <a:spcPct val="150000"/>
              </a:lnSpc>
            </a:pPr>
            <a:r>
              <a:rPr lang="zh-TW" altLang="en-US" sz="4000" dirty="0">
                <a:latin typeface="+mn-ea"/>
              </a:rPr>
              <a:t>去除，除掉。</a:t>
            </a:r>
          </a:p>
        </p:txBody>
      </p:sp>
      <p:sp>
        <p:nvSpPr>
          <p:cNvPr id="8" name="文字方塊 7">
            <a:extLst>
              <a:ext uri="{FF2B5EF4-FFF2-40B4-BE49-F238E27FC236}">
                <a16:creationId xmlns:a16="http://schemas.microsoft.com/office/drawing/2014/main" id="{4FD80E1D-4098-4E8F-80F3-90702602E502}"/>
              </a:ext>
            </a:extLst>
          </p:cNvPr>
          <p:cNvSpPr txBox="1"/>
          <p:nvPr/>
        </p:nvSpPr>
        <p:spPr>
          <a:xfrm>
            <a:off x="6134489" y="1979719"/>
            <a:ext cx="6057511" cy="906361"/>
          </a:xfrm>
          <a:prstGeom prst="rect">
            <a:avLst/>
          </a:prstGeom>
          <a:noFill/>
        </p:spPr>
        <p:txBody>
          <a:bodyPr wrap="square" rtlCol="0">
            <a:spAutoFit/>
          </a:bodyPr>
          <a:lstStyle/>
          <a:p>
            <a:pPr algn="ctr">
              <a:lnSpc>
                <a:spcPct val="150000"/>
              </a:lnSpc>
            </a:pPr>
            <a:r>
              <a:rPr lang="zh-TW" altLang="en-US" sz="4000" dirty="0">
                <a:latin typeface="+mn-ea"/>
              </a:rPr>
              <a:t>吵杂扰人的声音。</a:t>
            </a:r>
          </a:p>
        </p:txBody>
      </p:sp>
      <p:sp>
        <p:nvSpPr>
          <p:cNvPr id="9" name="文字方塊 8">
            <a:extLst>
              <a:ext uri="{FF2B5EF4-FFF2-40B4-BE49-F238E27FC236}">
                <a16:creationId xmlns:a16="http://schemas.microsoft.com/office/drawing/2014/main" id="{D17DCB4F-281E-48F9-8B9B-F6FF1FC41050}"/>
              </a:ext>
            </a:extLst>
          </p:cNvPr>
          <p:cNvSpPr txBox="1"/>
          <p:nvPr/>
        </p:nvSpPr>
        <p:spPr>
          <a:xfrm>
            <a:off x="0" y="4792651"/>
            <a:ext cx="6096000" cy="902555"/>
          </a:xfrm>
          <a:prstGeom prst="rect">
            <a:avLst/>
          </a:prstGeom>
          <a:noFill/>
        </p:spPr>
        <p:txBody>
          <a:bodyPr wrap="square" rtlCol="0">
            <a:spAutoFit/>
          </a:bodyPr>
          <a:lstStyle/>
          <a:p>
            <a:pPr algn="ctr">
              <a:lnSpc>
                <a:spcPct val="150000"/>
              </a:lnSpc>
            </a:pPr>
            <a:r>
              <a:rPr lang="zh-TW" altLang="en-US" sz="4000" dirty="0">
                <a:latin typeface="+mn-ea"/>
              </a:rPr>
              <a:t>不追求、不热衷。</a:t>
            </a:r>
          </a:p>
        </p:txBody>
      </p:sp>
      <p:sp>
        <p:nvSpPr>
          <p:cNvPr id="11" name="矩形 10">
            <a:extLst>
              <a:ext uri="{FF2B5EF4-FFF2-40B4-BE49-F238E27FC236}">
                <a16:creationId xmlns:a16="http://schemas.microsoft.com/office/drawing/2014/main" id="{9AF8CCF4-6697-482F-81B6-2EF38231843A}"/>
              </a:ext>
            </a:extLst>
          </p:cNvPr>
          <p:cNvSpPr/>
          <p:nvPr/>
        </p:nvSpPr>
        <p:spPr>
          <a:xfrm>
            <a:off x="2205611" y="3650595"/>
            <a:ext cx="3944679" cy="1077218"/>
          </a:xfrm>
          <a:prstGeom prst="rect">
            <a:avLst/>
          </a:prstGeom>
        </p:spPr>
        <p:txBody>
          <a:bodyPr wrap="square">
            <a:spAutoFit/>
          </a:bodyPr>
          <a:lstStyle/>
          <a:p>
            <a:pPr algn="ctr"/>
            <a:r>
              <a:rPr lang="en-US" altLang="zh-TW" sz="3200" dirty="0"/>
              <a:t>not seek fame and wealth</a:t>
            </a:r>
            <a:endParaRPr lang="zh-TW" altLang="en-US" sz="3200" dirty="0">
              <a:latin typeface="+mn-ea"/>
              <a:cs typeface="Calibri" panose="020F0502020204030204" pitchFamily="34" charset="0"/>
            </a:endParaRPr>
          </a:p>
        </p:txBody>
      </p:sp>
      <p:sp>
        <p:nvSpPr>
          <p:cNvPr id="13" name="矩形 12">
            <a:extLst>
              <a:ext uri="{FF2B5EF4-FFF2-40B4-BE49-F238E27FC236}">
                <a16:creationId xmlns:a16="http://schemas.microsoft.com/office/drawing/2014/main" id="{32AA8BD3-2869-40FD-A7C0-6100AC3E5D3A}"/>
              </a:ext>
            </a:extLst>
          </p:cNvPr>
          <p:cNvSpPr/>
          <p:nvPr/>
        </p:nvSpPr>
        <p:spPr>
          <a:xfrm>
            <a:off x="8247322" y="3800880"/>
            <a:ext cx="3945068" cy="584775"/>
          </a:xfrm>
          <a:prstGeom prst="rect">
            <a:avLst/>
          </a:prstGeom>
        </p:spPr>
        <p:txBody>
          <a:bodyPr wrap="square">
            <a:spAutoFit/>
          </a:bodyPr>
          <a:lstStyle/>
          <a:p>
            <a:pPr algn="ctr"/>
            <a:r>
              <a:rPr lang="en-US" altLang="zh-TW" sz="3200" dirty="0"/>
              <a:t>state of mind</a:t>
            </a:r>
            <a:endParaRPr lang="zh-TW" altLang="en-US" sz="3200" dirty="0">
              <a:latin typeface="+mn-ea"/>
              <a:cs typeface="Calibri" panose="020F0502020204030204" pitchFamily="34" charset="0"/>
            </a:endParaRPr>
          </a:p>
        </p:txBody>
      </p:sp>
      <p:sp>
        <p:nvSpPr>
          <p:cNvPr id="14" name="矩形 13">
            <a:extLst>
              <a:ext uri="{FF2B5EF4-FFF2-40B4-BE49-F238E27FC236}">
                <a16:creationId xmlns:a16="http://schemas.microsoft.com/office/drawing/2014/main" id="{6B1E5DB5-A453-4C9C-BA79-98369E7D6F4E}"/>
              </a:ext>
            </a:extLst>
          </p:cNvPr>
          <p:cNvSpPr/>
          <p:nvPr/>
        </p:nvSpPr>
        <p:spPr>
          <a:xfrm>
            <a:off x="8285810" y="393249"/>
            <a:ext cx="3906190" cy="584775"/>
          </a:xfrm>
          <a:prstGeom prst="rect">
            <a:avLst/>
          </a:prstGeom>
        </p:spPr>
        <p:txBody>
          <a:bodyPr wrap="square">
            <a:spAutoFit/>
          </a:bodyPr>
          <a:lstStyle/>
          <a:p>
            <a:pPr algn="ctr"/>
            <a:r>
              <a:rPr lang="en-US" altLang="zh-TW" sz="3200" dirty="0"/>
              <a:t>noise</a:t>
            </a:r>
            <a:endParaRPr lang="zh-TW" altLang="en-US" sz="3200" dirty="0">
              <a:latin typeface="+mn-ea"/>
              <a:cs typeface="Calibri" panose="020F0502020204030204" pitchFamily="34" charset="0"/>
            </a:endParaRPr>
          </a:p>
        </p:txBody>
      </p:sp>
      <p:sp>
        <p:nvSpPr>
          <p:cNvPr id="15" name="矩形 14">
            <a:extLst>
              <a:ext uri="{FF2B5EF4-FFF2-40B4-BE49-F238E27FC236}">
                <a16:creationId xmlns:a16="http://schemas.microsoft.com/office/drawing/2014/main" id="{58C387E4-4460-4071-8CB6-8D0ABB1306E7}"/>
              </a:ext>
            </a:extLst>
          </p:cNvPr>
          <p:cNvSpPr/>
          <p:nvPr/>
        </p:nvSpPr>
        <p:spPr>
          <a:xfrm>
            <a:off x="1995055" y="355508"/>
            <a:ext cx="4121727" cy="584775"/>
          </a:xfrm>
          <a:prstGeom prst="rect">
            <a:avLst/>
          </a:prstGeom>
        </p:spPr>
        <p:txBody>
          <a:bodyPr wrap="square">
            <a:spAutoFit/>
          </a:bodyPr>
          <a:lstStyle/>
          <a:p>
            <a:pPr algn="ctr"/>
            <a:r>
              <a:rPr lang="en-US" altLang="zh-TW" sz="3200" dirty="0"/>
              <a:t>get rid</a:t>
            </a:r>
            <a:r>
              <a:rPr lang="zh-TW" altLang="en-US" sz="3200" dirty="0"/>
              <a:t> </a:t>
            </a:r>
            <a:r>
              <a:rPr lang="en-US" altLang="zh-TW" sz="3200" dirty="0"/>
              <a:t>of</a:t>
            </a:r>
            <a:endParaRPr lang="zh-TW" altLang="en-US" sz="3200" dirty="0">
              <a:latin typeface="+mn-ea"/>
              <a:cs typeface="Calibri" panose="020F0502020204030204" pitchFamily="34" charset="0"/>
            </a:endParaRPr>
          </a:p>
        </p:txBody>
      </p:sp>
      <p:sp>
        <p:nvSpPr>
          <p:cNvPr id="16" name="文字方塊 15">
            <a:extLst>
              <a:ext uri="{FF2B5EF4-FFF2-40B4-BE49-F238E27FC236}">
                <a16:creationId xmlns:a16="http://schemas.microsoft.com/office/drawing/2014/main" id="{2CB9F9E9-C2B8-4189-99BC-000CEF995CD8}"/>
              </a:ext>
            </a:extLst>
          </p:cNvPr>
          <p:cNvSpPr txBox="1"/>
          <p:nvPr/>
        </p:nvSpPr>
        <p:spPr>
          <a:xfrm>
            <a:off x="6150472" y="5255894"/>
            <a:ext cx="6096000" cy="916469"/>
          </a:xfrm>
          <a:prstGeom prst="rect">
            <a:avLst/>
          </a:prstGeom>
          <a:noFill/>
        </p:spPr>
        <p:txBody>
          <a:bodyPr wrap="square" rtlCol="0">
            <a:spAutoFit/>
          </a:bodyPr>
          <a:lstStyle/>
          <a:p>
            <a:pPr algn="ctr">
              <a:lnSpc>
                <a:spcPct val="150000"/>
              </a:lnSpc>
            </a:pPr>
            <a:r>
              <a:rPr lang="zh-TW" altLang="en-US" sz="4000" dirty="0">
                <a:latin typeface="+mn-ea"/>
              </a:rPr>
              <a:t>心情，内心的境界。</a:t>
            </a:r>
          </a:p>
        </p:txBody>
      </p:sp>
    </p:spTree>
    <p:extLst>
      <p:ext uri="{BB962C8B-B14F-4D97-AF65-F5344CB8AC3E}">
        <p14:creationId xmlns:p14="http://schemas.microsoft.com/office/powerpoint/2010/main" val="642084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additive="base">
                                        <p:cTn id="37" dur="500" fill="hold"/>
                                        <p:tgtEl>
                                          <p:spTgt spid="4"/>
                                        </p:tgtEl>
                                        <p:attrNameLst>
                                          <p:attrName>ppt_x</p:attrName>
                                        </p:attrNameLst>
                                      </p:cBhvr>
                                      <p:tavLst>
                                        <p:tav tm="0">
                                          <p:val>
                                            <p:strVal val="#ppt_x"/>
                                          </p:val>
                                        </p:tav>
                                        <p:tav tm="100000">
                                          <p:val>
                                            <p:strVal val="#ppt_x"/>
                                          </p:val>
                                        </p:tav>
                                      </p:tavLst>
                                    </p:anim>
                                    <p:anim calcmode="lin" valueType="num">
                                      <p:cBhvr additive="base">
                                        <p:cTn id="3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ppt_x"/>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500" fill="hold"/>
                                        <p:tgtEl>
                                          <p:spTgt spid="11"/>
                                        </p:tgtEl>
                                        <p:attrNameLst>
                                          <p:attrName>ppt_x</p:attrName>
                                        </p:attrNameLst>
                                      </p:cBhvr>
                                      <p:tavLst>
                                        <p:tav tm="0">
                                          <p:val>
                                            <p:strVal val="#ppt_x"/>
                                          </p:val>
                                        </p:tav>
                                        <p:tav tm="100000">
                                          <p:val>
                                            <p:strVal val="#ppt_x"/>
                                          </p:val>
                                        </p:tav>
                                      </p:tavLst>
                                    </p:anim>
                                    <p:anim calcmode="lin" valueType="num">
                                      <p:cBhvr additive="base">
                                        <p:cTn id="5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5"/>
                                        </p:tgtEl>
                                        <p:attrNameLst>
                                          <p:attrName>style.visibility</p:attrName>
                                        </p:attrNameLst>
                                      </p:cBhvr>
                                      <p:to>
                                        <p:strVal val="visible"/>
                                      </p:to>
                                    </p:set>
                                    <p:anim calcmode="lin" valueType="num">
                                      <p:cBhvr additive="base">
                                        <p:cTn id="55" dur="500" fill="hold"/>
                                        <p:tgtEl>
                                          <p:spTgt spid="5"/>
                                        </p:tgtEl>
                                        <p:attrNameLst>
                                          <p:attrName>ppt_x</p:attrName>
                                        </p:attrNameLst>
                                      </p:cBhvr>
                                      <p:tavLst>
                                        <p:tav tm="0">
                                          <p:val>
                                            <p:strVal val="#ppt_x"/>
                                          </p:val>
                                        </p:tav>
                                        <p:tav tm="100000">
                                          <p:val>
                                            <p:strVal val="#ppt_x"/>
                                          </p:val>
                                        </p:tav>
                                      </p:tavLst>
                                    </p:anim>
                                    <p:anim calcmode="lin" valueType="num">
                                      <p:cBhvr additive="base">
                                        <p:cTn id="5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6"/>
                                        </p:tgtEl>
                                        <p:attrNameLst>
                                          <p:attrName>style.visibility</p:attrName>
                                        </p:attrNameLst>
                                      </p:cBhvr>
                                      <p:to>
                                        <p:strVal val="visible"/>
                                      </p:to>
                                    </p:set>
                                    <p:anim calcmode="lin" valueType="num">
                                      <p:cBhvr additive="base">
                                        <p:cTn id="61" dur="500" fill="hold"/>
                                        <p:tgtEl>
                                          <p:spTgt spid="16"/>
                                        </p:tgtEl>
                                        <p:attrNameLst>
                                          <p:attrName>ppt_x</p:attrName>
                                        </p:attrNameLst>
                                      </p:cBhvr>
                                      <p:tavLst>
                                        <p:tav tm="0">
                                          <p:val>
                                            <p:strVal val="#ppt_x"/>
                                          </p:val>
                                        </p:tav>
                                        <p:tav tm="100000">
                                          <p:val>
                                            <p:strVal val="#ppt_x"/>
                                          </p:val>
                                        </p:tav>
                                      </p:tavLst>
                                    </p:anim>
                                    <p:anim calcmode="lin" valueType="num">
                                      <p:cBhvr additive="base">
                                        <p:cTn id="6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additive="base">
                                        <p:cTn id="67" dur="500" fill="hold"/>
                                        <p:tgtEl>
                                          <p:spTgt spid="13"/>
                                        </p:tgtEl>
                                        <p:attrNameLst>
                                          <p:attrName>ppt_x</p:attrName>
                                        </p:attrNameLst>
                                      </p:cBhvr>
                                      <p:tavLst>
                                        <p:tav tm="0">
                                          <p:val>
                                            <p:strVal val="#ppt_x"/>
                                          </p:val>
                                        </p:tav>
                                        <p:tav tm="100000">
                                          <p:val>
                                            <p:strVal val="#ppt_x"/>
                                          </p:val>
                                        </p:tav>
                                      </p:tavLst>
                                    </p:anim>
                                    <p:anim calcmode="lin" valueType="num">
                                      <p:cBhvr additive="base">
                                        <p:cTn id="6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6"/>
                                        </p:tgtEl>
                                        <p:attrNameLst>
                                          <p:attrName>style.visibility</p:attrName>
                                        </p:attrNameLst>
                                      </p:cBhvr>
                                      <p:to>
                                        <p:strVal val="visible"/>
                                      </p:to>
                                    </p:set>
                                    <p:anim calcmode="lin" valueType="num">
                                      <p:cBhvr additive="base">
                                        <p:cTn id="73" dur="500" fill="hold"/>
                                        <p:tgtEl>
                                          <p:spTgt spid="6"/>
                                        </p:tgtEl>
                                        <p:attrNameLst>
                                          <p:attrName>ppt_x</p:attrName>
                                        </p:attrNameLst>
                                      </p:cBhvr>
                                      <p:tavLst>
                                        <p:tav tm="0">
                                          <p:val>
                                            <p:strVal val="#ppt_x"/>
                                          </p:val>
                                        </p:tav>
                                        <p:tav tm="100000">
                                          <p:val>
                                            <p:strVal val="#ppt_x"/>
                                          </p:val>
                                        </p:tav>
                                      </p:tavLst>
                                    </p:anim>
                                    <p:anim calcmode="lin" valueType="num">
                                      <p:cBhvr additive="base">
                                        <p:cTn id="7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7" grpId="0"/>
      <p:bldP spid="8" grpId="0"/>
      <p:bldP spid="9" grpId="0"/>
      <p:bldP spid="11" grpId="0"/>
      <p:bldP spid="13" grpId="0"/>
      <p:bldP spid="14" grpId="0"/>
      <p:bldP spid="15" grpId="0"/>
      <p:bldP spid="16"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D4C68E01-C78E-4DBB-A346-27748A780E37}"/>
              </a:ext>
            </a:extLst>
          </p:cNvPr>
          <p:cNvSpPr txBox="1"/>
          <p:nvPr/>
        </p:nvSpPr>
        <p:spPr>
          <a:xfrm>
            <a:off x="0" y="172226"/>
            <a:ext cx="1995055" cy="1107996"/>
          </a:xfrm>
          <a:prstGeom prst="rect">
            <a:avLst/>
          </a:prstGeom>
          <a:solidFill>
            <a:schemeClr val="accent2"/>
          </a:solidFill>
          <a:ln>
            <a:solidFill>
              <a:schemeClr val="accent2"/>
            </a:solidFill>
          </a:ln>
        </p:spPr>
        <p:txBody>
          <a:bodyPr wrap="square" rtlCol="0">
            <a:spAutoFit/>
          </a:bodyPr>
          <a:lstStyle/>
          <a:p>
            <a:pPr algn="ctr"/>
            <a:r>
              <a:rPr lang="zh-TW" altLang="en-US" sz="6600" dirty="0">
                <a:solidFill>
                  <a:schemeClr val="bg1"/>
                </a:solidFill>
                <a:latin typeface="+mn-ea"/>
              </a:rPr>
              <a:t>质感</a:t>
            </a:r>
            <a:endParaRPr lang="en-US" altLang="zh-TW" sz="6600" dirty="0">
              <a:solidFill>
                <a:schemeClr val="bg1"/>
              </a:solidFill>
              <a:latin typeface="+mn-ea"/>
            </a:endParaRPr>
          </a:p>
        </p:txBody>
      </p:sp>
      <p:sp>
        <p:nvSpPr>
          <p:cNvPr id="4" name="文字方塊 3">
            <a:extLst>
              <a:ext uri="{FF2B5EF4-FFF2-40B4-BE49-F238E27FC236}">
                <a16:creationId xmlns:a16="http://schemas.microsoft.com/office/drawing/2014/main" id="{AE265C2A-CA00-4841-992C-7C43D64B6320}"/>
              </a:ext>
            </a:extLst>
          </p:cNvPr>
          <p:cNvSpPr txBox="1"/>
          <p:nvPr/>
        </p:nvSpPr>
        <p:spPr>
          <a:xfrm>
            <a:off x="6096000" y="202197"/>
            <a:ext cx="2151321" cy="1107996"/>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zh-TW" altLang="en-US" sz="6600" dirty="0">
                <a:solidFill>
                  <a:schemeClr val="bg1"/>
                </a:solidFill>
                <a:latin typeface="+mn-ea"/>
              </a:rPr>
              <a:t>尽头</a:t>
            </a:r>
            <a:endParaRPr lang="en-US" altLang="zh-TW" sz="6600" dirty="0">
              <a:solidFill>
                <a:schemeClr val="bg1"/>
              </a:solidFill>
              <a:latin typeface="+mn-ea"/>
            </a:endParaRPr>
          </a:p>
        </p:txBody>
      </p:sp>
      <p:sp>
        <p:nvSpPr>
          <p:cNvPr id="5" name="文字方塊 4">
            <a:extLst>
              <a:ext uri="{FF2B5EF4-FFF2-40B4-BE49-F238E27FC236}">
                <a16:creationId xmlns:a16="http://schemas.microsoft.com/office/drawing/2014/main" id="{558E7656-10B4-4306-9253-BEABC2FAD5CB}"/>
              </a:ext>
            </a:extLst>
          </p:cNvPr>
          <p:cNvSpPr txBox="1"/>
          <p:nvPr/>
        </p:nvSpPr>
        <p:spPr>
          <a:xfrm>
            <a:off x="-1" y="3449138"/>
            <a:ext cx="2151321" cy="1107996"/>
          </a:xfrm>
          <a:prstGeom prst="rect">
            <a:avLst/>
          </a:prstGeom>
          <a:solidFill>
            <a:schemeClr val="accent2"/>
          </a:solidFill>
          <a:ln>
            <a:solidFill>
              <a:schemeClr val="accent2"/>
            </a:solidFill>
          </a:ln>
        </p:spPr>
        <p:txBody>
          <a:bodyPr wrap="square" rtlCol="0" anchor="ctr">
            <a:spAutoFit/>
          </a:bodyPr>
          <a:lstStyle/>
          <a:p>
            <a:pPr algn="ctr"/>
            <a:r>
              <a:rPr lang="zh-TW" altLang="en-US" sz="6600" dirty="0">
                <a:solidFill>
                  <a:schemeClr val="bg1"/>
                </a:solidFill>
                <a:latin typeface="+mn-ea"/>
              </a:rPr>
              <a:t>先哲</a:t>
            </a:r>
            <a:endParaRPr lang="en-US" altLang="zh-TW" sz="6600" dirty="0">
              <a:solidFill>
                <a:schemeClr val="bg1"/>
              </a:solidFill>
              <a:latin typeface="+mn-ea"/>
            </a:endParaRPr>
          </a:p>
        </p:txBody>
      </p:sp>
      <p:sp>
        <p:nvSpPr>
          <p:cNvPr id="6" name="文字方塊 5">
            <a:extLst>
              <a:ext uri="{FF2B5EF4-FFF2-40B4-BE49-F238E27FC236}">
                <a16:creationId xmlns:a16="http://schemas.microsoft.com/office/drawing/2014/main" id="{04856BEF-FABE-4A15-82C8-163159CEDA31}"/>
              </a:ext>
            </a:extLst>
          </p:cNvPr>
          <p:cNvSpPr txBox="1"/>
          <p:nvPr/>
        </p:nvSpPr>
        <p:spPr>
          <a:xfrm>
            <a:off x="6096000" y="3388985"/>
            <a:ext cx="2151321" cy="1107996"/>
          </a:xfrm>
          <a:prstGeom prst="rect">
            <a:avLst/>
          </a:prstGeom>
          <a:solidFill>
            <a:schemeClr val="accent2"/>
          </a:solidFill>
          <a:ln>
            <a:solidFill>
              <a:schemeClr val="accent2"/>
            </a:solidFill>
          </a:ln>
        </p:spPr>
        <p:txBody>
          <a:bodyPr wrap="square" rtlCol="0" anchor="ctr">
            <a:spAutoFit/>
          </a:bodyPr>
          <a:lstStyle/>
          <a:p>
            <a:pPr algn="ctr"/>
            <a:r>
              <a:rPr lang="zh-TW" altLang="en-US" sz="6600" dirty="0">
                <a:solidFill>
                  <a:schemeClr val="bg1"/>
                </a:solidFill>
                <a:latin typeface="+mn-ea"/>
              </a:rPr>
              <a:t>神祇</a:t>
            </a:r>
            <a:endParaRPr lang="en-US" altLang="zh-TW" sz="6600" dirty="0">
              <a:solidFill>
                <a:schemeClr val="bg1"/>
              </a:solidFill>
              <a:latin typeface="+mn-ea"/>
            </a:endParaRPr>
          </a:p>
        </p:txBody>
      </p:sp>
      <p:sp>
        <p:nvSpPr>
          <p:cNvPr id="7" name="文字方塊 6">
            <a:extLst>
              <a:ext uri="{FF2B5EF4-FFF2-40B4-BE49-F238E27FC236}">
                <a16:creationId xmlns:a16="http://schemas.microsoft.com/office/drawing/2014/main" id="{68B57BA2-0295-4EFA-B412-794A9C802DBE}"/>
              </a:ext>
            </a:extLst>
          </p:cNvPr>
          <p:cNvSpPr txBox="1"/>
          <p:nvPr/>
        </p:nvSpPr>
        <p:spPr>
          <a:xfrm>
            <a:off x="-3076" y="1451738"/>
            <a:ext cx="6057512" cy="1825884"/>
          </a:xfrm>
          <a:prstGeom prst="rect">
            <a:avLst/>
          </a:prstGeom>
          <a:noFill/>
        </p:spPr>
        <p:txBody>
          <a:bodyPr wrap="square" rtlCol="0">
            <a:spAutoFit/>
          </a:bodyPr>
          <a:lstStyle/>
          <a:p>
            <a:pPr algn="ctr">
              <a:lnSpc>
                <a:spcPct val="150000"/>
              </a:lnSpc>
            </a:pPr>
            <a:r>
              <a:rPr lang="zh-TW" altLang="en-US" sz="4000" dirty="0">
                <a:latin typeface="+mn-ea"/>
              </a:rPr>
              <a:t>艺术品所表现的物质真实感。</a:t>
            </a:r>
          </a:p>
        </p:txBody>
      </p:sp>
      <p:sp>
        <p:nvSpPr>
          <p:cNvPr id="8" name="文字方塊 7">
            <a:extLst>
              <a:ext uri="{FF2B5EF4-FFF2-40B4-BE49-F238E27FC236}">
                <a16:creationId xmlns:a16="http://schemas.microsoft.com/office/drawing/2014/main" id="{4FD80E1D-4098-4E8F-80F3-90702602E502}"/>
              </a:ext>
            </a:extLst>
          </p:cNvPr>
          <p:cNvSpPr txBox="1"/>
          <p:nvPr/>
        </p:nvSpPr>
        <p:spPr>
          <a:xfrm>
            <a:off x="6134489" y="1979719"/>
            <a:ext cx="6057511" cy="906361"/>
          </a:xfrm>
          <a:prstGeom prst="rect">
            <a:avLst/>
          </a:prstGeom>
          <a:noFill/>
        </p:spPr>
        <p:txBody>
          <a:bodyPr wrap="square" rtlCol="0">
            <a:spAutoFit/>
          </a:bodyPr>
          <a:lstStyle/>
          <a:p>
            <a:pPr algn="ctr">
              <a:lnSpc>
                <a:spcPct val="150000"/>
              </a:lnSpc>
            </a:pPr>
            <a:r>
              <a:rPr lang="zh-TW" altLang="en-US" sz="4000" dirty="0">
                <a:latin typeface="+mn-ea"/>
              </a:rPr>
              <a:t>终点。</a:t>
            </a:r>
          </a:p>
        </p:txBody>
      </p:sp>
      <p:sp>
        <p:nvSpPr>
          <p:cNvPr id="9" name="文字方塊 8">
            <a:extLst>
              <a:ext uri="{FF2B5EF4-FFF2-40B4-BE49-F238E27FC236}">
                <a16:creationId xmlns:a16="http://schemas.microsoft.com/office/drawing/2014/main" id="{D17DCB4F-281E-48F9-8B9B-F6FF1FC41050}"/>
              </a:ext>
            </a:extLst>
          </p:cNvPr>
          <p:cNvSpPr txBox="1"/>
          <p:nvPr/>
        </p:nvSpPr>
        <p:spPr>
          <a:xfrm>
            <a:off x="0" y="4792651"/>
            <a:ext cx="6096000" cy="902555"/>
          </a:xfrm>
          <a:prstGeom prst="rect">
            <a:avLst/>
          </a:prstGeom>
          <a:noFill/>
        </p:spPr>
        <p:txBody>
          <a:bodyPr wrap="square" rtlCol="0">
            <a:spAutoFit/>
          </a:bodyPr>
          <a:lstStyle/>
          <a:p>
            <a:pPr algn="ctr">
              <a:lnSpc>
                <a:spcPct val="150000"/>
              </a:lnSpc>
            </a:pPr>
            <a:r>
              <a:rPr lang="zh-TW" altLang="en-US" sz="4000" dirty="0">
                <a:latin typeface="+mn-ea"/>
              </a:rPr>
              <a:t>已故的有才德的思想家。</a:t>
            </a:r>
          </a:p>
        </p:txBody>
      </p:sp>
      <p:sp>
        <p:nvSpPr>
          <p:cNvPr id="11" name="矩形 10">
            <a:extLst>
              <a:ext uri="{FF2B5EF4-FFF2-40B4-BE49-F238E27FC236}">
                <a16:creationId xmlns:a16="http://schemas.microsoft.com/office/drawing/2014/main" id="{9AF8CCF4-6697-482F-81B6-2EF38231843A}"/>
              </a:ext>
            </a:extLst>
          </p:cNvPr>
          <p:cNvSpPr/>
          <p:nvPr/>
        </p:nvSpPr>
        <p:spPr>
          <a:xfrm>
            <a:off x="2151320" y="3575469"/>
            <a:ext cx="3944679" cy="1077218"/>
          </a:xfrm>
          <a:prstGeom prst="rect">
            <a:avLst/>
          </a:prstGeom>
        </p:spPr>
        <p:txBody>
          <a:bodyPr wrap="square">
            <a:spAutoFit/>
          </a:bodyPr>
          <a:lstStyle/>
          <a:p>
            <a:pPr algn="ctr"/>
            <a:r>
              <a:rPr lang="en-US" altLang="zh-TW" sz="3200" dirty="0"/>
              <a:t>a great thinker of the past</a:t>
            </a:r>
            <a:endParaRPr lang="zh-TW" altLang="en-US" sz="3200" dirty="0">
              <a:latin typeface="+mn-ea"/>
              <a:cs typeface="Calibri" panose="020F0502020204030204" pitchFamily="34" charset="0"/>
            </a:endParaRPr>
          </a:p>
        </p:txBody>
      </p:sp>
      <p:sp>
        <p:nvSpPr>
          <p:cNvPr id="13" name="矩形 12">
            <a:extLst>
              <a:ext uri="{FF2B5EF4-FFF2-40B4-BE49-F238E27FC236}">
                <a16:creationId xmlns:a16="http://schemas.microsoft.com/office/drawing/2014/main" id="{32AA8BD3-2869-40FD-A7C0-6100AC3E5D3A}"/>
              </a:ext>
            </a:extLst>
          </p:cNvPr>
          <p:cNvSpPr/>
          <p:nvPr/>
        </p:nvSpPr>
        <p:spPr>
          <a:xfrm>
            <a:off x="8247322" y="3800880"/>
            <a:ext cx="3945068" cy="584775"/>
          </a:xfrm>
          <a:prstGeom prst="rect">
            <a:avLst/>
          </a:prstGeom>
        </p:spPr>
        <p:txBody>
          <a:bodyPr wrap="square">
            <a:spAutoFit/>
          </a:bodyPr>
          <a:lstStyle/>
          <a:p>
            <a:pPr algn="ctr"/>
            <a:r>
              <a:rPr lang="en-US" altLang="zh-TW" sz="3200" dirty="0"/>
              <a:t>god</a:t>
            </a:r>
            <a:endParaRPr lang="zh-TW" altLang="en-US" sz="3200" dirty="0">
              <a:latin typeface="+mn-ea"/>
              <a:cs typeface="Calibri" panose="020F0502020204030204" pitchFamily="34" charset="0"/>
            </a:endParaRPr>
          </a:p>
        </p:txBody>
      </p:sp>
      <p:sp>
        <p:nvSpPr>
          <p:cNvPr id="14" name="矩形 13">
            <a:extLst>
              <a:ext uri="{FF2B5EF4-FFF2-40B4-BE49-F238E27FC236}">
                <a16:creationId xmlns:a16="http://schemas.microsoft.com/office/drawing/2014/main" id="{6B1E5DB5-A453-4C9C-BA79-98369E7D6F4E}"/>
              </a:ext>
            </a:extLst>
          </p:cNvPr>
          <p:cNvSpPr/>
          <p:nvPr/>
        </p:nvSpPr>
        <p:spPr>
          <a:xfrm>
            <a:off x="8285810" y="393249"/>
            <a:ext cx="3906190" cy="584775"/>
          </a:xfrm>
          <a:prstGeom prst="rect">
            <a:avLst/>
          </a:prstGeom>
        </p:spPr>
        <p:txBody>
          <a:bodyPr wrap="square">
            <a:spAutoFit/>
          </a:bodyPr>
          <a:lstStyle/>
          <a:p>
            <a:pPr algn="ctr"/>
            <a:r>
              <a:rPr lang="en-US" altLang="zh-TW" sz="3200" dirty="0"/>
              <a:t>the end</a:t>
            </a:r>
            <a:endParaRPr lang="zh-TW" altLang="en-US" sz="3200" dirty="0">
              <a:latin typeface="+mn-ea"/>
              <a:cs typeface="Calibri" panose="020F0502020204030204" pitchFamily="34" charset="0"/>
            </a:endParaRPr>
          </a:p>
        </p:txBody>
      </p:sp>
      <p:sp>
        <p:nvSpPr>
          <p:cNvPr id="15" name="矩形 14">
            <a:extLst>
              <a:ext uri="{FF2B5EF4-FFF2-40B4-BE49-F238E27FC236}">
                <a16:creationId xmlns:a16="http://schemas.microsoft.com/office/drawing/2014/main" id="{58C387E4-4460-4071-8CB6-8D0ABB1306E7}"/>
              </a:ext>
            </a:extLst>
          </p:cNvPr>
          <p:cNvSpPr/>
          <p:nvPr/>
        </p:nvSpPr>
        <p:spPr>
          <a:xfrm>
            <a:off x="2189810" y="355508"/>
            <a:ext cx="3926972" cy="1077218"/>
          </a:xfrm>
          <a:prstGeom prst="rect">
            <a:avLst/>
          </a:prstGeom>
        </p:spPr>
        <p:txBody>
          <a:bodyPr wrap="square">
            <a:spAutoFit/>
          </a:bodyPr>
          <a:lstStyle/>
          <a:p>
            <a:pPr algn="ctr"/>
            <a:r>
              <a:rPr lang="en-US" altLang="zh-TW" sz="3200" dirty="0"/>
              <a:t>sense of reality (in art)</a:t>
            </a:r>
            <a:endParaRPr lang="zh-TW" altLang="en-US" sz="3200" dirty="0">
              <a:latin typeface="+mn-ea"/>
              <a:cs typeface="Calibri" panose="020F0502020204030204" pitchFamily="34" charset="0"/>
            </a:endParaRPr>
          </a:p>
        </p:txBody>
      </p:sp>
      <p:sp>
        <p:nvSpPr>
          <p:cNvPr id="16" name="文字方塊 15">
            <a:extLst>
              <a:ext uri="{FF2B5EF4-FFF2-40B4-BE49-F238E27FC236}">
                <a16:creationId xmlns:a16="http://schemas.microsoft.com/office/drawing/2014/main" id="{2CB9F9E9-C2B8-4189-99BC-000CEF995CD8}"/>
              </a:ext>
            </a:extLst>
          </p:cNvPr>
          <p:cNvSpPr txBox="1"/>
          <p:nvPr/>
        </p:nvSpPr>
        <p:spPr>
          <a:xfrm>
            <a:off x="6134489" y="4908876"/>
            <a:ext cx="6096000" cy="916469"/>
          </a:xfrm>
          <a:prstGeom prst="rect">
            <a:avLst/>
          </a:prstGeom>
          <a:noFill/>
        </p:spPr>
        <p:txBody>
          <a:bodyPr wrap="square" rtlCol="0">
            <a:spAutoFit/>
          </a:bodyPr>
          <a:lstStyle/>
          <a:p>
            <a:pPr algn="ctr">
              <a:lnSpc>
                <a:spcPct val="150000"/>
              </a:lnSpc>
            </a:pPr>
            <a:r>
              <a:rPr lang="zh-TW" altLang="en-US" sz="4000" dirty="0">
                <a:latin typeface="+mn-ea"/>
              </a:rPr>
              <a:t>天神和地神的合称。</a:t>
            </a:r>
          </a:p>
        </p:txBody>
      </p:sp>
    </p:spTree>
    <p:extLst>
      <p:ext uri="{BB962C8B-B14F-4D97-AF65-F5344CB8AC3E}">
        <p14:creationId xmlns:p14="http://schemas.microsoft.com/office/powerpoint/2010/main" val="3887003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additive="base">
                                        <p:cTn id="37" dur="500" fill="hold"/>
                                        <p:tgtEl>
                                          <p:spTgt spid="4"/>
                                        </p:tgtEl>
                                        <p:attrNameLst>
                                          <p:attrName>ppt_x</p:attrName>
                                        </p:attrNameLst>
                                      </p:cBhvr>
                                      <p:tavLst>
                                        <p:tav tm="0">
                                          <p:val>
                                            <p:strVal val="#ppt_x"/>
                                          </p:val>
                                        </p:tav>
                                        <p:tav tm="100000">
                                          <p:val>
                                            <p:strVal val="#ppt_x"/>
                                          </p:val>
                                        </p:tav>
                                      </p:tavLst>
                                    </p:anim>
                                    <p:anim calcmode="lin" valueType="num">
                                      <p:cBhvr additive="base">
                                        <p:cTn id="3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ppt_x"/>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500" fill="hold"/>
                                        <p:tgtEl>
                                          <p:spTgt spid="11"/>
                                        </p:tgtEl>
                                        <p:attrNameLst>
                                          <p:attrName>ppt_x</p:attrName>
                                        </p:attrNameLst>
                                      </p:cBhvr>
                                      <p:tavLst>
                                        <p:tav tm="0">
                                          <p:val>
                                            <p:strVal val="#ppt_x"/>
                                          </p:val>
                                        </p:tav>
                                        <p:tav tm="100000">
                                          <p:val>
                                            <p:strVal val="#ppt_x"/>
                                          </p:val>
                                        </p:tav>
                                      </p:tavLst>
                                    </p:anim>
                                    <p:anim calcmode="lin" valueType="num">
                                      <p:cBhvr additive="base">
                                        <p:cTn id="5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5"/>
                                        </p:tgtEl>
                                        <p:attrNameLst>
                                          <p:attrName>style.visibility</p:attrName>
                                        </p:attrNameLst>
                                      </p:cBhvr>
                                      <p:to>
                                        <p:strVal val="visible"/>
                                      </p:to>
                                    </p:set>
                                    <p:anim calcmode="lin" valueType="num">
                                      <p:cBhvr additive="base">
                                        <p:cTn id="55" dur="500" fill="hold"/>
                                        <p:tgtEl>
                                          <p:spTgt spid="5"/>
                                        </p:tgtEl>
                                        <p:attrNameLst>
                                          <p:attrName>ppt_x</p:attrName>
                                        </p:attrNameLst>
                                      </p:cBhvr>
                                      <p:tavLst>
                                        <p:tav tm="0">
                                          <p:val>
                                            <p:strVal val="#ppt_x"/>
                                          </p:val>
                                        </p:tav>
                                        <p:tav tm="100000">
                                          <p:val>
                                            <p:strVal val="#ppt_x"/>
                                          </p:val>
                                        </p:tav>
                                      </p:tavLst>
                                    </p:anim>
                                    <p:anim calcmode="lin" valueType="num">
                                      <p:cBhvr additive="base">
                                        <p:cTn id="5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6"/>
                                        </p:tgtEl>
                                        <p:attrNameLst>
                                          <p:attrName>style.visibility</p:attrName>
                                        </p:attrNameLst>
                                      </p:cBhvr>
                                      <p:to>
                                        <p:strVal val="visible"/>
                                      </p:to>
                                    </p:set>
                                    <p:anim calcmode="lin" valueType="num">
                                      <p:cBhvr additive="base">
                                        <p:cTn id="61" dur="500" fill="hold"/>
                                        <p:tgtEl>
                                          <p:spTgt spid="16"/>
                                        </p:tgtEl>
                                        <p:attrNameLst>
                                          <p:attrName>ppt_x</p:attrName>
                                        </p:attrNameLst>
                                      </p:cBhvr>
                                      <p:tavLst>
                                        <p:tav tm="0">
                                          <p:val>
                                            <p:strVal val="#ppt_x"/>
                                          </p:val>
                                        </p:tav>
                                        <p:tav tm="100000">
                                          <p:val>
                                            <p:strVal val="#ppt_x"/>
                                          </p:val>
                                        </p:tav>
                                      </p:tavLst>
                                    </p:anim>
                                    <p:anim calcmode="lin" valueType="num">
                                      <p:cBhvr additive="base">
                                        <p:cTn id="6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additive="base">
                                        <p:cTn id="67" dur="500" fill="hold"/>
                                        <p:tgtEl>
                                          <p:spTgt spid="13"/>
                                        </p:tgtEl>
                                        <p:attrNameLst>
                                          <p:attrName>ppt_x</p:attrName>
                                        </p:attrNameLst>
                                      </p:cBhvr>
                                      <p:tavLst>
                                        <p:tav tm="0">
                                          <p:val>
                                            <p:strVal val="#ppt_x"/>
                                          </p:val>
                                        </p:tav>
                                        <p:tav tm="100000">
                                          <p:val>
                                            <p:strVal val="#ppt_x"/>
                                          </p:val>
                                        </p:tav>
                                      </p:tavLst>
                                    </p:anim>
                                    <p:anim calcmode="lin" valueType="num">
                                      <p:cBhvr additive="base">
                                        <p:cTn id="6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6"/>
                                        </p:tgtEl>
                                        <p:attrNameLst>
                                          <p:attrName>style.visibility</p:attrName>
                                        </p:attrNameLst>
                                      </p:cBhvr>
                                      <p:to>
                                        <p:strVal val="visible"/>
                                      </p:to>
                                    </p:set>
                                    <p:anim calcmode="lin" valueType="num">
                                      <p:cBhvr additive="base">
                                        <p:cTn id="73" dur="500" fill="hold"/>
                                        <p:tgtEl>
                                          <p:spTgt spid="6"/>
                                        </p:tgtEl>
                                        <p:attrNameLst>
                                          <p:attrName>ppt_x</p:attrName>
                                        </p:attrNameLst>
                                      </p:cBhvr>
                                      <p:tavLst>
                                        <p:tav tm="0">
                                          <p:val>
                                            <p:strVal val="#ppt_x"/>
                                          </p:val>
                                        </p:tav>
                                        <p:tav tm="100000">
                                          <p:val>
                                            <p:strVal val="#ppt_x"/>
                                          </p:val>
                                        </p:tav>
                                      </p:tavLst>
                                    </p:anim>
                                    <p:anim calcmode="lin" valueType="num">
                                      <p:cBhvr additive="base">
                                        <p:cTn id="7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7" grpId="0"/>
      <p:bldP spid="8" grpId="0"/>
      <p:bldP spid="9" grpId="0"/>
      <p:bldP spid="11" grpId="0"/>
      <p:bldP spid="13" grpId="0"/>
      <p:bldP spid="14" grpId="0"/>
      <p:bldP spid="15" grpId="0"/>
      <p:bldP spid="16"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D4C68E01-C78E-4DBB-A346-27748A780E37}"/>
              </a:ext>
            </a:extLst>
          </p:cNvPr>
          <p:cNvSpPr txBox="1"/>
          <p:nvPr/>
        </p:nvSpPr>
        <p:spPr>
          <a:xfrm>
            <a:off x="0" y="172226"/>
            <a:ext cx="2151321" cy="1107996"/>
          </a:xfrm>
          <a:prstGeom prst="rect">
            <a:avLst/>
          </a:prstGeom>
          <a:solidFill>
            <a:schemeClr val="accent2"/>
          </a:solidFill>
          <a:ln>
            <a:solidFill>
              <a:schemeClr val="accent2"/>
            </a:solidFill>
          </a:ln>
        </p:spPr>
        <p:txBody>
          <a:bodyPr wrap="square" rtlCol="0">
            <a:spAutoFit/>
          </a:bodyPr>
          <a:lstStyle/>
          <a:p>
            <a:pPr algn="ctr"/>
            <a:r>
              <a:rPr lang="zh-TW" altLang="en-US" sz="6600" dirty="0">
                <a:solidFill>
                  <a:schemeClr val="bg1"/>
                </a:solidFill>
                <a:latin typeface="+mn-ea"/>
              </a:rPr>
              <a:t>伴侣</a:t>
            </a:r>
            <a:endParaRPr lang="en-US" altLang="zh-TW" sz="6600" dirty="0">
              <a:solidFill>
                <a:schemeClr val="bg1"/>
              </a:solidFill>
              <a:latin typeface="+mn-ea"/>
            </a:endParaRPr>
          </a:p>
        </p:txBody>
      </p:sp>
      <p:sp>
        <p:nvSpPr>
          <p:cNvPr id="7" name="文字方塊 6">
            <a:extLst>
              <a:ext uri="{FF2B5EF4-FFF2-40B4-BE49-F238E27FC236}">
                <a16:creationId xmlns:a16="http://schemas.microsoft.com/office/drawing/2014/main" id="{68B57BA2-0295-4EFA-B412-794A9C802DBE}"/>
              </a:ext>
            </a:extLst>
          </p:cNvPr>
          <p:cNvSpPr txBox="1"/>
          <p:nvPr/>
        </p:nvSpPr>
        <p:spPr>
          <a:xfrm>
            <a:off x="0" y="1969611"/>
            <a:ext cx="6057512" cy="916469"/>
          </a:xfrm>
          <a:prstGeom prst="rect">
            <a:avLst/>
          </a:prstGeom>
          <a:noFill/>
        </p:spPr>
        <p:txBody>
          <a:bodyPr wrap="square" rtlCol="0">
            <a:spAutoFit/>
          </a:bodyPr>
          <a:lstStyle/>
          <a:p>
            <a:pPr algn="ctr">
              <a:lnSpc>
                <a:spcPct val="150000"/>
              </a:lnSpc>
            </a:pPr>
            <a:r>
              <a:rPr lang="zh-TW" altLang="en-US" sz="4000" dirty="0">
                <a:latin typeface="+mn-ea"/>
              </a:rPr>
              <a:t>同伴，伙伴。</a:t>
            </a:r>
          </a:p>
        </p:txBody>
      </p:sp>
      <p:sp>
        <p:nvSpPr>
          <p:cNvPr id="15" name="矩形 14">
            <a:extLst>
              <a:ext uri="{FF2B5EF4-FFF2-40B4-BE49-F238E27FC236}">
                <a16:creationId xmlns:a16="http://schemas.microsoft.com/office/drawing/2014/main" id="{58C387E4-4460-4071-8CB6-8D0ABB1306E7}"/>
              </a:ext>
            </a:extLst>
          </p:cNvPr>
          <p:cNvSpPr/>
          <p:nvPr/>
        </p:nvSpPr>
        <p:spPr>
          <a:xfrm>
            <a:off x="2189810" y="355508"/>
            <a:ext cx="3926972" cy="584775"/>
          </a:xfrm>
          <a:prstGeom prst="rect">
            <a:avLst/>
          </a:prstGeom>
        </p:spPr>
        <p:txBody>
          <a:bodyPr wrap="square">
            <a:spAutoFit/>
          </a:bodyPr>
          <a:lstStyle/>
          <a:p>
            <a:pPr algn="ctr"/>
            <a:r>
              <a:rPr lang="en-US" altLang="zh-TW" sz="3200" dirty="0"/>
              <a:t>partner</a:t>
            </a:r>
            <a:endParaRPr lang="zh-TW" altLang="en-US" sz="3200" dirty="0">
              <a:latin typeface="+mn-ea"/>
              <a:cs typeface="Calibri" panose="020F0502020204030204" pitchFamily="34" charset="0"/>
            </a:endParaRPr>
          </a:p>
        </p:txBody>
      </p:sp>
    </p:spTree>
    <p:extLst>
      <p:ext uri="{BB962C8B-B14F-4D97-AF65-F5344CB8AC3E}">
        <p14:creationId xmlns:p14="http://schemas.microsoft.com/office/powerpoint/2010/main" val="3776863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15"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F3CD4040-8AA2-4C10-9B71-61F11E7BCD9A}"/>
              </a:ext>
            </a:extLst>
          </p:cNvPr>
          <p:cNvSpPr txBox="1"/>
          <p:nvPr/>
        </p:nvSpPr>
        <p:spPr>
          <a:xfrm>
            <a:off x="328503" y="697286"/>
            <a:ext cx="4327450" cy="1107996"/>
          </a:xfrm>
          <a:prstGeom prst="rect">
            <a:avLst/>
          </a:prstGeom>
          <a:solidFill>
            <a:srgbClr val="002060"/>
          </a:solidFill>
          <a:ln>
            <a:solidFill>
              <a:schemeClr val="accent3">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wrap="square" rtlCol="0" anchor="ctr">
            <a:spAutoFit/>
          </a:bodyPr>
          <a:lstStyle/>
          <a:p>
            <a:pPr algn="ctr"/>
            <a:r>
              <a:rPr lang="zh-TW" altLang="en-US" sz="6600" dirty="0">
                <a:solidFill>
                  <a:schemeClr val="bg1"/>
                </a:solidFill>
                <a:latin typeface="微軟正黑體" panose="020B0604030504040204" pitchFamily="34" charset="-120"/>
                <a:ea typeface="微軟正黑體" panose="020B0604030504040204" pitchFamily="34" charset="-120"/>
              </a:rPr>
              <a:t>不堪入耳</a:t>
            </a:r>
            <a:endParaRPr lang="en-US" altLang="zh-TW" sz="6600" dirty="0">
              <a:solidFill>
                <a:schemeClr val="bg1"/>
              </a:solidFill>
              <a:latin typeface="微軟正黑體" panose="020B0604030504040204" pitchFamily="34" charset="-120"/>
              <a:ea typeface="微軟正黑體" panose="020B0604030504040204" pitchFamily="34" charset="-120"/>
            </a:endParaRPr>
          </a:p>
        </p:txBody>
      </p:sp>
      <p:sp>
        <p:nvSpPr>
          <p:cNvPr id="3" name="矩形 2">
            <a:extLst>
              <a:ext uri="{FF2B5EF4-FFF2-40B4-BE49-F238E27FC236}">
                <a16:creationId xmlns:a16="http://schemas.microsoft.com/office/drawing/2014/main" id="{5EFAA07E-D2DF-410D-BA07-6EE204523098}"/>
              </a:ext>
            </a:extLst>
          </p:cNvPr>
          <p:cNvSpPr/>
          <p:nvPr/>
        </p:nvSpPr>
        <p:spPr>
          <a:xfrm>
            <a:off x="5403272" y="3327928"/>
            <a:ext cx="6788727" cy="1999265"/>
          </a:xfrm>
          <a:prstGeom prst="rect">
            <a:avLst/>
          </a:prstGeom>
        </p:spPr>
        <p:txBody>
          <a:bodyPr wrap="square">
            <a:spAutoFit/>
          </a:bodyPr>
          <a:lstStyle/>
          <a:p>
            <a:pPr algn="ctr">
              <a:lnSpc>
                <a:spcPct val="150000"/>
              </a:lnSpc>
            </a:pPr>
            <a:r>
              <a:rPr lang="zh-TW" altLang="en-US" sz="4400" dirty="0">
                <a:latin typeface="微軟正黑體" panose="020B0604030504040204" pitchFamily="34" charset="-120"/>
                <a:ea typeface="微軟正黑體" panose="020B0604030504040204" pitchFamily="34" charset="-120"/>
              </a:rPr>
              <a:t>他</a:t>
            </a:r>
            <a:r>
              <a:rPr lang="zh-CN" altLang="en-US" sz="4400" dirty="0">
                <a:latin typeface="微軟正黑體" panose="020B0604030504040204" pitchFamily="34" charset="-120"/>
                <a:ea typeface="微軟正黑體" panose="020B0604030504040204" pitchFamily="34" charset="-120"/>
              </a:rPr>
              <a:t>们吵架时什么话都骂</a:t>
            </a:r>
            <a:r>
              <a:rPr lang="en-US" altLang="zh-CN" sz="4400" dirty="0">
                <a:latin typeface="微軟正黑體" panose="020B0604030504040204" pitchFamily="34" charset="-120"/>
                <a:ea typeface="微軟正黑體" panose="020B0604030504040204" pitchFamily="34" charset="-120"/>
              </a:rPr>
              <a:t>,</a:t>
            </a:r>
            <a:r>
              <a:rPr lang="zh-CN" altLang="en-US" sz="4400" dirty="0">
                <a:latin typeface="微軟正黑體" panose="020B0604030504040204" pitchFamily="34" charset="-120"/>
                <a:ea typeface="微軟正黑體" panose="020B0604030504040204" pitchFamily="34" charset="-120"/>
              </a:rPr>
              <a:t>简直不堪入耳。</a:t>
            </a:r>
            <a:endParaRPr lang="zh-TW" altLang="en-US" sz="4400" dirty="0">
              <a:latin typeface="微軟正黑體" panose="020B0604030504040204" pitchFamily="34" charset="-120"/>
              <a:ea typeface="微軟正黑體" panose="020B0604030504040204" pitchFamily="34" charset="-120"/>
            </a:endParaRPr>
          </a:p>
        </p:txBody>
      </p:sp>
      <p:cxnSp>
        <p:nvCxnSpPr>
          <p:cNvPr id="5" name="直線單箭頭接點 4">
            <a:extLst>
              <a:ext uri="{FF2B5EF4-FFF2-40B4-BE49-F238E27FC236}">
                <a16:creationId xmlns:a16="http://schemas.microsoft.com/office/drawing/2014/main" id="{036036A7-BBBC-4FBA-AF40-C2B26F213443}"/>
              </a:ext>
            </a:extLst>
          </p:cNvPr>
          <p:cNvCxnSpPr>
            <a:cxnSpLocks/>
            <a:stCxn id="2" idx="3"/>
            <a:endCxn id="6" idx="1"/>
          </p:cNvCxnSpPr>
          <p:nvPr/>
        </p:nvCxnSpPr>
        <p:spPr>
          <a:xfrm>
            <a:off x="4655953" y="1251284"/>
            <a:ext cx="747320" cy="0"/>
          </a:xfrm>
          <a:prstGeom prst="straightConnector1">
            <a:avLst/>
          </a:prstGeom>
          <a:ln w="762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6" name="文字方塊 5">
            <a:extLst>
              <a:ext uri="{FF2B5EF4-FFF2-40B4-BE49-F238E27FC236}">
                <a16:creationId xmlns:a16="http://schemas.microsoft.com/office/drawing/2014/main" id="{37018BC7-6073-4CA9-9B83-CB477C626896}"/>
              </a:ext>
            </a:extLst>
          </p:cNvPr>
          <p:cNvSpPr txBox="1"/>
          <p:nvPr/>
        </p:nvSpPr>
        <p:spPr>
          <a:xfrm>
            <a:off x="5403273" y="589564"/>
            <a:ext cx="6788727" cy="1323439"/>
          </a:xfrm>
          <a:prstGeom prst="rect">
            <a:avLst/>
          </a:prstGeom>
          <a:noFill/>
          <a:ln w="76200">
            <a:solidFill>
              <a:srgbClr val="002060"/>
            </a:solidFill>
          </a:ln>
        </p:spPr>
        <p:txBody>
          <a:bodyPr wrap="square" rtlCol="0">
            <a:spAutoFit/>
          </a:bodyPr>
          <a:lstStyle/>
          <a:p>
            <a:pPr algn="ctr"/>
            <a:r>
              <a:rPr lang="zh-TW" altLang="en-US" sz="4000" dirty="0">
                <a:latin typeface="+mn-ea"/>
              </a:rPr>
              <a:t>形容</a:t>
            </a:r>
            <a:r>
              <a:rPr lang="en-US" altLang="zh-TW" sz="4000" dirty="0">
                <a:latin typeface="+mn-ea"/>
              </a:rPr>
              <a:t>(</a:t>
            </a:r>
            <a:r>
              <a:rPr lang="zh-TW" altLang="en-US" sz="4000" dirty="0">
                <a:latin typeface="+mn-ea"/>
              </a:rPr>
              <a:t>說話、演奏等</a:t>
            </a:r>
            <a:r>
              <a:rPr lang="en-US" altLang="zh-TW" sz="4000" dirty="0">
                <a:latin typeface="+mn-ea"/>
              </a:rPr>
              <a:t>)</a:t>
            </a:r>
            <a:r>
              <a:rPr lang="zh-TW" altLang="en-US" sz="4000" dirty="0">
                <a:latin typeface="+mn-ea"/>
              </a:rPr>
              <a:t>声音低级下流，使人听不下去。</a:t>
            </a:r>
          </a:p>
        </p:txBody>
      </p:sp>
      <p:sp>
        <p:nvSpPr>
          <p:cNvPr id="7" name="矩形 6">
            <a:extLst>
              <a:ext uri="{FF2B5EF4-FFF2-40B4-BE49-F238E27FC236}">
                <a16:creationId xmlns:a16="http://schemas.microsoft.com/office/drawing/2014/main" id="{3114378E-6121-4333-91A6-3676CCE2C9F9}"/>
              </a:ext>
            </a:extLst>
          </p:cNvPr>
          <p:cNvSpPr/>
          <p:nvPr/>
        </p:nvSpPr>
        <p:spPr>
          <a:xfrm>
            <a:off x="5403273" y="2007220"/>
            <a:ext cx="6788727" cy="523220"/>
          </a:xfrm>
          <a:prstGeom prst="rect">
            <a:avLst/>
          </a:prstGeom>
        </p:spPr>
        <p:txBody>
          <a:bodyPr wrap="square">
            <a:spAutoFit/>
          </a:bodyPr>
          <a:lstStyle/>
          <a:p>
            <a:pPr algn="ctr"/>
            <a:r>
              <a:rPr lang="en-US" altLang="zh-TW" sz="2800" dirty="0"/>
              <a:t>cannot meet the ear</a:t>
            </a:r>
            <a:endParaRPr lang="zh-TW" altLang="en-US" sz="2800" dirty="0">
              <a:solidFill>
                <a:srgbClr val="002060"/>
              </a:solidFill>
            </a:endParaRPr>
          </a:p>
        </p:txBody>
      </p:sp>
      <p:pic>
        <p:nvPicPr>
          <p:cNvPr id="8" name="圖片 7">
            <a:extLst>
              <a:ext uri="{FF2B5EF4-FFF2-40B4-BE49-F238E27FC236}">
                <a16:creationId xmlns:a16="http://schemas.microsoft.com/office/drawing/2014/main" id="{728818A3-640C-475E-9DAB-FD62E864A6FC}"/>
              </a:ext>
            </a:extLst>
          </p:cNvPr>
          <p:cNvPicPr>
            <a:picLocks noChangeAspect="1"/>
          </p:cNvPicPr>
          <p:nvPr/>
        </p:nvPicPr>
        <p:blipFill>
          <a:blip r:embed="rId2"/>
          <a:stretch>
            <a:fillRect/>
          </a:stretch>
        </p:blipFill>
        <p:spPr>
          <a:xfrm>
            <a:off x="640229" y="2872677"/>
            <a:ext cx="4544721" cy="3288037"/>
          </a:xfrm>
          <a:prstGeom prst="rect">
            <a:avLst/>
          </a:prstGeom>
        </p:spPr>
      </p:pic>
    </p:spTree>
    <p:extLst>
      <p:ext uri="{BB962C8B-B14F-4D97-AF65-F5344CB8AC3E}">
        <p14:creationId xmlns:p14="http://schemas.microsoft.com/office/powerpoint/2010/main" val="1826249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D299F7FC-E22F-45B7-BD9D-0900893D756E}"/>
              </a:ext>
            </a:extLst>
          </p:cNvPr>
          <p:cNvSpPr txBox="1"/>
          <p:nvPr/>
        </p:nvSpPr>
        <p:spPr>
          <a:xfrm>
            <a:off x="353371" y="2711529"/>
            <a:ext cx="2866079" cy="1446550"/>
          </a:xfrm>
          <a:prstGeom prst="rect">
            <a:avLst/>
          </a:prstGeom>
          <a:solidFill>
            <a:srgbClr val="006666"/>
          </a:solidFill>
          <a:ln>
            <a:solidFill>
              <a:srgbClr val="006666"/>
            </a:solidFill>
          </a:ln>
        </p:spPr>
        <p:txBody>
          <a:bodyPr wrap="square" rtlCol="0">
            <a:spAutoFit/>
          </a:bodyPr>
          <a:lstStyle/>
          <a:p>
            <a:pPr algn="ctr"/>
            <a:r>
              <a:rPr lang="zh-TW" altLang="en-US" sz="8800" dirty="0">
                <a:solidFill>
                  <a:schemeClr val="bg1"/>
                </a:solidFill>
                <a:latin typeface="微軟正黑體" panose="020B0604030504040204" pitchFamily="34" charset="-120"/>
                <a:ea typeface="微軟正黑體" panose="020B0604030504040204" pitchFamily="34" charset="-120"/>
              </a:rPr>
              <a:t>麻木</a:t>
            </a:r>
            <a:endParaRPr lang="en-US" altLang="zh-TW" sz="8800" dirty="0">
              <a:solidFill>
                <a:schemeClr val="bg1"/>
              </a:solidFill>
              <a:latin typeface="微軟正黑體" panose="020B0604030504040204" pitchFamily="34" charset="-120"/>
              <a:ea typeface="微軟正黑體" panose="020B0604030504040204" pitchFamily="34" charset="-120"/>
            </a:endParaRPr>
          </a:p>
        </p:txBody>
      </p:sp>
      <p:sp>
        <p:nvSpPr>
          <p:cNvPr id="3" name="文字方塊 2">
            <a:extLst>
              <a:ext uri="{FF2B5EF4-FFF2-40B4-BE49-F238E27FC236}">
                <a16:creationId xmlns:a16="http://schemas.microsoft.com/office/drawing/2014/main" id="{D52DC29E-8F79-4B00-BBB8-FF7D9EB180E2}"/>
              </a:ext>
            </a:extLst>
          </p:cNvPr>
          <p:cNvSpPr txBox="1"/>
          <p:nvPr/>
        </p:nvSpPr>
        <p:spPr>
          <a:xfrm>
            <a:off x="4548661" y="2711529"/>
            <a:ext cx="2980378" cy="1446550"/>
          </a:xfrm>
          <a:prstGeom prst="rect">
            <a:avLst/>
          </a:prstGeom>
          <a:solidFill>
            <a:srgbClr val="006666"/>
          </a:solidFill>
          <a:ln>
            <a:solidFill>
              <a:srgbClr val="006666"/>
            </a:solidFill>
          </a:ln>
        </p:spPr>
        <p:txBody>
          <a:bodyPr wrap="square" rtlCol="0">
            <a:spAutoFit/>
          </a:bodyPr>
          <a:lstStyle/>
          <a:p>
            <a:pPr algn="ctr"/>
            <a:r>
              <a:rPr lang="zh-TW" altLang="en-US" sz="8800" dirty="0">
                <a:solidFill>
                  <a:schemeClr val="bg1"/>
                </a:solidFill>
                <a:latin typeface="微軟正黑體" panose="020B0604030504040204" pitchFamily="34" charset="-120"/>
                <a:ea typeface="微軟正黑體" panose="020B0604030504040204" pitchFamily="34" charset="-120"/>
                <a:cs typeface="Calibri" panose="020F0502020204030204" pitchFamily="34" charset="0"/>
              </a:rPr>
              <a:t>麻痹</a:t>
            </a:r>
            <a:endParaRPr lang="en-US" altLang="zh-TW" sz="8800" dirty="0">
              <a:solidFill>
                <a:schemeClr val="bg1"/>
              </a:solidFill>
              <a:latin typeface="微軟正黑體" panose="020B0604030504040204" pitchFamily="34" charset="-120"/>
              <a:ea typeface="微軟正黑體" panose="020B0604030504040204" pitchFamily="34" charset="-120"/>
              <a:cs typeface="Calibri" panose="020F0502020204030204" pitchFamily="34" charset="0"/>
            </a:endParaRPr>
          </a:p>
        </p:txBody>
      </p:sp>
      <p:cxnSp>
        <p:nvCxnSpPr>
          <p:cNvPr id="4" name="直線接點 3">
            <a:extLst>
              <a:ext uri="{FF2B5EF4-FFF2-40B4-BE49-F238E27FC236}">
                <a16:creationId xmlns:a16="http://schemas.microsoft.com/office/drawing/2014/main" id="{96A5A24E-646E-4F09-809E-C48CC58148D3}"/>
              </a:ext>
            </a:extLst>
          </p:cNvPr>
          <p:cNvCxnSpPr>
            <a:cxnSpLocks/>
            <a:stCxn id="2" idx="3"/>
            <a:endCxn id="3" idx="1"/>
          </p:cNvCxnSpPr>
          <p:nvPr/>
        </p:nvCxnSpPr>
        <p:spPr>
          <a:xfrm>
            <a:off x="3219450" y="3434804"/>
            <a:ext cx="1329211" cy="0"/>
          </a:xfrm>
          <a:prstGeom prst="line">
            <a:avLst/>
          </a:prstGeom>
          <a:ln w="76200">
            <a:solidFill>
              <a:srgbClr val="006666"/>
            </a:solidFill>
          </a:ln>
        </p:spPr>
        <p:style>
          <a:lnRef idx="1">
            <a:schemeClr val="accent1"/>
          </a:lnRef>
          <a:fillRef idx="0">
            <a:schemeClr val="accent1"/>
          </a:fillRef>
          <a:effectRef idx="0">
            <a:schemeClr val="accent1"/>
          </a:effectRef>
          <a:fontRef idx="minor">
            <a:schemeClr val="tx1"/>
          </a:fontRef>
        </p:style>
      </p:cxnSp>
      <p:sp>
        <p:nvSpPr>
          <p:cNvPr id="6" name="文字方塊 5">
            <a:extLst>
              <a:ext uri="{FF2B5EF4-FFF2-40B4-BE49-F238E27FC236}">
                <a16:creationId xmlns:a16="http://schemas.microsoft.com/office/drawing/2014/main" id="{B1979E82-7B66-48CA-AE8A-AA6A9744014A}"/>
              </a:ext>
            </a:extLst>
          </p:cNvPr>
          <p:cNvSpPr txBox="1"/>
          <p:nvPr/>
        </p:nvSpPr>
        <p:spPr>
          <a:xfrm>
            <a:off x="8858251" y="2711529"/>
            <a:ext cx="2980378" cy="1446550"/>
          </a:xfrm>
          <a:prstGeom prst="rect">
            <a:avLst/>
          </a:prstGeom>
          <a:solidFill>
            <a:srgbClr val="006666"/>
          </a:solidFill>
          <a:ln>
            <a:solidFill>
              <a:srgbClr val="006666"/>
            </a:solidFill>
          </a:ln>
        </p:spPr>
        <p:txBody>
          <a:bodyPr wrap="square" rtlCol="0">
            <a:spAutoFit/>
          </a:bodyPr>
          <a:lstStyle/>
          <a:p>
            <a:pPr algn="ctr"/>
            <a:r>
              <a:rPr lang="zh-TW" altLang="en-US" sz="8800" dirty="0">
                <a:solidFill>
                  <a:schemeClr val="bg1"/>
                </a:solidFill>
                <a:latin typeface="微軟正黑體" panose="020B0604030504040204" pitchFamily="34" charset="-120"/>
                <a:ea typeface="微軟正黑體" panose="020B0604030504040204" pitchFamily="34" charset="-120"/>
                <a:cs typeface="Calibri" panose="020F0502020204030204" pitchFamily="34" charset="0"/>
              </a:rPr>
              <a:t>麻醉</a:t>
            </a:r>
            <a:endParaRPr lang="en-US" altLang="zh-TW" sz="8800" dirty="0">
              <a:solidFill>
                <a:schemeClr val="bg1"/>
              </a:solidFill>
              <a:latin typeface="微軟正黑體" panose="020B0604030504040204" pitchFamily="34" charset="-120"/>
              <a:ea typeface="微軟正黑體" panose="020B0604030504040204" pitchFamily="34" charset="-120"/>
              <a:cs typeface="Calibri" panose="020F0502020204030204" pitchFamily="34" charset="0"/>
            </a:endParaRPr>
          </a:p>
        </p:txBody>
      </p:sp>
      <p:cxnSp>
        <p:nvCxnSpPr>
          <p:cNvPr id="10" name="直線接點 9">
            <a:extLst>
              <a:ext uri="{FF2B5EF4-FFF2-40B4-BE49-F238E27FC236}">
                <a16:creationId xmlns:a16="http://schemas.microsoft.com/office/drawing/2014/main" id="{173CF6A4-C852-49ED-8595-41874E120145}"/>
              </a:ext>
            </a:extLst>
          </p:cNvPr>
          <p:cNvCxnSpPr>
            <a:cxnSpLocks/>
            <a:stCxn id="3" idx="3"/>
            <a:endCxn id="6" idx="1"/>
          </p:cNvCxnSpPr>
          <p:nvPr/>
        </p:nvCxnSpPr>
        <p:spPr>
          <a:xfrm>
            <a:off x="7529039" y="3434804"/>
            <a:ext cx="1329212" cy="0"/>
          </a:xfrm>
          <a:prstGeom prst="line">
            <a:avLst/>
          </a:prstGeom>
          <a:ln w="76200">
            <a:solidFill>
              <a:srgbClr val="006666"/>
            </a:solidFill>
          </a:ln>
        </p:spPr>
        <p:style>
          <a:lnRef idx="1">
            <a:schemeClr val="accent1"/>
          </a:lnRef>
          <a:fillRef idx="0">
            <a:schemeClr val="accent1"/>
          </a:fillRef>
          <a:effectRef idx="0">
            <a:schemeClr val="accent1"/>
          </a:effectRef>
          <a:fontRef idx="minor">
            <a:schemeClr val="tx1"/>
          </a:fontRef>
        </p:style>
      </p:cxnSp>
      <p:sp>
        <p:nvSpPr>
          <p:cNvPr id="13" name="文字方塊 12">
            <a:extLst>
              <a:ext uri="{FF2B5EF4-FFF2-40B4-BE49-F238E27FC236}">
                <a16:creationId xmlns:a16="http://schemas.microsoft.com/office/drawing/2014/main" id="{483E16DF-4248-425B-98BE-B24CC4F6A065}"/>
              </a:ext>
            </a:extLst>
          </p:cNvPr>
          <p:cNvSpPr txBox="1"/>
          <p:nvPr/>
        </p:nvSpPr>
        <p:spPr>
          <a:xfrm>
            <a:off x="353372" y="385012"/>
            <a:ext cx="2869330" cy="584775"/>
          </a:xfrm>
          <a:prstGeom prst="rect">
            <a:avLst/>
          </a:prstGeom>
          <a:noFill/>
          <a:ln w="38100">
            <a:solidFill>
              <a:srgbClr val="006666"/>
            </a:solidFill>
          </a:ln>
        </p:spPr>
        <p:txBody>
          <a:bodyPr wrap="square" rtlCol="0">
            <a:spAutoFit/>
          </a:bodyPr>
          <a:lstStyle/>
          <a:p>
            <a:pPr algn="ctr"/>
            <a:r>
              <a:rPr lang="zh-TW" altLang="en-US" sz="3200" b="1" dirty="0">
                <a:solidFill>
                  <a:srgbClr val="006666"/>
                </a:solidFill>
                <a:latin typeface="微軟正黑體" panose="020B0604030504040204" pitchFamily="34" charset="-120"/>
                <a:ea typeface="微軟正黑體" panose="020B0604030504040204" pitchFamily="34" charset="-120"/>
              </a:rPr>
              <a:t>近义词</a:t>
            </a:r>
          </a:p>
        </p:txBody>
      </p:sp>
    </p:spTree>
    <p:extLst>
      <p:ext uri="{BB962C8B-B14F-4D97-AF65-F5344CB8AC3E}">
        <p14:creationId xmlns:p14="http://schemas.microsoft.com/office/powerpoint/2010/main" val="695009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6A35303D-6CC8-428C-B444-EE1FB04D5DE8}"/>
              </a:ext>
            </a:extLst>
          </p:cNvPr>
          <p:cNvSpPr txBox="1"/>
          <p:nvPr/>
        </p:nvSpPr>
        <p:spPr>
          <a:xfrm>
            <a:off x="330515" y="32292"/>
            <a:ext cx="2900365" cy="523220"/>
          </a:xfrm>
          <a:prstGeom prst="rect">
            <a:avLst/>
          </a:prstGeom>
          <a:solidFill>
            <a:srgbClr val="006666"/>
          </a:solidFill>
          <a:ln w="38100">
            <a:solidFill>
              <a:srgbClr val="006666"/>
            </a:solidFill>
          </a:ln>
        </p:spPr>
        <p:txBody>
          <a:bodyPr wrap="square" rtlCol="0">
            <a:spAutoFit/>
          </a:bodyPr>
          <a:lstStyle/>
          <a:p>
            <a:pPr algn="ctr"/>
            <a:r>
              <a:rPr lang="zh-TW" altLang="en-US" sz="2800" dirty="0">
                <a:solidFill>
                  <a:schemeClr val="bg1"/>
                </a:solidFill>
                <a:latin typeface="微軟正黑體" panose="020B0604030504040204" pitchFamily="34" charset="-120"/>
                <a:ea typeface="微軟正黑體" panose="020B0604030504040204" pitchFamily="34" charset="-120"/>
              </a:rPr>
              <a:t>麻木</a:t>
            </a:r>
            <a:endParaRPr lang="en-US" altLang="zh-TW" sz="2800" dirty="0">
              <a:solidFill>
                <a:schemeClr val="bg1"/>
              </a:solidFill>
              <a:latin typeface="微軟正黑體" panose="020B0604030504040204" pitchFamily="34" charset="-120"/>
              <a:ea typeface="微軟正黑體" panose="020B0604030504040204" pitchFamily="34" charset="-120"/>
            </a:endParaRPr>
          </a:p>
        </p:txBody>
      </p:sp>
      <p:sp>
        <p:nvSpPr>
          <p:cNvPr id="3" name="文字方塊 2">
            <a:extLst>
              <a:ext uri="{FF2B5EF4-FFF2-40B4-BE49-F238E27FC236}">
                <a16:creationId xmlns:a16="http://schemas.microsoft.com/office/drawing/2014/main" id="{2AD805DF-D8F2-4C40-B812-6025D886CDC7}"/>
              </a:ext>
            </a:extLst>
          </p:cNvPr>
          <p:cNvSpPr txBox="1"/>
          <p:nvPr/>
        </p:nvSpPr>
        <p:spPr>
          <a:xfrm>
            <a:off x="8961120" y="40295"/>
            <a:ext cx="2900365" cy="523220"/>
          </a:xfrm>
          <a:prstGeom prst="rect">
            <a:avLst/>
          </a:prstGeom>
          <a:solidFill>
            <a:srgbClr val="006666"/>
          </a:solidFill>
          <a:ln w="38100">
            <a:solidFill>
              <a:srgbClr val="006666"/>
            </a:solidFill>
          </a:ln>
        </p:spPr>
        <p:txBody>
          <a:bodyPr wrap="square" rtlCol="0">
            <a:spAutoFit/>
          </a:bodyPr>
          <a:lstStyle/>
          <a:p>
            <a:pPr algn="ctr"/>
            <a:r>
              <a:rPr lang="zh-TW" altLang="en-US" sz="2800" dirty="0">
                <a:solidFill>
                  <a:schemeClr val="bg1"/>
                </a:solidFill>
                <a:latin typeface="微軟正黑體" panose="020B0604030504040204" pitchFamily="34" charset="-120"/>
                <a:ea typeface="微軟正黑體" panose="020B0604030504040204" pitchFamily="34" charset="-120"/>
              </a:rPr>
              <a:t>麻醉</a:t>
            </a:r>
            <a:endParaRPr lang="en-US" altLang="zh-TW" sz="2800" dirty="0">
              <a:solidFill>
                <a:schemeClr val="bg1"/>
              </a:solidFill>
              <a:latin typeface="微軟正黑體" panose="020B0604030504040204" pitchFamily="34" charset="-120"/>
              <a:ea typeface="微軟正黑體" panose="020B0604030504040204" pitchFamily="34" charset="-120"/>
            </a:endParaRPr>
          </a:p>
        </p:txBody>
      </p:sp>
      <p:cxnSp>
        <p:nvCxnSpPr>
          <p:cNvPr id="10" name="直線接點 9">
            <a:extLst>
              <a:ext uri="{FF2B5EF4-FFF2-40B4-BE49-F238E27FC236}">
                <a16:creationId xmlns:a16="http://schemas.microsoft.com/office/drawing/2014/main" id="{32FC350C-1C13-4DDA-A8FD-BDC15F8EE7E2}"/>
              </a:ext>
            </a:extLst>
          </p:cNvPr>
          <p:cNvCxnSpPr>
            <a:cxnSpLocks/>
            <a:stCxn id="2" idx="3"/>
            <a:endCxn id="8" idx="1"/>
          </p:cNvCxnSpPr>
          <p:nvPr/>
        </p:nvCxnSpPr>
        <p:spPr>
          <a:xfrm>
            <a:off x="3230880" y="293902"/>
            <a:ext cx="1378425" cy="8003"/>
          </a:xfrm>
          <a:prstGeom prst="line">
            <a:avLst/>
          </a:prstGeom>
          <a:ln w="76200">
            <a:solidFill>
              <a:srgbClr val="006666"/>
            </a:solidFill>
          </a:ln>
        </p:spPr>
        <p:style>
          <a:lnRef idx="1">
            <a:schemeClr val="accent1"/>
          </a:lnRef>
          <a:fillRef idx="0">
            <a:schemeClr val="accent1"/>
          </a:fillRef>
          <a:effectRef idx="0">
            <a:schemeClr val="accent1"/>
          </a:effectRef>
          <a:fontRef idx="minor">
            <a:schemeClr val="tx1"/>
          </a:fontRef>
        </p:style>
      </p:cxnSp>
      <p:sp>
        <p:nvSpPr>
          <p:cNvPr id="8" name="文字方塊 7">
            <a:extLst>
              <a:ext uri="{FF2B5EF4-FFF2-40B4-BE49-F238E27FC236}">
                <a16:creationId xmlns:a16="http://schemas.microsoft.com/office/drawing/2014/main" id="{39F07E0F-BD92-4353-A9FA-AF6349DEE446}"/>
              </a:ext>
            </a:extLst>
          </p:cNvPr>
          <p:cNvSpPr txBox="1"/>
          <p:nvPr/>
        </p:nvSpPr>
        <p:spPr>
          <a:xfrm>
            <a:off x="4609305" y="40295"/>
            <a:ext cx="2900365" cy="523220"/>
          </a:xfrm>
          <a:prstGeom prst="rect">
            <a:avLst/>
          </a:prstGeom>
          <a:solidFill>
            <a:srgbClr val="006666"/>
          </a:solidFill>
          <a:ln w="38100">
            <a:solidFill>
              <a:srgbClr val="006666"/>
            </a:solidFill>
          </a:ln>
        </p:spPr>
        <p:txBody>
          <a:bodyPr wrap="square" rtlCol="0">
            <a:spAutoFit/>
          </a:bodyPr>
          <a:lstStyle/>
          <a:p>
            <a:pPr algn="ctr"/>
            <a:r>
              <a:rPr lang="zh-TW" altLang="en-US" sz="2800" dirty="0">
                <a:solidFill>
                  <a:schemeClr val="bg1"/>
                </a:solidFill>
                <a:latin typeface="微軟正黑體" panose="020B0604030504040204" pitchFamily="34" charset="-120"/>
                <a:ea typeface="微軟正黑體" panose="020B0604030504040204" pitchFamily="34" charset="-120"/>
              </a:rPr>
              <a:t>麻痹</a:t>
            </a:r>
            <a:endParaRPr lang="en-US" altLang="zh-TW" sz="2800" dirty="0">
              <a:solidFill>
                <a:schemeClr val="bg1"/>
              </a:solidFill>
              <a:latin typeface="微軟正黑體" panose="020B0604030504040204" pitchFamily="34" charset="-120"/>
              <a:ea typeface="微軟正黑體" panose="020B0604030504040204" pitchFamily="34" charset="-120"/>
            </a:endParaRPr>
          </a:p>
        </p:txBody>
      </p:sp>
      <p:cxnSp>
        <p:nvCxnSpPr>
          <p:cNvPr id="12" name="直線接點 11">
            <a:extLst>
              <a:ext uri="{FF2B5EF4-FFF2-40B4-BE49-F238E27FC236}">
                <a16:creationId xmlns:a16="http://schemas.microsoft.com/office/drawing/2014/main" id="{D286DAC6-1998-4890-AC4C-2A628E292BFE}"/>
              </a:ext>
            </a:extLst>
          </p:cNvPr>
          <p:cNvCxnSpPr>
            <a:cxnSpLocks/>
            <a:stCxn id="8" idx="3"/>
            <a:endCxn id="3" idx="1"/>
          </p:cNvCxnSpPr>
          <p:nvPr/>
        </p:nvCxnSpPr>
        <p:spPr>
          <a:xfrm>
            <a:off x="7509670" y="301905"/>
            <a:ext cx="1451450" cy="0"/>
          </a:xfrm>
          <a:prstGeom prst="line">
            <a:avLst/>
          </a:prstGeom>
          <a:ln w="76200">
            <a:solidFill>
              <a:srgbClr val="006666"/>
            </a:solidFill>
          </a:ln>
        </p:spPr>
        <p:style>
          <a:lnRef idx="1">
            <a:schemeClr val="accent1"/>
          </a:lnRef>
          <a:fillRef idx="0">
            <a:schemeClr val="accent1"/>
          </a:fillRef>
          <a:effectRef idx="0">
            <a:schemeClr val="accent1"/>
          </a:effectRef>
          <a:fontRef idx="minor">
            <a:schemeClr val="tx1"/>
          </a:fontRef>
        </p:style>
      </p:cxnSp>
      <p:graphicFrame>
        <p:nvGraphicFramePr>
          <p:cNvPr id="9" name="表格 16">
            <a:extLst>
              <a:ext uri="{FF2B5EF4-FFF2-40B4-BE49-F238E27FC236}">
                <a16:creationId xmlns:a16="http://schemas.microsoft.com/office/drawing/2014/main" id="{EB8F620A-D106-4C6A-A8A7-FF62226852EA}"/>
              </a:ext>
            </a:extLst>
          </p:cNvPr>
          <p:cNvGraphicFramePr>
            <a:graphicFrameLocks noGrp="1"/>
          </p:cNvGraphicFramePr>
          <p:nvPr>
            <p:extLst>
              <p:ext uri="{D42A27DB-BD31-4B8C-83A1-F6EECF244321}">
                <p14:modId xmlns:p14="http://schemas.microsoft.com/office/powerpoint/2010/main" val="667491750"/>
              </p:ext>
            </p:extLst>
          </p:nvPr>
        </p:nvGraphicFramePr>
        <p:xfrm>
          <a:off x="328612" y="1651735"/>
          <a:ext cx="11534775" cy="3227572"/>
        </p:xfrm>
        <a:graphic>
          <a:graphicData uri="http://schemas.openxmlformats.org/drawingml/2006/table">
            <a:tbl>
              <a:tblPr firstRow="1" bandRow="1">
                <a:tableStyleId>{69CF1AB2-1976-4502-BF36-3FF5EA218861}</a:tableStyleId>
              </a:tblPr>
              <a:tblGrid>
                <a:gridCol w="685800">
                  <a:extLst>
                    <a:ext uri="{9D8B030D-6E8A-4147-A177-3AD203B41FA5}">
                      <a16:colId xmlns:a16="http://schemas.microsoft.com/office/drawing/2014/main" val="1876788779"/>
                    </a:ext>
                  </a:extLst>
                </a:gridCol>
                <a:gridCol w="10848975">
                  <a:extLst>
                    <a:ext uri="{9D8B030D-6E8A-4147-A177-3AD203B41FA5}">
                      <a16:colId xmlns:a16="http://schemas.microsoft.com/office/drawing/2014/main" val="2559779614"/>
                    </a:ext>
                  </a:extLst>
                </a:gridCol>
              </a:tblGrid>
              <a:tr h="768026">
                <a:tc gridSpan="2">
                  <a:txBody>
                    <a:bodyPr/>
                    <a:lstStyle/>
                    <a:p>
                      <a:pPr algn="ctr"/>
                      <a:r>
                        <a:rPr lang="zh-TW" altLang="en-US" sz="3600" dirty="0">
                          <a:solidFill>
                            <a:schemeClr val="bg1"/>
                          </a:solidFill>
                          <a:latin typeface="+mn-ea"/>
                          <a:ea typeface="+mn-ea"/>
                        </a:rPr>
                        <a:t>语义</a:t>
                      </a:r>
                      <a:endParaRPr lang="zh-TW" altLang="en-US" sz="3600" b="0" dirty="0">
                        <a:ln>
                          <a:solidFill>
                            <a:schemeClr val="tx1"/>
                          </a:solidFill>
                        </a:ln>
                        <a:solidFill>
                          <a:schemeClr val="bg1"/>
                        </a:solidFill>
                        <a:latin typeface="+mn-ea"/>
                        <a:ea typeface="+mn-ea"/>
                      </a:endParaRPr>
                    </a:p>
                  </a:txBody>
                  <a:tcPr anchor="ctr">
                    <a:solidFill>
                      <a:srgbClr val="006666"/>
                    </a:solidFill>
                  </a:tcPr>
                </a:tc>
                <a:tc hMerge="1">
                  <a:txBody>
                    <a:bodyPr/>
                    <a:lstStyle/>
                    <a:p>
                      <a:endParaRPr lang="zh-TW" altLang="en-US" sz="4000" b="0" baseline="0" dirty="0">
                        <a:latin typeface="Calibri" panose="020F0502020204030204" pitchFamily="34" charset="0"/>
                        <a:ea typeface="標楷體" panose="03000509000000000000" pitchFamily="65" charset="-120"/>
                      </a:endParaRPr>
                    </a:p>
                  </a:txBody>
                  <a:tcPr anchor="ctr">
                    <a:noFill/>
                  </a:tcPr>
                </a:tc>
                <a:extLst>
                  <a:ext uri="{0D108BD9-81ED-4DB2-BD59-A6C34878D82A}">
                    <a16:rowId xmlns:a16="http://schemas.microsoft.com/office/drawing/2014/main" val="3478206328"/>
                  </a:ext>
                </a:extLst>
              </a:tr>
              <a:tr h="1135662">
                <a:tc>
                  <a:txBody>
                    <a:bodyPr/>
                    <a:lstStyle/>
                    <a:p>
                      <a:pPr algn="ctr">
                        <a:lnSpc>
                          <a:spcPct val="100000"/>
                        </a:lnSpc>
                      </a:pPr>
                      <a:r>
                        <a:rPr lang="zh-TW" altLang="en-US" sz="3600" dirty="0">
                          <a:latin typeface="+mn-ea"/>
                          <a:ea typeface="+mn-ea"/>
                        </a:rPr>
                        <a:t> 相同点</a:t>
                      </a:r>
                      <a:endParaRPr lang="zh-TW" altLang="en-US" sz="3600" b="1" dirty="0">
                        <a:solidFill>
                          <a:schemeClr val="bg1"/>
                        </a:solidFill>
                        <a:latin typeface="+mn-ea"/>
                        <a:ea typeface="+mn-ea"/>
                      </a:endParaRPr>
                    </a:p>
                  </a:txBody>
                  <a:tcPr vert="eaVert" anchor="ctr">
                    <a:solidFill>
                      <a:srgbClr val="DFE8E8"/>
                    </a:solidFill>
                  </a:tcPr>
                </a:tc>
                <a:tc>
                  <a:txBody>
                    <a:bodyPr/>
                    <a:lstStyle/>
                    <a:p>
                      <a:pPr>
                        <a:lnSpc>
                          <a:spcPct val="150000"/>
                        </a:lnSpc>
                      </a:pPr>
                      <a:r>
                        <a:rPr lang="en-US" altLang="zh-TW" sz="3600" baseline="0" dirty="0">
                          <a:ln>
                            <a:solidFill>
                              <a:schemeClr val="tx1"/>
                            </a:solidFill>
                          </a:ln>
                          <a:latin typeface="+mn-ea"/>
                          <a:ea typeface="+mn-ea"/>
                        </a:rPr>
                        <a:t>1.V.</a:t>
                      </a:r>
                      <a:r>
                        <a:rPr lang="zh-TW" altLang="en-US" sz="3600" baseline="0" dirty="0">
                          <a:ln>
                            <a:solidFill>
                              <a:schemeClr val="tx1"/>
                            </a:solidFill>
                          </a:ln>
                          <a:latin typeface="+mn-ea"/>
                          <a:ea typeface="+mn-ea"/>
                        </a:rPr>
                        <a:t>，都表示“身體的知觉失灵”，也都可以引申为</a:t>
                      </a:r>
                      <a:endParaRPr lang="en-US" altLang="zh-TW" sz="3600" baseline="0" dirty="0">
                        <a:ln>
                          <a:solidFill>
                            <a:schemeClr val="tx1"/>
                          </a:solidFill>
                        </a:ln>
                        <a:latin typeface="+mn-ea"/>
                        <a:ea typeface="+mn-ea"/>
                      </a:endParaRPr>
                    </a:p>
                    <a:p>
                      <a:pPr>
                        <a:lnSpc>
                          <a:spcPct val="150000"/>
                        </a:lnSpc>
                      </a:pPr>
                      <a:r>
                        <a:rPr lang="zh-TW" altLang="en-US" sz="3600" baseline="0" dirty="0">
                          <a:ln>
                            <a:solidFill>
                              <a:schemeClr val="tx1"/>
                            </a:solidFill>
                          </a:ln>
                          <a:latin typeface="+mn-ea"/>
                          <a:ea typeface="+mn-ea"/>
                        </a:rPr>
                        <a:t>   思想失去敏感性。</a:t>
                      </a:r>
                      <a:endParaRPr lang="en-US" altLang="zh-TW" sz="3600" baseline="0" dirty="0">
                        <a:ln>
                          <a:solidFill>
                            <a:schemeClr val="tx1"/>
                          </a:solidFill>
                        </a:ln>
                        <a:latin typeface="+mn-ea"/>
                        <a:ea typeface="+mn-ea"/>
                      </a:endParaRPr>
                    </a:p>
                    <a:p>
                      <a:pPr>
                        <a:lnSpc>
                          <a:spcPct val="150000"/>
                        </a:lnSpc>
                      </a:pPr>
                      <a:r>
                        <a:rPr lang="en-US" altLang="zh-TW" sz="3600" b="0" baseline="0" dirty="0">
                          <a:ln>
                            <a:solidFill>
                              <a:schemeClr val="tx1"/>
                            </a:solidFill>
                          </a:ln>
                          <a:latin typeface="+mn-ea"/>
                          <a:ea typeface="+mn-ea"/>
                        </a:rPr>
                        <a:t>2.</a:t>
                      </a:r>
                      <a:r>
                        <a:rPr lang="zh-TW" altLang="en-US" sz="3600" b="0" baseline="0" dirty="0">
                          <a:ln>
                            <a:solidFill>
                              <a:schemeClr val="tx1"/>
                            </a:solidFill>
                          </a:ln>
                          <a:latin typeface="+mn-ea"/>
                          <a:ea typeface="+mn-ea"/>
                        </a:rPr>
                        <a:t>在本意和引申义上都有差别。</a:t>
                      </a:r>
                      <a:endParaRPr lang="en-US" altLang="zh-TW" sz="3600" b="0" baseline="0" dirty="0">
                        <a:ln>
                          <a:solidFill>
                            <a:schemeClr val="tx1"/>
                          </a:solidFill>
                        </a:ln>
                        <a:latin typeface="+mn-ea"/>
                        <a:ea typeface="+mn-ea"/>
                      </a:endParaRPr>
                    </a:p>
                  </a:txBody>
                  <a:tcPr anchor="ctr">
                    <a:solidFill>
                      <a:srgbClr val="F0F4F4"/>
                    </a:solidFill>
                  </a:tcPr>
                </a:tc>
                <a:extLst>
                  <a:ext uri="{0D108BD9-81ED-4DB2-BD59-A6C34878D82A}">
                    <a16:rowId xmlns:a16="http://schemas.microsoft.com/office/drawing/2014/main" val="69350516"/>
                  </a:ext>
                </a:extLst>
              </a:tr>
            </a:tbl>
          </a:graphicData>
        </a:graphic>
      </p:graphicFrame>
    </p:spTree>
    <p:extLst>
      <p:ext uri="{BB962C8B-B14F-4D97-AF65-F5344CB8AC3E}">
        <p14:creationId xmlns:p14="http://schemas.microsoft.com/office/powerpoint/2010/main" val="4039758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6A35303D-6CC8-428C-B444-EE1FB04D5DE8}"/>
              </a:ext>
            </a:extLst>
          </p:cNvPr>
          <p:cNvSpPr txBox="1"/>
          <p:nvPr/>
        </p:nvSpPr>
        <p:spPr>
          <a:xfrm>
            <a:off x="349565" y="32292"/>
            <a:ext cx="2900365" cy="523220"/>
          </a:xfrm>
          <a:prstGeom prst="rect">
            <a:avLst/>
          </a:prstGeom>
          <a:solidFill>
            <a:srgbClr val="006666"/>
          </a:solidFill>
          <a:ln w="38100">
            <a:solidFill>
              <a:srgbClr val="006666"/>
            </a:solidFill>
          </a:ln>
        </p:spPr>
        <p:txBody>
          <a:bodyPr wrap="square" rtlCol="0">
            <a:spAutoFit/>
          </a:bodyPr>
          <a:lstStyle/>
          <a:p>
            <a:pPr algn="ctr"/>
            <a:r>
              <a:rPr lang="zh-TW" altLang="en-US" sz="2800" dirty="0">
                <a:solidFill>
                  <a:schemeClr val="bg1"/>
                </a:solidFill>
                <a:latin typeface="微軟正黑體" panose="020B0604030504040204" pitchFamily="34" charset="-120"/>
                <a:ea typeface="微軟正黑體" panose="020B0604030504040204" pitchFamily="34" charset="-120"/>
              </a:rPr>
              <a:t>麻木</a:t>
            </a:r>
            <a:endParaRPr lang="en-US" altLang="zh-TW" sz="2800" dirty="0">
              <a:solidFill>
                <a:schemeClr val="bg1"/>
              </a:solidFill>
              <a:latin typeface="微軟正黑體" panose="020B0604030504040204" pitchFamily="34" charset="-120"/>
              <a:ea typeface="微軟正黑體" panose="020B0604030504040204" pitchFamily="34" charset="-120"/>
            </a:endParaRPr>
          </a:p>
        </p:txBody>
      </p:sp>
      <p:sp>
        <p:nvSpPr>
          <p:cNvPr id="3" name="文字方塊 2">
            <a:extLst>
              <a:ext uri="{FF2B5EF4-FFF2-40B4-BE49-F238E27FC236}">
                <a16:creationId xmlns:a16="http://schemas.microsoft.com/office/drawing/2014/main" id="{2AD805DF-D8F2-4C40-B812-6025D886CDC7}"/>
              </a:ext>
            </a:extLst>
          </p:cNvPr>
          <p:cNvSpPr txBox="1"/>
          <p:nvPr/>
        </p:nvSpPr>
        <p:spPr>
          <a:xfrm>
            <a:off x="8961120" y="40295"/>
            <a:ext cx="2900365" cy="523220"/>
          </a:xfrm>
          <a:prstGeom prst="rect">
            <a:avLst/>
          </a:prstGeom>
          <a:solidFill>
            <a:srgbClr val="006666"/>
          </a:solidFill>
          <a:ln w="38100">
            <a:solidFill>
              <a:srgbClr val="006666"/>
            </a:solidFill>
          </a:ln>
        </p:spPr>
        <p:txBody>
          <a:bodyPr wrap="square" rtlCol="0">
            <a:spAutoFit/>
          </a:bodyPr>
          <a:lstStyle/>
          <a:p>
            <a:pPr algn="ctr"/>
            <a:r>
              <a:rPr lang="zh-TW" altLang="en-US" sz="2800" dirty="0">
                <a:solidFill>
                  <a:schemeClr val="bg1"/>
                </a:solidFill>
                <a:latin typeface="微軟正黑體" panose="020B0604030504040204" pitchFamily="34" charset="-120"/>
                <a:ea typeface="微軟正黑體" panose="020B0604030504040204" pitchFamily="34" charset="-120"/>
              </a:rPr>
              <a:t>麻醉</a:t>
            </a:r>
            <a:endParaRPr lang="en-US" altLang="zh-TW" sz="2800" dirty="0">
              <a:solidFill>
                <a:schemeClr val="bg1"/>
              </a:solidFill>
              <a:latin typeface="微軟正黑體" panose="020B0604030504040204" pitchFamily="34" charset="-120"/>
              <a:ea typeface="微軟正黑體" panose="020B0604030504040204" pitchFamily="34" charset="-120"/>
            </a:endParaRPr>
          </a:p>
        </p:txBody>
      </p:sp>
      <p:cxnSp>
        <p:nvCxnSpPr>
          <p:cNvPr id="10" name="直線接點 9">
            <a:extLst>
              <a:ext uri="{FF2B5EF4-FFF2-40B4-BE49-F238E27FC236}">
                <a16:creationId xmlns:a16="http://schemas.microsoft.com/office/drawing/2014/main" id="{32FC350C-1C13-4DDA-A8FD-BDC15F8EE7E2}"/>
              </a:ext>
            </a:extLst>
          </p:cNvPr>
          <p:cNvCxnSpPr>
            <a:cxnSpLocks/>
            <a:stCxn id="2" idx="3"/>
            <a:endCxn id="8" idx="1"/>
          </p:cNvCxnSpPr>
          <p:nvPr/>
        </p:nvCxnSpPr>
        <p:spPr>
          <a:xfrm>
            <a:off x="3249930" y="293902"/>
            <a:ext cx="1359375" cy="8003"/>
          </a:xfrm>
          <a:prstGeom prst="line">
            <a:avLst/>
          </a:prstGeom>
          <a:ln w="76200">
            <a:solidFill>
              <a:srgbClr val="006666"/>
            </a:solidFill>
          </a:ln>
        </p:spPr>
        <p:style>
          <a:lnRef idx="1">
            <a:schemeClr val="accent1"/>
          </a:lnRef>
          <a:fillRef idx="0">
            <a:schemeClr val="accent1"/>
          </a:fillRef>
          <a:effectRef idx="0">
            <a:schemeClr val="accent1"/>
          </a:effectRef>
          <a:fontRef idx="minor">
            <a:schemeClr val="tx1"/>
          </a:fontRef>
        </p:style>
      </p:cxnSp>
      <p:sp>
        <p:nvSpPr>
          <p:cNvPr id="8" name="文字方塊 7">
            <a:extLst>
              <a:ext uri="{FF2B5EF4-FFF2-40B4-BE49-F238E27FC236}">
                <a16:creationId xmlns:a16="http://schemas.microsoft.com/office/drawing/2014/main" id="{39F07E0F-BD92-4353-A9FA-AF6349DEE446}"/>
              </a:ext>
            </a:extLst>
          </p:cNvPr>
          <p:cNvSpPr txBox="1"/>
          <p:nvPr/>
        </p:nvSpPr>
        <p:spPr>
          <a:xfrm>
            <a:off x="4609305" y="40295"/>
            <a:ext cx="2900365" cy="523220"/>
          </a:xfrm>
          <a:prstGeom prst="rect">
            <a:avLst/>
          </a:prstGeom>
          <a:solidFill>
            <a:srgbClr val="006666"/>
          </a:solidFill>
          <a:ln w="38100">
            <a:solidFill>
              <a:srgbClr val="006666"/>
            </a:solidFill>
          </a:ln>
        </p:spPr>
        <p:txBody>
          <a:bodyPr wrap="square" rtlCol="0">
            <a:spAutoFit/>
          </a:bodyPr>
          <a:lstStyle/>
          <a:p>
            <a:pPr algn="ctr"/>
            <a:r>
              <a:rPr lang="zh-TW" altLang="en-US" sz="2800" dirty="0">
                <a:solidFill>
                  <a:schemeClr val="bg1"/>
                </a:solidFill>
                <a:latin typeface="微軟正黑體" panose="020B0604030504040204" pitchFamily="34" charset="-120"/>
                <a:ea typeface="微軟正黑體" panose="020B0604030504040204" pitchFamily="34" charset="-120"/>
              </a:rPr>
              <a:t>麻痹</a:t>
            </a:r>
            <a:endParaRPr lang="en-US" altLang="zh-TW" sz="2800" dirty="0">
              <a:solidFill>
                <a:schemeClr val="bg1"/>
              </a:solidFill>
              <a:latin typeface="微軟正黑體" panose="020B0604030504040204" pitchFamily="34" charset="-120"/>
              <a:ea typeface="微軟正黑體" panose="020B0604030504040204" pitchFamily="34" charset="-120"/>
            </a:endParaRPr>
          </a:p>
        </p:txBody>
      </p:sp>
      <p:cxnSp>
        <p:nvCxnSpPr>
          <p:cNvPr id="12" name="直線接點 11">
            <a:extLst>
              <a:ext uri="{FF2B5EF4-FFF2-40B4-BE49-F238E27FC236}">
                <a16:creationId xmlns:a16="http://schemas.microsoft.com/office/drawing/2014/main" id="{D286DAC6-1998-4890-AC4C-2A628E292BFE}"/>
              </a:ext>
            </a:extLst>
          </p:cNvPr>
          <p:cNvCxnSpPr>
            <a:cxnSpLocks/>
            <a:stCxn id="8" idx="3"/>
            <a:endCxn id="3" idx="1"/>
          </p:cNvCxnSpPr>
          <p:nvPr/>
        </p:nvCxnSpPr>
        <p:spPr>
          <a:xfrm>
            <a:off x="7509670" y="301905"/>
            <a:ext cx="1451450" cy="0"/>
          </a:xfrm>
          <a:prstGeom prst="line">
            <a:avLst/>
          </a:prstGeom>
          <a:ln w="76200">
            <a:solidFill>
              <a:srgbClr val="006666"/>
            </a:solidFill>
          </a:ln>
        </p:spPr>
        <p:style>
          <a:lnRef idx="1">
            <a:schemeClr val="accent1"/>
          </a:lnRef>
          <a:fillRef idx="0">
            <a:schemeClr val="accent1"/>
          </a:fillRef>
          <a:effectRef idx="0">
            <a:schemeClr val="accent1"/>
          </a:effectRef>
          <a:fontRef idx="minor">
            <a:schemeClr val="tx1"/>
          </a:fontRef>
        </p:style>
      </p:cxnSp>
      <p:graphicFrame>
        <p:nvGraphicFramePr>
          <p:cNvPr id="11" name="表格 12">
            <a:extLst>
              <a:ext uri="{FF2B5EF4-FFF2-40B4-BE49-F238E27FC236}">
                <a16:creationId xmlns:a16="http://schemas.microsoft.com/office/drawing/2014/main" id="{E4674FCF-E314-40CB-9C7F-FB38C0A61AF0}"/>
              </a:ext>
            </a:extLst>
          </p:cNvPr>
          <p:cNvGraphicFramePr>
            <a:graphicFrameLocks noGrp="1"/>
          </p:cNvGraphicFramePr>
          <p:nvPr>
            <p:extLst>
              <p:ext uri="{D42A27DB-BD31-4B8C-83A1-F6EECF244321}">
                <p14:modId xmlns:p14="http://schemas.microsoft.com/office/powerpoint/2010/main" val="3296226189"/>
              </p:ext>
            </p:extLst>
          </p:nvPr>
        </p:nvGraphicFramePr>
        <p:xfrm>
          <a:off x="330515" y="681565"/>
          <a:ext cx="11530971" cy="3084222"/>
        </p:xfrm>
        <a:graphic>
          <a:graphicData uri="http://schemas.openxmlformats.org/drawingml/2006/table">
            <a:tbl>
              <a:tblPr firstRow="1" bandRow="1">
                <a:tableStyleId>{BC89EF96-8CEA-46FF-86C4-4CE0E7609802}</a:tableStyleId>
              </a:tblPr>
              <a:tblGrid>
                <a:gridCol w="1789230">
                  <a:extLst>
                    <a:ext uri="{9D8B030D-6E8A-4147-A177-3AD203B41FA5}">
                      <a16:colId xmlns:a16="http://schemas.microsoft.com/office/drawing/2014/main" val="1910205793"/>
                    </a:ext>
                  </a:extLst>
                </a:gridCol>
                <a:gridCol w="9741741">
                  <a:extLst>
                    <a:ext uri="{9D8B030D-6E8A-4147-A177-3AD203B41FA5}">
                      <a16:colId xmlns:a16="http://schemas.microsoft.com/office/drawing/2014/main" val="36569244"/>
                    </a:ext>
                  </a:extLst>
                </a:gridCol>
              </a:tblGrid>
              <a:tr h="809670">
                <a:tc gridSpan="2">
                  <a:txBody>
                    <a:bodyPr/>
                    <a:lstStyle/>
                    <a:p>
                      <a:pPr algn="ctr"/>
                      <a:r>
                        <a:rPr lang="zh-TW" altLang="en-US" sz="3600" dirty="0">
                          <a:solidFill>
                            <a:schemeClr val="bg1"/>
                          </a:solidFill>
                        </a:rPr>
                        <a:t>麻木</a:t>
                      </a:r>
                    </a:p>
                  </a:txBody>
                  <a:tcPr anchor="ctr">
                    <a:solidFill>
                      <a:srgbClr val="006666"/>
                    </a:solidFill>
                  </a:tcPr>
                </a:tc>
                <a:tc hMerge="1">
                  <a:txBody>
                    <a:bodyPr/>
                    <a:lstStyle/>
                    <a:p>
                      <a:endParaRPr lang="zh-TW" altLang="en-US" dirty="0"/>
                    </a:p>
                  </a:txBody>
                  <a:tcPr>
                    <a:solidFill>
                      <a:srgbClr val="006666"/>
                    </a:solidFill>
                  </a:tcPr>
                </a:tc>
                <a:extLst>
                  <a:ext uri="{0D108BD9-81ED-4DB2-BD59-A6C34878D82A}">
                    <a16:rowId xmlns:a16="http://schemas.microsoft.com/office/drawing/2014/main" val="3207421056"/>
                  </a:ext>
                </a:extLst>
              </a:tr>
              <a:tr h="1164608">
                <a:tc>
                  <a:txBody>
                    <a:bodyPr/>
                    <a:lstStyle/>
                    <a:p>
                      <a:pPr algn="ctr"/>
                      <a:r>
                        <a:rPr lang="zh-TW" altLang="en-US" sz="3200" dirty="0"/>
                        <a:t>本义</a:t>
                      </a:r>
                    </a:p>
                  </a:txBody>
                  <a:tcPr anchor="ctr">
                    <a:solidFill>
                      <a:srgbClr val="DFE8E8"/>
                    </a:solidFill>
                  </a:tcPr>
                </a:tc>
                <a:tc>
                  <a:txBody>
                    <a:bodyPr/>
                    <a:lstStyle/>
                    <a:p>
                      <a:pPr algn="ctr">
                        <a:lnSpc>
                          <a:spcPct val="150000"/>
                        </a:lnSpc>
                      </a:pPr>
                      <a:r>
                        <a:rPr lang="zh-TW" altLang="en-US" sz="3200" dirty="0">
                          <a:latin typeface="微軟正黑體" panose="020B0604030504040204" pitchFamily="34" charset="-120"/>
                          <a:ea typeface="微軟正黑體" panose="020B0604030504040204" pitchFamily="34" charset="-120"/>
                        </a:rPr>
                        <a:t>身体的某一部份由于外界事物、药物等刺激或神经系统</a:t>
                      </a:r>
                      <a:r>
                        <a:rPr lang="en-US" altLang="zh-TW" sz="2400" dirty="0">
                          <a:latin typeface="微軟正黑體" panose="020B0604030504040204" pitchFamily="34" charset="-120"/>
                          <a:ea typeface="+mn-ea"/>
                        </a:rPr>
                        <a:t>(nervous system)</a:t>
                      </a:r>
                      <a:r>
                        <a:rPr lang="zh-TW" altLang="en-US" sz="3200" dirty="0">
                          <a:latin typeface="微軟正黑體" panose="020B0604030504040204" pitchFamily="34" charset="-120"/>
                          <a:ea typeface="微軟正黑體" panose="020B0604030504040204" pitchFamily="34" charset="-120"/>
                        </a:rPr>
                        <a:t>的某些病而产生暂时发麻的感觉。</a:t>
                      </a:r>
                    </a:p>
                  </a:txBody>
                  <a:tcPr anchor="ctr">
                    <a:noFill/>
                  </a:tcPr>
                </a:tc>
                <a:extLst>
                  <a:ext uri="{0D108BD9-81ED-4DB2-BD59-A6C34878D82A}">
                    <a16:rowId xmlns:a16="http://schemas.microsoft.com/office/drawing/2014/main" val="1351236307"/>
                  </a:ext>
                </a:extLst>
              </a:tr>
              <a:tr h="809670">
                <a:tc>
                  <a:txBody>
                    <a:bodyPr/>
                    <a:lstStyle/>
                    <a:p>
                      <a:pPr algn="ctr"/>
                      <a:r>
                        <a:rPr lang="zh-TW" altLang="en-US" sz="3200" dirty="0"/>
                        <a:t>引申义</a:t>
                      </a:r>
                    </a:p>
                  </a:txBody>
                  <a:tcPr anchor="ctr">
                    <a:solidFill>
                      <a:srgbClr val="DFE8E8"/>
                    </a:solidFill>
                  </a:tcPr>
                </a:tc>
                <a:tc>
                  <a:txBody>
                    <a:bodyPr/>
                    <a:lstStyle/>
                    <a:p>
                      <a:pPr algn="ctr"/>
                      <a:r>
                        <a:rPr lang="zh-TW" altLang="en-US" sz="3200" dirty="0">
                          <a:latin typeface="微軟正黑體" panose="020B0604030504040204" pitchFamily="34" charset="-120"/>
                          <a:ea typeface="微軟正黑體" panose="020B0604030504040204" pitchFamily="34" charset="-120"/>
                        </a:rPr>
                        <a:t>对外界事物反应迟钝。</a:t>
                      </a:r>
                    </a:p>
                  </a:txBody>
                  <a:tcPr anchor="ctr">
                    <a:noFill/>
                  </a:tcPr>
                </a:tc>
                <a:extLst>
                  <a:ext uri="{0D108BD9-81ED-4DB2-BD59-A6C34878D82A}">
                    <a16:rowId xmlns:a16="http://schemas.microsoft.com/office/drawing/2014/main" val="2954046335"/>
                  </a:ext>
                </a:extLst>
              </a:tr>
            </a:tbl>
          </a:graphicData>
        </a:graphic>
      </p:graphicFrame>
      <p:sp>
        <p:nvSpPr>
          <p:cNvPr id="14" name="文字方塊 13">
            <a:extLst>
              <a:ext uri="{FF2B5EF4-FFF2-40B4-BE49-F238E27FC236}">
                <a16:creationId xmlns:a16="http://schemas.microsoft.com/office/drawing/2014/main" id="{D4B72E4F-ADD1-41C9-9DB9-3D6DBF8D13C1}"/>
              </a:ext>
            </a:extLst>
          </p:cNvPr>
          <p:cNvSpPr txBox="1"/>
          <p:nvPr/>
        </p:nvSpPr>
        <p:spPr>
          <a:xfrm>
            <a:off x="330515" y="3958584"/>
            <a:ext cx="11511920" cy="2217851"/>
          </a:xfrm>
          <a:prstGeom prst="rect">
            <a:avLst/>
          </a:prstGeom>
          <a:noFill/>
        </p:spPr>
        <p:txBody>
          <a:bodyPr wrap="square" rtlCol="0">
            <a:spAutoFit/>
          </a:bodyPr>
          <a:lstStyle/>
          <a:p>
            <a:pPr>
              <a:lnSpc>
                <a:spcPct val="150000"/>
              </a:lnSpc>
            </a:pPr>
            <a:r>
              <a:rPr lang="en-US" altLang="zh-TW" sz="3200" dirty="0">
                <a:latin typeface="微軟正黑體" panose="020B0604030504040204" pitchFamily="34" charset="-120"/>
                <a:ea typeface="微軟正黑體" panose="020B0604030504040204" pitchFamily="34" charset="-120"/>
              </a:rPr>
              <a:t>1.</a:t>
            </a:r>
            <a:r>
              <a:rPr lang="zh-TW" altLang="en-US" sz="3200" dirty="0">
                <a:latin typeface="微軟正黑體" panose="020B0604030504040204" pitchFamily="34" charset="-120"/>
                <a:ea typeface="微軟正黑體" panose="020B0604030504040204" pitchFamily="34" charset="-120"/>
              </a:rPr>
              <a:t>在冰天雪地站了一会儿，手和脚都冻得有点而</a:t>
            </a:r>
            <a:r>
              <a:rPr lang="zh-TW" altLang="en-US" sz="3200" dirty="0">
                <a:highlight>
                  <a:srgbClr val="FFFF00"/>
                </a:highlight>
                <a:latin typeface="微軟正黑體" panose="020B0604030504040204" pitchFamily="34" charset="-120"/>
                <a:ea typeface="微軟正黑體" panose="020B0604030504040204" pitchFamily="34" charset="-120"/>
              </a:rPr>
              <a:t>麻木</a:t>
            </a:r>
            <a:r>
              <a:rPr lang="zh-TW" altLang="en-US" sz="3200" dirty="0">
                <a:latin typeface="微軟正黑體" panose="020B0604030504040204" pitchFamily="34" charset="-120"/>
                <a:ea typeface="微軟正黑體" panose="020B0604030504040204" pitchFamily="34" charset="-120"/>
              </a:rPr>
              <a:t>了。</a:t>
            </a:r>
            <a:endParaRPr lang="en-US" altLang="zh-TW" sz="3200" dirty="0">
              <a:latin typeface="微軟正黑體" panose="020B0604030504040204" pitchFamily="34" charset="-120"/>
              <a:ea typeface="微軟正黑體" panose="020B0604030504040204" pitchFamily="34" charset="-120"/>
            </a:endParaRPr>
          </a:p>
          <a:p>
            <a:pPr>
              <a:lnSpc>
                <a:spcPct val="150000"/>
              </a:lnSpc>
            </a:pPr>
            <a:r>
              <a:rPr lang="en-US" altLang="zh-TW" sz="3200" dirty="0">
                <a:latin typeface="微軟正黑體" panose="020B0604030504040204" pitchFamily="34" charset="-120"/>
                <a:ea typeface="微軟正黑體" panose="020B0604030504040204" pitchFamily="34" charset="-120"/>
              </a:rPr>
              <a:t>2.</a:t>
            </a:r>
            <a:r>
              <a:rPr lang="zh-TW" altLang="en-US" sz="3200" dirty="0">
                <a:latin typeface="微軟正黑體" panose="020B0604030504040204" pitchFamily="34" charset="-120"/>
                <a:ea typeface="微軟正黑體" panose="020B0604030504040204" pitchFamily="34" charset="-120"/>
              </a:rPr>
              <a:t>由于成绩不好，他从小就常常受到爸爸妈妈的批评，久而久之，</a:t>
            </a:r>
            <a:endParaRPr lang="en-US" altLang="zh-TW" sz="3200" dirty="0">
              <a:latin typeface="微軟正黑體" panose="020B0604030504040204" pitchFamily="34" charset="-120"/>
              <a:ea typeface="微軟正黑體" panose="020B0604030504040204" pitchFamily="34" charset="-120"/>
            </a:endParaRPr>
          </a:p>
          <a:p>
            <a:pPr>
              <a:lnSpc>
                <a:spcPct val="150000"/>
              </a:lnSpc>
            </a:pPr>
            <a:r>
              <a:rPr lang="zh-TW" altLang="en-US" sz="3200" dirty="0">
                <a:latin typeface="微軟正黑體" panose="020B0604030504040204" pitchFamily="34" charset="-120"/>
                <a:ea typeface="微軟正黑體" panose="020B0604030504040204" pitchFamily="34" charset="-120"/>
              </a:rPr>
              <a:t>   对爸爸妈妈说的话渐渐地</a:t>
            </a:r>
            <a:r>
              <a:rPr lang="zh-TW" altLang="en-US" sz="3200" dirty="0">
                <a:highlight>
                  <a:srgbClr val="FFFF00"/>
                </a:highlight>
                <a:latin typeface="微軟正黑體" panose="020B0604030504040204" pitchFamily="34" charset="-120"/>
                <a:ea typeface="微軟正黑體" panose="020B0604030504040204" pitchFamily="34" charset="-120"/>
              </a:rPr>
              <a:t>麻木</a:t>
            </a:r>
            <a:r>
              <a:rPr lang="zh-TW" altLang="en-US" sz="3200" dirty="0">
                <a:latin typeface="微軟正黑體" panose="020B0604030504040204" pitchFamily="34" charset="-120"/>
                <a:ea typeface="微軟正黑體" panose="020B0604030504040204" pitchFamily="34" charset="-120"/>
              </a:rPr>
              <a:t>了。</a:t>
            </a:r>
            <a:endParaRPr lang="en-US" altLang="zh-TW" sz="32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596928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6A35303D-6CC8-428C-B444-EE1FB04D5DE8}"/>
              </a:ext>
            </a:extLst>
          </p:cNvPr>
          <p:cNvSpPr txBox="1"/>
          <p:nvPr/>
        </p:nvSpPr>
        <p:spPr>
          <a:xfrm>
            <a:off x="202498" y="0"/>
            <a:ext cx="2900365" cy="400110"/>
          </a:xfrm>
          <a:prstGeom prst="rect">
            <a:avLst/>
          </a:prstGeom>
          <a:solidFill>
            <a:srgbClr val="006666"/>
          </a:solidFill>
          <a:ln w="38100">
            <a:solidFill>
              <a:srgbClr val="006666"/>
            </a:solidFill>
          </a:ln>
        </p:spPr>
        <p:txBody>
          <a:bodyPr wrap="square" rtlCol="0">
            <a:spAutoFit/>
          </a:bodyPr>
          <a:lstStyle/>
          <a:p>
            <a:pPr algn="ctr"/>
            <a:r>
              <a:rPr lang="zh-TW" altLang="en-US" sz="2000" dirty="0">
                <a:solidFill>
                  <a:schemeClr val="bg1"/>
                </a:solidFill>
                <a:latin typeface="微軟正黑體" panose="020B0604030504040204" pitchFamily="34" charset="-120"/>
                <a:ea typeface="微軟正黑體" panose="020B0604030504040204" pitchFamily="34" charset="-120"/>
              </a:rPr>
              <a:t>柔和</a:t>
            </a:r>
            <a:endParaRPr lang="en-US" altLang="zh-TW" sz="2000" dirty="0">
              <a:solidFill>
                <a:schemeClr val="bg1"/>
              </a:solidFill>
              <a:latin typeface="微軟正黑體" panose="020B0604030504040204" pitchFamily="34" charset="-120"/>
              <a:ea typeface="微軟正黑體" panose="020B0604030504040204" pitchFamily="34" charset="-120"/>
            </a:endParaRPr>
          </a:p>
        </p:txBody>
      </p:sp>
      <p:sp>
        <p:nvSpPr>
          <p:cNvPr id="3" name="文字方塊 2">
            <a:extLst>
              <a:ext uri="{FF2B5EF4-FFF2-40B4-BE49-F238E27FC236}">
                <a16:creationId xmlns:a16="http://schemas.microsoft.com/office/drawing/2014/main" id="{2AD805DF-D8F2-4C40-B812-6025D886CDC7}"/>
              </a:ext>
            </a:extLst>
          </p:cNvPr>
          <p:cNvSpPr txBox="1"/>
          <p:nvPr/>
        </p:nvSpPr>
        <p:spPr>
          <a:xfrm>
            <a:off x="9070849" y="0"/>
            <a:ext cx="2900365" cy="400110"/>
          </a:xfrm>
          <a:prstGeom prst="rect">
            <a:avLst/>
          </a:prstGeom>
          <a:solidFill>
            <a:srgbClr val="006666"/>
          </a:solidFill>
          <a:ln w="38100">
            <a:solidFill>
              <a:srgbClr val="006666"/>
            </a:solidFill>
          </a:ln>
        </p:spPr>
        <p:txBody>
          <a:bodyPr wrap="square" rtlCol="0">
            <a:spAutoFit/>
          </a:bodyPr>
          <a:lstStyle/>
          <a:p>
            <a:pPr algn="ctr"/>
            <a:r>
              <a:rPr lang="zh-TW" altLang="en-US" sz="2000" dirty="0">
                <a:solidFill>
                  <a:schemeClr val="bg1"/>
                </a:solidFill>
                <a:latin typeface="微軟正黑體" panose="020B0604030504040204" pitchFamily="34" charset="-120"/>
                <a:ea typeface="微軟正黑體" panose="020B0604030504040204" pitchFamily="34" charset="-120"/>
              </a:rPr>
              <a:t>柔软</a:t>
            </a:r>
            <a:endParaRPr lang="en-US" altLang="zh-TW" sz="2000" dirty="0">
              <a:solidFill>
                <a:schemeClr val="bg1"/>
              </a:solidFill>
              <a:latin typeface="微軟正黑體" panose="020B0604030504040204" pitchFamily="34" charset="-120"/>
              <a:ea typeface="微軟正黑體" panose="020B0604030504040204" pitchFamily="34" charset="-120"/>
            </a:endParaRPr>
          </a:p>
        </p:txBody>
      </p:sp>
      <p:cxnSp>
        <p:nvCxnSpPr>
          <p:cNvPr id="10" name="直線接點 9">
            <a:extLst>
              <a:ext uri="{FF2B5EF4-FFF2-40B4-BE49-F238E27FC236}">
                <a16:creationId xmlns:a16="http://schemas.microsoft.com/office/drawing/2014/main" id="{32FC350C-1C13-4DDA-A8FD-BDC15F8EE7E2}"/>
              </a:ext>
            </a:extLst>
          </p:cNvPr>
          <p:cNvCxnSpPr>
            <a:cxnSpLocks/>
            <a:stCxn id="2" idx="3"/>
            <a:endCxn id="3" idx="1"/>
          </p:cNvCxnSpPr>
          <p:nvPr/>
        </p:nvCxnSpPr>
        <p:spPr>
          <a:xfrm>
            <a:off x="3102863" y="200055"/>
            <a:ext cx="5967986" cy="0"/>
          </a:xfrm>
          <a:prstGeom prst="line">
            <a:avLst/>
          </a:prstGeom>
          <a:ln w="76200">
            <a:solidFill>
              <a:srgbClr val="006666"/>
            </a:solidFill>
          </a:ln>
        </p:spPr>
        <p:style>
          <a:lnRef idx="1">
            <a:schemeClr val="accent1"/>
          </a:lnRef>
          <a:fillRef idx="0">
            <a:schemeClr val="accent1"/>
          </a:fillRef>
          <a:effectRef idx="0">
            <a:schemeClr val="accent1"/>
          </a:effectRef>
          <a:fontRef idx="minor">
            <a:schemeClr val="tx1"/>
          </a:fontRef>
        </p:style>
      </p:cxnSp>
      <p:graphicFrame>
        <p:nvGraphicFramePr>
          <p:cNvPr id="7" name="表格 16">
            <a:extLst>
              <a:ext uri="{FF2B5EF4-FFF2-40B4-BE49-F238E27FC236}">
                <a16:creationId xmlns:a16="http://schemas.microsoft.com/office/drawing/2014/main" id="{F44D940F-5648-4768-BA7F-CFBB17555E6D}"/>
              </a:ext>
            </a:extLst>
          </p:cNvPr>
          <p:cNvGraphicFramePr>
            <a:graphicFrameLocks noGrp="1"/>
          </p:cNvGraphicFramePr>
          <p:nvPr>
            <p:extLst>
              <p:ext uri="{D42A27DB-BD31-4B8C-83A1-F6EECF244321}">
                <p14:modId xmlns:p14="http://schemas.microsoft.com/office/powerpoint/2010/main" val="456193858"/>
              </p:ext>
            </p:extLst>
          </p:nvPr>
        </p:nvGraphicFramePr>
        <p:xfrm>
          <a:off x="157166" y="461665"/>
          <a:ext cx="11814048" cy="6322408"/>
        </p:xfrm>
        <a:graphic>
          <a:graphicData uri="http://schemas.openxmlformats.org/drawingml/2006/table">
            <a:tbl>
              <a:tblPr firstRow="1" bandRow="1">
                <a:tableStyleId>{69CF1AB2-1976-4502-BF36-3FF5EA218861}</a:tableStyleId>
              </a:tblPr>
              <a:tblGrid>
                <a:gridCol w="504535">
                  <a:extLst>
                    <a:ext uri="{9D8B030D-6E8A-4147-A177-3AD203B41FA5}">
                      <a16:colId xmlns:a16="http://schemas.microsoft.com/office/drawing/2014/main" val="1876788779"/>
                    </a:ext>
                  </a:extLst>
                </a:gridCol>
                <a:gridCol w="6847241">
                  <a:extLst>
                    <a:ext uri="{9D8B030D-6E8A-4147-A177-3AD203B41FA5}">
                      <a16:colId xmlns:a16="http://schemas.microsoft.com/office/drawing/2014/main" val="2559779614"/>
                    </a:ext>
                  </a:extLst>
                </a:gridCol>
                <a:gridCol w="4462272">
                  <a:extLst>
                    <a:ext uri="{9D8B030D-6E8A-4147-A177-3AD203B41FA5}">
                      <a16:colId xmlns:a16="http://schemas.microsoft.com/office/drawing/2014/main" val="243872182"/>
                    </a:ext>
                  </a:extLst>
                </a:gridCol>
              </a:tblGrid>
              <a:tr h="530606">
                <a:tc gridSpan="3">
                  <a:txBody>
                    <a:bodyPr/>
                    <a:lstStyle/>
                    <a:p>
                      <a:pPr algn="ctr"/>
                      <a:r>
                        <a:rPr lang="zh-TW" altLang="en-US" sz="3000" b="0" dirty="0">
                          <a:solidFill>
                            <a:schemeClr val="bg1"/>
                          </a:solidFill>
                          <a:latin typeface="+mn-ea"/>
                          <a:ea typeface="+mn-ea"/>
                        </a:rPr>
                        <a:t>语义</a:t>
                      </a:r>
                      <a:endParaRPr lang="zh-TW" altLang="en-US" sz="3000" b="0" dirty="0">
                        <a:ln>
                          <a:solidFill>
                            <a:schemeClr val="tx1"/>
                          </a:solidFill>
                        </a:ln>
                        <a:solidFill>
                          <a:schemeClr val="bg1"/>
                        </a:solidFill>
                        <a:latin typeface="+mn-ea"/>
                        <a:ea typeface="+mn-ea"/>
                      </a:endParaRPr>
                    </a:p>
                  </a:txBody>
                  <a:tcPr anchor="ctr">
                    <a:solidFill>
                      <a:srgbClr val="006666"/>
                    </a:solidFill>
                  </a:tcPr>
                </a:tc>
                <a:tc hMerge="1">
                  <a:txBody>
                    <a:bodyPr/>
                    <a:lstStyle/>
                    <a:p>
                      <a:endParaRPr lang="zh-TW" altLang="en-US" sz="4000" b="0" baseline="0" dirty="0">
                        <a:latin typeface="Calibri" panose="020F0502020204030204" pitchFamily="34" charset="0"/>
                        <a:ea typeface="標楷體" panose="03000509000000000000" pitchFamily="65" charset="-120"/>
                      </a:endParaRPr>
                    </a:p>
                  </a:txBody>
                  <a:tcPr anchor="ctr">
                    <a:noFill/>
                  </a:tcPr>
                </a:tc>
                <a:tc hMerge="1">
                  <a:txBody>
                    <a:bodyPr/>
                    <a:lstStyle/>
                    <a:p>
                      <a:endParaRPr lang="zh-TW" altLang="en-US"/>
                    </a:p>
                  </a:txBody>
                  <a:tcPr/>
                </a:tc>
                <a:extLst>
                  <a:ext uri="{0D108BD9-81ED-4DB2-BD59-A6C34878D82A}">
                    <a16:rowId xmlns:a16="http://schemas.microsoft.com/office/drawing/2014/main" val="3478206328"/>
                  </a:ext>
                </a:extLst>
              </a:tr>
              <a:tr h="979611">
                <a:tc>
                  <a:txBody>
                    <a:bodyPr/>
                    <a:lstStyle/>
                    <a:p>
                      <a:pPr algn="ctr">
                        <a:lnSpc>
                          <a:spcPct val="100000"/>
                        </a:lnSpc>
                      </a:pPr>
                      <a:r>
                        <a:rPr lang="zh-TW" altLang="en-US" sz="3000" dirty="0">
                          <a:latin typeface="+mn-ea"/>
                          <a:ea typeface="+mn-ea"/>
                        </a:rPr>
                        <a:t> 相同</a:t>
                      </a:r>
                      <a:endParaRPr lang="zh-TW" altLang="en-US" sz="3000" b="1" dirty="0">
                        <a:solidFill>
                          <a:srgbClr val="006666"/>
                        </a:solidFill>
                        <a:latin typeface="+mn-ea"/>
                        <a:ea typeface="+mn-ea"/>
                      </a:endParaRPr>
                    </a:p>
                  </a:txBody>
                  <a:tcPr vert="eaVert" anchor="ctr">
                    <a:solidFill>
                      <a:srgbClr val="DFE8E8"/>
                    </a:solidFill>
                  </a:tcPr>
                </a:tc>
                <a:tc gridSpan="2">
                  <a:txBody>
                    <a:bodyPr/>
                    <a:lstStyle/>
                    <a:p>
                      <a:pPr>
                        <a:lnSpc>
                          <a:spcPct val="150000"/>
                        </a:lnSpc>
                      </a:pPr>
                      <a:r>
                        <a:rPr lang="en-US" altLang="zh-TW" sz="3000" baseline="0" dirty="0">
                          <a:ln>
                            <a:solidFill>
                              <a:schemeClr val="tx1"/>
                            </a:solidFill>
                          </a:ln>
                          <a:latin typeface="+mn-ea"/>
                          <a:ea typeface="+mn-ea"/>
                        </a:rPr>
                        <a:t>1.Adj.</a:t>
                      </a:r>
                      <a:r>
                        <a:rPr lang="zh-TW" altLang="en-US" sz="3000" baseline="0" dirty="0">
                          <a:ln>
                            <a:solidFill>
                              <a:schemeClr val="tx1"/>
                            </a:solidFill>
                          </a:ln>
                          <a:latin typeface="+mn-ea"/>
                          <a:ea typeface="+mn-ea"/>
                        </a:rPr>
                        <a:t>，都指“不坚硬”的意思。</a:t>
                      </a:r>
                      <a:endParaRPr lang="en-US" altLang="zh-TW" sz="3000" b="0" baseline="0" dirty="0">
                        <a:ln>
                          <a:solidFill>
                            <a:schemeClr val="tx1"/>
                          </a:solidFill>
                        </a:ln>
                        <a:latin typeface="+mn-ea"/>
                        <a:ea typeface="+mn-ea"/>
                      </a:endParaRPr>
                    </a:p>
                  </a:txBody>
                  <a:tcPr anchor="ctr">
                    <a:solidFill>
                      <a:srgbClr val="F0F4F4"/>
                    </a:solidFill>
                  </a:tcPr>
                </a:tc>
                <a:tc hMerge="1">
                  <a:txBody>
                    <a:bodyPr/>
                    <a:lstStyle/>
                    <a:p>
                      <a:endParaRPr lang="zh-TW" altLang="en-US"/>
                    </a:p>
                  </a:txBody>
                  <a:tcPr/>
                </a:tc>
                <a:extLst>
                  <a:ext uri="{0D108BD9-81ED-4DB2-BD59-A6C34878D82A}">
                    <a16:rowId xmlns:a16="http://schemas.microsoft.com/office/drawing/2014/main" val="69350516"/>
                  </a:ext>
                </a:extLst>
              </a:tr>
              <a:tr h="671927">
                <a:tc rowSpan="2">
                  <a:txBody>
                    <a:bodyPr/>
                    <a:lstStyle/>
                    <a:p>
                      <a:pPr algn="ctr">
                        <a:lnSpc>
                          <a:spcPct val="100000"/>
                        </a:lnSpc>
                      </a:pPr>
                      <a:r>
                        <a:rPr lang="zh-TW" altLang="en-US" sz="3000" dirty="0">
                          <a:latin typeface="+mn-ea"/>
                          <a:ea typeface="+mn-ea"/>
                        </a:rPr>
                        <a:t>不同点</a:t>
                      </a:r>
                      <a:endParaRPr lang="zh-TW" altLang="en-US" sz="3000" b="1" dirty="0">
                        <a:solidFill>
                          <a:srgbClr val="006666"/>
                        </a:solidFill>
                        <a:latin typeface="+mn-ea"/>
                        <a:ea typeface="+mn-ea"/>
                      </a:endParaRPr>
                    </a:p>
                  </a:txBody>
                  <a:tcPr vert="eaVert" anchor="ctr">
                    <a:solidFill>
                      <a:srgbClr val="DFE8E8"/>
                    </a:solidFill>
                  </a:tcPr>
                </a:tc>
                <a:tc>
                  <a:txBody>
                    <a:bodyPr/>
                    <a:lstStyle/>
                    <a:p>
                      <a:pPr algn="ctr"/>
                      <a:r>
                        <a:rPr lang="zh-TW" altLang="en-US" sz="3000" dirty="0">
                          <a:solidFill>
                            <a:schemeClr val="bg1"/>
                          </a:solidFill>
                          <a:latin typeface="+mn-ea"/>
                          <a:ea typeface="+mn-ea"/>
                        </a:rPr>
                        <a:t>柔和</a:t>
                      </a:r>
                      <a:endParaRPr lang="en-US" altLang="zh-TW" sz="3000" dirty="0">
                        <a:solidFill>
                          <a:schemeClr val="bg1"/>
                        </a:solidFill>
                        <a:latin typeface="+mn-ea"/>
                        <a:ea typeface="+mn-ea"/>
                      </a:endParaRPr>
                    </a:p>
                  </a:txBody>
                  <a:tcPr anchor="ctr">
                    <a:solidFill>
                      <a:srgbClr val="006666"/>
                    </a:solidFill>
                  </a:tcPr>
                </a:tc>
                <a:tc>
                  <a:txBody>
                    <a:bodyPr/>
                    <a:lstStyle/>
                    <a:p>
                      <a:pPr algn="ctr"/>
                      <a:r>
                        <a:rPr lang="zh-TW" altLang="en-US" sz="3000" dirty="0">
                          <a:solidFill>
                            <a:schemeClr val="bg1"/>
                          </a:solidFill>
                          <a:latin typeface="+mn-ea"/>
                          <a:ea typeface="+mn-ea"/>
                        </a:rPr>
                        <a:t>柔软</a:t>
                      </a:r>
                      <a:endParaRPr lang="en-US" altLang="zh-TW" sz="3000" dirty="0">
                        <a:solidFill>
                          <a:schemeClr val="bg1"/>
                        </a:solidFill>
                        <a:latin typeface="+mn-ea"/>
                        <a:ea typeface="+mn-ea"/>
                      </a:endParaRPr>
                    </a:p>
                  </a:txBody>
                  <a:tcPr anchor="ctr">
                    <a:solidFill>
                      <a:srgbClr val="006666"/>
                    </a:solidFill>
                  </a:tcPr>
                </a:tc>
                <a:extLst>
                  <a:ext uri="{0D108BD9-81ED-4DB2-BD59-A6C34878D82A}">
                    <a16:rowId xmlns:a16="http://schemas.microsoft.com/office/drawing/2014/main" val="4052056327"/>
                  </a:ext>
                </a:extLst>
              </a:tr>
              <a:tr h="2203400">
                <a:tc vMerge="1">
                  <a:txBody>
                    <a:bodyPr/>
                    <a:lstStyle/>
                    <a:p>
                      <a:endParaRPr lang="zh-TW" altLang="en-US"/>
                    </a:p>
                  </a:txBody>
                  <a:tcPr/>
                </a:tc>
                <a:tc>
                  <a:txBody>
                    <a:bodyPr/>
                    <a:lstStyle/>
                    <a:p>
                      <a:pPr algn="l">
                        <a:lnSpc>
                          <a:spcPct val="150000"/>
                        </a:lnSpc>
                      </a:pPr>
                      <a:r>
                        <a:rPr lang="en-US" altLang="zh-TW" sz="3000" baseline="0" dirty="0">
                          <a:ln>
                            <a:solidFill>
                              <a:schemeClr val="tx1"/>
                            </a:solidFill>
                          </a:ln>
                          <a:latin typeface="+mn-ea"/>
                          <a:ea typeface="+mn-ea"/>
                        </a:rPr>
                        <a:t>1.</a:t>
                      </a:r>
                      <a:r>
                        <a:rPr lang="zh-TW" altLang="en-US" sz="3000" baseline="0" dirty="0">
                          <a:ln>
                            <a:solidFill>
                              <a:schemeClr val="tx1"/>
                            </a:solidFill>
                          </a:ln>
                          <a:latin typeface="+mn-ea"/>
                          <a:ea typeface="+mn-ea"/>
                        </a:rPr>
                        <a:t>强调“平和”，常与“刚强、强硬”</a:t>
                      </a:r>
                      <a:endParaRPr lang="en-US" altLang="zh-TW" sz="3000" baseline="0" dirty="0">
                        <a:ln>
                          <a:solidFill>
                            <a:schemeClr val="tx1"/>
                          </a:solidFill>
                        </a:ln>
                        <a:latin typeface="+mn-ea"/>
                        <a:ea typeface="+mn-ea"/>
                      </a:endParaRPr>
                    </a:p>
                    <a:p>
                      <a:pPr algn="l">
                        <a:lnSpc>
                          <a:spcPct val="150000"/>
                        </a:lnSpc>
                      </a:pPr>
                      <a:r>
                        <a:rPr lang="zh-TW" altLang="en-US" sz="3000" baseline="0" dirty="0">
                          <a:ln>
                            <a:solidFill>
                              <a:schemeClr val="tx1"/>
                            </a:solidFill>
                          </a:ln>
                          <a:latin typeface="+mn-ea"/>
                          <a:ea typeface="+mn-ea"/>
                        </a:rPr>
                        <a:t>   相对。</a:t>
                      </a:r>
                      <a:endParaRPr lang="en-US" altLang="zh-TW" sz="3000" baseline="0" dirty="0">
                        <a:ln>
                          <a:solidFill>
                            <a:schemeClr val="tx1"/>
                          </a:solidFill>
                        </a:ln>
                        <a:latin typeface="+mn-ea"/>
                        <a:ea typeface="+mn-ea"/>
                      </a:endParaRPr>
                    </a:p>
                    <a:p>
                      <a:pPr algn="l">
                        <a:lnSpc>
                          <a:spcPct val="150000"/>
                        </a:lnSpc>
                      </a:pPr>
                      <a:r>
                        <a:rPr lang="en-US" altLang="zh-TW" sz="3000" baseline="0" dirty="0">
                          <a:ln>
                            <a:solidFill>
                              <a:schemeClr val="tx1"/>
                            </a:solidFill>
                          </a:ln>
                          <a:latin typeface="+mn-ea"/>
                          <a:ea typeface="+mn-ea"/>
                        </a:rPr>
                        <a:t>2.</a:t>
                      </a:r>
                      <a:r>
                        <a:rPr lang="zh-TW" altLang="en-US" sz="3000" baseline="0" dirty="0">
                          <a:ln>
                            <a:solidFill>
                              <a:schemeClr val="tx1"/>
                            </a:solidFill>
                          </a:ln>
                          <a:latin typeface="+mn-ea"/>
                          <a:ea typeface="+mn-ea"/>
                        </a:rPr>
                        <a:t>除了可以形容具体事物，还可以形容</a:t>
                      </a:r>
                      <a:endParaRPr lang="en-US" altLang="zh-TW" sz="3000" baseline="0" dirty="0">
                        <a:ln>
                          <a:solidFill>
                            <a:schemeClr val="tx1"/>
                          </a:solidFill>
                        </a:ln>
                        <a:latin typeface="+mn-ea"/>
                        <a:ea typeface="+mn-ea"/>
                      </a:endParaRPr>
                    </a:p>
                    <a:p>
                      <a:pPr algn="l">
                        <a:lnSpc>
                          <a:spcPct val="150000"/>
                        </a:lnSpc>
                      </a:pPr>
                      <a:r>
                        <a:rPr lang="zh-TW" altLang="en-US" sz="3000" baseline="0" dirty="0">
                          <a:ln>
                            <a:solidFill>
                              <a:schemeClr val="tx1"/>
                            </a:solidFill>
                          </a:ln>
                          <a:latin typeface="+mn-ea"/>
                          <a:ea typeface="+mn-ea"/>
                        </a:rPr>
                        <a:t>   抽象事物 。</a:t>
                      </a:r>
                      <a:endParaRPr lang="en-US" altLang="zh-TW" sz="3000" baseline="0" dirty="0">
                        <a:ln>
                          <a:solidFill>
                            <a:schemeClr val="tx1"/>
                          </a:solidFill>
                        </a:ln>
                        <a:latin typeface="+mn-ea"/>
                        <a:ea typeface="+mn-ea"/>
                      </a:endParaRPr>
                    </a:p>
                    <a:p>
                      <a:pPr algn="l">
                        <a:lnSpc>
                          <a:spcPct val="150000"/>
                        </a:lnSpc>
                      </a:pPr>
                      <a:r>
                        <a:rPr lang="en-US" altLang="zh-TW" sz="3000" b="0" baseline="0" dirty="0">
                          <a:ln>
                            <a:solidFill>
                              <a:schemeClr val="tx1"/>
                            </a:solidFill>
                          </a:ln>
                          <a:latin typeface="+mn-ea"/>
                          <a:ea typeface="+mn-ea"/>
                        </a:rPr>
                        <a:t>3.</a:t>
                      </a:r>
                      <a:r>
                        <a:rPr lang="zh-TW" altLang="en-US" sz="3000" b="0" baseline="0" dirty="0">
                          <a:ln>
                            <a:solidFill>
                              <a:schemeClr val="tx1"/>
                            </a:solidFill>
                          </a:ln>
                          <a:latin typeface="+mn-ea"/>
                          <a:ea typeface="+mn-ea"/>
                        </a:rPr>
                        <a:t> 还可以形容神色、眼光、眼神、性格、</a:t>
                      </a:r>
                      <a:endParaRPr lang="en-US" altLang="zh-TW" sz="3000" b="0" baseline="0" dirty="0">
                        <a:ln>
                          <a:solidFill>
                            <a:schemeClr val="tx1"/>
                          </a:solidFill>
                        </a:ln>
                        <a:latin typeface="+mn-ea"/>
                        <a:ea typeface="+mn-ea"/>
                      </a:endParaRPr>
                    </a:p>
                    <a:p>
                      <a:pPr algn="l">
                        <a:lnSpc>
                          <a:spcPct val="150000"/>
                        </a:lnSpc>
                      </a:pPr>
                      <a:r>
                        <a:rPr lang="zh-TW" altLang="en-US" sz="3000" b="0" baseline="0" dirty="0">
                          <a:ln>
                            <a:solidFill>
                              <a:schemeClr val="tx1"/>
                            </a:solidFill>
                          </a:ln>
                          <a:latin typeface="+mn-ea"/>
                          <a:ea typeface="+mn-ea"/>
                        </a:rPr>
                        <a:t>    文笔、风格等搭配。</a:t>
                      </a:r>
                      <a:endParaRPr lang="en-US" altLang="zh-TW" sz="3000" b="0" baseline="0" dirty="0">
                        <a:ln>
                          <a:solidFill>
                            <a:schemeClr val="tx1"/>
                          </a:solidFill>
                        </a:ln>
                        <a:latin typeface="+mn-ea"/>
                        <a:ea typeface="+mn-ea"/>
                      </a:endParaRPr>
                    </a:p>
                  </a:txBody>
                  <a:tcPr anchor="ctr">
                    <a:solidFill>
                      <a:srgbClr val="F0F4F4"/>
                    </a:solidFill>
                  </a:tcPr>
                </a:tc>
                <a:tc>
                  <a:txBody>
                    <a:bodyPr/>
                    <a:lstStyle/>
                    <a:p>
                      <a:pPr algn="l">
                        <a:lnSpc>
                          <a:spcPct val="150000"/>
                        </a:lnSpc>
                      </a:pPr>
                      <a:r>
                        <a:rPr lang="en-US" altLang="zh-TW" sz="3000" baseline="0" dirty="0">
                          <a:ln>
                            <a:solidFill>
                              <a:schemeClr val="tx1"/>
                            </a:solidFill>
                          </a:ln>
                          <a:latin typeface="+mn-ea"/>
                          <a:ea typeface="+mn-ea"/>
                        </a:rPr>
                        <a:t>1.</a:t>
                      </a:r>
                      <a:r>
                        <a:rPr lang="zh-TW" altLang="en-US" sz="3000" baseline="0" dirty="0">
                          <a:ln>
                            <a:solidFill>
                              <a:schemeClr val="tx1"/>
                            </a:solidFill>
                          </a:ln>
                          <a:latin typeface="+mn-ea"/>
                          <a:ea typeface="+mn-ea"/>
                        </a:rPr>
                        <a:t>强调“软和”，常与“坚硬”相对。</a:t>
                      </a:r>
                      <a:endParaRPr lang="en-US" altLang="zh-TW" sz="3000" baseline="0" dirty="0">
                        <a:ln>
                          <a:solidFill>
                            <a:schemeClr val="tx1"/>
                          </a:solidFill>
                        </a:ln>
                        <a:latin typeface="+mn-ea"/>
                        <a:ea typeface="+mn-ea"/>
                      </a:endParaRPr>
                    </a:p>
                    <a:p>
                      <a:pPr algn="l">
                        <a:lnSpc>
                          <a:spcPct val="150000"/>
                        </a:lnSpc>
                      </a:pPr>
                      <a:r>
                        <a:rPr lang="en-US" altLang="zh-TW" sz="3000" baseline="0" dirty="0">
                          <a:ln>
                            <a:solidFill>
                              <a:schemeClr val="tx1"/>
                            </a:solidFill>
                          </a:ln>
                          <a:latin typeface="+mn-ea"/>
                          <a:ea typeface="+mn-ea"/>
                        </a:rPr>
                        <a:t>2.</a:t>
                      </a:r>
                      <a:r>
                        <a:rPr lang="zh-TW" altLang="en-US" sz="3000" baseline="0" dirty="0">
                          <a:ln>
                            <a:solidFill>
                              <a:schemeClr val="tx1"/>
                            </a:solidFill>
                          </a:ln>
                          <a:latin typeface="+mn-ea"/>
                          <a:ea typeface="+mn-ea"/>
                        </a:rPr>
                        <a:t>形容具体事物。</a:t>
                      </a:r>
                      <a:endParaRPr lang="en-US" altLang="zh-TW" sz="3000" baseline="0" dirty="0">
                        <a:ln>
                          <a:solidFill>
                            <a:schemeClr val="tx1"/>
                          </a:solidFill>
                        </a:ln>
                        <a:latin typeface="+mn-ea"/>
                        <a:ea typeface="+mn-ea"/>
                      </a:endParaRPr>
                    </a:p>
                  </a:txBody>
                  <a:tcPr anchor="ctr">
                    <a:solidFill>
                      <a:srgbClr val="F0F4F4"/>
                    </a:solidFill>
                  </a:tcPr>
                </a:tc>
                <a:extLst>
                  <a:ext uri="{0D108BD9-81ED-4DB2-BD59-A6C34878D82A}">
                    <a16:rowId xmlns:a16="http://schemas.microsoft.com/office/drawing/2014/main" val="1677290715"/>
                  </a:ext>
                </a:extLst>
              </a:tr>
            </a:tbl>
          </a:graphicData>
        </a:graphic>
      </p:graphicFrame>
    </p:spTree>
    <p:extLst>
      <p:ext uri="{BB962C8B-B14F-4D97-AF65-F5344CB8AC3E}">
        <p14:creationId xmlns:p14="http://schemas.microsoft.com/office/powerpoint/2010/main" val="4082371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6A35303D-6CC8-428C-B444-EE1FB04D5DE8}"/>
              </a:ext>
            </a:extLst>
          </p:cNvPr>
          <p:cNvSpPr txBox="1"/>
          <p:nvPr/>
        </p:nvSpPr>
        <p:spPr>
          <a:xfrm>
            <a:off x="349565" y="32292"/>
            <a:ext cx="2900365" cy="523220"/>
          </a:xfrm>
          <a:prstGeom prst="rect">
            <a:avLst/>
          </a:prstGeom>
          <a:solidFill>
            <a:srgbClr val="006666"/>
          </a:solidFill>
          <a:ln w="38100">
            <a:solidFill>
              <a:srgbClr val="006666"/>
            </a:solidFill>
          </a:ln>
        </p:spPr>
        <p:txBody>
          <a:bodyPr wrap="square" rtlCol="0">
            <a:spAutoFit/>
          </a:bodyPr>
          <a:lstStyle/>
          <a:p>
            <a:pPr algn="ctr"/>
            <a:r>
              <a:rPr lang="zh-TW" altLang="en-US" sz="2800" dirty="0">
                <a:solidFill>
                  <a:schemeClr val="bg1"/>
                </a:solidFill>
                <a:latin typeface="微軟正黑體" panose="020B0604030504040204" pitchFamily="34" charset="-120"/>
                <a:ea typeface="微軟正黑體" panose="020B0604030504040204" pitchFamily="34" charset="-120"/>
              </a:rPr>
              <a:t>麻木</a:t>
            </a:r>
            <a:endParaRPr lang="en-US" altLang="zh-TW" sz="2800" dirty="0">
              <a:solidFill>
                <a:schemeClr val="bg1"/>
              </a:solidFill>
              <a:latin typeface="微軟正黑體" panose="020B0604030504040204" pitchFamily="34" charset="-120"/>
              <a:ea typeface="微軟正黑體" panose="020B0604030504040204" pitchFamily="34" charset="-120"/>
            </a:endParaRPr>
          </a:p>
        </p:txBody>
      </p:sp>
      <p:sp>
        <p:nvSpPr>
          <p:cNvPr id="3" name="文字方塊 2">
            <a:extLst>
              <a:ext uri="{FF2B5EF4-FFF2-40B4-BE49-F238E27FC236}">
                <a16:creationId xmlns:a16="http://schemas.microsoft.com/office/drawing/2014/main" id="{2AD805DF-D8F2-4C40-B812-6025D886CDC7}"/>
              </a:ext>
            </a:extLst>
          </p:cNvPr>
          <p:cNvSpPr txBox="1"/>
          <p:nvPr/>
        </p:nvSpPr>
        <p:spPr>
          <a:xfrm>
            <a:off x="8961120" y="40295"/>
            <a:ext cx="2900365" cy="523220"/>
          </a:xfrm>
          <a:prstGeom prst="rect">
            <a:avLst/>
          </a:prstGeom>
          <a:solidFill>
            <a:srgbClr val="006666"/>
          </a:solidFill>
          <a:ln w="38100">
            <a:solidFill>
              <a:srgbClr val="006666"/>
            </a:solidFill>
          </a:ln>
        </p:spPr>
        <p:txBody>
          <a:bodyPr wrap="square" rtlCol="0">
            <a:spAutoFit/>
          </a:bodyPr>
          <a:lstStyle/>
          <a:p>
            <a:pPr algn="ctr"/>
            <a:r>
              <a:rPr lang="zh-TW" altLang="en-US" sz="2800" dirty="0">
                <a:solidFill>
                  <a:schemeClr val="bg1"/>
                </a:solidFill>
                <a:latin typeface="微軟正黑體" panose="020B0604030504040204" pitchFamily="34" charset="-120"/>
                <a:ea typeface="微軟正黑體" panose="020B0604030504040204" pitchFamily="34" charset="-120"/>
              </a:rPr>
              <a:t>麻醉</a:t>
            </a:r>
            <a:endParaRPr lang="en-US" altLang="zh-TW" sz="2800" dirty="0">
              <a:solidFill>
                <a:schemeClr val="bg1"/>
              </a:solidFill>
              <a:latin typeface="微軟正黑體" panose="020B0604030504040204" pitchFamily="34" charset="-120"/>
              <a:ea typeface="微軟正黑體" panose="020B0604030504040204" pitchFamily="34" charset="-120"/>
            </a:endParaRPr>
          </a:p>
        </p:txBody>
      </p:sp>
      <p:cxnSp>
        <p:nvCxnSpPr>
          <p:cNvPr id="10" name="直線接點 9">
            <a:extLst>
              <a:ext uri="{FF2B5EF4-FFF2-40B4-BE49-F238E27FC236}">
                <a16:creationId xmlns:a16="http://schemas.microsoft.com/office/drawing/2014/main" id="{32FC350C-1C13-4DDA-A8FD-BDC15F8EE7E2}"/>
              </a:ext>
            </a:extLst>
          </p:cNvPr>
          <p:cNvCxnSpPr>
            <a:cxnSpLocks/>
            <a:stCxn id="2" idx="3"/>
            <a:endCxn id="8" idx="1"/>
          </p:cNvCxnSpPr>
          <p:nvPr/>
        </p:nvCxnSpPr>
        <p:spPr>
          <a:xfrm>
            <a:off x="3249930" y="293902"/>
            <a:ext cx="1359375" cy="8003"/>
          </a:xfrm>
          <a:prstGeom prst="line">
            <a:avLst/>
          </a:prstGeom>
          <a:ln w="76200">
            <a:solidFill>
              <a:srgbClr val="006666"/>
            </a:solidFill>
          </a:ln>
        </p:spPr>
        <p:style>
          <a:lnRef idx="1">
            <a:schemeClr val="accent1"/>
          </a:lnRef>
          <a:fillRef idx="0">
            <a:schemeClr val="accent1"/>
          </a:fillRef>
          <a:effectRef idx="0">
            <a:schemeClr val="accent1"/>
          </a:effectRef>
          <a:fontRef idx="minor">
            <a:schemeClr val="tx1"/>
          </a:fontRef>
        </p:style>
      </p:cxnSp>
      <p:sp>
        <p:nvSpPr>
          <p:cNvPr id="8" name="文字方塊 7">
            <a:extLst>
              <a:ext uri="{FF2B5EF4-FFF2-40B4-BE49-F238E27FC236}">
                <a16:creationId xmlns:a16="http://schemas.microsoft.com/office/drawing/2014/main" id="{39F07E0F-BD92-4353-A9FA-AF6349DEE446}"/>
              </a:ext>
            </a:extLst>
          </p:cNvPr>
          <p:cNvSpPr txBox="1"/>
          <p:nvPr/>
        </p:nvSpPr>
        <p:spPr>
          <a:xfrm>
            <a:off x="4609305" y="40295"/>
            <a:ext cx="2900365" cy="523220"/>
          </a:xfrm>
          <a:prstGeom prst="rect">
            <a:avLst/>
          </a:prstGeom>
          <a:solidFill>
            <a:srgbClr val="006666"/>
          </a:solidFill>
          <a:ln w="38100">
            <a:solidFill>
              <a:srgbClr val="006666"/>
            </a:solidFill>
          </a:ln>
        </p:spPr>
        <p:txBody>
          <a:bodyPr wrap="square" rtlCol="0">
            <a:spAutoFit/>
          </a:bodyPr>
          <a:lstStyle/>
          <a:p>
            <a:pPr algn="ctr"/>
            <a:r>
              <a:rPr lang="zh-TW" altLang="en-US" sz="2800" dirty="0">
                <a:solidFill>
                  <a:schemeClr val="bg1"/>
                </a:solidFill>
                <a:latin typeface="微軟正黑體" panose="020B0604030504040204" pitchFamily="34" charset="-120"/>
                <a:ea typeface="微軟正黑體" panose="020B0604030504040204" pitchFamily="34" charset="-120"/>
              </a:rPr>
              <a:t>麻痹</a:t>
            </a:r>
            <a:endParaRPr lang="en-US" altLang="zh-TW" sz="2800" dirty="0">
              <a:solidFill>
                <a:schemeClr val="bg1"/>
              </a:solidFill>
              <a:latin typeface="微軟正黑體" panose="020B0604030504040204" pitchFamily="34" charset="-120"/>
              <a:ea typeface="微軟正黑體" panose="020B0604030504040204" pitchFamily="34" charset="-120"/>
            </a:endParaRPr>
          </a:p>
        </p:txBody>
      </p:sp>
      <p:cxnSp>
        <p:nvCxnSpPr>
          <p:cNvPr id="12" name="直線接點 11">
            <a:extLst>
              <a:ext uri="{FF2B5EF4-FFF2-40B4-BE49-F238E27FC236}">
                <a16:creationId xmlns:a16="http://schemas.microsoft.com/office/drawing/2014/main" id="{D286DAC6-1998-4890-AC4C-2A628E292BFE}"/>
              </a:ext>
            </a:extLst>
          </p:cNvPr>
          <p:cNvCxnSpPr>
            <a:cxnSpLocks/>
            <a:stCxn id="8" idx="3"/>
            <a:endCxn id="3" idx="1"/>
          </p:cNvCxnSpPr>
          <p:nvPr/>
        </p:nvCxnSpPr>
        <p:spPr>
          <a:xfrm>
            <a:off x="7509670" y="301905"/>
            <a:ext cx="1451450" cy="0"/>
          </a:xfrm>
          <a:prstGeom prst="line">
            <a:avLst/>
          </a:prstGeom>
          <a:ln w="76200">
            <a:solidFill>
              <a:srgbClr val="006666"/>
            </a:solidFill>
          </a:ln>
        </p:spPr>
        <p:style>
          <a:lnRef idx="1">
            <a:schemeClr val="accent1"/>
          </a:lnRef>
          <a:fillRef idx="0">
            <a:schemeClr val="accent1"/>
          </a:fillRef>
          <a:effectRef idx="0">
            <a:schemeClr val="accent1"/>
          </a:effectRef>
          <a:fontRef idx="minor">
            <a:schemeClr val="tx1"/>
          </a:fontRef>
        </p:style>
      </p:cxnSp>
      <p:graphicFrame>
        <p:nvGraphicFramePr>
          <p:cNvPr id="11" name="表格 12">
            <a:extLst>
              <a:ext uri="{FF2B5EF4-FFF2-40B4-BE49-F238E27FC236}">
                <a16:creationId xmlns:a16="http://schemas.microsoft.com/office/drawing/2014/main" id="{E4674FCF-E314-40CB-9C7F-FB38C0A61AF0}"/>
              </a:ext>
            </a:extLst>
          </p:cNvPr>
          <p:cNvGraphicFramePr>
            <a:graphicFrameLocks noGrp="1"/>
          </p:cNvGraphicFramePr>
          <p:nvPr>
            <p:extLst>
              <p:ext uri="{D42A27DB-BD31-4B8C-83A1-F6EECF244321}">
                <p14:modId xmlns:p14="http://schemas.microsoft.com/office/powerpoint/2010/main" val="1176994193"/>
              </p:ext>
            </p:extLst>
          </p:nvPr>
        </p:nvGraphicFramePr>
        <p:xfrm>
          <a:off x="349565" y="636310"/>
          <a:ext cx="11530971" cy="3646152"/>
        </p:xfrm>
        <a:graphic>
          <a:graphicData uri="http://schemas.openxmlformats.org/drawingml/2006/table">
            <a:tbl>
              <a:tblPr firstRow="1" bandRow="1">
                <a:tableStyleId>{BC89EF96-8CEA-46FF-86C4-4CE0E7609802}</a:tableStyleId>
              </a:tblPr>
              <a:tblGrid>
                <a:gridCol w="1789230">
                  <a:extLst>
                    <a:ext uri="{9D8B030D-6E8A-4147-A177-3AD203B41FA5}">
                      <a16:colId xmlns:a16="http://schemas.microsoft.com/office/drawing/2014/main" val="1910205793"/>
                    </a:ext>
                  </a:extLst>
                </a:gridCol>
                <a:gridCol w="9741741">
                  <a:extLst>
                    <a:ext uri="{9D8B030D-6E8A-4147-A177-3AD203B41FA5}">
                      <a16:colId xmlns:a16="http://schemas.microsoft.com/office/drawing/2014/main" val="36569244"/>
                    </a:ext>
                  </a:extLst>
                </a:gridCol>
              </a:tblGrid>
              <a:tr h="378670">
                <a:tc gridSpan="2">
                  <a:txBody>
                    <a:bodyPr/>
                    <a:lstStyle/>
                    <a:p>
                      <a:pPr algn="ctr"/>
                      <a:r>
                        <a:rPr lang="zh-TW" altLang="en-US" sz="3600" dirty="0">
                          <a:solidFill>
                            <a:schemeClr val="bg1"/>
                          </a:solidFill>
                        </a:rPr>
                        <a:t>麻痹</a:t>
                      </a:r>
                    </a:p>
                  </a:txBody>
                  <a:tcPr anchor="ctr">
                    <a:solidFill>
                      <a:srgbClr val="006666"/>
                    </a:solidFill>
                  </a:tcPr>
                </a:tc>
                <a:tc hMerge="1">
                  <a:txBody>
                    <a:bodyPr/>
                    <a:lstStyle/>
                    <a:p>
                      <a:endParaRPr lang="zh-TW" altLang="en-US" dirty="0"/>
                    </a:p>
                  </a:txBody>
                  <a:tcPr>
                    <a:solidFill>
                      <a:srgbClr val="006666"/>
                    </a:solidFill>
                  </a:tcPr>
                </a:tc>
                <a:extLst>
                  <a:ext uri="{0D108BD9-81ED-4DB2-BD59-A6C34878D82A}">
                    <a16:rowId xmlns:a16="http://schemas.microsoft.com/office/drawing/2014/main" val="3207421056"/>
                  </a:ext>
                </a:extLst>
              </a:tr>
              <a:tr h="1164608">
                <a:tc>
                  <a:txBody>
                    <a:bodyPr/>
                    <a:lstStyle/>
                    <a:p>
                      <a:pPr algn="ctr"/>
                      <a:r>
                        <a:rPr lang="zh-TW" altLang="en-US" sz="3200" dirty="0"/>
                        <a:t>本义</a:t>
                      </a:r>
                    </a:p>
                  </a:txBody>
                  <a:tcPr anchor="ctr">
                    <a:solidFill>
                      <a:srgbClr val="DFE8E8"/>
                    </a:solidFill>
                  </a:tcPr>
                </a:tc>
                <a:tc>
                  <a:txBody>
                    <a:bodyPr/>
                    <a:lstStyle/>
                    <a:p>
                      <a:pPr algn="ctr">
                        <a:lnSpc>
                          <a:spcPct val="150000"/>
                        </a:lnSpc>
                      </a:pPr>
                      <a:r>
                        <a:rPr lang="zh-TW" altLang="en-US" sz="3200" dirty="0">
                          <a:latin typeface="微軟正黑體" panose="020B0604030504040204" pitchFamily="34" charset="-120"/>
                          <a:ea typeface="微軟正黑體" panose="020B0604030504040204" pitchFamily="34" charset="-120"/>
                        </a:rPr>
                        <a:t>身体的某一神经、血管</a:t>
                      </a:r>
                      <a:r>
                        <a:rPr lang="en-US" altLang="zh-TW" sz="2400" dirty="0">
                          <a:latin typeface="微軟正黑體" panose="020B0604030504040204" pitchFamily="34" charset="-120"/>
                          <a:ea typeface="微軟正黑體" panose="020B0604030504040204" pitchFamily="34" charset="-120"/>
                        </a:rPr>
                        <a:t>(</a:t>
                      </a:r>
                      <a:r>
                        <a:rPr lang="en-US" altLang="zh-TW" sz="2400" b="0" i="0" kern="1200" dirty="0">
                          <a:solidFill>
                            <a:schemeClr val="tx1"/>
                          </a:solidFill>
                          <a:effectLst/>
                          <a:latin typeface="微軟正黑體" panose="020B0604030504040204" pitchFamily="34" charset="-120"/>
                          <a:ea typeface="微軟正黑體" panose="020B0604030504040204" pitchFamily="34" charset="-120"/>
                          <a:cs typeface="+mn-cs"/>
                        </a:rPr>
                        <a:t>blood vessel</a:t>
                      </a:r>
                      <a:r>
                        <a:rPr lang="en-US" altLang="zh-TW" sz="2400" dirty="0">
                          <a:latin typeface="微軟正黑體" panose="020B0604030504040204" pitchFamily="34" charset="-120"/>
                          <a:ea typeface="微軟正黑體" panose="020B0604030504040204" pitchFamily="34" charset="-120"/>
                        </a:rPr>
                        <a:t>)</a:t>
                      </a:r>
                      <a:r>
                        <a:rPr lang="zh-TW" altLang="en-US" sz="3200" dirty="0">
                          <a:latin typeface="微軟正黑體" panose="020B0604030504040204" pitchFamily="34" charset="-120"/>
                          <a:ea typeface="微軟正黑體" panose="020B0604030504040204" pitchFamily="34" charset="-120"/>
                        </a:rPr>
                        <a:t>、肌肉的机能由于外界的各种事物的刺激或病变而发生暂时性或永久的失常现象。</a:t>
                      </a:r>
                    </a:p>
                  </a:txBody>
                  <a:tcPr anchor="ctr">
                    <a:noFill/>
                  </a:tcPr>
                </a:tc>
                <a:extLst>
                  <a:ext uri="{0D108BD9-81ED-4DB2-BD59-A6C34878D82A}">
                    <a16:rowId xmlns:a16="http://schemas.microsoft.com/office/drawing/2014/main" val="1351236307"/>
                  </a:ext>
                </a:extLst>
              </a:tr>
              <a:tr h="809670">
                <a:tc>
                  <a:txBody>
                    <a:bodyPr/>
                    <a:lstStyle/>
                    <a:p>
                      <a:pPr algn="ctr"/>
                      <a:r>
                        <a:rPr lang="zh-TW" altLang="en-US" sz="3200" dirty="0"/>
                        <a:t>引申义</a:t>
                      </a:r>
                    </a:p>
                  </a:txBody>
                  <a:tcPr anchor="ctr">
                    <a:solidFill>
                      <a:srgbClr val="DFE8E8"/>
                    </a:solidFill>
                  </a:tcPr>
                </a:tc>
                <a:tc>
                  <a:txBody>
                    <a:bodyPr/>
                    <a:lstStyle/>
                    <a:p>
                      <a:pPr algn="ctr"/>
                      <a:r>
                        <a:rPr lang="zh-TW" altLang="en-US" sz="3200" dirty="0">
                          <a:latin typeface="微軟正黑體" panose="020B0604030504040204" pitchFamily="34" charset="-120"/>
                          <a:ea typeface="微軟正黑體" panose="020B0604030504040204" pitchFamily="34" charset="-120"/>
                        </a:rPr>
                        <a:t>丧失</a:t>
                      </a:r>
                      <a:r>
                        <a:rPr lang="en-US" altLang="zh-TW" sz="3200" dirty="0">
                          <a:latin typeface="微軟正黑體" panose="020B0604030504040204" pitchFamily="34" charset="-120"/>
                          <a:ea typeface="微軟正黑體" panose="020B0604030504040204" pitchFamily="34" charset="-120"/>
                        </a:rPr>
                        <a:t>(</a:t>
                      </a:r>
                      <a:r>
                        <a:rPr lang="zh-TW" altLang="en-US" sz="3200" dirty="0">
                          <a:latin typeface="微軟正黑體" panose="020B0604030504040204" pitchFamily="34" charset="-120"/>
                          <a:ea typeface="微軟正黑體" panose="020B0604030504040204" pitchFamily="34" charset="-120"/>
                        </a:rPr>
                        <a:t>或使人丧失</a:t>
                      </a:r>
                      <a:r>
                        <a:rPr lang="en-US" altLang="zh-TW" sz="3200" dirty="0">
                          <a:latin typeface="微軟正黑體" panose="020B0604030504040204" pitchFamily="34" charset="-120"/>
                          <a:ea typeface="微軟正黑體" panose="020B0604030504040204" pitchFamily="34" charset="-120"/>
                        </a:rPr>
                        <a:t>)</a:t>
                      </a:r>
                      <a:r>
                        <a:rPr lang="zh-TW" altLang="en-US" sz="3200" dirty="0">
                          <a:latin typeface="微軟正黑體" panose="020B0604030504040204" pitchFamily="34" charset="-120"/>
                          <a:ea typeface="微軟正黑體" panose="020B0604030504040204" pitchFamily="34" charset="-120"/>
                        </a:rPr>
                        <a:t>警惕。</a:t>
                      </a:r>
                    </a:p>
                  </a:txBody>
                  <a:tcPr anchor="ctr">
                    <a:noFill/>
                  </a:tcPr>
                </a:tc>
                <a:extLst>
                  <a:ext uri="{0D108BD9-81ED-4DB2-BD59-A6C34878D82A}">
                    <a16:rowId xmlns:a16="http://schemas.microsoft.com/office/drawing/2014/main" val="2954046335"/>
                  </a:ext>
                </a:extLst>
              </a:tr>
            </a:tbl>
          </a:graphicData>
        </a:graphic>
      </p:graphicFrame>
      <p:sp>
        <p:nvSpPr>
          <p:cNvPr id="14" name="文字方塊 13">
            <a:extLst>
              <a:ext uri="{FF2B5EF4-FFF2-40B4-BE49-F238E27FC236}">
                <a16:creationId xmlns:a16="http://schemas.microsoft.com/office/drawing/2014/main" id="{D4B72E4F-ADD1-41C9-9DB9-3D6DBF8D13C1}"/>
              </a:ext>
            </a:extLst>
          </p:cNvPr>
          <p:cNvSpPr txBox="1"/>
          <p:nvPr/>
        </p:nvSpPr>
        <p:spPr>
          <a:xfrm>
            <a:off x="349565" y="4371264"/>
            <a:ext cx="11511920" cy="2217851"/>
          </a:xfrm>
          <a:prstGeom prst="rect">
            <a:avLst/>
          </a:prstGeom>
          <a:noFill/>
        </p:spPr>
        <p:txBody>
          <a:bodyPr wrap="square" rtlCol="0">
            <a:spAutoFit/>
          </a:bodyPr>
          <a:lstStyle/>
          <a:p>
            <a:pPr>
              <a:lnSpc>
                <a:spcPct val="150000"/>
              </a:lnSpc>
            </a:pPr>
            <a:r>
              <a:rPr lang="en-US" altLang="zh-TW" sz="3200" dirty="0">
                <a:latin typeface="微軟正黑體" panose="020B0604030504040204" pitchFamily="34" charset="-120"/>
                <a:ea typeface="微軟正黑體" panose="020B0604030504040204" pitchFamily="34" charset="-120"/>
              </a:rPr>
              <a:t>1.</a:t>
            </a:r>
            <a:r>
              <a:rPr lang="zh-TW" altLang="en-US" sz="3200" dirty="0">
                <a:latin typeface="微軟正黑體" panose="020B0604030504040204" pitchFamily="34" charset="-120"/>
                <a:ea typeface="微軟正黑體" panose="020B0604030504040204" pitchFamily="34" charset="-120"/>
              </a:rPr>
              <a:t>由于脑血管硬化，今年秋天爷爷得了中风，从此半边身体就</a:t>
            </a:r>
            <a:r>
              <a:rPr lang="zh-TW" altLang="en-US" sz="3200" dirty="0">
                <a:highlight>
                  <a:srgbClr val="FFFF00"/>
                </a:highlight>
                <a:latin typeface="微軟正黑體" panose="020B0604030504040204" pitchFamily="34" charset="-120"/>
                <a:ea typeface="微軟正黑體" panose="020B0604030504040204" pitchFamily="34" charset="-120"/>
              </a:rPr>
              <a:t>麻</a:t>
            </a:r>
            <a:endParaRPr lang="en-US" altLang="zh-TW" sz="3200" dirty="0">
              <a:highlight>
                <a:srgbClr val="FFFF00"/>
              </a:highlight>
              <a:latin typeface="微軟正黑體" panose="020B0604030504040204" pitchFamily="34" charset="-120"/>
              <a:ea typeface="微軟正黑體" panose="020B0604030504040204" pitchFamily="34" charset="-120"/>
            </a:endParaRPr>
          </a:p>
          <a:p>
            <a:pPr>
              <a:lnSpc>
                <a:spcPct val="150000"/>
              </a:lnSpc>
            </a:pPr>
            <a:r>
              <a:rPr lang="zh-TW" altLang="en-US" sz="3200" dirty="0">
                <a:latin typeface="微軟正黑體" panose="020B0604030504040204" pitchFamily="34" charset="-120"/>
                <a:ea typeface="微軟正黑體" panose="020B0604030504040204" pitchFamily="34" charset="-120"/>
              </a:rPr>
              <a:t>   </a:t>
            </a:r>
            <a:r>
              <a:rPr lang="zh-TW" altLang="en-US" sz="3200" dirty="0">
                <a:highlight>
                  <a:srgbClr val="FFFF00"/>
                </a:highlight>
                <a:latin typeface="微軟正黑體" panose="020B0604030504040204" pitchFamily="34" charset="-120"/>
                <a:ea typeface="微軟正黑體" panose="020B0604030504040204" pitchFamily="34" charset="-120"/>
              </a:rPr>
              <a:t>痹</a:t>
            </a:r>
            <a:r>
              <a:rPr lang="zh-TW" altLang="en-US" sz="3200" dirty="0">
                <a:latin typeface="微軟正黑體" panose="020B0604030504040204" pitchFamily="34" charset="-120"/>
                <a:ea typeface="微軟正黑體" panose="020B0604030504040204" pitchFamily="34" charset="-120"/>
              </a:rPr>
              <a:t>了，失去了知觉。</a:t>
            </a:r>
            <a:endParaRPr lang="en-US" altLang="zh-TW" sz="3200" dirty="0">
              <a:latin typeface="微軟正黑體" panose="020B0604030504040204" pitchFamily="34" charset="-120"/>
              <a:ea typeface="微軟正黑體" panose="020B0604030504040204" pitchFamily="34" charset="-120"/>
            </a:endParaRPr>
          </a:p>
          <a:p>
            <a:pPr>
              <a:lnSpc>
                <a:spcPct val="150000"/>
              </a:lnSpc>
            </a:pPr>
            <a:r>
              <a:rPr lang="en-US" altLang="zh-TW" sz="3200" dirty="0">
                <a:latin typeface="微軟正黑體" panose="020B0604030504040204" pitchFamily="34" charset="-120"/>
                <a:ea typeface="微軟正黑體" panose="020B0604030504040204" pitchFamily="34" charset="-120"/>
              </a:rPr>
              <a:t>2.</a:t>
            </a:r>
            <a:r>
              <a:rPr lang="zh-TW" altLang="en-US" sz="3200" dirty="0">
                <a:latin typeface="微軟正黑體" panose="020B0604030504040204" pitchFamily="34" charset="-120"/>
                <a:ea typeface="微軟正黑體" panose="020B0604030504040204" pitchFamily="34" charset="-120"/>
              </a:rPr>
              <a:t>最近这里治安情况不好，大家晚上要提高警惕，千万不能</a:t>
            </a:r>
            <a:r>
              <a:rPr lang="zh-TW" altLang="en-US" sz="3200" dirty="0">
                <a:highlight>
                  <a:srgbClr val="FFFF00"/>
                </a:highlight>
                <a:latin typeface="微軟正黑體" panose="020B0604030504040204" pitchFamily="34" charset="-120"/>
              </a:rPr>
              <a:t>麻痹</a:t>
            </a:r>
            <a:r>
              <a:rPr lang="zh-TW" altLang="en-US" sz="3200" dirty="0">
                <a:latin typeface="微軟正黑體" panose="020B0604030504040204" pitchFamily="34" charset="-120"/>
                <a:ea typeface="微軟正黑體" panose="020B0604030504040204" pitchFamily="34" charset="-120"/>
              </a:rPr>
              <a:t>。</a:t>
            </a:r>
            <a:endParaRPr lang="en-US" altLang="zh-TW" sz="32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4276937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6A35303D-6CC8-428C-B444-EE1FB04D5DE8}"/>
              </a:ext>
            </a:extLst>
          </p:cNvPr>
          <p:cNvSpPr txBox="1"/>
          <p:nvPr/>
        </p:nvSpPr>
        <p:spPr>
          <a:xfrm>
            <a:off x="349565" y="32292"/>
            <a:ext cx="2900365" cy="523220"/>
          </a:xfrm>
          <a:prstGeom prst="rect">
            <a:avLst/>
          </a:prstGeom>
          <a:solidFill>
            <a:srgbClr val="006666"/>
          </a:solidFill>
          <a:ln w="38100">
            <a:solidFill>
              <a:srgbClr val="006666"/>
            </a:solidFill>
          </a:ln>
        </p:spPr>
        <p:txBody>
          <a:bodyPr wrap="square" rtlCol="0">
            <a:spAutoFit/>
          </a:bodyPr>
          <a:lstStyle/>
          <a:p>
            <a:pPr algn="ctr"/>
            <a:r>
              <a:rPr lang="zh-TW" altLang="en-US" sz="2800" dirty="0">
                <a:solidFill>
                  <a:schemeClr val="bg1"/>
                </a:solidFill>
                <a:latin typeface="微軟正黑體" panose="020B0604030504040204" pitchFamily="34" charset="-120"/>
                <a:ea typeface="微軟正黑體" panose="020B0604030504040204" pitchFamily="34" charset="-120"/>
              </a:rPr>
              <a:t>麻木</a:t>
            </a:r>
            <a:endParaRPr lang="en-US" altLang="zh-TW" sz="2800" dirty="0">
              <a:solidFill>
                <a:schemeClr val="bg1"/>
              </a:solidFill>
              <a:latin typeface="微軟正黑體" panose="020B0604030504040204" pitchFamily="34" charset="-120"/>
              <a:ea typeface="微軟正黑體" panose="020B0604030504040204" pitchFamily="34" charset="-120"/>
            </a:endParaRPr>
          </a:p>
        </p:txBody>
      </p:sp>
      <p:sp>
        <p:nvSpPr>
          <p:cNvPr id="3" name="文字方塊 2">
            <a:extLst>
              <a:ext uri="{FF2B5EF4-FFF2-40B4-BE49-F238E27FC236}">
                <a16:creationId xmlns:a16="http://schemas.microsoft.com/office/drawing/2014/main" id="{2AD805DF-D8F2-4C40-B812-6025D886CDC7}"/>
              </a:ext>
            </a:extLst>
          </p:cNvPr>
          <p:cNvSpPr txBox="1"/>
          <p:nvPr/>
        </p:nvSpPr>
        <p:spPr>
          <a:xfrm>
            <a:off x="8961120" y="40295"/>
            <a:ext cx="2900365" cy="523220"/>
          </a:xfrm>
          <a:prstGeom prst="rect">
            <a:avLst/>
          </a:prstGeom>
          <a:solidFill>
            <a:srgbClr val="006666"/>
          </a:solidFill>
          <a:ln w="38100">
            <a:solidFill>
              <a:srgbClr val="006666"/>
            </a:solidFill>
          </a:ln>
        </p:spPr>
        <p:txBody>
          <a:bodyPr wrap="square" rtlCol="0">
            <a:spAutoFit/>
          </a:bodyPr>
          <a:lstStyle/>
          <a:p>
            <a:pPr algn="ctr"/>
            <a:r>
              <a:rPr lang="zh-TW" altLang="en-US" sz="2800" dirty="0">
                <a:solidFill>
                  <a:schemeClr val="bg1"/>
                </a:solidFill>
                <a:latin typeface="微軟正黑體" panose="020B0604030504040204" pitchFamily="34" charset="-120"/>
                <a:ea typeface="微軟正黑體" panose="020B0604030504040204" pitchFamily="34" charset="-120"/>
              </a:rPr>
              <a:t>麻醉</a:t>
            </a:r>
            <a:endParaRPr lang="en-US" altLang="zh-TW" sz="2800" dirty="0">
              <a:solidFill>
                <a:schemeClr val="bg1"/>
              </a:solidFill>
              <a:latin typeface="微軟正黑體" panose="020B0604030504040204" pitchFamily="34" charset="-120"/>
              <a:ea typeface="微軟正黑體" panose="020B0604030504040204" pitchFamily="34" charset="-120"/>
            </a:endParaRPr>
          </a:p>
        </p:txBody>
      </p:sp>
      <p:cxnSp>
        <p:nvCxnSpPr>
          <p:cNvPr id="10" name="直線接點 9">
            <a:extLst>
              <a:ext uri="{FF2B5EF4-FFF2-40B4-BE49-F238E27FC236}">
                <a16:creationId xmlns:a16="http://schemas.microsoft.com/office/drawing/2014/main" id="{32FC350C-1C13-4DDA-A8FD-BDC15F8EE7E2}"/>
              </a:ext>
            </a:extLst>
          </p:cNvPr>
          <p:cNvCxnSpPr>
            <a:cxnSpLocks/>
            <a:stCxn id="2" idx="3"/>
            <a:endCxn id="8" idx="1"/>
          </p:cNvCxnSpPr>
          <p:nvPr/>
        </p:nvCxnSpPr>
        <p:spPr>
          <a:xfrm>
            <a:off x="3249930" y="293902"/>
            <a:ext cx="1359375" cy="8003"/>
          </a:xfrm>
          <a:prstGeom prst="line">
            <a:avLst/>
          </a:prstGeom>
          <a:ln w="76200">
            <a:solidFill>
              <a:srgbClr val="006666"/>
            </a:solidFill>
          </a:ln>
        </p:spPr>
        <p:style>
          <a:lnRef idx="1">
            <a:schemeClr val="accent1"/>
          </a:lnRef>
          <a:fillRef idx="0">
            <a:schemeClr val="accent1"/>
          </a:fillRef>
          <a:effectRef idx="0">
            <a:schemeClr val="accent1"/>
          </a:effectRef>
          <a:fontRef idx="minor">
            <a:schemeClr val="tx1"/>
          </a:fontRef>
        </p:style>
      </p:cxnSp>
      <p:sp>
        <p:nvSpPr>
          <p:cNvPr id="8" name="文字方塊 7">
            <a:extLst>
              <a:ext uri="{FF2B5EF4-FFF2-40B4-BE49-F238E27FC236}">
                <a16:creationId xmlns:a16="http://schemas.microsoft.com/office/drawing/2014/main" id="{39F07E0F-BD92-4353-A9FA-AF6349DEE446}"/>
              </a:ext>
            </a:extLst>
          </p:cNvPr>
          <p:cNvSpPr txBox="1"/>
          <p:nvPr/>
        </p:nvSpPr>
        <p:spPr>
          <a:xfrm>
            <a:off x="4609305" y="40295"/>
            <a:ext cx="2900365" cy="523220"/>
          </a:xfrm>
          <a:prstGeom prst="rect">
            <a:avLst/>
          </a:prstGeom>
          <a:solidFill>
            <a:srgbClr val="006666"/>
          </a:solidFill>
          <a:ln w="38100">
            <a:solidFill>
              <a:srgbClr val="006666"/>
            </a:solidFill>
          </a:ln>
        </p:spPr>
        <p:txBody>
          <a:bodyPr wrap="square" rtlCol="0">
            <a:spAutoFit/>
          </a:bodyPr>
          <a:lstStyle/>
          <a:p>
            <a:pPr algn="ctr"/>
            <a:r>
              <a:rPr lang="zh-TW" altLang="en-US" sz="2800" dirty="0">
                <a:solidFill>
                  <a:schemeClr val="bg1"/>
                </a:solidFill>
                <a:latin typeface="微軟正黑體" panose="020B0604030504040204" pitchFamily="34" charset="-120"/>
                <a:ea typeface="微軟正黑體" panose="020B0604030504040204" pitchFamily="34" charset="-120"/>
              </a:rPr>
              <a:t>麻痹</a:t>
            </a:r>
            <a:endParaRPr lang="en-US" altLang="zh-TW" sz="2800" dirty="0">
              <a:solidFill>
                <a:schemeClr val="bg1"/>
              </a:solidFill>
              <a:latin typeface="微軟正黑體" panose="020B0604030504040204" pitchFamily="34" charset="-120"/>
              <a:ea typeface="微軟正黑體" panose="020B0604030504040204" pitchFamily="34" charset="-120"/>
            </a:endParaRPr>
          </a:p>
        </p:txBody>
      </p:sp>
      <p:cxnSp>
        <p:nvCxnSpPr>
          <p:cNvPr id="12" name="直線接點 11">
            <a:extLst>
              <a:ext uri="{FF2B5EF4-FFF2-40B4-BE49-F238E27FC236}">
                <a16:creationId xmlns:a16="http://schemas.microsoft.com/office/drawing/2014/main" id="{D286DAC6-1998-4890-AC4C-2A628E292BFE}"/>
              </a:ext>
            </a:extLst>
          </p:cNvPr>
          <p:cNvCxnSpPr>
            <a:cxnSpLocks/>
            <a:stCxn id="8" idx="3"/>
            <a:endCxn id="3" idx="1"/>
          </p:cNvCxnSpPr>
          <p:nvPr/>
        </p:nvCxnSpPr>
        <p:spPr>
          <a:xfrm>
            <a:off x="7509670" y="301905"/>
            <a:ext cx="1451450" cy="0"/>
          </a:xfrm>
          <a:prstGeom prst="line">
            <a:avLst/>
          </a:prstGeom>
          <a:ln w="76200">
            <a:solidFill>
              <a:srgbClr val="006666"/>
            </a:solidFill>
          </a:ln>
        </p:spPr>
        <p:style>
          <a:lnRef idx="1">
            <a:schemeClr val="accent1"/>
          </a:lnRef>
          <a:fillRef idx="0">
            <a:schemeClr val="accent1"/>
          </a:fillRef>
          <a:effectRef idx="0">
            <a:schemeClr val="accent1"/>
          </a:effectRef>
          <a:fontRef idx="minor">
            <a:schemeClr val="tx1"/>
          </a:fontRef>
        </p:style>
      </p:cxnSp>
      <p:graphicFrame>
        <p:nvGraphicFramePr>
          <p:cNvPr id="11" name="表格 12">
            <a:extLst>
              <a:ext uri="{FF2B5EF4-FFF2-40B4-BE49-F238E27FC236}">
                <a16:creationId xmlns:a16="http://schemas.microsoft.com/office/drawing/2014/main" id="{E4674FCF-E314-40CB-9C7F-FB38C0A61AF0}"/>
              </a:ext>
            </a:extLst>
          </p:cNvPr>
          <p:cNvGraphicFramePr>
            <a:graphicFrameLocks noGrp="1"/>
          </p:cNvGraphicFramePr>
          <p:nvPr>
            <p:extLst>
              <p:ext uri="{D42A27DB-BD31-4B8C-83A1-F6EECF244321}">
                <p14:modId xmlns:p14="http://schemas.microsoft.com/office/powerpoint/2010/main" val="3131820143"/>
              </p:ext>
            </p:extLst>
          </p:nvPr>
        </p:nvGraphicFramePr>
        <p:xfrm>
          <a:off x="349565" y="636310"/>
          <a:ext cx="11530971" cy="2914632"/>
        </p:xfrm>
        <a:graphic>
          <a:graphicData uri="http://schemas.openxmlformats.org/drawingml/2006/table">
            <a:tbl>
              <a:tblPr firstRow="1" bandRow="1">
                <a:tableStyleId>{BC89EF96-8CEA-46FF-86C4-4CE0E7609802}</a:tableStyleId>
              </a:tblPr>
              <a:tblGrid>
                <a:gridCol w="1789230">
                  <a:extLst>
                    <a:ext uri="{9D8B030D-6E8A-4147-A177-3AD203B41FA5}">
                      <a16:colId xmlns:a16="http://schemas.microsoft.com/office/drawing/2014/main" val="1910205793"/>
                    </a:ext>
                  </a:extLst>
                </a:gridCol>
                <a:gridCol w="9741741">
                  <a:extLst>
                    <a:ext uri="{9D8B030D-6E8A-4147-A177-3AD203B41FA5}">
                      <a16:colId xmlns:a16="http://schemas.microsoft.com/office/drawing/2014/main" val="36569244"/>
                    </a:ext>
                  </a:extLst>
                </a:gridCol>
              </a:tblGrid>
              <a:tr h="378670">
                <a:tc gridSpan="2">
                  <a:txBody>
                    <a:bodyPr/>
                    <a:lstStyle/>
                    <a:p>
                      <a:pPr algn="ctr"/>
                      <a:r>
                        <a:rPr lang="zh-TW" altLang="en-US" sz="3600" dirty="0">
                          <a:solidFill>
                            <a:schemeClr val="bg1"/>
                          </a:solidFill>
                        </a:rPr>
                        <a:t>麻醉</a:t>
                      </a:r>
                    </a:p>
                  </a:txBody>
                  <a:tcPr anchor="ctr">
                    <a:solidFill>
                      <a:srgbClr val="006666"/>
                    </a:solidFill>
                  </a:tcPr>
                </a:tc>
                <a:tc hMerge="1">
                  <a:txBody>
                    <a:bodyPr/>
                    <a:lstStyle/>
                    <a:p>
                      <a:endParaRPr lang="zh-TW" altLang="en-US" dirty="0"/>
                    </a:p>
                  </a:txBody>
                  <a:tcPr>
                    <a:solidFill>
                      <a:srgbClr val="006666"/>
                    </a:solidFill>
                  </a:tcPr>
                </a:tc>
                <a:extLst>
                  <a:ext uri="{0D108BD9-81ED-4DB2-BD59-A6C34878D82A}">
                    <a16:rowId xmlns:a16="http://schemas.microsoft.com/office/drawing/2014/main" val="3207421056"/>
                  </a:ext>
                </a:extLst>
              </a:tr>
              <a:tr h="1164608">
                <a:tc>
                  <a:txBody>
                    <a:bodyPr/>
                    <a:lstStyle/>
                    <a:p>
                      <a:pPr algn="ctr"/>
                      <a:r>
                        <a:rPr lang="zh-TW" altLang="en-US" sz="3200" dirty="0"/>
                        <a:t>本义</a:t>
                      </a:r>
                    </a:p>
                  </a:txBody>
                  <a:tcPr anchor="ctr">
                    <a:solidFill>
                      <a:srgbClr val="DFE8E8"/>
                    </a:solidFill>
                  </a:tcPr>
                </a:tc>
                <a:tc>
                  <a:txBody>
                    <a:bodyPr/>
                    <a:lstStyle/>
                    <a:p>
                      <a:pPr algn="ctr">
                        <a:lnSpc>
                          <a:spcPct val="150000"/>
                        </a:lnSpc>
                      </a:pPr>
                      <a:r>
                        <a:rPr lang="zh-TW" altLang="en-US" sz="3200" dirty="0">
                          <a:latin typeface="微軟正黑體" panose="020B0604030504040204" pitchFamily="34" charset="-120"/>
                          <a:ea typeface="微軟正黑體" panose="020B0604030504040204" pitchFamily="34" charset="-120"/>
                        </a:rPr>
                        <a:t>由于医疗上的需要，用药物、针刺等刺激的方法，使全身或身体的某部份的神经暂时失去反应。</a:t>
                      </a:r>
                    </a:p>
                  </a:txBody>
                  <a:tcPr anchor="ctr">
                    <a:noFill/>
                  </a:tcPr>
                </a:tc>
                <a:extLst>
                  <a:ext uri="{0D108BD9-81ED-4DB2-BD59-A6C34878D82A}">
                    <a16:rowId xmlns:a16="http://schemas.microsoft.com/office/drawing/2014/main" val="1351236307"/>
                  </a:ext>
                </a:extLst>
              </a:tr>
              <a:tr h="809670">
                <a:tc>
                  <a:txBody>
                    <a:bodyPr/>
                    <a:lstStyle/>
                    <a:p>
                      <a:pPr algn="ctr"/>
                      <a:r>
                        <a:rPr lang="zh-TW" altLang="en-US" sz="3200" dirty="0"/>
                        <a:t>引申义</a:t>
                      </a:r>
                    </a:p>
                  </a:txBody>
                  <a:tcPr anchor="ctr">
                    <a:solidFill>
                      <a:srgbClr val="DFE8E8"/>
                    </a:solidFill>
                  </a:tcPr>
                </a:tc>
                <a:tc>
                  <a:txBody>
                    <a:bodyPr/>
                    <a:lstStyle/>
                    <a:p>
                      <a:pPr algn="ctr"/>
                      <a:r>
                        <a:rPr lang="zh-TW" altLang="en-US" sz="3200" dirty="0">
                          <a:latin typeface="微軟正黑體" panose="020B0604030504040204" pitchFamily="34" charset="-120"/>
                          <a:ea typeface="微軟正黑體" panose="020B0604030504040204" pitchFamily="34" charset="-120"/>
                        </a:rPr>
                        <a:t>某种手段使人认识模糊、意志消沉。</a:t>
                      </a:r>
                    </a:p>
                  </a:txBody>
                  <a:tcPr anchor="ctr">
                    <a:noFill/>
                  </a:tcPr>
                </a:tc>
                <a:extLst>
                  <a:ext uri="{0D108BD9-81ED-4DB2-BD59-A6C34878D82A}">
                    <a16:rowId xmlns:a16="http://schemas.microsoft.com/office/drawing/2014/main" val="2954046335"/>
                  </a:ext>
                </a:extLst>
              </a:tr>
            </a:tbl>
          </a:graphicData>
        </a:graphic>
      </p:graphicFrame>
      <p:sp>
        <p:nvSpPr>
          <p:cNvPr id="14" name="文字方塊 13">
            <a:extLst>
              <a:ext uri="{FF2B5EF4-FFF2-40B4-BE49-F238E27FC236}">
                <a16:creationId xmlns:a16="http://schemas.microsoft.com/office/drawing/2014/main" id="{D4B72E4F-ADD1-41C9-9DB9-3D6DBF8D13C1}"/>
              </a:ext>
            </a:extLst>
          </p:cNvPr>
          <p:cNvSpPr txBox="1"/>
          <p:nvPr/>
        </p:nvSpPr>
        <p:spPr>
          <a:xfrm>
            <a:off x="340040" y="3878294"/>
            <a:ext cx="11511920" cy="1479187"/>
          </a:xfrm>
          <a:prstGeom prst="rect">
            <a:avLst/>
          </a:prstGeom>
          <a:noFill/>
        </p:spPr>
        <p:txBody>
          <a:bodyPr wrap="square" rtlCol="0">
            <a:spAutoFit/>
          </a:bodyPr>
          <a:lstStyle/>
          <a:p>
            <a:pPr>
              <a:lnSpc>
                <a:spcPct val="150000"/>
              </a:lnSpc>
            </a:pPr>
            <a:r>
              <a:rPr lang="en-US" altLang="zh-TW" sz="3200" dirty="0">
                <a:latin typeface="微軟正黑體" panose="020B0604030504040204" pitchFamily="34" charset="-120"/>
                <a:ea typeface="微軟正黑體" panose="020B0604030504040204" pitchFamily="34" charset="-120"/>
              </a:rPr>
              <a:t>1.</a:t>
            </a:r>
            <a:r>
              <a:rPr lang="zh-TW" altLang="en-US" sz="3200" dirty="0">
                <a:latin typeface="微軟正黑體" panose="020B0604030504040204" pitchFamily="34" charset="-120"/>
                <a:ea typeface="微軟正黑體" panose="020B0604030504040204" pitchFamily="34" charset="-120"/>
              </a:rPr>
              <a:t>病人已经</a:t>
            </a:r>
            <a:r>
              <a:rPr lang="zh-TW" altLang="en-US" sz="3200" dirty="0">
                <a:highlight>
                  <a:srgbClr val="FFFF00"/>
                </a:highlight>
                <a:latin typeface="微軟正黑體" panose="020B0604030504040204" pitchFamily="34" charset="-120"/>
                <a:ea typeface="微軟正黑體" panose="020B0604030504040204" pitchFamily="34" charset="-120"/>
              </a:rPr>
              <a:t>麻醉</a:t>
            </a:r>
            <a:r>
              <a:rPr lang="zh-TW" altLang="en-US" sz="3200" dirty="0">
                <a:latin typeface="微軟正黑體" panose="020B0604030504040204" pitchFamily="34" charset="-120"/>
                <a:ea typeface="微軟正黑體" panose="020B0604030504040204" pitchFamily="34" charset="-120"/>
              </a:rPr>
              <a:t>了，手术马上就要开始了。</a:t>
            </a:r>
            <a:endParaRPr lang="en-US" altLang="zh-TW" sz="3200" dirty="0">
              <a:latin typeface="微軟正黑體" panose="020B0604030504040204" pitchFamily="34" charset="-120"/>
              <a:ea typeface="微軟正黑體" panose="020B0604030504040204" pitchFamily="34" charset="-120"/>
            </a:endParaRPr>
          </a:p>
          <a:p>
            <a:pPr>
              <a:lnSpc>
                <a:spcPct val="150000"/>
              </a:lnSpc>
            </a:pPr>
            <a:r>
              <a:rPr lang="en-US" altLang="zh-TW" sz="3200" dirty="0">
                <a:latin typeface="微軟正黑體" panose="020B0604030504040204" pitchFamily="34" charset="-120"/>
                <a:ea typeface="微軟正黑體" panose="020B0604030504040204" pitchFamily="34" charset="-120"/>
              </a:rPr>
              <a:t>2.</a:t>
            </a:r>
            <a:r>
              <a:rPr lang="zh-TW" altLang="en-US" sz="3200" dirty="0">
                <a:latin typeface="微軟正黑體" panose="020B0604030504040204" pitchFamily="34" charset="-120"/>
                <a:ea typeface="微軟正黑體" panose="020B0604030504040204" pitchFamily="34" charset="-120"/>
              </a:rPr>
              <a:t>封建时代的统治者用他们的思想</a:t>
            </a:r>
            <a:r>
              <a:rPr lang="zh-TW" altLang="en-US" sz="3200" dirty="0">
                <a:highlight>
                  <a:srgbClr val="FFFF00"/>
                </a:highlight>
                <a:latin typeface="微軟正黑體" panose="020B0604030504040204" pitchFamily="34" charset="-120"/>
                <a:ea typeface="微軟正黑體" panose="020B0604030504040204" pitchFamily="34" charset="-120"/>
              </a:rPr>
              <a:t>麻醉</a:t>
            </a:r>
            <a:r>
              <a:rPr lang="zh-TW" altLang="en-US" sz="3200" dirty="0">
                <a:latin typeface="微軟正黑體" panose="020B0604030504040204" pitchFamily="34" charset="-120"/>
                <a:ea typeface="微軟正黑體" panose="020B0604030504040204" pitchFamily="34" charset="-120"/>
              </a:rPr>
              <a:t>老百姓的灵魂。</a:t>
            </a:r>
            <a:endParaRPr lang="en-US" altLang="zh-TW" sz="32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904297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6A35303D-6CC8-428C-B444-EE1FB04D5DE8}"/>
              </a:ext>
            </a:extLst>
          </p:cNvPr>
          <p:cNvSpPr txBox="1"/>
          <p:nvPr/>
        </p:nvSpPr>
        <p:spPr>
          <a:xfrm>
            <a:off x="349565" y="32292"/>
            <a:ext cx="2900365" cy="523220"/>
          </a:xfrm>
          <a:prstGeom prst="rect">
            <a:avLst/>
          </a:prstGeom>
          <a:solidFill>
            <a:srgbClr val="006666"/>
          </a:solidFill>
          <a:ln w="38100">
            <a:solidFill>
              <a:srgbClr val="006666"/>
            </a:solidFill>
          </a:ln>
        </p:spPr>
        <p:txBody>
          <a:bodyPr wrap="square" rtlCol="0">
            <a:spAutoFit/>
          </a:bodyPr>
          <a:lstStyle/>
          <a:p>
            <a:pPr algn="ctr"/>
            <a:r>
              <a:rPr lang="zh-TW" altLang="en-US" sz="2800" dirty="0">
                <a:solidFill>
                  <a:schemeClr val="bg1"/>
                </a:solidFill>
                <a:latin typeface="微軟正黑體" panose="020B0604030504040204" pitchFamily="34" charset="-120"/>
                <a:ea typeface="微軟正黑體" panose="020B0604030504040204" pitchFamily="34" charset="-120"/>
              </a:rPr>
              <a:t>麻木</a:t>
            </a:r>
            <a:endParaRPr lang="en-US" altLang="zh-TW" sz="2800" dirty="0">
              <a:solidFill>
                <a:schemeClr val="bg1"/>
              </a:solidFill>
              <a:latin typeface="微軟正黑體" panose="020B0604030504040204" pitchFamily="34" charset="-120"/>
              <a:ea typeface="微軟正黑體" panose="020B0604030504040204" pitchFamily="34" charset="-120"/>
            </a:endParaRPr>
          </a:p>
        </p:txBody>
      </p:sp>
      <p:sp>
        <p:nvSpPr>
          <p:cNvPr id="3" name="文字方塊 2">
            <a:extLst>
              <a:ext uri="{FF2B5EF4-FFF2-40B4-BE49-F238E27FC236}">
                <a16:creationId xmlns:a16="http://schemas.microsoft.com/office/drawing/2014/main" id="{2AD805DF-D8F2-4C40-B812-6025D886CDC7}"/>
              </a:ext>
            </a:extLst>
          </p:cNvPr>
          <p:cNvSpPr txBox="1"/>
          <p:nvPr/>
        </p:nvSpPr>
        <p:spPr>
          <a:xfrm>
            <a:off x="8961120" y="40295"/>
            <a:ext cx="2900365" cy="523220"/>
          </a:xfrm>
          <a:prstGeom prst="rect">
            <a:avLst/>
          </a:prstGeom>
          <a:solidFill>
            <a:srgbClr val="006666"/>
          </a:solidFill>
          <a:ln w="38100">
            <a:solidFill>
              <a:srgbClr val="006666"/>
            </a:solidFill>
          </a:ln>
        </p:spPr>
        <p:txBody>
          <a:bodyPr wrap="square" rtlCol="0">
            <a:spAutoFit/>
          </a:bodyPr>
          <a:lstStyle/>
          <a:p>
            <a:pPr algn="ctr"/>
            <a:r>
              <a:rPr lang="zh-TW" altLang="en-US" sz="2800" dirty="0">
                <a:solidFill>
                  <a:schemeClr val="bg1"/>
                </a:solidFill>
                <a:latin typeface="微軟正黑體" panose="020B0604030504040204" pitchFamily="34" charset="-120"/>
                <a:ea typeface="微軟正黑體" panose="020B0604030504040204" pitchFamily="34" charset="-120"/>
              </a:rPr>
              <a:t>麻醉</a:t>
            </a:r>
            <a:endParaRPr lang="en-US" altLang="zh-TW" sz="2800" dirty="0">
              <a:solidFill>
                <a:schemeClr val="bg1"/>
              </a:solidFill>
              <a:latin typeface="微軟正黑體" panose="020B0604030504040204" pitchFamily="34" charset="-120"/>
              <a:ea typeface="微軟正黑體" panose="020B0604030504040204" pitchFamily="34" charset="-120"/>
            </a:endParaRPr>
          </a:p>
        </p:txBody>
      </p:sp>
      <p:cxnSp>
        <p:nvCxnSpPr>
          <p:cNvPr id="10" name="直線接點 9">
            <a:extLst>
              <a:ext uri="{FF2B5EF4-FFF2-40B4-BE49-F238E27FC236}">
                <a16:creationId xmlns:a16="http://schemas.microsoft.com/office/drawing/2014/main" id="{32FC350C-1C13-4DDA-A8FD-BDC15F8EE7E2}"/>
              </a:ext>
            </a:extLst>
          </p:cNvPr>
          <p:cNvCxnSpPr>
            <a:cxnSpLocks/>
            <a:stCxn id="2" idx="3"/>
            <a:endCxn id="8" idx="1"/>
          </p:cNvCxnSpPr>
          <p:nvPr/>
        </p:nvCxnSpPr>
        <p:spPr>
          <a:xfrm>
            <a:off x="3249930" y="293902"/>
            <a:ext cx="1359375" cy="8003"/>
          </a:xfrm>
          <a:prstGeom prst="line">
            <a:avLst/>
          </a:prstGeom>
          <a:ln w="76200">
            <a:solidFill>
              <a:srgbClr val="006666"/>
            </a:solidFill>
          </a:ln>
        </p:spPr>
        <p:style>
          <a:lnRef idx="1">
            <a:schemeClr val="accent1"/>
          </a:lnRef>
          <a:fillRef idx="0">
            <a:schemeClr val="accent1"/>
          </a:fillRef>
          <a:effectRef idx="0">
            <a:schemeClr val="accent1"/>
          </a:effectRef>
          <a:fontRef idx="minor">
            <a:schemeClr val="tx1"/>
          </a:fontRef>
        </p:style>
      </p:cxnSp>
      <p:sp>
        <p:nvSpPr>
          <p:cNvPr id="8" name="文字方塊 7">
            <a:extLst>
              <a:ext uri="{FF2B5EF4-FFF2-40B4-BE49-F238E27FC236}">
                <a16:creationId xmlns:a16="http://schemas.microsoft.com/office/drawing/2014/main" id="{39F07E0F-BD92-4353-A9FA-AF6349DEE446}"/>
              </a:ext>
            </a:extLst>
          </p:cNvPr>
          <p:cNvSpPr txBox="1"/>
          <p:nvPr/>
        </p:nvSpPr>
        <p:spPr>
          <a:xfrm>
            <a:off x="4609305" y="40295"/>
            <a:ext cx="2900365" cy="523220"/>
          </a:xfrm>
          <a:prstGeom prst="rect">
            <a:avLst/>
          </a:prstGeom>
          <a:solidFill>
            <a:srgbClr val="006666"/>
          </a:solidFill>
          <a:ln w="38100">
            <a:solidFill>
              <a:srgbClr val="006666"/>
            </a:solidFill>
          </a:ln>
        </p:spPr>
        <p:txBody>
          <a:bodyPr wrap="square" rtlCol="0">
            <a:spAutoFit/>
          </a:bodyPr>
          <a:lstStyle/>
          <a:p>
            <a:pPr algn="ctr"/>
            <a:r>
              <a:rPr lang="zh-TW" altLang="en-US" sz="2800" dirty="0">
                <a:solidFill>
                  <a:schemeClr val="bg1"/>
                </a:solidFill>
                <a:latin typeface="微軟正黑體" panose="020B0604030504040204" pitchFamily="34" charset="-120"/>
                <a:ea typeface="微軟正黑體" panose="020B0604030504040204" pitchFamily="34" charset="-120"/>
              </a:rPr>
              <a:t>麻痹</a:t>
            </a:r>
            <a:endParaRPr lang="en-US" altLang="zh-TW" sz="2800" dirty="0">
              <a:solidFill>
                <a:schemeClr val="bg1"/>
              </a:solidFill>
              <a:latin typeface="微軟正黑體" panose="020B0604030504040204" pitchFamily="34" charset="-120"/>
              <a:ea typeface="微軟正黑體" panose="020B0604030504040204" pitchFamily="34" charset="-120"/>
            </a:endParaRPr>
          </a:p>
        </p:txBody>
      </p:sp>
      <p:cxnSp>
        <p:nvCxnSpPr>
          <p:cNvPr id="12" name="直線接點 11">
            <a:extLst>
              <a:ext uri="{FF2B5EF4-FFF2-40B4-BE49-F238E27FC236}">
                <a16:creationId xmlns:a16="http://schemas.microsoft.com/office/drawing/2014/main" id="{D286DAC6-1998-4890-AC4C-2A628E292BFE}"/>
              </a:ext>
            </a:extLst>
          </p:cNvPr>
          <p:cNvCxnSpPr>
            <a:cxnSpLocks/>
            <a:stCxn id="8" idx="3"/>
            <a:endCxn id="3" idx="1"/>
          </p:cNvCxnSpPr>
          <p:nvPr/>
        </p:nvCxnSpPr>
        <p:spPr>
          <a:xfrm>
            <a:off x="7509670" y="301905"/>
            <a:ext cx="1451450" cy="0"/>
          </a:xfrm>
          <a:prstGeom prst="line">
            <a:avLst/>
          </a:prstGeom>
          <a:ln w="76200">
            <a:solidFill>
              <a:srgbClr val="006666"/>
            </a:solidFill>
          </a:ln>
        </p:spPr>
        <p:style>
          <a:lnRef idx="1">
            <a:schemeClr val="accent1"/>
          </a:lnRef>
          <a:fillRef idx="0">
            <a:schemeClr val="accent1"/>
          </a:fillRef>
          <a:effectRef idx="0">
            <a:schemeClr val="accent1"/>
          </a:effectRef>
          <a:fontRef idx="minor">
            <a:schemeClr val="tx1"/>
          </a:fontRef>
        </p:style>
      </p:cxnSp>
      <p:graphicFrame>
        <p:nvGraphicFramePr>
          <p:cNvPr id="9" name="表格 5">
            <a:extLst>
              <a:ext uri="{FF2B5EF4-FFF2-40B4-BE49-F238E27FC236}">
                <a16:creationId xmlns:a16="http://schemas.microsoft.com/office/drawing/2014/main" id="{9A3C3BF3-E446-42DB-BE65-88D717A5A5A6}"/>
              </a:ext>
            </a:extLst>
          </p:cNvPr>
          <p:cNvGraphicFramePr>
            <a:graphicFrameLocks noGrp="1"/>
          </p:cNvGraphicFramePr>
          <p:nvPr>
            <p:extLst>
              <p:ext uri="{D42A27DB-BD31-4B8C-83A1-F6EECF244321}">
                <p14:modId xmlns:p14="http://schemas.microsoft.com/office/powerpoint/2010/main" val="3030336407"/>
              </p:ext>
            </p:extLst>
          </p:nvPr>
        </p:nvGraphicFramePr>
        <p:xfrm>
          <a:off x="202019" y="825125"/>
          <a:ext cx="11844669" cy="5475286"/>
        </p:xfrm>
        <a:graphic>
          <a:graphicData uri="http://schemas.openxmlformats.org/drawingml/2006/table">
            <a:tbl>
              <a:tblPr firstRow="1" bandRow="1">
                <a:tableStyleId>{5C22544A-7EE6-4342-B048-85BDC9FD1C3A}</a:tableStyleId>
              </a:tblPr>
              <a:tblGrid>
                <a:gridCol w="2647507">
                  <a:extLst>
                    <a:ext uri="{9D8B030D-6E8A-4147-A177-3AD203B41FA5}">
                      <a16:colId xmlns:a16="http://schemas.microsoft.com/office/drawing/2014/main" val="2475249251"/>
                    </a:ext>
                  </a:extLst>
                </a:gridCol>
                <a:gridCol w="4646427">
                  <a:extLst>
                    <a:ext uri="{9D8B030D-6E8A-4147-A177-3AD203B41FA5}">
                      <a16:colId xmlns:a16="http://schemas.microsoft.com/office/drawing/2014/main" val="1770783031"/>
                    </a:ext>
                  </a:extLst>
                </a:gridCol>
                <a:gridCol w="4550735">
                  <a:extLst>
                    <a:ext uri="{9D8B030D-6E8A-4147-A177-3AD203B41FA5}">
                      <a16:colId xmlns:a16="http://schemas.microsoft.com/office/drawing/2014/main" val="2527206403"/>
                    </a:ext>
                  </a:extLst>
                </a:gridCol>
              </a:tblGrid>
              <a:tr h="667256">
                <a:tc>
                  <a:txBody>
                    <a:bodyPr/>
                    <a:lstStyle/>
                    <a:p>
                      <a:pPr algn="ctr"/>
                      <a:r>
                        <a:rPr lang="zh-TW" altLang="en-US" sz="3000" dirty="0">
                          <a:latin typeface="微軟正黑體" panose="020B0604030504040204" pitchFamily="34" charset="-120"/>
                          <a:ea typeface="微軟正黑體" panose="020B0604030504040204" pitchFamily="34" charset="-120"/>
                        </a:rPr>
                        <a:t>麻木</a:t>
                      </a:r>
                    </a:p>
                  </a:txBody>
                  <a:tcPr anchor="ctr">
                    <a:solidFill>
                      <a:srgbClr val="006666"/>
                    </a:solidFill>
                  </a:tcPr>
                </a:tc>
                <a:tc>
                  <a:txBody>
                    <a:bodyPr/>
                    <a:lstStyle/>
                    <a:p>
                      <a:pPr algn="ctr"/>
                      <a:r>
                        <a:rPr lang="zh-TW" altLang="en-US" sz="3000" dirty="0">
                          <a:latin typeface="微軟正黑體" panose="020B0604030504040204" pitchFamily="34" charset="-120"/>
                          <a:ea typeface="微軟正黑體" panose="020B0604030504040204" pitchFamily="34" charset="-120"/>
                        </a:rPr>
                        <a:t>麻痹</a:t>
                      </a:r>
                    </a:p>
                  </a:txBody>
                  <a:tcPr anchor="ctr">
                    <a:solidFill>
                      <a:srgbClr val="006666"/>
                    </a:solidFill>
                  </a:tcPr>
                </a:tc>
                <a:tc>
                  <a:txBody>
                    <a:bodyPr/>
                    <a:lstStyle/>
                    <a:p>
                      <a:pPr algn="ctr"/>
                      <a:r>
                        <a:rPr lang="zh-TW" altLang="en-US" sz="3000" dirty="0">
                          <a:latin typeface="微軟正黑體" panose="020B0604030504040204" pitchFamily="34" charset="-120"/>
                          <a:ea typeface="微軟正黑體" panose="020B0604030504040204" pitchFamily="34" charset="-120"/>
                        </a:rPr>
                        <a:t>麻醉</a:t>
                      </a:r>
                    </a:p>
                  </a:txBody>
                  <a:tcPr anchor="ctr">
                    <a:solidFill>
                      <a:srgbClr val="006666"/>
                    </a:solidFill>
                  </a:tcPr>
                </a:tc>
                <a:extLst>
                  <a:ext uri="{0D108BD9-81ED-4DB2-BD59-A6C34878D82A}">
                    <a16:rowId xmlns:a16="http://schemas.microsoft.com/office/drawing/2014/main" val="1539233930"/>
                  </a:ext>
                </a:extLst>
              </a:tr>
              <a:tr h="2007127">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altLang="zh-TW" sz="30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1.</a:t>
                      </a:r>
                      <a:r>
                        <a:rPr kumimoji="0" lang="zh-TW" altLang="en-US" sz="30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一般不能带</a:t>
                      </a:r>
                      <a:endParaRPr kumimoji="0" lang="en-US" altLang="zh-TW" sz="30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zh-TW" altLang="en-US" sz="30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   宾语。</a:t>
                      </a:r>
                      <a:endParaRPr kumimoji="0" lang="en-US" altLang="zh-TW" sz="30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altLang="zh-TW" sz="30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2.</a:t>
                      </a:r>
                      <a:r>
                        <a:rPr kumimoji="0" lang="zh-TW" altLang="en-US" sz="30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还可当形容</a:t>
                      </a:r>
                      <a:endParaRPr kumimoji="0" lang="en-US" altLang="zh-TW" sz="30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zh-TW" altLang="en-US" sz="30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   词，受程度</a:t>
                      </a:r>
                      <a:endParaRPr kumimoji="0" lang="en-US" altLang="zh-TW" sz="30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zh-TW" altLang="en-US" sz="30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   副词的修饰。</a:t>
                      </a:r>
                      <a:endParaRPr kumimoji="0" lang="en-US" altLang="zh-TW" sz="30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altLang="zh-TW" sz="30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3.</a:t>
                      </a:r>
                      <a:r>
                        <a:rPr kumimoji="0" lang="zh-TW" altLang="en-US" sz="30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还可构成“麻木不仁”。</a:t>
                      </a:r>
                      <a:endParaRPr kumimoji="0" lang="en-US" altLang="zh-TW" sz="30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a:txBody>
                  <a:tcPr anchor="ct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altLang="zh-TW" sz="30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1.</a:t>
                      </a:r>
                      <a:r>
                        <a:rPr kumimoji="0" lang="zh-TW" altLang="en-US" sz="30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可以带宾语，如：麻痹</a:t>
                      </a:r>
                      <a:endParaRPr kumimoji="0" lang="en-US" altLang="zh-TW" sz="30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zh-TW" altLang="en-US" sz="30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   敌人</a:t>
                      </a:r>
                      <a:r>
                        <a:rPr kumimoji="0" lang="en-US" altLang="zh-TW" sz="30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a:t>
                      </a:r>
                      <a:r>
                        <a:rPr kumimoji="0" lang="zh-TW" altLang="en-US" sz="30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麻痹群众</a:t>
                      </a:r>
                      <a:r>
                        <a:rPr kumimoji="0" lang="en-US" altLang="zh-TW" sz="30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a:t>
                      </a:r>
                      <a:r>
                        <a:rPr kumimoji="0" lang="zh-TW" altLang="en-US" sz="30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麻痹神经</a:t>
                      </a:r>
                      <a:endParaRPr kumimoji="0" lang="en-US" altLang="zh-TW" sz="30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zh-TW" altLang="en-US" sz="30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   </a:t>
                      </a:r>
                      <a:r>
                        <a:rPr kumimoji="0" lang="en-US" altLang="zh-TW" sz="30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a:t>
                      </a:r>
                      <a:r>
                        <a:rPr kumimoji="0" lang="zh-TW" altLang="en-US" sz="30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麻痹心灵</a:t>
                      </a:r>
                      <a:r>
                        <a:rPr kumimoji="0" lang="en-US" altLang="zh-TW" sz="30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a:t>
                      </a:r>
                      <a:r>
                        <a:rPr kumimoji="0" lang="zh-TW" altLang="en-US" sz="30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麻痹意志。</a:t>
                      </a:r>
                      <a:endParaRPr kumimoji="0" lang="en-US" altLang="zh-TW" sz="30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altLang="zh-TW" sz="30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2.</a:t>
                      </a:r>
                      <a:r>
                        <a:rPr kumimoji="0" lang="zh-TW" altLang="en-US" sz="30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还可当形容词，受程度</a:t>
                      </a:r>
                      <a:endParaRPr kumimoji="0" lang="en-US" altLang="zh-TW" sz="30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zh-TW" altLang="en-US" sz="30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   副词的修饰。</a:t>
                      </a:r>
                      <a:endParaRPr kumimoji="0" lang="en-US" altLang="zh-TW" sz="30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altLang="zh-TW" sz="30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3.</a:t>
                      </a:r>
                      <a:r>
                        <a:rPr kumimoji="0" lang="zh-TW" altLang="en-US" sz="30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还可构成“麻痹思想、</a:t>
                      </a:r>
                      <a:endParaRPr kumimoji="0" lang="en-US" altLang="zh-TW" sz="30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zh-TW" altLang="en-US" sz="30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   麻痹大意”。</a:t>
                      </a:r>
                      <a:endParaRPr kumimoji="0" lang="en-US" altLang="zh-TW" sz="30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a:txBody>
                  <a:tcPr anchor="ct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altLang="zh-TW" sz="30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1.</a:t>
                      </a:r>
                      <a:r>
                        <a:rPr kumimoji="0" lang="zh-TW" altLang="en-US" sz="30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可以带宾语，如：麻醉</a:t>
                      </a:r>
                      <a:endParaRPr kumimoji="0" lang="en-US" altLang="zh-TW" sz="30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zh-TW" altLang="en-US" sz="30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   全身</a:t>
                      </a:r>
                      <a:r>
                        <a:rPr kumimoji="0" lang="en-US" altLang="zh-TW" sz="30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a:t>
                      </a:r>
                      <a:r>
                        <a:rPr kumimoji="0" lang="zh-TW" altLang="en-US" sz="30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麻醉局部</a:t>
                      </a:r>
                      <a:r>
                        <a:rPr kumimoji="0" lang="en-US" altLang="zh-TW" sz="30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a:t>
                      </a:r>
                      <a:r>
                        <a:rPr kumimoji="0" lang="zh-TW" altLang="en-US" sz="30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麻醉病</a:t>
                      </a:r>
                      <a:endParaRPr kumimoji="0" lang="en-US" altLang="zh-TW" sz="30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zh-TW" altLang="en-US" sz="30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   人</a:t>
                      </a:r>
                      <a:r>
                        <a:rPr kumimoji="0" lang="en-US" altLang="zh-TW" sz="30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a:t>
                      </a:r>
                      <a:r>
                        <a:rPr kumimoji="0" lang="zh-TW" altLang="en-US" sz="30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麻醉四肢</a:t>
                      </a:r>
                      <a:r>
                        <a:rPr kumimoji="0" lang="en-US" altLang="zh-TW" sz="30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a:t>
                      </a:r>
                      <a:r>
                        <a:rPr kumimoji="0" lang="zh-TW" altLang="en-US" sz="30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麻醉灵魂</a:t>
                      </a:r>
                      <a:r>
                        <a:rPr kumimoji="0" lang="en-US" altLang="zh-TW" sz="30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zh-TW" altLang="en-US" sz="30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   麻醉心灵。</a:t>
                      </a:r>
                      <a:endParaRPr kumimoji="0" lang="en-US" altLang="zh-TW" sz="30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altLang="zh-TW" sz="30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3.</a:t>
                      </a:r>
                      <a:r>
                        <a:rPr kumimoji="0" lang="zh-TW" altLang="en-US" sz="30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还可构成“麻醉剂、麻</a:t>
                      </a:r>
                      <a:endParaRPr kumimoji="0" lang="en-US" altLang="zh-TW" sz="30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zh-TW" altLang="en-US" sz="30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   醉品、麻醉药、麻醉术、</a:t>
                      </a:r>
                      <a:endParaRPr kumimoji="0" lang="en-US" altLang="zh-TW" sz="30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zh-TW" altLang="en-US" sz="30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   麻醉师、自我麻醉”。</a:t>
                      </a:r>
                      <a:endParaRPr kumimoji="0" lang="en-US" altLang="zh-TW" sz="30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a:txBody>
                  <a:tcPr anchor="ctr"/>
                </a:tc>
                <a:extLst>
                  <a:ext uri="{0D108BD9-81ED-4DB2-BD59-A6C34878D82A}">
                    <a16:rowId xmlns:a16="http://schemas.microsoft.com/office/drawing/2014/main" val="3031137942"/>
                  </a:ext>
                </a:extLst>
              </a:tr>
            </a:tbl>
          </a:graphicData>
        </a:graphic>
      </p:graphicFrame>
    </p:spTree>
    <p:extLst>
      <p:ext uri="{BB962C8B-B14F-4D97-AF65-F5344CB8AC3E}">
        <p14:creationId xmlns:p14="http://schemas.microsoft.com/office/powerpoint/2010/main" val="2514638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6A35303D-6CC8-428C-B444-EE1FB04D5DE8}"/>
              </a:ext>
            </a:extLst>
          </p:cNvPr>
          <p:cNvSpPr txBox="1"/>
          <p:nvPr/>
        </p:nvSpPr>
        <p:spPr>
          <a:xfrm>
            <a:off x="349565" y="32292"/>
            <a:ext cx="2900365" cy="523220"/>
          </a:xfrm>
          <a:prstGeom prst="rect">
            <a:avLst/>
          </a:prstGeom>
          <a:solidFill>
            <a:srgbClr val="006666"/>
          </a:solidFill>
          <a:ln w="38100">
            <a:solidFill>
              <a:srgbClr val="006666"/>
            </a:solidFill>
          </a:ln>
        </p:spPr>
        <p:txBody>
          <a:bodyPr wrap="square" rtlCol="0">
            <a:spAutoFit/>
          </a:bodyPr>
          <a:lstStyle/>
          <a:p>
            <a:pPr algn="ctr"/>
            <a:r>
              <a:rPr lang="zh-TW" altLang="en-US" sz="2800" dirty="0">
                <a:solidFill>
                  <a:schemeClr val="bg1"/>
                </a:solidFill>
                <a:latin typeface="微軟正黑體" panose="020B0604030504040204" pitchFamily="34" charset="-120"/>
                <a:ea typeface="微軟正黑體" panose="020B0604030504040204" pitchFamily="34" charset="-120"/>
              </a:rPr>
              <a:t>麻木</a:t>
            </a:r>
            <a:endParaRPr lang="en-US" altLang="zh-TW" sz="2800" dirty="0">
              <a:solidFill>
                <a:schemeClr val="bg1"/>
              </a:solidFill>
              <a:latin typeface="微軟正黑體" panose="020B0604030504040204" pitchFamily="34" charset="-120"/>
              <a:ea typeface="微軟正黑體" panose="020B0604030504040204" pitchFamily="34" charset="-120"/>
            </a:endParaRPr>
          </a:p>
        </p:txBody>
      </p:sp>
      <p:sp>
        <p:nvSpPr>
          <p:cNvPr id="3" name="文字方塊 2">
            <a:extLst>
              <a:ext uri="{FF2B5EF4-FFF2-40B4-BE49-F238E27FC236}">
                <a16:creationId xmlns:a16="http://schemas.microsoft.com/office/drawing/2014/main" id="{2AD805DF-D8F2-4C40-B812-6025D886CDC7}"/>
              </a:ext>
            </a:extLst>
          </p:cNvPr>
          <p:cNvSpPr txBox="1"/>
          <p:nvPr/>
        </p:nvSpPr>
        <p:spPr>
          <a:xfrm>
            <a:off x="8961120" y="40295"/>
            <a:ext cx="2900365" cy="523220"/>
          </a:xfrm>
          <a:prstGeom prst="rect">
            <a:avLst/>
          </a:prstGeom>
          <a:solidFill>
            <a:srgbClr val="006666"/>
          </a:solidFill>
          <a:ln w="38100">
            <a:solidFill>
              <a:srgbClr val="006666"/>
            </a:solidFill>
          </a:ln>
        </p:spPr>
        <p:txBody>
          <a:bodyPr wrap="square" rtlCol="0">
            <a:spAutoFit/>
          </a:bodyPr>
          <a:lstStyle/>
          <a:p>
            <a:pPr algn="ctr"/>
            <a:r>
              <a:rPr lang="zh-TW" altLang="en-US" sz="2800" dirty="0">
                <a:solidFill>
                  <a:schemeClr val="bg1"/>
                </a:solidFill>
                <a:latin typeface="微軟正黑體" panose="020B0604030504040204" pitchFamily="34" charset="-120"/>
                <a:ea typeface="微軟正黑體" panose="020B0604030504040204" pitchFamily="34" charset="-120"/>
              </a:rPr>
              <a:t>麻醉</a:t>
            </a:r>
            <a:endParaRPr lang="en-US" altLang="zh-TW" sz="2800" dirty="0">
              <a:solidFill>
                <a:schemeClr val="bg1"/>
              </a:solidFill>
              <a:latin typeface="微軟正黑體" panose="020B0604030504040204" pitchFamily="34" charset="-120"/>
              <a:ea typeface="微軟正黑體" panose="020B0604030504040204" pitchFamily="34" charset="-120"/>
            </a:endParaRPr>
          </a:p>
        </p:txBody>
      </p:sp>
      <p:cxnSp>
        <p:nvCxnSpPr>
          <p:cNvPr id="10" name="直線接點 9">
            <a:extLst>
              <a:ext uri="{FF2B5EF4-FFF2-40B4-BE49-F238E27FC236}">
                <a16:creationId xmlns:a16="http://schemas.microsoft.com/office/drawing/2014/main" id="{32FC350C-1C13-4DDA-A8FD-BDC15F8EE7E2}"/>
              </a:ext>
            </a:extLst>
          </p:cNvPr>
          <p:cNvCxnSpPr>
            <a:cxnSpLocks/>
            <a:stCxn id="2" idx="3"/>
            <a:endCxn id="8" idx="1"/>
          </p:cNvCxnSpPr>
          <p:nvPr/>
        </p:nvCxnSpPr>
        <p:spPr>
          <a:xfrm>
            <a:off x="3249930" y="293902"/>
            <a:ext cx="1359375" cy="8003"/>
          </a:xfrm>
          <a:prstGeom prst="line">
            <a:avLst/>
          </a:prstGeom>
          <a:ln w="76200">
            <a:solidFill>
              <a:srgbClr val="006666"/>
            </a:solidFill>
          </a:ln>
        </p:spPr>
        <p:style>
          <a:lnRef idx="1">
            <a:schemeClr val="accent1"/>
          </a:lnRef>
          <a:fillRef idx="0">
            <a:schemeClr val="accent1"/>
          </a:fillRef>
          <a:effectRef idx="0">
            <a:schemeClr val="accent1"/>
          </a:effectRef>
          <a:fontRef idx="minor">
            <a:schemeClr val="tx1"/>
          </a:fontRef>
        </p:style>
      </p:cxnSp>
      <p:sp>
        <p:nvSpPr>
          <p:cNvPr id="8" name="文字方塊 7">
            <a:extLst>
              <a:ext uri="{FF2B5EF4-FFF2-40B4-BE49-F238E27FC236}">
                <a16:creationId xmlns:a16="http://schemas.microsoft.com/office/drawing/2014/main" id="{39F07E0F-BD92-4353-A9FA-AF6349DEE446}"/>
              </a:ext>
            </a:extLst>
          </p:cNvPr>
          <p:cNvSpPr txBox="1"/>
          <p:nvPr/>
        </p:nvSpPr>
        <p:spPr>
          <a:xfrm>
            <a:off x="4609305" y="40295"/>
            <a:ext cx="2900365" cy="523220"/>
          </a:xfrm>
          <a:prstGeom prst="rect">
            <a:avLst/>
          </a:prstGeom>
          <a:solidFill>
            <a:srgbClr val="006666"/>
          </a:solidFill>
          <a:ln w="38100">
            <a:solidFill>
              <a:srgbClr val="006666"/>
            </a:solidFill>
          </a:ln>
        </p:spPr>
        <p:txBody>
          <a:bodyPr wrap="square" rtlCol="0">
            <a:spAutoFit/>
          </a:bodyPr>
          <a:lstStyle/>
          <a:p>
            <a:pPr algn="ctr"/>
            <a:r>
              <a:rPr lang="zh-TW" altLang="en-US" sz="2800" dirty="0">
                <a:solidFill>
                  <a:schemeClr val="bg1"/>
                </a:solidFill>
                <a:latin typeface="微軟正黑體" panose="020B0604030504040204" pitchFamily="34" charset="-120"/>
                <a:ea typeface="微軟正黑體" panose="020B0604030504040204" pitchFamily="34" charset="-120"/>
              </a:rPr>
              <a:t>麻痹</a:t>
            </a:r>
            <a:endParaRPr lang="en-US" altLang="zh-TW" sz="2800" dirty="0">
              <a:solidFill>
                <a:schemeClr val="bg1"/>
              </a:solidFill>
              <a:latin typeface="微軟正黑體" panose="020B0604030504040204" pitchFamily="34" charset="-120"/>
              <a:ea typeface="微軟正黑體" panose="020B0604030504040204" pitchFamily="34" charset="-120"/>
            </a:endParaRPr>
          </a:p>
        </p:txBody>
      </p:sp>
      <p:cxnSp>
        <p:nvCxnSpPr>
          <p:cNvPr id="12" name="直線接點 11">
            <a:extLst>
              <a:ext uri="{FF2B5EF4-FFF2-40B4-BE49-F238E27FC236}">
                <a16:creationId xmlns:a16="http://schemas.microsoft.com/office/drawing/2014/main" id="{D286DAC6-1998-4890-AC4C-2A628E292BFE}"/>
              </a:ext>
            </a:extLst>
          </p:cNvPr>
          <p:cNvCxnSpPr>
            <a:cxnSpLocks/>
            <a:stCxn id="8" idx="3"/>
            <a:endCxn id="3" idx="1"/>
          </p:cNvCxnSpPr>
          <p:nvPr/>
        </p:nvCxnSpPr>
        <p:spPr>
          <a:xfrm>
            <a:off x="7509670" y="301905"/>
            <a:ext cx="1451450" cy="0"/>
          </a:xfrm>
          <a:prstGeom prst="line">
            <a:avLst/>
          </a:prstGeom>
          <a:ln w="76200">
            <a:solidFill>
              <a:srgbClr val="006666"/>
            </a:solidFill>
          </a:ln>
        </p:spPr>
        <p:style>
          <a:lnRef idx="1">
            <a:schemeClr val="accent1"/>
          </a:lnRef>
          <a:fillRef idx="0">
            <a:schemeClr val="accent1"/>
          </a:fillRef>
          <a:effectRef idx="0">
            <a:schemeClr val="accent1"/>
          </a:effectRef>
          <a:fontRef idx="minor">
            <a:schemeClr val="tx1"/>
          </a:fontRef>
        </p:style>
      </p:cxnSp>
      <p:sp>
        <p:nvSpPr>
          <p:cNvPr id="14" name="文字方塊 13">
            <a:extLst>
              <a:ext uri="{FF2B5EF4-FFF2-40B4-BE49-F238E27FC236}">
                <a16:creationId xmlns:a16="http://schemas.microsoft.com/office/drawing/2014/main" id="{D4B72E4F-ADD1-41C9-9DB9-3D6DBF8D13C1}"/>
              </a:ext>
            </a:extLst>
          </p:cNvPr>
          <p:cNvSpPr txBox="1"/>
          <p:nvPr/>
        </p:nvSpPr>
        <p:spPr>
          <a:xfrm>
            <a:off x="349565" y="2694437"/>
            <a:ext cx="11511920" cy="2483565"/>
          </a:xfrm>
          <a:prstGeom prst="rect">
            <a:avLst/>
          </a:prstGeom>
          <a:noFill/>
        </p:spPr>
        <p:txBody>
          <a:bodyPr wrap="square" rtlCol="0">
            <a:spAutoFit/>
          </a:bodyPr>
          <a:lstStyle/>
          <a:p>
            <a:pPr>
              <a:lnSpc>
                <a:spcPct val="150000"/>
              </a:lnSpc>
            </a:pPr>
            <a:r>
              <a:rPr lang="en-US" altLang="zh-TW" sz="3600" dirty="0">
                <a:latin typeface="微軟正黑體" panose="020B0604030504040204" pitchFamily="34" charset="-120"/>
                <a:ea typeface="微軟正黑體" panose="020B0604030504040204" pitchFamily="34" charset="-120"/>
              </a:rPr>
              <a:t>1.</a:t>
            </a:r>
            <a:r>
              <a:rPr lang="zh-TW" altLang="en-US" sz="3600" dirty="0">
                <a:latin typeface="微軟正黑體" panose="020B0604030504040204" pitchFamily="34" charset="-120"/>
                <a:ea typeface="微軟正黑體" panose="020B0604030504040204" pitchFamily="34" charset="-120"/>
              </a:rPr>
              <a:t>由于生活中经历了太多的磨难，老人已经变得十分</a:t>
            </a:r>
            <a:r>
              <a:rPr lang="zh-TW" altLang="en-US" sz="3600" dirty="0">
                <a:highlight>
                  <a:srgbClr val="FFFF00"/>
                </a:highlight>
                <a:latin typeface="微軟正黑體" panose="020B0604030504040204" pitchFamily="34" charset="-120"/>
                <a:ea typeface="微軟正黑體" panose="020B0604030504040204" pitchFamily="34" charset="-120"/>
              </a:rPr>
              <a:t>麻</a:t>
            </a:r>
            <a:endParaRPr lang="en-US" altLang="zh-TW" sz="3600" dirty="0">
              <a:highlight>
                <a:srgbClr val="FFFF00"/>
              </a:highlight>
              <a:latin typeface="微軟正黑體" panose="020B0604030504040204" pitchFamily="34" charset="-120"/>
              <a:ea typeface="微軟正黑體" panose="020B0604030504040204" pitchFamily="34" charset="-120"/>
            </a:endParaRPr>
          </a:p>
          <a:p>
            <a:pPr>
              <a:lnSpc>
                <a:spcPct val="150000"/>
              </a:lnSpc>
            </a:pPr>
            <a:r>
              <a:rPr lang="zh-TW" altLang="en-US" sz="3600" dirty="0">
                <a:latin typeface="微軟正黑體" panose="020B0604030504040204" pitchFamily="34" charset="-120"/>
                <a:ea typeface="微軟正黑體" panose="020B0604030504040204" pitchFamily="34" charset="-120"/>
              </a:rPr>
              <a:t>   </a:t>
            </a:r>
            <a:r>
              <a:rPr lang="zh-TW" altLang="en-US" sz="3600" dirty="0">
                <a:highlight>
                  <a:srgbClr val="FFFF00"/>
                </a:highlight>
                <a:latin typeface="微軟正黑體" panose="020B0604030504040204" pitchFamily="34" charset="-120"/>
                <a:ea typeface="微軟正黑體" panose="020B0604030504040204" pitchFamily="34" charset="-120"/>
              </a:rPr>
              <a:t>木</a:t>
            </a:r>
            <a:r>
              <a:rPr lang="zh-TW" altLang="en-US" sz="3600" dirty="0">
                <a:latin typeface="微軟正黑體" panose="020B0604030504040204" pitchFamily="34" charset="-120"/>
                <a:ea typeface="微軟正黑體" panose="020B0604030504040204" pitchFamily="34" charset="-120"/>
              </a:rPr>
              <a:t>了。</a:t>
            </a:r>
            <a:endParaRPr lang="en-US" altLang="zh-TW" sz="3600" dirty="0">
              <a:latin typeface="微軟正黑體" panose="020B0604030504040204" pitchFamily="34" charset="-120"/>
              <a:ea typeface="微軟正黑體" panose="020B0604030504040204" pitchFamily="34" charset="-120"/>
            </a:endParaRPr>
          </a:p>
          <a:p>
            <a:pPr>
              <a:lnSpc>
                <a:spcPct val="150000"/>
              </a:lnSpc>
            </a:pPr>
            <a:r>
              <a:rPr lang="en-US" altLang="zh-TW" sz="3600" dirty="0">
                <a:latin typeface="微軟正黑體" panose="020B0604030504040204" pitchFamily="34" charset="-120"/>
                <a:ea typeface="微軟正黑體" panose="020B0604030504040204" pitchFamily="34" charset="-120"/>
              </a:rPr>
              <a:t>2.</a:t>
            </a:r>
            <a:r>
              <a:rPr lang="zh-TW" altLang="en-US" sz="3600" dirty="0">
                <a:latin typeface="微軟正黑體" panose="020B0604030504040204" pitchFamily="34" charset="-120"/>
                <a:ea typeface="微軟正黑體" panose="020B0604030504040204" pitchFamily="34" charset="-120"/>
              </a:rPr>
              <a:t>他这个人在安全方面思想特别</a:t>
            </a:r>
            <a:r>
              <a:rPr lang="zh-TW" altLang="en-US" sz="3600" dirty="0">
                <a:highlight>
                  <a:srgbClr val="FFFF00"/>
                </a:highlight>
                <a:latin typeface="微軟正黑體" panose="020B0604030504040204" pitchFamily="34" charset="-120"/>
                <a:ea typeface="微軟正黑體" panose="020B0604030504040204" pitchFamily="34" charset="-120"/>
              </a:rPr>
              <a:t>麻痹</a:t>
            </a:r>
            <a:r>
              <a:rPr lang="zh-TW" altLang="en-US" sz="3600" dirty="0">
                <a:latin typeface="微軟正黑體" panose="020B0604030504040204" pitchFamily="34" charset="-120"/>
                <a:ea typeface="微軟正黑體" panose="020B0604030504040204" pitchFamily="34" charset="-120"/>
              </a:rPr>
              <a:t>。</a:t>
            </a:r>
            <a:endParaRPr lang="en-US" altLang="zh-TW" sz="3600" dirty="0">
              <a:latin typeface="微軟正黑體" panose="020B0604030504040204" pitchFamily="34" charset="-120"/>
              <a:ea typeface="微軟正黑體" panose="020B0604030504040204" pitchFamily="34" charset="-120"/>
            </a:endParaRPr>
          </a:p>
        </p:txBody>
      </p:sp>
      <p:sp>
        <p:nvSpPr>
          <p:cNvPr id="4" name="矩形 3">
            <a:extLst>
              <a:ext uri="{FF2B5EF4-FFF2-40B4-BE49-F238E27FC236}">
                <a16:creationId xmlns:a16="http://schemas.microsoft.com/office/drawing/2014/main" id="{72433BEB-63C7-4546-A5D9-BB1B8FABDEB1}"/>
              </a:ext>
            </a:extLst>
          </p:cNvPr>
          <p:cNvSpPr/>
          <p:nvPr/>
        </p:nvSpPr>
        <p:spPr>
          <a:xfrm>
            <a:off x="349565" y="1218190"/>
            <a:ext cx="11377214" cy="821572"/>
          </a:xfrm>
          <a:prstGeom prst="rect">
            <a:avLst/>
          </a:prstGeom>
          <a:ln w="38100">
            <a:solidFill>
              <a:srgbClr val="006666"/>
            </a:solidFill>
          </a:ln>
        </p:spPr>
        <p:txBody>
          <a:bodyPr wrap="square">
            <a:spAutoFit/>
          </a:bodyPr>
          <a:lstStyle/>
          <a:p>
            <a:pPr lvl="0" algn="ctr" defTabSz="914400">
              <a:lnSpc>
                <a:spcPct val="150000"/>
              </a:lnSpc>
              <a:defRPr/>
            </a:pPr>
            <a:r>
              <a:rPr lang="zh-TW" altLang="en-US" sz="3600" dirty="0">
                <a:solidFill>
                  <a:prstClr val="black"/>
                </a:solidFill>
                <a:latin typeface="微軟正黑體" panose="020B0604030504040204" pitchFamily="34" charset="-120"/>
              </a:rPr>
              <a:t>“麻木、麻痹”还可当形容词，受程度副词的修饰。</a:t>
            </a:r>
            <a:endParaRPr lang="en-US" altLang="zh-TW" sz="3600" dirty="0">
              <a:solidFill>
                <a:prstClr val="black"/>
              </a:solidFill>
              <a:latin typeface="微軟正黑體" panose="020B0604030504040204" pitchFamily="34" charset="-120"/>
            </a:endParaRPr>
          </a:p>
        </p:txBody>
      </p:sp>
    </p:spTree>
    <p:extLst>
      <p:ext uri="{BB962C8B-B14F-4D97-AF65-F5344CB8AC3E}">
        <p14:creationId xmlns:p14="http://schemas.microsoft.com/office/powerpoint/2010/main" val="2237359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A6432754-648C-4AD6-A289-25556EFC636D}"/>
              </a:ext>
            </a:extLst>
          </p:cNvPr>
          <p:cNvSpPr txBox="1"/>
          <p:nvPr/>
        </p:nvSpPr>
        <p:spPr>
          <a:xfrm>
            <a:off x="333497" y="1166834"/>
            <a:ext cx="11525005" cy="1323439"/>
          </a:xfrm>
          <a:prstGeom prst="rect">
            <a:avLst/>
          </a:prstGeom>
          <a:solidFill>
            <a:srgbClr val="660033"/>
          </a:solidFill>
        </p:spPr>
        <p:txBody>
          <a:bodyPr wrap="square" rtlCol="0">
            <a:spAutoFit/>
          </a:bodyPr>
          <a:lstStyle/>
          <a:p>
            <a:pPr algn="ctr"/>
            <a:r>
              <a:rPr lang="zh-TW" altLang="en-US" sz="8000" dirty="0">
                <a:solidFill>
                  <a:schemeClr val="bg1"/>
                </a:solidFill>
                <a:latin typeface="微軟正黑體" panose="020B0604030504040204" pitchFamily="34" charset="-120"/>
                <a:ea typeface="微軟正黑體" panose="020B0604030504040204" pitchFamily="34" charset="-120"/>
              </a:rPr>
              <a:t>无须</a:t>
            </a:r>
            <a:endParaRPr lang="en-US" altLang="zh-TW" sz="8000" dirty="0">
              <a:solidFill>
                <a:schemeClr val="bg1"/>
              </a:solidFill>
              <a:latin typeface="微軟正黑體" panose="020B0604030504040204" pitchFamily="34" charset="-120"/>
              <a:ea typeface="微軟正黑體" panose="020B0604030504040204" pitchFamily="34" charset="-120"/>
            </a:endParaRPr>
          </a:p>
        </p:txBody>
      </p:sp>
      <p:sp>
        <p:nvSpPr>
          <p:cNvPr id="5" name="文字方塊 4">
            <a:extLst>
              <a:ext uri="{FF2B5EF4-FFF2-40B4-BE49-F238E27FC236}">
                <a16:creationId xmlns:a16="http://schemas.microsoft.com/office/drawing/2014/main" id="{4A824F04-5B21-4CAC-9E28-DE231C124E7C}"/>
              </a:ext>
            </a:extLst>
          </p:cNvPr>
          <p:cNvSpPr txBox="1"/>
          <p:nvPr/>
        </p:nvSpPr>
        <p:spPr>
          <a:xfrm>
            <a:off x="333497" y="2861617"/>
            <a:ext cx="11525005" cy="3314562"/>
          </a:xfrm>
          <a:prstGeom prst="rect">
            <a:avLst/>
          </a:prstGeom>
          <a:noFill/>
          <a:ln>
            <a:solidFill>
              <a:schemeClr val="tx1"/>
            </a:solidFill>
          </a:ln>
        </p:spPr>
        <p:txBody>
          <a:bodyPr wrap="square" rtlCol="0">
            <a:spAutoFit/>
          </a:bodyPr>
          <a:lstStyle/>
          <a:p>
            <a:pPr>
              <a:lnSpc>
                <a:spcPct val="150000"/>
              </a:lnSpc>
            </a:pPr>
            <a:r>
              <a:rPr lang="en-US" altLang="zh-TW" sz="3600" dirty="0">
                <a:latin typeface="+mn-ea"/>
              </a:rPr>
              <a:t>1.</a:t>
            </a:r>
            <a:r>
              <a:rPr lang="zh-TW" altLang="en-US" sz="3600" dirty="0">
                <a:latin typeface="+mn-ea"/>
              </a:rPr>
              <a:t> </a:t>
            </a:r>
            <a:r>
              <a:rPr lang="en-US" altLang="zh-TW" sz="3600" dirty="0">
                <a:latin typeface="+mn-ea"/>
              </a:rPr>
              <a:t>Adv.</a:t>
            </a:r>
            <a:r>
              <a:rPr lang="zh-TW" altLang="en-US" sz="3600" dirty="0">
                <a:latin typeface="+mn-ea"/>
              </a:rPr>
              <a:t>，不用，不必。</a:t>
            </a:r>
            <a:endParaRPr lang="en-US" altLang="zh-TW" sz="3600" dirty="0">
              <a:latin typeface="+mn-ea"/>
            </a:endParaRPr>
          </a:p>
          <a:p>
            <a:pPr fontAlgn="base">
              <a:lnSpc>
                <a:spcPct val="150000"/>
              </a:lnSpc>
            </a:pPr>
            <a:r>
              <a:rPr lang="en-US" altLang="zh-TW" sz="3600" dirty="0">
                <a:latin typeface="+mn-ea"/>
              </a:rPr>
              <a:t>2.</a:t>
            </a:r>
            <a:r>
              <a:rPr lang="zh-TW" altLang="en-US" sz="3600" dirty="0">
                <a:latin typeface="+mn-ea"/>
              </a:rPr>
              <a:t>但与“不必”有区别，“不必”可以单独成句，而“无须”则不可 。</a:t>
            </a:r>
            <a:endParaRPr lang="en-US" altLang="zh-TW" sz="3600" dirty="0">
              <a:latin typeface="+mn-ea"/>
            </a:endParaRPr>
          </a:p>
          <a:p>
            <a:pPr fontAlgn="base">
              <a:lnSpc>
                <a:spcPct val="150000"/>
              </a:lnSpc>
            </a:pPr>
            <a:r>
              <a:rPr lang="en-US" altLang="zh-TW" sz="3600" dirty="0">
                <a:latin typeface="+mn-ea"/>
              </a:rPr>
              <a:t>3.</a:t>
            </a:r>
            <a:r>
              <a:rPr lang="zh-TW" altLang="en-US" sz="3600" dirty="0">
                <a:latin typeface="+mn-ea"/>
              </a:rPr>
              <a:t>“无须”可以用在主语的前面，而“不必”不可以。</a:t>
            </a:r>
            <a:endParaRPr lang="en-US" altLang="zh-TW" sz="3600" dirty="0">
              <a:latin typeface="+mn-ea"/>
            </a:endParaRPr>
          </a:p>
        </p:txBody>
      </p:sp>
    </p:spTree>
    <p:extLst>
      <p:ext uri="{BB962C8B-B14F-4D97-AF65-F5344CB8AC3E}">
        <p14:creationId xmlns:p14="http://schemas.microsoft.com/office/powerpoint/2010/main" val="1659461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0C3EB63E-43C2-4E9A-A04D-08B73C59D1D6}"/>
              </a:ext>
            </a:extLst>
          </p:cNvPr>
          <p:cNvSpPr txBox="1"/>
          <p:nvPr/>
        </p:nvSpPr>
        <p:spPr>
          <a:xfrm>
            <a:off x="0" y="0"/>
            <a:ext cx="1457203" cy="707886"/>
          </a:xfrm>
          <a:prstGeom prst="rect">
            <a:avLst/>
          </a:prstGeom>
          <a:solidFill>
            <a:srgbClr val="660033"/>
          </a:solidFill>
        </p:spPr>
        <p:txBody>
          <a:bodyPr wrap="square" rtlCol="0">
            <a:spAutoFit/>
          </a:bodyPr>
          <a:lstStyle/>
          <a:p>
            <a:pPr algn="ctr"/>
            <a:r>
              <a:rPr lang="zh-TW" altLang="en-US" sz="4000" dirty="0">
                <a:solidFill>
                  <a:schemeClr val="bg1"/>
                </a:solidFill>
                <a:latin typeface="微軟正黑體" panose="020B0604030504040204" pitchFamily="34" charset="-120"/>
                <a:ea typeface="微軟正黑體" panose="020B0604030504040204" pitchFamily="34" charset="-120"/>
              </a:rPr>
              <a:t>无须</a:t>
            </a:r>
            <a:endParaRPr lang="en-US" altLang="zh-TW" sz="4000" dirty="0">
              <a:solidFill>
                <a:schemeClr val="bg1"/>
              </a:solidFill>
              <a:latin typeface="微軟正黑體" panose="020B0604030504040204" pitchFamily="34" charset="-120"/>
              <a:ea typeface="微軟正黑體" panose="020B0604030504040204" pitchFamily="34" charset="-120"/>
            </a:endParaRPr>
          </a:p>
        </p:txBody>
      </p:sp>
      <p:sp>
        <p:nvSpPr>
          <p:cNvPr id="3" name="文字方塊 2">
            <a:extLst>
              <a:ext uri="{FF2B5EF4-FFF2-40B4-BE49-F238E27FC236}">
                <a16:creationId xmlns:a16="http://schemas.microsoft.com/office/drawing/2014/main" id="{DF31471F-67EF-47D2-B47F-AAB6DDACD5C7}"/>
              </a:ext>
            </a:extLst>
          </p:cNvPr>
          <p:cNvSpPr txBox="1"/>
          <p:nvPr/>
        </p:nvSpPr>
        <p:spPr>
          <a:xfrm>
            <a:off x="361950" y="1209675"/>
            <a:ext cx="11468100" cy="4145558"/>
          </a:xfrm>
          <a:prstGeom prst="rect">
            <a:avLst/>
          </a:prstGeom>
          <a:noFill/>
        </p:spPr>
        <p:txBody>
          <a:bodyPr wrap="square" rtlCol="0">
            <a:spAutoFit/>
          </a:bodyPr>
          <a:lstStyle/>
          <a:p>
            <a:pPr>
              <a:lnSpc>
                <a:spcPct val="150000"/>
              </a:lnSpc>
            </a:pPr>
            <a:r>
              <a:rPr lang="en-US" altLang="zh-TW" sz="3600" dirty="0">
                <a:latin typeface="+mn-ea"/>
              </a:rPr>
              <a:t>1.</a:t>
            </a:r>
            <a:r>
              <a:rPr lang="zh-TW" altLang="en-US" sz="3600" dirty="0">
                <a:highlight>
                  <a:srgbClr val="FFFF00"/>
                </a:highlight>
                <a:latin typeface="+mn-ea"/>
              </a:rPr>
              <a:t>无须</a:t>
            </a:r>
            <a:r>
              <a:rPr lang="zh-TW" altLang="en-US" sz="3600" dirty="0">
                <a:latin typeface="+mn-ea"/>
              </a:rPr>
              <a:t>再说什么，悲痛的眼泪已经表明了一切。</a:t>
            </a:r>
            <a:endParaRPr lang="en-US" altLang="zh-TW" sz="3600" dirty="0">
              <a:latin typeface="+mn-ea"/>
            </a:endParaRPr>
          </a:p>
          <a:p>
            <a:pPr>
              <a:lnSpc>
                <a:spcPct val="150000"/>
              </a:lnSpc>
            </a:pPr>
            <a:r>
              <a:rPr lang="en-US" altLang="zh-TW" sz="3600" dirty="0">
                <a:latin typeface="+mn-ea"/>
              </a:rPr>
              <a:t>2.</a:t>
            </a:r>
            <a:r>
              <a:rPr lang="zh-TW" altLang="en-US" sz="3600" dirty="0">
                <a:latin typeface="+mn-ea"/>
              </a:rPr>
              <a:t>爸爸妈妈，我在这里过得很好，自己能安排好一切，</a:t>
            </a:r>
            <a:endParaRPr lang="en-US" altLang="zh-TW" sz="3600" dirty="0">
              <a:latin typeface="+mn-ea"/>
            </a:endParaRPr>
          </a:p>
          <a:p>
            <a:pPr>
              <a:lnSpc>
                <a:spcPct val="150000"/>
              </a:lnSpc>
            </a:pPr>
            <a:r>
              <a:rPr lang="zh-TW" altLang="en-US" sz="3600" dirty="0">
                <a:latin typeface="+mn-ea"/>
              </a:rPr>
              <a:t>   你们</a:t>
            </a:r>
            <a:r>
              <a:rPr lang="zh-TW" altLang="en-US" sz="3600" dirty="0">
                <a:highlight>
                  <a:srgbClr val="FFFF00"/>
                </a:highlight>
                <a:latin typeface="+mn-ea"/>
              </a:rPr>
              <a:t>无须</a:t>
            </a:r>
            <a:r>
              <a:rPr lang="zh-TW" altLang="en-US" sz="3600" dirty="0">
                <a:latin typeface="+mn-ea"/>
              </a:rPr>
              <a:t>牵挂。</a:t>
            </a:r>
            <a:endParaRPr lang="en-US" altLang="zh-TW" sz="3600" dirty="0">
              <a:latin typeface="+mn-ea"/>
            </a:endParaRPr>
          </a:p>
          <a:p>
            <a:pPr>
              <a:lnSpc>
                <a:spcPct val="150000"/>
              </a:lnSpc>
            </a:pPr>
            <a:r>
              <a:rPr lang="en-US" altLang="zh-TW" sz="3600" dirty="0">
                <a:latin typeface="+mn-ea"/>
              </a:rPr>
              <a:t>3.</a:t>
            </a:r>
            <a:r>
              <a:rPr lang="zh-TW" altLang="en-US" sz="3600" dirty="0">
                <a:latin typeface="+mn-ea"/>
              </a:rPr>
              <a:t>她是一个非常优秀的演员，每次拍戏之前都准备得非</a:t>
            </a:r>
            <a:endParaRPr lang="en-US" altLang="zh-TW" sz="3600" dirty="0">
              <a:latin typeface="+mn-ea"/>
            </a:endParaRPr>
          </a:p>
          <a:p>
            <a:pPr>
              <a:lnSpc>
                <a:spcPct val="150000"/>
              </a:lnSpc>
            </a:pPr>
            <a:r>
              <a:rPr lang="zh-TW" altLang="en-US" sz="3600" dirty="0">
                <a:latin typeface="+mn-ea"/>
              </a:rPr>
              <a:t>   常充分，表演也非常到位，</a:t>
            </a:r>
            <a:r>
              <a:rPr lang="zh-TW" altLang="en-US" sz="3600" dirty="0">
                <a:highlight>
                  <a:srgbClr val="FFFF00"/>
                </a:highlight>
                <a:latin typeface="+mn-ea"/>
              </a:rPr>
              <a:t>无须</a:t>
            </a:r>
            <a:r>
              <a:rPr lang="zh-TW" altLang="en-US" sz="3600" dirty="0">
                <a:latin typeface="+mn-ea"/>
              </a:rPr>
              <a:t>导演操心。</a:t>
            </a:r>
          </a:p>
        </p:txBody>
      </p:sp>
    </p:spTree>
    <p:extLst>
      <p:ext uri="{BB962C8B-B14F-4D97-AF65-F5344CB8AC3E}">
        <p14:creationId xmlns:p14="http://schemas.microsoft.com/office/powerpoint/2010/main" val="404888557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C2E5D975-F639-4A4D-A234-EE9B86A13236}"/>
              </a:ext>
            </a:extLst>
          </p:cNvPr>
          <p:cNvSpPr txBox="1"/>
          <p:nvPr/>
        </p:nvSpPr>
        <p:spPr>
          <a:xfrm>
            <a:off x="0" y="0"/>
            <a:ext cx="1457203" cy="707886"/>
          </a:xfrm>
          <a:prstGeom prst="rect">
            <a:avLst/>
          </a:prstGeom>
          <a:solidFill>
            <a:srgbClr val="660033"/>
          </a:solidFill>
        </p:spPr>
        <p:txBody>
          <a:bodyPr wrap="square" rtlCol="0">
            <a:spAutoFit/>
          </a:bodyPr>
          <a:lstStyle/>
          <a:p>
            <a:pPr algn="ctr"/>
            <a:r>
              <a:rPr lang="zh-TW" altLang="en-US" sz="4000" dirty="0">
                <a:solidFill>
                  <a:schemeClr val="bg1"/>
                </a:solidFill>
                <a:latin typeface="微軟正黑體" panose="020B0604030504040204" pitchFamily="34" charset="-120"/>
                <a:ea typeface="微軟正黑體" panose="020B0604030504040204" pitchFamily="34" charset="-120"/>
              </a:rPr>
              <a:t>无须</a:t>
            </a:r>
            <a:endParaRPr lang="en-US" altLang="zh-TW" sz="4000" dirty="0">
              <a:solidFill>
                <a:schemeClr val="bg1"/>
              </a:solidFill>
              <a:latin typeface="微軟正黑體" panose="020B0604030504040204" pitchFamily="34" charset="-120"/>
              <a:ea typeface="微軟正黑體" panose="020B0604030504040204" pitchFamily="34" charset="-120"/>
            </a:endParaRPr>
          </a:p>
        </p:txBody>
      </p:sp>
      <p:sp>
        <p:nvSpPr>
          <p:cNvPr id="3" name="文字方塊 2">
            <a:extLst>
              <a:ext uri="{FF2B5EF4-FFF2-40B4-BE49-F238E27FC236}">
                <a16:creationId xmlns:a16="http://schemas.microsoft.com/office/drawing/2014/main" id="{E89E2F77-F093-4B11-85CB-B66F061AD2F9}"/>
              </a:ext>
            </a:extLst>
          </p:cNvPr>
          <p:cNvSpPr txBox="1"/>
          <p:nvPr/>
        </p:nvSpPr>
        <p:spPr>
          <a:xfrm>
            <a:off x="352425" y="707886"/>
            <a:ext cx="11487150" cy="5172506"/>
          </a:xfrm>
          <a:prstGeom prst="rect">
            <a:avLst/>
          </a:prstGeom>
          <a:noFill/>
        </p:spPr>
        <p:txBody>
          <a:bodyPr wrap="square" rtlCol="0">
            <a:spAutoFit/>
          </a:bodyPr>
          <a:lstStyle/>
          <a:p>
            <a:pPr>
              <a:lnSpc>
                <a:spcPct val="150000"/>
              </a:lnSpc>
            </a:pPr>
            <a:r>
              <a:rPr lang="en-US" altLang="zh-TW" sz="3200" dirty="0">
                <a:latin typeface="+mn-ea"/>
              </a:rPr>
              <a:t>1.</a:t>
            </a:r>
            <a:r>
              <a:rPr lang="zh-TW" altLang="en-US" sz="3200" dirty="0">
                <a:latin typeface="+mn-ea"/>
              </a:rPr>
              <a:t>只要你卖的东西质量好，而且服务也好，</a:t>
            </a:r>
            <a:r>
              <a:rPr lang="en-US" altLang="zh-TW" sz="3200" dirty="0">
                <a:latin typeface="+mn-ea"/>
              </a:rPr>
              <a:t>___________________</a:t>
            </a:r>
            <a:r>
              <a:rPr lang="zh-TW" altLang="en-US" sz="3200" dirty="0">
                <a:latin typeface="+mn-ea"/>
              </a:rPr>
              <a:t>。</a:t>
            </a:r>
            <a:endParaRPr lang="en-US" altLang="zh-TW" sz="3200" dirty="0">
              <a:latin typeface="+mn-ea"/>
            </a:endParaRPr>
          </a:p>
          <a:p>
            <a:pPr>
              <a:lnSpc>
                <a:spcPct val="150000"/>
              </a:lnSpc>
            </a:pPr>
            <a:r>
              <a:rPr lang="en-US" altLang="zh-TW" sz="3200" dirty="0">
                <a:latin typeface="+mn-ea"/>
              </a:rPr>
              <a:t>2.</a:t>
            </a:r>
            <a:r>
              <a:rPr lang="zh-TW" altLang="en-US" sz="3200" dirty="0">
                <a:latin typeface="+mn-ea"/>
              </a:rPr>
              <a:t>医生嘱咐我说，平时注意养成好的生活习惯，同时注意饮食和</a:t>
            </a:r>
            <a:endParaRPr lang="en-US" altLang="zh-TW" sz="3200" dirty="0">
              <a:latin typeface="+mn-ea"/>
            </a:endParaRPr>
          </a:p>
          <a:p>
            <a:pPr>
              <a:lnSpc>
                <a:spcPct val="150000"/>
              </a:lnSpc>
            </a:pPr>
            <a:r>
              <a:rPr lang="zh-TW" altLang="en-US" sz="3200" dirty="0">
                <a:latin typeface="+mn-ea"/>
              </a:rPr>
              <a:t>   休息就可以了，</a:t>
            </a:r>
            <a:r>
              <a:rPr lang="en-US" altLang="zh-TW" sz="3200" dirty="0">
                <a:latin typeface="+mn-ea"/>
              </a:rPr>
              <a:t>________________________________</a:t>
            </a:r>
            <a:r>
              <a:rPr lang="zh-TW" altLang="en-US" sz="3200" dirty="0">
                <a:latin typeface="+mn-ea"/>
              </a:rPr>
              <a:t>。</a:t>
            </a:r>
            <a:endParaRPr lang="en-US" altLang="zh-TW" sz="3200" dirty="0">
              <a:latin typeface="+mn-ea"/>
            </a:endParaRPr>
          </a:p>
          <a:p>
            <a:pPr>
              <a:lnSpc>
                <a:spcPct val="150000"/>
              </a:lnSpc>
            </a:pPr>
            <a:r>
              <a:rPr lang="en-US" altLang="zh-TW" sz="3200" dirty="0">
                <a:latin typeface="+mn-ea"/>
              </a:rPr>
              <a:t>3.A</a:t>
            </a:r>
            <a:r>
              <a:rPr lang="zh-TW" altLang="en-US" sz="3200" dirty="0">
                <a:latin typeface="+mn-ea"/>
              </a:rPr>
              <a:t>：我打算去云南旅游，根据你的经验，需要做些什么准备？</a:t>
            </a:r>
            <a:endParaRPr lang="en-US" altLang="zh-TW" sz="3200" dirty="0">
              <a:latin typeface="+mn-ea"/>
            </a:endParaRPr>
          </a:p>
          <a:p>
            <a:pPr>
              <a:lnSpc>
                <a:spcPct val="150000"/>
              </a:lnSpc>
            </a:pPr>
            <a:r>
              <a:rPr lang="zh-TW" altLang="en-US" sz="3200" dirty="0">
                <a:latin typeface="+mn-ea"/>
              </a:rPr>
              <a:t>   </a:t>
            </a:r>
            <a:r>
              <a:rPr lang="en-US" altLang="zh-TW" sz="3200" dirty="0">
                <a:latin typeface="+mn-ea"/>
              </a:rPr>
              <a:t>B</a:t>
            </a:r>
            <a:r>
              <a:rPr lang="zh-TW" altLang="en-US" sz="3200" dirty="0">
                <a:latin typeface="+mn-ea"/>
              </a:rPr>
              <a:t>：</a:t>
            </a:r>
            <a:r>
              <a:rPr lang="en-US" altLang="zh-TW" sz="3200" dirty="0">
                <a:latin typeface="+mn-ea"/>
              </a:rPr>
              <a:t>________________________________________________________</a:t>
            </a:r>
            <a:r>
              <a:rPr lang="zh-TW" altLang="en-US" sz="3200" dirty="0">
                <a:latin typeface="+mn-ea"/>
              </a:rPr>
              <a:t>。</a:t>
            </a:r>
            <a:endParaRPr lang="en-US" altLang="zh-TW" sz="3200" dirty="0">
              <a:latin typeface="+mn-ea"/>
            </a:endParaRPr>
          </a:p>
          <a:p>
            <a:pPr>
              <a:lnSpc>
                <a:spcPct val="150000"/>
              </a:lnSpc>
            </a:pPr>
            <a:r>
              <a:rPr lang="en-US" altLang="zh-TW" sz="3200" dirty="0">
                <a:latin typeface="+mn-ea"/>
              </a:rPr>
              <a:t>4.A</a:t>
            </a:r>
            <a:r>
              <a:rPr lang="zh-TW" altLang="en-US" sz="3200" dirty="0">
                <a:latin typeface="+mn-ea"/>
              </a:rPr>
              <a:t>：你认为孔子的伟大表现主要表现在什么地方？</a:t>
            </a:r>
            <a:endParaRPr lang="en-US" altLang="zh-TW" sz="3200" dirty="0">
              <a:latin typeface="+mn-ea"/>
            </a:endParaRPr>
          </a:p>
          <a:p>
            <a:pPr>
              <a:lnSpc>
                <a:spcPct val="150000"/>
              </a:lnSpc>
            </a:pPr>
            <a:r>
              <a:rPr lang="zh-TW" altLang="en-US" sz="3200" dirty="0">
                <a:latin typeface="+mn-ea"/>
              </a:rPr>
              <a:t>   </a:t>
            </a:r>
            <a:r>
              <a:rPr lang="en-US" altLang="zh-TW" sz="3200" dirty="0">
                <a:latin typeface="+mn-ea"/>
              </a:rPr>
              <a:t>B</a:t>
            </a:r>
            <a:r>
              <a:rPr lang="zh-TW" altLang="en-US" sz="3200" dirty="0">
                <a:latin typeface="+mn-ea"/>
              </a:rPr>
              <a:t>：</a:t>
            </a:r>
            <a:r>
              <a:rPr lang="en-US" altLang="zh-TW" sz="3200" dirty="0">
                <a:latin typeface="+mn-ea"/>
              </a:rPr>
              <a:t>________________________________________________________</a:t>
            </a:r>
            <a:r>
              <a:rPr lang="zh-TW" altLang="en-US" sz="3200" dirty="0">
                <a:latin typeface="+mn-ea"/>
              </a:rPr>
              <a:t>。</a:t>
            </a:r>
            <a:endParaRPr lang="en-US" altLang="zh-TW" sz="3200" dirty="0">
              <a:latin typeface="+mn-ea"/>
            </a:endParaRPr>
          </a:p>
        </p:txBody>
      </p:sp>
      <p:sp>
        <p:nvSpPr>
          <p:cNvPr id="4" name="文字方塊 3">
            <a:extLst>
              <a:ext uri="{FF2B5EF4-FFF2-40B4-BE49-F238E27FC236}">
                <a16:creationId xmlns:a16="http://schemas.microsoft.com/office/drawing/2014/main" id="{B81EB6AB-7857-4155-8E05-0E561815D7D2}"/>
              </a:ext>
            </a:extLst>
          </p:cNvPr>
          <p:cNvSpPr txBox="1"/>
          <p:nvPr/>
        </p:nvSpPr>
        <p:spPr>
          <a:xfrm>
            <a:off x="8134350" y="774561"/>
            <a:ext cx="3533775" cy="584775"/>
          </a:xfrm>
          <a:prstGeom prst="rect">
            <a:avLst/>
          </a:prstGeom>
          <a:noFill/>
        </p:spPr>
        <p:txBody>
          <a:bodyPr wrap="square" rtlCol="0">
            <a:spAutoFit/>
          </a:bodyPr>
          <a:lstStyle/>
          <a:p>
            <a:pPr algn="ctr"/>
            <a:r>
              <a:rPr lang="zh-TW" altLang="en-US" sz="3200" dirty="0">
                <a:solidFill>
                  <a:srgbClr val="FF0000"/>
                </a:solidFill>
              </a:rPr>
              <a:t>无须担心卖不出去</a:t>
            </a:r>
          </a:p>
        </p:txBody>
      </p:sp>
      <p:sp>
        <p:nvSpPr>
          <p:cNvPr id="5" name="文字方塊 4">
            <a:extLst>
              <a:ext uri="{FF2B5EF4-FFF2-40B4-BE49-F238E27FC236}">
                <a16:creationId xmlns:a16="http://schemas.microsoft.com/office/drawing/2014/main" id="{A106DB6B-87A3-41FF-B3BB-B8F4EC03F6CA}"/>
              </a:ext>
            </a:extLst>
          </p:cNvPr>
          <p:cNvSpPr txBox="1"/>
          <p:nvPr/>
        </p:nvSpPr>
        <p:spPr>
          <a:xfrm>
            <a:off x="1457203" y="3676947"/>
            <a:ext cx="10210922" cy="584775"/>
          </a:xfrm>
          <a:prstGeom prst="rect">
            <a:avLst/>
          </a:prstGeom>
          <a:noFill/>
        </p:spPr>
        <p:txBody>
          <a:bodyPr wrap="square" rtlCol="0">
            <a:spAutoFit/>
          </a:bodyPr>
          <a:lstStyle/>
          <a:p>
            <a:pPr algn="ctr"/>
            <a:r>
              <a:rPr lang="zh-TW" altLang="en-US" sz="3200" dirty="0">
                <a:solidFill>
                  <a:srgbClr val="FF0000"/>
                </a:solidFill>
              </a:rPr>
              <a:t>根据我的经验，去云南无须准备太多东西</a:t>
            </a:r>
          </a:p>
        </p:txBody>
      </p:sp>
      <p:sp>
        <p:nvSpPr>
          <p:cNvPr id="6" name="文字方塊 5">
            <a:extLst>
              <a:ext uri="{FF2B5EF4-FFF2-40B4-BE49-F238E27FC236}">
                <a16:creationId xmlns:a16="http://schemas.microsoft.com/office/drawing/2014/main" id="{705DC8A5-F868-4D25-96A8-89FBBD13FF81}"/>
              </a:ext>
            </a:extLst>
          </p:cNvPr>
          <p:cNvSpPr txBox="1"/>
          <p:nvPr/>
        </p:nvSpPr>
        <p:spPr>
          <a:xfrm>
            <a:off x="3752850" y="2269986"/>
            <a:ext cx="5819775" cy="584775"/>
          </a:xfrm>
          <a:prstGeom prst="rect">
            <a:avLst/>
          </a:prstGeom>
          <a:noFill/>
        </p:spPr>
        <p:txBody>
          <a:bodyPr wrap="square" rtlCol="0">
            <a:spAutoFit/>
          </a:bodyPr>
          <a:lstStyle/>
          <a:p>
            <a:pPr algn="ctr"/>
            <a:r>
              <a:rPr lang="zh-TW" altLang="en-US" sz="3200" dirty="0">
                <a:solidFill>
                  <a:srgbClr val="FF0000"/>
                </a:solidFill>
              </a:rPr>
              <a:t>无须吃药</a:t>
            </a:r>
          </a:p>
        </p:txBody>
      </p:sp>
      <p:sp>
        <p:nvSpPr>
          <p:cNvPr id="7" name="文字方塊 6">
            <a:extLst>
              <a:ext uri="{FF2B5EF4-FFF2-40B4-BE49-F238E27FC236}">
                <a16:creationId xmlns:a16="http://schemas.microsoft.com/office/drawing/2014/main" id="{258BBE91-2D1A-4633-B0C2-3D05A84AF248}"/>
              </a:ext>
            </a:extLst>
          </p:cNvPr>
          <p:cNvSpPr txBox="1"/>
          <p:nvPr/>
        </p:nvSpPr>
        <p:spPr>
          <a:xfrm>
            <a:off x="1457203" y="5146684"/>
            <a:ext cx="10210922" cy="584775"/>
          </a:xfrm>
          <a:prstGeom prst="rect">
            <a:avLst/>
          </a:prstGeom>
          <a:noFill/>
        </p:spPr>
        <p:txBody>
          <a:bodyPr wrap="square" rtlCol="0">
            <a:spAutoFit/>
          </a:bodyPr>
          <a:lstStyle/>
          <a:p>
            <a:pPr algn="ctr"/>
            <a:r>
              <a:rPr lang="zh-TW" altLang="en-US" sz="3200" dirty="0">
                <a:solidFill>
                  <a:srgbClr val="FF0000"/>
                </a:solidFill>
              </a:rPr>
              <a:t>孔子的伟大表现无须说明，相信大家都懂</a:t>
            </a:r>
          </a:p>
        </p:txBody>
      </p:sp>
    </p:spTree>
    <p:extLst>
      <p:ext uri="{BB962C8B-B14F-4D97-AF65-F5344CB8AC3E}">
        <p14:creationId xmlns:p14="http://schemas.microsoft.com/office/powerpoint/2010/main" val="2614778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886B5D71-A583-49D1-8EE9-F0E0436A1A81}"/>
              </a:ext>
            </a:extLst>
          </p:cNvPr>
          <p:cNvSpPr/>
          <p:nvPr/>
        </p:nvSpPr>
        <p:spPr>
          <a:xfrm>
            <a:off x="331694" y="104083"/>
            <a:ext cx="11528612" cy="6649834"/>
          </a:xfrm>
          <a:prstGeom prst="rect">
            <a:avLst/>
          </a:prstGeom>
        </p:spPr>
        <p:txBody>
          <a:bodyPr wrap="square">
            <a:spAutoFit/>
          </a:bodyPr>
          <a:lstStyle/>
          <a:p>
            <a:pPr indent="457200">
              <a:lnSpc>
                <a:spcPct val="150000"/>
              </a:lnSpc>
            </a:pPr>
            <a:r>
              <a:rPr lang="zh-CN" altLang="en-US" sz="3200" dirty="0">
                <a:solidFill>
                  <a:srgbClr val="000000"/>
                </a:solidFill>
                <a:latin typeface="微軟正黑體" panose="020B0604030504040204" pitchFamily="34" charset="-120"/>
                <a:ea typeface="微軟正黑體" panose="020B0604030504040204" pitchFamily="34" charset="-120"/>
              </a:rPr>
              <a:t>音乐对于老年，若不是感官麻木得不再需要，那定是摈除得很彻底很坚决的。没有音乐的老年，也许枯涩也许灰暗但也许恰是因他的内心饱满滋润，而无须依赖音乐的浇灌。人到了老年，对音乐的选择变得十分挑剔。若是喜欢的音乐，必是自己灵魂的回声，是真正属于自己的。除了自己认定的那种之外，天下的音乐都是不堪入耳的噪声。所以老年的音乐，  由于排除了功利的杂音，在自然淡泊的心境中，便有了一种宁静透明的质感。人走向生命尽头时，音乐不再是保姆也不是恋人，不是先哲更不是神祗，而只是一个忠实的人生伴侣。</a:t>
            </a:r>
            <a:endParaRPr lang="zh-TW" altLang="en-US" sz="32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85627299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D4C68E01-C78E-4DBB-A346-27748A780E37}"/>
              </a:ext>
            </a:extLst>
          </p:cNvPr>
          <p:cNvSpPr txBox="1"/>
          <p:nvPr/>
        </p:nvSpPr>
        <p:spPr>
          <a:xfrm>
            <a:off x="0" y="172226"/>
            <a:ext cx="1995055" cy="1107996"/>
          </a:xfrm>
          <a:prstGeom prst="rect">
            <a:avLst/>
          </a:prstGeom>
          <a:solidFill>
            <a:schemeClr val="accent2"/>
          </a:solidFill>
          <a:ln>
            <a:solidFill>
              <a:schemeClr val="accent2"/>
            </a:solidFill>
          </a:ln>
        </p:spPr>
        <p:txBody>
          <a:bodyPr wrap="square" rtlCol="0">
            <a:spAutoFit/>
          </a:bodyPr>
          <a:lstStyle/>
          <a:p>
            <a:pPr algn="ctr"/>
            <a:r>
              <a:rPr lang="zh-TW" altLang="en-US" sz="6600" dirty="0">
                <a:solidFill>
                  <a:schemeClr val="bg1"/>
                </a:solidFill>
                <a:latin typeface="+mn-ea"/>
              </a:rPr>
              <a:t>博大</a:t>
            </a:r>
            <a:endParaRPr lang="en-US" altLang="zh-TW" sz="6600" dirty="0">
              <a:solidFill>
                <a:schemeClr val="bg1"/>
              </a:solidFill>
              <a:latin typeface="+mn-ea"/>
            </a:endParaRPr>
          </a:p>
        </p:txBody>
      </p:sp>
      <p:sp>
        <p:nvSpPr>
          <p:cNvPr id="4" name="文字方塊 3">
            <a:extLst>
              <a:ext uri="{FF2B5EF4-FFF2-40B4-BE49-F238E27FC236}">
                <a16:creationId xmlns:a16="http://schemas.microsoft.com/office/drawing/2014/main" id="{AE265C2A-CA00-4841-992C-7C43D64B6320}"/>
              </a:ext>
            </a:extLst>
          </p:cNvPr>
          <p:cNvSpPr txBox="1"/>
          <p:nvPr/>
        </p:nvSpPr>
        <p:spPr>
          <a:xfrm>
            <a:off x="6096000" y="202197"/>
            <a:ext cx="2151321" cy="1107996"/>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zh-TW" altLang="en-US" sz="6600" dirty="0">
                <a:solidFill>
                  <a:schemeClr val="bg1"/>
                </a:solidFill>
                <a:latin typeface="+mn-ea"/>
              </a:rPr>
              <a:t>定义</a:t>
            </a:r>
            <a:endParaRPr lang="en-US" altLang="zh-TW" sz="6600" dirty="0">
              <a:solidFill>
                <a:schemeClr val="bg1"/>
              </a:solidFill>
              <a:latin typeface="+mn-ea"/>
            </a:endParaRPr>
          </a:p>
        </p:txBody>
      </p:sp>
      <p:sp>
        <p:nvSpPr>
          <p:cNvPr id="5" name="文字方塊 4">
            <a:extLst>
              <a:ext uri="{FF2B5EF4-FFF2-40B4-BE49-F238E27FC236}">
                <a16:creationId xmlns:a16="http://schemas.microsoft.com/office/drawing/2014/main" id="{558E7656-10B4-4306-9253-BEABC2FAD5CB}"/>
              </a:ext>
            </a:extLst>
          </p:cNvPr>
          <p:cNvSpPr txBox="1"/>
          <p:nvPr/>
        </p:nvSpPr>
        <p:spPr>
          <a:xfrm>
            <a:off x="-1" y="3449138"/>
            <a:ext cx="2151321" cy="1107996"/>
          </a:xfrm>
          <a:prstGeom prst="rect">
            <a:avLst/>
          </a:prstGeom>
          <a:solidFill>
            <a:schemeClr val="accent2"/>
          </a:solidFill>
          <a:ln>
            <a:solidFill>
              <a:schemeClr val="accent2"/>
            </a:solidFill>
          </a:ln>
        </p:spPr>
        <p:txBody>
          <a:bodyPr wrap="square" rtlCol="0" anchor="ctr">
            <a:spAutoFit/>
          </a:bodyPr>
          <a:lstStyle/>
          <a:p>
            <a:pPr algn="ctr"/>
            <a:r>
              <a:rPr lang="zh-TW" altLang="en-US" sz="6600" dirty="0">
                <a:solidFill>
                  <a:schemeClr val="bg1"/>
                </a:solidFill>
                <a:latin typeface="+mn-ea"/>
              </a:rPr>
              <a:t>分享</a:t>
            </a:r>
            <a:endParaRPr lang="en-US" altLang="zh-TW" sz="6600" dirty="0">
              <a:solidFill>
                <a:schemeClr val="bg1"/>
              </a:solidFill>
              <a:latin typeface="+mn-ea"/>
            </a:endParaRPr>
          </a:p>
        </p:txBody>
      </p:sp>
      <p:sp>
        <p:nvSpPr>
          <p:cNvPr id="6" name="文字方塊 5">
            <a:extLst>
              <a:ext uri="{FF2B5EF4-FFF2-40B4-BE49-F238E27FC236}">
                <a16:creationId xmlns:a16="http://schemas.microsoft.com/office/drawing/2014/main" id="{04856BEF-FABE-4A15-82C8-163159CEDA31}"/>
              </a:ext>
            </a:extLst>
          </p:cNvPr>
          <p:cNvSpPr txBox="1"/>
          <p:nvPr/>
        </p:nvSpPr>
        <p:spPr>
          <a:xfrm>
            <a:off x="6096000" y="3388985"/>
            <a:ext cx="2151321" cy="1107996"/>
          </a:xfrm>
          <a:prstGeom prst="rect">
            <a:avLst/>
          </a:prstGeom>
          <a:solidFill>
            <a:schemeClr val="accent2"/>
          </a:solidFill>
          <a:ln>
            <a:solidFill>
              <a:schemeClr val="accent2"/>
            </a:solidFill>
          </a:ln>
        </p:spPr>
        <p:txBody>
          <a:bodyPr wrap="square" rtlCol="0" anchor="ctr">
            <a:spAutoFit/>
          </a:bodyPr>
          <a:lstStyle/>
          <a:p>
            <a:pPr algn="ctr"/>
            <a:r>
              <a:rPr lang="zh-TW" altLang="en-US" sz="6600" dirty="0">
                <a:solidFill>
                  <a:schemeClr val="bg1"/>
                </a:solidFill>
                <a:latin typeface="+mn-ea"/>
              </a:rPr>
              <a:t>界别</a:t>
            </a:r>
            <a:endParaRPr lang="en-US" altLang="zh-TW" sz="6600" dirty="0">
              <a:solidFill>
                <a:schemeClr val="bg1"/>
              </a:solidFill>
              <a:latin typeface="+mn-ea"/>
            </a:endParaRPr>
          </a:p>
        </p:txBody>
      </p:sp>
      <p:sp>
        <p:nvSpPr>
          <p:cNvPr id="7" name="文字方塊 6">
            <a:extLst>
              <a:ext uri="{FF2B5EF4-FFF2-40B4-BE49-F238E27FC236}">
                <a16:creationId xmlns:a16="http://schemas.microsoft.com/office/drawing/2014/main" id="{68B57BA2-0295-4EFA-B412-794A9C802DBE}"/>
              </a:ext>
            </a:extLst>
          </p:cNvPr>
          <p:cNvSpPr txBox="1"/>
          <p:nvPr/>
        </p:nvSpPr>
        <p:spPr>
          <a:xfrm>
            <a:off x="0" y="1969611"/>
            <a:ext cx="6057512" cy="916469"/>
          </a:xfrm>
          <a:prstGeom prst="rect">
            <a:avLst/>
          </a:prstGeom>
          <a:noFill/>
        </p:spPr>
        <p:txBody>
          <a:bodyPr wrap="square" rtlCol="0">
            <a:spAutoFit/>
          </a:bodyPr>
          <a:lstStyle/>
          <a:p>
            <a:pPr algn="ctr">
              <a:lnSpc>
                <a:spcPct val="150000"/>
              </a:lnSpc>
            </a:pPr>
            <a:r>
              <a:rPr lang="zh-TW" altLang="en-US" sz="4000" dirty="0">
                <a:latin typeface="+mn-ea"/>
              </a:rPr>
              <a:t>宽广、丰富。</a:t>
            </a:r>
          </a:p>
        </p:txBody>
      </p:sp>
      <p:sp>
        <p:nvSpPr>
          <p:cNvPr id="8" name="文字方塊 7">
            <a:extLst>
              <a:ext uri="{FF2B5EF4-FFF2-40B4-BE49-F238E27FC236}">
                <a16:creationId xmlns:a16="http://schemas.microsoft.com/office/drawing/2014/main" id="{4FD80E1D-4098-4E8F-80F3-90702602E502}"/>
              </a:ext>
            </a:extLst>
          </p:cNvPr>
          <p:cNvSpPr txBox="1"/>
          <p:nvPr/>
        </p:nvSpPr>
        <p:spPr>
          <a:xfrm>
            <a:off x="6116782" y="1280222"/>
            <a:ext cx="6057511" cy="2217851"/>
          </a:xfrm>
          <a:prstGeom prst="rect">
            <a:avLst/>
          </a:prstGeom>
          <a:noFill/>
        </p:spPr>
        <p:txBody>
          <a:bodyPr wrap="square" rtlCol="0">
            <a:spAutoFit/>
          </a:bodyPr>
          <a:lstStyle/>
          <a:p>
            <a:pPr algn="ctr">
              <a:lnSpc>
                <a:spcPct val="150000"/>
              </a:lnSpc>
            </a:pPr>
            <a:r>
              <a:rPr lang="zh-TW" altLang="en-US" sz="3200" dirty="0">
                <a:latin typeface="+mn-ea"/>
              </a:rPr>
              <a:t>对于一种事物的本质特征或一个概念的内涵和外延所做的确切表达。</a:t>
            </a:r>
          </a:p>
        </p:txBody>
      </p:sp>
      <p:sp>
        <p:nvSpPr>
          <p:cNvPr id="9" name="文字方塊 8">
            <a:extLst>
              <a:ext uri="{FF2B5EF4-FFF2-40B4-BE49-F238E27FC236}">
                <a16:creationId xmlns:a16="http://schemas.microsoft.com/office/drawing/2014/main" id="{D17DCB4F-281E-48F9-8B9B-F6FF1FC41050}"/>
              </a:ext>
            </a:extLst>
          </p:cNvPr>
          <p:cNvSpPr txBox="1"/>
          <p:nvPr/>
        </p:nvSpPr>
        <p:spPr>
          <a:xfrm>
            <a:off x="0" y="4792651"/>
            <a:ext cx="6096000" cy="902555"/>
          </a:xfrm>
          <a:prstGeom prst="rect">
            <a:avLst/>
          </a:prstGeom>
          <a:noFill/>
        </p:spPr>
        <p:txBody>
          <a:bodyPr wrap="square" rtlCol="0">
            <a:spAutoFit/>
          </a:bodyPr>
          <a:lstStyle/>
          <a:p>
            <a:pPr algn="ctr">
              <a:lnSpc>
                <a:spcPct val="150000"/>
              </a:lnSpc>
            </a:pPr>
            <a:r>
              <a:rPr lang="zh-TW" altLang="en-US" sz="4000" dirty="0">
                <a:latin typeface="+mn-ea"/>
              </a:rPr>
              <a:t>和他人共同享受。</a:t>
            </a:r>
          </a:p>
        </p:txBody>
      </p:sp>
      <p:sp>
        <p:nvSpPr>
          <p:cNvPr id="11" name="矩形 10">
            <a:extLst>
              <a:ext uri="{FF2B5EF4-FFF2-40B4-BE49-F238E27FC236}">
                <a16:creationId xmlns:a16="http://schemas.microsoft.com/office/drawing/2014/main" id="{9AF8CCF4-6697-482F-81B6-2EF38231843A}"/>
              </a:ext>
            </a:extLst>
          </p:cNvPr>
          <p:cNvSpPr/>
          <p:nvPr/>
        </p:nvSpPr>
        <p:spPr>
          <a:xfrm>
            <a:off x="2151320" y="3575469"/>
            <a:ext cx="3944679" cy="584775"/>
          </a:xfrm>
          <a:prstGeom prst="rect">
            <a:avLst/>
          </a:prstGeom>
        </p:spPr>
        <p:txBody>
          <a:bodyPr wrap="square">
            <a:spAutoFit/>
          </a:bodyPr>
          <a:lstStyle/>
          <a:p>
            <a:pPr algn="ctr"/>
            <a:r>
              <a:rPr lang="en-US" altLang="zh-TW" sz="3200" dirty="0"/>
              <a:t>share</a:t>
            </a:r>
            <a:endParaRPr lang="zh-TW" altLang="en-US" sz="3200" dirty="0">
              <a:latin typeface="+mn-ea"/>
              <a:cs typeface="Calibri" panose="020F0502020204030204" pitchFamily="34" charset="0"/>
            </a:endParaRPr>
          </a:p>
        </p:txBody>
      </p:sp>
      <p:sp>
        <p:nvSpPr>
          <p:cNvPr id="13" name="矩形 12">
            <a:extLst>
              <a:ext uri="{FF2B5EF4-FFF2-40B4-BE49-F238E27FC236}">
                <a16:creationId xmlns:a16="http://schemas.microsoft.com/office/drawing/2014/main" id="{32AA8BD3-2869-40FD-A7C0-6100AC3E5D3A}"/>
              </a:ext>
            </a:extLst>
          </p:cNvPr>
          <p:cNvSpPr/>
          <p:nvPr/>
        </p:nvSpPr>
        <p:spPr>
          <a:xfrm>
            <a:off x="8247322" y="3800880"/>
            <a:ext cx="3945068" cy="584775"/>
          </a:xfrm>
          <a:prstGeom prst="rect">
            <a:avLst/>
          </a:prstGeom>
        </p:spPr>
        <p:txBody>
          <a:bodyPr wrap="square">
            <a:spAutoFit/>
          </a:bodyPr>
          <a:lstStyle/>
          <a:p>
            <a:pPr algn="ctr"/>
            <a:r>
              <a:rPr lang="en-US" altLang="zh-TW" sz="3200" dirty="0"/>
              <a:t>distinguish</a:t>
            </a:r>
            <a:endParaRPr lang="zh-TW" altLang="en-US" sz="3200" dirty="0">
              <a:latin typeface="+mn-ea"/>
              <a:cs typeface="Calibri" panose="020F0502020204030204" pitchFamily="34" charset="0"/>
            </a:endParaRPr>
          </a:p>
        </p:txBody>
      </p:sp>
      <p:sp>
        <p:nvSpPr>
          <p:cNvPr id="14" name="矩形 13">
            <a:extLst>
              <a:ext uri="{FF2B5EF4-FFF2-40B4-BE49-F238E27FC236}">
                <a16:creationId xmlns:a16="http://schemas.microsoft.com/office/drawing/2014/main" id="{6B1E5DB5-A453-4C9C-BA79-98369E7D6F4E}"/>
              </a:ext>
            </a:extLst>
          </p:cNvPr>
          <p:cNvSpPr/>
          <p:nvPr/>
        </p:nvSpPr>
        <p:spPr>
          <a:xfrm>
            <a:off x="8285810" y="393249"/>
            <a:ext cx="3906190" cy="584775"/>
          </a:xfrm>
          <a:prstGeom prst="rect">
            <a:avLst/>
          </a:prstGeom>
        </p:spPr>
        <p:txBody>
          <a:bodyPr wrap="square">
            <a:spAutoFit/>
          </a:bodyPr>
          <a:lstStyle/>
          <a:p>
            <a:pPr algn="ctr"/>
            <a:r>
              <a:rPr lang="en-US" altLang="zh-TW" sz="3200" dirty="0"/>
              <a:t>definition</a:t>
            </a:r>
            <a:endParaRPr lang="zh-TW" altLang="en-US" sz="3200" dirty="0">
              <a:latin typeface="+mn-ea"/>
              <a:cs typeface="Calibri" panose="020F0502020204030204" pitchFamily="34" charset="0"/>
            </a:endParaRPr>
          </a:p>
        </p:txBody>
      </p:sp>
      <p:sp>
        <p:nvSpPr>
          <p:cNvPr id="15" name="矩形 14">
            <a:extLst>
              <a:ext uri="{FF2B5EF4-FFF2-40B4-BE49-F238E27FC236}">
                <a16:creationId xmlns:a16="http://schemas.microsoft.com/office/drawing/2014/main" id="{58C387E4-4460-4071-8CB6-8D0ABB1306E7}"/>
              </a:ext>
            </a:extLst>
          </p:cNvPr>
          <p:cNvSpPr/>
          <p:nvPr/>
        </p:nvSpPr>
        <p:spPr>
          <a:xfrm>
            <a:off x="2189810" y="355508"/>
            <a:ext cx="3926972" cy="584775"/>
          </a:xfrm>
          <a:prstGeom prst="rect">
            <a:avLst/>
          </a:prstGeom>
        </p:spPr>
        <p:txBody>
          <a:bodyPr wrap="square">
            <a:spAutoFit/>
          </a:bodyPr>
          <a:lstStyle/>
          <a:p>
            <a:pPr algn="ctr"/>
            <a:r>
              <a:rPr lang="en-US" altLang="zh-TW" sz="3200" dirty="0"/>
              <a:t>extensive</a:t>
            </a:r>
            <a:endParaRPr lang="zh-TW" altLang="en-US" sz="3200" dirty="0">
              <a:latin typeface="+mn-ea"/>
              <a:cs typeface="Calibri" panose="020F0502020204030204" pitchFamily="34" charset="0"/>
            </a:endParaRPr>
          </a:p>
        </p:txBody>
      </p:sp>
      <p:sp>
        <p:nvSpPr>
          <p:cNvPr id="16" name="文字方塊 15">
            <a:extLst>
              <a:ext uri="{FF2B5EF4-FFF2-40B4-BE49-F238E27FC236}">
                <a16:creationId xmlns:a16="http://schemas.microsoft.com/office/drawing/2014/main" id="{2CB9F9E9-C2B8-4189-99BC-000CEF995CD8}"/>
              </a:ext>
            </a:extLst>
          </p:cNvPr>
          <p:cNvSpPr txBox="1"/>
          <p:nvPr/>
        </p:nvSpPr>
        <p:spPr>
          <a:xfrm>
            <a:off x="6150472" y="5255894"/>
            <a:ext cx="6096000" cy="916469"/>
          </a:xfrm>
          <a:prstGeom prst="rect">
            <a:avLst/>
          </a:prstGeom>
          <a:noFill/>
        </p:spPr>
        <p:txBody>
          <a:bodyPr wrap="square" rtlCol="0">
            <a:spAutoFit/>
          </a:bodyPr>
          <a:lstStyle/>
          <a:p>
            <a:pPr algn="ctr">
              <a:lnSpc>
                <a:spcPct val="150000"/>
              </a:lnSpc>
            </a:pPr>
            <a:r>
              <a:rPr lang="zh-TW" altLang="en-US" sz="4000" dirty="0">
                <a:latin typeface="+mn-ea"/>
              </a:rPr>
              <a:t>区别。</a:t>
            </a:r>
          </a:p>
        </p:txBody>
      </p:sp>
    </p:spTree>
    <p:extLst>
      <p:ext uri="{BB962C8B-B14F-4D97-AF65-F5344CB8AC3E}">
        <p14:creationId xmlns:p14="http://schemas.microsoft.com/office/powerpoint/2010/main" val="1410359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additive="base">
                                        <p:cTn id="37" dur="500" fill="hold"/>
                                        <p:tgtEl>
                                          <p:spTgt spid="4"/>
                                        </p:tgtEl>
                                        <p:attrNameLst>
                                          <p:attrName>ppt_x</p:attrName>
                                        </p:attrNameLst>
                                      </p:cBhvr>
                                      <p:tavLst>
                                        <p:tav tm="0">
                                          <p:val>
                                            <p:strVal val="#ppt_x"/>
                                          </p:val>
                                        </p:tav>
                                        <p:tav tm="100000">
                                          <p:val>
                                            <p:strVal val="#ppt_x"/>
                                          </p:val>
                                        </p:tav>
                                      </p:tavLst>
                                    </p:anim>
                                    <p:anim calcmode="lin" valueType="num">
                                      <p:cBhvr additive="base">
                                        <p:cTn id="3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ppt_x"/>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500" fill="hold"/>
                                        <p:tgtEl>
                                          <p:spTgt spid="11"/>
                                        </p:tgtEl>
                                        <p:attrNameLst>
                                          <p:attrName>ppt_x</p:attrName>
                                        </p:attrNameLst>
                                      </p:cBhvr>
                                      <p:tavLst>
                                        <p:tav tm="0">
                                          <p:val>
                                            <p:strVal val="#ppt_x"/>
                                          </p:val>
                                        </p:tav>
                                        <p:tav tm="100000">
                                          <p:val>
                                            <p:strVal val="#ppt_x"/>
                                          </p:val>
                                        </p:tav>
                                      </p:tavLst>
                                    </p:anim>
                                    <p:anim calcmode="lin" valueType="num">
                                      <p:cBhvr additive="base">
                                        <p:cTn id="5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5"/>
                                        </p:tgtEl>
                                        <p:attrNameLst>
                                          <p:attrName>style.visibility</p:attrName>
                                        </p:attrNameLst>
                                      </p:cBhvr>
                                      <p:to>
                                        <p:strVal val="visible"/>
                                      </p:to>
                                    </p:set>
                                    <p:anim calcmode="lin" valueType="num">
                                      <p:cBhvr additive="base">
                                        <p:cTn id="55" dur="500" fill="hold"/>
                                        <p:tgtEl>
                                          <p:spTgt spid="5"/>
                                        </p:tgtEl>
                                        <p:attrNameLst>
                                          <p:attrName>ppt_x</p:attrName>
                                        </p:attrNameLst>
                                      </p:cBhvr>
                                      <p:tavLst>
                                        <p:tav tm="0">
                                          <p:val>
                                            <p:strVal val="#ppt_x"/>
                                          </p:val>
                                        </p:tav>
                                        <p:tav tm="100000">
                                          <p:val>
                                            <p:strVal val="#ppt_x"/>
                                          </p:val>
                                        </p:tav>
                                      </p:tavLst>
                                    </p:anim>
                                    <p:anim calcmode="lin" valueType="num">
                                      <p:cBhvr additive="base">
                                        <p:cTn id="5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6"/>
                                        </p:tgtEl>
                                        <p:attrNameLst>
                                          <p:attrName>style.visibility</p:attrName>
                                        </p:attrNameLst>
                                      </p:cBhvr>
                                      <p:to>
                                        <p:strVal val="visible"/>
                                      </p:to>
                                    </p:set>
                                    <p:anim calcmode="lin" valueType="num">
                                      <p:cBhvr additive="base">
                                        <p:cTn id="61" dur="500" fill="hold"/>
                                        <p:tgtEl>
                                          <p:spTgt spid="16"/>
                                        </p:tgtEl>
                                        <p:attrNameLst>
                                          <p:attrName>ppt_x</p:attrName>
                                        </p:attrNameLst>
                                      </p:cBhvr>
                                      <p:tavLst>
                                        <p:tav tm="0">
                                          <p:val>
                                            <p:strVal val="#ppt_x"/>
                                          </p:val>
                                        </p:tav>
                                        <p:tav tm="100000">
                                          <p:val>
                                            <p:strVal val="#ppt_x"/>
                                          </p:val>
                                        </p:tav>
                                      </p:tavLst>
                                    </p:anim>
                                    <p:anim calcmode="lin" valueType="num">
                                      <p:cBhvr additive="base">
                                        <p:cTn id="6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additive="base">
                                        <p:cTn id="67" dur="500" fill="hold"/>
                                        <p:tgtEl>
                                          <p:spTgt spid="13"/>
                                        </p:tgtEl>
                                        <p:attrNameLst>
                                          <p:attrName>ppt_x</p:attrName>
                                        </p:attrNameLst>
                                      </p:cBhvr>
                                      <p:tavLst>
                                        <p:tav tm="0">
                                          <p:val>
                                            <p:strVal val="#ppt_x"/>
                                          </p:val>
                                        </p:tav>
                                        <p:tav tm="100000">
                                          <p:val>
                                            <p:strVal val="#ppt_x"/>
                                          </p:val>
                                        </p:tav>
                                      </p:tavLst>
                                    </p:anim>
                                    <p:anim calcmode="lin" valueType="num">
                                      <p:cBhvr additive="base">
                                        <p:cTn id="6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6"/>
                                        </p:tgtEl>
                                        <p:attrNameLst>
                                          <p:attrName>style.visibility</p:attrName>
                                        </p:attrNameLst>
                                      </p:cBhvr>
                                      <p:to>
                                        <p:strVal val="visible"/>
                                      </p:to>
                                    </p:set>
                                    <p:anim calcmode="lin" valueType="num">
                                      <p:cBhvr additive="base">
                                        <p:cTn id="73" dur="500" fill="hold"/>
                                        <p:tgtEl>
                                          <p:spTgt spid="6"/>
                                        </p:tgtEl>
                                        <p:attrNameLst>
                                          <p:attrName>ppt_x</p:attrName>
                                        </p:attrNameLst>
                                      </p:cBhvr>
                                      <p:tavLst>
                                        <p:tav tm="0">
                                          <p:val>
                                            <p:strVal val="#ppt_x"/>
                                          </p:val>
                                        </p:tav>
                                        <p:tav tm="100000">
                                          <p:val>
                                            <p:strVal val="#ppt_x"/>
                                          </p:val>
                                        </p:tav>
                                      </p:tavLst>
                                    </p:anim>
                                    <p:anim calcmode="lin" valueType="num">
                                      <p:cBhvr additive="base">
                                        <p:cTn id="7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7" grpId="0"/>
      <p:bldP spid="8" grpId="0"/>
      <p:bldP spid="9" grpId="0"/>
      <p:bldP spid="11" grpId="0"/>
      <p:bldP spid="13" grpId="0"/>
      <p:bldP spid="14" grpId="0"/>
      <p:bldP spid="15" grpId="0"/>
      <p:bldP spid="16"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D4C68E01-C78E-4DBB-A346-27748A780E37}"/>
              </a:ext>
            </a:extLst>
          </p:cNvPr>
          <p:cNvSpPr txBox="1"/>
          <p:nvPr/>
        </p:nvSpPr>
        <p:spPr>
          <a:xfrm>
            <a:off x="0" y="172226"/>
            <a:ext cx="2151321" cy="1107996"/>
          </a:xfrm>
          <a:prstGeom prst="rect">
            <a:avLst/>
          </a:prstGeom>
          <a:solidFill>
            <a:schemeClr val="accent2"/>
          </a:solidFill>
          <a:ln>
            <a:solidFill>
              <a:schemeClr val="accent2"/>
            </a:solidFill>
          </a:ln>
        </p:spPr>
        <p:txBody>
          <a:bodyPr wrap="square" rtlCol="0">
            <a:spAutoFit/>
          </a:bodyPr>
          <a:lstStyle/>
          <a:p>
            <a:pPr algn="ctr"/>
            <a:r>
              <a:rPr lang="zh-TW" altLang="en-US" sz="6600" dirty="0">
                <a:solidFill>
                  <a:schemeClr val="bg1"/>
                </a:solidFill>
                <a:latin typeface="+mn-ea"/>
              </a:rPr>
              <a:t>迷途</a:t>
            </a:r>
            <a:endParaRPr lang="en-US" altLang="zh-TW" sz="6600" dirty="0">
              <a:solidFill>
                <a:schemeClr val="bg1"/>
              </a:solidFill>
              <a:latin typeface="+mn-ea"/>
            </a:endParaRPr>
          </a:p>
        </p:txBody>
      </p:sp>
      <p:sp>
        <p:nvSpPr>
          <p:cNvPr id="4" name="文字方塊 3">
            <a:extLst>
              <a:ext uri="{FF2B5EF4-FFF2-40B4-BE49-F238E27FC236}">
                <a16:creationId xmlns:a16="http://schemas.microsoft.com/office/drawing/2014/main" id="{AE265C2A-CA00-4841-992C-7C43D64B6320}"/>
              </a:ext>
            </a:extLst>
          </p:cNvPr>
          <p:cNvSpPr txBox="1"/>
          <p:nvPr/>
        </p:nvSpPr>
        <p:spPr>
          <a:xfrm>
            <a:off x="6096000" y="202197"/>
            <a:ext cx="2151321" cy="1107996"/>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zh-TW" altLang="en-US" sz="6600" dirty="0">
                <a:solidFill>
                  <a:schemeClr val="bg1"/>
                </a:solidFill>
                <a:latin typeface="+mn-ea"/>
              </a:rPr>
              <a:t>错位</a:t>
            </a:r>
            <a:endParaRPr lang="en-US" altLang="zh-TW" sz="6600" dirty="0">
              <a:solidFill>
                <a:schemeClr val="bg1"/>
              </a:solidFill>
              <a:latin typeface="+mn-ea"/>
            </a:endParaRPr>
          </a:p>
        </p:txBody>
      </p:sp>
      <p:sp>
        <p:nvSpPr>
          <p:cNvPr id="7" name="文字方塊 6">
            <a:extLst>
              <a:ext uri="{FF2B5EF4-FFF2-40B4-BE49-F238E27FC236}">
                <a16:creationId xmlns:a16="http://schemas.microsoft.com/office/drawing/2014/main" id="{68B57BA2-0295-4EFA-B412-794A9C802DBE}"/>
              </a:ext>
            </a:extLst>
          </p:cNvPr>
          <p:cNvSpPr txBox="1"/>
          <p:nvPr/>
        </p:nvSpPr>
        <p:spPr>
          <a:xfrm>
            <a:off x="0" y="1969611"/>
            <a:ext cx="6057512" cy="916469"/>
          </a:xfrm>
          <a:prstGeom prst="rect">
            <a:avLst/>
          </a:prstGeom>
          <a:noFill/>
        </p:spPr>
        <p:txBody>
          <a:bodyPr wrap="square" rtlCol="0">
            <a:spAutoFit/>
          </a:bodyPr>
          <a:lstStyle/>
          <a:p>
            <a:pPr algn="ctr">
              <a:lnSpc>
                <a:spcPct val="150000"/>
              </a:lnSpc>
            </a:pPr>
            <a:r>
              <a:rPr lang="zh-TW" altLang="en-US" sz="4000" dirty="0">
                <a:latin typeface="+mn-ea"/>
              </a:rPr>
              <a:t>迷路。</a:t>
            </a:r>
          </a:p>
        </p:txBody>
      </p:sp>
      <p:sp>
        <p:nvSpPr>
          <p:cNvPr id="8" name="文字方塊 7">
            <a:extLst>
              <a:ext uri="{FF2B5EF4-FFF2-40B4-BE49-F238E27FC236}">
                <a16:creationId xmlns:a16="http://schemas.microsoft.com/office/drawing/2014/main" id="{4FD80E1D-4098-4E8F-80F3-90702602E502}"/>
              </a:ext>
            </a:extLst>
          </p:cNvPr>
          <p:cNvSpPr txBox="1"/>
          <p:nvPr/>
        </p:nvSpPr>
        <p:spPr>
          <a:xfrm>
            <a:off x="6134489" y="1979719"/>
            <a:ext cx="6057511" cy="906361"/>
          </a:xfrm>
          <a:prstGeom prst="rect">
            <a:avLst/>
          </a:prstGeom>
          <a:noFill/>
        </p:spPr>
        <p:txBody>
          <a:bodyPr wrap="square" rtlCol="0">
            <a:spAutoFit/>
          </a:bodyPr>
          <a:lstStyle/>
          <a:p>
            <a:pPr algn="ctr">
              <a:lnSpc>
                <a:spcPct val="150000"/>
              </a:lnSpc>
            </a:pPr>
            <a:r>
              <a:rPr lang="zh-TW" altLang="en-US" sz="4000" dirty="0">
                <a:latin typeface="+mn-ea"/>
              </a:rPr>
              <a:t>位置发生颠倒。</a:t>
            </a:r>
          </a:p>
        </p:txBody>
      </p:sp>
      <p:sp>
        <p:nvSpPr>
          <p:cNvPr id="14" name="矩形 13">
            <a:extLst>
              <a:ext uri="{FF2B5EF4-FFF2-40B4-BE49-F238E27FC236}">
                <a16:creationId xmlns:a16="http://schemas.microsoft.com/office/drawing/2014/main" id="{6B1E5DB5-A453-4C9C-BA79-98369E7D6F4E}"/>
              </a:ext>
            </a:extLst>
          </p:cNvPr>
          <p:cNvSpPr/>
          <p:nvPr/>
        </p:nvSpPr>
        <p:spPr>
          <a:xfrm>
            <a:off x="8285810" y="393249"/>
            <a:ext cx="3906190" cy="584775"/>
          </a:xfrm>
          <a:prstGeom prst="rect">
            <a:avLst/>
          </a:prstGeom>
        </p:spPr>
        <p:txBody>
          <a:bodyPr wrap="square">
            <a:spAutoFit/>
          </a:bodyPr>
          <a:lstStyle/>
          <a:p>
            <a:pPr algn="ctr"/>
            <a:r>
              <a:rPr lang="en-US" altLang="zh-TW" sz="3200" dirty="0"/>
              <a:t>disturb</a:t>
            </a:r>
            <a:endParaRPr lang="zh-TW" altLang="en-US" sz="3200" dirty="0">
              <a:latin typeface="+mn-ea"/>
              <a:cs typeface="Calibri" panose="020F0502020204030204" pitchFamily="34" charset="0"/>
            </a:endParaRPr>
          </a:p>
        </p:txBody>
      </p:sp>
      <p:sp>
        <p:nvSpPr>
          <p:cNvPr id="15" name="矩形 14">
            <a:extLst>
              <a:ext uri="{FF2B5EF4-FFF2-40B4-BE49-F238E27FC236}">
                <a16:creationId xmlns:a16="http://schemas.microsoft.com/office/drawing/2014/main" id="{58C387E4-4460-4071-8CB6-8D0ABB1306E7}"/>
              </a:ext>
            </a:extLst>
          </p:cNvPr>
          <p:cNvSpPr/>
          <p:nvPr/>
        </p:nvSpPr>
        <p:spPr>
          <a:xfrm>
            <a:off x="2189810" y="355508"/>
            <a:ext cx="3926972" cy="584775"/>
          </a:xfrm>
          <a:prstGeom prst="rect">
            <a:avLst/>
          </a:prstGeom>
        </p:spPr>
        <p:txBody>
          <a:bodyPr wrap="square">
            <a:spAutoFit/>
          </a:bodyPr>
          <a:lstStyle/>
          <a:p>
            <a:pPr algn="ctr"/>
            <a:r>
              <a:rPr lang="en-US" altLang="zh-TW" sz="3200" dirty="0"/>
              <a:t>lose one's way</a:t>
            </a:r>
            <a:endParaRPr lang="zh-TW" altLang="en-US" sz="3200" dirty="0">
              <a:latin typeface="+mn-ea"/>
              <a:cs typeface="Calibri" panose="020F0502020204030204" pitchFamily="34" charset="0"/>
            </a:endParaRPr>
          </a:p>
        </p:txBody>
      </p:sp>
      <p:sp>
        <p:nvSpPr>
          <p:cNvPr id="9" name="文字方塊 8">
            <a:extLst>
              <a:ext uri="{FF2B5EF4-FFF2-40B4-BE49-F238E27FC236}">
                <a16:creationId xmlns:a16="http://schemas.microsoft.com/office/drawing/2014/main" id="{12BC9210-541D-4C22-971B-1FADE0D1FDAE}"/>
              </a:ext>
            </a:extLst>
          </p:cNvPr>
          <p:cNvSpPr txBox="1"/>
          <p:nvPr/>
        </p:nvSpPr>
        <p:spPr>
          <a:xfrm>
            <a:off x="0" y="4792651"/>
            <a:ext cx="6096000" cy="902555"/>
          </a:xfrm>
          <a:prstGeom prst="rect">
            <a:avLst/>
          </a:prstGeom>
          <a:noFill/>
        </p:spPr>
        <p:txBody>
          <a:bodyPr wrap="square" rtlCol="0">
            <a:spAutoFit/>
          </a:bodyPr>
          <a:lstStyle/>
          <a:p>
            <a:pPr algn="ctr">
              <a:lnSpc>
                <a:spcPct val="150000"/>
              </a:lnSpc>
            </a:pPr>
            <a:r>
              <a:rPr lang="zh-TW" altLang="en-US" sz="4000" dirty="0">
                <a:latin typeface="+mn-ea"/>
              </a:rPr>
              <a:t>刺激使产生。</a:t>
            </a:r>
          </a:p>
        </p:txBody>
      </p:sp>
      <p:sp>
        <p:nvSpPr>
          <p:cNvPr id="10" name="文字方塊 9">
            <a:extLst>
              <a:ext uri="{FF2B5EF4-FFF2-40B4-BE49-F238E27FC236}">
                <a16:creationId xmlns:a16="http://schemas.microsoft.com/office/drawing/2014/main" id="{0E48FBC9-0214-4268-8000-BFB88D8FEF07}"/>
              </a:ext>
            </a:extLst>
          </p:cNvPr>
          <p:cNvSpPr txBox="1"/>
          <p:nvPr/>
        </p:nvSpPr>
        <p:spPr>
          <a:xfrm>
            <a:off x="-1" y="3449138"/>
            <a:ext cx="2151321" cy="1107996"/>
          </a:xfrm>
          <a:prstGeom prst="rect">
            <a:avLst/>
          </a:prstGeom>
          <a:solidFill>
            <a:schemeClr val="accent2"/>
          </a:solidFill>
          <a:ln>
            <a:solidFill>
              <a:schemeClr val="accent2"/>
            </a:solidFill>
          </a:ln>
        </p:spPr>
        <p:txBody>
          <a:bodyPr wrap="square" rtlCol="0" anchor="ctr">
            <a:spAutoFit/>
          </a:bodyPr>
          <a:lstStyle/>
          <a:p>
            <a:pPr algn="ctr"/>
            <a:r>
              <a:rPr lang="zh-TW" altLang="en-US" sz="6600" dirty="0">
                <a:solidFill>
                  <a:schemeClr val="bg1"/>
                </a:solidFill>
                <a:latin typeface="+mn-ea"/>
              </a:rPr>
              <a:t>激起</a:t>
            </a:r>
            <a:endParaRPr lang="en-US" altLang="zh-TW" sz="6600" dirty="0">
              <a:solidFill>
                <a:schemeClr val="bg1"/>
              </a:solidFill>
              <a:latin typeface="+mn-ea"/>
            </a:endParaRPr>
          </a:p>
        </p:txBody>
      </p:sp>
      <p:sp>
        <p:nvSpPr>
          <p:cNvPr id="11" name="矩形 10">
            <a:extLst>
              <a:ext uri="{FF2B5EF4-FFF2-40B4-BE49-F238E27FC236}">
                <a16:creationId xmlns:a16="http://schemas.microsoft.com/office/drawing/2014/main" id="{A7032625-EB96-4534-99C3-0FFC12BD6BA5}"/>
              </a:ext>
            </a:extLst>
          </p:cNvPr>
          <p:cNvSpPr/>
          <p:nvPr/>
        </p:nvSpPr>
        <p:spPr>
          <a:xfrm>
            <a:off x="2151320" y="3575469"/>
            <a:ext cx="3944679" cy="584775"/>
          </a:xfrm>
          <a:prstGeom prst="rect">
            <a:avLst/>
          </a:prstGeom>
        </p:spPr>
        <p:txBody>
          <a:bodyPr wrap="square">
            <a:spAutoFit/>
          </a:bodyPr>
          <a:lstStyle/>
          <a:p>
            <a:pPr algn="ctr"/>
            <a:r>
              <a:rPr lang="en-US" altLang="zh-TW" sz="3200" dirty="0" err="1"/>
              <a:t>provocate</a:t>
            </a:r>
            <a:endParaRPr lang="zh-TW" altLang="en-US" sz="3200" dirty="0">
              <a:latin typeface="+mn-ea"/>
              <a:cs typeface="Calibri" panose="020F0502020204030204" pitchFamily="34" charset="0"/>
            </a:endParaRPr>
          </a:p>
        </p:txBody>
      </p:sp>
    </p:spTree>
    <p:extLst>
      <p:ext uri="{BB962C8B-B14F-4D97-AF65-F5344CB8AC3E}">
        <p14:creationId xmlns:p14="http://schemas.microsoft.com/office/powerpoint/2010/main" val="1208017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additive="base">
                                        <p:cTn id="37" dur="500" fill="hold"/>
                                        <p:tgtEl>
                                          <p:spTgt spid="4"/>
                                        </p:tgtEl>
                                        <p:attrNameLst>
                                          <p:attrName>ppt_x</p:attrName>
                                        </p:attrNameLst>
                                      </p:cBhvr>
                                      <p:tavLst>
                                        <p:tav tm="0">
                                          <p:val>
                                            <p:strVal val="#ppt_x"/>
                                          </p:val>
                                        </p:tav>
                                        <p:tav tm="100000">
                                          <p:val>
                                            <p:strVal val="#ppt_x"/>
                                          </p:val>
                                        </p:tav>
                                      </p:tavLst>
                                    </p:anim>
                                    <p:anim calcmode="lin" valueType="num">
                                      <p:cBhvr additive="base">
                                        <p:cTn id="3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ppt_x"/>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additive="base">
                                        <p:cTn id="49" dur="500" fill="hold"/>
                                        <p:tgtEl>
                                          <p:spTgt spid="10"/>
                                        </p:tgtEl>
                                        <p:attrNameLst>
                                          <p:attrName>ppt_x</p:attrName>
                                        </p:attrNameLst>
                                      </p:cBhvr>
                                      <p:tavLst>
                                        <p:tav tm="0">
                                          <p:val>
                                            <p:strVal val="#ppt_x"/>
                                          </p:val>
                                        </p:tav>
                                        <p:tav tm="100000">
                                          <p:val>
                                            <p:strVal val="#ppt_x"/>
                                          </p:val>
                                        </p:tav>
                                      </p:tavLst>
                                    </p:anim>
                                    <p:anim calcmode="lin" valueType="num">
                                      <p:cBhvr additive="base">
                                        <p:cTn id="5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additive="base">
                                        <p:cTn id="55" dur="500" fill="hold"/>
                                        <p:tgtEl>
                                          <p:spTgt spid="11"/>
                                        </p:tgtEl>
                                        <p:attrNameLst>
                                          <p:attrName>ppt_x</p:attrName>
                                        </p:attrNameLst>
                                      </p:cBhvr>
                                      <p:tavLst>
                                        <p:tav tm="0">
                                          <p:val>
                                            <p:strVal val="#ppt_x"/>
                                          </p:val>
                                        </p:tav>
                                        <p:tav tm="100000">
                                          <p:val>
                                            <p:strVal val="#ppt_x"/>
                                          </p:val>
                                        </p:tav>
                                      </p:tavLst>
                                    </p:anim>
                                    <p:anim calcmode="lin" valueType="num">
                                      <p:cBhvr additive="base">
                                        <p:cTn id="5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7" grpId="0"/>
      <p:bldP spid="8" grpId="0"/>
      <p:bldP spid="14" grpId="0"/>
      <p:bldP spid="15" grpId="0"/>
      <p:bldP spid="9" grpId="0"/>
      <p:bldP spid="10" grpId="0" animBg="1"/>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6A35303D-6CC8-428C-B444-EE1FB04D5DE8}"/>
              </a:ext>
            </a:extLst>
          </p:cNvPr>
          <p:cNvSpPr txBox="1"/>
          <p:nvPr/>
        </p:nvSpPr>
        <p:spPr>
          <a:xfrm>
            <a:off x="220786" y="0"/>
            <a:ext cx="2900365" cy="707886"/>
          </a:xfrm>
          <a:prstGeom prst="rect">
            <a:avLst/>
          </a:prstGeom>
          <a:solidFill>
            <a:srgbClr val="006666"/>
          </a:solidFill>
          <a:ln w="38100">
            <a:solidFill>
              <a:srgbClr val="006666"/>
            </a:solidFill>
          </a:ln>
        </p:spPr>
        <p:txBody>
          <a:bodyPr wrap="square" rtlCol="0">
            <a:spAutoFit/>
          </a:bodyPr>
          <a:lstStyle/>
          <a:p>
            <a:pPr algn="ctr"/>
            <a:r>
              <a:rPr lang="zh-TW" altLang="en-US" sz="4000" dirty="0">
                <a:solidFill>
                  <a:schemeClr val="bg1"/>
                </a:solidFill>
                <a:latin typeface="微軟正黑體" panose="020B0604030504040204" pitchFamily="34" charset="-120"/>
                <a:ea typeface="微軟正黑體" panose="020B0604030504040204" pitchFamily="34" charset="-120"/>
              </a:rPr>
              <a:t>柔和</a:t>
            </a:r>
            <a:endParaRPr lang="en-US" altLang="zh-TW" sz="4000" dirty="0">
              <a:solidFill>
                <a:schemeClr val="bg1"/>
              </a:solidFill>
              <a:latin typeface="微軟正黑體" panose="020B0604030504040204" pitchFamily="34" charset="-120"/>
              <a:ea typeface="微軟正黑體" panose="020B0604030504040204" pitchFamily="34" charset="-120"/>
            </a:endParaRPr>
          </a:p>
        </p:txBody>
      </p:sp>
      <p:sp>
        <p:nvSpPr>
          <p:cNvPr id="3" name="文字方塊 2">
            <a:extLst>
              <a:ext uri="{FF2B5EF4-FFF2-40B4-BE49-F238E27FC236}">
                <a16:creationId xmlns:a16="http://schemas.microsoft.com/office/drawing/2014/main" id="{2AD805DF-D8F2-4C40-B812-6025D886CDC7}"/>
              </a:ext>
            </a:extLst>
          </p:cNvPr>
          <p:cNvSpPr txBox="1"/>
          <p:nvPr/>
        </p:nvSpPr>
        <p:spPr>
          <a:xfrm>
            <a:off x="9070849" y="0"/>
            <a:ext cx="2900365" cy="707886"/>
          </a:xfrm>
          <a:prstGeom prst="rect">
            <a:avLst/>
          </a:prstGeom>
          <a:solidFill>
            <a:srgbClr val="006666"/>
          </a:solidFill>
          <a:ln w="38100">
            <a:solidFill>
              <a:srgbClr val="006666"/>
            </a:solidFill>
          </a:ln>
        </p:spPr>
        <p:txBody>
          <a:bodyPr wrap="square" rtlCol="0">
            <a:spAutoFit/>
          </a:bodyPr>
          <a:lstStyle/>
          <a:p>
            <a:pPr algn="ctr"/>
            <a:r>
              <a:rPr lang="zh-TW" altLang="en-US" sz="4000" dirty="0">
                <a:solidFill>
                  <a:schemeClr val="bg1"/>
                </a:solidFill>
                <a:latin typeface="微軟正黑體" panose="020B0604030504040204" pitchFamily="34" charset="-120"/>
                <a:ea typeface="微軟正黑體" panose="020B0604030504040204" pitchFamily="34" charset="-120"/>
              </a:rPr>
              <a:t>柔软</a:t>
            </a:r>
            <a:endParaRPr lang="en-US" altLang="zh-TW" sz="4000" dirty="0">
              <a:solidFill>
                <a:schemeClr val="bg1"/>
              </a:solidFill>
              <a:latin typeface="微軟正黑體" panose="020B0604030504040204" pitchFamily="34" charset="-120"/>
              <a:ea typeface="微軟正黑體" panose="020B0604030504040204" pitchFamily="34" charset="-120"/>
            </a:endParaRPr>
          </a:p>
        </p:txBody>
      </p:sp>
      <p:cxnSp>
        <p:nvCxnSpPr>
          <p:cNvPr id="10" name="直線接點 9">
            <a:extLst>
              <a:ext uri="{FF2B5EF4-FFF2-40B4-BE49-F238E27FC236}">
                <a16:creationId xmlns:a16="http://schemas.microsoft.com/office/drawing/2014/main" id="{32FC350C-1C13-4DDA-A8FD-BDC15F8EE7E2}"/>
              </a:ext>
            </a:extLst>
          </p:cNvPr>
          <p:cNvCxnSpPr>
            <a:cxnSpLocks/>
            <a:stCxn id="2" idx="3"/>
            <a:endCxn id="3" idx="1"/>
          </p:cNvCxnSpPr>
          <p:nvPr/>
        </p:nvCxnSpPr>
        <p:spPr>
          <a:xfrm>
            <a:off x="3121151" y="353943"/>
            <a:ext cx="5949698" cy="0"/>
          </a:xfrm>
          <a:prstGeom prst="line">
            <a:avLst/>
          </a:prstGeom>
          <a:ln w="76200">
            <a:solidFill>
              <a:srgbClr val="006666"/>
            </a:solidFill>
          </a:ln>
        </p:spPr>
        <p:style>
          <a:lnRef idx="1">
            <a:schemeClr val="accent1"/>
          </a:lnRef>
          <a:fillRef idx="0">
            <a:schemeClr val="accent1"/>
          </a:fillRef>
          <a:effectRef idx="0">
            <a:schemeClr val="accent1"/>
          </a:effectRef>
          <a:fontRef idx="minor">
            <a:schemeClr val="tx1"/>
          </a:fontRef>
        </p:style>
      </p:cxnSp>
      <p:graphicFrame>
        <p:nvGraphicFramePr>
          <p:cNvPr id="5" name="表格 5">
            <a:extLst>
              <a:ext uri="{FF2B5EF4-FFF2-40B4-BE49-F238E27FC236}">
                <a16:creationId xmlns:a16="http://schemas.microsoft.com/office/drawing/2014/main" id="{7135AFE9-66D8-4DE0-8378-042BAC99D43A}"/>
              </a:ext>
            </a:extLst>
          </p:cNvPr>
          <p:cNvGraphicFramePr>
            <a:graphicFrameLocks noGrp="1"/>
          </p:cNvGraphicFramePr>
          <p:nvPr>
            <p:extLst>
              <p:ext uri="{D42A27DB-BD31-4B8C-83A1-F6EECF244321}">
                <p14:modId xmlns:p14="http://schemas.microsoft.com/office/powerpoint/2010/main" val="2648948213"/>
              </p:ext>
            </p:extLst>
          </p:nvPr>
        </p:nvGraphicFramePr>
        <p:xfrm>
          <a:off x="327024" y="2186515"/>
          <a:ext cx="11644190" cy="4147610"/>
        </p:xfrm>
        <a:graphic>
          <a:graphicData uri="http://schemas.openxmlformats.org/drawingml/2006/table">
            <a:tbl>
              <a:tblPr firstRow="1" bandRow="1">
                <a:tableStyleId>{5C22544A-7EE6-4342-B048-85BDC9FD1C3A}</a:tableStyleId>
              </a:tblPr>
              <a:tblGrid>
                <a:gridCol w="5568951">
                  <a:extLst>
                    <a:ext uri="{9D8B030D-6E8A-4147-A177-3AD203B41FA5}">
                      <a16:colId xmlns:a16="http://schemas.microsoft.com/office/drawing/2014/main" val="2551369799"/>
                    </a:ext>
                  </a:extLst>
                </a:gridCol>
                <a:gridCol w="6075239">
                  <a:extLst>
                    <a:ext uri="{9D8B030D-6E8A-4147-A177-3AD203B41FA5}">
                      <a16:colId xmlns:a16="http://schemas.microsoft.com/office/drawing/2014/main" val="3049392260"/>
                    </a:ext>
                  </a:extLst>
                </a:gridCol>
              </a:tblGrid>
              <a:tr h="938627">
                <a:tc>
                  <a:txBody>
                    <a:bodyPr/>
                    <a:lstStyle/>
                    <a:p>
                      <a:pPr algn="ctr"/>
                      <a:r>
                        <a:rPr lang="zh-TW" altLang="en-US" sz="3200" dirty="0"/>
                        <a:t>柔和</a:t>
                      </a:r>
                    </a:p>
                  </a:txBody>
                  <a:tcPr anchor="ctr">
                    <a:solidFill>
                      <a:srgbClr val="006666"/>
                    </a:solidFill>
                  </a:tcPr>
                </a:tc>
                <a:tc>
                  <a:txBody>
                    <a:bodyPr/>
                    <a:lstStyle/>
                    <a:p>
                      <a:pPr algn="ctr"/>
                      <a:r>
                        <a:rPr lang="zh-TW" altLang="en-US" sz="3200" dirty="0"/>
                        <a:t>柔软</a:t>
                      </a:r>
                    </a:p>
                  </a:txBody>
                  <a:tcPr anchor="ctr">
                    <a:solidFill>
                      <a:srgbClr val="006666"/>
                    </a:solidFill>
                  </a:tcPr>
                </a:tc>
                <a:extLst>
                  <a:ext uri="{0D108BD9-81ED-4DB2-BD59-A6C34878D82A}">
                    <a16:rowId xmlns:a16="http://schemas.microsoft.com/office/drawing/2014/main" val="4277711172"/>
                  </a:ext>
                </a:extLst>
              </a:tr>
              <a:tr h="3208983">
                <a:tc>
                  <a:txBody>
                    <a:bodyPr/>
                    <a:lstStyle/>
                    <a:p>
                      <a:pPr algn="ctr">
                        <a:lnSpc>
                          <a:spcPct val="150000"/>
                        </a:lnSpc>
                      </a:pPr>
                      <a:r>
                        <a:rPr lang="zh-TW" altLang="en-US" sz="3200" dirty="0"/>
                        <a:t>灯光、光线、月光、颜色、</a:t>
                      </a:r>
                      <a:endParaRPr lang="en-US" altLang="zh-TW" sz="3200" dirty="0"/>
                    </a:p>
                    <a:p>
                      <a:pPr algn="ctr">
                        <a:lnSpc>
                          <a:spcPct val="150000"/>
                        </a:lnSpc>
                      </a:pPr>
                      <a:r>
                        <a:rPr lang="zh-TW" altLang="en-US" sz="3200" dirty="0"/>
                        <a:t>声音、曲调、动作、春风、</a:t>
                      </a:r>
                      <a:endParaRPr lang="en-US" altLang="zh-TW" sz="3200" dirty="0"/>
                    </a:p>
                    <a:p>
                      <a:pPr algn="ctr">
                        <a:lnSpc>
                          <a:spcPct val="150000"/>
                        </a:lnSpc>
                      </a:pPr>
                      <a:r>
                        <a:rPr lang="zh-TW" altLang="en-US" sz="3200" dirty="0"/>
                        <a:t>眼神、表情</a:t>
                      </a:r>
                    </a:p>
                  </a:txBody>
                  <a:tcPr anchor="ctr"/>
                </a:tc>
                <a:tc>
                  <a:txBody>
                    <a:bodyPr/>
                    <a:lstStyle/>
                    <a:p>
                      <a:pPr algn="ctr">
                        <a:lnSpc>
                          <a:spcPct val="150000"/>
                        </a:lnSpc>
                      </a:pPr>
                      <a:r>
                        <a:rPr lang="zh-TW" altLang="en-US" sz="3200" dirty="0"/>
                        <a:t>沙发、睡衣、身体、蛋糕、</a:t>
                      </a:r>
                      <a:endParaRPr lang="en-US" altLang="zh-TW" sz="3200" dirty="0"/>
                    </a:p>
                    <a:p>
                      <a:pPr algn="ctr">
                        <a:lnSpc>
                          <a:spcPct val="150000"/>
                        </a:lnSpc>
                      </a:pPr>
                      <a:r>
                        <a:rPr lang="zh-TW" altLang="en-US" sz="3200" dirty="0"/>
                        <a:t>皮肤、头发、丝绸、沙滩、</a:t>
                      </a:r>
                      <a:endParaRPr lang="en-US" altLang="zh-TW" sz="3200" dirty="0"/>
                    </a:p>
                    <a:p>
                      <a:pPr algn="ctr">
                        <a:lnSpc>
                          <a:spcPct val="150000"/>
                        </a:lnSpc>
                      </a:pPr>
                      <a:r>
                        <a:rPr lang="zh-TW" altLang="en-US" sz="3200" dirty="0"/>
                        <a:t>草地</a:t>
                      </a:r>
                    </a:p>
                  </a:txBody>
                  <a:tcPr anchor="ctr"/>
                </a:tc>
                <a:extLst>
                  <a:ext uri="{0D108BD9-81ED-4DB2-BD59-A6C34878D82A}">
                    <a16:rowId xmlns:a16="http://schemas.microsoft.com/office/drawing/2014/main" val="1440882326"/>
                  </a:ext>
                </a:extLst>
              </a:tr>
            </a:tbl>
          </a:graphicData>
        </a:graphic>
      </p:graphicFrame>
      <p:sp>
        <p:nvSpPr>
          <p:cNvPr id="8" name="文字方塊 7">
            <a:extLst>
              <a:ext uri="{FF2B5EF4-FFF2-40B4-BE49-F238E27FC236}">
                <a16:creationId xmlns:a16="http://schemas.microsoft.com/office/drawing/2014/main" id="{6470D9CC-8690-46BC-A7E8-DF9C74FEFA71}"/>
              </a:ext>
            </a:extLst>
          </p:cNvPr>
          <p:cNvSpPr txBox="1"/>
          <p:nvPr/>
        </p:nvSpPr>
        <p:spPr>
          <a:xfrm>
            <a:off x="220786" y="1238250"/>
            <a:ext cx="11675939" cy="646331"/>
          </a:xfrm>
          <a:prstGeom prst="rect">
            <a:avLst/>
          </a:prstGeom>
          <a:noFill/>
          <a:ln w="38100">
            <a:solidFill>
              <a:srgbClr val="006666"/>
            </a:solidFill>
          </a:ln>
        </p:spPr>
        <p:txBody>
          <a:bodyPr wrap="square" rtlCol="0">
            <a:spAutoFit/>
          </a:bodyPr>
          <a:lstStyle/>
          <a:p>
            <a:pPr algn="ctr"/>
            <a:r>
              <a:rPr lang="zh-TW" altLang="en-US" sz="3600" dirty="0"/>
              <a:t>下面的例子中，“柔和” 和“柔软” 不能互换</a:t>
            </a:r>
          </a:p>
        </p:txBody>
      </p:sp>
    </p:spTree>
    <p:extLst>
      <p:ext uri="{BB962C8B-B14F-4D97-AF65-F5344CB8AC3E}">
        <p14:creationId xmlns:p14="http://schemas.microsoft.com/office/powerpoint/2010/main" val="2398773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F3CD4040-8AA2-4C10-9B71-61F11E7BCD9A}"/>
              </a:ext>
            </a:extLst>
          </p:cNvPr>
          <p:cNvSpPr txBox="1"/>
          <p:nvPr/>
        </p:nvSpPr>
        <p:spPr>
          <a:xfrm>
            <a:off x="328503" y="697286"/>
            <a:ext cx="4327450" cy="1107996"/>
          </a:xfrm>
          <a:prstGeom prst="rect">
            <a:avLst/>
          </a:prstGeom>
          <a:solidFill>
            <a:srgbClr val="002060"/>
          </a:solidFill>
          <a:ln>
            <a:solidFill>
              <a:schemeClr val="accent3">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wrap="square" rtlCol="0" anchor="ctr">
            <a:spAutoFit/>
          </a:bodyPr>
          <a:lstStyle/>
          <a:p>
            <a:pPr algn="ctr"/>
            <a:r>
              <a:rPr lang="zh-TW" altLang="en-US" sz="6600" dirty="0">
                <a:solidFill>
                  <a:schemeClr val="bg1"/>
                </a:solidFill>
                <a:latin typeface="微軟正黑體" panose="020B0604030504040204" pitchFamily="34" charset="-120"/>
                <a:ea typeface="微軟正黑體" panose="020B0604030504040204" pitchFamily="34" charset="-120"/>
              </a:rPr>
              <a:t>感人至深</a:t>
            </a:r>
            <a:endParaRPr lang="en-US" altLang="zh-TW" sz="6600" dirty="0">
              <a:solidFill>
                <a:schemeClr val="bg1"/>
              </a:solidFill>
              <a:latin typeface="微軟正黑體" panose="020B0604030504040204" pitchFamily="34" charset="-120"/>
              <a:ea typeface="微軟正黑體" panose="020B0604030504040204" pitchFamily="34" charset="-120"/>
            </a:endParaRPr>
          </a:p>
        </p:txBody>
      </p:sp>
      <p:cxnSp>
        <p:nvCxnSpPr>
          <p:cNvPr id="5" name="直線單箭頭接點 4">
            <a:extLst>
              <a:ext uri="{FF2B5EF4-FFF2-40B4-BE49-F238E27FC236}">
                <a16:creationId xmlns:a16="http://schemas.microsoft.com/office/drawing/2014/main" id="{036036A7-BBBC-4FBA-AF40-C2B26F213443}"/>
              </a:ext>
            </a:extLst>
          </p:cNvPr>
          <p:cNvCxnSpPr>
            <a:cxnSpLocks/>
            <a:stCxn id="2" idx="3"/>
            <a:endCxn id="6" idx="1"/>
          </p:cNvCxnSpPr>
          <p:nvPr/>
        </p:nvCxnSpPr>
        <p:spPr>
          <a:xfrm flipV="1">
            <a:off x="4655953" y="1199237"/>
            <a:ext cx="1440047" cy="52047"/>
          </a:xfrm>
          <a:prstGeom prst="straightConnector1">
            <a:avLst/>
          </a:prstGeom>
          <a:ln w="762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6" name="文字方塊 5">
            <a:extLst>
              <a:ext uri="{FF2B5EF4-FFF2-40B4-BE49-F238E27FC236}">
                <a16:creationId xmlns:a16="http://schemas.microsoft.com/office/drawing/2014/main" id="{37018BC7-6073-4CA9-9B83-CB477C626896}"/>
              </a:ext>
            </a:extLst>
          </p:cNvPr>
          <p:cNvSpPr txBox="1"/>
          <p:nvPr/>
        </p:nvSpPr>
        <p:spPr>
          <a:xfrm>
            <a:off x="6096000" y="845294"/>
            <a:ext cx="6096000" cy="707886"/>
          </a:xfrm>
          <a:prstGeom prst="rect">
            <a:avLst/>
          </a:prstGeom>
          <a:noFill/>
          <a:ln w="76200">
            <a:solidFill>
              <a:srgbClr val="002060"/>
            </a:solidFill>
          </a:ln>
        </p:spPr>
        <p:txBody>
          <a:bodyPr wrap="square" rtlCol="0">
            <a:spAutoFit/>
          </a:bodyPr>
          <a:lstStyle/>
          <a:p>
            <a:pPr algn="ctr"/>
            <a:r>
              <a:rPr lang="zh-TW" altLang="en-US" sz="4000" dirty="0">
                <a:solidFill>
                  <a:srgbClr val="002060"/>
                </a:solidFill>
                <a:latin typeface="微軟正黑體" panose="020B0604030504040204" pitchFamily="34" charset="-120"/>
                <a:ea typeface="微軟正黑體" panose="020B0604030504040204" pitchFamily="34" charset="-120"/>
              </a:rPr>
              <a:t>使人深深地感动。</a:t>
            </a:r>
          </a:p>
        </p:txBody>
      </p:sp>
      <p:sp>
        <p:nvSpPr>
          <p:cNvPr id="8" name="矩形 7">
            <a:extLst>
              <a:ext uri="{FF2B5EF4-FFF2-40B4-BE49-F238E27FC236}">
                <a16:creationId xmlns:a16="http://schemas.microsoft.com/office/drawing/2014/main" id="{64A7AA11-741D-42C9-9A54-F2086570280D}"/>
              </a:ext>
            </a:extLst>
          </p:cNvPr>
          <p:cNvSpPr/>
          <p:nvPr/>
        </p:nvSpPr>
        <p:spPr>
          <a:xfrm>
            <a:off x="6096000" y="3327928"/>
            <a:ext cx="6096000" cy="1999265"/>
          </a:xfrm>
          <a:prstGeom prst="rect">
            <a:avLst/>
          </a:prstGeom>
        </p:spPr>
        <p:txBody>
          <a:bodyPr wrap="square">
            <a:spAutoFit/>
          </a:bodyPr>
          <a:lstStyle/>
          <a:p>
            <a:pPr algn="ctr">
              <a:lnSpc>
                <a:spcPct val="150000"/>
              </a:lnSpc>
            </a:pPr>
            <a:r>
              <a:rPr lang="zh-TW" altLang="en-US" sz="4400" dirty="0"/>
              <a:t>她所作的歌曲不仅美妙动人，而且</a:t>
            </a:r>
            <a:r>
              <a:rPr lang="zh-TW" altLang="en-US" sz="4400" b="1" dirty="0">
                <a:solidFill>
                  <a:srgbClr val="FF0000"/>
                </a:solidFill>
              </a:rPr>
              <a:t>感人至深</a:t>
            </a:r>
            <a:r>
              <a:rPr lang="zh-TW" altLang="en-US" sz="4400" dirty="0"/>
              <a:t>。</a:t>
            </a:r>
            <a:endParaRPr lang="zh-TW" altLang="en-US" sz="4400" dirty="0">
              <a:latin typeface="+mn-ea"/>
            </a:endParaRPr>
          </a:p>
        </p:txBody>
      </p:sp>
      <p:pic>
        <p:nvPicPr>
          <p:cNvPr id="9" name="圖片 8">
            <a:extLst>
              <a:ext uri="{FF2B5EF4-FFF2-40B4-BE49-F238E27FC236}">
                <a16:creationId xmlns:a16="http://schemas.microsoft.com/office/drawing/2014/main" id="{FC127C84-82AD-479F-BAB2-715D9C16CEE1}"/>
              </a:ext>
            </a:extLst>
          </p:cNvPr>
          <p:cNvPicPr>
            <a:picLocks noChangeAspect="1"/>
          </p:cNvPicPr>
          <p:nvPr/>
        </p:nvPicPr>
        <p:blipFill>
          <a:blip r:embed="rId2"/>
          <a:stretch>
            <a:fillRect/>
          </a:stretch>
        </p:blipFill>
        <p:spPr>
          <a:xfrm>
            <a:off x="826510" y="2159225"/>
            <a:ext cx="4327450" cy="4327450"/>
          </a:xfrm>
          <a:prstGeom prst="rect">
            <a:avLst/>
          </a:prstGeom>
        </p:spPr>
      </p:pic>
    </p:spTree>
    <p:extLst>
      <p:ext uri="{BB962C8B-B14F-4D97-AF65-F5344CB8AC3E}">
        <p14:creationId xmlns:p14="http://schemas.microsoft.com/office/powerpoint/2010/main" val="115660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F3CD4040-8AA2-4C10-9B71-61F11E7BCD9A}"/>
              </a:ext>
            </a:extLst>
          </p:cNvPr>
          <p:cNvSpPr txBox="1"/>
          <p:nvPr/>
        </p:nvSpPr>
        <p:spPr>
          <a:xfrm>
            <a:off x="328503" y="697286"/>
            <a:ext cx="4327450" cy="1107996"/>
          </a:xfrm>
          <a:prstGeom prst="rect">
            <a:avLst/>
          </a:prstGeom>
          <a:solidFill>
            <a:srgbClr val="002060"/>
          </a:solidFill>
          <a:ln>
            <a:solidFill>
              <a:schemeClr val="accent3">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wrap="square" rtlCol="0" anchor="ctr">
            <a:spAutoFit/>
          </a:bodyPr>
          <a:lstStyle/>
          <a:p>
            <a:pPr algn="ctr"/>
            <a:r>
              <a:rPr lang="zh-TW" altLang="en-US" sz="6600" dirty="0">
                <a:solidFill>
                  <a:schemeClr val="bg1"/>
                </a:solidFill>
                <a:latin typeface="微軟正黑體" panose="020B0604030504040204" pitchFamily="34" charset="-120"/>
                <a:ea typeface="微軟正黑體" panose="020B0604030504040204" pitchFamily="34" charset="-120"/>
              </a:rPr>
              <a:t>宽容大度</a:t>
            </a:r>
            <a:endParaRPr lang="en-US" altLang="zh-TW" sz="6600" dirty="0">
              <a:solidFill>
                <a:schemeClr val="bg1"/>
              </a:solidFill>
              <a:latin typeface="微軟正黑體" panose="020B0604030504040204" pitchFamily="34" charset="-120"/>
              <a:ea typeface="微軟正黑體" panose="020B0604030504040204" pitchFamily="34" charset="-120"/>
            </a:endParaRPr>
          </a:p>
        </p:txBody>
      </p:sp>
      <p:sp>
        <p:nvSpPr>
          <p:cNvPr id="3" name="矩形 2">
            <a:extLst>
              <a:ext uri="{FF2B5EF4-FFF2-40B4-BE49-F238E27FC236}">
                <a16:creationId xmlns:a16="http://schemas.microsoft.com/office/drawing/2014/main" id="{5EFAA07E-D2DF-410D-BA07-6EE204523098}"/>
              </a:ext>
            </a:extLst>
          </p:cNvPr>
          <p:cNvSpPr/>
          <p:nvPr/>
        </p:nvSpPr>
        <p:spPr>
          <a:xfrm>
            <a:off x="4655953" y="2644582"/>
            <a:ext cx="7189683" cy="3014928"/>
          </a:xfrm>
          <a:prstGeom prst="rect">
            <a:avLst/>
          </a:prstGeom>
        </p:spPr>
        <p:txBody>
          <a:bodyPr wrap="square">
            <a:spAutoFit/>
          </a:bodyPr>
          <a:lstStyle/>
          <a:p>
            <a:pPr algn="ctr">
              <a:lnSpc>
                <a:spcPct val="150000"/>
              </a:lnSpc>
            </a:pPr>
            <a:r>
              <a:rPr lang="zh-TW" altLang="en-US" sz="4400" dirty="0"/>
              <a:t>当你得知别人在背后说了你的坏话时，要做到对这个人</a:t>
            </a:r>
            <a:r>
              <a:rPr lang="zh-TW" altLang="en-US" sz="4400" b="1" dirty="0">
                <a:solidFill>
                  <a:srgbClr val="FF0000"/>
                </a:solidFill>
              </a:rPr>
              <a:t>宽容大度</a:t>
            </a:r>
            <a:r>
              <a:rPr lang="zh-TW" altLang="en-US" sz="4400" dirty="0"/>
              <a:t>是很难的。</a:t>
            </a:r>
            <a:endParaRPr lang="zh-TW" altLang="en-US" sz="4400" dirty="0">
              <a:latin typeface="+mn-ea"/>
            </a:endParaRPr>
          </a:p>
        </p:txBody>
      </p:sp>
      <p:cxnSp>
        <p:nvCxnSpPr>
          <p:cNvPr id="5" name="直線單箭頭接點 4">
            <a:extLst>
              <a:ext uri="{FF2B5EF4-FFF2-40B4-BE49-F238E27FC236}">
                <a16:creationId xmlns:a16="http://schemas.microsoft.com/office/drawing/2014/main" id="{036036A7-BBBC-4FBA-AF40-C2B26F213443}"/>
              </a:ext>
            </a:extLst>
          </p:cNvPr>
          <p:cNvCxnSpPr>
            <a:cxnSpLocks/>
            <a:stCxn id="2" idx="3"/>
            <a:endCxn id="6" idx="1"/>
          </p:cNvCxnSpPr>
          <p:nvPr/>
        </p:nvCxnSpPr>
        <p:spPr>
          <a:xfrm flipV="1">
            <a:off x="4655953" y="1198490"/>
            <a:ext cx="1440047" cy="52794"/>
          </a:xfrm>
          <a:prstGeom prst="straightConnector1">
            <a:avLst/>
          </a:prstGeom>
          <a:ln w="762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6" name="文字方塊 5">
            <a:extLst>
              <a:ext uri="{FF2B5EF4-FFF2-40B4-BE49-F238E27FC236}">
                <a16:creationId xmlns:a16="http://schemas.microsoft.com/office/drawing/2014/main" id="{37018BC7-6073-4CA9-9B83-CB477C626896}"/>
              </a:ext>
            </a:extLst>
          </p:cNvPr>
          <p:cNvSpPr txBox="1"/>
          <p:nvPr/>
        </p:nvSpPr>
        <p:spPr>
          <a:xfrm>
            <a:off x="6096000" y="844547"/>
            <a:ext cx="6096000" cy="707886"/>
          </a:xfrm>
          <a:prstGeom prst="rect">
            <a:avLst/>
          </a:prstGeom>
          <a:noFill/>
          <a:ln w="76200">
            <a:solidFill>
              <a:srgbClr val="002060"/>
            </a:solidFill>
          </a:ln>
        </p:spPr>
        <p:txBody>
          <a:bodyPr wrap="square" rtlCol="0">
            <a:spAutoFit/>
          </a:bodyPr>
          <a:lstStyle/>
          <a:p>
            <a:pPr algn="ctr"/>
            <a:r>
              <a:rPr lang="zh-TW" altLang="en-US" sz="4000" dirty="0">
                <a:solidFill>
                  <a:srgbClr val="002060"/>
                </a:solidFill>
                <a:latin typeface="微軟正黑體" panose="020B0604030504040204" pitchFamily="34" charset="-120"/>
                <a:ea typeface="微軟正黑體" panose="020B0604030504040204" pitchFamily="34" charset="-120"/>
              </a:rPr>
              <a:t>宽大容忍，胸怀开阔。</a:t>
            </a:r>
          </a:p>
        </p:txBody>
      </p:sp>
      <p:pic>
        <p:nvPicPr>
          <p:cNvPr id="8" name="圖片 7">
            <a:extLst>
              <a:ext uri="{FF2B5EF4-FFF2-40B4-BE49-F238E27FC236}">
                <a16:creationId xmlns:a16="http://schemas.microsoft.com/office/drawing/2014/main" id="{C7753FF6-D198-4DE8-BF1E-828BA81D2DBA}"/>
              </a:ext>
            </a:extLst>
          </p:cNvPr>
          <p:cNvPicPr>
            <a:picLocks noChangeAspect="1"/>
          </p:cNvPicPr>
          <p:nvPr/>
        </p:nvPicPr>
        <p:blipFill>
          <a:blip r:embed="rId2"/>
          <a:stretch>
            <a:fillRect/>
          </a:stretch>
        </p:blipFill>
        <p:spPr>
          <a:xfrm>
            <a:off x="532060" y="2897431"/>
            <a:ext cx="4123893" cy="2666271"/>
          </a:xfrm>
          <a:prstGeom prst="rect">
            <a:avLst/>
          </a:prstGeom>
        </p:spPr>
      </p:pic>
    </p:spTree>
    <p:extLst>
      <p:ext uri="{BB962C8B-B14F-4D97-AF65-F5344CB8AC3E}">
        <p14:creationId xmlns:p14="http://schemas.microsoft.com/office/powerpoint/2010/main" val="300458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6DCDC571-6C93-45AD-9C42-06927716178A}"/>
              </a:ext>
            </a:extLst>
          </p:cNvPr>
          <p:cNvSpPr/>
          <p:nvPr/>
        </p:nvSpPr>
        <p:spPr>
          <a:xfrm>
            <a:off x="340658" y="753035"/>
            <a:ext cx="11510683" cy="5807552"/>
          </a:xfrm>
          <a:prstGeom prst="rect">
            <a:avLst/>
          </a:prstGeom>
        </p:spPr>
        <p:txBody>
          <a:bodyPr wrap="square">
            <a:spAutoFit/>
          </a:bodyPr>
          <a:lstStyle/>
          <a:p>
            <a:pPr indent="457200">
              <a:lnSpc>
                <a:spcPct val="150000"/>
              </a:lnSpc>
            </a:pPr>
            <a:r>
              <a:rPr lang="zh-CN" altLang="en-US" sz="3600" dirty="0">
                <a:solidFill>
                  <a:srgbClr val="000000"/>
                </a:solidFill>
                <a:latin typeface="微軟正黑體" panose="020B0604030504040204" pitchFamily="34" charset="-120"/>
                <a:ea typeface="微軟正黑體" panose="020B0604030504040204" pitchFamily="34" charset="-120"/>
              </a:rPr>
              <a:t>所以音乐具有着极其博大而丰富的包容性。音乐无法定义。不同的音乐可以被每个年龄段的音乐爱好者</a:t>
            </a:r>
            <a:r>
              <a:rPr lang="zh-TW" altLang="en-US" sz="3600" dirty="0">
                <a:solidFill>
                  <a:srgbClr val="000000"/>
                </a:solidFill>
                <a:latin typeface="微軟正黑體" panose="020B0604030504040204" pitchFamily="34" charset="-120"/>
                <a:ea typeface="微軟正黑體" panose="020B0604030504040204" pitchFamily="34" charset="-120"/>
              </a:rPr>
              <a:t>、</a:t>
            </a:r>
            <a:r>
              <a:rPr lang="zh-CN" altLang="en-US" sz="3600" dirty="0">
                <a:solidFill>
                  <a:srgbClr val="000000"/>
                </a:solidFill>
                <a:latin typeface="微軟正黑體" panose="020B0604030504040204" pitchFamily="34" charset="-120"/>
                <a:ea typeface="微軟正黑體" panose="020B0604030504040204" pitchFamily="34" charset="-120"/>
              </a:rPr>
              <a:t>音乐迷分享，音乐</a:t>
            </a:r>
            <a:r>
              <a:rPr lang="zh-TW" altLang="en-US" sz="3600" dirty="0">
                <a:solidFill>
                  <a:srgbClr val="000000"/>
                </a:solidFill>
                <a:latin typeface="微軟正黑體" panose="020B0604030504040204" pitchFamily="34" charset="-120"/>
                <a:ea typeface="微軟正黑體" panose="020B0604030504040204" pitchFamily="34" charset="-120"/>
              </a:rPr>
              <a:t>似乎又</a:t>
            </a:r>
            <a:r>
              <a:rPr lang="zh-CN" altLang="en-US" sz="3600" dirty="0">
                <a:solidFill>
                  <a:srgbClr val="000000"/>
                </a:solidFill>
                <a:latin typeface="微軟正黑體" panose="020B0604030504040204" pitchFamily="34" charset="-120"/>
                <a:ea typeface="微軟正黑體" panose="020B0604030504040204" pitchFamily="34" charset="-120"/>
              </a:rPr>
              <a:t>是没有年龄的。古典或是现代、严肃或是流行，在欣赏者那里，并没有绝对的界别。在感人至深的音乐中我们常常迷途甚至错位，但音乐宽容大度，它知道自己所能在人们心上激起的回声，是“喜欢”的唯一标准。</a:t>
            </a:r>
            <a:endParaRPr lang="zh-TW" altLang="en-US" sz="36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61350263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D4C68E01-C78E-4DBB-A346-27748A780E37}"/>
              </a:ext>
            </a:extLst>
          </p:cNvPr>
          <p:cNvSpPr txBox="1"/>
          <p:nvPr/>
        </p:nvSpPr>
        <p:spPr>
          <a:xfrm>
            <a:off x="0" y="172226"/>
            <a:ext cx="1995055" cy="1107996"/>
          </a:xfrm>
          <a:prstGeom prst="rect">
            <a:avLst/>
          </a:prstGeom>
          <a:solidFill>
            <a:schemeClr val="accent2"/>
          </a:solidFill>
          <a:ln>
            <a:solidFill>
              <a:schemeClr val="accent2"/>
            </a:solidFill>
          </a:ln>
        </p:spPr>
        <p:txBody>
          <a:bodyPr wrap="square" rtlCol="0">
            <a:spAutoFit/>
          </a:bodyPr>
          <a:lstStyle/>
          <a:p>
            <a:pPr algn="ctr"/>
            <a:r>
              <a:rPr lang="zh-TW" altLang="en-US" sz="6600" dirty="0">
                <a:solidFill>
                  <a:schemeClr val="bg1"/>
                </a:solidFill>
                <a:latin typeface="+mn-ea"/>
              </a:rPr>
              <a:t>空灵</a:t>
            </a:r>
            <a:endParaRPr lang="en-US" altLang="zh-TW" sz="6600" dirty="0">
              <a:solidFill>
                <a:schemeClr val="bg1"/>
              </a:solidFill>
              <a:latin typeface="+mn-ea"/>
            </a:endParaRPr>
          </a:p>
        </p:txBody>
      </p:sp>
      <p:sp>
        <p:nvSpPr>
          <p:cNvPr id="4" name="文字方塊 3">
            <a:extLst>
              <a:ext uri="{FF2B5EF4-FFF2-40B4-BE49-F238E27FC236}">
                <a16:creationId xmlns:a16="http://schemas.microsoft.com/office/drawing/2014/main" id="{AE265C2A-CA00-4841-992C-7C43D64B6320}"/>
              </a:ext>
            </a:extLst>
          </p:cNvPr>
          <p:cNvSpPr txBox="1"/>
          <p:nvPr/>
        </p:nvSpPr>
        <p:spPr>
          <a:xfrm>
            <a:off x="6096000" y="202197"/>
            <a:ext cx="2151321" cy="1107996"/>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zh-TW" altLang="en-US" sz="6600" dirty="0">
                <a:solidFill>
                  <a:schemeClr val="bg1"/>
                </a:solidFill>
                <a:latin typeface="+mn-ea"/>
              </a:rPr>
              <a:t>触摸</a:t>
            </a:r>
            <a:endParaRPr lang="en-US" altLang="zh-TW" sz="6600" dirty="0">
              <a:solidFill>
                <a:schemeClr val="bg1"/>
              </a:solidFill>
              <a:latin typeface="+mn-ea"/>
            </a:endParaRPr>
          </a:p>
        </p:txBody>
      </p:sp>
      <p:sp>
        <p:nvSpPr>
          <p:cNvPr id="5" name="文字方塊 4">
            <a:extLst>
              <a:ext uri="{FF2B5EF4-FFF2-40B4-BE49-F238E27FC236}">
                <a16:creationId xmlns:a16="http://schemas.microsoft.com/office/drawing/2014/main" id="{558E7656-10B4-4306-9253-BEABC2FAD5CB}"/>
              </a:ext>
            </a:extLst>
          </p:cNvPr>
          <p:cNvSpPr txBox="1"/>
          <p:nvPr/>
        </p:nvSpPr>
        <p:spPr>
          <a:xfrm>
            <a:off x="-1" y="3449138"/>
            <a:ext cx="2151321" cy="1107996"/>
          </a:xfrm>
          <a:prstGeom prst="rect">
            <a:avLst/>
          </a:prstGeom>
          <a:solidFill>
            <a:schemeClr val="accent2"/>
          </a:solidFill>
          <a:ln>
            <a:solidFill>
              <a:schemeClr val="accent2"/>
            </a:solidFill>
          </a:ln>
        </p:spPr>
        <p:txBody>
          <a:bodyPr wrap="square" rtlCol="0" anchor="ctr">
            <a:spAutoFit/>
          </a:bodyPr>
          <a:lstStyle/>
          <a:p>
            <a:pPr algn="ctr"/>
            <a:r>
              <a:rPr lang="zh-TW" altLang="en-US" sz="6600" dirty="0">
                <a:solidFill>
                  <a:schemeClr val="bg1"/>
                </a:solidFill>
                <a:latin typeface="+mn-ea"/>
              </a:rPr>
              <a:t>流逝</a:t>
            </a:r>
            <a:endParaRPr lang="en-US" altLang="zh-TW" sz="6600" dirty="0">
              <a:solidFill>
                <a:schemeClr val="bg1"/>
              </a:solidFill>
              <a:latin typeface="+mn-ea"/>
            </a:endParaRPr>
          </a:p>
        </p:txBody>
      </p:sp>
      <p:sp>
        <p:nvSpPr>
          <p:cNvPr id="6" name="文字方塊 5">
            <a:extLst>
              <a:ext uri="{FF2B5EF4-FFF2-40B4-BE49-F238E27FC236}">
                <a16:creationId xmlns:a16="http://schemas.microsoft.com/office/drawing/2014/main" id="{04856BEF-FABE-4A15-82C8-163159CEDA31}"/>
              </a:ext>
            </a:extLst>
          </p:cNvPr>
          <p:cNvSpPr txBox="1"/>
          <p:nvPr/>
        </p:nvSpPr>
        <p:spPr>
          <a:xfrm>
            <a:off x="6096000" y="3388985"/>
            <a:ext cx="2151321" cy="1107996"/>
          </a:xfrm>
          <a:prstGeom prst="rect">
            <a:avLst/>
          </a:prstGeom>
          <a:solidFill>
            <a:schemeClr val="accent2"/>
          </a:solidFill>
          <a:ln>
            <a:solidFill>
              <a:schemeClr val="accent2"/>
            </a:solidFill>
          </a:ln>
        </p:spPr>
        <p:txBody>
          <a:bodyPr wrap="square" rtlCol="0" anchor="ctr">
            <a:spAutoFit/>
          </a:bodyPr>
          <a:lstStyle/>
          <a:p>
            <a:pPr algn="ctr"/>
            <a:r>
              <a:rPr lang="zh-TW" altLang="en-US" sz="6600" dirty="0">
                <a:solidFill>
                  <a:schemeClr val="bg1"/>
                </a:solidFill>
                <a:latin typeface="+mn-ea"/>
              </a:rPr>
              <a:t>固化</a:t>
            </a:r>
            <a:endParaRPr lang="en-US" altLang="zh-TW" sz="6600" dirty="0">
              <a:solidFill>
                <a:schemeClr val="bg1"/>
              </a:solidFill>
              <a:latin typeface="+mn-ea"/>
            </a:endParaRPr>
          </a:p>
        </p:txBody>
      </p:sp>
      <p:sp>
        <p:nvSpPr>
          <p:cNvPr id="7" name="文字方塊 6">
            <a:extLst>
              <a:ext uri="{FF2B5EF4-FFF2-40B4-BE49-F238E27FC236}">
                <a16:creationId xmlns:a16="http://schemas.microsoft.com/office/drawing/2014/main" id="{68B57BA2-0295-4EFA-B412-794A9C802DBE}"/>
              </a:ext>
            </a:extLst>
          </p:cNvPr>
          <p:cNvSpPr txBox="1"/>
          <p:nvPr/>
        </p:nvSpPr>
        <p:spPr>
          <a:xfrm>
            <a:off x="-1" y="1640482"/>
            <a:ext cx="6057512" cy="916469"/>
          </a:xfrm>
          <a:prstGeom prst="rect">
            <a:avLst/>
          </a:prstGeom>
          <a:noFill/>
        </p:spPr>
        <p:txBody>
          <a:bodyPr wrap="square" rtlCol="0">
            <a:spAutoFit/>
          </a:bodyPr>
          <a:lstStyle/>
          <a:p>
            <a:pPr algn="ctr">
              <a:lnSpc>
                <a:spcPct val="150000"/>
              </a:lnSpc>
            </a:pPr>
            <a:r>
              <a:rPr lang="zh-TW" altLang="en-US" sz="4000" dirty="0">
                <a:latin typeface="+mn-ea"/>
              </a:rPr>
              <a:t>虚幻而难以捉摸。</a:t>
            </a:r>
          </a:p>
        </p:txBody>
      </p:sp>
      <p:sp>
        <p:nvSpPr>
          <p:cNvPr id="8" name="文字方塊 7">
            <a:extLst>
              <a:ext uri="{FF2B5EF4-FFF2-40B4-BE49-F238E27FC236}">
                <a16:creationId xmlns:a16="http://schemas.microsoft.com/office/drawing/2014/main" id="{4FD80E1D-4098-4E8F-80F3-90702602E502}"/>
              </a:ext>
            </a:extLst>
          </p:cNvPr>
          <p:cNvSpPr txBox="1"/>
          <p:nvPr/>
        </p:nvSpPr>
        <p:spPr>
          <a:xfrm>
            <a:off x="6134489" y="1979719"/>
            <a:ext cx="6057511" cy="906361"/>
          </a:xfrm>
          <a:prstGeom prst="rect">
            <a:avLst/>
          </a:prstGeom>
          <a:noFill/>
        </p:spPr>
        <p:txBody>
          <a:bodyPr wrap="square" rtlCol="0">
            <a:spAutoFit/>
          </a:bodyPr>
          <a:lstStyle/>
          <a:p>
            <a:pPr algn="ctr">
              <a:lnSpc>
                <a:spcPct val="150000"/>
              </a:lnSpc>
            </a:pPr>
            <a:r>
              <a:rPr lang="zh-TW" altLang="en-US" sz="4000" dirty="0">
                <a:latin typeface="+mn-ea"/>
              </a:rPr>
              <a:t>接触抚摸。</a:t>
            </a:r>
          </a:p>
        </p:txBody>
      </p:sp>
      <p:sp>
        <p:nvSpPr>
          <p:cNvPr id="9" name="文字方塊 8">
            <a:extLst>
              <a:ext uri="{FF2B5EF4-FFF2-40B4-BE49-F238E27FC236}">
                <a16:creationId xmlns:a16="http://schemas.microsoft.com/office/drawing/2014/main" id="{D17DCB4F-281E-48F9-8B9B-F6FF1FC41050}"/>
              </a:ext>
            </a:extLst>
          </p:cNvPr>
          <p:cNvSpPr txBox="1"/>
          <p:nvPr/>
        </p:nvSpPr>
        <p:spPr>
          <a:xfrm>
            <a:off x="-1" y="5238463"/>
            <a:ext cx="6096000" cy="902555"/>
          </a:xfrm>
          <a:prstGeom prst="rect">
            <a:avLst/>
          </a:prstGeom>
          <a:noFill/>
        </p:spPr>
        <p:txBody>
          <a:bodyPr wrap="square" rtlCol="0">
            <a:spAutoFit/>
          </a:bodyPr>
          <a:lstStyle/>
          <a:p>
            <a:pPr algn="ctr">
              <a:lnSpc>
                <a:spcPct val="150000"/>
              </a:lnSpc>
            </a:pPr>
            <a:r>
              <a:rPr lang="zh-TW" altLang="en-US" sz="4000" dirty="0">
                <a:latin typeface="+mn-ea"/>
              </a:rPr>
              <a:t>像流水一样消逝。</a:t>
            </a:r>
          </a:p>
        </p:txBody>
      </p:sp>
      <p:sp>
        <p:nvSpPr>
          <p:cNvPr id="11" name="矩形 10">
            <a:extLst>
              <a:ext uri="{FF2B5EF4-FFF2-40B4-BE49-F238E27FC236}">
                <a16:creationId xmlns:a16="http://schemas.microsoft.com/office/drawing/2014/main" id="{9AF8CCF4-6697-482F-81B6-2EF38231843A}"/>
              </a:ext>
            </a:extLst>
          </p:cNvPr>
          <p:cNvSpPr/>
          <p:nvPr/>
        </p:nvSpPr>
        <p:spPr>
          <a:xfrm>
            <a:off x="2151320" y="3575469"/>
            <a:ext cx="3944679" cy="584775"/>
          </a:xfrm>
          <a:prstGeom prst="rect">
            <a:avLst/>
          </a:prstGeom>
        </p:spPr>
        <p:txBody>
          <a:bodyPr wrap="square">
            <a:spAutoFit/>
          </a:bodyPr>
          <a:lstStyle/>
          <a:p>
            <a:pPr algn="ctr"/>
            <a:r>
              <a:rPr lang="en-US" altLang="zh-TW" sz="3200" dirty="0">
                <a:latin typeface="+mn-ea"/>
              </a:rPr>
              <a:t>soon afterwards</a:t>
            </a:r>
            <a:endParaRPr lang="zh-TW" altLang="en-US" sz="3200" dirty="0">
              <a:latin typeface="+mn-ea"/>
              <a:cs typeface="Calibri" panose="020F0502020204030204" pitchFamily="34" charset="0"/>
            </a:endParaRPr>
          </a:p>
        </p:txBody>
      </p:sp>
      <p:sp>
        <p:nvSpPr>
          <p:cNvPr id="13" name="矩形 12">
            <a:extLst>
              <a:ext uri="{FF2B5EF4-FFF2-40B4-BE49-F238E27FC236}">
                <a16:creationId xmlns:a16="http://schemas.microsoft.com/office/drawing/2014/main" id="{32AA8BD3-2869-40FD-A7C0-6100AC3E5D3A}"/>
              </a:ext>
            </a:extLst>
          </p:cNvPr>
          <p:cNvSpPr/>
          <p:nvPr/>
        </p:nvSpPr>
        <p:spPr>
          <a:xfrm>
            <a:off x="8247322" y="3800880"/>
            <a:ext cx="3945068" cy="584775"/>
          </a:xfrm>
          <a:prstGeom prst="rect">
            <a:avLst/>
          </a:prstGeom>
        </p:spPr>
        <p:txBody>
          <a:bodyPr wrap="square">
            <a:spAutoFit/>
          </a:bodyPr>
          <a:lstStyle/>
          <a:p>
            <a:pPr algn="ctr"/>
            <a:r>
              <a:rPr lang="en-US" altLang="zh-TW" sz="3200" dirty="0">
                <a:latin typeface="+mn-ea"/>
              </a:rPr>
              <a:t>profess</a:t>
            </a:r>
            <a:endParaRPr lang="zh-TW" altLang="en-US" sz="3200" dirty="0">
              <a:latin typeface="+mn-ea"/>
              <a:cs typeface="Calibri" panose="020F0502020204030204" pitchFamily="34" charset="0"/>
            </a:endParaRPr>
          </a:p>
        </p:txBody>
      </p:sp>
      <p:sp>
        <p:nvSpPr>
          <p:cNvPr id="14" name="矩形 13">
            <a:extLst>
              <a:ext uri="{FF2B5EF4-FFF2-40B4-BE49-F238E27FC236}">
                <a16:creationId xmlns:a16="http://schemas.microsoft.com/office/drawing/2014/main" id="{6B1E5DB5-A453-4C9C-BA79-98369E7D6F4E}"/>
              </a:ext>
            </a:extLst>
          </p:cNvPr>
          <p:cNvSpPr/>
          <p:nvPr/>
        </p:nvSpPr>
        <p:spPr>
          <a:xfrm>
            <a:off x="8285810" y="393249"/>
            <a:ext cx="3906190" cy="584775"/>
          </a:xfrm>
          <a:prstGeom prst="rect">
            <a:avLst/>
          </a:prstGeom>
        </p:spPr>
        <p:txBody>
          <a:bodyPr wrap="square">
            <a:spAutoFit/>
          </a:bodyPr>
          <a:lstStyle/>
          <a:p>
            <a:pPr algn="ctr"/>
            <a:r>
              <a:rPr lang="en-US" altLang="zh-TW" sz="3200" dirty="0">
                <a:latin typeface="+mn-ea"/>
              </a:rPr>
              <a:t>be born</a:t>
            </a:r>
            <a:endParaRPr lang="zh-TW" altLang="en-US" sz="3200" dirty="0">
              <a:latin typeface="+mn-ea"/>
              <a:cs typeface="Calibri" panose="020F0502020204030204" pitchFamily="34" charset="0"/>
            </a:endParaRPr>
          </a:p>
        </p:txBody>
      </p:sp>
      <p:sp>
        <p:nvSpPr>
          <p:cNvPr id="15" name="矩形 14">
            <a:extLst>
              <a:ext uri="{FF2B5EF4-FFF2-40B4-BE49-F238E27FC236}">
                <a16:creationId xmlns:a16="http://schemas.microsoft.com/office/drawing/2014/main" id="{58C387E4-4460-4071-8CB6-8D0ABB1306E7}"/>
              </a:ext>
            </a:extLst>
          </p:cNvPr>
          <p:cNvSpPr/>
          <p:nvPr/>
        </p:nvSpPr>
        <p:spPr>
          <a:xfrm>
            <a:off x="2189810" y="355508"/>
            <a:ext cx="3926972" cy="584775"/>
          </a:xfrm>
          <a:prstGeom prst="rect">
            <a:avLst/>
          </a:prstGeom>
        </p:spPr>
        <p:txBody>
          <a:bodyPr wrap="square">
            <a:spAutoFit/>
          </a:bodyPr>
          <a:lstStyle/>
          <a:p>
            <a:pPr algn="ctr"/>
            <a:r>
              <a:rPr lang="en-US" altLang="zh-TW" sz="3200" dirty="0">
                <a:latin typeface="+mn-ea"/>
              </a:rPr>
              <a:t>clone</a:t>
            </a:r>
            <a:endParaRPr lang="zh-TW" altLang="en-US" sz="3200" dirty="0">
              <a:latin typeface="+mn-ea"/>
              <a:cs typeface="Calibri" panose="020F0502020204030204" pitchFamily="34" charset="0"/>
            </a:endParaRPr>
          </a:p>
        </p:txBody>
      </p:sp>
      <p:sp>
        <p:nvSpPr>
          <p:cNvPr id="16" name="文字方塊 15">
            <a:extLst>
              <a:ext uri="{FF2B5EF4-FFF2-40B4-BE49-F238E27FC236}">
                <a16:creationId xmlns:a16="http://schemas.microsoft.com/office/drawing/2014/main" id="{2CB9F9E9-C2B8-4189-99BC-000CEF995CD8}"/>
              </a:ext>
            </a:extLst>
          </p:cNvPr>
          <p:cNvSpPr txBox="1"/>
          <p:nvPr/>
        </p:nvSpPr>
        <p:spPr>
          <a:xfrm>
            <a:off x="6134489" y="5021759"/>
            <a:ext cx="6096000" cy="916469"/>
          </a:xfrm>
          <a:prstGeom prst="rect">
            <a:avLst/>
          </a:prstGeom>
          <a:noFill/>
        </p:spPr>
        <p:txBody>
          <a:bodyPr wrap="square" rtlCol="0">
            <a:spAutoFit/>
          </a:bodyPr>
          <a:lstStyle/>
          <a:p>
            <a:pPr algn="ctr">
              <a:lnSpc>
                <a:spcPct val="150000"/>
              </a:lnSpc>
            </a:pPr>
            <a:r>
              <a:rPr lang="zh-TW" altLang="en-US" sz="4000" dirty="0">
                <a:latin typeface="+mn-ea"/>
              </a:rPr>
              <a:t>使牢固、稳定。</a:t>
            </a:r>
          </a:p>
        </p:txBody>
      </p:sp>
    </p:spTree>
    <p:extLst>
      <p:ext uri="{BB962C8B-B14F-4D97-AF65-F5344CB8AC3E}">
        <p14:creationId xmlns:p14="http://schemas.microsoft.com/office/powerpoint/2010/main" val="2296514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additive="base">
                                        <p:cTn id="37" dur="500" fill="hold"/>
                                        <p:tgtEl>
                                          <p:spTgt spid="4"/>
                                        </p:tgtEl>
                                        <p:attrNameLst>
                                          <p:attrName>ppt_x</p:attrName>
                                        </p:attrNameLst>
                                      </p:cBhvr>
                                      <p:tavLst>
                                        <p:tav tm="0">
                                          <p:val>
                                            <p:strVal val="#ppt_x"/>
                                          </p:val>
                                        </p:tav>
                                        <p:tav tm="100000">
                                          <p:val>
                                            <p:strVal val="#ppt_x"/>
                                          </p:val>
                                        </p:tav>
                                      </p:tavLst>
                                    </p:anim>
                                    <p:anim calcmode="lin" valueType="num">
                                      <p:cBhvr additive="base">
                                        <p:cTn id="3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ppt_x"/>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500" fill="hold"/>
                                        <p:tgtEl>
                                          <p:spTgt spid="11"/>
                                        </p:tgtEl>
                                        <p:attrNameLst>
                                          <p:attrName>ppt_x</p:attrName>
                                        </p:attrNameLst>
                                      </p:cBhvr>
                                      <p:tavLst>
                                        <p:tav tm="0">
                                          <p:val>
                                            <p:strVal val="#ppt_x"/>
                                          </p:val>
                                        </p:tav>
                                        <p:tav tm="100000">
                                          <p:val>
                                            <p:strVal val="#ppt_x"/>
                                          </p:val>
                                        </p:tav>
                                      </p:tavLst>
                                    </p:anim>
                                    <p:anim calcmode="lin" valueType="num">
                                      <p:cBhvr additive="base">
                                        <p:cTn id="5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5"/>
                                        </p:tgtEl>
                                        <p:attrNameLst>
                                          <p:attrName>style.visibility</p:attrName>
                                        </p:attrNameLst>
                                      </p:cBhvr>
                                      <p:to>
                                        <p:strVal val="visible"/>
                                      </p:to>
                                    </p:set>
                                    <p:anim calcmode="lin" valueType="num">
                                      <p:cBhvr additive="base">
                                        <p:cTn id="55" dur="500" fill="hold"/>
                                        <p:tgtEl>
                                          <p:spTgt spid="5"/>
                                        </p:tgtEl>
                                        <p:attrNameLst>
                                          <p:attrName>ppt_x</p:attrName>
                                        </p:attrNameLst>
                                      </p:cBhvr>
                                      <p:tavLst>
                                        <p:tav tm="0">
                                          <p:val>
                                            <p:strVal val="#ppt_x"/>
                                          </p:val>
                                        </p:tav>
                                        <p:tav tm="100000">
                                          <p:val>
                                            <p:strVal val="#ppt_x"/>
                                          </p:val>
                                        </p:tav>
                                      </p:tavLst>
                                    </p:anim>
                                    <p:anim calcmode="lin" valueType="num">
                                      <p:cBhvr additive="base">
                                        <p:cTn id="5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6"/>
                                        </p:tgtEl>
                                        <p:attrNameLst>
                                          <p:attrName>style.visibility</p:attrName>
                                        </p:attrNameLst>
                                      </p:cBhvr>
                                      <p:to>
                                        <p:strVal val="visible"/>
                                      </p:to>
                                    </p:set>
                                    <p:anim calcmode="lin" valueType="num">
                                      <p:cBhvr additive="base">
                                        <p:cTn id="61" dur="500" fill="hold"/>
                                        <p:tgtEl>
                                          <p:spTgt spid="16"/>
                                        </p:tgtEl>
                                        <p:attrNameLst>
                                          <p:attrName>ppt_x</p:attrName>
                                        </p:attrNameLst>
                                      </p:cBhvr>
                                      <p:tavLst>
                                        <p:tav tm="0">
                                          <p:val>
                                            <p:strVal val="#ppt_x"/>
                                          </p:val>
                                        </p:tav>
                                        <p:tav tm="100000">
                                          <p:val>
                                            <p:strVal val="#ppt_x"/>
                                          </p:val>
                                        </p:tav>
                                      </p:tavLst>
                                    </p:anim>
                                    <p:anim calcmode="lin" valueType="num">
                                      <p:cBhvr additive="base">
                                        <p:cTn id="6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additive="base">
                                        <p:cTn id="67" dur="500" fill="hold"/>
                                        <p:tgtEl>
                                          <p:spTgt spid="13"/>
                                        </p:tgtEl>
                                        <p:attrNameLst>
                                          <p:attrName>ppt_x</p:attrName>
                                        </p:attrNameLst>
                                      </p:cBhvr>
                                      <p:tavLst>
                                        <p:tav tm="0">
                                          <p:val>
                                            <p:strVal val="#ppt_x"/>
                                          </p:val>
                                        </p:tav>
                                        <p:tav tm="100000">
                                          <p:val>
                                            <p:strVal val="#ppt_x"/>
                                          </p:val>
                                        </p:tav>
                                      </p:tavLst>
                                    </p:anim>
                                    <p:anim calcmode="lin" valueType="num">
                                      <p:cBhvr additive="base">
                                        <p:cTn id="6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6"/>
                                        </p:tgtEl>
                                        <p:attrNameLst>
                                          <p:attrName>style.visibility</p:attrName>
                                        </p:attrNameLst>
                                      </p:cBhvr>
                                      <p:to>
                                        <p:strVal val="visible"/>
                                      </p:to>
                                    </p:set>
                                    <p:anim calcmode="lin" valueType="num">
                                      <p:cBhvr additive="base">
                                        <p:cTn id="73" dur="500" fill="hold"/>
                                        <p:tgtEl>
                                          <p:spTgt spid="6"/>
                                        </p:tgtEl>
                                        <p:attrNameLst>
                                          <p:attrName>ppt_x</p:attrName>
                                        </p:attrNameLst>
                                      </p:cBhvr>
                                      <p:tavLst>
                                        <p:tav tm="0">
                                          <p:val>
                                            <p:strVal val="#ppt_x"/>
                                          </p:val>
                                        </p:tav>
                                        <p:tav tm="100000">
                                          <p:val>
                                            <p:strVal val="#ppt_x"/>
                                          </p:val>
                                        </p:tav>
                                      </p:tavLst>
                                    </p:anim>
                                    <p:anim calcmode="lin" valueType="num">
                                      <p:cBhvr additive="base">
                                        <p:cTn id="7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7" grpId="0"/>
      <p:bldP spid="8" grpId="0"/>
      <p:bldP spid="9" grpId="0"/>
      <p:bldP spid="11" grpId="0"/>
      <p:bldP spid="13" grpId="0"/>
      <p:bldP spid="14" grpId="0"/>
      <p:bldP spid="15" grpId="0"/>
      <p:bldP spid="16"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D4C68E01-C78E-4DBB-A346-27748A780E37}"/>
              </a:ext>
            </a:extLst>
          </p:cNvPr>
          <p:cNvSpPr txBox="1"/>
          <p:nvPr/>
        </p:nvSpPr>
        <p:spPr>
          <a:xfrm>
            <a:off x="0" y="172226"/>
            <a:ext cx="1995055" cy="1107996"/>
          </a:xfrm>
          <a:prstGeom prst="rect">
            <a:avLst/>
          </a:prstGeom>
          <a:solidFill>
            <a:schemeClr val="accent2"/>
          </a:solidFill>
          <a:ln>
            <a:solidFill>
              <a:schemeClr val="accent2"/>
            </a:solidFill>
          </a:ln>
        </p:spPr>
        <p:txBody>
          <a:bodyPr wrap="square" rtlCol="0">
            <a:spAutoFit/>
          </a:bodyPr>
          <a:lstStyle/>
          <a:p>
            <a:pPr algn="ctr"/>
            <a:r>
              <a:rPr lang="zh-TW" altLang="en-US" sz="6600" dirty="0">
                <a:solidFill>
                  <a:schemeClr val="bg1"/>
                </a:solidFill>
                <a:latin typeface="+mn-ea"/>
              </a:rPr>
              <a:t>吸纳</a:t>
            </a:r>
            <a:endParaRPr lang="en-US" altLang="zh-TW" sz="6600" dirty="0">
              <a:solidFill>
                <a:schemeClr val="bg1"/>
              </a:solidFill>
              <a:latin typeface="+mn-ea"/>
            </a:endParaRPr>
          </a:p>
        </p:txBody>
      </p:sp>
      <p:sp>
        <p:nvSpPr>
          <p:cNvPr id="4" name="文字方塊 3">
            <a:extLst>
              <a:ext uri="{FF2B5EF4-FFF2-40B4-BE49-F238E27FC236}">
                <a16:creationId xmlns:a16="http://schemas.microsoft.com/office/drawing/2014/main" id="{AE265C2A-CA00-4841-992C-7C43D64B6320}"/>
              </a:ext>
            </a:extLst>
          </p:cNvPr>
          <p:cNvSpPr txBox="1"/>
          <p:nvPr/>
        </p:nvSpPr>
        <p:spPr>
          <a:xfrm>
            <a:off x="6096000" y="202197"/>
            <a:ext cx="2151321" cy="1107996"/>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zh-TW" altLang="en-US" sz="6600" dirty="0">
                <a:solidFill>
                  <a:schemeClr val="bg1"/>
                </a:solidFill>
                <a:latin typeface="+mn-ea"/>
              </a:rPr>
              <a:t>传递</a:t>
            </a:r>
            <a:endParaRPr lang="en-US" altLang="zh-TW" sz="6600" dirty="0">
              <a:solidFill>
                <a:schemeClr val="bg1"/>
              </a:solidFill>
              <a:latin typeface="+mn-ea"/>
            </a:endParaRPr>
          </a:p>
        </p:txBody>
      </p:sp>
      <p:sp>
        <p:nvSpPr>
          <p:cNvPr id="5" name="文字方塊 4">
            <a:extLst>
              <a:ext uri="{FF2B5EF4-FFF2-40B4-BE49-F238E27FC236}">
                <a16:creationId xmlns:a16="http://schemas.microsoft.com/office/drawing/2014/main" id="{558E7656-10B4-4306-9253-BEABC2FAD5CB}"/>
              </a:ext>
            </a:extLst>
          </p:cNvPr>
          <p:cNvSpPr txBox="1"/>
          <p:nvPr/>
        </p:nvSpPr>
        <p:spPr>
          <a:xfrm>
            <a:off x="-1" y="3449138"/>
            <a:ext cx="2151321" cy="1107996"/>
          </a:xfrm>
          <a:prstGeom prst="rect">
            <a:avLst/>
          </a:prstGeom>
          <a:solidFill>
            <a:schemeClr val="accent2"/>
          </a:solidFill>
          <a:ln>
            <a:solidFill>
              <a:schemeClr val="accent2"/>
            </a:solidFill>
          </a:ln>
        </p:spPr>
        <p:txBody>
          <a:bodyPr wrap="square" rtlCol="0" anchor="ctr">
            <a:spAutoFit/>
          </a:bodyPr>
          <a:lstStyle/>
          <a:p>
            <a:pPr algn="ctr"/>
            <a:r>
              <a:rPr lang="zh-TW" altLang="en-US" sz="6600" dirty="0">
                <a:solidFill>
                  <a:schemeClr val="bg1"/>
                </a:solidFill>
                <a:latin typeface="+mn-ea"/>
              </a:rPr>
              <a:t>永恒</a:t>
            </a:r>
            <a:endParaRPr lang="en-US" altLang="zh-TW" sz="6600" dirty="0">
              <a:solidFill>
                <a:schemeClr val="bg1"/>
              </a:solidFill>
              <a:latin typeface="+mn-ea"/>
            </a:endParaRPr>
          </a:p>
        </p:txBody>
      </p:sp>
      <p:sp>
        <p:nvSpPr>
          <p:cNvPr id="7" name="文字方塊 6">
            <a:extLst>
              <a:ext uri="{FF2B5EF4-FFF2-40B4-BE49-F238E27FC236}">
                <a16:creationId xmlns:a16="http://schemas.microsoft.com/office/drawing/2014/main" id="{68B57BA2-0295-4EFA-B412-794A9C802DBE}"/>
              </a:ext>
            </a:extLst>
          </p:cNvPr>
          <p:cNvSpPr txBox="1"/>
          <p:nvPr/>
        </p:nvSpPr>
        <p:spPr>
          <a:xfrm>
            <a:off x="0" y="1969611"/>
            <a:ext cx="6057512" cy="916469"/>
          </a:xfrm>
          <a:prstGeom prst="rect">
            <a:avLst/>
          </a:prstGeom>
          <a:noFill/>
        </p:spPr>
        <p:txBody>
          <a:bodyPr wrap="square" rtlCol="0">
            <a:spAutoFit/>
          </a:bodyPr>
          <a:lstStyle/>
          <a:p>
            <a:pPr algn="ctr">
              <a:lnSpc>
                <a:spcPct val="150000"/>
              </a:lnSpc>
            </a:pPr>
            <a:r>
              <a:rPr lang="zh-TW" altLang="en-US" sz="4000" dirty="0">
                <a:latin typeface="+mn-ea"/>
              </a:rPr>
              <a:t>吸收、接纳。</a:t>
            </a:r>
          </a:p>
        </p:txBody>
      </p:sp>
      <p:sp>
        <p:nvSpPr>
          <p:cNvPr id="8" name="文字方塊 7">
            <a:extLst>
              <a:ext uri="{FF2B5EF4-FFF2-40B4-BE49-F238E27FC236}">
                <a16:creationId xmlns:a16="http://schemas.microsoft.com/office/drawing/2014/main" id="{4FD80E1D-4098-4E8F-80F3-90702602E502}"/>
              </a:ext>
            </a:extLst>
          </p:cNvPr>
          <p:cNvSpPr txBox="1"/>
          <p:nvPr/>
        </p:nvSpPr>
        <p:spPr>
          <a:xfrm>
            <a:off x="6134489" y="1979719"/>
            <a:ext cx="6057511" cy="906361"/>
          </a:xfrm>
          <a:prstGeom prst="rect">
            <a:avLst/>
          </a:prstGeom>
          <a:noFill/>
        </p:spPr>
        <p:txBody>
          <a:bodyPr wrap="square" rtlCol="0">
            <a:spAutoFit/>
          </a:bodyPr>
          <a:lstStyle/>
          <a:p>
            <a:pPr algn="ctr">
              <a:lnSpc>
                <a:spcPct val="150000"/>
              </a:lnSpc>
            </a:pPr>
            <a:r>
              <a:rPr lang="zh-TW" altLang="en-US" sz="4000" dirty="0">
                <a:latin typeface="+mn-ea"/>
              </a:rPr>
              <a:t>由一方交给另一方。</a:t>
            </a:r>
          </a:p>
        </p:txBody>
      </p:sp>
      <p:sp>
        <p:nvSpPr>
          <p:cNvPr id="9" name="文字方塊 8">
            <a:extLst>
              <a:ext uri="{FF2B5EF4-FFF2-40B4-BE49-F238E27FC236}">
                <a16:creationId xmlns:a16="http://schemas.microsoft.com/office/drawing/2014/main" id="{D17DCB4F-281E-48F9-8B9B-F6FF1FC41050}"/>
              </a:ext>
            </a:extLst>
          </p:cNvPr>
          <p:cNvSpPr txBox="1"/>
          <p:nvPr/>
        </p:nvSpPr>
        <p:spPr>
          <a:xfrm>
            <a:off x="0" y="4792651"/>
            <a:ext cx="6096000" cy="902555"/>
          </a:xfrm>
          <a:prstGeom prst="rect">
            <a:avLst/>
          </a:prstGeom>
          <a:noFill/>
        </p:spPr>
        <p:txBody>
          <a:bodyPr wrap="square" rtlCol="0">
            <a:spAutoFit/>
          </a:bodyPr>
          <a:lstStyle/>
          <a:p>
            <a:pPr algn="ctr">
              <a:lnSpc>
                <a:spcPct val="150000"/>
              </a:lnSpc>
            </a:pPr>
            <a:r>
              <a:rPr lang="zh-TW" altLang="en-US" sz="4000" dirty="0">
                <a:latin typeface="+mn-ea"/>
              </a:rPr>
              <a:t>长久不变的，永远存在的。</a:t>
            </a:r>
          </a:p>
        </p:txBody>
      </p:sp>
      <p:sp>
        <p:nvSpPr>
          <p:cNvPr id="11" name="矩形 10">
            <a:extLst>
              <a:ext uri="{FF2B5EF4-FFF2-40B4-BE49-F238E27FC236}">
                <a16:creationId xmlns:a16="http://schemas.microsoft.com/office/drawing/2014/main" id="{9AF8CCF4-6697-482F-81B6-2EF38231843A}"/>
              </a:ext>
            </a:extLst>
          </p:cNvPr>
          <p:cNvSpPr/>
          <p:nvPr/>
        </p:nvSpPr>
        <p:spPr>
          <a:xfrm>
            <a:off x="2151320" y="3575469"/>
            <a:ext cx="3944679" cy="584775"/>
          </a:xfrm>
          <a:prstGeom prst="rect">
            <a:avLst/>
          </a:prstGeom>
        </p:spPr>
        <p:txBody>
          <a:bodyPr wrap="square">
            <a:spAutoFit/>
          </a:bodyPr>
          <a:lstStyle/>
          <a:p>
            <a:pPr algn="ctr"/>
            <a:r>
              <a:rPr lang="en-US" altLang="zh-TW" sz="3200" dirty="0">
                <a:latin typeface="+mn-ea"/>
              </a:rPr>
              <a:t>soon afterwards</a:t>
            </a:r>
            <a:endParaRPr lang="zh-TW" altLang="en-US" sz="3200" dirty="0">
              <a:latin typeface="+mn-ea"/>
              <a:cs typeface="Calibri" panose="020F0502020204030204" pitchFamily="34" charset="0"/>
            </a:endParaRPr>
          </a:p>
        </p:txBody>
      </p:sp>
      <p:sp>
        <p:nvSpPr>
          <p:cNvPr id="14" name="矩形 13">
            <a:extLst>
              <a:ext uri="{FF2B5EF4-FFF2-40B4-BE49-F238E27FC236}">
                <a16:creationId xmlns:a16="http://schemas.microsoft.com/office/drawing/2014/main" id="{6B1E5DB5-A453-4C9C-BA79-98369E7D6F4E}"/>
              </a:ext>
            </a:extLst>
          </p:cNvPr>
          <p:cNvSpPr/>
          <p:nvPr/>
        </p:nvSpPr>
        <p:spPr>
          <a:xfrm>
            <a:off x="8285810" y="393249"/>
            <a:ext cx="3906190" cy="584775"/>
          </a:xfrm>
          <a:prstGeom prst="rect">
            <a:avLst/>
          </a:prstGeom>
        </p:spPr>
        <p:txBody>
          <a:bodyPr wrap="square">
            <a:spAutoFit/>
          </a:bodyPr>
          <a:lstStyle/>
          <a:p>
            <a:pPr algn="ctr"/>
            <a:r>
              <a:rPr lang="en-US" altLang="zh-TW" sz="3200" dirty="0">
                <a:latin typeface="+mn-ea"/>
              </a:rPr>
              <a:t>be born</a:t>
            </a:r>
            <a:endParaRPr lang="zh-TW" altLang="en-US" sz="3200" dirty="0">
              <a:latin typeface="+mn-ea"/>
              <a:cs typeface="Calibri" panose="020F0502020204030204" pitchFamily="34" charset="0"/>
            </a:endParaRPr>
          </a:p>
        </p:txBody>
      </p:sp>
      <p:sp>
        <p:nvSpPr>
          <p:cNvPr id="15" name="矩形 14">
            <a:extLst>
              <a:ext uri="{FF2B5EF4-FFF2-40B4-BE49-F238E27FC236}">
                <a16:creationId xmlns:a16="http://schemas.microsoft.com/office/drawing/2014/main" id="{58C387E4-4460-4071-8CB6-8D0ABB1306E7}"/>
              </a:ext>
            </a:extLst>
          </p:cNvPr>
          <p:cNvSpPr/>
          <p:nvPr/>
        </p:nvSpPr>
        <p:spPr>
          <a:xfrm>
            <a:off x="2189810" y="355508"/>
            <a:ext cx="3926972" cy="584775"/>
          </a:xfrm>
          <a:prstGeom prst="rect">
            <a:avLst/>
          </a:prstGeom>
        </p:spPr>
        <p:txBody>
          <a:bodyPr wrap="square">
            <a:spAutoFit/>
          </a:bodyPr>
          <a:lstStyle/>
          <a:p>
            <a:pPr algn="ctr"/>
            <a:r>
              <a:rPr lang="en-US" altLang="zh-TW" sz="3200" dirty="0">
                <a:latin typeface="+mn-ea"/>
              </a:rPr>
              <a:t>clone</a:t>
            </a:r>
            <a:endParaRPr lang="zh-TW" altLang="en-US" sz="3200" dirty="0">
              <a:latin typeface="+mn-ea"/>
              <a:cs typeface="Calibri" panose="020F0502020204030204" pitchFamily="34" charset="0"/>
            </a:endParaRPr>
          </a:p>
        </p:txBody>
      </p:sp>
    </p:spTree>
    <p:extLst>
      <p:ext uri="{BB962C8B-B14F-4D97-AF65-F5344CB8AC3E}">
        <p14:creationId xmlns:p14="http://schemas.microsoft.com/office/powerpoint/2010/main" val="3939586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additive="base">
                                        <p:cTn id="37" dur="500" fill="hold"/>
                                        <p:tgtEl>
                                          <p:spTgt spid="4"/>
                                        </p:tgtEl>
                                        <p:attrNameLst>
                                          <p:attrName>ppt_x</p:attrName>
                                        </p:attrNameLst>
                                      </p:cBhvr>
                                      <p:tavLst>
                                        <p:tav tm="0">
                                          <p:val>
                                            <p:strVal val="#ppt_x"/>
                                          </p:val>
                                        </p:tav>
                                        <p:tav tm="100000">
                                          <p:val>
                                            <p:strVal val="#ppt_x"/>
                                          </p:val>
                                        </p:tav>
                                      </p:tavLst>
                                    </p:anim>
                                    <p:anim calcmode="lin" valueType="num">
                                      <p:cBhvr additive="base">
                                        <p:cTn id="3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ppt_x"/>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500" fill="hold"/>
                                        <p:tgtEl>
                                          <p:spTgt spid="11"/>
                                        </p:tgtEl>
                                        <p:attrNameLst>
                                          <p:attrName>ppt_x</p:attrName>
                                        </p:attrNameLst>
                                      </p:cBhvr>
                                      <p:tavLst>
                                        <p:tav tm="0">
                                          <p:val>
                                            <p:strVal val="#ppt_x"/>
                                          </p:val>
                                        </p:tav>
                                        <p:tav tm="100000">
                                          <p:val>
                                            <p:strVal val="#ppt_x"/>
                                          </p:val>
                                        </p:tav>
                                      </p:tavLst>
                                    </p:anim>
                                    <p:anim calcmode="lin" valueType="num">
                                      <p:cBhvr additive="base">
                                        <p:cTn id="5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5"/>
                                        </p:tgtEl>
                                        <p:attrNameLst>
                                          <p:attrName>style.visibility</p:attrName>
                                        </p:attrNameLst>
                                      </p:cBhvr>
                                      <p:to>
                                        <p:strVal val="visible"/>
                                      </p:to>
                                    </p:set>
                                    <p:anim calcmode="lin" valueType="num">
                                      <p:cBhvr additive="base">
                                        <p:cTn id="55" dur="500" fill="hold"/>
                                        <p:tgtEl>
                                          <p:spTgt spid="5"/>
                                        </p:tgtEl>
                                        <p:attrNameLst>
                                          <p:attrName>ppt_x</p:attrName>
                                        </p:attrNameLst>
                                      </p:cBhvr>
                                      <p:tavLst>
                                        <p:tav tm="0">
                                          <p:val>
                                            <p:strVal val="#ppt_x"/>
                                          </p:val>
                                        </p:tav>
                                        <p:tav tm="100000">
                                          <p:val>
                                            <p:strVal val="#ppt_x"/>
                                          </p:val>
                                        </p:tav>
                                      </p:tavLst>
                                    </p:anim>
                                    <p:anim calcmode="lin" valueType="num">
                                      <p:cBhvr additive="base">
                                        <p:cTn id="5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7" grpId="0"/>
      <p:bldP spid="8" grpId="0"/>
      <p:bldP spid="9" grpId="0"/>
      <p:bldP spid="11" grpId="0"/>
      <p:bldP spid="14" grpId="0"/>
      <p:bldP spid="15"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F3CD4040-8AA2-4C10-9B71-61F11E7BCD9A}"/>
              </a:ext>
            </a:extLst>
          </p:cNvPr>
          <p:cNvSpPr txBox="1"/>
          <p:nvPr/>
        </p:nvSpPr>
        <p:spPr>
          <a:xfrm>
            <a:off x="328503" y="697286"/>
            <a:ext cx="4327450" cy="1107996"/>
          </a:xfrm>
          <a:prstGeom prst="rect">
            <a:avLst/>
          </a:prstGeom>
          <a:solidFill>
            <a:srgbClr val="002060"/>
          </a:solidFill>
          <a:ln>
            <a:solidFill>
              <a:schemeClr val="accent3">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wrap="square" rtlCol="0" anchor="ctr">
            <a:spAutoFit/>
          </a:bodyPr>
          <a:lstStyle/>
          <a:p>
            <a:pPr algn="ctr"/>
            <a:r>
              <a:rPr lang="zh-TW" altLang="en-US" sz="6600" dirty="0">
                <a:solidFill>
                  <a:schemeClr val="bg1"/>
                </a:solidFill>
                <a:latin typeface="微軟正黑體" panose="020B0604030504040204" pitchFamily="34" charset="-120"/>
                <a:ea typeface="微軟正黑體" panose="020B0604030504040204" pitchFamily="34" charset="-120"/>
              </a:rPr>
              <a:t>自然而然</a:t>
            </a:r>
            <a:endParaRPr lang="en-US" altLang="zh-TW" sz="6600" dirty="0">
              <a:solidFill>
                <a:schemeClr val="bg1"/>
              </a:solidFill>
              <a:latin typeface="微軟正黑體" panose="020B0604030504040204" pitchFamily="34" charset="-120"/>
              <a:ea typeface="微軟正黑體" panose="020B0604030504040204" pitchFamily="34" charset="-120"/>
            </a:endParaRPr>
          </a:p>
        </p:txBody>
      </p:sp>
      <p:sp>
        <p:nvSpPr>
          <p:cNvPr id="3" name="矩形 2">
            <a:extLst>
              <a:ext uri="{FF2B5EF4-FFF2-40B4-BE49-F238E27FC236}">
                <a16:creationId xmlns:a16="http://schemas.microsoft.com/office/drawing/2014/main" id="{5EFAA07E-D2DF-410D-BA07-6EE204523098}"/>
              </a:ext>
            </a:extLst>
          </p:cNvPr>
          <p:cNvSpPr/>
          <p:nvPr/>
        </p:nvSpPr>
        <p:spPr>
          <a:xfrm>
            <a:off x="6096000" y="3429000"/>
            <a:ext cx="6096000" cy="2165786"/>
          </a:xfrm>
          <a:prstGeom prst="rect">
            <a:avLst/>
          </a:prstGeom>
        </p:spPr>
        <p:txBody>
          <a:bodyPr wrap="square">
            <a:spAutoFit/>
          </a:bodyPr>
          <a:lstStyle/>
          <a:p>
            <a:pPr algn="ctr">
              <a:lnSpc>
                <a:spcPct val="150000"/>
              </a:lnSpc>
            </a:pPr>
            <a:r>
              <a:rPr lang="zh-TW" altLang="en-US" sz="4800" dirty="0">
                <a:latin typeface="+mn-ea"/>
              </a:rPr>
              <a:t>只要你认真学习，成绩</a:t>
            </a:r>
            <a:r>
              <a:rPr lang="zh-TW" altLang="en-US" sz="4800" b="1" dirty="0">
                <a:solidFill>
                  <a:srgbClr val="FF0000"/>
                </a:solidFill>
                <a:latin typeface="+mn-ea"/>
              </a:rPr>
              <a:t>自然而然</a:t>
            </a:r>
            <a:r>
              <a:rPr lang="zh-TW" altLang="en-US" sz="4800" dirty="0">
                <a:latin typeface="+mn-ea"/>
              </a:rPr>
              <a:t>会提高。</a:t>
            </a:r>
          </a:p>
        </p:txBody>
      </p:sp>
      <p:cxnSp>
        <p:nvCxnSpPr>
          <p:cNvPr id="5" name="直線單箭頭接點 4">
            <a:extLst>
              <a:ext uri="{FF2B5EF4-FFF2-40B4-BE49-F238E27FC236}">
                <a16:creationId xmlns:a16="http://schemas.microsoft.com/office/drawing/2014/main" id="{036036A7-BBBC-4FBA-AF40-C2B26F213443}"/>
              </a:ext>
            </a:extLst>
          </p:cNvPr>
          <p:cNvCxnSpPr>
            <a:cxnSpLocks/>
            <a:stCxn id="2" idx="3"/>
            <a:endCxn id="6" idx="1"/>
          </p:cNvCxnSpPr>
          <p:nvPr/>
        </p:nvCxnSpPr>
        <p:spPr>
          <a:xfrm>
            <a:off x="4655953" y="1251284"/>
            <a:ext cx="1440047" cy="0"/>
          </a:xfrm>
          <a:prstGeom prst="straightConnector1">
            <a:avLst/>
          </a:prstGeom>
          <a:ln w="762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6" name="文字方塊 5">
            <a:extLst>
              <a:ext uri="{FF2B5EF4-FFF2-40B4-BE49-F238E27FC236}">
                <a16:creationId xmlns:a16="http://schemas.microsoft.com/office/drawing/2014/main" id="{37018BC7-6073-4CA9-9B83-CB477C626896}"/>
              </a:ext>
            </a:extLst>
          </p:cNvPr>
          <p:cNvSpPr txBox="1"/>
          <p:nvPr/>
        </p:nvSpPr>
        <p:spPr>
          <a:xfrm>
            <a:off x="6096000" y="589564"/>
            <a:ext cx="6096000" cy="1323439"/>
          </a:xfrm>
          <a:prstGeom prst="rect">
            <a:avLst/>
          </a:prstGeom>
          <a:noFill/>
          <a:ln w="76200">
            <a:solidFill>
              <a:srgbClr val="002060"/>
            </a:solidFill>
          </a:ln>
        </p:spPr>
        <p:txBody>
          <a:bodyPr wrap="square" rtlCol="0">
            <a:spAutoFit/>
          </a:bodyPr>
          <a:lstStyle/>
          <a:p>
            <a:pPr algn="ctr"/>
            <a:r>
              <a:rPr lang="zh-TW" altLang="en-US" sz="4000" dirty="0">
                <a:solidFill>
                  <a:srgbClr val="002060"/>
                </a:solidFill>
                <a:latin typeface="微軟正黑體" panose="020B0604030504040204" pitchFamily="34" charset="-120"/>
                <a:ea typeface="微軟正黑體" panose="020B0604030504040204" pitchFamily="34" charset="-120"/>
              </a:rPr>
              <a:t>没有外力干预，自然发展或形成。</a:t>
            </a:r>
          </a:p>
        </p:txBody>
      </p:sp>
      <p:sp>
        <p:nvSpPr>
          <p:cNvPr id="7" name="矩形 6">
            <a:extLst>
              <a:ext uri="{FF2B5EF4-FFF2-40B4-BE49-F238E27FC236}">
                <a16:creationId xmlns:a16="http://schemas.microsoft.com/office/drawing/2014/main" id="{3114378E-6121-4333-91A6-3676CCE2C9F9}"/>
              </a:ext>
            </a:extLst>
          </p:cNvPr>
          <p:cNvSpPr/>
          <p:nvPr/>
        </p:nvSpPr>
        <p:spPr>
          <a:xfrm>
            <a:off x="6096000" y="2007220"/>
            <a:ext cx="6096000" cy="523220"/>
          </a:xfrm>
          <a:prstGeom prst="rect">
            <a:avLst/>
          </a:prstGeom>
        </p:spPr>
        <p:txBody>
          <a:bodyPr wrap="square">
            <a:spAutoFit/>
          </a:bodyPr>
          <a:lstStyle/>
          <a:p>
            <a:pPr algn="ctr"/>
            <a:r>
              <a:rPr lang="en-US" altLang="zh-TW" sz="2800" dirty="0"/>
              <a:t>naturally</a:t>
            </a:r>
            <a:endParaRPr lang="zh-TW" altLang="en-US" sz="2800" dirty="0">
              <a:solidFill>
                <a:srgbClr val="002060"/>
              </a:solidFill>
            </a:endParaRPr>
          </a:p>
        </p:txBody>
      </p:sp>
      <p:pic>
        <p:nvPicPr>
          <p:cNvPr id="4" name="圖片 3">
            <a:extLst>
              <a:ext uri="{FF2B5EF4-FFF2-40B4-BE49-F238E27FC236}">
                <a16:creationId xmlns:a16="http://schemas.microsoft.com/office/drawing/2014/main" id="{A9BBCD88-9AE2-40D1-AABF-A2D731479CA7}"/>
              </a:ext>
            </a:extLst>
          </p:cNvPr>
          <p:cNvPicPr>
            <a:picLocks noChangeAspect="1"/>
          </p:cNvPicPr>
          <p:nvPr/>
        </p:nvPicPr>
        <p:blipFill>
          <a:blip r:embed="rId2"/>
          <a:stretch>
            <a:fillRect/>
          </a:stretch>
        </p:blipFill>
        <p:spPr>
          <a:xfrm>
            <a:off x="603951" y="2284561"/>
            <a:ext cx="4772025" cy="4200525"/>
          </a:xfrm>
          <a:prstGeom prst="rect">
            <a:avLst/>
          </a:prstGeom>
        </p:spPr>
      </p:pic>
    </p:spTree>
    <p:extLst>
      <p:ext uri="{BB962C8B-B14F-4D97-AF65-F5344CB8AC3E}">
        <p14:creationId xmlns:p14="http://schemas.microsoft.com/office/powerpoint/2010/main" val="1517147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D299F7FC-E22F-45B7-BD9D-0900893D756E}"/>
              </a:ext>
            </a:extLst>
          </p:cNvPr>
          <p:cNvSpPr txBox="1"/>
          <p:nvPr/>
        </p:nvSpPr>
        <p:spPr>
          <a:xfrm>
            <a:off x="353371" y="2711529"/>
            <a:ext cx="2866079" cy="1446550"/>
          </a:xfrm>
          <a:prstGeom prst="rect">
            <a:avLst/>
          </a:prstGeom>
          <a:solidFill>
            <a:srgbClr val="006666"/>
          </a:solidFill>
          <a:ln>
            <a:solidFill>
              <a:srgbClr val="006666"/>
            </a:solidFill>
          </a:ln>
        </p:spPr>
        <p:txBody>
          <a:bodyPr wrap="square" rtlCol="0">
            <a:spAutoFit/>
          </a:bodyPr>
          <a:lstStyle/>
          <a:p>
            <a:pPr algn="ctr"/>
            <a:r>
              <a:rPr lang="zh-TW" altLang="en-US" sz="8800" dirty="0">
                <a:solidFill>
                  <a:schemeClr val="bg1"/>
                </a:solidFill>
                <a:latin typeface="微軟正黑體" panose="020B0604030504040204" pitchFamily="34" charset="-120"/>
                <a:ea typeface="微軟正黑體" panose="020B0604030504040204" pitchFamily="34" charset="-120"/>
              </a:rPr>
              <a:t>永恒</a:t>
            </a:r>
            <a:endParaRPr lang="en-US" altLang="zh-TW" sz="8800" dirty="0">
              <a:solidFill>
                <a:schemeClr val="bg1"/>
              </a:solidFill>
              <a:latin typeface="微軟正黑體" panose="020B0604030504040204" pitchFamily="34" charset="-120"/>
              <a:ea typeface="微軟正黑體" panose="020B0604030504040204" pitchFamily="34" charset="-120"/>
            </a:endParaRPr>
          </a:p>
        </p:txBody>
      </p:sp>
      <p:sp>
        <p:nvSpPr>
          <p:cNvPr id="3" name="文字方塊 2">
            <a:extLst>
              <a:ext uri="{FF2B5EF4-FFF2-40B4-BE49-F238E27FC236}">
                <a16:creationId xmlns:a16="http://schemas.microsoft.com/office/drawing/2014/main" id="{D52DC29E-8F79-4B00-BBB8-FF7D9EB180E2}"/>
              </a:ext>
            </a:extLst>
          </p:cNvPr>
          <p:cNvSpPr txBox="1"/>
          <p:nvPr/>
        </p:nvSpPr>
        <p:spPr>
          <a:xfrm>
            <a:off x="4548661" y="2711529"/>
            <a:ext cx="2980378" cy="1446550"/>
          </a:xfrm>
          <a:prstGeom prst="rect">
            <a:avLst/>
          </a:prstGeom>
          <a:solidFill>
            <a:srgbClr val="006666"/>
          </a:solidFill>
          <a:ln>
            <a:solidFill>
              <a:srgbClr val="006666"/>
            </a:solidFill>
          </a:ln>
        </p:spPr>
        <p:txBody>
          <a:bodyPr wrap="square" rtlCol="0">
            <a:spAutoFit/>
          </a:bodyPr>
          <a:lstStyle/>
          <a:p>
            <a:pPr algn="ctr"/>
            <a:r>
              <a:rPr lang="zh-TW" altLang="en-US" sz="8800" dirty="0">
                <a:solidFill>
                  <a:schemeClr val="bg1"/>
                </a:solidFill>
                <a:latin typeface="微軟正黑體" panose="020B0604030504040204" pitchFamily="34" charset="-120"/>
                <a:ea typeface="微軟正黑體" panose="020B0604030504040204" pitchFamily="34" charset="-120"/>
                <a:cs typeface="Calibri" panose="020F0502020204030204" pitchFamily="34" charset="0"/>
              </a:rPr>
              <a:t>永久</a:t>
            </a:r>
            <a:endParaRPr lang="en-US" altLang="zh-TW" sz="8800" dirty="0">
              <a:solidFill>
                <a:schemeClr val="bg1"/>
              </a:solidFill>
              <a:latin typeface="微軟正黑體" panose="020B0604030504040204" pitchFamily="34" charset="-120"/>
              <a:ea typeface="微軟正黑體" panose="020B0604030504040204" pitchFamily="34" charset="-120"/>
              <a:cs typeface="Calibri" panose="020F0502020204030204" pitchFamily="34" charset="0"/>
            </a:endParaRPr>
          </a:p>
        </p:txBody>
      </p:sp>
      <p:cxnSp>
        <p:nvCxnSpPr>
          <p:cNvPr id="4" name="直線接點 3">
            <a:extLst>
              <a:ext uri="{FF2B5EF4-FFF2-40B4-BE49-F238E27FC236}">
                <a16:creationId xmlns:a16="http://schemas.microsoft.com/office/drawing/2014/main" id="{96A5A24E-646E-4F09-809E-C48CC58148D3}"/>
              </a:ext>
            </a:extLst>
          </p:cNvPr>
          <p:cNvCxnSpPr>
            <a:cxnSpLocks/>
            <a:stCxn id="2" idx="3"/>
            <a:endCxn id="3" idx="1"/>
          </p:cNvCxnSpPr>
          <p:nvPr/>
        </p:nvCxnSpPr>
        <p:spPr>
          <a:xfrm>
            <a:off x="3219450" y="3434804"/>
            <a:ext cx="1329211" cy="0"/>
          </a:xfrm>
          <a:prstGeom prst="line">
            <a:avLst/>
          </a:prstGeom>
          <a:ln w="76200">
            <a:solidFill>
              <a:srgbClr val="006666"/>
            </a:solidFill>
          </a:ln>
        </p:spPr>
        <p:style>
          <a:lnRef idx="1">
            <a:schemeClr val="accent1"/>
          </a:lnRef>
          <a:fillRef idx="0">
            <a:schemeClr val="accent1"/>
          </a:fillRef>
          <a:effectRef idx="0">
            <a:schemeClr val="accent1"/>
          </a:effectRef>
          <a:fontRef idx="minor">
            <a:schemeClr val="tx1"/>
          </a:fontRef>
        </p:style>
      </p:cxnSp>
      <p:sp>
        <p:nvSpPr>
          <p:cNvPr id="6" name="文字方塊 5">
            <a:extLst>
              <a:ext uri="{FF2B5EF4-FFF2-40B4-BE49-F238E27FC236}">
                <a16:creationId xmlns:a16="http://schemas.microsoft.com/office/drawing/2014/main" id="{B1979E82-7B66-48CA-AE8A-AA6A9744014A}"/>
              </a:ext>
            </a:extLst>
          </p:cNvPr>
          <p:cNvSpPr txBox="1"/>
          <p:nvPr/>
        </p:nvSpPr>
        <p:spPr>
          <a:xfrm>
            <a:off x="8858251" y="2711529"/>
            <a:ext cx="2980378" cy="1446550"/>
          </a:xfrm>
          <a:prstGeom prst="rect">
            <a:avLst/>
          </a:prstGeom>
          <a:solidFill>
            <a:srgbClr val="006666"/>
          </a:solidFill>
          <a:ln>
            <a:solidFill>
              <a:srgbClr val="006666"/>
            </a:solidFill>
          </a:ln>
        </p:spPr>
        <p:txBody>
          <a:bodyPr wrap="square" rtlCol="0">
            <a:spAutoFit/>
          </a:bodyPr>
          <a:lstStyle/>
          <a:p>
            <a:pPr algn="ctr"/>
            <a:r>
              <a:rPr lang="zh-TW" altLang="en-US" sz="8800" dirty="0">
                <a:solidFill>
                  <a:schemeClr val="bg1"/>
                </a:solidFill>
                <a:latin typeface="微軟正黑體" panose="020B0604030504040204" pitchFamily="34" charset="-120"/>
                <a:ea typeface="微軟正黑體" panose="020B0604030504040204" pitchFamily="34" charset="-120"/>
                <a:cs typeface="Calibri" panose="020F0502020204030204" pitchFamily="34" charset="0"/>
              </a:rPr>
              <a:t>永远</a:t>
            </a:r>
            <a:endParaRPr lang="en-US" altLang="zh-TW" sz="8800" dirty="0">
              <a:solidFill>
                <a:schemeClr val="bg1"/>
              </a:solidFill>
              <a:latin typeface="微軟正黑體" panose="020B0604030504040204" pitchFamily="34" charset="-120"/>
              <a:ea typeface="微軟正黑體" panose="020B0604030504040204" pitchFamily="34" charset="-120"/>
              <a:cs typeface="Calibri" panose="020F0502020204030204" pitchFamily="34" charset="0"/>
            </a:endParaRPr>
          </a:p>
        </p:txBody>
      </p:sp>
      <p:cxnSp>
        <p:nvCxnSpPr>
          <p:cNvPr id="10" name="直線接點 9">
            <a:extLst>
              <a:ext uri="{FF2B5EF4-FFF2-40B4-BE49-F238E27FC236}">
                <a16:creationId xmlns:a16="http://schemas.microsoft.com/office/drawing/2014/main" id="{173CF6A4-C852-49ED-8595-41874E120145}"/>
              </a:ext>
            </a:extLst>
          </p:cNvPr>
          <p:cNvCxnSpPr>
            <a:cxnSpLocks/>
            <a:stCxn id="3" idx="3"/>
            <a:endCxn id="6" idx="1"/>
          </p:cNvCxnSpPr>
          <p:nvPr/>
        </p:nvCxnSpPr>
        <p:spPr>
          <a:xfrm>
            <a:off x="7529039" y="3434804"/>
            <a:ext cx="1329212" cy="0"/>
          </a:xfrm>
          <a:prstGeom prst="line">
            <a:avLst/>
          </a:prstGeom>
          <a:ln w="76200">
            <a:solidFill>
              <a:srgbClr val="006666"/>
            </a:solidFill>
          </a:ln>
        </p:spPr>
        <p:style>
          <a:lnRef idx="1">
            <a:schemeClr val="accent1"/>
          </a:lnRef>
          <a:fillRef idx="0">
            <a:schemeClr val="accent1"/>
          </a:fillRef>
          <a:effectRef idx="0">
            <a:schemeClr val="accent1"/>
          </a:effectRef>
          <a:fontRef idx="minor">
            <a:schemeClr val="tx1"/>
          </a:fontRef>
        </p:style>
      </p:cxnSp>
      <p:sp>
        <p:nvSpPr>
          <p:cNvPr id="13" name="文字方塊 12">
            <a:extLst>
              <a:ext uri="{FF2B5EF4-FFF2-40B4-BE49-F238E27FC236}">
                <a16:creationId xmlns:a16="http://schemas.microsoft.com/office/drawing/2014/main" id="{483E16DF-4248-425B-98BE-B24CC4F6A065}"/>
              </a:ext>
            </a:extLst>
          </p:cNvPr>
          <p:cNvSpPr txBox="1"/>
          <p:nvPr/>
        </p:nvSpPr>
        <p:spPr>
          <a:xfrm>
            <a:off x="353372" y="385012"/>
            <a:ext cx="2869330" cy="584775"/>
          </a:xfrm>
          <a:prstGeom prst="rect">
            <a:avLst/>
          </a:prstGeom>
          <a:noFill/>
          <a:ln w="38100">
            <a:solidFill>
              <a:srgbClr val="006666"/>
            </a:solidFill>
          </a:ln>
        </p:spPr>
        <p:txBody>
          <a:bodyPr wrap="square" rtlCol="0">
            <a:spAutoFit/>
          </a:bodyPr>
          <a:lstStyle/>
          <a:p>
            <a:pPr algn="ctr"/>
            <a:r>
              <a:rPr lang="zh-TW" altLang="en-US" sz="3200" b="1" dirty="0">
                <a:solidFill>
                  <a:srgbClr val="006666"/>
                </a:solidFill>
                <a:latin typeface="微軟正黑體" panose="020B0604030504040204" pitchFamily="34" charset="-120"/>
                <a:ea typeface="微軟正黑體" panose="020B0604030504040204" pitchFamily="34" charset="-120"/>
              </a:rPr>
              <a:t>近义词</a:t>
            </a:r>
          </a:p>
        </p:txBody>
      </p:sp>
    </p:spTree>
    <p:extLst>
      <p:ext uri="{BB962C8B-B14F-4D97-AF65-F5344CB8AC3E}">
        <p14:creationId xmlns:p14="http://schemas.microsoft.com/office/powerpoint/2010/main" val="1392597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6A35303D-6CC8-428C-B444-EE1FB04D5DE8}"/>
              </a:ext>
            </a:extLst>
          </p:cNvPr>
          <p:cNvSpPr txBox="1"/>
          <p:nvPr/>
        </p:nvSpPr>
        <p:spPr>
          <a:xfrm>
            <a:off x="349565" y="32292"/>
            <a:ext cx="2900365" cy="523220"/>
          </a:xfrm>
          <a:prstGeom prst="rect">
            <a:avLst/>
          </a:prstGeom>
          <a:solidFill>
            <a:srgbClr val="006666"/>
          </a:solidFill>
          <a:ln w="38100">
            <a:solidFill>
              <a:srgbClr val="006666"/>
            </a:solidFill>
          </a:ln>
        </p:spPr>
        <p:txBody>
          <a:bodyPr wrap="square" rtlCol="0">
            <a:spAutoFit/>
          </a:bodyPr>
          <a:lstStyle/>
          <a:p>
            <a:pPr algn="ctr"/>
            <a:r>
              <a:rPr lang="zh-TW" altLang="en-US" sz="2800" dirty="0">
                <a:solidFill>
                  <a:schemeClr val="bg1"/>
                </a:solidFill>
                <a:latin typeface="微軟正黑體" panose="020B0604030504040204" pitchFamily="34" charset="-120"/>
                <a:ea typeface="微軟正黑體" panose="020B0604030504040204" pitchFamily="34" charset="-120"/>
              </a:rPr>
              <a:t>永恒</a:t>
            </a:r>
            <a:endParaRPr lang="en-US" altLang="zh-TW" sz="2800" dirty="0">
              <a:solidFill>
                <a:schemeClr val="bg1"/>
              </a:solidFill>
              <a:latin typeface="微軟正黑體" panose="020B0604030504040204" pitchFamily="34" charset="-120"/>
              <a:ea typeface="微軟正黑體" panose="020B0604030504040204" pitchFamily="34" charset="-120"/>
            </a:endParaRPr>
          </a:p>
        </p:txBody>
      </p:sp>
      <p:sp>
        <p:nvSpPr>
          <p:cNvPr id="3" name="文字方塊 2">
            <a:extLst>
              <a:ext uri="{FF2B5EF4-FFF2-40B4-BE49-F238E27FC236}">
                <a16:creationId xmlns:a16="http://schemas.microsoft.com/office/drawing/2014/main" id="{2AD805DF-D8F2-4C40-B812-6025D886CDC7}"/>
              </a:ext>
            </a:extLst>
          </p:cNvPr>
          <p:cNvSpPr txBox="1"/>
          <p:nvPr/>
        </p:nvSpPr>
        <p:spPr>
          <a:xfrm>
            <a:off x="8961120" y="40295"/>
            <a:ext cx="2900365" cy="523220"/>
          </a:xfrm>
          <a:prstGeom prst="rect">
            <a:avLst/>
          </a:prstGeom>
          <a:solidFill>
            <a:srgbClr val="006666"/>
          </a:solidFill>
          <a:ln w="38100">
            <a:solidFill>
              <a:srgbClr val="006666"/>
            </a:solidFill>
          </a:ln>
        </p:spPr>
        <p:txBody>
          <a:bodyPr wrap="square" rtlCol="0">
            <a:spAutoFit/>
          </a:bodyPr>
          <a:lstStyle/>
          <a:p>
            <a:pPr algn="ctr"/>
            <a:r>
              <a:rPr lang="zh-TW" altLang="en-US" sz="2800" dirty="0">
                <a:solidFill>
                  <a:schemeClr val="bg1"/>
                </a:solidFill>
                <a:latin typeface="微軟正黑體" panose="020B0604030504040204" pitchFamily="34" charset="-120"/>
                <a:ea typeface="微軟正黑體" panose="020B0604030504040204" pitchFamily="34" charset="-120"/>
              </a:rPr>
              <a:t>永远</a:t>
            </a:r>
            <a:endParaRPr lang="en-US" altLang="zh-TW" sz="2800" dirty="0">
              <a:solidFill>
                <a:schemeClr val="bg1"/>
              </a:solidFill>
              <a:latin typeface="微軟正黑體" panose="020B0604030504040204" pitchFamily="34" charset="-120"/>
              <a:ea typeface="微軟正黑體" panose="020B0604030504040204" pitchFamily="34" charset="-120"/>
            </a:endParaRPr>
          </a:p>
        </p:txBody>
      </p:sp>
      <p:cxnSp>
        <p:nvCxnSpPr>
          <p:cNvPr id="10" name="直線接點 9">
            <a:extLst>
              <a:ext uri="{FF2B5EF4-FFF2-40B4-BE49-F238E27FC236}">
                <a16:creationId xmlns:a16="http://schemas.microsoft.com/office/drawing/2014/main" id="{32FC350C-1C13-4DDA-A8FD-BDC15F8EE7E2}"/>
              </a:ext>
            </a:extLst>
          </p:cNvPr>
          <p:cNvCxnSpPr>
            <a:cxnSpLocks/>
            <a:stCxn id="2" idx="3"/>
            <a:endCxn id="8" idx="1"/>
          </p:cNvCxnSpPr>
          <p:nvPr/>
        </p:nvCxnSpPr>
        <p:spPr>
          <a:xfrm>
            <a:off x="3249930" y="293902"/>
            <a:ext cx="1359375" cy="8003"/>
          </a:xfrm>
          <a:prstGeom prst="line">
            <a:avLst/>
          </a:prstGeom>
          <a:ln w="76200">
            <a:solidFill>
              <a:srgbClr val="006666"/>
            </a:solidFill>
          </a:ln>
        </p:spPr>
        <p:style>
          <a:lnRef idx="1">
            <a:schemeClr val="accent1"/>
          </a:lnRef>
          <a:fillRef idx="0">
            <a:schemeClr val="accent1"/>
          </a:fillRef>
          <a:effectRef idx="0">
            <a:schemeClr val="accent1"/>
          </a:effectRef>
          <a:fontRef idx="minor">
            <a:schemeClr val="tx1"/>
          </a:fontRef>
        </p:style>
      </p:cxnSp>
      <p:sp>
        <p:nvSpPr>
          <p:cNvPr id="8" name="文字方塊 7">
            <a:extLst>
              <a:ext uri="{FF2B5EF4-FFF2-40B4-BE49-F238E27FC236}">
                <a16:creationId xmlns:a16="http://schemas.microsoft.com/office/drawing/2014/main" id="{39F07E0F-BD92-4353-A9FA-AF6349DEE446}"/>
              </a:ext>
            </a:extLst>
          </p:cNvPr>
          <p:cNvSpPr txBox="1"/>
          <p:nvPr/>
        </p:nvSpPr>
        <p:spPr>
          <a:xfrm>
            <a:off x="4609305" y="40295"/>
            <a:ext cx="2900365" cy="523220"/>
          </a:xfrm>
          <a:prstGeom prst="rect">
            <a:avLst/>
          </a:prstGeom>
          <a:solidFill>
            <a:srgbClr val="006666"/>
          </a:solidFill>
          <a:ln w="38100">
            <a:solidFill>
              <a:srgbClr val="006666"/>
            </a:solidFill>
          </a:ln>
        </p:spPr>
        <p:txBody>
          <a:bodyPr wrap="square" rtlCol="0">
            <a:spAutoFit/>
          </a:bodyPr>
          <a:lstStyle/>
          <a:p>
            <a:pPr algn="ctr"/>
            <a:r>
              <a:rPr lang="zh-TW" altLang="en-US" sz="2800" dirty="0">
                <a:solidFill>
                  <a:schemeClr val="bg1"/>
                </a:solidFill>
                <a:latin typeface="微軟正黑體" panose="020B0604030504040204" pitchFamily="34" charset="-120"/>
                <a:ea typeface="微軟正黑體" panose="020B0604030504040204" pitchFamily="34" charset="-120"/>
              </a:rPr>
              <a:t>永久</a:t>
            </a:r>
            <a:endParaRPr lang="en-US" altLang="zh-TW" sz="2800" dirty="0">
              <a:solidFill>
                <a:schemeClr val="bg1"/>
              </a:solidFill>
              <a:latin typeface="微軟正黑體" panose="020B0604030504040204" pitchFamily="34" charset="-120"/>
              <a:ea typeface="微軟正黑體" panose="020B0604030504040204" pitchFamily="34" charset="-120"/>
            </a:endParaRPr>
          </a:p>
        </p:txBody>
      </p:sp>
      <p:cxnSp>
        <p:nvCxnSpPr>
          <p:cNvPr id="12" name="直線接點 11">
            <a:extLst>
              <a:ext uri="{FF2B5EF4-FFF2-40B4-BE49-F238E27FC236}">
                <a16:creationId xmlns:a16="http://schemas.microsoft.com/office/drawing/2014/main" id="{D286DAC6-1998-4890-AC4C-2A628E292BFE}"/>
              </a:ext>
            </a:extLst>
          </p:cNvPr>
          <p:cNvCxnSpPr>
            <a:cxnSpLocks/>
            <a:stCxn id="8" idx="3"/>
            <a:endCxn id="3" idx="1"/>
          </p:cNvCxnSpPr>
          <p:nvPr/>
        </p:nvCxnSpPr>
        <p:spPr>
          <a:xfrm>
            <a:off x="7509670" y="301905"/>
            <a:ext cx="1451450" cy="0"/>
          </a:xfrm>
          <a:prstGeom prst="line">
            <a:avLst/>
          </a:prstGeom>
          <a:ln w="76200">
            <a:solidFill>
              <a:srgbClr val="006666"/>
            </a:solidFill>
          </a:ln>
        </p:spPr>
        <p:style>
          <a:lnRef idx="1">
            <a:schemeClr val="accent1"/>
          </a:lnRef>
          <a:fillRef idx="0">
            <a:schemeClr val="accent1"/>
          </a:fillRef>
          <a:effectRef idx="0">
            <a:schemeClr val="accent1"/>
          </a:effectRef>
          <a:fontRef idx="minor">
            <a:schemeClr val="tx1"/>
          </a:fontRef>
        </p:style>
      </p:cxnSp>
      <p:graphicFrame>
        <p:nvGraphicFramePr>
          <p:cNvPr id="9" name="表格 16">
            <a:extLst>
              <a:ext uri="{FF2B5EF4-FFF2-40B4-BE49-F238E27FC236}">
                <a16:creationId xmlns:a16="http://schemas.microsoft.com/office/drawing/2014/main" id="{E4F03A9A-0BCD-44C8-BFA0-8282F14A8961}"/>
              </a:ext>
            </a:extLst>
          </p:cNvPr>
          <p:cNvGraphicFramePr>
            <a:graphicFrameLocks noGrp="1"/>
          </p:cNvGraphicFramePr>
          <p:nvPr>
            <p:extLst>
              <p:ext uri="{D42A27DB-BD31-4B8C-83A1-F6EECF244321}">
                <p14:modId xmlns:p14="http://schemas.microsoft.com/office/powerpoint/2010/main" val="3887534861"/>
              </p:ext>
            </p:extLst>
          </p:nvPr>
        </p:nvGraphicFramePr>
        <p:xfrm>
          <a:off x="344905" y="809119"/>
          <a:ext cx="11502189" cy="5616472"/>
        </p:xfrm>
        <a:graphic>
          <a:graphicData uri="http://schemas.openxmlformats.org/drawingml/2006/table">
            <a:tbl>
              <a:tblPr firstRow="1" bandRow="1">
                <a:tableStyleId>{69CF1AB2-1976-4502-BF36-3FF5EA218861}</a:tableStyleId>
              </a:tblPr>
              <a:tblGrid>
                <a:gridCol w="464639">
                  <a:extLst>
                    <a:ext uri="{9D8B030D-6E8A-4147-A177-3AD203B41FA5}">
                      <a16:colId xmlns:a16="http://schemas.microsoft.com/office/drawing/2014/main" val="1876788779"/>
                    </a:ext>
                  </a:extLst>
                </a:gridCol>
                <a:gridCol w="3541096">
                  <a:extLst>
                    <a:ext uri="{9D8B030D-6E8A-4147-A177-3AD203B41FA5}">
                      <a16:colId xmlns:a16="http://schemas.microsoft.com/office/drawing/2014/main" val="2559779614"/>
                    </a:ext>
                  </a:extLst>
                </a:gridCol>
                <a:gridCol w="3766303">
                  <a:extLst>
                    <a:ext uri="{9D8B030D-6E8A-4147-A177-3AD203B41FA5}">
                      <a16:colId xmlns:a16="http://schemas.microsoft.com/office/drawing/2014/main" val="1677047684"/>
                    </a:ext>
                  </a:extLst>
                </a:gridCol>
                <a:gridCol w="3730151">
                  <a:extLst>
                    <a:ext uri="{9D8B030D-6E8A-4147-A177-3AD203B41FA5}">
                      <a16:colId xmlns:a16="http://schemas.microsoft.com/office/drawing/2014/main" val="243872182"/>
                    </a:ext>
                  </a:extLst>
                </a:gridCol>
              </a:tblGrid>
              <a:tr h="495497">
                <a:tc gridSpan="4">
                  <a:txBody>
                    <a:bodyPr/>
                    <a:lstStyle/>
                    <a:p>
                      <a:pPr algn="ctr"/>
                      <a:r>
                        <a:rPr lang="zh-TW" altLang="en-US" sz="3000" dirty="0">
                          <a:solidFill>
                            <a:schemeClr val="bg1"/>
                          </a:solidFill>
                          <a:latin typeface="+mn-ea"/>
                          <a:ea typeface="+mn-ea"/>
                        </a:rPr>
                        <a:t>语义</a:t>
                      </a:r>
                      <a:endParaRPr lang="zh-TW" altLang="en-US" sz="3000" b="0" dirty="0">
                        <a:ln>
                          <a:solidFill>
                            <a:schemeClr val="tx1"/>
                          </a:solidFill>
                        </a:ln>
                        <a:solidFill>
                          <a:schemeClr val="bg1"/>
                        </a:solidFill>
                        <a:latin typeface="+mn-ea"/>
                        <a:ea typeface="+mn-ea"/>
                      </a:endParaRPr>
                    </a:p>
                  </a:txBody>
                  <a:tcPr anchor="ctr">
                    <a:solidFill>
                      <a:srgbClr val="006666"/>
                    </a:solidFill>
                  </a:tcPr>
                </a:tc>
                <a:tc hMerge="1">
                  <a:txBody>
                    <a:bodyPr/>
                    <a:lstStyle/>
                    <a:p>
                      <a:endParaRPr lang="zh-TW" altLang="en-US" sz="4000" b="0" baseline="0" dirty="0">
                        <a:latin typeface="Calibri" panose="020F0502020204030204" pitchFamily="34" charset="0"/>
                        <a:ea typeface="標楷體" panose="03000509000000000000" pitchFamily="65" charset="-120"/>
                      </a:endParaRPr>
                    </a:p>
                  </a:txBody>
                  <a:tcPr anchor="ctr">
                    <a:noFill/>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3478206328"/>
                  </a:ext>
                </a:extLst>
              </a:tr>
              <a:tr h="1245454">
                <a:tc>
                  <a:txBody>
                    <a:bodyPr/>
                    <a:lstStyle/>
                    <a:p>
                      <a:pPr algn="ctr">
                        <a:lnSpc>
                          <a:spcPct val="100000"/>
                        </a:lnSpc>
                      </a:pPr>
                      <a:r>
                        <a:rPr lang="zh-TW" altLang="en-US" sz="3000" dirty="0">
                          <a:latin typeface="+mn-ea"/>
                          <a:ea typeface="+mn-ea"/>
                        </a:rPr>
                        <a:t> 相同</a:t>
                      </a:r>
                      <a:endParaRPr lang="zh-TW" altLang="en-US" sz="3000" b="1" dirty="0">
                        <a:solidFill>
                          <a:schemeClr val="bg1"/>
                        </a:solidFill>
                        <a:latin typeface="+mn-ea"/>
                        <a:ea typeface="+mn-ea"/>
                      </a:endParaRPr>
                    </a:p>
                  </a:txBody>
                  <a:tcPr vert="eaVert" anchor="ctr">
                    <a:solidFill>
                      <a:srgbClr val="DFE8E8"/>
                    </a:solidFill>
                  </a:tcPr>
                </a:tc>
                <a:tc gridSpan="3">
                  <a:txBody>
                    <a:bodyPr/>
                    <a:lstStyle/>
                    <a:p>
                      <a:pPr>
                        <a:lnSpc>
                          <a:spcPct val="150000"/>
                        </a:lnSpc>
                      </a:pPr>
                      <a:r>
                        <a:rPr lang="en-US" altLang="zh-TW" sz="3000" baseline="0" dirty="0">
                          <a:ln>
                            <a:solidFill>
                              <a:schemeClr val="tx1"/>
                            </a:solidFill>
                          </a:ln>
                          <a:latin typeface="+mn-ea"/>
                          <a:ea typeface="+mn-ea"/>
                        </a:rPr>
                        <a:t>1.Adj.</a:t>
                      </a:r>
                      <a:r>
                        <a:rPr lang="zh-TW" altLang="en-US" sz="3000" baseline="0" dirty="0">
                          <a:ln>
                            <a:solidFill>
                              <a:schemeClr val="tx1"/>
                            </a:solidFill>
                          </a:ln>
                          <a:latin typeface="+mn-ea"/>
                          <a:ea typeface="+mn-ea"/>
                        </a:rPr>
                        <a:t>，都表示“时间长久、久远”的意思。</a:t>
                      </a:r>
                      <a:endParaRPr lang="en-US" altLang="zh-TW" sz="3000" baseline="0" dirty="0">
                        <a:ln>
                          <a:solidFill>
                            <a:schemeClr val="tx1"/>
                          </a:solidFill>
                        </a:ln>
                        <a:latin typeface="+mn-ea"/>
                        <a:ea typeface="+mn-ea"/>
                      </a:endParaRPr>
                    </a:p>
                    <a:p>
                      <a:pPr>
                        <a:lnSpc>
                          <a:spcPct val="150000"/>
                        </a:lnSpc>
                      </a:pPr>
                      <a:r>
                        <a:rPr lang="en-US" altLang="zh-TW" sz="3000" b="0" baseline="0" dirty="0">
                          <a:ln>
                            <a:solidFill>
                              <a:schemeClr val="tx1"/>
                            </a:solidFill>
                          </a:ln>
                          <a:latin typeface="+mn-ea"/>
                          <a:ea typeface="+mn-ea"/>
                        </a:rPr>
                        <a:t>2.</a:t>
                      </a:r>
                      <a:r>
                        <a:rPr lang="zh-TW" altLang="en-US" sz="3000" b="0" baseline="0" dirty="0">
                          <a:ln>
                            <a:solidFill>
                              <a:schemeClr val="tx1"/>
                            </a:solidFill>
                          </a:ln>
                          <a:latin typeface="+mn-ea"/>
                          <a:ea typeface="+mn-ea"/>
                        </a:rPr>
                        <a:t>通用书面语和口语。</a:t>
                      </a:r>
                      <a:endParaRPr lang="en-US" altLang="zh-TW" sz="3000" b="0" baseline="0" dirty="0">
                        <a:ln>
                          <a:solidFill>
                            <a:schemeClr val="tx1"/>
                          </a:solidFill>
                        </a:ln>
                        <a:latin typeface="+mn-ea"/>
                        <a:ea typeface="+mn-ea"/>
                      </a:endParaRPr>
                    </a:p>
                  </a:txBody>
                  <a:tcPr anchor="ctr">
                    <a:solidFill>
                      <a:srgbClr val="F0F4F4"/>
                    </a:solidFill>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69350516"/>
                  </a:ext>
                </a:extLst>
              </a:tr>
              <a:tr h="495497">
                <a:tc rowSpan="2">
                  <a:txBody>
                    <a:bodyPr/>
                    <a:lstStyle/>
                    <a:p>
                      <a:pPr algn="ctr">
                        <a:lnSpc>
                          <a:spcPct val="100000"/>
                        </a:lnSpc>
                      </a:pPr>
                      <a:r>
                        <a:rPr lang="zh-TW" altLang="en-US" sz="3000" dirty="0">
                          <a:latin typeface="+mn-ea"/>
                          <a:ea typeface="+mn-ea"/>
                        </a:rPr>
                        <a:t>不同点</a:t>
                      </a:r>
                      <a:endParaRPr lang="zh-TW" altLang="en-US" sz="3000" b="1" dirty="0">
                        <a:solidFill>
                          <a:schemeClr val="bg1"/>
                        </a:solidFill>
                        <a:latin typeface="+mn-ea"/>
                        <a:ea typeface="+mn-ea"/>
                      </a:endParaRPr>
                    </a:p>
                  </a:txBody>
                  <a:tcPr vert="eaVert" anchor="ctr">
                    <a:solidFill>
                      <a:srgbClr val="DFE8E8"/>
                    </a:solidFill>
                  </a:tcPr>
                </a:tc>
                <a:tc>
                  <a:txBody>
                    <a:bodyPr/>
                    <a:lstStyle/>
                    <a:p>
                      <a:pPr algn="ctr"/>
                      <a:r>
                        <a:rPr lang="zh-TW" altLang="en-US" sz="3000" dirty="0">
                          <a:solidFill>
                            <a:schemeClr val="bg1"/>
                          </a:solidFill>
                          <a:latin typeface="+mn-ea"/>
                          <a:ea typeface="+mn-ea"/>
                        </a:rPr>
                        <a:t>永恒</a:t>
                      </a:r>
                      <a:endParaRPr lang="en-US" altLang="zh-TW" sz="3000" dirty="0">
                        <a:solidFill>
                          <a:schemeClr val="bg1"/>
                        </a:solidFill>
                        <a:latin typeface="+mn-ea"/>
                        <a:ea typeface="+mn-ea"/>
                      </a:endParaRPr>
                    </a:p>
                  </a:txBody>
                  <a:tcPr anchor="ctr">
                    <a:solidFill>
                      <a:srgbClr val="006666"/>
                    </a:solidFill>
                  </a:tcPr>
                </a:tc>
                <a:tc>
                  <a:txBody>
                    <a:bodyPr/>
                    <a:lstStyle/>
                    <a:p>
                      <a:pPr algn="ctr"/>
                      <a:r>
                        <a:rPr lang="zh-TW" altLang="en-US" sz="3000" dirty="0">
                          <a:solidFill>
                            <a:schemeClr val="bg1"/>
                          </a:solidFill>
                          <a:latin typeface="+mn-ea"/>
                          <a:ea typeface="+mn-ea"/>
                        </a:rPr>
                        <a:t>永久</a:t>
                      </a:r>
                      <a:endParaRPr lang="en-US" altLang="zh-TW" sz="3000" dirty="0">
                        <a:solidFill>
                          <a:schemeClr val="bg1"/>
                        </a:solidFill>
                        <a:latin typeface="+mn-ea"/>
                        <a:ea typeface="+mn-ea"/>
                      </a:endParaRPr>
                    </a:p>
                  </a:txBody>
                  <a:tcPr anchor="ctr">
                    <a:solidFill>
                      <a:srgbClr val="006666"/>
                    </a:solidFill>
                  </a:tcPr>
                </a:tc>
                <a:tc>
                  <a:txBody>
                    <a:bodyPr/>
                    <a:lstStyle/>
                    <a:p>
                      <a:pPr algn="ctr"/>
                      <a:r>
                        <a:rPr lang="zh-TW" altLang="en-US" sz="3000" dirty="0">
                          <a:solidFill>
                            <a:schemeClr val="bg1"/>
                          </a:solidFill>
                          <a:latin typeface="+mn-ea"/>
                          <a:ea typeface="+mn-ea"/>
                        </a:rPr>
                        <a:t>永远</a:t>
                      </a:r>
                      <a:endParaRPr lang="en-US" altLang="zh-TW" sz="3000" dirty="0">
                        <a:solidFill>
                          <a:schemeClr val="bg1"/>
                        </a:solidFill>
                        <a:latin typeface="+mn-ea"/>
                        <a:ea typeface="+mn-ea"/>
                      </a:endParaRPr>
                    </a:p>
                  </a:txBody>
                  <a:tcPr anchor="ctr">
                    <a:solidFill>
                      <a:srgbClr val="006666"/>
                    </a:solidFill>
                  </a:tcPr>
                </a:tc>
                <a:extLst>
                  <a:ext uri="{0D108BD9-81ED-4DB2-BD59-A6C34878D82A}">
                    <a16:rowId xmlns:a16="http://schemas.microsoft.com/office/drawing/2014/main" val="4052056327"/>
                  </a:ext>
                </a:extLst>
              </a:tr>
              <a:tr h="2163207">
                <a:tc vMerge="1">
                  <a:txBody>
                    <a:bodyPr/>
                    <a:lstStyle/>
                    <a:p>
                      <a:endParaRPr lang="zh-TW" altLang="en-US"/>
                    </a:p>
                  </a:txBody>
                  <a:tcPr/>
                </a:tc>
                <a:tc>
                  <a:txBody>
                    <a:bodyPr/>
                    <a:lstStyle/>
                    <a:p>
                      <a:pPr algn="l">
                        <a:lnSpc>
                          <a:spcPct val="150000"/>
                        </a:lnSpc>
                      </a:pPr>
                      <a:r>
                        <a:rPr lang="en-US" altLang="zh-TW" sz="3000" b="0" baseline="0" dirty="0">
                          <a:ln>
                            <a:solidFill>
                              <a:schemeClr val="tx1"/>
                            </a:solidFill>
                          </a:ln>
                          <a:latin typeface="+mn-ea"/>
                          <a:ea typeface="+mn-ea"/>
                        </a:rPr>
                        <a:t>1.</a:t>
                      </a:r>
                      <a:r>
                        <a:rPr lang="zh-TW" altLang="en-US" sz="3000" b="0" baseline="0" dirty="0">
                          <a:ln>
                            <a:solidFill>
                              <a:schemeClr val="tx1"/>
                            </a:solidFill>
                          </a:ln>
                          <a:latin typeface="+mn-ea"/>
                          <a:ea typeface="+mn-ea"/>
                        </a:rPr>
                        <a:t>常用作定语，很少作谓语或状语 。</a:t>
                      </a:r>
                      <a:endParaRPr lang="en-US" altLang="zh-TW" sz="3000" b="0" baseline="0" dirty="0">
                        <a:ln>
                          <a:solidFill>
                            <a:schemeClr val="tx1"/>
                          </a:solidFill>
                        </a:ln>
                        <a:latin typeface="+mn-ea"/>
                        <a:ea typeface="+mn-ea"/>
                      </a:endParaRPr>
                    </a:p>
                  </a:txBody>
                  <a:tcPr anchor="ctr">
                    <a:solidFill>
                      <a:srgbClr val="F0F4F4"/>
                    </a:solidFill>
                  </a:tcPr>
                </a:tc>
                <a:tc>
                  <a:txBody>
                    <a:bodyPr/>
                    <a:lstStyle/>
                    <a:p>
                      <a:pPr algn="l">
                        <a:lnSpc>
                          <a:spcPct val="150000"/>
                        </a:lnSpc>
                      </a:pPr>
                      <a:r>
                        <a:rPr lang="en-US" altLang="zh-TW" sz="3000" b="0" baseline="0" dirty="0">
                          <a:ln>
                            <a:solidFill>
                              <a:schemeClr val="tx1"/>
                            </a:solidFill>
                          </a:ln>
                          <a:latin typeface="+mn-ea"/>
                          <a:ea typeface="+mn-ea"/>
                        </a:rPr>
                        <a:t>1.</a:t>
                      </a:r>
                      <a:r>
                        <a:rPr lang="zh-TW" altLang="en-US" sz="3000" b="0" baseline="0" dirty="0">
                          <a:ln>
                            <a:solidFill>
                              <a:schemeClr val="tx1"/>
                            </a:solidFill>
                          </a:ln>
                          <a:latin typeface="+mn-ea"/>
                          <a:ea typeface="+mn-ea"/>
                        </a:rPr>
                        <a:t>常常用作定语和状语。</a:t>
                      </a:r>
                      <a:endParaRPr lang="en-US" altLang="zh-TW" sz="3000" b="0" baseline="0" dirty="0">
                        <a:ln>
                          <a:solidFill>
                            <a:schemeClr val="tx1"/>
                          </a:solidFill>
                        </a:ln>
                        <a:latin typeface="+mn-ea"/>
                        <a:ea typeface="+mn-ea"/>
                      </a:endParaRPr>
                    </a:p>
                    <a:p>
                      <a:pPr algn="l">
                        <a:lnSpc>
                          <a:spcPct val="150000"/>
                        </a:lnSpc>
                      </a:pPr>
                      <a:r>
                        <a:rPr lang="en-US" altLang="zh-TW" sz="3000" b="0" baseline="0" dirty="0">
                          <a:ln>
                            <a:solidFill>
                              <a:schemeClr val="tx1"/>
                            </a:solidFill>
                          </a:ln>
                          <a:latin typeface="+mn-ea"/>
                          <a:ea typeface="+mn-ea"/>
                        </a:rPr>
                        <a:t>2.</a:t>
                      </a:r>
                      <a:r>
                        <a:rPr lang="zh-TW" altLang="en-US" sz="3000" b="0" baseline="0" dirty="0">
                          <a:ln>
                            <a:solidFill>
                              <a:schemeClr val="tx1"/>
                            </a:solidFill>
                          </a:ln>
                          <a:latin typeface="+mn-ea"/>
                          <a:ea typeface="+mn-ea"/>
                        </a:rPr>
                        <a:t>可构成“永久性”。</a:t>
                      </a:r>
                      <a:endParaRPr lang="en-US" altLang="zh-TW" sz="3000" b="0" baseline="0" dirty="0">
                        <a:ln>
                          <a:solidFill>
                            <a:schemeClr val="tx1"/>
                          </a:solidFill>
                        </a:ln>
                        <a:latin typeface="+mn-ea"/>
                        <a:ea typeface="+mn-ea"/>
                      </a:endParaRPr>
                    </a:p>
                  </a:txBody>
                  <a:tcPr anchor="ctr">
                    <a:solidFill>
                      <a:srgbClr val="F0F4F4"/>
                    </a:solidFill>
                  </a:tcPr>
                </a:tc>
                <a:tc>
                  <a:txBody>
                    <a:bodyPr/>
                    <a:lstStyle/>
                    <a:p>
                      <a:pPr algn="l">
                        <a:lnSpc>
                          <a:spcPct val="150000"/>
                        </a:lnSpc>
                      </a:pPr>
                      <a:r>
                        <a:rPr lang="en-US" altLang="zh-TW" sz="3000" baseline="0" dirty="0">
                          <a:ln>
                            <a:solidFill>
                              <a:schemeClr val="tx1"/>
                            </a:solidFill>
                          </a:ln>
                          <a:latin typeface="+mn-ea"/>
                          <a:ea typeface="+mn-ea"/>
                        </a:rPr>
                        <a:t>1.</a:t>
                      </a:r>
                      <a:r>
                        <a:rPr lang="zh-TW" altLang="en-US" sz="3000" b="0" baseline="0" dirty="0">
                          <a:ln>
                            <a:solidFill>
                              <a:schemeClr val="tx1"/>
                            </a:solidFill>
                          </a:ln>
                          <a:latin typeface="+mn-ea"/>
                          <a:ea typeface="+mn-ea"/>
                        </a:rPr>
                        <a:t>常用作状语 。</a:t>
                      </a:r>
                      <a:endParaRPr lang="en-US" altLang="zh-TW" sz="3000" b="0" baseline="0" dirty="0">
                        <a:ln>
                          <a:solidFill>
                            <a:schemeClr val="tx1"/>
                          </a:solidFill>
                        </a:ln>
                        <a:latin typeface="+mn-ea"/>
                        <a:ea typeface="+mn-ea"/>
                      </a:endParaRPr>
                    </a:p>
                    <a:p>
                      <a:pPr algn="l">
                        <a:lnSpc>
                          <a:spcPct val="150000"/>
                        </a:lnSpc>
                      </a:pPr>
                      <a:r>
                        <a:rPr lang="en-US" altLang="zh-TW" sz="3000" b="0" baseline="0" dirty="0">
                          <a:ln>
                            <a:solidFill>
                              <a:schemeClr val="tx1"/>
                            </a:solidFill>
                          </a:ln>
                          <a:latin typeface="+mn-ea"/>
                          <a:ea typeface="+mn-ea"/>
                        </a:rPr>
                        <a:t>2.</a:t>
                      </a:r>
                      <a:r>
                        <a:rPr lang="zh-TW" altLang="en-US" sz="3000" b="0" baseline="0" dirty="0">
                          <a:ln>
                            <a:solidFill>
                              <a:schemeClr val="tx1"/>
                            </a:solidFill>
                          </a:ln>
                          <a:latin typeface="+mn-ea"/>
                          <a:ea typeface="+mn-ea"/>
                        </a:rPr>
                        <a:t>还可当副词。</a:t>
                      </a:r>
                      <a:endParaRPr lang="en-US" altLang="zh-TW" sz="3000" b="0" baseline="0" dirty="0">
                        <a:ln>
                          <a:solidFill>
                            <a:schemeClr val="tx1"/>
                          </a:solidFill>
                        </a:ln>
                        <a:latin typeface="+mn-ea"/>
                        <a:ea typeface="+mn-ea"/>
                      </a:endParaRPr>
                    </a:p>
                  </a:txBody>
                  <a:tcPr anchor="ctr">
                    <a:solidFill>
                      <a:srgbClr val="F0F4F4"/>
                    </a:solidFill>
                  </a:tcPr>
                </a:tc>
                <a:extLst>
                  <a:ext uri="{0D108BD9-81ED-4DB2-BD59-A6C34878D82A}">
                    <a16:rowId xmlns:a16="http://schemas.microsoft.com/office/drawing/2014/main" val="1677290715"/>
                  </a:ext>
                </a:extLst>
              </a:tr>
              <a:tr h="976955">
                <a:tc gridSpan="4">
                  <a:txBody>
                    <a:bodyPr/>
                    <a:lstStyle/>
                    <a:p>
                      <a:pPr algn="ctr">
                        <a:lnSpc>
                          <a:spcPct val="100000"/>
                        </a:lnSpc>
                      </a:pPr>
                      <a:r>
                        <a:rPr lang="zh-TW" altLang="en-US" sz="3000" b="1" dirty="0">
                          <a:solidFill>
                            <a:schemeClr val="tx1"/>
                          </a:solidFill>
                          <a:latin typeface="+mn-ea"/>
                          <a:ea typeface="+mn-ea"/>
                        </a:rPr>
                        <a:t>语义：永恒＞永久</a:t>
                      </a:r>
                      <a:r>
                        <a:rPr lang="en-US" altLang="zh-TW" sz="3000" b="1" dirty="0">
                          <a:solidFill>
                            <a:schemeClr val="tx1"/>
                          </a:solidFill>
                          <a:latin typeface="+mn-ea"/>
                          <a:ea typeface="+mn-ea"/>
                        </a:rPr>
                        <a:t>=</a:t>
                      </a:r>
                      <a:r>
                        <a:rPr lang="zh-TW" altLang="en-US" sz="3000" b="1" dirty="0">
                          <a:solidFill>
                            <a:schemeClr val="tx1"/>
                          </a:solidFill>
                          <a:latin typeface="+mn-ea"/>
                          <a:ea typeface="+mn-ea"/>
                        </a:rPr>
                        <a:t>永远</a:t>
                      </a:r>
                      <a:endParaRPr lang="en-US" altLang="zh-TW" sz="3000" b="1" dirty="0">
                        <a:solidFill>
                          <a:schemeClr val="tx1"/>
                        </a:solidFill>
                        <a:latin typeface="+mn-ea"/>
                        <a:ea typeface="+mn-ea"/>
                      </a:endParaRPr>
                    </a:p>
                  </a:txBody>
                  <a:tcPr anchor="ctr">
                    <a:solidFill>
                      <a:srgbClr val="DFE8E8"/>
                    </a:solidFill>
                  </a:tcPr>
                </a:tc>
                <a:tc hMerge="1">
                  <a:txBody>
                    <a:bodyPr/>
                    <a:lstStyle/>
                    <a:p>
                      <a:pPr algn="l">
                        <a:lnSpc>
                          <a:spcPct val="150000"/>
                        </a:lnSpc>
                      </a:pPr>
                      <a:endParaRPr lang="en-US" altLang="zh-TW" sz="3000" b="0" baseline="0" dirty="0">
                        <a:ln>
                          <a:solidFill>
                            <a:schemeClr val="tx1"/>
                          </a:solidFill>
                        </a:ln>
                        <a:latin typeface="+mn-ea"/>
                        <a:ea typeface="+mn-ea"/>
                      </a:endParaRPr>
                    </a:p>
                  </a:txBody>
                  <a:tcPr anchor="ctr">
                    <a:solidFill>
                      <a:srgbClr val="F0F4F4"/>
                    </a:solidFill>
                  </a:tcPr>
                </a:tc>
                <a:tc hMerge="1">
                  <a:txBody>
                    <a:bodyPr/>
                    <a:lstStyle/>
                    <a:p>
                      <a:pPr algn="l">
                        <a:lnSpc>
                          <a:spcPct val="150000"/>
                        </a:lnSpc>
                      </a:pPr>
                      <a:endParaRPr lang="en-US" altLang="zh-TW" sz="3000" b="0" baseline="0" dirty="0">
                        <a:ln>
                          <a:solidFill>
                            <a:schemeClr val="tx1"/>
                          </a:solidFill>
                        </a:ln>
                        <a:latin typeface="+mn-ea"/>
                        <a:ea typeface="+mn-ea"/>
                      </a:endParaRPr>
                    </a:p>
                  </a:txBody>
                  <a:tcPr anchor="ctr">
                    <a:solidFill>
                      <a:srgbClr val="F0F4F4"/>
                    </a:solidFill>
                  </a:tcPr>
                </a:tc>
                <a:tc hMerge="1">
                  <a:txBody>
                    <a:bodyPr/>
                    <a:lstStyle/>
                    <a:p>
                      <a:pPr algn="l">
                        <a:lnSpc>
                          <a:spcPct val="150000"/>
                        </a:lnSpc>
                      </a:pPr>
                      <a:endParaRPr lang="en-US" altLang="zh-TW" sz="3000" b="0" baseline="0" dirty="0">
                        <a:ln>
                          <a:solidFill>
                            <a:schemeClr val="tx1"/>
                          </a:solidFill>
                        </a:ln>
                        <a:latin typeface="+mn-ea"/>
                        <a:ea typeface="+mn-ea"/>
                      </a:endParaRPr>
                    </a:p>
                  </a:txBody>
                  <a:tcPr anchor="ctr">
                    <a:solidFill>
                      <a:srgbClr val="F0F4F4"/>
                    </a:solidFill>
                  </a:tcPr>
                </a:tc>
                <a:extLst>
                  <a:ext uri="{0D108BD9-81ED-4DB2-BD59-A6C34878D82A}">
                    <a16:rowId xmlns:a16="http://schemas.microsoft.com/office/drawing/2014/main" val="1047827535"/>
                  </a:ext>
                </a:extLst>
              </a:tr>
            </a:tbl>
          </a:graphicData>
        </a:graphic>
      </p:graphicFrame>
    </p:spTree>
    <p:extLst>
      <p:ext uri="{BB962C8B-B14F-4D97-AF65-F5344CB8AC3E}">
        <p14:creationId xmlns:p14="http://schemas.microsoft.com/office/powerpoint/2010/main" val="3764687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6A35303D-6CC8-428C-B444-EE1FB04D5DE8}"/>
              </a:ext>
            </a:extLst>
          </p:cNvPr>
          <p:cNvSpPr txBox="1"/>
          <p:nvPr/>
        </p:nvSpPr>
        <p:spPr>
          <a:xfrm>
            <a:off x="349565" y="32292"/>
            <a:ext cx="2900365" cy="523220"/>
          </a:xfrm>
          <a:prstGeom prst="rect">
            <a:avLst/>
          </a:prstGeom>
          <a:solidFill>
            <a:srgbClr val="006666"/>
          </a:solidFill>
          <a:ln w="38100">
            <a:solidFill>
              <a:srgbClr val="006666"/>
            </a:solidFill>
          </a:ln>
        </p:spPr>
        <p:txBody>
          <a:bodyPr wrap="square" rtlCol="0">
            <a:spAutoFit/>
          </a:bodyPr>
          <a:lstStyle/>
          <a:p>
            <a:pPr algn="ctr"/>
            <a:r>
              <a:rPr lang="zh-TW" altLang="en-US" sz="2800" dirty="0">
                <a:solidFill>
                  <a:schemeClr val="bg1"/>
                </a:solidFill>
                <a:latin typeface="微軟正黑體" panose="020B0604030504040204" pitchFamily="34" charset="-120"/>
                <a:ea typeface="微軟正黑體" panose="020B0604030504040204" pitchFamily="34" charset="-120"/>
              </a:rPr>
              <a:t>永恒</a:t>
            </a:r>
            <a:endParaRPr lang="en-US" altLang="zh-TW" sz="2800" dirty="0">
              <a:solidFill>
                <a:schemeClr val="bg1"/>
              </a:solidFill>
              <a:latin typeface="微軟正黑體" panose="020B0604030504040204" pitchFamily="34" charset="-120"/>
              <a:ea typeface="微軟正黑體" panose="020B0604030504040204" pitchFamily="34" charset="-120"/>
            </a:endParaRPr>
          </a:p>
        </p:txBody>
      </p:sp>
      <p:sp>
        <p:nvSpPr>
          <p:cNvPr id="3" name="文字方塊 2">
            <a:extLst>
              <a:ext uri="{FF2B5EF4-FFF2-40B4-BE49-F238E27FC236}">
                <a16:creationId xmlns:a16="http://schemas.microsoft.com/office/drawing/2014/main" id="{2AD805DF-D8F2-4C40-B812-6025D886CDC7}"/>
              </a:ext>
            </a:extLst>
          </p:cNvPr>
          <p:cNvSpPr txBox="1"/>
          <p:nvPr/>
        </p:nvSpPr>
        <p:spPr>
          <a:xfrm>
            <a:off x="8961120" y="40295"/>
            <a:ext cx="2900365" cy="523220"/>
          </a:xfrm>
          <a:prstGeom prst="rect">
            <a:avLst/>
          </a:prstGeom>
          <a:solidFill>
            <a:srgbClr val="006666"/>
          </a:solidFill>
          <a:ln w="38100">
            <a:solidFill>
              <a:srgbClr val="006666"/>
            </a:solidFill>
          </a:ln>
        </p:spPr>
        <p:txBody>
          <a:bodyPr wrap="square" rtlCol="0">
            <a:spAutoFit/>
          </a:bodyPr>
          <a:lstStyle/>
          <a:p>
            <a:pPr algn="ctr"/>
            <a:r>
              <a:rPr lang="zh-TW" altLang="en-US" sz="2800" dirty="0">
                <a:solidFill>
                  <a:schemeClr val="bg1"/>
                </a:solidFill>
                <a:latin typeface="微軟正黑體" panose="020B0604030504040204" pitchFamily="34" charset="-120"/>
                <a:ea typeface="微軟正黑體" panose="020B0604030504040204" pitchFamily="34" charset="-120"/>
              </a:rPr>
              <a:t>永远</a:t>
            </a:r>
            <a:endParaRPr lang="en-US" altLang="zh-TW" sz="2800" dirty="0">
              <a:solidFill>
                <a:schemeClr val="bg1"/>
              </a:solidFill>
              <a:latin typeface="微軟正黑體" panose="020B0604030504040204" pitchFamily="34" charset="-120"/>
              <a:ea typeface="微軟正黑體" panose="020B0604030504040204" pitchFamily="34" charset="-120"/>
            </a:endParaRPr>
          </a:p>
        </p:txBody>
      </p:sp>
      <p:cxnSp>
        <p:nvCxnSpPr>
          <p:cNvPr id="10" name="直線接點 9">
            <a:extLst>
              <a:ext uri="{FF2B5EF4-FFF2-40B4-BE49-F238E27FC236}">
                <a16:creationId xmlns:a16="http://schemas.microsoft.com/office/drawing/2014/main" id="{32FC350C-1C13-4DDA-A8FD-BDC15F8EE7E2}"/>
              </a:ext>
            </a:extLst>
          </p:cNvPr>
          <p:cNvCxnSpPr>
            <a:cxnSpLocks/>
            <a:stCxn id="2" idx="3"/>
            <a:endCxn id="8" idx="1"/>
          </p:cNvCxnSpPr>
          <p:nvPr/>
        </p:nvCxnSpPr>
        <p:spPr>
          <a:xfrm>
            <a:off x="3249930" y="293902"/>
            <a:ext cx="1359375" cy="8003"/>
          </a:xfrm>
          <a:prstGeom prst="line">
            <a:avLst/>
          </a:prstGeom>
          <a:ln w="76200">
            <a:solidFill>
              <a:srgbClr val="006666"/>
            </a:solidFill>
          </a:ln>
        </p:spPr>
        <p:style>
          <a:lnRef idx="1">
            <a:schemeClr val="accent1"/>
          </a:lnRef>
          <a:fillRef idx="0">
            <a:schemeClr val="accent1"/>
          </a:fillRef>
          <a:effectRef idx="0">
            <a:schemeClr val="accent1"/>
          </a:effectRef>
          <a:fontRef idx="minor">
            <a:schemeClr val="tx1"/>
          </a:fontRef>
        </p:style>
      </p:cxnSp>
      <p:sp>
        <p:nvSpPr>
          <p:cNvPr id="8" name="文字方塊 7">
            <a:extLst>
              <a:ext uri="{FF2B5EF4-FFF2-40B4-BE49-F238E27FC236}">
                <a16:creationId xmlns:a16="http://schemas.microsoft.com/office/drawing/2014/main" id="{39F07E0F-BD92-4353-A9FA-AF6349DEE446}"/>
              </a:ext>
            </a:extLst>
          </p:cNvPr>
          <p:cNvSpPr txBox="1"/>
          <p:nvPr/>
        </p:nvSpPr>
        <p:spPr>
          <a:xfrm>
            <a:off x="4609305" y="40295"/>
            <a:ext cx="2900365" cy="523220"/>
          </a:xfrm>
          <a:prstGeom prst="rect">
            <a:avLst/>
          </a:prstGeom>
          <a:solidFill>
            <a:srgbClr val="006666"/>
          </a:solidFill>
          <a:ln w="38100">
            <a:solidFill>
              <a:srgbClr val="006666"/>
            </a:solidFill>
          </a:ln>
        </p:spPr>
        <p:txBody>
          <a:bodyPr wrap="square" rtlCol="0">
            <a:spAutoFit/>
          </a:bodyPr>
          <a:lstStyle/>
          <a:p>
            <a:pPr algn="ctr"/>
            <a:r>
              <a:rPr lang="zh-TW" altLang="en-US" sz="2800" dirty="0">
                <a:solidFill>
                  <a:schemeClr val="bg1"/>
                </a:solidFill>
                <a:latin typeface="微軟正黑體" panose="020B0604030504040204" pitchFamily="34" charset="-120"/>
                <a:ea typeface="微軟正黑體" panose="020B0604030504040204" pitchFamily="34" charset="-120"/>
              </a:rPr>
              <a:t>永久</a:t>
            </a:r>
            <a:endParaRPr lang="en-US" altLang="zh-TW" sz="2800" dirty="0">
              <a:solidFill>
                <a:schemeClr val="bg1"/>
              </a:solidFill>
              <a:latin typeface="微軟正黑體" panose="020B0604030504040204" pitchFamily="34" charset="-120"/>
              <a:ea typeface="微軟正黑體" panose="020B0604030504040204" pitchFamily="34" charset="-120"/>
            </a:endParaRPr>
          </a:p>
        </p:txBody>
      </p:sp>
      <p:cxnSp>
        <p:nvCxnSpPr>
          <p:cNvPr id="12" name="直線接點 11">
            <a:extLst>
              <a:ext uri="{FF2B5EF4-FFF2-40B4-BE49-F238E27FC236}">
                <a16:creationId xmlns:a16="http://schemas.microsoft.com/office/drawing/2014/main" id="{D286DAC6-1998-4890-AC4C-2A628E292BFE}"/>
              </a:ext>
            </a:extLst>
          </p:cNvPr>
          <p:cNvCxnSpPr>
            <a:cxnSpLocks/>
            <a:stCxn id="8" idx="3"/>
            <a:endCxn id="3" idx="1"/>
          </p:cNvCxnSpPr>
          <p:nvPr/>
        </p:nvCxnSpPr>
        <p:spPr>
          <a:xfrm>
            <a:off x="7509670" y="301905"/>
            <a:ext cx="1451450" cy="0"/>
          </a:xfrm>
          <a:prstGeom prst="line">
            <a:avLst/>
          </a:prstGeom>
          <a:ln w="76200">
            <a:solidFill>
              <a:srgbClr val="006666"/>
            </a:solidFill>
          </a:ln>
        </p:spPr>
        <p:style>
          <a:lnRef idx="1">
            <a:schemeClr val="accent1"/>
          </a:lnRef>
          <a:fillRef idx="0">
            <a:schemeClr val="accent1"/>
          </a:fillRef>
          <a:effectRef idx="0">
            <a:schemeClr val="accent1"/>
          </a:effectRef>
          <a:fontRef idx="minor">
            <a:schemeClr val="tx1"/>
          </a:fontRef>
        </p:style>
      </p:cxnSp>
      <p:sp>
        <p:nvSpPr>
          <p:cNvPr id="11" name="矩形 10">
            <a:extLst>
              <a:ext uri="{FF2B5EF4-FFF2-40B4-BE49-F238E27FC236}">
                <a16:creationId xmlns:a16="http://schemas.microsoft.com/office/drawing/2014/main" id="{1731BB99-C9BF-48EE-98FB-0E3050D69118}"/>
              </a:ext>
            </a:extLst>
          </p:cNvPr>
          <p:cNvSpPr/>
          <p:nvPr/>
        </p:nvSpPr>
        <p:spPr>
          <a:xfrm>
            <a:off x="349565" y="1218190"/>
            <a:ext cx="11377214" cy="821572"/>
          </a:xfrm>
          <a:prstGeom prst="rect">
            <a:avLst/>
          </a:prstGeom>
          <a:ln w="38100">
            <a:solidFill>
              <a:srgbClr val="006666"/>
            </a:solidFill>
          </a:ln>
        </p:spPr>
        <p:txBody>
          <a:bodyPr wrap="square">
            <a:spAutoFit/>
          </a:bodyPr>
          <a:lstStyle/>
          <a:p>
            <a:pPr lvl="0" algn="ctr" defTabSz="914400">
              <a:lnSpc>
                <a:spcPct val="150000"/>
              </a:lnSpc>
              <a:defRPr/>
            </a:pPr>
            <a:r>
              <a:rPr lang="zh-TW" altLang="en-US" sz="3600" dirty="0">
                <a:solidFill>
                  <a:prstClr val="black"/>
                </a:solidFill>
                <a:latin typeface="微軟正黑體" panose="020B0604030504040204" pitchFamily="34" charset="-120"/>
              </a:rPr>
              <a:t>这三个词都可当形容词</a:t>
            </a:r>
            <a:endParaRPr lang="en-US" altLang="zh-TW" sz="3600" dirty="0">
              <a:solidFill>
                <a:prstClr val="black"/>
              </a:solidFill>
              <a:latin typeface="微軟正黑體" panose="020B0604030504040204" pitchFamily="34" charset="-120"/>
            </a:endParaRPr>
          </a:p>
        </p:txBody>
      </p:sp>
      <p:graphicFrame>
        <p:nvGraphicFramePr>
          <p:cNvPr id="4" name="表格 4">
            <a:extLst>
              <a:ext uri="{FF2B5EF4-FFF2-40B4-BE49-F238E27FC236}">
                <a16:creationId xmlns:a16="http://schemas.microsoft.com/office/drawing/2014/main" id="{8D918E36-6486-45FB-9AC2-1820BEA7CCFD}"/>
              </a:ext>
            </a:extLst>
          </p:cNvPr>
          <p:cNvGraphicFramePr>
            <a:graphicFrameLocks noGrp="1"/>
          </p:cNvGraphicFramePr>
          <p:nvPr>
            <p:extLst>
              <p:ext uri="{D42A27DB-BD31-4B8C-83A1-F6EECF244321}">
                <p14:modId xmlns:p14="http://schemas.microsoft.com/office/powerpoint/2010/main" val="13186641"/>
              </p:ext>
            </p:extLst>
          </p:nvPr>
        </p:nvGraphicFramePr>
        <p:xfrm>
          <a:off x="349565" y="2300816"/>
          <a:ext cx="11511920" cy="3795185"/>
        </p:xfrm>
        <a:graphic>
          <a:graphicData uri="http://schemas.openxmlformats.org/drawingml/2006/table">
            <a:tbl>
              <a:tblPr firstRow="1" bandRow="1">
                <a:tableStyleId>{BC89EF96-8CEA-46FF-86C4-4CE0E7609802}</a:tableStyleId>
              </a:tblPr>
              <a:tblGrid>
                <a:gridCol w="11511920">
                  <a:extLst>
                    <a:ext uri="{9D8B030D-6E8A-4147-A177-3AD203B41FA5}">
                      <a16:colId xmlns:a16="http://schemas.microsoft.com/office/drawing/2014/main" val="522738932"/>
                    </a:ext>
                  </a:extLst>
                </a:gridCol>
              </a:tblGrid>
              <a:tr h="759037">
                <a:tc>
                  <a:txBody>
                    <a:bodyPr/>
                    <a:lstStyle/>
                    <a:p>
                      <a:pPr algn="ctr"/>
                      <a:r>
                        <a:rPr lang="zh-TW" altLang="en-US" sz="3200" b="0" dirty="0">
                          <a:latin typeface="+mn-ea"/>
                          <a:ea typeface="+mn-ea"/>
                        </a:rPr>
                        <a:t>永恒</a:t>
                      </a:r>
                      <a:r>
                        <a:rPr lang="en-US" altLang="zh-TW" sz="3200" b="0" dirty="0">
                          <a:latin typeface="+mn-ea"/>
                          <a:ea typeface="+mn-ea"/>
                        </a:rPr>
                        <a:t>/</a:t>
                      </a:r>
                      <a:r>
                        <a:rPr lang="zh-TW" altLang="en-US" sz="3200" b="0" dirty="0">
                          <a:latin typeface="+mn-ea"/>
                          <a:ea typeface="+mn-ea"/>
                        </a:rPr>
                        <a:t>永久</a:t>
                      </a:r>
                      <a:r>
                        <a:rPr lang="en-US" altLang="zh-TW" sz="3200" b="0" dirty="0">
                          <a:latin typeface="+mn-ea"/>
                          <a:ea typeface="+mn-ea"/>
                        </a:rPr>
                        <a:t>/</a:t>
                      </a:r>
                      <a:r>
                        <a:rPr lang="zh-TW" altLang="en-US" sz="3200" b="0" dirty="0">
                          <a:latin typeface="+mn-ea"/>
                          <a:ea typeface="+mn-ea"/>
                        </a:rPr>
                        <a:t>永远的</a:t>
                      </a:r>
                      <a:r>
                        <a:rPr lang="zh-TW" altLang="en-US" sz="3200" b="0" dirty="0">
                          <a:solidFill>
                            <a:srgbClr val="FF0000"/>
                          </a:solidFill>
                          <a:latin typeface="+mn-ea"/>
                          <a:ea typeface="+mn-ea"/>
                        </a:rPr>
                        <a:t>爱情</a:t>
                      </a:r>
                      <a:endParaRPr lang="en-US" altLang="zh-TW" sz="3200" b="0" dirty="0">
                        <a:solidFill>
                          <a:srgbClr val="FF0000"/>
                        </a:solidFill>
                        <a:latin typeface="+mn-ea"/>
                        <a:ea typeface="+mn-ea"/>
                      </a:endParaRPr>
                    </a:p>
                  </a:txBody>
                  <a:tcPr anchor="ctr"/>
                </a:tc>
                <a:extLst>
                  <a:ext uri="{0D108BD9-81ED-4DB2-BD59-A6C34878D82A}">
                    <a16:rowId xmlns:a16="http://schemas.microsoft.com/office/drawing/2014/main" val="2605073340"/>
                  </a:ext>
                </a:extLst>
              </a:tr>
              <a:tr h="75903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3200" b="0" i="0" u="none" strike="noStrike" kern="1200" cap="none" spc="0" normalizeH="0" baseline="0" noProof="0" dirty="0">
                          <a:ln>
                            <a:noFill/>
                          </a:ln>
                          <a:solidFill>
                            <a:prstClr val="black"/>
                          </a:solidFill>
                          <a:effectLst/>
                          <a:uLnTx/>
                          <a:uFillTx/>
                          <a:latin typeface="+mn-ea"/>
                          <a:ea typeface="+mn-ea"/>
                          <a:cs typeface="+mn-cs"/>
                        </a:rPr>
                        <a:t>永恒</a:t>
                      </a:r>
                      <a:r>
                        <a:rPr kumimoji="0" lang="en-US" altLang="zh-TW" sz="3200" b="0" i="0" u="none" strike="noStrike" kern="1200" cap="none" spc="0" normalizeH="0" baseline="0" noProof="0" dirty="0">
                          <a:ln>
                            <a:noFill/>
                          </a:ln>
                          <a:solidFill>
                            <a:prstClr val="black"/>
                          </a:solidFill>
                          <a:effectLst/>
                          <a:uLnTx/>
                          <a:uFillTx/>
                          <a:latin typeface="+mn-ea"/>
                          <a:ea typeface="+mn-ea"/>
                          <a:cs typeface="+mn-cs"/>
                        </a:rPr>
                        <a:t>/</a:t>
                      </a:r>
                      <a:r>
                        <a:rPr kumimoji="0" lang="zh-TW" altLang="en-US" sz="3200" b="0" i="0" u="none" strike="noStrike" kern="1200" cap="none" spc="0" normalizeH="0" baseline="0" noProof="0" dirty="0">
                          <a:ln>
                            <a:noFill/>
                          </a:ln>
                          <a:solidFill>
                            <a:prstClr val="black"/>
                          </a:solidFill>
                          <a:effectLst/>
                          <a:uLnTx/>
                          <a:uFillTx/>
                          <a:latin typeface="+mn-ea"/>
                          <a:ea typeface="+mn-ea"/>
                          <a:cs typeface="+mn-cs"/>
                        </a:rPr>
                        <a:t>永久</a:t>
                      </a:r>
                      <a:r>
                        <a:rPr kumimoji="0" lang="en-US" altLang="zh-TW" sz="3200" b="0" i="0" u="none" strike="noStrike" kern="1200" cap="none" spc="0" normalizeH="0" baseline="0" noProof="0" dirty="0">
                          <a:ln>
                            <a:noFill/>
                          </a:ln>
                          <a:solidFill>
                            <a:prstClr val="black"/>
                          </a:solidFill>
                          <a:effectLst/>
                          <a:uLnTx/>
                          <a:uFillTx/>
                          <a:latin typeface="+mn-ea"/>
                          <a:ea typeface="+mn-ea"/>
                          <a:cs typeface="+mn-cs"/>
                        </a:rPr>
                        <a:t>/</a:t>
                      </a:r>
                      <a:r>
                        <a:rPr kumimoji="0" lang="zh-TW" altLang="en-US" sz="3200" b="0" i="0" u="none" strike="noStrike" kern="1200" cap="none" spc="0" normalizeH="0" baseline="0" noProof="0" dirty="0">
                          <a:ln>
                            <a:noFill/>
                          </a:ln>
                          <a:solidFill>
                            <a:prstClr val="black"/>
                          </a:solidFill>
                          <a:effectLst/>
                          <a:uLnTx/>
                          <a:uFillTx/>
                          <a:latin typeface="+mn-ea"/>
                          <a:ea typeface="+mn-ea"/>
                          <a:cs typeface="+mn-cs"/>
                        </a:rPr>
                        <a:t>永远的</a:t>
                      </a:r>
                      <a:r>
                        <a:rPr kumimoji="0" lang="zh-TW" altLang="en-US" sz="3200" b="0" i="0" u="none" strike="noStrike" kern="1200" cap="none" spc="0" normalizeH="0" baseline="0" noProof="0" dirty="0">
                          <a:ln>
                            <a:noFill/>
                          </a:ln>
                          <a:solidFill>
                            <a:srgbClr val="FF0000"/>
                          </a:solidFill>
                          <a:effectLst/>
                          <a:uLnTx/>
                          <a:uFillTx/>
                          <a:latin typeface="+mn-ea"/>
                          <a:ea typeface="+mn-ea"/>
                          <a:cs typeface="+mn-cs"/>
                        </a:rPr>
                        <a:t>记忆</a:t>
                      </a:r>
                      <a:r>
                        <a:rPr kumimoji="0" lang="en-US" altLang="zh-TW" sz="3200" b="0" i="0" u="none" strike="noStrike" kern="1200" cap="none" spc="0" normalizeH="0" baseline="0" noProof="0" dirty="0">
                          <a:ln>
                            <a:noFill/>
                          </a:ln>
                          <a:solidFill>
                            <a:srgbClr val="FF0000"/>
                          </a:solidFill>
                          <a:effectLst/>
                          <a:uLnTx/>
                          <a:uFillTx/>
                          <a:latin typeface="+mn-ea"/>
                          <a:ea typeface="+mn-ea"/>
                          <a:cs typeface="+mn-cs"/>
                        </a:rPr>
                        <a:t>(</a:t>
                      </a:r>
                      <a:r>
                        <a:rPr kumimoji="0" lang="zh-TW" altLang="en-US" sz="3200" b="0" i="0" u="none" strike="noStrike" kern="1200" cap="none" spc="0" normalizeH="0" baseline="0" noProof="0" dirty="0">
                          <a:ln>
                            <a:noFill/>
                          </a:ln>
                          <a:solidFill>
                            <a:srgbClr val="FF0000"/>
                          </a:solidFill>
                          <a:effectLst/>
                          <a:uLnTx/>
                          <a:uFillTx/>
                          <a:latin typeface="+mn-ea"/>
                          <a:ea typeface="+mn-ea"/>
                          <a:cs typeface="+mn-cs"/>
                        </a:rPr>
                        <a:t>回忆</a:t>
                      </a:r>
                      <a:r>
                        <a:rPr kumimoji="0" lang="en-US" altLang="zh-TW" sz="3200" b="0" i="0" u="none" strike="noStrike" kern="1200" cap="none" spc="0" normalizeH="0" baseline="0" noProof="0" dirty="0">
                          <a:ln>
                            <a:noFill/>
                          </a:ln>
                          <a:solidFill>
                            <a:srgbClr val="FF0000"/>
                          </a:solidFill>
                          <a:effectLst/>
                          <a:uLnTx/>
                          <a:uFillTx/>
                          <a:latin typeface="+mn-ea"/>
                          <a:ea typeface="+mn-ea"/>
                          <a:cs typeface="+mn-cs"/>
                        </a:rPr>
                        <a:t>)</a:t>
                      </a:r>
                    </a:p>
                  </a:txBody>
                  <a:tcPr anchor="ctr"/>
                </a:tc>
                <a:extLst>
                  <a:ext uri="{0D108BD9-81ED-4DB2-BD59-A6C34878D82A}">
                    <a16:rowId xmlns:a16="http://schemas.microsoft.com/office/drawing/2014/main" val="4090092923"/>
                  </a:ext>
                </a:extLst>
              </a:tr>
              <a:tr h="75903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3200" b="0" i="0" u="none" strike="noStrike" kern="1200" cap="none" spc="0" normalizeH="0" baseline="0" noProof="0" dirty="0">
                          <a:ln>
                            <a:noFill/>
                          </a:ln>
                          <a:solidFill>
                            <a:prstClr val="black"/>
                          </a:solidFill>
                          <a:effectLst/>
                          <a:uLnTx/>
                          <a:uFillTx/>
                          <a:latin typeface="+mn-ea"/>
                          <a:ea typeface="+mn-ea"/>
                          <a:cs typeface="+mn-cs"/>
                        </a:rPr>
                        <a:t>永恒</a:t>
                      </a:r>
                      <a:r>
                        <a:rPr kumimoji="0" lang="en-US" altLang="zh-TW" sz="3200" b="0" i="0" u="none" strike="noStrike" kern="1200" cap="none" spc="0" normalizeH="0" baseline="0" noProof="0" dirty="0">
                          <a:ln>
                            <a:noFill/>
                          </a:ln>
                          <a:solidFill>
                            <a:prstClr val="black"/>
                          </a:solidFill>
                          <a:effectLst/>
                          <a:uLnTx/>
                          <a:uFillTx/>
                          <a:latin typeface="+mn-ea"/>
                          <a:ea typeface="+mn-ea"/>
                          <a:cs typeface="+mn-cs"/>
                        </a:rPr>
                        <a:t>/</a:t>
                      </a:r>
                      <a:r>
                        <a:rPr kumimoji="0" lang="zh-TW" altLang="en-US" sz="3200" b="0" i="0" u="none" strike="noStrike" kern="1200" cap="none" spc="0" normalizeH="0" baseline="0" noProof="0" dirty="0">
                          <a:ln>
                            <a:noFill/>
                          </a:ln>
                          <a:solidFill>
                            <a:prstClr val="black"/>
                          </a:solidFill>
                          <a:effectLst/>
                          <a:uLnTx/>
                          <a:uFillTx/>
                          <a:latin typeface="+mn-ea"/>
                          <a:ea typeface="+mn-ea"/>
                          <a:cs typeface="+mn-cs"/>
                        </a:rPr>
                        <a:t>永久</a:t>
                      </a:r>
                      <a:r>
                        <a:rPr kumimoji="0" lang="en-US" altLang="zh-TW" sz="3200" b="0" i="0" u="none" strike="noStrike" kern="1200" cap="none" spc="0" normalizeH="0" baseline="0" noProof="0" dirty="0">
                          <a:ln>
                            <a:noFill/>
                          </a:ln>
                          <a:solidFill>
                            <a:prstClr val="black"/>
                          </a:solidFill>
                          <a:effectLst/>
                          <a:uLnTx/>
                          <a:uFillTx/>
                          <a:latin typeface="+mn-ea"/>
                          <a:ea typeface="+mn-ea"/>
                          <a:cs typeface="+mn-cs"/>
                        </a:rPr>
                        <a:t>/</a:t>
                      </a:r>
                      <a:r>
                        <a:rPr kumimoji="0" lang="zh-TW" altLang="en-US" sz="3200" b="0" i="0" u="none" strike="noStrike" kern="1200" cap="none" spc="0" normalizeH="0" baseline="0" noProof="0" dirty="0">
                          <a:ln>
                            <a:noFill/>
                          </a:ln>
                          <a:solidFill>
                            <a:prstClr val="black"/>
                          </a:solidFill>
                          <a:effectLst/>
                          <a:uLnTx/>
                          <a:uFillTx/>
                          <a:latin typeface="+mn-ea"/>
                          <a:ea typeface="+mn-ea"/>
                          <a:cs typeface="+mn-cs"/>
                        </a:rPr>
                        <a:t>永远的</a:t>
                      </a:r>
                      <a:r>
                        <a:rPr kumimoji="0" lang="zh-TW" altLang="en-US" sz="3200" b="0" i="0" u="none" strike="noStrike" kern="1200" cap="none" spc="0" normalizeH="0" baseline="0" noProof="0" dirty="0">
                          <a:ln>
                            <a:noFill/>
                          </a:ln>
                          <a:solidFill>
                            <a:srgbClr val="FF0000"/>
                          </a:solidFill>
                          <a:effectLst/>
                          <a:uLnTx/>
                          <a:uFillTx/>
                          <a:latin typeface="+mn-ea"/>
                          <a:ea typeface="+mn-ea"/>
                          <a:cs typeface="+mn-cs"/>
                        </a:rPr>
                        <a:t>关爱</a:t>
                      </a:r>
                      <a:endParaRPr kumimoji="0" lang="en-US" altLang="zh-TW" sz="3200" b="0" i="0" u="none" strike="noStrike" kern="1200" cap="none" spc="0" normalizeH="0" baseline="0" noProof="0" dirty="0">
                        <a:ln>
                          <a:noFill/>
                        </a:ln>
                        <a:solidFill>
                          <a:srgbClr val="FF0000"/>
                        </a:solidFill>
                        <a:effectLst/>
                        <a:uLnTx/>
                        <a:uFillTx/>
                        <a:latin typeface="+mn-ea"/>
                        <a:ea typeface="+mn-ea"/>
                        <a:cs typeface="+mn-cs"/>
                      </a:endParaRPr>
                    </a:p>
                  </a:txBody>
                  <a:tcPr anchor="ctr"/>
                </a:tc>
                <a:extLst>
                  <a:ext uri="{0D108BD9-81ED-4DB2-BD59-A6C34878D82A}">
                    <a16:rowId xmlns:a16="http://schemas.microsoft.com/office/drawing/2014/main" val="3220420373"/>
                  </a:ext>
                </a:extLst>
              </a:tr>
              <a:tr h="75903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3200" b="0" i="0" u="none" strike="noStrike" kern="1200" cap="none" spc="0" normalizeH="0" baseline="0" noProof="0" dirty="0">
                          <a:ln>
                            <a:noFill/>
                          </a:ln>
                          <a:solidFill>
                            <a:prstClr val="black"/>
                          </a:solidFill>
                          <a:effectLst/>
                          <a:uLnTx/>
                          <a:uFillTx/>
                          <a:latin typeface="+mn-ea"/>
                          <a:ea typeface="+mn-ea"/>
                          <a:cs typeface="+mn-cs"/>
                        </a:rPr>
                        <a:t>永恒</a:t>
                      </a:r>
                      <a:r>
                        <a:rPr kumimoji="0" lang="en-US" altLang="zh-TW" sz="3200" b="0" i="0" u="none" strike="noStrike" kern="1200" cap="none" spc="0" normalizeH="0" baseline="0" noProof="0" dirty="0">
                          <a:ln>
                            <a:noFill/>
                          </a:ln>
                          <a:solidFill>
                            <a:prstClr val="black"/>
                          </a:solidFill>
                          <a:effectLst/>
                          <a:uLnTx/>
                          <a:uFillTx/>
                          <a:latin typeface="+mn-ea"/>
                          <a:ea typeface="+mn-ea"/>
                          <a:cs typeface="+mn-cs"/>
                        </a:rPr>
                        <a:t>/</a:t>
                      </a:r>
                      <a:r>
                        <a:rPr kumimoji="0" lang="zh-TW" altLang="en-US" sz="3200" b="0" i="0" u="none" strike="noStrike" kern="1200" cap="none" spc="0" normalizeH="0" baseline="0" noProof="0" dirty="0">
                          <a:ln>
                            <a:noFill/>
                          </a:ln>
                          <a:solidFill>
                            <a:prstClr val="black"/>
                          </a:solidFill>
                          <a:effectLst/>
                          <a:uLnTx/>
                          <a:uFillTx/>
                          <a:latin typeface="+mn-ea"/>
                          <a:ea typeface="+mn-ea"/>
                          <a:cs typeface="+mn-cs"/>
                        </a:rPr>
                        <a:t>永久</a:t>
                      </a:r>
                      <a:r>
                        <a:rPr kumimoji="0" lang="en-US" altLang="zh-TW" sz="3200" b="0" i="0" u="none" strike="noStrike" kern="1200" cap="none" spc="0" normalizeH="0" baseline="0" noProof="0" dirty="0">
                          <a:ln>
                            <a:noFill/>
                          </a:ln>
                          <a:solidFill>
                            <a:prstClr val="black"/>
                          </a:solidFill>
                          <a:effectLst/>
                          <a:uLnTx/>
                          <a:uFillTx/>
                          <a:latin typeface="+mn-ea"/>
                          <a:ea typeface="+mn-ea"/>
                          <a:cs typeface="+mn-cs"/>
                        </a:rPr>
                        <a:t>/</a:t>
                      </a:r>
                      <a:r>
                        <a:rPr kumimoji="0" lang="zh-TW" altLang="en-US" sz="3200" b="0" i="0" u="none" strike="noStrike" kern="1200" cap="none" spc="0" normalizeH="0" baseline="0" noProof="0" dirty="0">
                          <a:ln>
                            <a:noFill/>
                          </a:ln>
                          <a:solidFill>
                            <a:prstClr val="black"/>
                          </a:solidFill>
                          <a:effectLst/>
                          <a:uLnTx/>
                          <a:uFillTx/>
                          <a:latin typeface="+mn-ea"/>
                          <a:ea typeface="+mn-ea"/>
                          <a:cs typeface="+mn-cs"/>
                        </a:rPr>
                        <a:t>永远的</a:t>
                      </a:r>
                      <a:r>
                        <a:rPr kumimoji="0" lang="zh-TW" altLang="en-US" sz="3200" b="0" i="0" u="none" strike="noStrike" kern="1200" cap="none" spc="0" normalizeH="0" baseline="0" noProof="0" dirty="0">
                          <a:ln>
                            <a:noFill/>
                          </a:ln>
                          <a:solidFill>
                            <a:srgbClr val="FF0000"/>
                          </a:solidFill>
                          <a:effectLst/>
                          <a:uLnTx/>
                          <a:uFillTx/>
                          <a:latin typeface="+mn-ea"/>
                          <a:ea typeface="+mn-ea"/>
                          <a:cs typeface="+mn-cs"/>
                        </a:rPr>
                        <a:t>友谊</a:t>
                      </a:r>
                      <a:endParaRPr kumimoji="0" lang="en-US" altLang="zh-TW" sz="3200" b="0" i="0" u="none" strike="noStrike" kern="1200" cap="none" spc="0" normalizeH="0" baseline="0" noProof="0" dirty="0">
                        <a:ln>
                          <a:noFill/>
                        </a:ln>
                        <a:solidFill>
                          <a:srgbClr val="FF0000"/>
                        </a:solidFill>
                        <a:effectLst/>
                        <a:uLnTx/>
                        <a:uFillTx/>
                        <a:latin typeface="+mn-ea"/>
                        <a:ea typeface="+mn-ea"/>
                        <a:cs typeface="+mn-cs"/>
                      </a:endParaRPr>
                    </a:p>
                  </a:txBody>
                  <a:tcPr anchor="ctr"/>
                </a:tc>
                <a:extLst>
                  <a:ext uri="{0D108BD9-81ED-4DB2-BD59-A6C34878D82A}">
                    <a16:rowId xmlns:a16="http://schemas.microsoft.com/office/drawing/2014/main" val="1754050380"/>
                  </a:ext>
                </a:extLst>
              </a:tr>
              <a:tr h="75903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3200" b="0" i="0" u="none" strike="noStrike" kern="1200" cap="none" spc="0" normalizeH="0" baseline="0" noProof="0" dirty="0">
                          <a:ln>
                            <a:noFill/>
                          </a:ln>
                          <a:solidFill>
                            <a:prstClr val="black"/>
                          </a:solidFill>
                          <a:effectLst/>
                          <a:uLnTx/>
                          <a:uFillTx/>
                          <a:latin typeface="+mn-ea"/>
                          <a:ea typeface="+mn-ea"/>
                          <a:cs typeface="+mn-cs"/>
                        </a:rPr>
                        <a:t>永恒</a:t>
                      </a:r>
                      <a:r>
                        <a:rPr kumimoji="0" lang="en-US" altLang="zh-TW" sz="3200" b="0" i="0" u="none" strike="noStrike" kern="1200" cap="none" spc="0" normalizeH="0" baseline="0" noProof="0" dirty="0">
                          <a:ln>
                            <a:noFill/>
                          </a:ln>
                          <a:solidFill>
                            <a:prstClr val="black"/>
                          </a:solidFill>
                          <a:effectLst/>
                          <a:uLnTx/>
                          <a:uFillTx/>
                          <a:latin typeface="+mn-ea"/>
                          <a:ea typeface="+mn-ea"/>
                          <a:cs typeface="+mn-cs"/>
                        </a:rPr>
                        <a:t>/</a:t>
                      </a:r>
                      <a:r>
                        <a:rPr kumimoji="0" lang="zh-TW" altLang="en-US" sz="3200" b="0" i="0" u="none" strike="noStrike" kern="1200" cap="none" spc="0" normalizeH="0" baseline="0" noProof="0" dirty="0">
                          <a:ln>
                            <a:noFill/>
                          </a:ln>
                          <a:solidFill>
                            <a:prstClr val="black"/>
                          </a:solidFill>
                          <a:effectLst/>
                          <a:uLnTx/>
                          <a:uFillTx/>
                          <a:latin typeface="+mn-ea"/>
                          <a:ea typeface="+mn-ea"/>
                          <a:cs typeface="+mn-cs"/>
                        </a:rPr>
                        <a:t>永久</a:t>
                      </a:r>
                      <a:r>
                        <a:rPr kumimoji="0" lang="en-US" altLang="zh-TW" sz="3200" b="0" i="0" u="none" strike="noStrike" kern="1200" cap="none" spc="0" normalizeH="0" baseline="0" noProof="0" dirty="0">
                          <a:ln>
                            <a:noFill/>
                          </a:ln>
                          <a:solidFill>
                            <a:prstClr val="black"/>
                          </a:solidFill>
                          <a:effectLst/>
                          <a:uLnTx/>
                          <a:uFillTx/>
                          <a:latin typeface="+mn-ea"/>
                          <a:ea typeface="+mn-ea"/>
                          <a:cs typeface="+mn-cs"/>
                        </a:rPr>
                        <a:t>/</a:t>
                      </a:r>
                      <a:r>
                        <a:rPr kumimoji="0" lang="zh-TW" altLang="en-US" sz="3200" b="0" i="0" u="none" strike="noStrike" kern="1200" cap="none" spc="0" normalizeH="0" baseline="0" noProof="0" dirty="0">
                          <a:ln>
                            <a:noFill/>
                          </a:ln>
                          <a:solidFill>
                            <a:prstClr val="black"/>
                          </a:solidFill>
                          <a:effectLst/>
                          <a:uLnTx/>
                          <a:uFillTx/>
                          <a:latin typeface="+mn-ea"/>
                          <a:ea typeface="+mn-ea"/>
                          <a:cs typeface="+mn-cs"/>
                        </a:rPr>
                        <a:t>永远的</a:t>
                      </a:r>
                      <a:r>
                        <a:rPr kumimoji="0" lang="zh-TW" altLang="en-US" sz="3200" b="0" i="0" u="none" strike="noStrike" kern="1200" cap="none" spc="0" normalizeH="0" baseline="0" noProof="0" dirty="0">
                          <a:ln>
                            <a:noFill/>
                          </a:ln>
                          <a:solidFill>
                            <a:srgbClr val="FF0000"/>
                          </a:solidFill>
                          <a:effectLst/>
                          <a:uLnTx/>
                          <a:uFillTx/>
                          <a:latin typeface="+mn-ea"/>
                          <a:ea typeface="+mn-ea"/>
                          <a:cs typeface="+mn-cs"/>
                        </a:rPr>
                        <a:t>纪念</a:t>
                      </a:r>
                      <a:endParaRPr kumimoji="0" lang="en-US" altLang="zh-TW" sz="3200" b="0" i="0" u="none" strike="noStrike" kern="1200" cap="none" spc="0" normalizeH="0" baseline="0" noProof="0" dirty="0">
                        <a:ln>
                          <a:noFill/>
                        </a:ln>
                        <a:solidFill>
                          <a:srgbClr val="FF0000"/>
                        </a:solidFill>
                        <a:effectLst/>
                        <a:uLnTx/>
                        <a:uFillTx/>
                        <a:latin typeface="+mn-ea"/>
                        <a:ea typeface="+mn-ea"/>
                        <a:cs typeface="+mn-cs"/>
                      </a:endParaRPr>
                    </a:p>
                  </a:txBody>
                  <a:tcPr anchor="ctr"/>
                </a:tc>
                <a:extLst>
                  <a:ext uri="{0D108BD9-81ED-4DB2-BD59-A6C34878D82A}">
                    <a16:rowId xmlns:a16="http://schemas.microsoft.com/office/drawing/2014/main" val="2869410208"/>
                  </a:ext>
                </a:extLst>
              </a:tr>
            </a:tbl>
          </a:graphicData>
        </a:graphic>
      </p:graphicFrame>
    </p:spTree>
    <p:extLst>
      <p:ext uri="{BB962C8B-B14F-4D97-AF65-F5344CB8AC3E}">
        <p14:creationId xmlns:p14="http://schemas.microsoft.com/office/powerpoint/2010/main" val="285818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6A35303D-6CC8-428C-B444-EE1FB04D5DE8}"/>
              </a:ext>
            </a:extLst>
          </p:cNvPr>
          <p:cNvSpPr txBox="1"/>
          <p:nvPr/>
        </p:nvSpPr>
        <p:spPr>
          <a:xfrm>
            <a:off x="349565" y="32292"/>
            <a:ext cx="2900365" cy="523220"/>
          </a:xfrm>
          <a:prstGeom prst="rect">
            <a:avLst/>
          </a:prstGeom>
          <a:solidFill>
            <a:srgbClr val="006666"/>
          </a:solidFill>
          <a:ln w="38100">
            <a:solidFill>
              <a:srgbClr val="006666"/>
            </a:solidFill>
          </a:ln>
        </p:spPr>
        <p:txBody>
          <a:bodyPr wrap="square" rtlCol="0">
            <a:spAutoFit/>
          </a:bodyPr>
          <a:lstStyle/>
          <a:p>
            <a:pPr algn="ctr"/>
            <a:r>
              <a:rPr lang="zh-TW" altLang="en-US" sz="2800" dirty="0">
                <a:solidFill>
                  <a:schemeClr val="bg1"/>
                </a:solidFill>
                <a:latin typeface="微軟正黑體" panose="020B0604030504040204" pitchFamily="34" charset="-120"/>
                <a:ea typeface="微軟正黑體" panose="020B0604030504040204" pitchFamily="34" charset="-120"/>
              </a:rPr>
              <a:t>永恒</a:t>
            </a:r>
            <a:endParaRPr lang="en-US" altLang="zh-TW" sz="2800" dirty="0">
              <a:solidFill>
                <a:schemeClr val="bg1"/>
              </a:solidFill>
              <a:latin typeface="微軟正黑體" panose="020B0604030504040204" pitchFamily="34" charset="-120"/>
              <a:ea typeface="微軟正黑體" panose="020B0604030504040204" pitchFamily="34" charset="-120"/>
            </a:endParaRPr>
          </a:p>
        </p:txBody>
      </p:sp>
      <p:sp>
        <p:nvSpPr>
          <p:cNvPr id="3" name="文字方塊 2">
            <a:extLst>
              <a:ext uri="{FF2B5EF4-FFF2-40B4-BE49-F238E27FC236}">
                <a16:creationId xmlns:a16="http://schemas.microsoft.com/office/drawing/2014/main" id="{2AD805DF-D8F2-4C40-B812-6025D886CDC7}"/>
              </a:ext>
            </a:extLst>
          </p:cNvPr>
          <p:cNvSpPr txBox="1"/>
          <p:nvPr/>
        </p:nvSpPr>
        <p:spPr>
          <a:xfrm>
            <a:off x="8961120" y="40295"/>
            <a:ext cx="2900365" cy="523220"/>
          </a:xfrm>
          <a:prstGeom prst="rect">
            <a:avLst/>
          </a:prstGeom>
          <a:solidFill>
            <a:srgbClr val="006666"/>
          </a:solidFill>
          <a:ln w="38100">
            <a:solidFill>
              <a:srgbClr val="006666"/>
            </a:solidFill>
          </a:ln>
        </p:spPr>
        <p:txBody>
          <a:bodyPr wrap="square" rtlCol="0">
            <a:spAutoFit/>
          </a:bodyPr>
          <a:lstStyle/>
          <a:p>
            <a:pPr algn="ctr"/>
            <a:r>
              <a:rPr lang="zh-TW" altLang="en-US" sz="2800" dirty="0">
                <a:solidFill>
                  <a:schemeClr val="bg1"/>
                </a:solidFill>
                <a:latin typeface="微軟正黑體" panose="020B0604030504040204" pitchFamily="34" charset="-120"/>
                <a:ea typeface="微軟正黑體" panose="020B0604030504040204" pitchFamily="34" charset="-120"/>
              </a:rPr>
              <a:t>永远</a:t>
            </a:r>
            <a:endParaRPr lang="en-US" altLang="zh-TW" sz="2800" dirty="0">
              <a:solidFill>
                <a:schemeClr val="bg1"/>
              </a:solidFill>
              <a:latin typeface="微軟正黑體" panose="020B0604030504040204" pitchFamily="34" charset="-120"/>
              <a:ea typeface="微軟正黑體" panose="020B0604030504040204" pitchFamily="34" charset="-120"/>
            </a:endParaRPr>
          </a:p>
        </p:txBody>
      </p:sp>
      <p:cxnSp>
        <p:nvCxnSpPr>
          <p:cNvPr id="10" name="直線接點 9">
            <a:extLst>
              <a:ext uri="{FF2B5EF4-FFF2-40B4-BE49-F238E27FC236}">
                <a16:creationId xmlns:a16="http://schemas.microsoft.com/office/drawing/2014/main" id="{32FC350C-1C13-4DDA-A8FD-BDC15F8EE7E2}"/>
              </a:ext>
            </a:extLst>
          </p:cNvPr>
          <p:cNvCxnSpPr>
            <a:cxnSpLocks/>
            <a:stCxn id="2" idx="3"/>
            <a:endCxn id="8" idx="1"/>
          </p:cNvCxnSpPr>
          <p:nvPr/>
        </p:nvCxnSpPr>
        <p:spPr>
          <a:xfrm>
            <a:off x="3249930" y="293902"/>
            <a:ext cx="1359375" cy="8003"/>
          </a:xfrm>
          <a:prstGeom prst="line">
            <a:avLst/>
          </a:prstGeom>
          <a:ln w="76200">
            <a:solidFill>
              <a:srgbClr val="006666"/>
            </a:solidFill>
          </a:ln>
        </p:spPr>
        <p:style>
          <a:lnRef idx="1">
            <a:schemeClr val="accent1"/>
          </a:lnRef>
          <a:fillRef idx="0">
            <a:schemeClr val="accent1"/>
          </a:fillRef>
          <a:effectRef idx="0">
            <a:schemeClr val="accent1"/>
          </a:effectRef>
          <a:fontRef idx="minor">
            <a:schemeClr val="tx1"/>
          </a:fontRef>
        </p:style>
      </p:cxnSp>
      <p:sp>
        <p:nvSpPr>
          <p:cNvPr id="8" name="文字方塊 7">
            <a:extLst>
              <a:ext uri="{FF2B5EF4-FFF2-40B4-BE49-F238E27FC236}">
                <a16:creationId xmlns:a16="http://schemas.microsoft.com/office/drawing/2014/main" id="{39F07E0F-BD92-4353-A9FA-AF6349DEE446}"/>
              </a:ext>
            </a:extLst>
          </p:cNvPr>
          <p:cNvSpPr txBox="1"/>
          <p:nvPr/>
        </p:nvSpPr>
        <p:spPr>
          <a:xfrm>
            <a:off x="4609305" y="40295"/>
            <a:ext cx="2900365" cy="523220"/>
          </a:xfrm>
          <a:prstGeom prst="rect">
            <a:avLst/>
          </a:prstGeom>
          <a:solidFill>
            <a:srgbClr val="006666"/>
          </a:solidFill>
          <a:ln w="38100">
            <a:solidFill>
              <a:srgbClr val="006666"/>
            </a:solidFill>
          </a:ln>
        </p:spPr>
        <p:txBody>
          <a:bodyPr wrap="square" rtlCol="0">
            <a:spAutoFit/>
          </a:bodyPr>
          <a:lstStyle/>
          <a:p>
            <a:pPr algn="ctr"/>
            <a:r>
              <a:rPr lang="zh-TW" altLang="en-US" sz="2800" dirty="0">
                <a:solidFill>
                  <a:schemeClr val="bg1"/>
                </a:solidFill>
                <a:latin typeface="微軟正黑體" panose="020B0604030504040204" pitchFamily="34" charset="-120"/>
                <a:ea typeface="微軟正黑體" panose="020B0604030504040204" pitchFamily="34" charset="-120"/>
              </a:rPr>
              <a:t>永久</a:t>
            </a:r>
            <a:endParaRPr lang="en-US" altLang="zh-TW" sz="2800" dirty="0">
              <a:solidFill>
                <a:schemeClr val="bg1"/>
              </a:solidFill>
              <a:latin typeface="微軟正黑體" panose="020B0604030504040204" pitchFamily="34" charset="-120"/>
              <a:ea typeface="微軟正黑體" panose="020B0604030504040204" pitchFamily="34" charset="-120"/>
            </a:endParaRPr>
          </a:p>
        </p:txBody>
      </p:sp>
      <p:cxnSp>
        <p:nvCxnSpPr>
          <p:cNvPr id="12" name="直線接點 11">
            <a:extLst>
              <a:ext uri="{FF2B5EF4-FFF2-40B4-BE49-F238E27FC236}">
                <a16:creationId xmlns:a16="http://schemas.microsoft.com/office/drawing/2014/main" id="{D286DAC6-1998-4890-AC4C-2A628E292BFE}"/>
              </a:ext>
            </a:extLst>
          </p:cNvPr>
          <p:cNvCxnSpPr>
            <a:cxnSpLocks/>
            <a:stCxn id="8" idx="3"/>
            <a:endCxn id="3" idx="1"/>
          </p:cNvCxnSpPr>
          <p:nvPr/>
        </p:nvCxnSpPr>
        <p:spPr>
          <a:xfrm>
            <a:off x="7509670" y="301905"/>
            <a:ext cx="1451450" cy="0"/>
          </a:xfrm>
          <a:prstGeom prst="line">
            <a:avLst/>
          </a:prstGeom>
          <a:ln w="76200">
            <a:solidFill>
              <a:srgbClr val="006666"/>
            </a:solidFill>
          </a:ln>
        </p:spPr>
        <p:style>
          <a:lnRef idx="1">
            <a:schemeClr val="accent1"/>
          </a:lnRef>
          <a:fillRef idx="0">
            <a:schemeClr val="accent1"/>
          </a:fillRef>
          <a:effectRef idx="0">
            <a:schemeClr val="accent1"/>
          </a:effectRef>
          <a:fontRef idx="minor">
            <a:schemeClr val="tx1"/>
          </a:fontRef>
        </p:style>
      </p:cxnSp>
      <p:sp>
        <p:nvSpPr>
          <p:cNvPr id="11" name="矩形 10">
            <a:extLst>
              <a:ext uri="{FF2B5EF4-FFF2-40B4-BE49-F238E27FC236}">
                <a16:creationId xmlns:a16="http://schemas.microsoft.com/office/drawing/2014/main" id="{1731BB99-C9BF-48EE-98FB-0E3050D69118}"/>
              </a:ext>
            </a:extLst>
          </p:cNvPr>
          <p:cNvSpPr/>
          <p:nvPr/>
        </p:nvSpPr>
        <p:spPr>
          <a:xfrm>
            <a:off x="340040" y="630436"/>
            <a:ext cx="11511920" cy="2956515"/>
          </a:xfrm>
          <a:prstGeom prst="rect">
            <a:avLst/>
          </a:prstGeom>
          <a:ln w="38100">
            <a:solidFill>
              <a:srgbClr val="006666"/>
            </a:solidFill>
          </a:ln>
        </p:spPr>
        <p:txBody>
          <a:bodyPr wrap="square">
            <a:spAutoFit/>
          </a:bodyPr>
          <a:lstStyle/>
          <a:p>
            <a:pPr lvl="0" defTabSz="914400">
              <a:lnSpc>
                <a:spcPct val="150000"/>
              </a:lnSpc>
              <a:defRPr/>
            </a:pPr>
            <a:r>
              <a:rPr lang="zh-TW" altLang="en-US" sz="3200" dirty="0">
                <a:latin typeface="+mn-ea"/>
              </a:rPr>
              <a:t>  </a:t>
            </a:r>
            <a:r>
              <a:rPr lang="en-US" altLang="zh-TW" sz="3200" dirty="0">
                <a:latin typeface="+mn-ea"/>
              </a:rPr>
              <a:t>1.</a:t>
            </a:r>
            <a:r>
              <a:rPr lang="zh-TW" altLang="en-US" sz="3200" dirty="0">
                <a:latin typeface="+mn-ea"/>
              </a:rPr>
              <a:t>“永恒”常用作定语</a:t>
            </a:r>
            <a:r>
              <a:rPr lang="en-US" altLang="zh-TW" sz="2400" dirty="0">
                <a:latin typeface="+mn-ea"/>
              </a:rPr>
              <a:t>(attribute)</a:t>
            </a:r>
            <a:r>
              <a:rPr lang="zh-TW" altLang="en-US" sz="3200" dirty="0">
                <a:latin typeface="+mn-ea"/>
              </a:rPr>
              <a:t>，很少作谓语</a:t>
            </a:r>
            <a:r>
              <a:rPr lang="en-US" altLang="zh-TW" sz="2400" dirty="0">
                <a:latin typeface="+mn-ea"/>
              </a:rPr>
              <a:t>(predicate) </a:t>
            </a:r>
            <a:r>
              <a:rPr lang="zh-TW" altLang="en-US" sz="3200" dirty="0">
                <a:latin typeface="+mn-ea"/>
              </a:rPr>
              <a:t>或状语</a:t>
            </a:r>
            <a:endParaRPr lang="en-US" altLang="zh-TW" sz="3200" dirty="0">
              <a:latin typeface="+mn-ea"/>
            </a:endParaRPr>
          </a:p>
          <a:p>
            <a:pPr lvl="0" defTabSz="914400">
              <a:lnSpc>
                <a:spcPct val="150000"/>
              </a:lnSpc>
              <a:defRPr/>
            </a:pPr>
            <a:r>
              <a:rPr lang="zh-TW" altLang="en-US" sz="3200" dirty="0">
                <a:latin typeface="+mn-ea"/>
              </a:rPr>
              <a:t>      </a:t>
            </a:r>
            <a:r>
              <a:rPr lang="en-US" altLang="zh-TW" sz="2400" dirty="0">
                <a:latin typeface="+mn-ea"/>
              </a:rPr>
              <a:t>(adverbial)</a:t>
            </a:r>
            <a:r>
              <a:rPr lang="zh-TW" altLang="en-US" sz="2400" dirty="0">
                <a:latin typeface="+mn-ea"/>
              </a:rPr>
              <a:t> </a:t>
            </a:r>
            <a:r>
              <a:rPr lang="zh-TW" altLang="en-US" sz="3200" dirty="0">
                <a:latin typeface="+mn-ea"/>
              </a:rPr>
              <a:t>。</a:t>
            </a:r>
            <a:endParaRPr lang="en-US" altLang="zh-TW" sz="3200" dirty="0">
              <a:latin typeface="+mn-ea"/>
            </a:endParaRPr>
          </a:p>
          <a:p>
            <a:pPr defTabSz="914400">
              <a:lnSpc>
                <a:spcPct val="150000"/>
              </a:lnSpc>
              <a:defRPr/>
            </a:pPr>
            <a:r>
              <a:rPr lang="zh-TW" altLang="en-US" sz="3200" dirty="0">
                <a:latin typeface="+mn-ea"/>
              </a:rPr>
              <a:t>  </a:t>
            </a:r>
            <a:r>
              <a:rPr lang="en-US" altLang="zh-TW" sz="3200" dirty="0">
                <a:latin typeface="+mn-ea"/>
              </a:rPr>
              <a:t>2.</a:t>
            </a:r>
            <a:r>
              <a:rPr lang="zh-TW" altLang="en-US" sz="3200" dirty="0">
                <a:latin typeface="+mn-ea"/>
              </a:rPr>
              <a:t>“永久”常用作定语及状语 。</a:t>
            </a:r>
            <a:endParaRPr lang="en-US" altLang="zh-TW" sz="3200" dirty="0">
              <a:latin typeface="+mn-ea"/>
            </a:endParaRPr>
          </a:p>
          <a:p>
            <a:pPr defTabSz="914400">
              <a:lnSpc>
                <a:spcPct val="150000"/>
              </a:lnSpc>
              <a:defRPr/>
            </a:pPr>
            <a:r>
              <a:rPr lang="zh-TW" altLang="en-US" sz="3200" dirty="0">
                <a:latin typeface="+mn-ea"/>
              </a:rPr>
              <a:t>  </a:t>
            </a:r>
            <a:r>
              <a:rPr lang="en-US" altLang="zh-TW" sz="3200" dirty="0">
                <a:latin typeface="+mn-ea"/>
              </a:rPr>
              <a:t>3.</a:t>
            </a:r>
            <a:r>
              <a:rPr lang="zh-TW" altLang="en-US" sz="3200" dirty="0">
                <a:latin typeface="+mn-ea"/>
              </a:rPr>
              <a:t>“永远”常用作状语 。</a:t>
            </a:r>
            <a:endParaRPr lang="en-US" altLang="zh-TW" sz="3200" dirty="0">
              <a:latin typeface="+mn-ea"/>
            </a:endParaRPr>
          </a:p>
        </p:txBody>
      </p:sp>
      <p:graphicFrame>
        <p:nvGraphicFramePr>
          <p:cNvPr id="5" name="表格 5">
            <a:extLst>
              <a:ext uri="{FF2B5EF4-FFF2-40B4-BE49-F238E27FC236}">
                <a16:creationId xmlns:a16="http://schemas.microsoft.com/office/drawing/2014/main" id="{49D2AA79-F76F-475D-A109-53561B5E39BF}"/>
              </a:ext>
            </a:extLst>
          </p:cNvPr>
          <p:cNvGraphicFramePr>
            <a:graphicFrameLocks noGrp="1"/>
          </p:cNvGraphicFramePr>
          <p:nvPr>
            <p:extLst>
              <p:ext uri="{D42A27DB-BD31-4B8C-83A1-F6EECF244321}">
                <p14:modId xmlns:p14="http://schemas.microsoft.com/office/powerpoint/2010/main" val="2219722290"/>
              </p:ext>
            </p:extLst>
          </p:nvPr>
        </p:nvGraphicFramePr>
        <p:xfrm>
          <a:off x="330515" y="3669879"/>
          <a:ext cx="11530971" cy="2886216"/>
        </p:xfrm>
        <a:graphic>
          <a:graphicData uri="http://schemas.openxmlformats.org/drawingml/2006/table">
            <a:tbl>
              <a:tblPr firstRow="1" bandRow="1">
                <a:tableStyleId>{BC89EF96-8CEA-46FF-86C4-4CE0E7609802}</a:tableStyleId>
              </a:tblPr>
              <a:tblGrid>
                <a:gridCol w="3843657">
                  <a:extLst>
                    <a:ext uri="{9D8B030D-6E8A-4147-A177-3AD203B41FA5}">
                      <a16:colId xmlns:a16="http://schemas.microsoft.com/office/drawing/2014/main" val="3217716300"/>
                    </a:ext>
                  </a:extLst>
                </a:gridCol>
                <a:gridCol w="3843657">
                  <a:extLst>
                    <a:ext uri="{9D8B030D-6E8A-4147-A177-3AD203B41FA5}">
                      <a16:colId xmlns:a16="http://schemas.microsoft.com/office/drawing/2014/main" val="20140078"/>
                    </a:ext>
                  </a:extLst>
                </a:gridCol>
                <a:gridCol w="3843657">
                  <a:extLst>
                    <a:ext uri="{9D8B030D-6E8A-4147-A177-3AD203B41FA5}">
                      <a16:colId xmlns:a16="http://schemas.microsoft.com/office/drawing/2014/main" val="2820220638"/>
                    </a:ext>
                  </a:extLst>
                </a:gridCol>
              </a:tblGrid>
              <a:tr h="721554">
                <a:tc>
                  <a:txBody>
                    <a:bodyPr/>
                    <a:lstStyle/>
                    <a:p>
                      <a:pPr algn="ctr"/>
                      <a:r>
                        <a:rPr lang="zh-TW" altLang="en-US" sz="3000" b="0" dirty="0">
                          <a:latin typeface="+mn-ea"/>
                          <a:ea typeface="+mn-ea"/>
                        </a:rPr>
                        <a:t>永久</a:t>
                      </a:r>
                      <a:r>
                        <a:rPr lang="en-US" altLang="zh-TW" sz="3000" b="0" dirty="0">
                          <a:latin typeface="+mn-ea"/>
                          <a:ea typeface="+mn-ea"/>
                        </a:rPr>
                        <a:t>/</a:t>
                      </a:r>
                      <a:r>
                        <a:rPr lang="zh-TW" altLang="en-US" sz="3000" b="0" dirty="0">
                          <a:latin typeface="+mn-ea"/>
                          <a:ea typeface="+mn-ea"/>
                        </a:rPr>
                        <a:t>永远</a:t>
                      </a:r>
                      <a:r>
                        <a:rPr lang="zh-TW" altLang="en-US" sz="3000" b="0" dirty="0">
                          <a:solidFill>
                            <a:srgbClr val="FF0000"/>
                          </a:solidFill>
                          <a:latin typeface="+mn-ea"/>
                          <a:ea typeface="+mn-ea"/>
                        </a:rPr>
                        <a:t>保持</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3000" b="0" i="0" u="none" strike="noStrike" kern="1200" cap="none" spc="0" normalizeH="0" baseline="0" noProof="0" dirty="0">
                          <a:ln>
                            <a:noFill/>
                          </a:ln>
                          <a:solidFill>
                            <a:prstClr val="black"/>
                          </a:solidFill>
                          <a:effectLst/>
                          <a:uLnTx/>
                          <a:uFillTx/>
                          <a:latin typeface="+mn-ea"/>
                          <a:ea typeface="+mn-ea"/>
                          <a:cs typeface="+mn-cs"/>
                        </a:rPr>
                        <a:t>永久</a:t>
                      </a:r>
                      <a:r>
                        <a:rPr kumimoji="0" lang="en-US" altLang="zh-TW" sz="3000" b="0" i="0" u="none" strike="noStrike" kern="1200" cap="none" spc="0" normalizeH="0" baseline="0" noProof="0" dirty="0">
                          <a:ln>
                            <a:noFill/>
                          </a:ln>
                          <a:solidFill>
                            <a:prstClr val="black"/>
                          </a:solidFill>
                          <a:effectLst/>
                          <a:uLnTx/>
                          <a:uFillTx/>
                          <a:latin typeface="+mn-ea"/>
                          <a:ea typeface="+mn-ea"/>
                          <a:cs typeface="+mn-cs"/>
                        </a:rPr>
                        <a:t>/</a:t>
                      </a:r>
                      <a:r>
                        <a:rPr kumimoji="0" lang="zh-TW" altLang="en-US" sz="3000" b="0" i="0" u="none" strike="noStrike" kern="1200" cap="none" spc="0" normalizeH="0" baseline="0" noProof="0" dirty="0">
                          <a:ln>
                            <a:noFill/>
                          </a:ln>
                          <a:solidFill>
                            <a:prstClr val="black"/>
                          </a:solidFill>
                          <a:effectLst/>
                          <a:uLnTx/>
                          <a:uFillTx/>
                          <a:latin typeface="+mn-ea"/>
                          <a:ea typeface="+mn-ea"/>
                          <a:cs typeface="+mn-cs"/>
                        </a:rPr>
                        <a:t>永远</a:t>
                      </a:r>
                      <a:r>
                        <a:rPr kumimoji="0" lang="zh-TW" altLang="en-US" sz="3000" b="0" i="0" u="none" strike="noStrike" kern="1200" cap="none" spc="0" normalizeH="0" baseline="0" noProof="0" dirty="0">
                          <a:ln>
                            <a:noFill/>
                          </a:ln>
                          <a:solidFill>
                            <a:srgbClr val="FF0000"/>
                          </a:solidFill>
                          <a:effectLst/>
                          <a:uLnTx/>
                          <a:uFillTx/>
                          <a:latin typeface="+mn-ea"/>
                          <a:ea typeface="+mn-ea"/>
                          <a:cs typeface="+mn-cs"/>
                        </a:rPr>
                        <a:t>享受</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3000" b="0" i="0" u="none" strike="noStrike" kern="1200" cap="none" spc="0" normalizeH="0" baseline="0" noProof="0" dirty="0">
                          <a:ln>
                            <a:noFill/>
                          </a:ln>
                          <a:solidFill>
                            <a:prstClr val="black"/>
                          </a:solidFill>
                          <a:effectLst/>
                          <a:uLnTx/>
                          <a:uFillTx/>
                          <a:latin typeface="+mn-ea"/>
                          <a:ea typeface="+mn-ea"/>
                          <a:cs typeface="+mn-cs"/>
                        </a:rPr>
                        <a:t>永久</a:t>
                      </a:r>
                      <a:r>
                        <a:rPr kumimoji="0" lang="en-US" altLang="zh-TW" sz="3000" b="0" i="0" u="none" strike="noStrike" kern="1200" cap="none" spc="0" normalizeH="0" baseline="0" noProof="0" dirty="0">
                          <a:ln>
                            <a:noFill/>
                          </a:ln>
                          <a:solidFill>
                            <a:prstClr val="black"/>
                          </a:solidFill>
                          <a:effectLst/>
                          <a:uLnTx/>
                          <a:uFillTx/>
                          <a:latin typeface="+mn-ea"/>
                          <a:ea typeface="+mn-ea"/>
                          <a:cs typeface="+mn-cs"/>
                        </a:rPr>
                        <a:t>/</a:t>
                      </a:r>
                      <a:r>
                        <a:rPr kumimoji="0" lang="zh-TW" altLang="en-US" sz="3000" b="0" i="0" u="none" strike="noStrike" kern="1200" cap="none" spc="0" normalizeH="0" baseline="0" noProof="0" dirty="0">
                          <a:ln>
                            <a:noFill/>
                          </a:ln>
                          <a:solidFill>
                            <a:prstClr val="black"/>
                          </a:solidFill>
                          <a:effectLst/>
                          <a:uLnTx/>
                          <a:uFillTx/>
                          <a:latin typeface="+mn-ea"/>
                          <a:ea typeface="+mn-ea"/>
                          <a:cs typeface="+mn-cs"/>
                        </a:rPr>
                        <a:t>永远</a:t>
                      </a:r>
                      <a:r>
                        <a:rPr kumimoji="0" lang="zh-TW" altLang="en-US" sz="3000" b="0" i="0" u="none" strike="noStrike" kern="1200" cap="none" spc="0" normalizeH="0" baseline="0" noProof="0" dirty="0">
                          <a:ln>
                            <a:noFill/>
                          </a:ln>
                          <a:solidFill>
                            <a:srgbClr val="FF0000"/>
                          </a:solidFill>
                          <a:effectLst/>
                          <a:uLnTx/>
                          <a:uFillTx/>
                          <a:latin typeface="+mn-ea"/>
                          <a:ea typeface="+mn-ea"/>
                          <a:cs typeface="+mn-cs"/>
                        </a:rPr>
                        <a:t>拥有</a:t>
                      </a:r>
                    </a:p>
                  </a:txBody>
                  <a:tcPr anchor="ctr"/>
                </a:tc>
                <a:extLst>
                  <a:ext uri="{0D108BD9-81ED-4DB2-BD59-A6C34878D82A}">
                    <a16:rowId xmlns:a16="http://schemas.microsoft.com/office/drawing/2014/main" val="361227942"/>
                  </a:ext>
                </a:extLst>
              </a:tr>
              <a:tr h="72155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3000" b="0" i="0" u="none" strike="noStrike" kern="1200" cap="none" spc="0" normalizeH="0" baseline="0" noProof="0" dirty="0">
                          <a:ln>
                            <a:noFill/>
                          </a:ln>
                          <a:solidFill>
                            <a:prstClr val="black"/>
                          </a:solidFill>
                          <a:effectLst/>
                          <a:uLnTx/>
                          <a:uFillTx/>
                          <a:latin typeface="+mn-ea"/>
                          <a:ea typeface="+mn-ea"/>
                          <a:cs typeface="+mn-cs"/>
                        </a:rPr>
                        <a:t>永久</a:t>
                      </a:r>
                      <a:r>
                        <a:rPr kumimoji="0" lang="en-US" altLang="zh-TW" sz="3000" b="0" i="0" u="none" strike="noStrike" kern="1200" cap="none" spc="0" normalizeH="0" baseline="0" noProof="0" dirty="0">
                          <a:ln>
                            <a:noFill/>
                          </a:ln>
                          <a:solidFill>
                            <a:prstClr val="black"/>
                          </a:solidFill>
                          <a:effectLst/>
                          <a:uLnTx/>
                          <a:uFillTx/>
                          <a:latin typeface="+mn-ea"/>
                          <a:ea typeface="+mn-ea"/>
                          <a:cs typeface="+mn-cs"/>
                        </a:rPr>
                        <a:t>/</a:t>
                      </a:r>
                      <a:r>
                        <a:rPr kumimoji="0" lang="zh-TW" altLang="en-US" sz="3000" b="0" i="0" u="none" strike="noStrike" kern="1200" cap="none" spc="0" normalizeH="0" baseline="0" noProof="0" dirty="0">
                          <a:ln>
                            <a:noFill/>
                          </a:ln>
                          <a:solidFill>
                            <a:prstClr val="black"/>
                          </a:solidFill>
                          <a:effectLst/>
                          <a:uLnTx/>
                          <a:uFillTx/>
                          <a:latin typeface="+mn-ea"/>
                          <a:ea typeface="+mn-ea"/>
                          <a:cs typeface="+mn-cs"/>
                        </a:rPr>
                        <a:t>永远</a:t>
                      </a:r>
                      <a:r>
                        <a:rPr kumimoji="0" lang="zh-TW" altLang="en-US" sz="3000" b="0" i="0" u="none" strike="noStrike" kern="1200" cap="none" spc="0" normalizeH="0" baseline="0" noProof="0" dirty="0">
                          <a:ln>
                            <a:noFill/>
                          </a:ln>
                          <a:solidFill>
                            <a:srgbClr val="FF0000"/>
                          </a:solidFill>
                          <a:effectLst/>
                          <a:uLnTx/>
                          <a:uFillTx/>
                          <a:latin typeface="+mn-ea"/>
                          <a:ea typeface="+mn-ea"/>
                          <a:cs typeface="+mn-cs"/>
                        </a:rPr>
                        <a:t>居住</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3000" b="0" i="0" u="none" strike="noStrike" kern="1200" cap="none" spc="0" normalizeH="0" baseline="0" noProof="0" dirty="0">
                          <a:ln>
                            <a:noFill/>
                          </a:ln>
                          <a:solidFill>
                            <a:prstClr val="black"/>
                          </a:solidFill>
                          <a:effectLst/>
                          <a:uLnTx/>
                          <a:uFillTx/>
                          <a:latin typeface="+mn-ea"/>
                          <a:ea typeface="+mn-ea"/>
                          <a:cs typeface="+mn-cs"/>
                        </a:rPr>
                        <a:t>永久</a:t>
                      </a:r>
                      <a:r>
                        <a:rPr kumimoji="0" lang="en-US" altLang="zh-TW" sz="3000" b="0" i="0" u="none" strike="noStrike" kern="1200" cap="none" spc="0" normalizeH="0" baseline="0" noProof="0" dirty="0">
                          <a:ln>
                            <a:noFill/>
                          </a:ln>
                          <a:solidFill>
                            <a:prstClr val="black"/>
                          </a:solidFill>
                          <a:effectLst/>
                          <a:uLnTx/>
                          <a:uFillTx/>
                          <a:latin typeface="+mn-ea"/>
                          <a:ea typeface="+mn-ea"/>
                          <a:cs typeface="+mn-cs"/>
                        </a:rPr>
                        <a:t>/</a:t>
                      </a:r>
                      <a:r>
                        <a:rPr kumimoji="0" lang="zh-TW" altLang="en-US" sz="3000" b="0" i="0" u="none" strike="noStrike" kern="1200" cap="none" spc="0" normalizeH="0" baseline="0" noProof="0" dirty="0">
                          <a:ln>
                            <a:noFill/>
                          </a:ln>
                          <a:solidFill>
                            <a:prstClr val="black"/>
                          </a:solidFill>
                          <a:effectLst/>
                          <a:uLnTx/>
                          <a:uFillTx/>
                          <a:latin typeface="+mn-ea"/>
                          <a:ea typeface="+mn-ea"/>
                          <a:cs typeface="+mn-cs"/>
                        </a:rPr>
                        <a:t>永远</a:t>
                      </a:r>
                      <a:r>
                        <a:rPr kumimoji="0" lang="zh-TW" altLang="en-US" sz="3000" b="0" i="0" u="none" strike="noStrike" kern="1200" cap="none" spc="0" normalizeH="0" baseline="0" noProof="0" dirty="0">
                          <a:ln>
                            <a:noFill/>
                          </a:ln>
                          <a:solidFill>
                            <a:srgbClr val="FF0000"/>
                          </a:solidFill>
                          <a:effectLst/>
                          <a:uLnTx/>
                          <a:uFillTx/>
                          <a:latin typeface="+mn-ea"/>
                          <a:ea typeface="+mn-ea"/>
                          <a:cs typeface="+mn-cs"/>
                        </a:rPr>
                        <a:t>反对</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3000" b="0" i="0" u="none" strike="noStrike" kern="1200" cap="none" spc="0" normalizeH="0" baseline="0" noProof="0" dirty="0">
                          <a:ln>
                            <a:noFill/>
                          </a:ln>
                          <a:solidFill>
                            <a:prstClr val="black"/>
                          </a:solidFill>
                          <a:effectLst/>
                          <a:uLnTx/>
                          <a:uFillTx/>
                          <a:latin typeface="+mn-ea"/>
                          <a:ea typeface="+mn-ea"/>
                          <a:cs typeface="+mn-cs"/>
                        </a:rPr>
                        <a:t>永久</a:t>
                      </a:r>
                      <a:r>
                        <a:rPr kumimoji="0" lang="en-US" altLang="zh-TW" sz="3000" b="0" i="0" u="none" strike="noStrike" kern="1200" cap="none" spc="0" normalizeH="0" baseline="0" noProof="0" dirty="0">
                          <a:ln>
                            <a:noFill/>
                          </a:ln>
                          <a:solidFill>
                            <a:prstClr val="black"/>
                          </a:solidFill>
                          <a:effectLst/>
                          <a:uLnTx/>
                          <a:uFillTx/>
                          <a:latin typeface="+mn-ea"/>
                          <a:ea typeface="+mn-ea"/>
                          <a:cs typeface="+mn-cs"/>
                        </a:rPr>
                        <a:t>/</a:t>
                      </a:r>
                      <a:r>
                        <a:rPr kumimoji="0" lang="zh-TW" altLang="en-US" sz="3000" b="0" i="0" u="none" strike="noStrike" kern="1200" cap="none" spc="0" normalizeH="0" baseline="0" noProof="0" dirty="0">
                          <a:ln>
                            <a:noFill/>
                          </a:ln>
                          <a:solidFill>
                            <a:prstClr val="black"/>
                          </a:solidFill>
                          <a:effectLst/>
                          <a:uLnTx/>
                          <a:uFillTx/>
                          <a:latin typeface="+mn-ea"/>
                          <a:ea typeface="+mn-ea"/>
                          <a:cs typeface="+mn-cs"/>
                        </a:rPr>
                        <a:t>永远</a:t>
                      </a:r>
                      <a:r>
                        <a:rPr kumimoji="0" lang="zh-TW" altLang="en-US" sz="3000" b="0" i="0" u="none" strike="noStrike" kern="1200" cap="none" spc="0" normalizeH="0" baseline="0" noProof="0" dirty="0">
                          <a:ln>
                            <a:noFill/>
                          </a:ln>
                          <a:solidFill>
                            <a:srgbClr val="FF0000"/>
                          </a:solidFill>
                          <a:effectLst/>
                          <a:uLnTx/>
                          <a:uFillTx/>
                          <a:latin typeface="+mn-ea"/>
                          <a:ea typeface="+mn-ea"/>
                          <a:cs typeface="+mn-cs"/>
                        </a:rPr>
                        <a:t>消失</a:t>
                      </a:r>
                    </a:p>
                  </a:txBody>
                  <a:tcPr anchor="ctr"/>
                </a:tc>
                <a:extLst>
                  <a:ext uri="{0D108BD9-81ED-4DB2-BD59-A6C34878D82A}">
                    <a16:rowId xmlns:a16="http://schemas.microsoft.com/office/drawing/2014/main" val="2611117194"/>
                  </a:ext>
                </a:extLst>
              </a:tr>
              <a:tr h="72155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3000" b="0" i="0" u="none" strike="noStrike" kern="1200" cap="none" spc="0" normalizeH="0" baseline="0" noProof="0" dirty="0">
                          <a:ln>
                            <a:noFill/>
                          </a:ln>
                          <a:solidFill>
                            <a:prstClr val="black"/>
                          </a:solidFill>
                          <a:effectLst/>
                          <a:uLnTx/>
                          <a:uFillTx/>
                          <a:latin typeface="+mn-ea"/>
                          <a:ea typeface="+mn-ea"/>
                          <a:cs typeface="+mn-cs"/>
                        </a:rPr>
                        <a:t>永久</a:t>
                      </a:r>
                      <a:r>
                        <a:rPr kumimoji="0" lang="en-US" altLang="zh-TW" sz="3000" b="0" i="0" u="none" strike="noStrike" kern="1200" cap="none" spc="0" normalizeH="0" baseline="0" noProof="0" dirty="0">
                          <a:ln>
                            <a:noFill/>
                          </a:ln>
                          <a:solidFill>
                            <a:prstClr val="black"/>
                          </a:solidFill>
                          <a:effectLst/>
                          <a:uLnTx/>
                          <a:uFillTx/>
                          <a:latin typeface="+mn-ea"/>
                          <a:ea typeface="+mn-ea"/>
                          <a:cs typeface="+mn-cs"/>
                        </a:rPr>
                        <a:t>/</a:t>
                      </a:r>
                      <a:r>
                        <a:rPr kumimoji="0" lang="zh-TW" altLang="en-US" sz="3000" b="0" i="0" u="none" strike="noStrike" kern="1200" cap="none" spc="0" normalizeH="0" baseline="0" noProof="0" dirty="0">
                          <a:ln>
                            <a:noFill/>
                          </a:ln>
                          <a:solidFill>
                            <a:prstClr val="black"/>
                          </a:solidFill>
                          <a:effectLst/>
                          <a:uLnTx/>
                          <a:uFillTx/>
                          <a:latin typeface="+mn-ea"/>
                          <a:ea typeface="+mn-ea"/>
                          <a:cs typeface="+mn-cs"/>
                        </a:rPr>
                        <a:t>永远</a:t>
                      </a:r>
                      <a:r>
                        <a:rPr kumimoji="0" lang="zh-TW" altLang="en-US" sz="3000" b="0" i="0" u="none" strike="noStrike" kern="1200" cap="none" spc="0" normalizeH="0" baseline="0" noProof="0" dirty="0">
                          <a:ln>
                            <a:noFill/>
                          </a:ln>
                          <a:solidFill>
                            <a:srgbClr val="FF0000"/>
                          </a:solidFill>
                          <a:effectLst/>
                          <a:uLnTx/>
                          <a:uFillTx/>
                          <a:latin typeface="+mn-ea"/>
                          <a:ea typeface="+mn-ea"/>
                          <a:cs typeface="+mn-cs"/>
                        </a:rPr>
                        <a:t>分别</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3000" b="0" i="0" u="none" strike="noStrike" kern="1200" cap="none" spc="0" normalizeH="0" baseline="0" noProof="0" dirty="0">
                          <a:ln>
                            <a:noFill/>
                          </a:ln>
                          <a:solidFill>
                            <a:prstClr val="black"/>
                          </a:solidFill>
                          <a:effectLst/>
                          <a:uLnTx/>
                          <a:uFillTx/>
                          <a:latin typeface="+mn-ea"/>
                          <a:ea typeface="+mn-ea"/>
                          <a:cs typeface="+mn-cs"/>
                        </a:rPr>
                        <a:t>永久</a:t>
                      </a:r>
                      <a:r>
                        <a:rPr kumimoji="0" lang="en-US" altLang="zh-TW" sz="3000" b="0" i="0" u="none" strike="noStrike" kern="1200" cap="none" spc="0" normalizeH="0" baseline="0" noProof="0" dirty="0">
                          <a:ln>
                            <a:noFill/>
                          </a:ln>
                          <a:solidFill>
                            <a:prstClr val="black"/>
                          </a:solidFill>
                          <a:effectLst/>
                          <a:uLnTx/>
                          <a:uFillTx/>
                          <a:latin typeface="+mn-ea"/>
                          <a:ea typeface="+mn-ea"/>
                          <a:cs typeface="+mn-cs"/>
                        </a:rPr>
                        <a:t>/</a:t>
                      </a:r>
                      <a:r>
                        <a:rPr kumimoji="0" lang="zh-TW" altLang="en-US" sz="3000" b="0" i="0" u="none" strike="noStrike" kern="1200" cap="none" spc="0" normalizeH="0" baseline="0" noProof="0" dirty="0">
                          <a:ln>
                            <a:noFill/>
                          </a:ln>
                          <a:solidFill>
                            <a:prstClr val="black"/>
                          </a:solidFill>
                          <a:effectLst/>
                          <a:uLnTx/>
                          <a:uFillTx/>
                          <a:latin typeface="+mn-ea"/>
                          <a:ea typeface="+mn-ea"/>
                          <a:cs typeface="+mn-cs"/>
                        </a:rPr>
                        <a:t>永远</a:t>
                      </a:r>
                      <a:r>
                        <a:rPr kumimoji="0" lang="zh-TW" altLang="en-US" sz="3000" b="0" i="0" u="none" strike="noStrike" kern="1200" cap="none" spc="0" normalizeH="0" baseline="0" noProof="0" dirty="0">
                          <a:ln>
                            <a:noFill/>
                          </a:ln>
                          <a:solidFill>
                            <a:srgbClr val="FF0000"/>
                          </a:solidFill>
                          <a:effectLst/>
                          <a:uLnTx/>
                          <a:uFillTx/>
                          <a:latin typeface="+mn-ea"/>
                          <a:ea typeface="+mn-ea"/>
                          <a:cs typeface="+mn-cs"/>
                        </a:rPr>
                        <a:t>关闭</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3000" b="0" i="0" u="none" strike="noStrike" kern="1200" cap="none" spc="0" normalizeH="0" baseline="0" noProof="0" dirty="0">
                          <a:ln>
                            <a:noFill/>
                          </a:ln>
                          <a:solidFill>
                            <a:prstClr val="black"/>
                          </a:solidFill>
                          <a:effectLst/>
                          <a:uLnTx/>
                          <a:uFillTx/>
                          <a:latin typeface="+mn-ea"/>
                          <a:ea typeface="+mn-ea"/>
                          <a:cs typeface="+mn-cs"/>
                        </a:rPr>
                        <a:t>永久</a:t>
                      </a:r>
                      <a:r>
                        <a:rPr kumimoji="0" lang="en-US" altLang="zh-TW" sz="3000" b="0" i="0" u="none" strike="noStrike" kern="1200" cap="none" spc="0" normalizeH="0" baseline="0" noProof="0" dirty="0">
                          <a:ln>
                            <a:noFill/>
                          </a:ln>
                          <a:solidFill>
                            <a:prstClr val="black"/>
                          </a:solidFill>
                          <a:effectLst/>
                          <a:uLnTx/>
                          <a:uFillTx/>
                          <a:latin typeface="+mn-ea"/>
                          <a:ea typeface="+mn-ea"/>
                          <a:cs typeface="+mn-cs"/>
                        </a:rPr>
                        <a:t>/</a:t>
                      </a:r>
                      <a:r>
                        <a:rPr kumimoji="0" lang="zh-TW" altLang="en-US" sz="3000" b="0" i="0" u="none" strike="noStrike" kern="1200" cap="none" spc="0" normalizeH="0" baseline="0" noProof="0" dirty="0">
                          <a:ln>
                            <a:noFill/>
                          </a:ln>
                          <a:solidFill>
                            <a:prstClr val="black"/>
                          </a:solidFill>
                          <a:effectLst/>
                          <a:uLnTx/>
                          <a:uFillTx/>
                          <a:latin typeface="+mn-ea"/>
                          <a:ea typeface="+mn-ea"/>
                          <a:cs typeface="+mn-cs"/>
                        </a:rPr>
                        <a:t>永远</a:t>
                      </a:r>
                      <a:r>
                        <a:rPr kumimoji="0" lang="zh-TW" altLang="en-US" sz="3000" b="0" i="0" u="none" strike="noStrike" kern="1200" cap="none" spc="0" normalizeH="0" baseline="0" noProof="0" dirty="0">
                          <a:ln>
                            <a:noFill/>
                          </a:ln>
                          <a:solidFill>
                            <a:srgbClr val="FF0000"/>
                          </a:solidFill>
                          <a:effectLst/>
                          <a:uLnTx/>
                          <a:uFillTx/>
                          <a:latin typeface="+mn-ea"/>
                          <a:ea typeface="+mn-ea"/>
                          <a:cs typeface="+mn-cs"/>
                        </a:rPr>
                        <a:t>支持</a:t>
                      </a:r>
                    </a:p>
                  </a:txBody>
                  <a:tcPr anchor="ctr"/>
                </a:tc>
                <a:extLst>
                  <a:ext uri="{0D108BD9-81ED-4DB2-BD59-A6C34878D82A}">
                    <a16:rowId xmlns:a16="http://schemas.microsoft.com/office/drawing/2014/main" val="2050922453"/>
                  </a:ext>
                </a:extLst>
              </a:tr>
              <a:tr h="72155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3000" b="0" i="0" u="none" strike="noStrike" kern="1200" cap="none" spc="0" normalizeH="0" baseline="0" noProof="0" dirty="0">
                          <a:ln>
                            <a:noFill/>
                          </a:ln>
                          <a:solidFill>
                            <a:prstClr val="black"/>
                          </a:solidFill>
                          <a:effectLst/>
                          <a:uLnTx/>
                          <a:uFillTx/>
                          <a:latin typeface="+mn-ea"/>
                          <a:ea typeface="+mn-ea"/>
                          <a:cs typeface="+mn-cs"/>
                        </a:rPr>
                        <a:t>永久</a:t>
                      </a:r>
                      <a:r>
                        <a:rPr kumimoji="0" lang="en-US" altLang="zh-TW" sz="3000" b="0" i="0" u="none" strike="noStrike" kern="1200" cap="none" spc="0" normalizeH="0" baseline="0" noProof="0" dirty="0">
                          <a:ln>
                            <a:noFill/>
                          </a:ln>
                          <a:solidFill>
                            <a:prstClr val="black"/>
                          </a:solidFill>
                          <a:effectLst/>
                          <a:uLnTx/>
                          <a:uFillTx/>
                          <a:latin typeface="+mn-ea"/>
                          <a:ea typeface="+mn-ea"/>
                          <a:cs typeface="+mn-cs"/>
                        </a:rPr>
                        <a:t>/</a:t>
                      </a:r>
                      <a:r>
                        <a:rPr kumimoji="0" lang="zh-TW" altLang="en-US" sz="3000" b="0" i="0" u="none" strike="noStrike" kern="1200" cap="none" spc="0" normalizeH="0" baseline="0" noProof="0" dirty="0">
                          <a:ln>
                            <a:noFill/>
                          </a:ln>
                          <a:solidFill>
                            <a:prstClr val="black"/>
                          </a:solidFill>
                          <a:effectLst/>
                          <a:uLnTx/>
                          <a:uFillTx/>
                          <a:latin typeface="+mn-ea"/>
                          <a:ea typeface="+mn-ea"/>
                          <a:cs typeface="+mn-cs"/>
                        </a:rPr>
                        <a:t>永远</a:t>
                      </a:r>
                      <a:r>
                        <a:rPr kumimoji="0" lang="zh-TW" altLang="en-US" sz="3000" b="0" i="0" u="none" strike="noStrike" kern="1200" cap="none" spc="0" normalizeH="0" baseline="0" noProof="0" dirty="0">
                          <a:ln>
                            <a:noFill/>
                          </a:ln>
                          <a:solidFill>
                            <a:srgbClr val="FF0000"/>
                          </a:solidFill>
                          <a:effectLst/>
                          <a:uLnTx/>
                          <a:uFillTx/>
                          <a:latin typeface="+mn-ea"/>
                          <a:ea typeface="+mn-ea"/>
                          <a:cs typeface="+mn-cs"/>
                        </a:rPr>
                        <a:t>失去</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3000" b="0" i="0" u="none" strike="noStrike" kern="1200" cap="none" spc="0" normalizeH="0" baseline="0" noProof="0" dirty="0">
                          <a:ln>
                            <a:noFill/>
                          </a:ln>
                          <a:solidFill>
                            <a:prstClr val="black"/>
                          </a:solidFill>
                          <a:effectLst/>
                          <a:uLnTx/>
                          <a:uFillTx/>
                          <a:latin typeface="+mn-ea"/>
                          <a:ea typeface="+mn-ea"/>
                          <a:cs typeface="+mn-cs"/>
                        </a:rPr>
                        <a:t>永久</a:t>
                      </a:r>
                      <a:r>
                        <a:rPr kumimoji="0" lang="en-US" altLang="zh-TW" sz="3000" b="0" i="0" u="none" strike="noStrike" kern="1200" cap="none" spc="0" normalizeH="0" baseline="0" noProof="0" dirty="0">
                          <a:ln>
                            <a:noFill/>
                          </a:ln>
                          <a:solidFill>
                            <a:prstClr val="black"/>
                          </a:solidFill>
                          <a:effectLst/>
                          <a:uLnTx/>
                          <a:uFillTx/>
                          <a:latin typeface="+mn-ea"/>
                          <a:ea typeface="+mn-ea"/>
                          <a:cs typeface="+mn-cs"/>
                        </a:rPr>
                        <a:t>/</a:t>
                      </a:r>
                      <a:r>
                        <a:rPr kumimoji="0" lang="zh-TW" altLang="en-US" sz="3000" b="0" i="0" u="none" strike="noStrike" kern="1200" cap="none" spc="0" normalizeH="0" baseline="0" noProof="0" dirty="0">
                          <a:ln>
                            <a:noFill/>
                          </a:ln>
                          <a:solidFill>
                            <a:prstClr val="black"/>
                          </a:solidFill>
                          <a:effectLst/>
                          <a:uLnTx/>
                          <a:uFillTx/>
                          <a:latin typeface="+mn-ea"/>
                          <a:ea typeface="+mn-ea"/>
                          <a:cs typeface="+mn-cs"/>
                        </a:rPr>
                        <a:t>永远</a:t>
                      </a:r>
                      <a:r>
                        <a:rPr kumimoji="0" lang="zh-TW" altLang="en-US" sz="3000" b="0" i="0" u="none" strike="noStrike" kern="1200" cap="none" spc="0" normalizeH="0" baseline="0" noProof="0" dirty="0">
                          <a:ln>
                            <a:noFill/>
                          </a:ln>
                          <a:solidFill>
                            <a:srgbClr val="FF0000"/>
                          </a:solidFill>
                          <a:effectLst/>
                          <a:uLnTx/>
                          <a:uFillTx/>
                          <a:latin typeface="+mn-ea"/>
                          <a:ea typeface="+mn-ea"/>
                          <a:cs typeface="+mn-cs"/>
                        </a:rPr>
                        <a:t>思念</a:t>
                      </a:r>
                    </a:p>
                  </a:txBody>
                  <a:tcPr anchor="ctr"/>
                </a:tc>
                <a:tc>
                  <a:txBody>
                    <a:bodyPr/>
                    <a:lstStyle/>
                    <a:p>
                      <a:pPr algn="ctr"/>
                      <a:endParaRPr lang="zh-TW" altLang="en-US" sz="3000" b="0" dirty="0">
                        <a:latin typeface="+mn-ea"/>
                        <a:ea typeface="+mn-ea"/>
                      </a:endParaRPr>
                    </a:p>
                  </a:txBody>
                  <a:tcPr anchor="ctr"/>
                </a:tc>
                <a:extLst>
                  <a:ext uri="{0D108BD9-81ED-4DB2-BD59-A6C34878D82A}">
                    <a16:rowId xmlns:a16="http://schemas.microsoft.com/office/drawing/2014/main" val="1354268419"/>
                  </a:ext>
                </a:extLst>
              </a:tr>
            </a:tbl>
          </a:graphicData>
        </a:graphic>
      </p:graphicFrame>
    </p:spTree>
    <p:extLst>
      <p:ext uri="{BB962C8B-B14F-4D97-AF65-F5344CB8AC3E}">
        <p14:creationId xmlns:p14="http://schemas.microsoft.com/office/powerpoint/2010/main" val="1507572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6A35303D-6CC8-428C-B444-EE1FB04D5DE8}"/>
              </a:ext>
            </a:extLst>
          </p:cNvPr>
          <p:cNvSpPr txBox="1"/>
          <p:nvPr/>
        </p:nvSpPr>
        <p:spPr>
          <a:xfrm>
            <a:off x="220786" y="0"/>
            <a:ext cx="2900365" cy="707886"/>
          </a:xfrm>
          <a:prstGeom prst="rect">
            <a:avLst/>
          </a:prstGeom>
          <a:solidFill>
            <a:srgbClr val="006666"/>
          </a:solidFill>
          <a:ln w="38100">
            <a:solidFill>
              <a:srgbClr val="006666"/>
            </a:solidFill>
          </a:ln>
        </p:spPr>
        <p:txBody>
          <a:bodyPr wrap="square" rtlCol="0">
            <a:spAutoFit/>
          </a:bodyPr>
          <a:lstStyle/>
          <a:p>
            <a:pPr algn="ctr"/>
            <a:r>
              <a:rPr lang="zh-TW" altLang="en-US" sz="4000" dirty="0">
                <a:solidFill>
                  <a:schemeClr val="bg1"/>
                </a:solidFill>
                <a:latin typeface="微軟正黑體" panose="020B0604030504040204" pitchFamily="34" charset="-120"/>
                <a:ea typeface="微軟正黑體" panose="020B0604030504040204" pitchFamily="34" charset="-120"/>
              </a:rPr>
              <a:t>柔和</a:t>
            </a:r>
            <a:endParaRPr lang="en-US" altLang="zh-TW" sz="4000" dirty="0">
              <a:solidFill>
                <a:schemeClr val="bg1"/>
              </a:solidFill>
              <a:latin typeface="微軟正黑體" panose="020B0604030504040204" pitchFamily="34" charset="-120"/>
              <a:ea typeface="微軟正黑體" panose="020B0604030504040204" pitchFamily="34" charset="-120"/>
            </a:endParaRPr>
          </a:p>
        </p:txBody>
      </p:sp>
      <p:sp>
        <p:nvSpPr>
          <p:cNvPr id="3" name="文字方塊 2">
            <a:extLst>
              <a:ext uri="{FF2B5EF4-FFF2-40B4-BE49-F238E27FC236}">
                <a16:creationId xmlns:a16="http://schemas.microsoft.com/office/drawing/2014/main" id="{2AD805DF-D8F2-4C40-B812-6025D886CDC7}"/>
              </a:ext>
            </a:extLst>
          </p:cNvPr>
          <p:cNvSpPr txBox="1"/>
          <p:nvPr/>
        </p:nvSpPr>
        <p:spPr>
          <a:xfrm>
            <a:off x="9070849" y="0"/>
            <a:ext cx="2900365" cy="707886"/>
          </a:xfrm>
          <a:prstGeom prst="rect">
            <a:avLst/>
          </a:prstGeom>
          <a:solidFill>
            <a:srgbClr val="006666"/>
          </a:solidFill>
          <a:ln w="38100">
            <a:solidFill>
              <a:srgbClr val="006666"/>
            </a:solidFill>
          </a:ln>
        </p:spPr>
        <p:txBody>
          <a:bodyPr wrap="square" rtlCol="0">
            <a:spAutoFit/>
          </a:bodyPr>
          <a:lstStyle/>
          <a:p>
            <a:pPr algn="ctr"/>
            <a:r>
              <a:rPr lang="zh-TW" altLang="en-US" sz="4000" dirty="0">
                <a:solidFill>
                  <a:schemeClr val="bg1"/>
                </a:solidFill>
                <a:latin typeface="微軟正黑體" panose="020B0604030504040204" pitchFamily="34" charset="-120"/>
                <a:ea typeface="微軟正黑體" panose="020B0604030504040204" pitchFamily="34" charset="-120"/>
              </a:rPr>
              <a:t>柔软</a:t>
            </a:r>
            <a:endParaRPr lang="en-US" altLang="zh-TW" sz="4000" dirty="0">
              <a:solidFill>
                <a:schemeClr val="bg1"/>
              </a:solidFill>
              <a:latin typeface="微軟正黑體" panose="020B0604030504040204" pitchFamily="34" charset="-120"/>
              <a:ea typeface="微軟正黑體" panose="020B0604030504040204" pitchFamily="34" charset="-120"/>
            </a:endParaRPr>
          </a:p>
        </p:txBody>
      </p:sp>
      <p:cxnSp>
        <p:nvCxnSpPr>
          <p:cNvPr id="10" name="直線接點 9">
            <a:extLst>
              <a:ext uri="{FF2B5EF4-FFF2-40B4-BE49-F238E27FC236}">
                <a16:creationId xmlns:a16="http://schemas.microsoft.com/office/drawing/2014/main" id="{32FC350C-1C13-4DDA-A8FD-BDC15F8EE7E2}"/>
              </a:ext>
            </a:extLst>
          </p:cNvPr>
          <p:cNvCxnSpPr>
            <a:cxnSpLocks/>
            <a:stCxn id="2" idx="3"/>
            <a:endCxn id="3" idx="1"/>
          </p:cNvCxnSpPr>
          <p:nvPr/>
        </p:nvCxnSpPr>
        <p:spPr>
          <a:xfrm>
            <a:off x="3121151" y="353943"/>
            <a:ext cx="5949698" cy="0"/>
          </a:xfrm>
          <a:prstGeom prst="line">
            <a:avLst/>
          </a:prstGeom>
          <a:ln w="76200">
            <a:solidFill>
              <a:srgbClr val="006666"/>
            </a:solidFill>
          </a:ln>
        </p:spPr>
        <p:style>
          <a:lnRef idx="1">
            <a:schemeClr val="accent1"/>
          </a:lnRef>
          <a:fillRef idx="0">
            <a:schemeClr val="accent1"/>
          </a:fillRef>
          <a:effectRef idx="0">
            <a:schemeClr val="accent1"/>
          </a:effectRef>
          <a:fontRef idx="minor">
            <a:schemeClr val="tx1"/>
          </a:fontRef>
        </p:style>
      </p:cxnSp>
      <p:sp>
        <p:nvSpPr>
          <p:cNvPr id="4" name="文字方塊 3">
            <a:extLst>
              <a:ext uri="{FF2B5EF4-FFF2-40B4-BE49-F238E27FC236}">
                <a16:creationId xmlns:a16="http://schemas.microsoft.com/office/drawing/2014/main" id="{7EC4570A-DB1F-4DC4-96D5-802285DC13E8}"/>
              </a:ext>
            </a:extLst>
          </p:cNvPr>
          <p:cNvSpPr txBox="1"/>
          <p:nvPr/>
        </p:nvSpPr>
        <p:spPr>
          <a:xfrm>
            <a:off x="314325" y="2081004"/>
            <a:ext cx="11563350" cy="2894960"/>
          </a:xfrm>
          <a:prstGeom prst="rect">
            <a:avLst/>
          </a:prstGeom>
          <a:noFill/>
        </p:spPr>
        <p:txBody>
          <a:bodyPr wrap="square" rtlCol="0">
            <a:spAutoFit/>
          </a:bodyPr>
          <a:lstStyle/>
          <a:p>
            <a:pPr>
              <a:lnSpc>
                <a:spcPct val="200000"/>
              </a:lnSpc>
            </a:pPr>
            <a:r>
              <a:rPr lang="en-US" altLang="zh-TW" sz="3200" dirty="0">
                <a:latin typeface="微軟正黑體" panose="020B0604030504040204" pitchFamily="34" charset="-120"/>
                <a:ea typeface="微軟正黑體" panose="020B0604030504040204" pitchFamily="34" charset="-120"/>
              </a:rPr>
              <a:t>1.</a:t>
            </a:r>
            <a:r>
              <a:rPr lang="zh-TW" altLang="en-US" sz="3200" dirty="0">
                <a:latin typeface="微軟正黑體" panose="020B0604030504040204" pitchFamily="34" charset="-120"/>
                <a:ea typeface="微軟正黑體" panose="020B0604030504040204" pitchFamily="34" charset="-120"/>
              </a:rPr>
              <a:t>这位老师说话的声音非常</a:t>
            </a:r>
            <a:r>
              <a:rPr lang="zh-TW" altLang="en-US" sz="3200" dirty="0">
                <a:highlight>
                  <a:srgbClr val="FFFF00"/>
                </a:highlight>
                <a:latin typeface="微軟正黑體" panose="020B0604030504040204" pitchFamily="34" charset="-120"/>
                <a:ea typeface="微軟正黑體" panose="020B0604030504040204" pitchFamily="34" charset="-120"/>
              </a:rPr>
              <a:t>柔和</a:t>
            </a:r>
            <a:r>
              <a:rPr lang="zh-TW" altLang="en-US" sz="3200" dirty="0">
                <a:latin typeface="微軟正黑體" panose="020B0604030504040204" pitchFamily="34" charset="-120"/>
                <a:ea typeface="微軟正黑體" panose="020B0604030504040204" pitchFamily="34" charset="-120"/>
              </a:rPr>
              <a:t>，能让学生的心情安定下来。</a:t>
            </a:r>
            <a:endParaRPr lang="en-US" altLang="zh-TW" sz="3200" dirty="0">
              <a:latin typeface="微軟正黑體" panose="020B0604030504040204" pitchFamily="34" charset="-120"/>
              <a:ea typeface="微軟正黑體" panose="020B0604030504040204" pitchFamily="34" charset="-120"/>
            </a:endParaRPr>
          </a:p>
          <a:p>
            <a:pPr>
              <a:lnSpc>
                <a:spcPct val="200000"/>
              </a:lnSpc>
            </a:pPr>
            <a:r>
              <a:rPr lang="en-US" altLang="zh-TW" sz="3200" dirty="0">
                <a:latin typeface="微軟正黑體" panose="020B0604030504040204" pitchFamily="34" charset="-120"/>
                <a:ea typeface="微軟正黑體" panose="020B0604030504040204" pitchFamily="34" charset="-120"/>
              </a:rPr>
              <a:t>2.</a:t>
            </a:r>
            <a:r>
              <a:rPr lang="zh-TW" altLang="en-US" sz="3200" dirty="0">
                <a:latin typeface="微軟正黑體" panose="020B0604030504040204" pitchFamily="34" charset="-120"/>
                <a:ea typeface="微軟正黑體" panose="020B0604030504040204" pitchFamily="34" charset="-120"/>
              </a:rPr>
              <a:t>摸着孩子</a:t>
            </a:r>
            <a:r>
              <a:rPr lang="zh-TW" altLang="en-US" sz="3200" dirty="0">
                <a:highlight>
                  <a:srgbClr val="FFFF00"/>
                </a:highlight>
                <a:latin typeface="微軟正黑體" panose="020B0604030504040204" pitchFamily="34" charset="-120"/>
                <a:ea typeface="微軟正黑體" panose="020B0604030504040204" pitchFamily="34" charset="-120"/>
              </a:rPr>
              <a:t>柔软</a:t>
            </a:r>
            <a:r>
              <a:rPr lang="zh-TW" altLang="en-US" sz="3200" dirty="0">
                <a:latin typeface="微軟正黑體" panose="020B0604030504040204" pitchFamily="34" charset="-120"/>
                <a:ea typeface="微軟正黑體" panose="020B0604030504040204" pitchFamily="34" charset="-120"/>
              </a:rPr>
              <a:t>的小手，爸爸妈妈的眼睛里充满无限的慈爱。</a:t>
            </a:r>
            <a:endParaRPr lang="en-US" altLang="zh-TW" sz="3200" dirty="0">
              <a:latin typeface="微軟正黑體" panose="020B0604030504040204" pitchFamily="34" charset="-120"/>
              <a:ea typeface="微軟正黑體" panose="020B0604030504040204" pitchFamily="34" charset="-120"/>
            </a:endParaRPr>
          </a:p>
          <a:p>
            <a:pPr>
              <a:lnSpc>
                <a:spcPct val="200000"/>
              </a:lnSpc>
            </a:pPr>
            <a:r>
              <a:rPr lang="en-US" altLang="zh-TW" sz="3200" dirty="0">
                <a:latin typeface="微軟正黑體" panose="020B0604030504040204" pitchFamily="34" charset="-120"/>
                <a:ea typeface="微軟正黑體" panose="020B0604030504040204" pitchFamily="34" charset="-120"/>
              </a:rPr>
              <a:t>3.</a:t>
            </a:r>
            <a:r>
              <a:rPr lang="zh-TW" altLang="en-US" sz="3200" dirty="0">
                <a:latin typeface="微軟正黑體" panose="020B0604030504040204" pitchFamily="34" charset="-120"/>
                <a:ea typeface="微軟正黑體" panose="020B0604030504040204" pitchFamily="34" charset="-120"/>
              </a:rPr>
              <a:t>妻子看着丈夫的眼神是那样的</a:t>
            </a:r>
            <a:r>
              <a:rPr lang="zh-TW" altLang="en-US" sz="3200" dirty="0">
                <a:highlight>
                  <a:srgbClr val="FFFF00"/>
                </a:highlight>
                <a:latin typeface="微軟正黑體" panose="020B0604030504040204" pitchFamily="34" charset="-120"/>
                <a:ea typeface="微軟正黑體" panose="020B0604030504040204" pitchFamily="34" charset="-120"/>
              </a:rPr>
              <a:t>柔和</a:t>
            </a:r>
            <a:r>
              <a:rPr lang="zh-TW" altLang="en-US" sz="3200" dirty="0">
                <a:latin typeface="微軟正黑體" panose="020B0604030504040204" pitchFamily="34" charset="-120"/>
                <a:ea typeface="微軟正黑體" panose="020B0604030504040204" pitchFamily="34" charset="-120"/>
              </a:rPr>
              <a:t>，一看就知道她非常爱他。</a:t>
            </a:r>
          </a:p>
        </p:txBody>
      </p:sp>
    </p:spTree>
    <p:extLst>
      <p:ext uri="{BB962C8B-B14F-4D97-AF65-F5344CB8AC3E}">
        <p14:creationId xmlns:p14="http://schemas.microsoft.com/office/powerpoint/2010/main" val="3451444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6A35303D-6CC8-428C-B444-EE1FB04D5DE8}"/>
              </a:ext>
            </a:extLst>
          </p:cNvPr>
          <p:cNvSpPr txBox="1"/>
          <p:nvPr/>
        </p:nvSpPr>
        <p:spPr>
          <a:xfrm>
            <a:off x="349565" y="32292"/>
            <a:ext cx="2900365" cy="523220"/>
          </a:xfrm>
          <a:prstGeom prst="rect">
            <a:avLst/>
          </a:prstGeom>
          <a:solidFill>
            <a:srgbClr val="006666"/>
          </a:solidFill>
          <a:ln w="38100">
            <a:solidFill>
              <a:srgbClr val="006666"/>
            </a:solidFill>
          </a:ln>
        </p:spPr>
        <p:txBody>
          <a:bodyPr wrap="square" rtlCol="0">
            <a:spAutoFit/>
          </a:bodyPr>
          <a:lstStyle/>
          <a:p>
            <a:pPr algn="ctr"/>
            <a:r>
              <a:rPr lang="zh-TW" altLang="en-US" sz="2800" dirty="0">
                <a:solidFill>
                  <a:schemeClr val="bg1"/>
                </a:solidFill>
                <a:latin typeface="微軟正黑體" panose="020B0604030504040204" pitchFamily="34" charset="-120"/>
                <a:ea typeface="微軟正黑體" panose="020B0604030504040204" pitchFamily="34" charset="-120"/>
              </a:rPr>
              <a:t>永恒</a:t>
            </a:r>
            <a:endParaRPr lang="en-US" altLang="zh-TW" sz="2800" dirty="0">
              <a:solidFill>
                <a:schemeClr val="bg1"/>
              </a:solidFill>
              <a:latin typeface="微軟正黑體" panose="020B0604030504040204" pitchFamily="34" charset="-120"/>
              <a:ea typeface="微軟正黑體" panose="020B0604030504040204" pitchFamily="34" charset="-120"/>
            </a:endParaRPr>
          </a:p>
        </p:txBody>
      </p:sp>
      <p:sp>
        <p:nvSpPr>
          <p:cNvPr id="3" name="文字方塊 2">
            <a:extLst>
              <a:ext uri="{FF2B5EF4-FFF2-40B4-BE49-F238E27FC236}">
                <a16:creationId xmlns:a16="http://schemas.microsoft.com/office/drawing/2014/main" id="{2AD805DF-D8F2-4C40-B812-6025D886CDC7}"/>
              </a:ext>
            </a:extLst>
          </p:cNvPr>
          <p:cNvSpPr txBox="1"/>
          <p:nvPr/>
        </p:nvSpPr>
        <p:spPr>
          <a:xfrm>
            <a:off x="8961120" y="40295"/>
            <a:ext cx="2900365" cy="523220"/>
          </a:xfrm>
          <a:prstGeom prst="rect">
            <a:avLst/>
          </a:prstGeom>
          <a:solidFill>
            <a:srgbClr val="006666"/>
          </a:solidFill>
          <a:ln w="38100">
            <a:solidFill>
              <a:srgbClr val="006666"/>
            </a:solidFill>
          </a:ln>
        </p:spPr>
        <p:txBody>
          <a:bodyPr wrap="square" rtlCol="0">
            <a:spAutoFit/>
          </a:bodyPr>
          <a:lstStyle/>
          <a:p>
            <a:pPr algn="ctr"/>
            <a:r>
              <a:rPr lang="zh-TW" altLang="en-US" sz="2800" dirty="0">
                <a:solidFill>
                  <a:schemeClr val="bg1"/>
                </a:solidFill>
                <a:latin typeface="微軟正黑體" panose="020B0604030504040204" pitchFamily="34" charset="-120"/>
                <a:ea typeface="微軟正黑體" panose="020B0604030504040204" pitchFamily="34" charset="-120"/>
              </a:rPr>
              <a:t>永远</a:t>
            </a:r>
            <a:endParaRPr lang="en-US" altLang="zh-TW" sz="2800" dirty="0">
              <a:solidFill>
                <a:schemeClr val="bg1"/>
              </a:solidFill>
              <a:latin typeface="微軟正黑體" panose="020B0604030504040204" pitchFamily="34" charset="-120"/>
              <a:ea typeface="微軟正黑體" panose="020B0604030504040204" pitchFamily="34" charset="-120"/>
            </a:endParaRPr>
          </a:p>
        </p:txBody>
      </p:sp>
      <p:cxnSp>
        <p:nvCxnSpPr>
          <p:cNvPr id="10" name="直線接點 9">
            <a:extLst>
              <a:ext uri="{FF2B5EF4-FFF2-40B4-BE49-F238E27FC236}">
                <a16:creationId xmlns:a16="http://schemas.microsoft.com/office/drawing/2014/main" id="{32FC350C-1C13-4DDA-A8FD-BDC15F8EE7E2}"/>
              </a:ext>
            </a:extLst>
          </p:cNvPr>
          <p:cNvCxnSpPr>
            <a:cxnSpLocks/>
            <a:stCxn id="2" idx="3"/>
            <a:endCxn id="8" idx="1"/>
          </p:cNvCxnSpPr>
          <p:nvPr/>
        </p:nvCxnSpPr>
        <p:spPr>
          <a:xfrm>
            <a:off x="3249930" y="293902"/>
            <a:ext cx="1359375" cy="8003"/>
          </a:xfrm>
          <a:prstGeom prst="line">
            <a:avLst/>
          </a:prstGeom>
          <a:ln w="76200">
            <a:solidFill>
              <a:srgbClr val="006666"/>
            </a:solidFill>
          </a:ln>
        </p:spPr>
        <p:style>
          <a:lnRef idx="1">
            <a:schemeClr val="accent1"/>
          </a:lnRef>
          <a:fillRef idx="0">
            <a:schemeClr val="accent1"/>
          </a:fillRef>
          <a:effectRef idx="0">
            <a:schemeClr val="accent1"/>
          </a:effectRef>
          <a:fontRef idx="minor">
            <a:schemeClr val="tx1"/>
          </a:fontRef>
        </p:style>
      </p:cxnSp>
      <p:sp>
        <p:nvSpPr>
          <p:cNvPr id="8" name="文字方塊 7">
            <a:extLst>
              <a:ext uri="{FF2B5EF4-FFF2-40B4-BE49-F238E27FC236}">
                <a16:creationId xmlns:a16="http://schemas.microsoft.com/office/drawing/2014/main" id="{39F07E0F-BD92-4353-A9FA-AF6349DEE446}"/>
              </a:ext>
            </a:extLst>
          </p:cNvPr>
          <p:cNvSpPr txBox="1"/>
          <p:nvPr/>
        </p:nvSpPr>
        <p:spPr>
          <a:xfrm>
            <a:off x="4609305" y="40295"/>
            <a:ext cx="2900365" cy="523220"/>
          </a:xfrm>
          <a:prstGeom prst="rect">
            <a:avLst/>
          </a:prstGeom>
          <a:solidFill>
            <a:srgbClr val="006666"/>
          </a:solidFill>
          <a:ln w="38100">
            <a:solidFill>
              <a:srgbClr val="006666"/>
            </a:solidFill>
          </a:ln>
        </p:spPr>
        <p:txBody>
          <a:bodyPr wrap="square" rtlCol="0">
            <a:spAutoFit/>
          </a:bodyPr>
          <a:lstStyle/>
          <a:p>
            <a:pPr algn="ctr"/>
            <a:r>
              <a:rPr lang="zh-TW" altLang="en-US" sz="2800" dirty="0">
                <a:solidFill>
                  <a:schemeClr val="bg1"/>
                </a:solidFill>
                <a:latin typeface="微軟正黑體" panose="020B0604030504040204" pitchFamily="34" charset="-120"/>
                <a:ea typeface="微軟正黑體" panose="020B0604030504040204" pitchFamily="34" charset="-120"/>
              </a:rPr>
              <a:t>永久</a:t>
            </a:r>
            <a:endParaRPr lang="en-US" altLang="zh-TW" sz="2800" dirty="0">
              <a:solidFill>
                <a:schemeClr val="bg1"/>
              </a:solidFill>
              <a:latin typeface="微軟正黑體" panose="020B0604030504040204" pitchFamily="34" charset="-120"/>
              <a:ea typeface="微軟正黑體" panose="020B0604030504040204" pitchFamily="34" charset="-120"/>
            </a:endParaRPr>
          </a:p>
        </p:txBody>
      </p:sp>
      <p:cxnSp>
        <p:nvCxnSpPr>
          <p:cNvPr id="12" name="直線接點 11">
            <a:extLst>
              <a:ext uri="{FF2B5EF4-FFF2-40B4-BE49-F238E27FC236}">
                <a16:creationId xmlns:a16="http://schemas.microsoft.com/office/drawing/2014/main" id="{D286DAC6-1998-4890-AC4C-2A628E292BFE}"/>
              </a:ext>
            </a:extLst>
          </p:cNvPr>
          <p:cNvCxnSpPr>
            <a:cxnSpLocks/>
            <a:stCxn id="8" idx="3"/>
            <a:endCxn id="3" idx="1"/>
          </p:cNvCxnSpPr>
          <p:nvPr/>
        </p:nvCxnSpPr>
        <p:spPr>
          <a:xfrm>
            <a:off x="7509670" y="301905"/>
            <a:ext cx="1451450" cy="0"/>
          </a:xfrm>
          <a:prstGeom prst="line">
            <a:avLst/>
          </a:prstGeom>
          <a:ln w="76200">
            <a:solidFill>
              <a:srgbClr val="006666"/>
            </a:solidFill>
          </a:ln>
        </p:spPr>
        <p:style>
          <a:lnRef idx="1">
            <a:schemeClr val="accent1"/>
          </a:lnRef>
          <a:fillRef idx="0">
            <a:schemeClr val="accent1"/>
          </a:fillRef>
          <a:effectRef idx="0">
            <a:schemeClr val="accent1"/>
          </a:effectRef>
          <a:fontRef idx="minor">
            <a:schemeClr val="tx1"/>
          </a:fontRef>
        </p:style>
      </p:cxnSp>
      <p:sp>
        <p:nvSpPr>
          <p:cNvPr id="4" name="文字方塊 3">
            <a:extLst>
              <a:ext uri="{FF2B5EF4-FFF2-40B4-BE49-F238E27FC236}">
                <a16:creationId xmlns:a16="http://schemas.microsoft.com/office/drawing/2014/main" id="{E211FE7E-9E2A-47A4-B395-A711D0492A72}"/>
              </a:ext>
            </a:extLst>
          </p:cNvPr>
          <p:cNvSpPr txBox="1"/>
          <p:nvPr/>
        </p:nvSpPr>
        <p:spPr>
          <a:xfrm>
            <a:off x="349565" y="904875"/>
            <a:ext cx="11511920" cy="5547481"/>
          </a:xfrm>
          <a:prstGeom prst="rect">
            <a:avLst/>
          </a:prstGeom>
          <a:noFill/>
        </p:spPr>
        <p:txBody>
          <a:bodyPr wrap="square" rtlCol="0">
            <a:spAutoFit/>
          </a:bodyPr>
          <a:lstStyle/>
          <a:p>
            <a:pPr>
              <a:lnSpc>
                <a:spcPct val="150000"/>
              </a:lnSpc>
            </a:pPr>
            <a:r>
              <a:rPr lang="en-US" altLang="zh-TW" sz="3000" dirty="0">
                <a:latin typeface="+mn-ea"/>
              </a:rPr>
              <a:t>1.</a:t>
            </a:r>
            <a:r>
              <a:rPr lang="zh-TW" altLang="en-US" sz="3000" dirty="0">
                <a:latin typeface="+mn-ea"/>
              </a:rPr>
              <a:t>从古至今，爱情一直是文学、艺术作品的</a:t>
            </a:r>
            <a:r>
              <a:rPr lang="zh-TW" altLang="en-US" sz="3000" dirty="0">
                <a:highlight>
                  <a:srgbClr val="FFFF00"/>
                </a:highlight>
                <a:latin typeface="+mn-ea"/>
              </a:rPr>
              <a:t>永恒</a:t>
            </a:r>
            <a:r>
              <a:rPr lang="zh-TW" altLang="en-US" sz="3000" dirty="0">
                <a:latin typeface="+mn-ea"/>
              </a:rPr>
              <a:t>主题。</a:t>
            </a:r>
            <a:endParaRPr lang="en-US" altLang="zh-TW" sz="3000" dirty="0">
              <a:latin typeface="+mn-ea"/>
            </a:endParaRPr>
          </a:p>
          <a:p>
            <a:pPr>
              <a:lnSpc>
                <a:spcPct val="150000"/>
              </a:lnSpc>
            </a:pPr>
            <a:r>
              <a:rPr lang="en-US" altLang="zh-TW" sz="3000" dirty="0">
                <a:latin typeface="+mn-ea"/>
              </a:rPr>
              <a:t>2.</a:t>
            </a:r>
            <a:r>
              <a:rPr lang="zh-TW" altLang="en-US" sz="3000" dirty="0">
                <a:latin typeface="+mn-ea"/>
              </a:rPr>
              <a:t>摄影师按下快门，把这幸福的时刻</a:t>
            </a:r>
            <a:r>
              <a:rPr lang="zh-TW" altLang="en-US" sz="3000" dirty="0">
                <a:highlight>
                  <a:srgbClr val="FFFF00"/>
                </a:highlight>
                <a:latin typeface="+mn-ea"/>
              </a:rPr>
              <a:t>永久</a:t>
            </a:r>
            <a:r>
              <a:rPr lang="zh-TW" altLang="en-US" sz="3000" dirty="0">
                <a:latin typeface="+mn-ea"/>
              </a:rPr>
              <a:t>定格在镜头中。</a:t>
            </a:r>
            <a:endParaRPr lang="en-US" altLang="zh-TW" sz="3000" dirty="0">
              <a:latin typeface="+mn-ea"/>
            </a:endParaRPr>
          </a:p>
          <a:p>
            <a:pPr>
              <a:lnSpc>
                <a:spcPct val="150000"/>
              </a:lnSpc>
            </a:pPr>
            <a:r>
              <a:rPr lang="en-US" altLang="zh-TW" sz="3000" dirty="0">
                <a:latin typeface="+mn-ea"/>
              </a:rPr>
              <a:t>3.</a:t>
            </a:r>
            <a:r>
              <a:rPr lang="zh-TW" altLang="en-US" sz="3000" dirty="0">
                <a:latin typeface="+mn-ea"/>
              </a:rPr>
              <a:t>不管走到哪儿，不管环境怎么改变，我都会</a:t>
            </a:r>
            <a:r>
              <a:rPr lang="zh-TW" altLang="en-US" sz="3000" dirty="0">
                <a:highlight>
                  <a:srgbClr val="FFFF00"/>
                </a:highlight>
                <a:latin typeface="+mn-ea"/>
              </a:rPr>
              <a:t>永远</a:t>
            </a:r>
            <a:r>
              <a:rPr lang="zh-TW" altLang="en-US" sz="3000" dirty="0">
                <a:latin typeface="+mn-ea"/>
              </a:rPr>
              <a:t>记得爸爸教导我</a:t>
            </a:r>
            <a:endParaRPr lang="en-US" altLang="zh-TW" sz="3000" dirty="0">
              <a:latin typeface="+mn-ea"/>
            </a:endParaRPr>
          </a:p>
          <a:p>
            <a:pPr>
              <a:lnSpc>
                <a:spcPct val="150000"/>
              </a:lnSpc>
            </a:pPr>
            <a:r>
              <a:rPr lang="zh-TW" altLang="en-US" sz="3000" dirty="0">
                <a:latin typeface="+mn-ea"/>
              </a:rPr>
              <a:t>   的一句话：“严以律己、宽以待人”。</a:t>
            </a:r>
            <a:endParaRPr lang="en-US" altLang="zh-TW" sz="3000" dirty="0">
              <a:latin typeface="+mn-ea"/>
            </a:endParaRPr>
          </a:p>
          <a:p>
            <a:pPr>
              <a:lnSpc>
                <a:spcPct val="150000"/>
              </a:lnSpc>
            </a:pPr>
            <a:r>
              <a:rPr lang="en-US" altLang="zh-TW" sz="3000" dirty="0">
                <a:latin typeface="+mn-ea"/>
              </a:rPr>
              <a:t>4.</a:t>
            </a:r>
            <a:r>
              <a:rPr lang="zh-TW" altLang="en-US" sz="3000" dirty="0">
                <a:latin typeface="+mn-ea"/>
              </a:rPr>
              <a:t>她们俩十分投缘，只要在一起，</a:t>
            </a:r>
            <a:r>
              <a:rPr lang="zh-TW" altLang="en-US" sz="3000" dirty="0">
                <a:highlight>
                  <a:srgbClr val="FFFF00"/>
                </a:highlight>
                <a:latin typeface="+mn-ea"/>
              </a:rPr>
              <a:t>永远</a:t>
            </a:r>
            <a:r>
              <a:rPr lang="zh-TW" altLang="en-US" sz="3000" dirty="0">
                <a:latin typeface="+mn-ea"/>
              </a:rPr>
              <a:t>都有说不完的话。</a:t>
            </a:r>
            <a:endParaRPr lang="en-US" altLang="zh-TW" sz="3000" dirty="0">
              <a:latin typeface="+mn-ea"/>
            </a:endParaRPr>
          </a:p>
          <a:p>
            <a:pPr>
              <a:lnSpc>
                <a:spcPct val="150000"/>
              </a:lnSpc>
            </a:pPr>
            <a:r>
              <a:rPr lang="en-US" altLang="zh-TW" sz="3000" dirty="0">
                <a:latin typeface="+mn-ea"/>
              </a:rPr>
              <a:t>5.</a:t>
            </a:r>
            <a:r>
              <a:rPr lang="zh-TW" altLang="en-US" sz="3000" dirty="0">
                <a:latin typeface="+mn-ea"/>
              </a:rPr>
              <a:t>不管过去、现在，还是将来，他都</a:t>
            </a:r>
            <a:r>
              <a:rPr lang="zh-TW" altLang="en-US" sz="3000" dirty="0">
                <a:highlight>
                  <a:srgbClr val="FFFF00"/>
                </a:highlight>
                <a:latin typeface="+mn-ea"/>
              </a:rPr>
              <a:t>永远</a:t>
            </a:r>
            <a:r>
              <a:rPr lang="zh-TW" altLang="en-US" sz="3000" dirty="0">
                <a:latin typeface="+mn-ea"/>
              </a:rPr>
              <a:t>是我最知心的朋友。</a:t>
            </a:r>
            <a:endParaRPr lang="en-US" altLang="zh-TW" sz="3000" dirty="0">
              <a:latin typeface="+mn-ea"/>
            </a:endParaRPr>
          </a:p>
          <a:p>
            <a:pPr>
              <a:lnSpc>
                <a:spcPct val="150000"/>
              </a:lnSpc>
            </a:pPr>
            <a:r>
              <a:rPr lang="en-US" altLang="zh-TW" sz="3000" dirty="0">
                <a:latin typeface="+mn-ea"/>
              </a:rPr>
              <a:t>6.</a:t>
            </a:r>
            <a:r>
              <a:rPr lang="zh-TW" altLang="en-US" sz="3000" dirty="0">
                <a:latin typeface="+mn-ea"/>
              </a:rPr>
              <a:t>为了纪念第二次世界大战，政府在市中心建立了一座永久性的建</a:t>
            </a:r>
            <a:endParaRPr lang="en-US" altLang="zh-TW" sz="3000" dirty="0">
              <a:latin typeface="+mn-ea"/>
            </a:endParaRPr>
          </a:p>
          <a:p>
            <a:pPr>
              <a:lnSpc>
                <a:spcPct val="150000"/>
              </a:lnSpc>
            </a:pPr>
            <a:r>
              <a:rPr lang="zh-TW" altLang="en-US" sz="3000" dirty="0">
                <a:latin typeface="+mn-ea"/>
              </a:rPr>
              <a:t>   筑物，让人们</a:t>
            </a:r>
            <a:r>
              <a:rPr lang="zh-TW" altLang="en-US" sz="3000" dirty="0">
                <a:highlight>
                  <a:srgbClr val="FFFF00"/>
                </a:highlight>
                <a:latin typeface="+mn-ea"/>
              </a:rPr>
              <a:t>永远</a:t>
            </a:r>
            <a:r>
              <a:rPr lang="zh-TW" altLang="en-US" sz="3000" dirty="0">
                <a:latin typeface="+mn-ea"/>
              </a:rPr>
              <a:t>记住历史。</a:t>
            </a:r>
          </a:p>
        </p:txBody>
      </p:sp>
    </p:spTree>
    <p:extLst>
      <p:ext uri="{BB962C8B-B14F-4D97-AF65-F5344CB8AC3E}">
        <p14:creationId xmlns:p14="http://schemas.microsoft.com/office/powerpoint/2010/main" val="4281792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A6432754-648C-4AD6-A289-25556EFC636D}"/>
              </a:ext>
            </a:extLst>
          </p:cNvPr>
          <p:cNvSpPr txBox="1"/>
          <p:nvPr/>
        </p:nvSpPr>
        <p:spPr>
          <a:xfrm>
            <a:off x="333497" y="0"/>
            <a:ext cx="11525005" cy="1107996"/>
          </a:xfrm>
          <a:prstGeom prst="rect">
            <a:avLst/>
          </a:prstGeom>
          <a:solidFill>
            <a:srgbClr val="660033"/>
          </a:solidFill>
        </p:spPr>
        <p:txBody>
          <a:bodyPr wrap="square" rtlCol="0">
            <a:spAutoFit/>
          </a:bodyPr>
          <a:lstStyle/>
          <a:p>
            <a:pPr algn="ctr"/>
            <a:r>
              <a:rPr lang="zh-TW" altLang="en-US" sz="6600" u="sng" dirty="0">
                <a:solidFill>
                  <a:schemeClr val="bg1"/>
                </a:solidFill>
                <a:latin typeface="微軟正黑體" panose="020B0604030504040204" pitchFamily="34" charset="-120"/>
                <a:ea typeface="微軟正黑體" panose="020B0604030504040204" pitchFamily="34" charset="-120"/>
              </a:rPr>
              <a:t>无</a:t>
            </a:r>
            <a:r>
              <a:rPr lang="zh-TW" altLang="en-US" sz="6600" dirty="0">
                <a:solidFill>
                  <a:schemeClr val="bg1"/>
                </a:solidFill>
                <a:latin typeface="微軟正黑體" panose="020B0604030504040204" pitchFamily="34" charset="-120"/>
                <a:ea typeface="微軟正黑體" panose="020B0604030504040204" pitchFamily="34" charset="-120"/>
              </a:rPr>
              <a:t>形</a:t>
            </a:r>
            <a:r>
              <a:rPr lang="zh-TW" altLang="en-US" sz="6600" u="sng" dirty="0">
                <a:solidFill>
                  <a:schemeClr val="bg1"/>
                </a:solidFill>
                <a:latin typeface="微軟正黑體" panose="020B0604030504040204" pitchFamily="34" charset="-120"/>
                <a:ea typeface="微軟正黑體" panose="020B0604030504040204" pitchFamily="34" charset="-120"/>
              </a:rPr>
              <a:t>无</a:t>
            </a:r>
            <a:r>
              <a:rPr lang="zh-TW" altLang="en-US" sz="6600" dirty="0">
                <a:solidFill>
                  <a:schemeClr val="bg1"/>
                </a:solidFill>
                <a:latin typeface="微軟正黑體" panose="020B0604030504040204" pitchFamily="34" charset="-120"/>
                <a:ea typeface="微軟正黑體" panose="020B0604030504040204" pitchFamily="34" charset="-120"/>
              </a:rPr>
              <a:t>状</a:t>
            </a:r>
            <a:endParaRPr lang="en-US" altLang="zh-TW" sz="6600" dirty="0">
              <a:solidFill>
                <a:schemeClr val="bg1"/>
              </a:solidFill>
              <a:latin typeface="微軟正黑體" panose="020B0604030504040204" pitchFamily="34" charset="-120"/>
              <a:ea typeface="微軟正黑體" panose="020B0604030504040204" pitchFamily="34" charset="-120"/>
            </a:endParaRPr>
          </a:p>
        </p:txBody>
      </p:sp>
      <p:sp>
        <p:nvSpPr>
          <p:cNvPr id="5" name="文字方塊 4">
            <a:extLst>
              <a:ext uri="{FF2B5EF4-FFF2-40B4-BE49-F238E27FC236}">
                <a16:creationId xmlns:a16="http://schemas.microsoft.com/office/drawing/2014/main" id="{4A824F04-5B21-4CAC-9E28-DE231C124E7C}"/>
              </a:ext>
            </a:extLst>
          </p:cNvPr>
          <p:cNvSpPr txBox="1"/>
          <p:nvPr/>
        </p:nvSpPr>
        <p:spPr>
          <a:xfrm>
            <a:off x="333497" y="1133441"/>
            <a:ext cx="11525005" cy="2956515"/>
          </a:xfrm>
          <a:prstGeom prst="rect">
            <a:avLst/>
          </a:prstGeom>
          <a:noFill/>
          <a:ln>
            <a:solidFill>
              <a:schemeClr val="tx1"/>
            </a:solidFill>
          </a:ln>
        </p:spPr>
        <p:txBody>
          <a:bodyPr wrap="square" rtlCol="0">
            <a:spAutoFit/>
          </a:bodyPr>
          <a:lstStyle/>
          <a:p>
            <a:pPr>
              <a:lnSpc>
                <a:spcPct val="150000"/>
              </a:lnSpc>
            </a:pPr>
            <a:r>
              <a:rPr lang="en-US" altLang="zh-TW" sz="3200" dirty="0">
                <a:latin typeface="+mn-ea"/>
              </a:rPr>
              <a:t>1.</a:t>
            </a:r>
            <a:r>
              <a:rPr lang="zh-TW" altLang="en-US" sz="3200" dirty="0">
                <a:latin typeface="+mn-ea"/>
              </a:rPr>
              <a:t> 无形无状：意思是没有具体的、可以触摸的形状。</a:t>
            </a:r>
            <a:endParaRPr lang="en-US" altLang="zh-TW" sz="3200" dirty="0">
              <a:latin typeface="+mn-ea"/>
            </a:endParaRPr>
          </a:p>
          <a:p>
            <a:pPr fontAlgn="base">
              <a:lnSpc>
                <a:spcPct val="150000"/>
              </a:lnSpc>
            </a:pPr>
            <a:r>
              <a:rPr lang="en-US" altLang="zh-TW" sz="3200" dirty="0">
                <a:latin typeface="+mn-ea"/>
              </a:rPr>
              <a:t>2.</a:t>
            </a:r>
            <a:r>
              <a:rPr lang="zh-TW" altLang="en-US" sz="3200" dirty="0">
                <a:latin typeface="+mn-ea"/>
              </a:rPr>
              <a:t>结构：无</a:t>
            </a:r>
            <a:r>
              <a:rPr lang="en-US" altLang="zh-TW" sz="3200" dirty="0">
                <a:latin typeface="+mn-ea"/>
              </a:rPr>
              <a:t>+N1+</a:t>
            </a:r>
            <a:r>
              <a:rPr lang="zh-TW" altLang="en-US" sz="3200" dirty="0">
                <a:latin typeface="+mn-ea"/>
              </a:rPr>
              <a:t>无</a:t>
            </a:r>
            <a:r>
              <a:rPr lang="en-US" altLang="zh-TW" sz="3200" dirty="0">
                <a:latin typeface="+mn-ea"/>
              </a:rPr>
              <a:t>+N2</a:t>
            </a:r>
          </a:p>
          <a:p>
            <a:pPr fontAlgn="base">
              <a:lnSpc>
                <a:spcPct val="150000"/>
              </a:lnSpc>
            </a:pPr>
            <a:r>
              <a:rPr lang="en-US" altLang="zh-TW" sz="3200" dirty="0">
                <a:latin typeface="+mn-ea"/>
              </a:rPr>
              <a:t>3.</a:t>
            </a:r>
            <a:r>
              <a:rPr lang="zh-TW" altLang="en-US" sz="3200" dirty="0">
                <a:latin typeface="+mn-ea"/>
              </a:rPr>
              <a:t>两个“无”后面的名词可以改变 </a:t>
            </a:r>
            <a:endParaRPr lang="en-US" altLang="zh-TW" sz="3200" dirty="0">
              <a:latin typeface="+mn-ea"/>
            </a:endParaRPr>
          </a:p>
          <a:p>
            <a:pPr fontAlgn="base">
              <a:lnSpc>
                <a:spcPct val="150000"/>
              </a:lnSpc>
            </a:pPr>
            <a:r>
              <a:rPr lang="en-US" altLang="zh-TW" sz="3200" dirty="0">
                <a:latin typeface="+mn-ea"/>
              </a:rPr>
              <a:t>4.</a:t>
            </a:r>
            <a:r>
              <a:rPr lang="zh-TW" altLang="en-US" sz="3200" dirty="0">
                <a:latin typeface="+mn-ea"/>
              </a:rPr>
              <a:t>此结构中，“无”都可以改为“没”，也可以改为“有”。</a:t>
            </a:r>
            <a:endParaRPr lang="en-US" altLang="zh-TW" sz="3200" dirty="0">
              <a:latin typeface="+mn-ea"/>
            </a:endParaRPr>
          </a:p>
        </p:txBody>
      </p:sp>
      <p:graphicFrame>
        <p:nvGraphicFramePr>
          <p:cNvPr id="8" name="表格 8">
            <a:extLst>
              <a:ext uri="{FF2B5EF4-FFF2-40B4-BE49-F238E27FC236}">
                <a16:creationId xmlns:a16="http://schemas.microsoft.com/office/drawing/2014/main" id="{C2D140FC-1992-4E45-BEA5-9FD419BC36D0}"/>
              </a:ext>
            </a:extLst>
          </p:cNvPr>
          <p:cNvGraphicFramePr>
            <a:graphicFrameLocks noGrp="1"/>
          </p:cNvGraphicFramePr>
          <p:nvPr>
            <p:extLst>
              <p:ext uri="{D42A27DB-BD31-4B8C-83A1-F6EECF244321}">
                <p14:modId xmlns:p14="http://schemas.microsoft.com/office/powerpoint/2010/main" val="891627865"/>
              </p:ext>
            </p:extLst>
          </p:nvPr>
        </p:nvGraphicFramePr>
        <p:xfrm>
          <a:off x="333498" y="4187305"/>
          <a:ext cx="11525004" cy="2483564"/>
        </p:xfrm>
        <a:graphic>
          <a:graphicData uri="http://schemas.openxmlformats.org/drawingml/2006/table">
            <a:tbl>
              <a:tblPr firstRow="1" bandRow="1">
                <a:tableStyleId>{5DA37D80-6434-44D0-A028-1B22A696006F}</a:tableStyleId>
              </a:tblPr>
              <a:tblGrid>
                <a:gridCol w="3841668">
                  <a:extLst>
                    <a:ext uri="{9D8B030D-6E8A-4147-A177-3AD203B41FA5}">
                      <a16:colId xmlns:a16="http://schemas.microsoft.com/office/drawing/2014/main" val="3920805226"/>
                    </a:ext>
                  </a:extLst>
                </a:gridCol>
                <a:gridCol w="3841668">
                  <a:extLst>
                    <a:ext uri="{9D8B030D-6E8A-4147-A177-3AD203B41FA5}">
                      <a16:colId xmlns:a16="http://schemas.microsoft.com/office/drawing/2014/main" val="147137345"/>
                    </a:ext>
                  </a:extLst>
                </a:gridCol>
                <a:gridCol w="3841668">
                  <a:extLst>
                    <a:ext uri="{9D8B030D-6E8A-4147-A177-3AD203B41FA5}">
                      <a16:colId xmlns:a16="http://schemas.microsoft.com/office/drawing/2014/main" val="2835158356"/>
                    </a:ext>
                  </a:extLst>
                </a:gridCol>
              </a:tblGrid>
              <a:tr h="6208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30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无钱</a:t>
                      </a:r>
                      <a:r>
                        <a:rPr kumimoji="0" lang="en-US" altLang="zh-TW" sz="30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a:t>
                      </a:r>
                      <a:r>
                        <a:rPr kumimoji="0" lang="zh-TW" altLang="en-US" sz="30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权</a:t>
                      </a:r>
                      <a:r>
                        <a:rPr kumimoji="0" lang="en-US" altLang="zh-TW" sz="30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a:t>
                      </a:r>
                      <a:r>
                        <a:rPr kumimoji="0" lang="zh-TW" altLang="en-US" sz="30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无势</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30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无树无草</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30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无灾无难</a:t>
                      </a:r>
                    </a:p>
                  </a:txBody>
                  <a:tcPr/>
                </a:tc>
                <a:extLst>
                  <a:ext uri="{0D108BD9-81ED-4DB2-BD59-A6C34878D82A}">
                    <a16:rowId xmlns:a16="http://schemas.microsoft.com/office/drawing/2014/main" val="3557471837"/>
                  </a:ext>
                </a:extLst>
              </a:tr>
              <a:tr h="6208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30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无房无车</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30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无章无法</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30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无头无绪</a:t>
                      </a:r>
                    </a:p>
                  </a:txBody>
                  <a:tcPr/>
                </a:tc>
                <a:extLst>
                  <a:ext uri="{0D108BD9-81ED-4DB2-BD59-A6C34878D82A}">
                    <a16:rowId xmlns:a16="http://schemas.microsoft.com/office/drawing/2014/main" val="368569592"/>
                  </a:ext>
                </a:extLst>
              </a:tr>
              <a:tr h="6208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30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无电无水</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30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无儿无女</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30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无头无尾</a:t>
                      </a:r>
                    </a:p>
                  </a:txBody>
                  <a:tcPr/>
                </a:tc>
                <a:extLst>
                  <a:ext uri="{0D108BD9-81ED-4DB2-BD59-A6C34878D82A}">
                    <a16:rowId xmlns:a16="http://schemas.microsoft.com/office/drawing/2014/main" val="2049385927"/>
                  </a:ext>
                </a:extLst>
              </a:tr>
              <a:tr h="6208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30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无名无利</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30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无风无雨</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30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无病无灾</a:t>
                      </a:r>
                    </a:p>
                  </a:txBody>
                  <a:tcPr/>
                </a:tc>
                <a:extLst>
                  <a:ext uri="{0D108BD9-81ED-4DB2-BD59-A6C34878D82A}">
                    <a16:rowId xmlns:a16="http://schemas.microsoft.com/office/drawing/2014/main" val="2379776381"/>
                  </a:ext>
                </a:extLst>
              </a:tr>
            </a:tbl>
          </a:graphicData>
        </a:graphic>
      </p:graphicFrame>
    </p:spTree>
    <p:extLst>
      <p:ext uri="{BB962C8B-B14F-4D97-AF65-F5344CB8AC3E}">
        <p14:creationId xmlns:p14="http://schemas.microsoft.com/office/powerpoint/2010/main" val="4213604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CF0EC150-58E0-45EB-B1D3-08A95AC4A51F}"/>
              </a:ext>
            </a:extLst>
          </p:cNvPr>
          <p:cNvSpPr txBox="1"/>
          <p:nvPr/>
        </p:nvSpPr>
        <p:spPr>
          <a:xfrm>
            <a:off x="0" y="0"/>
            <a:ext cx="2505075" cy="707886"/>
          </a:xfrm>
          <a:prstGeom prst="rect">
            <a:avLst/>
          </a:prstGeom>
          <a:solidFill>
            <a:srgbClr val="660033"/>
          </a:solidFill>
        </p:spPr>
        <p:txBody>
          <a:bodyPr wrap="square" rtlCol="0">
            <a:spAutoFit/>
          </a:bodyPr>
          <a:lstStyle/>
          <a:p>
            <a:pPr algn="ctr"/>
            <a:r>
              <a:rPr lang="zh-TW" altLang="en-US" sz="4000" u="sng" dirty="0">
                <a:solidFill>
                  <a:schemeClr val="bg1"/>
                </a:solidFill>
                <a:latin typeface="+mn-ea"/>
              </a:rPr>
              <a:t>无</a:t>
            </a:r>
            <a:r>
              <a:rPr lang="zh-TW" altLang="en-US" sz="4000" dirty="0">
                <a:solidFill>
                  <a:schemeClr val="bg1"/>
                </a:solidFill>
                <a:latin typeface="+mn-ea"/>
              </a:rPr>
              <a:t>形</a:t>
            </a:r>
            <a:r>
              <a:rPr lang="zh-TW" altLang="en-US" sz="4000" u="sng" dirty="0">
                <a:solidFill>
                  <a:schemeClr val="bg1"/>
                </a:solidFill>
                <a:latin typeface="+mn-ea"/>
              </a:rPr>
              <a:t>无</a:t>
            </a:r>
            <a:r>
              <a:rPr lang="zh-TW" altLang="en-US" sz="4000" dirty="0">
                <a:solidFill>
                  <a:schemeClr val="bg1"/>
                </a:solidFill>
                <a:latin typeface="+mn-ea"/>
              </a:rPr>
              <a:t>状</a:t>
            </a:r>
            <a:endParaRPr lang="en-US" altLang="zh-TW" sz="4000" dirty="0">
              <a:solidFill>
                <a:schemeClr val="bg1"/>
              </a:solidFill>
              <a:latin typeface="+mn-ea"/>
            </a:endParaRPr>
          </a:p>
        </p:txBody>
      </p:sp>
      <p:sp>
        <p:nvSpPr>
          <p:cNvPr id="3" name="文字方塊 2">
            <a:extLst>
              <a:ext uri="{FF2B5EF4-FFF2-40B4-BE49-F238E27FC236}">
                <a16:creationId xmlns:a16="http://schemas.microsoft.com/office/drawing/2014/main" id="{FA06E7BC-488E-4693-B765-0D398FAD77A5}"/>
              </a:ext>
            </a:extLst>
          </p:cNvPr>
          <p:cNvSpPr txBox="1"/>
          <p:nvPr/>
        </p:nvSpPr>
        <p:spPr>
          <a:xfrm>
            <a:off x="333375" y="707886"/>
            <a:ext cx="11525250" cy="4976555"/>
          </a:xfrm>
          <a:prstGeom prst="rect">
            <a:avLst/>
          </a:prstGeom>
          <a:noFill/>
        </p:spPr>
        <p:txBody>
          <a:bodyPr wrap="square" rtlCol="0">
            <a:spAutoFit/>
          </a:bodyPr>
          <a:lstStyle/>
          <a:p>
            <a:pPr>
              <a:lnSpc>
                <a:spcPct val="150000"/>
              </a:lnSpc>
            </a:pPr>
            <a:r>
              <a:rPr lang="en-US" altLang="zh-TW" sz="3600" dirty="0">
                <a:latin typeface="+mn-ea"/>
              </a:rPr>
              <a:t>1.</a:t>
            </a:r>
            <a:r>
              <a:rPr lang="zh-TW" altLang="en-US" sz="3600" dirty="0">
                <a:latin typeface="+mn-ea"/>
              </a:rPr>
              <a:t>炎夏酷暑，不仅</a:t>
            </a:r>
            <a:r>
              <a:rPr lang="en-US" altLang="zh-TW" sz="3600" dirty="0">
                <a:latin typeface="+mn-ea"/>
              </a:rPr>
              <a:t>____________</a:t>
            </a:r>
            <a:r>
              <a:rPr lang="zh-TW" altLang="en-US" sz="3600" dirty="0">
                <a:latin typeface="+mn-ea"/>
              </a:rPr>
              <a:t>，而且万里无云，太阳把人晒得无精打采。</a:t>
            </a:r>
            <a:endParaRPr lang="en-US" altLang="zh-TW" sz="3600" dirty="0">
              <a:latin typeface="+mn-ea"/>
            </a:endParaRPr>
          </a:p>
          <a:p>
            <a:pPr>
              <a:lnSpc>
                <a:spcPct val="150000"/>
              </a:lnSpc>
            </a:pPr>
            <a:r>
              <a:rPr lang="en-US" altLang="zh-TW" sz="3600" dirty="0">
                <a:latin typeface="+mn-ea"/>
              </a:rPr>
              <a:t>2.</a:t>
            </a:r>
            <a:r>
              <a:rPr lang="zh-TW" altLang="en-US" sz="3600" dirty="0">
                <a:latin typeface="+mn-ea"/>
              </a:rPr>
              <a:t>老人一生未婚，</a:t>
            </a:r>
            <a:r>
              <a:rPr lang="en-US" altLang="zh-TW" sz="3600" dirty="0">
                <a:latin typeface="+mn-ea"/>
              </a:rPr>
              <a:t>____________</a:t>
            </a:r>
            <a:r>
              <a:rPr lang="zh-TW" altLang="en-US" sz="3600" dirty="0">
                <a:latin typeface="+mn-ea"/>
              </a:rPr>
              <a:t>，晚年生活更是非常孤独。</a:t>
            </a:r>
            <a:endParaRPr lang="en-US" altLang="zh-TW" sz="3600" dirty="0">
              <a:latin typeface="+mn-ea"/>
            </a:endParaRPr>
          </a:p>
          <a:p>
            <a:pPr>
              <a:lnSpc>
                <a:spcPct val="150000"/>
              </a:lnSpc>
            </a:pPr>
            <a:r>
              <a:rPr lang="zh-TW" altLang="en-US" sz="3600" dirty="0">
                <a:latin typeface="+mn-ea"/>
              </a:rPr>
              <a:t>   好在志愿者们经常有陪伴她，给她的生活带来一缕阳光。</a:t>
            </a:r>
            <a:endParaRPr lang="en-US" altLang="zh-TW" sz="3600" dirty="0">
              <a:latin typeface="+mn-ea"/>
            </a:endParaRPr>
          </a:p>
          <a:p>
            <a:pPr>
              <a:lnSpc>
                <a:spcPct val="150000"/>
              </a:lnSpc>
            </a:pPr>
            <a:r>
              <a:rPr lang="en-US" altLang="zh-TW" sz="3600" dirty="0">
                <a:latin typeface="+mn-ea"/>
              </a:rPr>
              <a:t>3.</a:t>
            </a:r>
            <a:r>
              <a:rPr lang="zh-TW" altLang="en-US" sz="3600" dirty="0">
                <a:latin typeface="+mn-ea"/>
              </a:rPr>
              <a:t>地震发生以后，这里</a:t>
            </a:r>
            <a:r>
              <a:rPr lang="en-US" altLang="zh-TW" sz="3600" dirty="0">
                <a:latin typeface="+mn-ea"/>
              </a:rPr>
              <a:t>____________</a:t>
            </a:r>
            <a:r>
              <a:rPr lang="zh-TW" altLang="en-US" sz="3600" dirty="0">
                <a:latin typeface="+mn-ea"/>
              </a:rPr>
              <a:t>，交通也断绝了，人</a:t>
            </a:r>
            <a:endParaRPr lang="en-US" altLang="zh-TW" sz="3600" dirty="0">
              <a:latin typeface="+mn-ea"/>
            </a:endParaRPr>
          </a:p>
          <a:p>
            <a:pPr>
              <a:lnSpc>
                <a:spcPct val="150000"/>
              </a:lnSpc>
            </a:pPr>
            <a:r>
              <a:rPr lang="zh-TW" altLang="en-US" sz="3600" dirty="0">
                <a:latin typeface="+mn-ea"/>
              </a:rPr>
              <a:t>   们的生活陷入了可怕的困境。</a:t>
            </a:r>
            <a:endParaRPr lang="en-US" altLang="zh-TW" sz="3600" dirty="0">
              <a:latin typeface="+mn-ea"/>
            </a:endParaRPr>
          </a:p>
        </p:txBody>
      </p:sp>
      <p:sp>
        <p:nvSpPr>
          <p:cNvPr id="4" name="文字方塊 3">
            <a:extLst>
              <a:ext uri="{FF2B5EF4-FFF2-40B4-BE49-F238E27FC236}">
                <a16:creationId xmlns:a16="http://schemas.microsoft.com/office/drawing/2014/main" id="{3809DB91-5606-4787-BA98-A3EABB54ADF9}"/>
              </a:ext>
            </a:extLst>
          </p:cNvPr>
          <p:cNvSpPr txBox="1"/>
          <p:nvPr/>
        </p:nvSpPr>
        <p:spPr>
          <a:xfrm>
            <a:off x="4105275" y="791944"/>
            <a:ext cx="2219325" cy="646331"/>
          </a:xfrm>
          <a:prstGeom prst="rect">
            <a:avLst/>
          </a:prstGeom>
          <a:noFill/>
        </p:spPr>
        <p:txBody>
          <a:bodyPr wrap="square" rtlCol="0">
            <a:spAutoFit/>
          </a:bodyPr>
          <a:lstStyle/>
          <a:p>
            <a:pPr algn="ctr"/>
            <a:r>
              <a:rPr lang="zh-TW" altLang="en-US" sz="3600" dirty="0">
                <a:solidFill>
                  <a:srgbClr val="FF0000"/>
                </a:solidFill>
                <a:latin typeface="+mn-ea"/>
              </a:rPr>
              <a:t>无风无雨</a:t>
            </a:r>
          </a:p>
        </p:txBody>
      </p:sp>
      <p:sp>
        <p:nvSpPr>
          <p:cNvPr id="5" name="文字方塊 4">
            <a:extLst>
              <a:ext uri="{FF2B5EF4-FFF2-40B4-BE49-F238E27FC236}">
                <a16:creationId xmlns:a16="http://schemas.microsoft.com/office/drawing/2014/main" id="{70BA8A17-01A3-4D7A-A524-71760EECD806}"/>
              </a:ext>
            </a:extLst>
          </p:cNvPr>
          <p:cNvSpPr txBox="1"/>
          <p:nvPr/>
        </p:nvSpPr>
        <p:spPr>
          <a:xfrm>
            <a:off x="4105274" y="2358122"/>
            <a:ext cx="2219325" cy="646331"/>
          </a:xfrm>
          <a:prstGeom prst="rect">
            <a:avLst/>
          </a:prstGeom>
          <a:noFill/>
        </p:spPr>
        <p:txBody>
          <a:bodyPr wrap="square" rtlCol="0">
            <a:spAutoFit/>
          </a:bodyPr>
          <a:lstStyle/>
          <a:p>
            <a:pPr algn="ctr"/>
            <a:r>
              <a:rPr lang="zh-TW" altLang="en-US" sz="3600" dirty="0">
                <a:solidFill>
                  <a:srgbClr val="FF0000"/>
                </a:solidFill>
                <a:latin typeface="+mn-ea"/>
              </a:rPr>
              <a:t>无儿无女</a:t>
            </a:r>
          </a:p>
        </p:txBody>
      </p:sp>
      <p:sp>
        <p:nvSpPr>
          <p:cNvPr id="6" name="文字方塊 5">
            <a:extLst>
              <a:ext uri="{FF2B5EF4-FFF2-40B4-BE49-F238E27FC236}">
                <a16:creationId xmlns:a16="http://schemas.microsoft.com/office/drawing/2014/main" id="{972C4064-EA07-4124-86D6-C1EA6F8F529A}"/>
              </a:ext>
            </a:extLst>
          </p:cNvPr>
          <p:cNvSpPr txBox="1"/>
          <p:nvPr/>
        </p:nvSpPr>
        <p:spPr>
          <a:xfrm>
            <a:off x="5076825" y="4008358"/>
            <a:ext cx="2219325" cy="646331"/>
          </a:xfrm>
          <a:prstGeom prst="rect">
            <a:avLst/>
          </a:prstGeom>
          <a:noFill/>
        </p:spPr>
        <p:txBody>
          <a:bodyPr wrap="square" rtlCol="0">
            <a:spAutoFit/>
          </a:bodyPr>
          <a:lstStyle/>
          <a:p>
            <a:pPr algn="ctr"/>
            <a:r>
              <a:rPr lang="zh-TW" altLang="en-US" sz="3600" dirty="0">
                <a:solidFill>
                  <a:srgbClr val="FF0000"/>
                </a:solidFill>
                <a:latin typeface="+mn-ea"/>
              </a:rPr>
              <a:t>无水无电</a:t>
            </a:r>
          </a:p>
        </p:txBody>
      </p:sp>
    </p:spTree>
    <p:extLst>
      <p:ext uri="{BB962C8B-B14F-4D97-AF65-F5344CB8AC3E}">
        <p14:creationId xmlns:p14="http://schemas.microsoft.com/office/powerpoint/2010/main" val="427609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CF0EC150-58E0-45EB-B1D3-08A95AC4A51F}"/>
              </a:ext>
            </a:extLst>
          </p:cNvPr>
          <p:cNvSpPr txBox="1"/>
          <p:nvPr/>
        </p:nvSpPr>
        <p:spPr>
          <a:xfrm>
            <a:off x="0" y="0"/>
            <a:ext cx="2505075" cy="707886"/>
          </a:xfrm>
          <a:prstGeom prst="rect">
            <a:avLst/>
          </a:prstGeom>
          <a:solidFill>
            <a:srgbClr val="660033"/>
          </a:solidFill>
        </p:spPr>
        <p:txBody>
          <a:bodyPr wrap="square" rtlCol="0">
            <a:spAutoFit/>
          </a:bodyPr>
          <a:lstStyle/>
          <a:p>
            <a:pPr algn="ctr"/>
            <a:r>
              <a:rPr lang="zh-TW" altLang="en-US" sz="4000" u="sng" dirty="0">
                <a:solidFill>
                  <a:schemeClr val="bg1"/>
                </a:solidFill>
                <a:latin typeface="微軟正黑體" panose="020B0604030504040204" pitchFamily="34" charset="-120"/>
                <a:ea typeface="微軟正黑體" panose="020B0604030504040204" pitchFamily="34" charset="-120"/>
              </a:rPr>
              <a:t>无</a:t>
            </a:r>
            <a:r>
              <a:rPr lang="zh-TW" altLang="en-US" sz="4000" dirty="0">
                <a:solidFill>
                  <a:schemeClr val="bg1"/>
                </a:solidFill>
                <a:latin typeface="微軟正黑體" panose="020B0604030504040204" pitchFamily="34" charset="-120"/>
                <a:ea typeface="微軟正黑體" panose="020B0604030504040204" pitchFamily="34" charset="-120"/>
              </a:rPr>
              <a:t>形</a:t>
            </a:r>
            <a:r>
              <a:rPr lang="zh-TW" altLang="en-US" sz="4000" u="sng" dirty="0">
                <a:solidFill>
                  <a:schemeClr val="bg1"/>
                </a:solidFill>
                <a:latin typeface="微軟正黑體" panose="020B0604030504040204" pitchFamily="34" charset="-120"/>
                <a:ea typeface="微軟正黑體" panose="020B0604030504040204" pitchFamily="34" charset="-120"/>
              </a:rPr>
              <a:t>无</a:t>
            </a:r>
            <a:r>
              <a:rPr lang="zh-TW" altLang="en-US" sz="4000" dirty="0">
                <a:solidFill>
                  <a:schemeClr val="bg1"/>
                </a:solidFill>
                <a:latin typeface="微軟正黑體" panose="020B0604030504040204" pitchFamily="34" charset="-120"/>
                <a:ea typeface="微軟正黑體" panose="020B0604030504040204" pitchFamily="34" charset="-120"/>
              </a:rPr>
              <a:t>状</a:t>
            </a:r>
            <a:endParaRPr lang="en-US" altLang="zh-TW" sz="4000" dirty="0">
              <a:solidFill>
                <a:schemeClr val="bg1"/>
              </a:solidFill>
              <a:latin typeface="微軟正黑體" panose="020B0604030504040204" pitchFamily="34" charset="-120"/>
              <a:ea typeface="微軟正黑體" panose="020B0604030504040204" pitchFamily="34" charset="-120"/>
            </a:endParaRPr>
          </a:p>
        </p:txBody>
      </p:sp>
      <p:sp>
        <p:nvSpPr>
          <p:cNvPr id="3" name="文字方塊 2">
            <a:extLst>
              <a:ext uri="{FF2B5EF4-FFF2-40B4-BE49-F238E27FC236}">
                <a16:creationId xmlns:a16="http://schemas.microsoft.com/office/drawing/2014/main" id="{FA06E7BC-488E-4693-B765-0D398FAD77A5}"/>
              </a:ext>
            </a:extLst>
          </p:cNvPr>
          <p:cNvSpPr txBox="1"/>
          <p:nvPr/>
        </p:nvSpPr>
        <p:spPr>
          <a:xfrm>
            <a:off x="333375" y="1285494"/>
            <a:ext cx="11525250" cy="4145558"/>
          </a:xfrm>
          <a:prstGeom prst="rect">
            <a:avLst/>
          </a:prstGeom>
          <a:noFill/>
        </p:spPr>
        <p:txBody>
          <a:bodyPr wrap="square" rtlCol="0">
            <a:spAutoFit/>
          </a:bodyPr>
          <a:lstStyle/>
          <a:p>
            <a:pPr>
              <a:lnSpc>
                <a:spcPct val="150000"/>
              </a:lnSpc>
            </a:pPr>
            <a:r>
              <a:rPr lang="en-US" altLang="zh-TW" sz="3600" dirty="0">
                <a:latin typeface="+mn-ea"/>
              </a:rPr>
              <a:t>4.</a:t>
            </a:r>
            <a:r>
              <a:rPr lang="zh-TW" altLang="en-US" sz="3600" dirty="0">
                <a:latin typeface="+mn-ea"/>
              </a:rPr>
              <a:t>他们家在当地</a:t>
            </a:r>
            <a:r>
              <a:rPr lang="en-US" altLang="zh-TW" sz="3600" dirty="0">
                <a:latin typeface="+mn-ea"/>
              </a:rPr>
              <a:t>____________</a:t>
            </a:r>
            <a:r>
              <a:rPr lang="zh-TW" altLang="en-US" sz="3600" dirty="0">
                <a:latin typeface="+mn-ea"/>
              </a:rPr>
              <a:t>，是有名望的大家族。</a:t>
            </a:r>
            <a:endParaRPr lang="en-US" altLang="zh-TW" sz="3600" dirty="0">
              <a:latin typeface="+mn-ea"/>
            </a:endParaRPr>
          </a:p>
          <a:p>
            <a:pPr>
              <a:lnSpc>
                <a:spcPct val="150000"/>
              </a:lnSpc>
            </a:pPr>
            <a:r>
              <a:rPr lang="en-US" altLang="zh-TW" sz="3600" dirty="0">
                <a:latin typeface="+mn-ea"/>
              </a:rPr>
              <a:t>5.</a:t>
            </a:r>
            <a:r>
              <a:rPr lang="zh-TW" altLang="en-US" sz="3600" dirty="0">
                <a:latin typeface="+mn-ea"/>
              </a:rPr>
              <a:t>你这篇文章</a:t>
            </a:r>
            <a:r>
              <a:rPr lang="en-US" altLang="zh-TW" sz="3600" dirty="0">
                <a:latin typeface="+mn-ea"/>
              </a:rPr>
              <a:t>____________</a:t>
            </a:r>
            <a:r>
              <a:rPr lang="zh-TW" altLang="en-US" sz="3600" dirty="0">
                <a:latin typeface="+mn-ea"/>
              </a:rPr>
              <a:t>，让人看了不知所云，必须进</a:t>
            </a:r>
            <a:endParaRPr lang="en-US" altLang="zh-TW" sz="3600" dirty="0">
              <a:latin typeface="+mn-ea"/>
            </a:endParaRPr>
          </a:p>
          <a:p>
            <a:pPr>
              <a:lnSpc>
                <a:spcPct val="150000"/>
              </a:lnSpc>
            </a:pPr>
            <a:r>
              <a:rPr lang="en-US" altLang="zh-TW" sz="3600" dirty="0">
                <a:latin typeface="+mn-ea"/>
              </a:rPr>
              <a:t>   </a:t>
            </a:r>
            <a:r>
              <a:rPr lang="zh-TW" altLang="en-US" sz="3600" dirty="0">
                <a:latin typeface="+mn-ea"/>
              </a:rPr>
              <a:t>行修改。</a:t>
            </a:r>
            <a:endParaRPr lang="en-US" altLang="zh-TW" sz="3600" dirty="0">
              <a:latin typeface="+mn-ea"/>
            </a:endParaRPr>
          </a:p>
          <a:p>
            <a:pPr>
              <a:lnSpc>
                <a:spcPct val="150000"/>
              </a:lnSpc>
            </a:pPr>
            <a:r>
              <a:rPr lang="en-US" altLang="zh-TW" sz="3600" dirty="0">
                <a:latin typeface="+mn-ea"/>
              </a:rPr>
              <a:t>6.</a:t>
            </a:r>
            <a:r>
              <a:rPr lang="zh-TW" altLang="en-US" sz="3600" dirty="0">
                <a:latin typeface="+mn-ea"/>
              </a:rPr>
              <a:t>小区里面</a:t>
            </a:r>
            <a:r>
              <a:rPr lang="en-US" altLang="zh-TW" sz="3600" dirty="0">
                <a:latin typeface="+mn-ea"/>
              </a:rPr>
              <a:t>____________</a:t>
            </a:r>
            <a:r>
              <a:rPr lang="zh-TW" altLang="en-US" sz="3600" dirty="0">
                <a:latin typeface="+mn-ea"/>
              </a:rPr>
              <a:t>，环境非常优美，怪不得房价那</a:t>
            </a:r>
            <a:endParaRPr lang="en-US" altLang="zh-TW" sz="3600" dirty="0">
              <a:latin typeface="+mn-ea"/>
            </a:endParaRPr>
          </a:p>
          <a:p>
            <a:pPr>
              <a:lnSpc>
                <a:spcPct val="150000"/>
              </a:lnSpc>
            </a:pPr>
            <a:r>
              <a:rPr lang="en-US" altLang="zh-TW" sz="3600" dirty="0">
                <a:latin typeface="+mn-ea"/>
              </a:rPr>
              <a:t>   </a:t>
            </a:r>
            <a:r>
              <a:rPr lang="zh-TW" altLang="en-US" sz="3600" dirty="0">
                <a:latin typeface="+mn-ea"/>
              </a:rPr>
              <a:t>么贵呢！</a:t>
            </a:r>
          </a:p>
        </p:txBody>
      </p:sp>
      <p:sp>
        <p:nvSpPr>
          <p:cNvPr id="4" name="文字方塊 3">
            <a:extLst>
              <a:ext uri="{FF2B5EF4-FFF2-40B4-BE49-F238E27FC236}">
                <a16:creationId xmlns:a16="http://schemas.microsoft.com/office/drawing/2014/main" id="{DEE975B4-387E-43F8-BED5-926228BC473B}"/>
              </a:ext>
            </a:extLst>
          </p:cNvPr>
          <p:cNvSpPr txBox="1"/>
          <p:nvPr/>
        </p:nvSpPr>
        <p:spPr>
          <a:xfrm>
            <a:off x="3343275" y="2207735"/>
            <a:ext cx="2219325" cy="646331"/>
          </a:xfrm>
          <a:prstGeom prst="rect">
            <a:avLst/>
          </a:prstGeom>
          <a:noFill/>
        </p:spPr>
        <p:txBody>
          <a:bodyPr wrap="square" rtlCol="0">
            <a:spAutoFit/>
          </a:bodyPr>
          <a:lstStyle/>
          <a:p>
            <a:pPr algn="ctr"/>
            <a:r>
              <a:rPr lang="zh-TW" altLang="en-US" sz="3600" dirty="0">
                <a:solidFill>
                  <a:srgbClr val="FF0000"/>
                </a:solidFill>
              </a:rPr>
              <a:t>无头无绪</a:t>
            </a:r>
          </a:p>
        </p:txBody>
      </p:sp>
      <p:sp>
        <p:nvSpPr>
          <p:cNvPr id="5" name="文字方塊 4">
            <a:extLst>
              <a:ext uri="{FF2B5EF4-FFF2-40B4-BE49-F238E27FC236}">
                <a16:creationId xmlns:a16="http://schemas.microsoft.com/office/drawing/2014/main" id="{42E0C94B-89E9-4075-905A-B03FB92E4441}"/>
              </a:ext>
            </a:extLst>
          </p:cNvPr>
          <p:cNvSpPr txBox="1"/>
          <p:nvPr/>
        </p:nvSpPr>
        <p:spPr>
          <a:xfrm>
            <a:off x="2762250" y="3829050"/>
            <a:ext cx="2219325" cy="646331"/>
          </a:xfrm>
          <a:prstGeom prst="rect">
            <a:avLst/>
          </a:prstGeom>
          <a:noFill/>
        </p:spPr>
        <p:txBody>
          <a:bodyPr wrap="square" rtlCol="0">
            <a:spAutoFit/>
          </a:bodyPr>
          <a:lstStyle/>
          <a:p>
            <a:pPr algn="ctr"/>
            <a:r>
              <a:rPr lang="zh-TW" altLang="en-US" sz="3600" dirty="0">
                <a:solidFill>
                  <a:srgbClr val="FF0000"/>
                </a:solidFill>
              </a:rPr>
              <a:t>有树有草</a:t>
            </a:r>
          </a:p>
        </p:txBody>
      </p:sp>
      <p:sp>
        <p:nvSpPr>
          <p:cNvPr id="6" name="文字方塊 5">
            <a:extLst>
              <a:ext uri="{FF2B5EF4-FFF2-40B4-BE49-F238E27FC236}">
                <a16:creationId xmlns:a16="http://schemas.microsoft.com/office/drawing/2014/main" id="{6C306BF8-E292-4D23-935A-E421252F3DD8}"/>
              </a:ext>
            </a:extLst>
          </p:cNvPr>
          <p:cNvSpPr txBox="1"/>
          <p:nvPr/>
        </p:nvSpPr>
        <p:spPr>
          <a:xfrm>
            <a:off x="3633787" y="1379323"/>
            <a:ext cx="2219325" cy="646331"/>
          </a:xfrm>
          <a:prstGeom prst="rect">
            <a:avLst/>
          </a:prstGeom>
          <a:noFill/>
        </p:spPr>
        <p:txBody>
          <a:bodyPr wrap="square" rtlCol="0">
            <a:spAutoFit/>
          </a:bodyPr>
          <a:lstStyle/>
          <a:p>
            <a:pPr algn="ctr"/>
            <a:r>
              <a:rPr lang="zh-TW" altLang="en-US" sz="3600" dirty="0">
                <a:solidFill>
                  <a:srgbClr val="FF0000"/>
                </a:solidFill>
              </a:rPr>
              <a:t>有权有势</a:t>
            </a:r>
          </a:p>
        </p:txBody>
      </p:sp>
    </p:spTree>
    <p:extLst>
      <p:ext uri="{BB962C8B-B14F-4D97-AF65-F5344CB8AC3E}">
        <p14:creationId xmlns:p14="http://schemas.microsoft.com/office/powerpoint/2010/main" val="3053349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A6432754-648C-4AD6-A289-25556EFC636D}"/>
              </a:ext>
            </a:extLst>
          </p:cNvPr>
          <p:cNvSpPr txBox="1"/>
          <p:nvPr/>
        </p:nvSpPr>
        <p:spPr>
          <a:xfrm>
            <a:off x="333497" y="0"/>
            <a:ext cx="11525005" cy="1200329"/>
          </a:xfrm>
          <a:prstGeom prst="rect">
            <a:avLst/>
          </a:prstGeom>
          <a:solidFill>
            <a:srgbClr val="660033"/>
          </a:solidFill>
        </p:spPr>
        <p:txBody>
          <a:bodyPr wrap="square" rtlCol="0">
            <a:spAutoFit/>
          </a:bodyPr>
          <a:lstStyle/>
          <a:p>
            <a:pPr algn="ctr"/>
            <a:r>
              <a:rPr lang="zh-TW" altLang="en-US" sz="7200" u="sng" dirty="0">
                <a:solidFill>
                  <a:schemeClr val="bg1"/>
                </a:solidFill>
                <a:latin typeface="微軟正黑體" panose="020B0604030504040204" pitchFamily="34" charset="-120"/>
                <a:ea typeface="微軟正黑體" panose="020B0604030504040204" pitchFamily="34" charset="-120"/>
              </a:rPr>
              <a:t>无</a:t>
            </a:r>
            <a:r>
              <a:rPr lang="zh-TW" altLang="en-US" sz="7200" dirty="0">
                <a:solidFill>
                  <a:schemeClr val="bg1"/>
                </a:solidFill>
                <a:latin typeface="微軟正黑體" panose="020B0604030504040204" pitchFamily="34" charset="-120"/>
                <a:ea typeface="微軟正黑體" panose="020B0604030504040204" pitchFamily="34" charset="-120"/>
              </a:rPr>
              <a:t>影</a:t>
            </a:r>
            <a:r>
              <a:rPr lang="zh-TW" altLang="en-US" sz="7200" u="sng" dirty="0">
                <a:solidFill>
                  <a:schemeClr val="bg1"/>
                </a:solidFill>
                <a:latin typeface="微軟正黑體" panose="020B0604030504040204" pitchFamily="34" charset="-120"/>
                <a:ea typeface="微軟正黑體" panose="020B0604030504040204" pitchFamily="34" charset="-120"/>
              </a:rPr>
              <a:t>无</a:t>
            </a:r>
            <a:r>
              <a:rPr lang="zh-TW" altLang="en-US" sz="7200" dirty="0">
                <a:solidFill>
                  <a:schemeClr val="bg1"/>
                </a:solidFill>
                <a:latin typeface="微軟正黑體" panose="020B0604030504040204" pitchFamily="34" charset="-120"/>
                <a:ea typeface="微軟正黑體" panose="020B0604030504040204" pitchFamily="34" charset="-120"/>
              </a:rPr>
              <a:t>踪</a:t>
            </a:r>
            <a:endParaRPr lang="en-US" altLang="zh-TW" sz="7200" dirty="0">
              <a:solidFill>
                <a:schemeClr val="bg1"/>
              </a:solidFill>
              <a:latin typeface="微軟正黑體" panose="020B0604030504040204" pitchFamily="34" charset="-120"/>
              <a:ea typeface="微軟正黑體" panose="020B0604030504040204" pitchFamily="34" charset="-120"/>
            </a:endParaRPr>
          </a:p>
        </p:txBody>
      </p:sp>
      <p:sp>
        <p:nvSpPr>
          <p:cNvPr id="5" name="文字方塊 4">
            <a:extLst>
              <a:ext uri="{FF2B5EF4-FFF2-40B4-BE49-F238E27FC236}">
                <a16:creationId xmlns:a16="http://schemas.microsoft.com/office/drawing/2014/main" id="{4A824F04-5B21-4CAC-9E28-DE231C124E7C}"/>
              </a:ext>
            </a:extLst>
          </p:cNvPr>
          <p:cNvSpPr txBox="1"/>
          <p:nvPr/>
        </p:nvSpPr>
        <p:spPr>
          <a:xfrm>
            <a:off x="333495" y="1233690"/>
            <a:ext cx="11525005" cy="821572"/>
          </a:xfrm>
          <a:prstGeom prst="rect">
            <a:avLst/>
          </a:prstGeom>
          <a:noFill/>
          <a:ln>
            <a:solidFill>
              <a:schemeClr val="tx1"/>
            </a:solidFill>
          </a:ln>
        </p:spPr>
        <p:txBody>
          <a:bodyPr wrap="square" rtlCol="0">
            <a:spAutoFit/>
          </a:bodyPr>
          <a:lstStyle/>
          <a:p>
            <a:pPr algn="ctr">
              <a:lnSpc>
                <a:spcPct val="150000"/>
              </a:lnSpc>
            </a:pPr>
            <a:r>
              <a:rPr lang="zh-TW" altLang="en-US" sz="3600" dirty="0">
                <a:latin typeface="微軟正黑體" panose="020B0604030504040204" pitchFamily="34" charset="-120"/>
                <a:ea typeface="微軟正黑體" panose="020B0604030504040204" pitchFamily="34" charset="-120"/>
              </a:rPr>
              <a:t>无影无踪：意思是完全消失，没有一点儿影子和踪迹。</a:t>
            </a:r>
            <a:endParaRPr lang="en-US" altLang="zh-TW" sz="2800" dirty="0">
              <a:latin typeface="微軟正黑體" panose="020B0604030504040204" pitchFamily="34" charset="-120"/>
              <a:ea typeface="微軟正黑體" panose="020B0604030504040204" pitchFamily="34" charset="-120"/>
            </a:endParaRPr>
          </a:p>
        </p:txBody>
      </p:sp>
      <p:sp>
        <p:nvSpPr>
          <p:cNvPr id="3" name="文字方塊 2">
            <a:extLst>
              <a:ext uri="{FF2B5EF4-FFF2-40B4-BE49-F238E27FC236}">
                <a16:creationId xmlns:a16="http://schemas.microsoft.com/office/drawing/2014/main" id="{1C039CFE-10C6-42D6-AF4E-A67D0FB0E5B7}"/>
              </a:ext>
            </a:extLst>
          </p:cNvPr>
          <p:cNvSpPr txBox="1"/>
          <p:nvPr/>
        </p:nvSpPr>
        <p:spPr>
          <a:xfrm>
            <a:off x="333494" y="2178723"/>
            <a:ext cx="11525005" cy="646331"/>
          </a:xfrm>
          <a:prstGeom prst="rect">
            <a:avLst/>
          </a:prstGeom>
          <a:noFill/>
        </p:spPr>
        <p:txBody>
          <a:bodyPr wrap="square" rtlCol="0">
            <a:spAutoFit/>
          </a:bodyPr>
          <a:lstStyle/>
          <a:p>
            <a:r>
              <a:rPr lang="en-US" altLang="zh-TW" sz="3600" dirty="0"/>
              <a:t>1.</a:t>
            </a:r>
            <a:r>
              <a:rPr lang="zh-TW" altLang="en-US" sz="3600" dirty="0"/>
              <a:t>小兔子一蹦一跳地进了草地，一会儿就</a:t>
            </a:r>
            <a:r>
              <a:rPr lang="zh-TW" altLang="en-US" sz="3600" dirty="0">
                <a:highlight>
                  <a:srgbClr val="FFFF00"/>
                </a:highlight>
                <a:latin typeface="微軟正黑體" panose="020B0604030504040204" pitchFamily="34" charset="-120"/>
              </a:rPr>
              <a:t>无影无踪</a:t>
            </a:r>
            <a:r>
              <a:rPr lang="zh-TW" altLang="en-US" sz="3600" dirty="0">
                <a:latin typeface="微軟正黑體" panose="020B0604030504040204" pitchFamily="34" charset="-120"/>
              </a:rPr>
              <a:t>了。</a:t>
            </a:r>
            <a:endParaRPr lang="zh-TW" altLang="en-US" sz="3600" dirty="0"/>
          </a:p>
        </p:txBody>
      </p:sp>
      <p:graphicFrame>
        <p:nvGraphicFramePr>
          <p:cNvPr id="4" name="表格 5">
            <a:extLst>
              <a:ext uri="{FF2B5EF4-FFF2-40B4-BE49-F238E27FC236}">
                <a16:creationId xmlns:a16="http://schemas.microsoft.com/office/drawing/2014/main" id="{D66B8933-1629-4198-9328-E984B921A4EF}"/>
              </a:ext>
            </a:extLst>
          </p:cNvPr>
          <p:cNvGraphicFramePr>
            <a:graphicFrameLocks noGrp="1"/>
          </p:cNvGraphicFramePr>
          <p:nvPr>
            <p:extLst>
              <p:ext uri="{D42A27DB-BD31-4B8C-83A1-F6EECF244321}">
                <p14:modId xmlns:p14="http://schemas.microsoft.com/office/powerpoint/2010/main" val="2558782037"/>
              </p:ext>
            </p:extLst>
          </p:nvPr>
        </p:nvGraphicFramePr>
        <p:xfrm>
          <a:off x="333496" y="2948515"/>
          <a:ext cx="11525004" cy="3499908"/>
        </p:xfrm>
        <a:graphic>
          <a:graphicData uri="http://schemas.openxmlformats.org/drawingml/2006/table">
            <a:tbl>
              <a:tblPr firstRow="1" bandRow="1">
                <a:tableStyleId>{5DA37D80-6434-44D0-A028-1B22A696006F}</a:tableStyleId>
              </a:tblPr>
              <a:tblGrid>
                <a:gridCol w="2881251">
                  <a:extLst>
                    <a:ext uri="{9D8B030D-6E8A-4147-A177-3AD203B41FA5}">
                      <a16:colId xmlns:a16="http://schemas.microsoft.com/office/drawing/2014/main" val="1181109549"/>
                    </a:ext>
                  </a:extLst>
                </a:gridCol>
                <a:gridCol w="2881251">
                  <a:extLst>
                    <a:ext uri="{9D8B030D-6E8A-4147-A177-3AD203B41FA5}">
                      <a16:colId xmlns:a16="http://schemas.microsoft.com/office/drawing/2014/main" val="817923750"/>
                    </a:ext>
                  </a:extLst>
                </a:gridCol>
                <a:gridCol w="2881251">
                  <a:extLst>
                    <a:ext uri="{9D8B030D-6E8A-4147-A177-3AD203B41FA5}">
                      <a16:colId xmlns:a16="http://schemas.microsoft.com/office/drawing/2014/main" val="2875511918"/>
                    </a:ext>
                  </a:extLst>
                </a:gridCol>
                <a:gridCol w="2881251">
                  <a:extLst>
                    <a:ext uri="{9D8B030D-6E8A-4147-A177-3AD203B41FA5}">
                      <a16:colId xmlns:a16="http://schemas.microsoft.com/office/drawing/2014/main" val="555800367"/>
                    </a:ext>
                  </a:extLst>
                </a:gridCol>
              </a:tblGrid>
              <a:tr h="874977">
                <a:tc>
                  <a:txBody>
                    <a:bodyPr/>
                    <a:lstStyle/>
                    <a:p>
                      <a:pPr algn="ctr"/>
                      <a:r>
                        <a:rPr lang="zh-TW" altLang="en-US" sz="3200" dirty="0"/>
                        <a:t>无边无际</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3200" b="1" i="0" u="none" strike="noStrike" kern="1200" cap="none" spc="0" normalizeH="0" baseline="0" noProof="0" dirty="0">
                          <a:ln>
                            <a:noFill/>
                          </a:ln>
                          <a:solidFill>
                            <a:prstClr val="black"/>
                          </a:solidFill>
                          <a:effectLst/>
                          <a:uLnTx/>
                          <a:uFillTx/>
                          <a:latin typeface="+mn-lt"/>
                          <a:ea typeface="+mn-ea"/>
                          <a:cs typeface="+mn-cs"/>
                        </a:rPr>
                        <a:t>无牵无挂</a:t>
                      </a:r>
                      <a:endParaRPr kumimoji="0" lang="zh-TW" altLang="en-US" sz="3200" b="1" i="0" u="none" strike="noStrike" kern="1200" cap="none" spc="0" normalizeH="0" baseline="0" noProof="0" dirty="0">
                        <a:ln>
                          <a:noFill/>
                        </a:ln>
                        <a:solidFill>
                          <a:prstClr val="black"/>
                        </a:solidFill>
                        <a:effectLst/>
                        <a:uLnTx/>
                        <a:uFillTx/>
                        <a:latin typeface="Arial" panose="020B0604020202020204"/>
                        <a:ea typeface="微軟正黑體" panose="020B0604030504040204" pitchFamily="34" charset="-120"/>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3200" b="1" i="0" u="none" strike="noStrike" kern="1200" cap="none" spc="0" normalizeH="0" baseline="0" noProof="0" dirty="0">
                          <a:ln>
                            <a:noFill/>
                          </a:ln>
                          <a:solidFill>
                            <a:prstClr val="black"/>
                          </a:solidFill>
                          <a:effectLst/>
                          <a:uLnTx/>
                          <a:uFillTx/>
                          <a:latin typeface="Arial" panose="020B0604020202020204"/>
                          <a:ea typeface="微軟正黑體" panose="020B0604030504040204" pitchFamily="34" charset="-120"/>
                          <a:cs typeface="+mn-cs"/>
                        </a:rPr>
                        <a:t>无时无刻</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3200" b="1" i="0" u="none" strike="noStrike" kern="1200" cap="none" spc="0" normalizeH="0" baseline="0" noProof="0" dirty="0">
                          <a:ln>
                            <a:noFill/>
                          </a:ln>
                          <a:solidFill>
                            <a:prstClr val="black"/>
                          </a:solidFill>
                          <a:effectLst/>
                          <a:uLnTx/>
                          <a:uFillTx/>
                          <a:latin typeface="Arial" panose="020B0604020202020204"/>
                          <a:ea typeface="微軟正黑體" panose="020B0604030504040204" pitchFamily="34" charset="-120"/>
                          <a:cs typeface="+mn-cs"/>
                        </a:rPr>
                        <a:t>无缘无故</a:t>
                      </a:r>
                    </a:p>
                  </a:txBody>
                  <a:tcPr anchor="ctr"/>
                </a:tc>
                <a:extLst>
                  <a:ext uri="{0D108BD9-81ED-4DB2-BD59-A6C34878D82A}">
                    <a16:rowId xmlns:a16="http://schemas.microsoft.com/office/drawing/2014/main" val="3043887733"/>
                  </a:ext>
                </a:extLst>
              </a:tr>
              <a:tr h="8749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3200" b="1" i="0" u="none" strike="noStrike" kern="1200" cap="none" spc="0" normalizeH="0" baseline="0" noProof="0" dirty="0">
                          <a:ln>
                            <a:noFill/>
                          </a:ln>
                          <a:solidFill>
                            <a:prstClr val="black"/>
                          </a:solidFill>
                          <a:effectLst/>
                          <a:uLnTx/>
                          <a:uFillTx/>
                          <a:latin typeface="Arial" panose="020B0604020202020204"/>
                          <a:ea typeface="微軟正黑體" panose="020B0604030504040204" pitchFamily="34" charset="-120"/>
                          <a:cs typeface="+mn-cs"/>
                        </a:rPr>
                        <a:t>无法无天</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3200" b="1" i="0" u="none" strike="noStrike" kern="1200" cap="none" spc="0" normalizeH="0" baseline="0" noProof="0" dirty="0">
                          <a:ln>
                            <a:noFill/>
                          </a:ln>
                          <a:solidFill>
                            <a:prstClr val="black"/>
                          </a:solidFill>
                          <a:effectLst/>
                          <a:uLnTx/>
                          <a:uFillTx/>
                          <a:latin typeface="Arial" panose="020B0604020202020204"/>
                          <a:ea typeface="微軟正黑體" panose="020B0604030504040204" pitchFamily="34" charset="-120"/>
                          <a:cs typeface="+mn-cs"/>
                        </a:rPr>
                        <a:t>无亲无故</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3200" b="1" i="0" u="none" strike="noStrike" kern="1200" cap="none" spc="0" normalizeH="0" baseline="0" noProof="0" dirty="0">
                          <a:ln>
                            <a:noFill/>
                          </a:ln>
                          <a:solidFill>
                            <a:prstClr val="black"/>
                          </a:solidFill>
                          <a:effectLst/>
                          <a:uLnTx/>
                          <a:uFillTx/>
                          <a:latin typeface="Arial" panose="020B0604020202020204"/>
                          <a:ea typeface="微軟正黑體" panose="020B0604030504040204" pitchFamily="34" charset="-120"/>
                          <a:cs typeface="+mn-cs"/>
                        </a:rPr>
                        <a:t>无私无畏</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3200" b="1" i="0" u="none" strike="noStrike" kern="1200" cap="none" spc="0" normalizeH="0" baseline="0" noProof="0" dirty="0">
                        <a:ln>
                          <a:noFill/>
                        </a:ln>
                        <a:solidFill>
                          <a:prstClr val="black"/>
                        </a:solidFill>
                        <a:effectLst/>
                        <a:uLnTx/>
                        <a:uFillTx/>
                        <a:latin typeface="Arial" panose="020B0604020202020204"/>
                        <a:ea typeface="微軟正黑體" panose="020B0604030504040204" pitchFamily="34" charset="-120"/>
                        <a:cs typeface="+mn-cs"/>
                      </a:endParaRPr>
                    </a:p>
                  </a:txBody>
                  <a:tcPr anchor="ctr"/>
                </a:tc>
                <a:extLst>
                  <a:ext uri="{0D108BD9-81ED-4DB2-BD59-A6C34878D82A}">
                    <a16:rowId xmlns:a16="http://schemas.microsoft.com/office/drawing/2014/main" val="2466055343"/>
                  </a:ext>
                </a:extLst>
              </a:tr>
              <a:tr h="8749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3200" b="1" i="0" u="none" strike="noStrike" kern="1200" cap="none" spc="0" normalizeH="0" baseline="0" noProof="0" dirty="0">
                          <a:ln>
                            <a:noFill/>
                          </a:ln>
                          <a:solidFill>
                            <a:prstClr val="black"/>
                          </a:solidFill>
                          <a:effectLst/>
                          <a:uLnTx/>
                          <a:uFillTx/>
                          <a:latin typeface="Arial" panose="020B0604020202020204"/>
                          <a:ea typeface="微軟正黑體" panose="020B0604030504040204" pitchFamily="34" charset="-120"/>
                          <a:cs typeface="+mn-cs"/>
                        </a:rPr>
                        <a:t>无尽无休</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3200" b="1" i="0" u="none" strike="noStrike" kern="1200" cap="none" spc="0" normalizeH="0" baseline="0" noProof="0" dirty="0">
                          <a:ln>
                            <a:noFill/>
                          </a:ln>
                          <a:solidFill>
                            <a:prstClr val="black"/>
                          </a:solidFill>
                          <a:effectLst/>
                          <a:uLnTx/>
                          <a:uFillTx/>
                          <a:latin typeface="Arial" panose="020B0604020202020204"/>
                          <a:ea typeface="微軟正黑體" panose="020B0604030504040204" pitchFamily="34" charset="-120"/>
                          <a:cs typeface="+mn-cs"/>
                        </a:rPr>
                        <a:t>无穷无尽</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3200" b="1" i="0" u="none" strike="noStrike" kern="1200" cap="none" spc="0" normalizeH="0" baseline="0" noProof="0" dirty="0">
                          <a:ln>
                            <a:noFill/>
                          </a:ln>
                          <a:solidFill>
                            <a:prstClr val="black"/>
                          </a:solidFill>
                          <a:effectLst/>
                          <a:uLnTx/>
                          <a:uFillTx/>
                          <a:latin typeface="Arial" panose="020B0604020202020204"/>
                          <a:ea typeface="微軟正黑體" panose="020B0604030504040204" pitchFamily="34" charset="-120"/>
                          <a:cs typeface="+mn-cs"/>
                        </a:rPr>
                        <a:t>无依无靠</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3200" b="1" i="0" u="none" strike="noStrike" kern="1200" cap="none" spc="0" normalizeH="0" baseline="0" noProof="0" dirty="0">
                        <a:ln>
                          <a:noFill/>
                        </a:ln>
                        <a:solidFill>
                          <a:prstClr val="black"/>
                        </a:solidFill>
                        <a:effectLst/>
                        <a:uLnTx/>
                        <a:uFillTx/>
                        <a:latin typeface="Arial" panose="020B0604020202020204"/>
                        <a:ea typeface="微軟正黑體" panose="020B0604030504040204" pitchFamily="34" charset="-120"/>
                        <a:cs typeface="+mn-cs"/>
                      </a:endParaRPr>
                    </a:p>
                  </a:txBody>
                  <a:tcPr anchor="ctr"/>
                </a:tc>
                <a:extLst>
                  <a:ext uri="{0D108BD9-81ED-4DB2-BD59-A6C34878D82A}">
                    <a16:rowId xmlns:a16="http://schemas.microsoft.com/office/drawing/2014/main" val="2649937353"/>
                  </a:ext>
                </a:extLst>
              </a:tr>
              <a:tr h="8749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3200" b="1" i="0" u="none" strike="noStrike" kern="1200" cap="none" spc="0" normalizeH="0" baseline="0" noProof="0" dirty="0">
                          <a:ln>
                            <a:noFill/>
                          </a:ln>
                          <a:solidFill>
                            <a:prstClr val="black"/>
                          </a:solidFill>
                          <a:effectLst/>
                          <a:uLnTx/>
                          <a:uFillTx/>
                          <a:latin typeface="Arial" panose="020B0604020202020204"/>
                          <a:ea typeface="微軟正黑體" panose="020B0604030504040204" pitchFamily="34" charset="-120"/>
                          <a:cs typeface="+mn-cs"/>
                        </a:rPr>
                        <a:t>无拘无束</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3200" b="1" i="0" u="none" strike="noStrike" kern="1200" cap="none" spc="0" normalizeH="0" baseline="0" noProof="0" dirty="0">
                          <a:ln>
                            <a:noFill/>
                          </a:ln>
                          <a:solidFill>
                            <a:prstClr val="black"/>
                          </a:solidFill>
                          <a:effectLst/>
                          <a:uLnTx/>
                          <a:uFillTx/>
                          <a:latin typeface="Arial" panose="020B0604020202020204"/>
                          <a:ea typeface="微軟正黑體" panose="020B0604030504040204" pitchFamily="34" charset="-120"/>
                          <a:cs typeface="+mn-cs"/>
                        </a:rPr>
                        <a:t>无声无息</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3200" b="1" i="0" u="none" strike="noStrike" kern="1200" cap="none" spc="0" normalizeH="0" baseline="0" noProof="0" dirty="0">
                          <a:ln>
                            <a:noFill/>
                          </a:ln>
                          <a:solidFill>
                            <a:prstClr val="black"/>
                          </a:solidFill>
                          <a:effectLst/>
                          <a:uLnTx/>
                          <a:uFillTx/>
                          <a:latin typeface="Arial" panose="020B0604020202020204"/>
                          <a:ea typeface="微軟正黑體" panose="020B0604030504040204" pitchFamily="34" charset="-120"/>
                          <a:cs typeface="+mn-cs"/>
                        </a:rPr>
                        <a:t>无忧无虑</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3200" b="1" i="0" u="none" strike="noStrike" kern="1200" cap="none" spc="0" normalizeH="0" baseline="0" noProof="0" dirty="0">
                        <a:ln>
                          <a:noFill/>
                        </a:ln>
                        <a:solidFill>
                          <a:prstClr val="black"/>
                        </a:solidFill>
                        <a:effectLst/>
                        <a:uLnTx/>
                        <a:uFillTx/>
                        <a:latin typeface="Arial" panose="020B0604020202020204"/>
                        <a:ea typeface="微軟正黑體" panose="020B0604030504040204" pitchFamily="34" charset="-120"/>
                        <a:cs typeface="+mn-cs"/>
                      </a:endParaRPr>
                    </a:p>
                  </a:txBody>
                  <a:tcPr anchor="ctr"/>
                </a:tc>
                <a:extLst>
                  <a:ext uri="{0D108BD9-81ED-4DB2-BD59-A6C34878D82A}">
                    <a16:rowId xmlns:a16="http://schemas.microsoft.com/office/drawing/2014/main" val="2987910472"/>
                  </a:ext>
                </a:extLst>
              </a:tr>
            </a:tbl>
          </a:graphicData>
        </a:graphic>
      </p:graphicFrame>
    </p:spTree>
    <p:extLst>
      <p:ext uri="{BB962C8B-B14F-4D97-AF65-F5344CB8AC3E}">
        <p14:creationId xmlns:p14="http://schemas.microsoft.com/office/powerpoint/2010/main" val="2440503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6D84B35E-DA45-4C8C-BC65-902A40D94058}"/>
              </a:ext>
            </a:extLst>
          </p:cNvPr>
          <p:cNvSpPr txBox="1"/>
          <p:nvPr/>
        </p:nvSpPr>
        <p:spPr>
          <a:xfrm>
            <a:off x="0" y="0"/>
            <a:ext cx="2514478" cy="707886"/>
          </a:xfrm>
          <a:prstGeom prst="rect">
            <a:avLst/>
          </a:prstGeom>
          <a:solidFill>
            <a:srgbClr val="660033"/>
          </a:solidFill>
        </p:spPr>
        <p:txBody>
          <a:bodyPr wrap="square" rtlCol="0">
            <a:spAutoFit/>
          </a:bodyPr>
          <a:lstStyle/>
          <a:p>
            <a:pPr algn="ctr"/>
            <a:r>
              <a:rPr lang="zh-TW" altLang="en-US" sz="4000" u="sng" dirty="0">
                <a:solidFill>
                  <a:schemeClr val="bg1"/>
                </a:solidFill>
                <a:latin typeface="微軟正黑體" panose="020B0604030504040204" pitchFamily="34" charset="-120"/>
                <a:ea typeface="微軟正黑體" panose="020B0604030504040204" pitchFamily="34" charset="-120"/>
              </a:rPr>
              <a:t>无</a:t>
            </a:r>
            <a:r>
              <a:rPr lang="zh-TW" altLang="en-US" sz="4000" dirty="0">
                <a:solidFill>
                  <a:schemeClr val="bg1"/>
                </a:solidFill>
                <a:latin typeface="微軟正黑體" panose="020B0604030504040204" pitchFamily="34" charset="-120"/>
                <a:ea typeface="微軟正黑體" panose="020B0604030504040204" pitchFamily="34" charset="-120"/>
              </a:rPr>
              <a:t>影</a:t>
            </a:r>
            <a:r>
              <a:rPr lang="zh-TW" altLang="en-US" sz="4000" u="sng" dirty="0">
                <a:solidFill>
                  <a:schemeClr val="bg1"/>
                </a:solidFill>
                <a:latin typeface="微軟正黑體" panose="020B0604030504040204" pitchFamily="34" charset="-120"/>
                <a:ea typeface="微軟正黑體" panose="020B0604030504040204" pitchFamily="34" charset="-120"/>
              </a:rPr>
              <a:t>无</a:t>
            </a:r>
            <a:r>
              <a:rPr lang="zh-TW" altLang="en-US" sz="4000" dirty="0">
                <a:solidFill>
                  <a:schemeClr val="bg1"/>
                </a:solidFill>
                <a:latin typeface="微軟正黑體" panose="020B0604030504040204" pitchFamily="34" charset="-120"/>
                <a:ea typeface="微軟正黑體" panose="020B0604030504040204" pitchFamily="34" charset="-120"/>
              </a:rPr>
              <a:t>踪</a:t>
            </a:r>
            <a:endParaRPr lang="en-US" altLang="zh-TW" sz="4000" dirty="0">
              <a:solidFill>
                <a:schemeClr val="bg1"/>
              </a:solidFill>
              <a:latin typeface="微軟正黑體" panose="020B0604030504040204" pitchFamily="34" charset="-120"/>
              <a:ea typeface="微軟正黑體" panose="020B0604030504040204" pitchFamily="34" charset="-120"/>
            </a:endParaRPr>
          </a:p>
        </p:txBody>
      </p:sp>
      <p:sp>
        <p:nvSpPr>
          <p:cNvPr id="3" name="文字方塊 2">
            <a:extLst>
              <a:ext uri="{FF2B5EF4-FFF2-40B4-BE49-F238E27FC236}">
                <a16:creationId xmlns:a16="http://schemas.microsoft.com/office/drawing/2014/main" id="{F83E428A-6C16-4F33-92D5-DBEE7FF2D473}"/>
              </a:ext>
            </a:extLst>
          </p:cNvPr>
          <p:cNvSpPr txBox="1"/>
          <p:nvPr/>
        </p:nvSpPr>
        <p:spPr>
          <a:xfrm>
            <a:off x="333375" y="784086"/>
            <a:ext cx="11525250" cy="5807552"/>
          </a:xfrm>
          <a:prstGeom prst="rect">
            <a:avLst/>
          </a:prstGeom>
          <a:noFill/>
        </p:spPr>
        <p:txBody>
          <a:bodyPr wrap="square" rtlCol="0">
            <a:spAutoFit/>
          </a:bodyPr>
          <a:lstStyle/>
          <a:p>
            <a:pPr>
              <a:lnSpc>
                <a:spcPct val="150000"/>
              </a:lnSpc>
            </a:pPr>
            <a:r>
              <a:rPr lang="en-US" altLang="zh-TW" sz="3600" dirty="0">
                <a:latin typeface="+mn-ea"/>
              </a:rPr>
              <a:t>1.</a:t>
            </a:r>
            <a:r>
              <a:rPr lang="zh-TW" altLang="en-US" sz="3600" dirty="0">
                <a:latin typeface="+mn-ea"/>
              </a:rPr>
              <a:t>他是个外地来的打工仔，在这里</a:t>
            </a:r>
            <a:r>
              <a:rPr lang="en-US" altLang="zh-TW" sz="3600" dirty="0">
                <a:latin typeface="+mn-ea"/>
              </a:rPr>
              <a:t>____________</a:t>
            </a:r>
            <a:r>
              <a:rPr lang="zh-TW" altLang="en-US" sz="3600" dirty="0">
                <a:latin typeface="+mn-ea"/>
              </a:rPr>
              <a:t>，现在遇</a:t>
            </a:r>
            <a:endParaRPr lang="en-US" altLang="zh-TW" sz="3600" dirty="0">
              <a:latin typeface="+mn-ea"/>
            </a:endParaRPr>
          </a:p>
          <a:p>
            <a:pPr>
              <a:lnSpc>
                <a:spcPct val="150000"/>
              </a:lnSpc>
            </a:pPr>
            <a:r>
              <a:rPr lang="en-US" altLang="zh-TW" sz="3600" dirty="0">
                <a:latin typeface="+mn-ea"/>
              </a:rPr>
              <a:t>   </a:t>
            </a:r>
            <a:r>
              <a:rPr lang="zh-TW" altLang="en-US" sz="3600" dirty="0">
                <a:latin typeface="+mn-ea"/>
              </a:rPr>
              <a:t>到困难的事，大家都来伸把手吧。</a:t>
            </a:r>
            <a:endParaRPr lang="en-US" altLang="zh-TW" sz="3600" dirty="0">
              <a:latin typeface="+mn-ea"/>
            </a:endParaRPr>
          </a:p>
          <a:p>
            <a:pPr>
              <a:lnSpc>
                <a:spcPct val="150000"/>
              </a:lnSpc>
            </a:pPr>
            <a:r>
              <a:rPr lang="en-US" altLang="zh-TW" sz="3600" dirty="0">
                <a:latin typeface="+mn-ea"/>
              </a:rPr>
              <a:t>2.</a:t>
            </a:r>
            <a:r>
              <a:rPr lang="zh-TW" altLang="en-US" sz="3600" dirty="0">
                <a:latin typeface="+mn-ea"/>
              </a:rPr>
              <a:t>这是一片</a:t>
            </a:r>
            <a:r>
              <a:rPr lang="en-US" altLang="zh-TW" sz="3600" dirty="0">
                <a:latin typeface="+mn-ea"/>
              </a:rPr>
              <a:t>____________</a:t>
            </a:r>
            <a:r>
              <a:rPr lang="zh-TW" altLang="en-US" sz="3600" dirty="0">
                <a:latin typeface="+mn-ea"/>
              </a:rPr>
              <a:t>的黄土地，一眼望去，没有一丝</a:t>
            </a:r>
            <a:endParaRPr lang="en-US" altLang="zh-TW" sz="3600" dirty="0">
              <a:latin typeface="+mn-ea"/>
            </a:endParaRPr>
          </a:p>
          <a:p>
            <a:pPr>
              <a:lnSpc>
                <a:spcPct val="150000"/>
              </a:lnSpc>
            </a:pPr>
            <a:r>
              <a:rPr lang="en-US" altLang="zh-TW" sz="3600" dirty="0">
                <a:latin typeface="+mn-ea"/>
              </a:rPr>
              <a:t>   </a:t>
            </a:r>
            <a:r>
              <a:rPr lang="zh-TW" altLang="en-US" sz="3600" dirty="0">
                <a:latin typeface="+mn-ea"/>
              </a:rPr>
              <a:t>绿色。</a:t>
            </a:r>
            <a:endParaRPr lang="en-US" altLang="zh-TW" sz="3600" dirty="0">
              <a:latin typeface="+mn-ea"/>
            </a:endParaRPr>
          </a:p>
          <a:p>
            <a:pPr>
              <a:lnSpc>
                <a:spcPct val="150000"/>
              </a:lnSpc>
            </a:pPr>
            <a:r>
              <a:rPr lang="en-US" altLang="zh-TW" sz="3600" dirty="0">
                <a:latin typeface="+mn-ea"/>
              </a:rPr>
              <a:t>3.</a:t>
            </a:r>
            <a:r>
              <a:rPr lang="zh-TW" altLang="en-US" sz="3600" dirty="0">
                <a:latin typeface="+mn-ea"/>
              </a:rPr>
              <a:t>她唱了十年的歌了，一直梦想着有朝一日能够成为明</a:t>
            </a:r>
            <a:endParaRPr lang="en-US" altLang="zh-TW" sz="3600" dirty="0">
              <a:latin typeface="+mn-ea"/>
            </a:endParaRPr>
          </a:p>
          <a:p>
            <a:pPr>
              <a:lnSpc>
                <a:spcPct val="150000"/>
              </a:lnSpc>
            </a:pPr>
            <a:r>
              <a:rPr lang="en-US" altLang="zh-TW" sz="3600" dirty="0">
                <a:latin typeface="+mn-ea"/>
              </a:rPr>
              <a:t>   </a:t>
            </a:r>
            <a:r>
              <a:rPr lang="zh-TW" altLang="en-US" sz="3600" dirty="0">
                <a:latin typeface="+mn-ea"/>
              </a:rPr>
              <a:t>星，但到现在为止还是</a:t>
            </a:r>
            <a:r>
              <a:rPr lang="en-US" altLang="zh-TW" sz="3600" dirty="0">
                <a:latin typeface="+mn-ea"/>
              </a:rPr>
              <a:t>____________</a:t>
            </a:r>
            <a:r>
              <a:rPr lang="zh-TW" altLang="en-US" sz="3600" dirty="0">
                <a:latin typeface="+mn-ea"/>
              </a:rPr>
              <a:t>，没有什么人知道</a:t>
            </a:r>
            <a:endParaRPr lang="en-US" altLang="zh-TW" sz="3600" dirty="0">
              <a:latin typeface="+mn-ea"/>
            </a:endParaRPr>
          </a:p>
          <a:p>
            <a:pPr>
              <a:lnSpc>
                <a:spcPct val="150000"/>
              </a:lnSpc>
            </a:pPr>
            <a:r>
              <a:rPr lang="en-US" altLang="zh-TW" sz="3600" dirty="0">
                <a:latin typeface="+mn-ea"/>
              </a:rPr>
              <a:t>   </a:t>
            </a:r>
            <a:r>
              <a:rPr lang="zh-TW" altLang="en-US" sz="3600" dirty="0">
                <a:latin typeface="+mn-ea"/>
              </a:rPr>
              <a:t>他。</a:t>
            </a:r>
            <a:endParaRPr lang="en-US" altLang="zh-TW" sz="3600" dirty="0">
              <a:latin typeface="+mn-ea"/>
            </a:endParaRPr>
          </a:p>
        </p:txBody>
      </p:sp>
      <p:sp>
        <p:nvSpPr>
          <p:cNvPr id="4" name="文字方塊 3">
            <a:extLst>
              <a:ext uri="{FF2B5EF4-FFF2-40B4-BE49-F238E27FC236}">
                <a16:creationId xmlns:a16="http://schemas.microsoft.com/office/drawing/2014/main" id="{240CCCDD-F552-4701-A95B-86EFA032AF2D}"/>
              </a:ext>
            </a:extLst>
          </p:cNvPr>
          <p:cNvSpPr txBox="1"/>
          <p:nvPr/>
        </p:nvSpPr>
        <p:spPr>
          <a:xfrm>
            <a:off x="7372350" y="831711"/>
            <a:ext cx="2219325" cy="646331"/>
          </a:xfrm>
          <a:prstGeom prst="rect">
            <a:avLst/>
          </a:prstGeom>
          <a:noFill/>
        </p:spPr>
        <p:txBody>
          <a:bodyPr wrap="square" rtlCol="0">
            <a:spAutoFit/>
          </a:bodyPr>
          <a:lstStyle/>
          <a:p>
            <a:pPr algn="ctr"/>
            <a:r>
              <a:rPr lang="zh-TW" altLang="en-US" sz="3600" dirty="0">
                <a:solidFill>
                  <a:srgbClr val="FF0000"/>
                </a:solidFill>
              </a:rPr>
              <a:t>无依无靠</a:t>
            </a:r>
          </a:p>
        </p:txBody>
      </p:sp>
      <p:sp>
        <p:nvSpPr>
          <p:cNvPr id="6" name="文字方塊 5">
            <a:extLst>
              <a:ext uri="{FF2B5EF4-FFF2-40B4-BE49-F238E27FC236}">
                <a16:creationId xmlns:a16="http://schemas.microsoft.com/office/drawing/2014/main" id="{092717E6-6F56-49BC-91BD-FA158D724736}"/>
              </a:ext>
            </a:extLst>
          </p:cNvPr>
          <p:cNvSpPr txBox="1"/>
          <p:nvPr/>
        </p:nvSpPr>
        <p:spPr>
          <a:xfrm>
            <a:off x="2676525" y="2470011"/>
            <a:ext cx="2219325" cy="646331"/>
          </a:xfrm>
          <a:prstGeom prst="rect">
            <a:avLst/>
          </a:prstGeom>
          <a:noFill/>
        </p:spPr>
        <p:txBody>
          <a:bodyPr wrap="square" rtlCol="0">
            <a:spAutoFit/>
          </a:bodyPr>
          <a:lstStyle/>
          <a:p>
            <a:pPr algn="ctr"/>
            <a:r>
              <a:rPr lang="zh-TW" altLang="en-US" sz="3600" dirty="0">
                <a:solidFill>
                  <a:srgbClr val="FF0000"/>
                </a:solidFill>
              </a:rPr>
              <a:t>无边无际</a:t>
            </a:r>
          </a:p>
        </p:txBody>
      </p:sp>
      <p:sp>
        <p:nvSpPr>
          <p:cNvPr id="7" name="文字方塊 6">
            <a:extLst>
              <a:ext uri="{FF2B5EF4-FFF2-40B4-BE49-F238E27FC236}">
                <a16:creationId xmlns:a16="http://schemas.microsoft.com/office/drawing/2014/main" id="{879B10CA-C19A-437B-B633-046A213398B3}"/>
              </a:ext>
            </a:extLst>
          </p:cNvPr>
          <p:cNvSpPr txBox="1"/>
          <p:nvPr/>
        </p:nvSpPr>
        <p:spPr>
          <a:xfrm>
            <a:off x="5438775" y="4956036"/>
            <a:ext cx="2219325" cy="646331"/>
          </a:xfrm>
          <a:prstGeom prst="rect">
            <a:avLst/>
          </a:prstGeom>
          <a:noFill/>
        </p:spPr>
        <p:txBody>
          <a:bodyPr wrap="square" rtlCol="0">
            <a:spAutoFit/>
          </a:bodyPr>
          <a:lstStyle/>
          <a:p>
            <a:pPr algn="ctr"/>
            <a:r>
              <a:rPr lang="zh-TW" altLang="en-US" sz="3600" dirty="0">
                <a:solidFill>
                  <a:srgbClr val="FF0000"/>
                </a:solidFill>
              </a:rPr>
              <a:t>无声无息</a:t>
            </a:r>
          </a:p>
        </p:txBody>
      </p:sp>
    </p:spTree>
    <p:extLst>
      <p:ext uri="{BB962C8B-B14F-4D97-AF65-F5344CB8AC3E}">
        <p14:creationId xmlns:p14="http://schemas.microsoft.com/office/powerpoint/2010/main" val="3017939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A66EFCB0-C809-4FCD-AD8E-BAAC1C5FB7D3}"/>
              </a:ext>
            </a:extLst>
          </p:cNvPr>
          <p:cNvSpPr txBox="1"/>
          <p:nvPr/>
        </p:nvSpPr>
        <p:spPr>
          <a:xfrm>
            <a:off x="0" y="0"/>
            <a:ext cx="2514478" cy="707886"/>
          </a:xfrm>
          <a:prstGeom prst="rect">
            <a:avLst/>
          </a:prstGeom>
          <a:solidFill>
            <a:srgbClr val="660033"/>
          </a:solidFill>
        </p:spPr>
        <p:txBody>
          <a:bodyPr wrap="square" rtlCol="0">
            <a:spAutoFit/>
          </a:bodyPr>
          <a:lstStyle/>
          <a:p>
            <a:pPr algn="ctr"/>
            <a:r>
              <a:rPr lang="zh-TW" altLang="en-US" sz="4000" u="sng" dirty="0">
                <a:solidFill>
                  <a:schemeClr val="bg1"/>
                </a:solidFill>
                <a:latin typeface="微軟正黑體" panose="020B0604030504040204" pitchFamily="34" charset="-120"/>
                <a:ea typeface="微軟正黑體" panose="020B0604030504040204" pitchFamily="34" charset="-120"/>
              </a:rPr>
              <a:t>无</a:t>
            </a:r>
            <a:r>
              <a:rPr lang="zh-TW" altLang="en-US" sz="4000" dirty="0">
                <a:solidFill>
                  <a:schemeClr val="bg1"/>
                </a:solidFill>
                <a:latin typeface="微軟正黑體" panose="020B0604030504040204" pitchFamily="34" charset="-120"/>
                <a:ea typeface="微軟正黑體" panose="020B0604030504040204" pitchFamily="34" charset="-120"/>
              </a:rPr>
              <a:t>影</a:t>
            </a:r>
            <a:r>
              <a:rPr lang="zh-TW" altLang="en-US" sz="4000" u="sng" dirty="0">
                <a:solidFill>
                  <a:schemeClr val="bg1"/>
                </a:solidFill>
                <a:latin typeface="微軟正黑體" panose="020B0604030504040204" pitchFamily="34" charset="-120"/>
                <a:ea typeface="微軟正黑體" panose="020B0604030504040204" pitchFamily="34" charset="-120"/>
              </a:rPr>
              <a:t>无</a:t>
            </a:r>
            <a:r>
              <a:rPr lang="zh-TW" altLang="en-US" sz="4000" dirty="0">
                <a:solidFill>
                  <a:schemeClr val="bg1"/>
                </a:solidFill>
                <a:latin typeface="微軟正黑體" panose="020B0604030504040204" pitchFamily="34" charset="-120"/>
                <a:ea typeface="微軟正黑體" panose="020B0604030504040204" pitchFamily="34" charset="-120"/>
              </a:rPr>
              <a:t>踪</a:t>
            </a:r>
            <a:endParaRPr lang="en-US" altLang="zh-TW" sz="4000" dirty="0">
              <a:solidFill>
                <a:schemeClr val="bg1"/>
              </a:solidFill>
              <a:latin typeface="微軟正黑體" panose="020B0604030504040204" pitchFamily="34" charset="-120"/>
              <a:ea typeface="微軟正黑體" panose="020B0604030504040204" pitchFamily="34" charset="-120"/>
            </a:endParaRPr>
          </a:p>
        </p:txBody>
      </p:sp>
      <p:sp>
        <p:nvSpPr>
          <p:cNvPr id="3" name="文字方塊 2">
            <a:extLst>
              <a:ext uri="{FF2B5EF4-FFF2-40B4-BE49-F238E27FC236}">
                <a16:creationId xmlns:a16="http://schemas.microsoft.com/office/drawing/2014/main" id="{2C448F0D-1BE3-43F2-8DD6-2A7298356FFF}"/>
              </a:ext>
            </a:extLst>
          </p:cNvPr>
          <p:cNvSpPr txBox="1"/>
          <p:nvPr/>
        </p:nvSpPr>
        <p:spPr>
          <a:xfrm>
            <a:off x="333375" y="707886"/>
            <a:ext cx="11525250" cy="5807552"/>
          </a:xfrm>
          <a:prstGeom prst="rect">
            <a:avLst/>
          </a:prstGeom>
          <a:noFill/>
        </p:spPr>
        <p:txBody>
          <a:bodyPr wrap="square" rtlCol="0">
            <a:spAutoFit/>
          </a:bodyPr>
          <a:lstStyle/>
          <a:p>
            <a:pPr>
              <a:lnSpc>
                <a:spcPct val="150000"/>
              </a:lnSpc>
            </a:pPr>
            <a:r>
              <a:rPr lang="en-US" altLang="zh-TW" sz="3600" dirty="0">
                <a:latin typeface="+mn-ea"/>
              </a:rPr>
              <a:t>4.</a:t>
            </a:r>
            <a:r>
              <a:rPr lang="zh-TW" altLang="en-US" sz="3600" dirty="0">
                <a:latin typeface="+mn-ea"/>
              </a:rPr>
              <a:t>现在的孩子学习负担比较重，甚至影响了他们的身心</a:t>
            </a:r>
            <a:endParaRPr lang="en-US" altLang="zh-TW" sz="3600" dirty="0">
              <a:latin typeface="+mn-ea"/>
            </a:endParaRPr>
          </a:p>
          <a:p>
            <a:pPr>
              <a:lnSpc>
                <a:spcPct val="150000"/>
              </a:lnSpc>
            </a:pPr>
            <a:r>
              <a:rPr lang="en-US" altLang="zh-TW" sz="3600" dirty="0">
                <a:latin typeface="+mn-ea"/>
              </a:rPr>
              <a:t>   </a:t>
            </a:r>
            <a:r>
              <a:rPr lang="zh-TW" altLang="en-US" sz="3600" dirty="0">
                <a:latin typeface="+mn-ea"/>
              </a:rPr>
              <a:t>的健康成长，所以有的专家呼吁：把</a:t>
            </a:r>
            <a:r>
              <a:rPr lang="en-US" altLang="zh-TW" sz="3600" dirty="0">
                <a:latin typeface="+mn-ea"/>
              </a:rPr>
              <a:t>____________</a:t>
            </a:r>
            <a:r>
              <a:rPr lang="zh-TW" altLang="en-US" sz="3600" dirty="0">
                <a:latin typeface="+mn-ea"/>
              </a:rPr>
              <a:t>的童</a:t>
            </a:r>
            <a:endParaRPr lang="en-US" altLang="zh-TW" sz="3600" dirty="0">
              <a:latin typeface="+mn-ea"/>
            </a:endParaRPr>
          </a:p>
          <a:p>
            <a:pPr>
              <a:lnSpc>
                <a:spcPct val="150000"/>
              </a:lnSpc>
            </a:pPr>
            <a:r>
              <a:rPr lang="en-US" altLang="zh-TW" sz="3600" dirty="0">
                <a:latin typeface="+mn-ea"/>
              </a:rPr>
              <a:t>   </a:t>
            </a:r>
            <a:r>
              <a:rPr lang="zh-TW" altLang="en-US" sz="3600" dirty="0">
                <a:latin typeface="+mn-ea"/>
              </a:rPr>
              <a:t>年还给孩子。</a:t>
            </a:r>
            <a:endParaRPr lang="en-US" altLang="zh-TW" sz="3600" dirty="0">
              <a:latin typeface="+mn-ea"/>
            </a:endParaRPr>
          </a:p>
          <a:p>
            <a:pPr>
              <a:lnSpc>
                <a:spcPct val="150000"/>
              </a:lnSpc>
            </a:pPr>
            <a:r>
              <a:rPr lang="en-US" altLang="zh-TW" sz="3600" dirty="0">
                <a:latin typeface="+mn-ea"/>
              </a:rPr>
              <a:t>5.</a:t>
            </a:r>
            <a:r>
              <a:rPr lang="zh-TW" altLang="en-US" sz="3600" dirty="0">
                <a:latin typeface="+mn-ea"/>
              </a:rPr>
              <a:t>最近妈妈老是</a:t>
            </a:r>
            <a:r>
              <a:rPr lang="en-US" altLang="zh-TW" sz="3600" dirty="0">
                <a:latin typeface="+mn-ea"/>
              </a:rPr>
              <a:t>____________</a:t>
            </a:r>
            <a:r>
              <a:rPr lang="zh-TW" altLang="en-US" sz="3600" dirty="0">
                <a:latin typeface="+mn-ea"/>
              </a:rPr>
              <a:t>地发脾气，是不是到了更年</a:t>
            </a:r>
            <a:endParaRPr lang="en-US" altLang="zh-TW" sz="3600" dirty="0">
              <a:latin typeface="+mn-ea"/>
            </a:endParaRPr>
          </a:p>
          <a:p>
            <a:pPr>
              <a:lnSpc>
                <a:spcPct val="150000"/>
              </a:lnSpc>
            </a:pPr>
            <a:r>
              <a:rPr lang="en-US" altLang="zh-TW" sz="3600" dirty="0">
                <a:latin typeface="+mn-ea"/>
              </a:rPr>
              <a:t>   </a:t>
            </a:r>
            <a:r>
              <a:rPr lang="zh-TW" altLang="en-US" sz="3600" dirty="0">
                <a:latin typeface="+mn-ea"/>
              </a:rPr>
              <a:t>期了？</a:t>
            </a:r>
            <a:endParaRPr lang="en-US" altLang="zh-TW" sz="3600" dirty="0">
              <a:latin typeface="+mn-ea"/>
            </a:endParaRPr>
          </a:p>
          <a:p>
            <a:pPr>
              <a:lnSpc>
                <a:spcPct val="150000"/>
              </a:lnSpc>
            </a:pPr>
            <a:r>
              <a:rPr lang="en-US" altLang="zh-TW" sz="3600" dirty="0">
                <a:latin typeface="+mn-ea"/>
              </a:rPr>
              <a:t>6.</a:t>
            </a:r>
            <a:r>
              <a:rPr lang="zh-TW" altLang="en-US" sz="3600" dirty="0">
                <a:latin typeface="+mn-ea"/>
              </a:rPr>
              <a:t>辽阔的大海</a:t>
            </a:r>
            <a:r>
              <a:rPr lang="en-US" altLang="zh-TW" sz="3600" dirty="0">
                <a:latin typeface="+mn-ea"/>
              </a:rPr>
              <a:t>____________</a:t>
            </a:r>
            <a:r>
              <a:rPr lang="zh-TW" altLang="en-US" sz="3600" dirty="0">
                <a:latin typeface="+mn-ea"/>
              </a:rPr>
              <a:t>，站在大海的旁边，你会觉得</a:t>
            </a:r>
            <a:endParaRPr lang="en-US" altLang="zh-TW" sz="3600" dirty="0">
              <a:latin typeface="+mn-ea"/>
            </a:endParaRPr>
          </a:p>
          <a:p>
            <a:pPr>
              <a:lnSpc>
                <a:spcPct val="150000"/>
              </a:lnSpc>
            </a:pPr>
            <a:r>
              <a:rPr lang="en-US" altLang="zh-TW" sz="3600" dirty="0">
                <a:latin typeface="+mn-ea"/>
              </a:rPr>
              <a:t>   </a:t>
            </a:r>
            <a:r>
              <a:rPr lang="zh-TW" altLang="en-US" sz="3600" dirty="0">
                <a:latin typeface="+mn-ea"/>
              </a:rPr>
              <a:t>心胸开阔，心情舒畅，忘记所有的烦恼。</a:t>
            </a:r>
          </a:p>
        </p:txBody>
      </p:sp>
      <p:sp>
        <p:nvSpPr>
          <p:cNvPr id="4" name="文字方塊 3">
            <a:extLst>
              <a:ext uri="{FF2B5EF4-FFF2-40B4-BE49-F238E27FC236}">
                <a16:creationId xmlns:a16="http://schemas.microsoft.com/office/drawing/2014/main" id="{A40B386A-809D-4036-8FC6-E2DEDEA64CD0}"/>
              </a:ext>
            </a:extLst>
          </p:cNvPr>
          <p:cNvSpPr txBox="1"/>
          <p:nvPr/>
        </p:nvSpPr>
        <p:spPr>
          <a:xfrm>
            <a:off x="8181975" y="1603236"/>
            <a:ext cx="2219325" cy="646331"/>
          </a:xfrm>
          <a:prstGeom prst="rect">
            <a:avLst/>
          </a:prstGeom>
          <a:noFill/>
        </p:spPr>
        <p:txBody>
          <a:bodyPr wrap="square" rtlCol="0">
            <a:spAutoFit/>
          </a:bodyPr>
          <a:lstStyle/>
          <a:p>
            <a:pPr algn="ctr"/>
            <a:r>
              <a:rPr lang="zh-TW" altLang="en-US" sz="3600" dirty="0">
                <a:solidFill>
                  <a:srgbClr val="FF0000"/>
                </a:solidFill>
              </a:rPr>
              <a:t>无忧无虑</a:t>
            </a:r>
          </a:p>
        </p:txBody>
      </p:sp>
      <p:sp>
        <p:nvSpPr>
          <p:cNvPr id="5" name="文字方塊 4">
            <a:extLst>
              <a:ext uri="{FF2B5EF4-FFF2-40B4-BE49-F238E27FC236}">
                <a16:creationId xmlns:a16="http://schemas.microsoft.com/office/drawing/2014/main" id="{CBF553F4-B5E0-4FD8-AAA6-9A9139B59498}"/>
              </a:ext>
            </a:extLst>
          </p:cNvPr>
          <p:cNvSpPr txBox="1"/>
          <p:nvPr/>
        </p:nvSpPr>
        <p:spPr>
          <a:xfrm>
            <a:off x="3590925" y="3209022"/>
            <a:ext cx="2219325" cy="646331"/>
          </a:xfrm>
          <a:prstGeom prst="rect">
            <a:avLst/>
          </a:prstGeom>
          <a:noFill/>
        </p:spPr>
        <p:txBody>
          <a:bodyPr wrap="square" rtlCol="0">
            <a:spAutoFit/>
          </a:bodyPr>
          <a:lstStyle/>
          <a:p>
            <a:pPr algn="ctr"/>
            <a:r>
              <a:rPr lang="zh-TW" altLang="en-US" sz="3600" dirty="0">
                <a:solidFill>
                  <a:srgbClr val="FF0000"/>
                </a:solidFill>
              </a:rPr>
              <a:t>无缘无故</a:t>
            </a:r>
          </a:p>
        </p:txBody>
      </p:sp>
      <p:sp>
        <p:nvSpPr>
          <p:cNvPr id="6" name="文字方塊 5">
            <a:extLst>
              <a:ext uri="{FF2B5EF4-FFF2-40B4-BE49-F238E27FC236}">
                <a16:creationId xmlns:a16="http://schemas.microsoft.com/office/drawing/2014/main" id="{8A608F01-120A-43E3-8230-B594D37F6BED}"/>
              </a:ext>
            </a:extLst>
          </p:cNvPr>
          <p:cNvSpPr txBox="1"/>
          <p:nvPr/>
        </p:nvSpPr>
        <p:spPr>
          <a:xfrm>
            <a:off x="3238500" y="4862230"/>
            <a:ext cx="2219325" cy="646331"/>
          </a:xfrm>
          <a:prstGeom prst="rect">
            <a:avLst/>
          </a:prstGeom>
          <a:noFill/>
        </p:spPr>
        <p:txBody>
          <a:bodyPr wrap="square" rtlCol="0">
            <a:spAutoFit/>
          </a:bodyPr>
          <a:lstStyle/>
          <a:p>
            <a:pPr algn="ctr"/>
            <a:r>
              <a:rPr lang="zh-TW" altLang="en-US" sz="3600" dirty="0">
                <a:solidFill>
                  <a:srgbClr val="FF0000"/>
                </a:solidFill>
              </a:rPr>
              <a:t>无边无际</a:t>
            </a:r>
          </a:p>
        </p:txBody>
      </p:sp>
    </p:spTree>
    <p:extLst>
      <p:ext uri="{BB962C8B-B14F-4D97-AF65-F5344CB8AC3E}">
        <p14:creationId xmlns:p14="http://schemas.microsoft.com/office/powerpoint/2010/main" val="2146750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B0428CA1-68B5-46E8-ACAA-C1EAC527657E}"/>
              </a:ext>
            </a:extLst>
          </p:cNvPr>
          <p:cNvSpPr/>
          <p:nvPr/>
        </p:nvSpPr>
        <p:spPr>
          <a:xfrm>
            <a:off x="358588" y="1559860"/>
            <a:ext cx="11474824" cy="3314562"/>
          </a:xfrm>
          <a:prstGeom prst="rect">
            <a:avLst/>
          </a:prstGeom>
        </p:spPr>
        <p:txBody>
          <a:bodyPr wrap="square">
            <a:spAutoFit/>
          </a:bodyPr>
          <a:lstStyle/>
          <a:p>
            <a:pPr indent="457200">
              <a:lnSpc>
                <a:spcPct val="150000"/>
              </a:lnSpc>
            </a:pPr>
            <a:r>
              <a:rPr lang="zh-CN" altLang="en-US" sz="3600" dirty="0">
                <a:solidFill>
                  <a:srgbClr val="000000"/>
                </a:solidFill>
                <a:latin typeface="微軟正黑體" panose="020B0604030504040204" pitchFamily="34" charset="-120"/>
                <a:ea typeface="微軟正黑體" panose="020B0604030504040204" pitchFamily="34" charset="-120"/>
              </a:rPr>
              <a:t>音乐只是有点儿模糊，有点儿空灵。它无形无状、无影无踪，无法触摸、无法品尝，是一种流逝的时间，一种被曲谱固化的记忆。音乐被人吸纳到心里去，又被人在各个生命阶段自然而然地传递下去，就变得永恒了。</a:t>
            </a:r>
            <a:endParaRPr lang="zh-TW" altLang="en-US" sz="36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783520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94EC4C74-BB27-4A6A-BC45-7F596B05731F}"/>
              </a:ext>
            </a:extLst>
          </p:cNvPr>
          <p:cNvSpPr txBox="1"/>
          <p:nvPr/>
        </p:nvSpPr>
        <p:spPr>
          <a:xfrm>
            <a:off x="0" y="0"/>
            <a:ext cx="4391026" cy="584775"/>
          </a:xfrm>
          <a:prstGeom prst="rect">
            <a:avLst/>
          </a:prstGeom>
          <a:solidFill>
            <a:srgbClr val="0070C0"/>
          </a:solidFill>
        </p:spPr>
        <p:txBody>
          <a:bodyPr wrap="square" rtlCol="0">
            <a:spAutoFit/>
          </a:bodyPr>
          <a:lstStyle/>
          <a:p>
            <a:r>
              <a:rPr lang="zh-TW" altLang="en-US" sz="3200" dirty="0">
                <a:solidFill>
                  <a:schemeClr val="bg1"/>
                </a:solidFill>
              </a:rPr>
              <a:t>根据课文内容判断正误</a:t>
            </a:r>
          </a:p>
        </p:txBody>
      </p:sp>
      <p:sp>
        <p:nvSpPr>
          <p:cNvPr id="3" name="文字方塊 2">
            <a:extLst>
              <a:ext uri="{FF2B5EF4-FFF2-40B4-BE49-F238E27FC236}">
                <a16:creationId xmlns:a16="http://schemas.microsoft.com/office/drawing/2014/main" id="{93C4DE11-138C-4709-B3A3-88B55D9AB208}"/>
              </a:ext>
            </a:extLst>
          </p:cNvPr>
          <p:cNvSpPr txBox="1"/>
          <p:nvPr/>
        </p:nvSpPr>
        <p:spPr>
          <a:xfrm>
            <a:off x="328612" y="584775"/>
            <a:ext cx="11534775" cy="5911170"/>
          </a:xfrm>
          <a:prstGeom prst="rect">
            <a:avLst/>
          </a:prstGeom>
          <a:noFill/>
        </p:spPr>
        <p:txBody>
          <a:bodyPr wrap="square" rtlCol="0">
            <a:spAutoFit/>
          </a:bodyPr>
          <a:lstStyle/>
          <a:p>
            <a:pPr>
              <a:lnSpc>
                <a:spcPct val="150000"/>
              </a:lnSpc>
            </a:pPr>
            <a:r>
              <a:rPr lang="en-US" altLang="zh-TW" sz="3200" dirty="0">
                <a:latin typeface="+mn-ea"/>
              </a:rPr>
              <a:t>1.</a:t>
            </a:r>
            <a:r>
              <a:rPr lang="zh-TW" altLang="en-US" sz="3200" dirty="0">
                <a:latin typeface="+mn-ea"/>
              </a:rPr>
              <a:t>作者说：“幼年时，音乐也许曾经是保姆”，意思是音乐能够</a:t>
            </a:r>
            <a:endParaRPr lang="en-US" altLang="zh-TW" sz="3200" dirty="0">
              <a:latin typeface="+mn-ea"/>
            </a:endParaRPr>
          </a:p>
          <a:p>
            <a:pPr>
              <a:lnSpc>
                <a:spcPct val="150000"/>
              </a:lnSpc>
            </a:pPr>
            <a:r>
              <a:rPr lang="zh-TW" altLang="en-US" sz="3200" dirty="0">
                <a:latin typeface="+mn-ea"/>
              </a:rPr>
              <a:t>   像保姆一样陪伴着孩子成长。</a:t>
            </a:r>
            <a:endParaRPr lang="en-US" altLang="zh-TW" sz="3200" dirty="0">
              <a:latin typeface="+mn-ea"/>
            </a:endParaRPr>
          </a:p>
          <a:p>
            <a:pPr>
              <a:lnSpc>
                <a:spcPct val="150000"/>
              </a:lnSpc>
            </a:pPr>
            <a:r>
              <a:rPr lang="en-US" altLang="zh-TW" sz="3200" dirty="0">
                <a:latin typeface="+mn-ea"/>
              </a:rPr>
              <a:t>2.</a:t>
            </a:r>
            <a:r>
              <a:rPr lang="zh-TW" altLang="en-US" sz="3200" dirty="0">
                <a:latin typeface="+mn-ea"/>
              </a:rPr>
              <a:t>少女时代，作者什么音乐都喜欢，同时对音乐也有非常深刻的</a:t>
            </a:r>
            <a:endParaRPr lang="en-US" altLang="zh-TW" sz="3200" dirty="0">
              <a:latin typeface="+mn-ea"/>
            </a:endParaRPr>
          </a:p>
          <a:p>
            <a:pPr>
              <a:lnSpc>
                <a:spcPct val="150000"/>
              </a:lnSpc>
            </a:pPr>
            <a:r>
              <a:rPr lang="zh-TW" altLang="en-US" sz="3200" dirty="0">
                <a:latin typeface="+mn-ea"/>
              </a:rPr>
              <a:t>   理解。</a:t>
            </a:r>
            <a:endParaRPr lang="en-US" altLang="zh-TW" sz="3200" dirty="0">
              <a:latin typeface="+mn-ea"/>
            </a:endParaRPr>
          </a:p>
          <a:p>
            <a:pPr>
              <a:lnSpc>
                <a:spcPct val="150000"/>
              </a:lnSpc>
            </a:pPr>
            <a:r>
              <a:rPr lang="en-US" altLang="zh-TW" sz="3200" dirty="0">
                <a:latin typeface="+mn-ea"/>
              </a:rPr>
              <a:t>3.</a:t>
            </a:r>
            <a:r>
              <a:rPr lang="zh-TW" altLang="en-US" sz="3200" dirty="0">
                <a:latin typeface="+mn-ea"/>
              </a:rPr>
              <a:t>进入少年时代的尾声，音乐曾经有一段时间已经不再存在。</a:t>
            </a:r>
            <a:endParaRPr lang="en-US" altLang="zh-TW" sz="3200" dirty="0">
              <a:latin typeface="+mn-ea"/>
            </a:endParaRPr>
          </a:p>
          <a:p>
            <a:pPr>
              <a:lnSpc>
                <a:spcPct val="150000"/>
              </a:lnSpc>
            </a:pPr>
            <a:r>
              <a:rPr lang="en-US" altLang="zh-TW" sz="3200" dirty="0">
                <a:latin typeface="+mn-ea"/>
              </a:rPr>
              <a:t>4.</a:t>
            </a:r>
            <a:r>
              <a:rPr lang="zh-TW" altLang="en-US" sz="3200" dirty="0">
                <a:latin typeface="+mn-ea"/>
              </a:rPr>
              <a:t>在少年时代的尾声， 作者所能听到的音乐是与革命联系在一</a:t>
            </a:r>
            <a:endParaRPr lang="en-US" altLang="zh-TW" sz="3200" dirty="0">
              <a:latin typeface="+mn-ea"/>
            </a:endParaRPr>
          </a:p>
          <a:p>
            <a:pPr>
              <a:lnSpc>
                <a:spcPct val="150000"/>
              </a:lnSpc>
            </a:pPr>
            <a:r>
              <a:rPr lang="zh-TW" altLang="en-US" sz="3200" dirty="0">
                <a:latin typeface="+mn-ea"/>
              </a:rPr>
              <a:t>   起的。</a:t>
            </a:r>
            <a:endParaRPr lang="en-US" altLang="zh-TW" sz="3200" dirty="0">
              <a:latin typeface="+mn-ea"/>
            </a:endParaRPr>
          </a:p>
          <a:p>
            <a:pPr>
              <a:lnSpc>
                <a:spcPct val="150000"/>
              </a:lnSpc>
            </a:pPr>
            <a:r>
              <a:rPr lang="en-US" altLang="zh-TW" sz="3200" dirty="0">
                <a:latin typeface="+mn-ea"/>
              </a:rPr>
              <a:t>5.</a:t>
            </a:r>
            <a:r>
              <a:rPr lang="zh-TW" altLang="en-US" sz="3200" dirty="0">
                <a:latin typeface="+mn-ea"/>
              </a:rPr>
              <a:t>到了青年时代，作者比较喜欢听沉稳、成熟的音乐。</a:t>
            </a:r>
            <a:endParaRPr lang="en-US" altLang="zh-TW" sz="3200" dirty="0">
              <a:latin typeface="+mn-ea"/>
            </a:endParaRPr>
          </a:p>
        </p:txBody>
      </p:sp>
    </p:spTree>
    <p:extLst>
      <p:ext uri="{BB962C8B-B14F-4D97-AF65-F5344CB8AC3E}">
        <p14:creationId xmlns:p14="http://schemas.microsoft.com/office/powerpoint/2010/main" val="2041491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4CC343B6-D637-403B-8552-FF7CD4C91C17}"/>
              </a:ext>
            </a:extLst>
          </p:cNvPr>
          <p:cNvSpPr txBox="1"/>
          <p:nvPr/>
        </p:nvSpPr>
        <p:spPr>
          <a:xfrm>
            <a:off x="0" y="0"/>
            <a:ext cx="4391026" cy="584775"/>
          </a:xfrm>
          <a:prstGeom prst="rect">
            <a:avLst/>
          </a:prstGeom>
          <a:solidFill>
            <a:srgbClr val="0070C0"/>
          </a:solidFill>
        </p:spPr>
        <p:txBody>
          <a:bodyPr wrap="square" rtlCol="0">
            <a:spAutoFit/>
          </a:bodyPr>
          <a:lstStyle/>
          <a:p>
            <a:r>
              <a:rPr lang="zh-TW" altLang="en-US" sz="3200" dirty="0">
                <a:solidFill>
                  <a:schemeClr val="bg1"/>
                </a:solidFill>
              </a:rPr>
              <a:t>根据课文内容判断正误</a:t>
            </a:r>
          </a:p>
        </p:txBody>
      </p:sp>
      <p:sp>
        <p:nvSpPr>
          <p:cNvPr id="3" name="矩形 2">
            <a:extLst>
              <a:ext uri="{FF2B5EF4-FFF2-40B4-BE49-F238E27FC236}">
                <a16:creationId xmlns:a16="http://schemas.microsoft.com/office/drawing/2014/main" id="{73A02E85-707A-4044-A042-791AF990E894}"/>
              </a:ext>
            </a:extLst>
          </p:cNvPr>
          <p:cNvSpPr/>
          <p:nvPr/>
        </p:nvSpPr>
        <p:spPr>
          <a:xfrm>
            <a:off x="328613" y="994350"/>
            <a:ext cx="11534774" cy="5172506"/>
          </a:xfrm>
          <a:prstGeom prst="rect">
            <a:avLst/>
          </a:prstGeom>
        </p:spPr>
        <p:txBody>
          <a:bodyPr wrap="square">
            <a:spAutoFit/>
          </a:bodyPr>
          <a:lstStyle/>
          <a:p>
            <a:pPr>
              <a:lnSpc>
                <a:spcPct val="150000"/>
              </a:lnSpc>
            </a:pPr>
            <a:r>
              <a:rPr lang="en-US" altLang="zh-TW" sz="3200" dirty="0">
                <a:latin typeface="+mn-ea"/>
              </a:rPr>
              <a:t>6.</a:t>
            </a:r>
            <a:r>
              <a:rPr lang="zh-TW" altLang="en-US" sz="3200" dirty="0">
                <a:latin typeface="+mn-ea"/>
              </a:rPr>
              <a:t>青年时代的作者与音乐的交流比以前深入多了。</a:t>
            </a:r>
            <a:endParaRPr lang="en-US" altLang="zh-TW" sz="3200" dirty="0">
              <a:latin typeface="+mn-ea"/>
            </a:endParaRPr>
          </a:p>
          <a:p>
            <a:pPr>
              <a:lnSpc>
                <a:spcPct val="150000"/>
              </a:lnSpc>
            </a:pPr>
            <a:r>
              <a:rPr lang="en-US" altLang="zh-TW" sz="3200" dirty="0">
                <a:latin typeface="+mn-ea"/>
              </a:rPr>
              <a:t>7.</a:t>
            </a:r>
            <a:r>
              <a:rPr lang="zh-TW" altLang="en-US" sz="3200" dirty="0">
                <a:latin typeface="+mn-ea"/>
              </a:rPr>
              <a:t>中年时代，作者的生活更加悠闲，可以把音乐作为一种娱乐和</a:t>
            </a:r>
            <a:endParaRPr lang="en-US" altLang="zh-TW" sz="3200" dirty="0">
              <a:latin typeface="+mn-ea"/>
            </a:endParaRPr>
          </a:p>
          <a:p>
            <a:pPr>
              <a:lnSpc>
                <a:spcPct val="150000"/>
              </a:lnSpc>
            </a:pPr>
            <a:r>
              <a:rPr lang="zh-TW" altLang="en-US" sz="3200" dirty="0">
                <a:latin typeface="+mn-ea"/>
              </a:rPr>
              <a:t>   休闲。</a:t>
            </a:r>
            <a:endParaRPr lang="en-US" altLang="zh-TW" sz="3200" dirty="0">
              <a:latin typeface="+mn-ea"/>
            </a:endParaRPr>
          </a:p>
          <a:p>
            <a:pPr>
              <a:lnSpc>
                <a:spcPct val="150000"/>
              </a:lnSpc>
            </a:pPr>
            <a:r>
              <a:rPr lang="en-US" altLang="zh-TW" sz="3200" dirty="0">
                <a:latin typeface="+mn-ea"/>
              </a:rPr>
              <a:t>8.</a:t>
            </a:r>
            <a:r>
              <a:rPr lang="zh-TW" altLang="en-US" sz="3200" dirty="0">
                <a:latin typeface="+mn-ea"/>
              </a:rPr>
              <a:t>中年时代的作者不舍得离开音乐，因为音乐能够引起他的回忆</a:t>
            </a:r>
            <a:endParaRPr lang="en-US" altLang="zh-TW" sz="3200" dirty="0">
              <a:latin typeface="+mn-ea"/>
            </a:endParaRPr>
          </a:p>
          <a:p>
            <a:pPr>
              <a:lnSpc>
                <a:spcPct val="150000"/>
              </a:lnSpc>
            </a:pPr>
            <a:r>
              <a:rPr lang="zh-TW" altLang="en-US" sz="3200" dirty="0">
                <a:latin typeface="+mn-ea"/>
              </a:rPr>
              <a:t>   往事时的幸福感。</a:t>
            </a:r>
            <a:endParaRPr lang="en-US" altLang="zh-TW" sz="3200" dirty="0">
              <a:latin typeface="+mn-ea"/>
            </a:endParaRPr>
          </a:p>
          <a:p>
            <a:pPr>
              <a:lnSpc>
                <a:spcPct val="150000"/>
              </a:lnSpc>
            </a:pPr>
            <a:r>
              <a:rPr lang="en-US" altLang="zh-TW" sz="3200" dirty="0">
                <a:latin typeface="+mn-ea"/>
              </a:rPr>
              <a:t>9.</a:t>
            </a:r>
            <a:r>
              <a:rPr lang="zh-TW" altLang="en-US" sz="3200" dirty="0">
                <a:latin typeface="+mn-ea"/>
              </a:rPr>
              <a:t>老年人不再需要音乐，是因为她的精神世界太丰富了，需要思</a:t>
            </a:r>
            <a:endParaRPr lang="en-US" altLang="zh-TW" sz="3200" dirty="0">
              <a:latin typeface="+mn-ea"/>
            </a:endParaRPr>
          </a:p>
          <a:p>
            <a:pPr>
              <a:lnSpc>
                <a:spcPct val="150000"/>
              </a:lnSpc>
            </a:pPr>
            <a:r>
              <a:rPr lang="zh-TW" altLang="en-US" sz="3200" dirty="0">
                <a:latin typeface="+mn-ea"/>
              </a:rPr>
              <a:t>   考的事情太多了。</a:t>
            </a:r>
            <a:endParaRPr lang="en-US" altLang="zh-TW" sz="3200" dirty="0">
              <a:latin typeface="+mn-ea"/>
            </a:endParaRPr>
          </a:p>
        </p:txBody>
      </p:sp>
    </p:spTree>
    <p:extLst>
      <p:ext uri="{BB962C8B-B14F-4D97-AF65-F5344CB8AC3E}">
        <p14:creationId xmlns:p14="http://schemas.microsoft.com/office/powerpoint/2010/main" val="201030849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木刻字型">
  <a:themeElements>
    <a:clrScheme name="Wood Type">
      <a:dk1>
        <a:sysClr val="windowText" lastClr="000000"/>
      </a:dk1>
      <a:lt1>
        <a:sysClr val="window" lastClr="FFFFFF"/>
      </a:lt1>
      <a:dk2>
        <a:srgbClr val="514949"/>
      </a:dk2>
      <a:lt2>
        <a:srgbClr val="E1E1DB"/>
      </a:lt2>
      <a:accent1>
        <a:srgbClr val="9DBFBE"/>
      </a:accent1>
      <a:accent2>
        <a:srgbClr val="DB8631"/>
      </a:accent2>
      <a:accent3>
        <a:srgbClr val="E3CC5A"/>
      </a:accent3>
      <a:accent4>
        <a:srgbClr val="ACADA8"/>
      </a:accent4>
      <a:accent5>
        <a:srgbClr val="927C61"/>
      </a:accent5>
      <a:accent6>
        <a:srgbClr val="B3B435"/>
      </a:accent6>
      <a:hlink>
        <a:srgbClr val="0000FF"/>
      </a:hlink>
      <a:folHlink>
        <a:srgbClr val="800080"/>
      </a:folHlink>
    </a:clrScheme>
    <a:fontScheme name="Wood Type">
      <a:majorFont>
        <a:latin typeface="Arial Black" panose="020B0A04020102020204"/>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panose="020B0604020202020204"/>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BE1B6DD8-9976-4550-A6F4-B2DD4EA939DA}"/>
    </a:ext>
  </a:extLst>
</a:theme>
</file>

<file path=docProps/app.xml><?xml version="1.0" encoding="utf-8"?>
<Properties xmlns="http://schemas.openxmlformats.org/officeDocument/2006/extended-properties" xmlns:vt="http://schemas.openxmlformats.org/officeDocument/2006/docPropsVTypes">
  <Template>TM03090434[[fn=木刻字型]]</Template>
  <TotalTime>939</TotalTime>
  <Words>8340</Words>
  <Application>Microsoft Office PowerPoint</Application>
  <PresentationFormat>寬螢幕</PresentationFormat>
  <Paragraphs>1034</Paragraphs>
  <Slides>107</Slides>
  <Notes>0</Notes>
  <HiddenSlides>0</HiddenSlides>
  <MMClips>0</MMClips>
  <ScaleCrop>false</ScaleCrop>
  <HeadingPairs>
    <vt:vector size="6" baseType="variant">
      <vt:variant>
        <vt:lpstr>使用字型</vt:lpstr>
      </vt:variant>
      <vt:variant>
        <vt:i4>4</vt:i4>
      </vt:variant>
      <vt:variant>
        <vt:lpstr>佈景主題</vt:lpstr>
      </vt:variant>
      <vt:variant>
        <vt:i4>1</vt:i4>
      </vt:variant>
      <vt:variant>
        <vt:lpstr>投影片標題</vt:lpstr>
      </vt:variant>
      <vt:variant>
        <vt:i4>107</vt:i4>
      </vt:variant>
    </vt:vector>
  </HeadingPairs>
  <TitlesOfParts>
    <vt:vector size="112" baseType="lpstr">
      <vt:lpstr>微軟正黑體</vt:lpstr>
      <vt:lpstr>Arial</vt:lpstr>
      <vt:lpstr>Arial Black</vt:lpstr>
      <vt:lpstr>Wingdings</vt:lpstr>
      <vt:lpstr>木刻字型</vt:lpstr>
      <vt:lpstr>第十课 音乐之伴</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第十课 我反对克隆人</dc:title>
  <dc:creator>鄭雅瓈</dc:creator>
  <cp:lastModifiedBy>鄭雅瓈</cp:lastModifiedBy>
  <cp:revision>144</cp:revision>
  <dcterms:created xsi:type="dcterms:W3CDTF">2020-05-04T01:17:37Z</dcterms:created>
  <dcterms:modified xsi:type="dcterms:W3CDTF">2020-05-12T03:19:22Z</dcterms:modified>
</cp:coreProperties>
</file>