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59" r:id="rId6"/>
    <p:sldId id="275" r:id="rId7"/>
    <p:sldId id="276" r:id="rId8"/>
    <p:sldId id="260" r:id="rId9"/>
    <p:sldId id="261" r:id="rId10"/>
    <p:sldId id="268" r:id="rId11"/>
    <p:sldId id="269" r:id="rId12"/>
    <p:sldId id="271" r:id="rId13"/>
    <p:sldId id="272" r:id="rId14"/>
    <p:sldId id="277" r:id="rId15"/>
    <p:sldId id="278" r:id="rId16"/>
    <p:sldId id="279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FAC1B-88EB-45FF-88F5-319983B82BFD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F9059-2A32-4282-9F63-26529FE827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F66D1-4357-4B78-8771-E09A2FEC7395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86763-B00D-455C-A840-B367BF6BB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F511D-3CD4-47DE-A8A7-9EBBF84B770C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15CD1-B244-4AE1-A134-046855385E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72DD1-848C-4992-AD11-70B93B2EEA06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A1D7-7F29-4DF4-AE73-233F7E69F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10A8-4A0D-4C0E-B750-B86AF84DDFCC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DD52-A6E6-451C-AFA4-17B217D9D1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7070A-023E-479D-B776-75E7405DC0CA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4E1F0-E868-4F2C-AAC9-99E4ECD290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60FDC-E393-42CD-BDD9-66980D1090A0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EDB4-F511-432B-B745-4BA912ACC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81641-09AD-4F52-9320-9FE9672A7DD4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ABF5-D926-4C3F-83E4-E59EC760A5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ECF17-66C4-47F6-8939-CA161E5BC610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F0A7A-78F6-42B3-B58E-C3608CB1F3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DC689-7BC1-40CA-81CA-F30E1F798793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6F19B-4561-4CBE-8563-C13681EB89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6861E-3647-4496-89BA-5592A69CCF11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41590-5D8D-4508-A7AC-51F4B5FC4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8A080E-26ED-4408-A996-20E017E68461}" type="datetimeFigureOut">
              <a:rPr lang="cs-CZ"/>
              <a:pPr>
                <a:defRPr/>
              </a:pPr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5AC7DD-E6AB-42D0-9A3F-B7AB77156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de-DE" b="1" dirty="0" smtClean="0"/>
              <a:t>2. </a:t>
            </a:r>
            <a:r>
              <a:rPr lang="cs-CZ" b="1" dirty="0" err="1" smtClean="0"/>
              <a:t>Kommunikationsbereich</a:t>
            </a:r>
            <a:r>
              <a:rPr lang="cs-CZ" b="1" dirty="0" smtClean="0"/>
              <a:t> </a:t>
            </a:r>
            <a:r>
              <a:rPr lang="cs-CZ" b="1" dirty="0" err="1"/>
              <a:t>Fachkommunikation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seine</a:t>
            </a:r>
            <a:r>
              <a:rPr lang="cs-CZ" b="1" dirty="0"/>
              <a:t>    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    </a:t>
            </a:r>
            <a:r>
              <a:rPr lang="cs-CZ" b="1" dirty="0" err="1"/>
              <a:t>Textsorten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/>
              <a:t>Textstilistik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Fachwortschatz</a:t>
            </a:r>
            <a:endParaRPr lang="cs-CZ" smtClean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>
                <a:solidFill>
                  <a:srgbClr val="FF0000"/>
                </a:solidFill>
              </a:rPr>
              <a:t>Fachwortschatz</a:t>
            </a:r>
            <a:r>
              <a:rPr lang="cs-CZ" sz="2400" dirty="0" smtClean="0">
                <a:solidFill>
                  <a:srgbClr val="FF0000"/>
                </a:solidFill>
              </a:rPr>
              <a:t>: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eigenständige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Merkmal</a:t>
            </a:r>
            <a:r>
              <a:rPr lang="cs-CZ" sz="2400" b="1" dirty="0" smtClean="0"/>
              <a:t> der </a:t>
            </a:r>
            <a:r>
              <a:rPr lang="cs-CZ" sz="2400" b="1" dirty="0" err="1" smtClean="0"/>
              <a:t>Fachsprachen</a:t>
            </a:r>
            <a:endParaRPr lang="cs-CZ" sz="2400" b="1" dirty="0" smtClean="0"/>
          </a:p>
          <a:p>
            <a:pPr eaLnBrk="1" hangingPunct="1"/>
            <a:r>
              <a:rPr lang="cs-CZ" sz="2400" b="1" dirty="0" smtClean="0"/>
              <a:t> in der Terminologie </a:t>
            </a:r>
            <a:r>
              <a:rPr lang="cs-CZ" sz="2400" b="1" dirty="0" err="1" smtClean="0"/>
              <a:t>wird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das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Wissen</a:t>
            </a:r>
            <a:r>
              <a:rPr lang="cs-CZ" sz="2400" b="1" dirty="0" smtClean="0"/>
              <a:t> des </a:t>
            </a:r>
            <a:r>
              <a:rPr lang="cs-CZ" sz="2400" b="1" dirty="0" err="1" smtClean="0"/>
              <a:t>jewe</a:t>
            </a:r>
            <a:r>
              <a:rPr lang="en-US" sz="2400" b="1" dirty="0" err="1" smtClean="0"/>
              <a:t>i</a:t>
            </a:r>
            <a:r>
              <a:rPr lang="cs-CZ" sz="2400" b="1" dirty="0" err="1" smtClean="0"/>
              <a:t>ligen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Fachgebietes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repräsentiert</a:t>
            </a:r>
            <a:r>
              <a:rPr lang="cs-CZ" sz="2400" b="1" dirty="0" smtClean="0"/>
              <a:t>: </a:t>
            </a:r>
            <a:endParaRPr lang="de-DE" sz="2400" b="1" dirty="0" smtClean="0"/>
          </a:p>
          <a:p>
            <a:pPr eaLnBrk="1" hangingPunct="1"/>
            <a:r>
              <a:rPr lang="cs-CZ" sz="2400" b="1" dirty="0" err="1" smtClean="0"/>
              <a:t>Medizin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Körperorgane</a:t>
            </a:r>
            <a:r>
              <a:rPr lang="cs-CZ" sz="2400" b="1" dirty="0" smtClean="0"/>
              <a:t>: </a:t>
            </a:r>
            <a:r>
              <a:rPr lang="cs-CZ" sz="2400" b="1" i="1" dirty="0" smtClean="0">
                <a:solidFill>
                  <a:srgbClr val="00B0F0"/>
                </a:solidFill>
              </a:rPr>
              <a:t>Herz,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Thorax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Magen</a:t>
            </a:r>
            <a:r>
              <a:rPr lang="cs-CZ" sz="2400" b="1" i="1" dirty="0" smtClean="0">
                <a:solidFill>
                  <a:srgbClr val="00B0F0"/>
                </a:solidFill>
              </a:rPr>
              <a:t>-</a:t>
            </a:r>
            <a:r>
              <a:rPr lang="cs-CZ" sz="2400" b="1" i="1" dirty="0" err="1" smtClean="0">
                <a:solidFill>
                  <a:srgbClr val="00B0F0"/>
                </a:solidFill>
              </a:rPr>
              <a:t>Darm</a:t>
            </a:r>
            <a:r>
              <a:rPr lang="cs-CZ" sz="2400" b="1" i="1" dirty="0" smtClean="0">
                <a:solidFill>
                  <a:srgbClr val="00B0F0"/>
                </a:solidFill>
              </a:rPr>
              <a:t>-Trakt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Krankheiten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Syndrome: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Schlaganfall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Herzinfarkt</a:t>
            </a:r>
            <a:r>
              <a:rPr lang="cs-CZ" sz="2400" b="1" i="1" dirty="0" smtClean="0">
                <a:solidFill>
                  <a:srgbClr val="00B0F0"/>
                </a:solidFill>
              </a:rPr>
              <a:t>, AIDS </a:t>
            </a:r>
            <a:r>
              <a:rPr lang="cs-CZ" sz="2400" b="1" dirty="0" err="1" smtClean="0"/>
              <a:t>sowie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ihr</a:t>
            </a:r>
            <a:r>
              <a:rPr lang="cs-CZ" sz="2400" b="1" dirty="0" smtClean="0"/>
              <a:t> Charakter, </a:t>
            </a:r>
            <a:r>
              <a:rPr lang="cs-CZ" sz="2400" b="1" dirty="0" err="1" smtClean="0"/>
              <a:t>Dauer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ihre</a:t>
            </a:r>
            <a:r>
              <a:rPr lang="cs-CZ" sz="2400" b="1" dirty="0" smtClean="0"/>
              <a:t> Symptome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Befunde</a:t>
            </a:r>
            <a:r>
              <a:rPr lang="cs-CZ" sz="2400" b="1" dirty="0" smtClean="0"/>
              <a:t>: </a:t>
            </a:r>
            <a:r>
              <a:rPr lang="cs-CZ" sz="2400" b="1" i="1" dirty="0" smtClean="0">
                <a:solidFill>
                  <a:srgbClr val="00B0F0"/>
                </a:solidFill>
              </a:rPr>
              <a:t>akut,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Schmerz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Untersuchungsverfahren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Opetrationstechniken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Computertomographie</a:t>
            </a:r>
            <a:r>
              <a:rPr lang="cs-CZ" sz="2400" b="1" i="1" dirty="0" smtClean="0">
                <a:solidFill>
                  <a:srgbClr val="00B0F0"/>
                </a:solidFill>
              </a:rPr>
              <a:t>, Biopsie</a:t>
            </a:r>
            <a:r>
              <a:rPr lang="cs-CZ" sz="2400" b="1" i="1" dirty="0" smtClean="0"/>
              <a:t>; </a:t>
            </a:r>
            <a:r>
              <a:rPr lang="cs-CZ" sz="2400" b="1" dirty="0" err="1" smtClean="0"/>
              <a:t>Bezeichnungen</a:t>
            </a:r>
            <a:r>
              <a:rPr lang="cs-CZ" sz="2400" b="1" dirty="0" smtClean="0"/>
              <a:t> von </a:t>
            </a:r>
            <a:r>
              <a:rPr lang="cs-CZ" sz="2400" b="1" dirty="0" err="1" smtClean="0"/>
              <a:t>Patienten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Diabetiker</a:t>
            </a:r>
            <a:r>
              <a:rPr lang="cs-CZ" sz="2400" b="1" i="1" dirty="0" smtClean="0"/>
              <a:t>. </a:t>
            </a:r>
            <a:endParaRPr lang="de-DE" sz="2400" b="1" i="1" dirty="0" smtClean="0"/>
          </a:p>
          <a:p>
            <a:pPr eaLnBrk="1" hangingPunct="1"/>
            <a:r>
              <a:rPr lang="cs-CZ" sz="2400" b="1" dirty="0" err="1" smtClean="0"/>
              <a:t>Allgemeiner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Fachwortschatz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Syst</a:t>
            </a:r>
            <a:r>
              <a:rPr lang="de-DE" sz="2400" b="1" i="1" dirty="0" smtClean="0">
                <a:solidFill>
                  <a:srgbClr val="00B0F0"/>
                </a:solidFill>
              </a:rPr>
              <a:t>e</a:t>
            </a:r>
            <a:r>
              <a:rPr lang="cs-CZ" sz="2400" b="1" i="1" dirty="0" smtClean="0">
                <a:solidFill>
                  <a:srgbClr val="00B0F0"/>
                </a:solidFill>
              </a:rPr>
              <a:t>m, Experiment,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Funktion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Lexik</a:t>
            </a:r>
            <a:endParaRPr lang="cs-CZ" b="1" dirty="0" smtClean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 err="1" smtClean="0"/>
              <a:t>Fachwort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Terminus – </a:t>
            </a:r>
            <a:r>
              <a:rPr lang="cs-CZ" sz="2400" b="1" dirty="0" err="1" smtClean="0"/>
              <a:t>Terminus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definiert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Eindeutigkeit</a:t>
            </a:r>
            <a:r>
              <a:rPr lang="cs-CZ" sz="2400" b="1" dirty="0" smtClean="0"/>
              <a:t>,  </a:t>
            </a:r>
            <a:r>
              <a:rPr lang="cs-CZ" sz="2400" b="1" dirty="0" err="1" smtClean="0"/>
              <a:t>Exaktheit</a:t>
            </a:r>
            <a:r>
              <a:rPr lang="cs-CZ" sz="2400" b="1" dirty="0" smtClean="0"/>
              <a:t>…</a:t>
            </a:r>
          </a:p>
          <a:p>
            <a:pPr eaLnBrk="1" hangingPunct="1"/>
            <a:r>
              <a:rPr lang="cs-CZ" sz="2400" b="1" dirty="0" smtClean="0"/>
              <a:t>Synonymie: </a:t>
            </a:r>
            <a:r>
              <a:rPr lang="cs-CZ" sz="2400" b="1" i="1" dirty="0" smtClean="0">
                <a:solidFill>
                  <a:srgbClr val="00B0F0"/>
                </a:solidFill>
              </a:rPr>
              <a:t>Diabetes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mellitus</a:t>
            </a:r>
            <a:r>
              <a:rPr lang="cs-CZ" sz="2400" b="1" i="1" dirty="0" smtClean="0">
                <a:solidFill>
                  <a:srgbClr val="00B0F0"/>
                </a:solidFill>
              </a:rPr>
              <a:t> –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Zuckerkrankeit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starke</a:t>
            </a:r>
            <a:r>
              <a:rPr lang="cs-CZ" sz="2400" b="1" dirty="0" smtClean="0"/>
              <a:t> Dynamik: </a:t>
            </a:r>
            <a:r>
              <a:rPr lang="cs-CZ" sz="2400" b="1" dirty="0" err="1" smtClean="0"/>
              <a:t>Metaphorisierungen</a:t>
            </a:r>
            <a:r>
              <a:rPr lang="cs-CZ" sz="2400" b="1" dirty="0" smtClean="0"/>
              <a:t>:</a:t>
            </a:r>
            <a:r>
              <a:rPr lang="cs-CZ" sz="2400" b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Computervirus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springende</a:t>
            </a:r>
            <a:r>
              <a:rPr lang="cs-CZ" sz="2400" b="1" i="1" dirty="0" smtClean="0">
                <a:solidFill>
                  <a:srgbClr val="00B0F0"/>
                </a:solidFill>
              </a:rPr>
              <a:t> Gene,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genetischer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Fingerabdruck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endParaRPr lang="de-DE" sz="2400" b="1" i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Metapher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Quellenbereich</a:t>
            </a:r>
            <a:r>
              <a:rPr lang="cs-CZ" sz="2400" b="1" dirty="0" smtClean="0"/>
              <a:t> - </a:t>
            </a:r>
            <a:r>
              <a:rPr lang="cs-CZ" sz="2400" b="1" dirty="0" err="1" smtClean="0"/>
              <a:t>Medizin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Krankheit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Zielbereich</a:t>
            </a:r>
            <a:r>
              <a:rPr lang="de-DE" sz="2400" b="1" dirty="0" smtClean="0"/>
              <a:t> Technik</a:t>
            </a:r>
            <a:endParaRPr lang="cs-CZ" sz="2400" b="1" dirty="0" smtClean="0"/>
          </a:p>
          <a:p>
            <a:pPr eaLnBrk="1" hangingPunct="1"/>
            <a:r>
              <a:rPr lang="cs-CZ" sz="2400" b="1" dirty="0" err="1" smtClean="0"/>
              <a:t>Neuprägungen</a:t>
            </a:r>
            <a:r>
              <a:rPr lang="cs-CZ" sz="2400" b="1" dirty="0" smtClean="0"/>
              <a:t>: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spaltbares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Material</a:t>
            </a:r>
            <a:r>
              <a:rPr lang="cs-CZ" sz="2400" b="1" i="1" dirty="0" smtClean="0">
                <a:solidFill>
                  <a:srgbClr val="00B0F0"/>
                </a:solidFill>
              </a:rPr>
              <a:t>,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autogenes</a:t>
            </a:r>
            <a:r>
              <a:rPr lang="cs-CZ" sz="2400" b="1" i="1" dirty="0" smtClean="0">
                <a:solidFill>
                  <a:srgbClr val="00B0F0"/>
                </a:solidFill>
              </a:rPr>
              <a:t> </a:t>
            </a:r>
            <a:r>
              <a:rPr lang="cs-CZ" sz="2400" b="1" i="1" dirty="0" err="1" smtClean="0">
                <a:solidFill>
                  <a:srgbClr val="00B0F0"/>
                </a:solidFill>
              </a:rPr>
              <a:t>Training</a:t>
            </a:r>
            <a:r>
              <a:rPr lang="cs-CZ" sz="2400" b="1" i="1" dirty="0" smtClean="0">
                <a:solidFill>
                  <a:srgbClr val="00B0F0"/>
                </a:solidFill>
              </a:rPr>
              <a:t>.... 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eaLnBrk="1" hangingPunct="1"/>
            <a:r>
              <a:rPr lang="cs-CZ" sz="2400" b="1" dirty="0" err="1" smtClean="0"/>
              <a:t>Standardsprache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/>
            </a:r>
            <a:br>
              <a:rPr lang="de-DE" dirty="0" smtClean="0"/>
            </a:b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Textsorten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500063" y="1785938"/>
            <a:ext cx="8229600" cy="4525962"/>
          </a:xfrm>
        </p:spPr>
        <p:txBody>
          <a:bodyPr/>
          <a:lstStyle/>
          <a:p>
            <a:pPr eaLnBrk="1" hangingPunct="1"/>
            <a:r>
              <a:rPr lang="cs-CZ" sz="2400" b="1" dirty="0" err="1" smtClean="0"/>
              <a:t>streng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Forschungstextsorten</a:t>
            </a:r>
            <a:r>
              <a:rPr lang="cs-CZ" sz="2400" b="1" dirty="0" smtClean="0"/>
              <a:t>: Studie, </a:t>
            </a:r>
            <a:r>
              <a:rPr lang="cs-CZ" sz="2400" b="1" dirty="0" err="1" smtClean="0"/>
              <a:t>Monographie</a:t>
            </a:r>
            <a:r>
              <a:rPr lang="cs-CZ" sz="2400" b="1" dirty="0" smtClean="0"/>
              <a:t>, </a:t>
            </a:r>
            <a:r>
              <a:rPr lang="cs-CZ" sz="2400" b="1" dirty="0" err="1"/>
              <a:t>Dissertation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Diplomarbeit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Thesen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Fachaufsätze</a:t>
            </a:r>
            <a:r>
              <a:rPr lang="cs-CZ" sz="2400" b="1" dirty="0" smtClean="0"/>
              <a:t> …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Wissenschaftsleitung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Forschungsplan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Studienprogramm</a:t>
            </a:r>
            <a:r>
              <a:rPr lang="cs-CZ" sz="2400" b="1" smtClean="0"/>
              <a:t>,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Dokumente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Lehrtätigkeit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Lehrbuchtexte</a:t>
            </a:r>
            <a:r>
              <a:rPr lang="cs-CZ" sz="2400" b="1" dirty="0" smtClean="0"/>
              <a:t>, </a:t>
            </a:r>
            <a:r>
              <a:rPr lang="de-DE" sz="2400" b="1" dirty="0" smtClean="0"/>
              <a:t>Ü</a:t>
            </a:r>
            <a:r>
              <a:rPr lang="cs-CZ" sz="2400" b="1" dirty="0" err="1" smtClean="0"/>
              <a:t>bungstexte</a:t>
            </a:r>
            <a:r>
              <a:rPr lang="cs-CZ" sz="2400" b="1" dirty="0" smtClean="0"/>
              <a:t>…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Informationstätigkeit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wiss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Rezension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Annotation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Forschungsbericht</a:t>
            </a:r>
            <a:endParaRPr lang="cs-CZ" sz="2400" dirty="0" smtClean="0"/>
          </a:p>
          <a:p>
            <a:pPr eaLnBrk="1" hangingPunct="1"/>
            <a:r>
              <a:rPr lang="cs-CZ" sz="2400" b="1" dirty="0" err="1" smtClean="0"/>
              <a:t>Popularisierung</a:t>
            </a:r>
            <a:r>
              <a:rPr lang="cs-CZ" sz="2400" b="1" dirty="0" smtClean="0"/>
              <a:t> der </a:t>
            </a:r>
            <a:r>
              <a:rPr lang="cs-CZ" sz="2400" b="1" dirty="0" err="1" smtClean="0"/>
              <a:t>Wissenschaft</a:t>
            </a:r>
            <a:r>
              <a:rPr lang="cs-CZ" sz="2400" b="1" dirty="0" smtClean="0"/>
              <a:t>: TS in den </a:t>
            </a:r>
            <a:r>
              <a:rPr lang="cs-CZ" sz="2400" b="1" dirty="0" err="1" smtClean="0"/>
              <a:t>MassenMedien</a:t>
            </a:r>
            <a:r>
              <a:rPr lang="cs-CZ" sz="2400" b="1" dirty="0" smtClean="0"/>
              <a:t>: </a:t>
            </a:r>
            <a:r>
              <a:rPr lang="de-DE" sz="2400" b="1" dirty="0" smtClean="0"/>
              <a:t>(</a:t>
            </a:r>
            <a:r>
              <a:rPr lang="cs-CZ" sz="2400" b="1" dirty="0" err="1" smtClean="0"/>
              <a:t>Metaphorik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und</a:t>
            </a:r>
            <a:r>
              <a:rPr lang="cs-CZ" sz="2400" b="1" dirty="0" smtClean="0"/>
              <a:t> Idiomatik, </a:t>
            </a:r>
            <a:r>
              <a:rPr lang="cs-CZ" sz="2400" b="1" dirty="0" err="1" smtClean="0"/>
              <a:t>Umg</a:t>
            </a:r>
            <a:r>
              <a:rPr lang="cs-CZ" sz="2400" b="1" dirty="0" smtClean="0"/>
              <a:t>.</a:t>
            </a:r>
            <a:r>
              <a:rPr lang="de-DE" sz="2400" b="1" dirty="0" smtClean="0"/>
              <a:t>)</a:t>
            </a:r>
            <a:endParaRPr lang="cs-CZ" sz="2400" dirty="0" smtClean="0"/>
          </a:p>
          <a:p>
            <a:pPr eaLnBrk="1" hangingPunct="1"/>
            <a:r>
              <a:rPr lang="cs-CZ" sz="2400" b="1" dirty="0" smtClean="0"/>
              <a:t>M</a:t>
            </a:r>
            <a:r>
              <a:rPr lang="de-DE" sz="2400" b="1" dirty="0" smtClean="0"/>
              <a:t>ü</a:t>
            </a:r>
            <a:r>
              <a:rPr lang="cs-CZ" sz="2400" b="1" dirty="0" err="1" smtClean="0"/>
              <a:t>ndlich</a:t>
            </a:r>
            <a:r>
              <a:rPr lang="de-DE" sz="2400" b="1" dirty="0" smtClean="0"/>
              <a:t>e Texte</a:t>
            </a:r>
            <a:r>
              <a:rPr lang="cs-CZ" sz="2400" b="1" dirty="0" smtClean="0"/>
              <a:t>: </a:t>
            </a:r>
            <a:r>
              <a:rPr lang="cs-CZ" sz="2400" b="1" dirty="0" err="1" smtClean="0"/>
              <a:t>Vorlesung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Vortrag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Referat</a:t>
            </a:r>
            <a:r>
              <a:rPr lang="cs-CZ" sz="2400" b="1" dirty="0" smtClean="0"/>
              <a:t>, </a:t>
            </a:r>
            <a:r>
              <a:rPr lang="cs-CZ" sz="2400" b="1" dirty="0" err="1" smtClean="0"/>
              <a:t>Konferenzbeitrag</a:t>
            </a:r>
            <a:r>
              <a:rPr lang="de-DE" sz="2400" b="1" dirty="0" smtClean="0"/>
              <a:t>, Diskussionsbeitrag</a:t>
            </a: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>
                <a:solidFill>
                  <a:srgbClr val="FF0000"/>
                </a:solidFill>
              </a:rPr>
              <a:t>Stilverfahren</a:t>
            </a: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Stilverfahren</a:t>
            </a:r>
            <a:r>
              <a:rPr lang="cs-CZ" b="1" dirty="0">
                <a:solidFill>
                  <a:srgbClr val="FF0000"/>
                </a:solidFill>
              </a:rPr>
              <a:t>: </a:t>
            </a:r>
            <a:endParaRPr lang="cs-CZ" b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b="1" dirty="0" err="1" smtClean="0"/>
              <a:t>Explikation</a:t>
            </a:r>
            <a:r>
              <a:rPr lang="cs-CZ" b="1" dirty="0" smtClean="0"/>
              <a:t> </a:t>
            </a:r>
            <a:r>
              <a:rPr lang="cs-CZ" b="1" dirty="0"/>
              <a:t>(</a:t>
            </a:r>
            <a:r>
              <a:rPr lang="cs-CZ" b="1" dirty="0" err="1"/>
              <a:t>Erörtern</a:t>
            </a:r>
            <a:r>
              <a:rPr lang="cs-CZ" b="1" dirty="0"/>
              <a:t>, </a:t>
            </a:r>
            <a:r>
              <a:rPr lang="cs-CZ" b="1" dirty="0" err="1" smtClean="0"/>
              <a:t>Erklären</a:t>
            </a:r>
            <a:r>
              <a:rPr lang="cs-CZ" b="1" dirty="0" smtClean="0"/>
              <a:t>): </a:t>
            </a:r>
          </a:p>
          <a:p>
            <a:pPr eaLnBrk="1" hangingPunct="1">
              <a:buNone/>
            </a:pPr>
            <a:r>
              <a:rPr lang="cs-CZ" b="1" dirty="0" smtClean="0"/>
              <a:t>    </a:t>
            </a:r>
            <a:r>
              <a:rPr lang="cs-CZ" b="1" dirty="0" err="1" smtClean="0"/>
              <a:t>streng</a:t>
            </a:r>
            <a:r>
              <a:rPr lang="cs-CZ" b="1" dirty="0" smtClean="0"/>
              <a:t> </a:t>
            </a:r>
            <a:r>
              <a:rPr lang="cs-CZ" b="1" dirty="0" err="1" smtClean="0"/>
              <a:t>wissenschaftliche</a:t>
            </a:r>
            <a:r>
              <a:rPr lang="cs-CZ" b="1" dirty="0" smtClean="0"/>
              <a:t> </a:t>
            </a:r>
            <a:r>
              <a:rPr lang="cs-CZ" b="1" dirty="0"/>
              <a:t>T</a:t>
            </a:r>
            <a:r>
              <a:rPr lang="de-DE" b="1" dirty="0" smtClean="0"/>
              <a:t>exte</a:t>
            </a:r>
            <a:endParaRPr lang="cs-CZ" b="1" dirty="0" smtClean="0"/>
          </a:p>
          <a:p>
            <a:pPr eaLnBrk="1" hangingPunct="1"/>
            <a:r>
              <a:rPr lang="cs-CZ" b="1" dirty="0" err="1" smtClean="0"/>
              <a:t>Argumentieren</a:t>
            </a:r>
            <a:r>
              <a:rPr lang="cs-CZ" b="1" dirty="0" smtClean="0"/>
              <a:t>: </a:t>
            </a:r>
            <a:r>
              <a:rPr lang="cs-CZ" b="1" dirty="0" err="1" smtClean="0"/>
              <a:t>wissenschaftliche</a:t>
            </a:r>
            <a:r>
              <a:rPr lang="cs-CZ" b="1" dirty="0" smtClean="0"/>
              <a:t> </a:t>
            </a:r>
            <a:r>
              <a:rPr lang="cs-CZ" b="1" dirty="0" err="1" smtClean="0"/>
              <a:t>Abhandlungen</a:t>
            </a:r>
            <a:r>
              <a:rPr lang="cs-CZ" b="1" dirty="0" smtClean="0"/>
              <a:t>, </a:t>
            </a:r>
            <a:r>
              <a:rPr lang="cs-CZ" b="1" dirty="0" err="1" smtClean="0"/>
              <a:t>Fachauf</a:t>
            </a:r>
            <a:r>
              <a:rPr lang="de-DE" b="1" dirty="0" err="1" smtClean="0"/>
              <a:t>aufsätze</a:t>
            </a:r>
            <a:r>
              <a:rPr lang="de-DE" b="1" dirty="0" smtClean="0"/>
              <a:t>, </a:t>
            </a:r>
            <a:r>
              <a:rPr lang="de-DE" b="1" dirty="0" err="1" smtClean="0"/>
              <a:t>populärwiss</a:t>
            </a:r>
            <a:r>
              <a:rPr lang="de-DE" b="1" dirty="0" smtClean="0"/>
              <a:t>. Texte)</a:t>
            </a:r>
            <a:endParaRPr lang="cs-CZ" b="1" dirty="0"/>
          </a:p>
          <a:p>
            <a:pPr eaLnBrk="1" hangingPunct="1"/>
            <a:r>
              <a:rPr lang="de-DE" b="1" dirty="0" smtClean="0"/>
              <a:t>Deskription</a:t>
            </a:r>
            <a:r>
              <a:rPr lang="cs-CZ" b="1" dirty="0"/>
              <a:t>(</a:t>
            </a:r>
            <a:r>
              <a:rPr lang="cs-CZ" b="1" dirty="0" err="1"/>
              <a:t>Beschreiben</a:t>
            </a:r>
            <a:r>
              <a:rPr lang="cs-CZ" b="1" dirty="0"/>
              <a:t>, </a:t>
            </a:r>
            <a:r>
              <a:rPr lang="cs-CZ" b="1" dirty="0" err="1" smtClean="0"/>
              <a:t>Berichten</a:t>
            </a:r>
            <a:r>
              <a:rPr lang="cs-CZ" b="1" dirty="0" smtClean="0"/>
              <a:t>)</a:t>
            </a:r>
            <a:r>
              <a:rPr lang="de-DE" b="1" dirty="0" smtClean="0"/>
              <a:t>: wiss. Berichte über Experimente, wiss. Protokolle </a:t>
            </a:r>
            <a:endParaRPr lang="cs-CZ" dirty="0" smtClean="0"/>
          </a:p>
          <a:p>
            <a:pPr eaLnBrk="1" hangingPunct="1">
              <a:buFont typeface="Arial" charset="0"/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Vagheitsreduzierung</a:t>
            </a:r>
            <a:r>
              <a:rPr lang="cs-CZ" b="1" dirty="0" smtClean="0"/>
              <a:t>…“ (1987)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</a:t>
            </a:r>
            <a:r>
              <a:rPr lang="de-DE" b="1" dirty="0" smtClean="0"/>
              <a:t>ange, komplizierte Sätze (NS – kausal, final…)</a:t>
            </a:r>
          </a:p>
          <a:p>
            <a:r>
              <a:rPr lang="de-DE" b="1" dirty="0" smtClean="0"/>
              <a:t>IK mit zu</a:t>
            </a:r>
          </a:p>
          <a:p>
            <a:r>
              <a:rPr lang="de-DE" b="1" dirty="0" smtClean="0"/>
              <a:t>Unpersönliche Konstruktionen: </a:t>
            </a:r>
            <a:r>
              <a:rPr lang="de-DE" b="1" i="1" dirty="0" smtClean="0"/>
              <a:t>sein + zu + Inf.</a:t>
            </a:r>
          </a:p>
          <a:p>
            <a:r>
              <a:rPr lang="de-DE" b="1" dirty="0" smtClean="0"/>
              <a:t>Partizipialkonstruktionen</a:t>
            </a:r>
          </a:p>
          <a:p>
            <a:r>
              <a:rPr lang="de-DE" b="1" dirty="0" smtClean="0"/>
              <a:t>Parenthesen - -</a:t>
            </a:r>
          </a:p>
          <a:p>
            <a:r>
              <a:rPr lang="de-DE" b="1" dirty="0" smtClean="0"/>
              <a:t>Termini – Linguistik </a:t>
            </a:r>
            <a:r>
              <a:rPr lang="de-DE" b="1" i="1" dirty="0" smtClean="0"/>
              <a:t>(Kommunikation) </a:t>
            </a:r>
            <a:r>
              <a:rPr lang="de-DE" b="1" dirty="0" smtClean="0"/>
              <a:t>Internationalismen</a:t>
            </a:r>
          </a:p>
          <a:p>
            <a:endParaRPr lang="de-DE" b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041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„Sprache und Emotion“ (2007)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Textgestaltung: Zitate (Motto)</a:t>
            </a:r>
          </a:p>
          <a:p>
            <a:r>
              <a:rPr lang="de-DE" b="1" dirty="0" smtClean="0"/>
              <a:t>Persönlicher Stil – </a:t>
            </a:r>
            <a:r>
              <a:rPr lang="de-DE" b="1" i="1" dirty="0" smtClean="0">
                <a:solidFill>
                  <a:srgbClr val="00B0F0"/>
                </a:solidFill>
              </a:rPr>
              <a:t>ich als Wissenschaftlerin, meine Analysen </a:t>
            </a:r>
            <a:r>
              <a:rPr lang="de-DE" b="1" i="1" dirty="0" smtClean="0"/>
              <a:t>– </a:t>
            </a:r>
            <a:r>
              <a:rPr lang="de-DE" b="1" dirty="0" smtClean="0"/>
              <a:t>mehr Emotionalität und Individualität</a:t>
            </a:r>
          </a:p>
          <a:p>
            <a:r>
              <a:rPr lang="de-DE" b="1" dirty="0" smtClean="0"/>
              <a:t>trotzdem „wissenschaftlich“: </a:t>
            </a:r>
            <a:r>
              <a:rPr lang="de-DE" b="1" i="1" dirty="0" smtClean="0"/>
              <a:t>man muss (an)erkennen</a:t>
            </a:r>
          </a:p>
          <a:p>
            <a:r>
              <a:rPr lang="de-DE" b="1" dirty="0" smtClean="0"/>
              <a:t>Termini: </a:t>
            </a:r>
            <a:r>
              <a:rPr lang="de-DE" b="1" i="1" dirty="0" smtClean="0"/>
              <a:t>Kognition, Emotion, marginal</a:t>
            </a:r>
          </a:p>
          <a:p>
            <a:r>
              <a:rPr lang="de-DE" b="1" dirty="0" smtClean="0"/>
              <a:t>Zitierungsweise: </a:t>
            </a:r>
            <a:r>
              <a:rPr lang="de-DE" b="1" i="1" dirty="0" smtClean="0"/>
              <a:t>(hierzu </a:t>
            </a:r>
            <a:r>
              <a:rPr lang="de-DE" b="1" i="1" dirty="0" err="1" smtClean="0"/>
              <a:t>Damasio</a:t>
            </a:r>
            <a:r>
              <a:rPr lang="de-DE" b="1" i="1" dirty="0"/>
              <a:t> </a:t>
            </a:r>
            <a:r>
              <a:rPr lang="de-DE" b="1" i="1" dirty="0" smtClean="0"/>
              <a:t>1997)</a:t>
            </a:r>
          </a:p>
          <a:p>
            <a:endParaRPr lang="de-DE" b="1" i="1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1733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Lehrbuchtext 6. Klasse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Klare und logische Textgestaltung: zwei Absätze: </a:t>
            </a:r>
            <a:r>
              <a:rPr lang="de-DE" b="1" i="1" dirty="0" smtClean="0">
                <a:solidFill>
                  <a:srgbClr val="00B0F0"/>
                </a:solidFill>
              </a:rPr>
              <a:t>die Nordsee und die Gezeiten</a:t>
            </a:r>
          </a:p>
          <a:p>
            <a:r>
              <a:rPr lang="de-DE" b="1" dirty="0" smtClean="0"/>
              <a:t>Kurze Sätze: das Wichtigste:</a:t>
            </a:r>
            <a:r>
              <a:rPr lang="de-DE" b="1" i="1" dirty="0" smtClean="0"/>
              <a:t> </a:t>
            </a:r>
            <a:r>
              <a:rPr lang="de-DE" b="1" i="1" dirty="0" smtClean="0">
                <a:solidFill>
                  <a:srgbClr val="00B0F0"/>
                </a:solidFill>
              </a:rPr>
              <a:t>Dieser Vorgang heißt Ebbe. Es herrscht Flut.</a:t>
            </a:r>
          </a:p>
          <a:p>
            <a:r>
              <a:rPr lang="de-DE" b="1" dirty="0" smtClean="0"/>
              <a:t>Geographische Termini</a:t>
            </a:r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7175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Fachkommunikation</a:t>
            </a:r>
            <a:endParaRPr lang="cs-CZ" b="1" dirty="0" smtClean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err="1" smtClean="0">
                <a:solidFill>
                  <a:srgbClr val="00B050"/>
                </a:solidFill>
              </a:rPr>
              <a:t>Funktion</a:t>
            </a:r>
            <a:r>
              <a:rPr lang="cs-CZ" sz="2800" b="1" dirty="0" smtClean="0">
                <a:solidFill>
                  <a:srgbClr val="00B050"/>
                </a:solidFill>
              </a:rPr>
              <a:t>: </a:t>
            </a:r>
            <a:r>
              <a:rPr lang="cs-CZ" sz="2800" b="1" dirty="0" err="1" smtClean="0"/>
              <a:t>Vermittlung</a:t>
            </a:r>
            <a:r>
              <a:rPr lang="cs-CZ" sz="2800" b="1" dirty="0" smtClean="0"/>
              <a:t> von </a:t>
            </a:r>
            <a:r>
              <a:rPr lang="cs-CZ" sz="2800" b="1" dirty="0" err="1" smtClean="0"/>
              <a:t>Informationen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der </a:t>
            </a:r>
            <a:r>
              <a:rPr lang="cs-CZ" sz="2800" b="1" dirty="0" err="1" smtClean="0"/>
              <a:t>Wissenschaft</a:t>
            </a:r>
            <a:r>
              <a:rPr lang="cs-CZ" sz="2800" b="1" dirty="0" smtClean="0"/>
              <a:t>,  </a:t>
            </a:r>
            <a:r>
              <a:rPr lang="cs-CZ" sz="2800" b="1" dirty="0" err="1" smtClean="0"/>
              <a:t>Forschung</a:t>
            </a:r>
            <a:r>
              <a:rPr lang="cs-CZ" sz="2800" b="1" dirty="0" smtClean="0"/>
              <a:t>, Technik, </a:t>
            </a:r>
            <a:r>
              <a:rPr lang="cs-CZ" sz="2800" b="1" dirty="0" err="1" smtClean="0"/>
              <a:t>aus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verschiedenen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Fachbereichen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Ökonomie</a:t>
            </a:r>
            <a:r>
              <a:rPr lang="cs-CZ" sz="2800" b="1" dirty="0" smtClean="0"/>
              <a:t>,   </a:t>
            </a:r>
            <a:r>
              <a:rPr lang="cs-CZ" sz="2800" b="1" dirty="0" err="1" smtClean="0"/>
              <a:t>Jurisprudenz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Justiz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Bankwesen</a:t>
            </a:r>
            <a:r>
              <a:rPr lang="cs-CZ" sz="2800" b="1" dirty="0" smtClean="0"/>
              <a:t>…)</a:t>
            </a:r>
            <a:endParaRPr lang="de-DE" sz="2800" b="1" dirty="0" smtClean="0"/>
          </a:p>
          <a:p>
            <a:pPr eaLnBrk="1" hangingPunct="1"/>
            <a:r>
              <a:rPr lang="cs-CZ" sz="2800" b="1" dirty="0"/>
              <a:t>relativ </a:t>
            </a:r>
            <a:r>
              <a:rPr lang="cs-CZ" sz="2800" b="1" dirty="0" err="1"/>
              <a:t>junger</a:t>
            </a:r>
            <a:r>
              <a:rPr lang="cs-CZ" sz="2800" b="1" dirty="0"/>
              <a:t> </a:t>
            </a:r>
            <a:r>
              <a:rPr lang="cs-CZ" sz="2800" b="1" dirty="0" err="1"/>
              <a:t>Forschungszweig</a:t>
            </a:r>
            <a:r>
              <a:rPr lang="cs-CZ" sz="2800" b="1" dirty="0"/>
              <a:t> : </a:t>
            </a:r>
            <a:r>
              <a:rPr lang="cs-CZ" sz="2800" b="1" dirty="0" err="1"/>
              <a:t>wiss</a:t>
            </a:r>
            <a:r>
              <a:rPr lang="cs-CZ" sz="2800" b="1" dirty="0"/>
              <a:t>.-</a:t>
            </a:r>
            <a:r>
              <a:rPr lang="cs-CZ" sz="2800" b="1" dirty="0" err="1"/>
              <a:t>technische</a:t>
            </a:r>
            <a:r>
              <a:rPr lang="cs-CZ" sz="2800" b="1" dirty="0"/>
              <a:t> </a:t>
            </a:r>
            <a:r>
              <a:rPr lang="cs-CZ" sz="2800" b="1" dirty="0" err="1"/>
              <a:t>Entwicklung</a:t>
            </a:r>
            <a:r>
              <a:rPr lang="cs-CZ" sz="2800" b="1" dirty="0"/>
              <a:t> – </a:t>
            </a:r>
            <a:r>
              <a:rPr lang="cs-CZ" sz="2800" b="1" dirty="0" err="1"/>
              <a:t>Differenzierungprozesse</a:t>
            </a:r>
            <a:r>
              <a:rPr lang="cs-CZ" sz="2800" b="1" dirty="0"/>
              <a:t> der </a:t>
            </a:r>
            <a:r>
              <a:rPr lang="cs-CZ" sz="2800" b="1" dirty="0" err="1"/>
              <a:t>Fachsprachen</a:t>
            </a:r>
            <a:r>
              <a:rPr lang="cs-CZ" sz="2800" b="1" dirty="0"/>
              <a:t> – </a:t>
            </a:r>
            <a:r>
              <a:rPr lang="cs-CZ" sz="2800" b="1" dirty="0" err="1"/>
              <a:t>Fachsprachenlinguistik</a:t>
            </a:r>
            <a:r>
              <a:rPr lang="cs-CZ" sz="2800" b="1" dirty="0"/>
              <a:t> - nach </a:t>
            </a:r>
            <a:r>
              <a:rPr lang="cs-CZ" sz="2800" b="1" dirty="0" smtClean="0"/>
              <a:t>der</a:t>
            </a:r>
            <a:r>
              <a:rPr lang="de-DE" sz="2800" b="1" dirty="0" smtClean="0"/>
              <a:t> </a:t>
            </a:r>
            <a:r>
              <a:rPr lang="cs-CZ" sz="2800" b="1" dirty="0" err="1" smtClean="0"/>
              <a:t>ko-pragmatischen</a:t>
            </a:r>
            <a:r>
              <a:rPr lang="cs-CZ" sz="2800" b="1" dirty="0" smtClean="0"/>
              <a:t> </a:t>
            </a:r>
            <a:r>
              <a:rPr lang="cs-CZ" sz="2800" b="1" dirty="0" err="1"/>
              <a:t>Wende</a:t>
            </a:r>
            <a:r>
              <a:rPr lang="cs-CZ" sz="2800" b="1" dirty="0"/>
              <a:t> - 70er </a:t>
            </a:r>
            <a:r>
              <a:rPr lang="cs-CZ" sz="2800" b="1" dirty="0" err="1"/>
              <a:t>Jahre</a:t>
            </a:r>
            <a:r>
              <a:rPr lang="cs-CZ" sz="2800" b="1" dirty="0"/>
              <a:t> des 20. </a:t>
            </a:r>
            <a:r>
              <a:rPr lang="cs-CZ" sz="2800" b="1" dirty="0" err="1"/>
              <a:t>Jhs</a:t>
            </a:r>
            <a:r>
              <a:rPr lang="cs-CZ" sz="2800" b="1" dirty="0"/>
              <a:t>.</a:t>
            </a:r>
          </a:p>
          <a:p>
            <a:pPr eaLnBrk="1" hangingPunct="1"/>
            <a:endParaRPr lang="de-D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Definition und Fachliteratur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err="1" smtClean="0">
                <a:solidFill>
                  <a:srgbClr val="FF0000"/>
                </a:solidFill>
              </a:rPr>
              <a:t>Fachsprache</a:t>
            </a:r>
            <a:r>
              <a:rPr lang="cs-CZ" sz="2800" b="1" dirty="0" smtClean="0"/>
              <a:t> – “</a:t>
            </a:r>
            <a:r>
              <a:rPr lang="cs-CZ" sz="2800" b="1" dirty="0" err="1" smtClean="0"/>
              <a:t>Gesamtheit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aller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sprachlichen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Mittel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die</a:t>
            </a:r>
            <a:r>
              <a:rPr lang="cs-CZ" sz="2800" b="1" dirty="0" smtClean="0"/>
              <a:t> in </a:t>
            </a:r>
            <a:r>
              <a:rPr lang="cs-CZ" sz="2800" b="1" dirty="0" err="1" smtClean="0"/>
              <a:t>einem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fachlich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begrenzbaren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Kommunikationsbereich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verwendet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werden</a:t>
            </a:r>
            <a:r>
              <a:rPr lang="cs-CZ" sz="2800" b="1" dirty="0" smtClean="0"/>
              <a:t>, um </a:t>
            </a:r>
            <a:r>
              <a:rPr lang="cs-CZ" sz="2800" b="1" dirty="0" err="1" smtClean="0"/>
              <a:t>die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Verständigung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zwischen</a:t>
            </a:r>
            <a:r>
              <a:rPr lang="cs-CZ" sz="2800" b="1" dirty="0" smtClean="0"/>
              <a:t> den in </a:t>
            </a:r>
            <a:r>
              <a:rPr lang="cs-CZ" sz="2800" b="1" dirty="0" err="1" smtClean="0"/>
              <a:t>diesem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Bereich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tätigen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Menschen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zu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gewährleisten</a:t>
            </a:r>
            <a:r>
              <a:rPr lang="cs-CZ" sz="2800" b="1" dirty="0" smtClean="0"/>
              <a:t>” </a:t>
            </a:r>
            <a:r>
              <a:rPr lang="cs-CZ" sz="2400" b="1" dirty="0" smtClean="0"/>
              <a:t>(</a:t>
            </a:r>
            <a:r>
              <a:rPr lang="cs-CZ" sz="2400" b="1" dirty="0"/>
              <a:t>Hoffmann, </a:t>
            </a:r>
            <a:r>
              <a:rPr lang="cs-CZ" sz="2400" b="1" dirty="0" smtClean="0"/>
              <a:t>1976</a:t>
            </a:r>
            <a:r>
              <a:rPr lang="de-DE" sz="2400" b="1" dirty="0" smtClean="0"/>
              <a:t>)</a:t>
            </a:r>
            <a:endParaRPr lang="de-DE" sz="2400" dirty="0" smtClean="0"/>
          </a:p>
          <a:p>
            <a:r>
              <a:rPr lang="cs-CZ" sz="2400" b="1" dirty="0" err="1" smtClean="0"/>
              <a:t>Handbuch</a:t>
            </a:r>
            <a:r>
              <a:rPr lang="cs-CZ" sz="2400" b="1" dirty="0" smtClean="0"/>
              <a:t> FACHSPRACHEN 1998 (HSK-</a:t>
            </a:r>
            <a:r>
              <a:rPr lang="de-DE" sz="2400" b="1" dirty="0" smtClean="0"/>
              <a:t>Bände)</a:t>
            </a:r>
          </a:p>
          <a:p>
            <a:r>
              <a:rPr lang="cs-CZ" sz="2400" b="1" dirty="0" err="1" smtClean="0"/>
              <a:t>Fluck</a:t>
            </a:r>
            <a:r>
              <a:rPr lang="cs-CZ" sz="2400" b="1" dirty="0"/>
              <a:t>: </a:t>
            </a:r>
            <a:r>
              <a:rPr lang="cs-CZ" sz="2400" b="1" dirty="0" smtClean="0"/>
              <a:t>FACHSPRACHEN</a:t>
            </a:r>
            <a:r>
              <a:rPr lang="de-DE" sz="2400" b="1" dirty="0" smtClean="0"/>
              <a:t> </a:t>
            </a:r>
            <a:r>
              <a:rPr lang="cs-CZ" sz="2400" b="1" dirty="0" smtClean="0"/>
              <a:t>1996</a:t>
            </a:r>
            <a:endParaRPr lang="de-DE" sz="2400" b="1" dirty="0" smtClean="0"/>
          </a:p>
          <a:p>
            <a:r>
              <a:rPr lang="cs-CZ" sz="2400" b="1" dirty="0" smtClean="0"/>
              <a:t>T</a:t>
            </a:r>
            <a:r>
              <a:rPr lang="cs-CZ" sz="2400" b="1" dirty="0"/>
              <a:t>. </a:t>
            </a:r>
            <a:r>
              <a:rPr lang="cs-CZ" sz="2400" b="1" dirty="0" err="1"/>
              <a:t>Roelcke</a:t>
            </a:r>
            <a:r>
              <a:rPr lang="cs-CZ" sz="2400" b="1" dirty="0"/>
              <a:t>: </a:t>
            </a:r>
            <a:r>
              <a:rPr lang="cs-CZ" sz="2400" b="1" dirty="0" err="1"/>
              <a:t>Fachsprachen</a:t>
            </a:r>
            <a:r>
              <a:rPr lang="cs-CZ" sz="2400" b="1" dirty="0"/>
              <a:t> 1999 </a:t>
            </a:r>
            <a:endParaRPr lang="de-DE" sz="2400" b="1" dirty="0" smtClean="0"/>
          </a:p>
          <a:p>
            <a:r>
              <a:rPr lang="cs-CZ" sz="2400" b="1" dirty="0" smtClean="0"/>
              <a:t>Kleine </a:t>
            </a:r>
            <a:r>
              <a:rPr lang="cs-CZ" sz="2400" b="1" dirty="0" err="1"/>
              <a:t>Enzyklopädie</a:t>
            </a:r>
            <a:r>
              <a:rPr lang="cs-CZ" sz="2400" b="1" dirty="0"/>
              <a:t>. </a:t>
            </a:r>
            <a:r>
              <a:rPr lang="cs-CZ" sz="2400" b="1" dirty="0" err="1"/>
              <a:t>Deutsche</a:t>
            </a:r>
            <a:r>
              <a:rPr lang="cs-CZ" sz="2400" b="1" dirty="0"/>
              <a:t> </a:t>
            </a:r>
            <a:r>
              <a:rPr lang="cs-CZ" sz="2400" b="1" dirty="0" err="1" smtClean="0"/>
              <a:t>Sprache</a:t>
            </a:r>
            <a:r>
              <a:rPr lang="cs-CZ" sz="2400" b="1" dirty="0" smtClean="0"/>
              <a:t> 2001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09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Richtungen der Fach</a:t>
            </a:r>
            <a:r>
              <a:rPr lang="cs-CZ" b="1" dirty="0" err="1" smtClean="0"/>
              <a:t>kommunikation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 dirty="0"/>
              <a:t>Fach- 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/>
              <a:t>Wissenschaftssprachen</a:t>
            </a:r>
            <a:r>
              <a:rPr lang="de-DE" sz="2400" b="1" dirty="0"/>
              <a:t>:</a:t>
            </a:r>
          </a:p>
          <a:p>
            <a:pPr eaLnBrk="1" hangingPunct="1"/>
            <a:r>
              <a:rPr lang="cs-CZ" sz="2400" b="1" dirty="0" err="1"/>
              <a:t>Unterscheidung</a:t>
            </a:r>
            <a:r>
              <a:rPr lang="cs-CZ" sz="2400" b="1" dirty="0"/>
              <a:t> von </a:t>
            </a:r>
            <a:r>
              <a:rPr lang="cs-CZ" sz="2400" b="1" dirty="0" err="1"/>
              <a:t>theoriegeleiteten</a:t>
            </a:r>
            <a:r>
              <a:rPr lang="cs-CZ" sz="2400" b="1" dirty="0"/>
              <a:t> </a:t>
            </a:r>
            <a:r>
              <a:rPr lang="cs-CZ" sz="2400" b="1" dirty="0" err="1"/>
              <a:t>und</a:t>
            </a:r>
            <a:r>
              <a:rPr lang="cs-CZ" sz="2400" b="1" dirty="0"/>
              <a:t> </a:t>
            </a:r>
            <a:r>
              <a:rPr lang="cs-CZ" sz="2400" b="1" dirty="0" err="1" smtClean="0"/>
              <a:t>theoriegebundenen</a:t>
            </a:r>
            <a:r>
              <a:rPr lang="cs-CZ" sz="2400" b="1" dirty="0" smtClean="0"/>
              <a:t>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 smtClean="0"/>
              <a:t>Fachsprachen</a:t>
            </a:r>
            <a:r>
              <a:rPr lang="de-DE" sz="2400" b="1" dirty="0" smtClean="0"/>
              <a:t> und </a:t>
            </a:r>
            <a:r>
              <a:rPr lang="cs-CZ" sz="2400" b="1" dirty="0" err="1" smtClean="0"/>
              <a:t>fachlich-praktischen</a:t>
            </a:r>
            <a:r>
              <a:rPr lang="de-DE" sz="2400" b="1" dirty="0" smtClean="0"/>
              <a:t> Fachsprachen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/>
              <a:t>wissenschaftlicher</a:t>
            </a:r>
            <a:r>
              <a:rPr lang="cs-CZ" sz="2400" b="1" dirty="0"/>
              <a:t> </a:t>
            </a:r>
            <a:r>
              <a:rPr lang="cs-CZ" sz="2400" b="1" dirty="0" err="1"/>
              <a:t>Stil</a:t>
            </a:r>
            <a:r>
              <a:rPr lang="cs-CZ" sz="2400" b="1" dirty="0"/>
              <a:t> – </a:t>
            </a:r>
            <a:r>
              <a:rPr lang="cs-CZ" sz="2400" b="1" dirty="0" err="1"/>
              <a:t>Natur</a:t>
            </a:r>
            <a:r>
              <a:rPr lang="cs-CZ" sz="2400" b="1" dirty="0"/>
              <a:t>- </a:t>
            </a:r>
            <a:r>
              <a:rPr lang="de-DE" sz="2400" b="1" dirty="0" smtClean="0"/>
              <a:t>und </a:t>
            </a:r>
            <a:r>
              <a:rPr lang="cs-CZ" sz="2400" b="1" dirty="0" err="1" smtClean="0"/>
              <a:t>Geisteswissenschaften</a:t>
            </a:r>
            <a:r>
              <a:rPr lang="cs-CZ" sz="2400" b="1" dirty="0"/>
              <a:t>: </a:t>
            </a:r>
            <a:r>
              <a:rPr lang="cs-CZ" sz="2400" b="1" dirty="0" err="1"/>
              <a:t>Medizin</a:t>
            </a:r>
            <a:r>
              <a:rPr lang="cs-CZ" sz="2400" b="1" dirty="0"/>
              <a:t>, </a:t>
            </a:r>
            <a:r>
              <a:rPr lang="cs-CZ" sz="2400" b="1" dirty="0" err="1"/>
              <a:t>Physik</a:t>
            </a:r>
            <a:r>
              <a:rPr lang="cs-CZ" sz="2400" b="1" dirty="0"/>
              <a:t>, Chemie, Biologie…; Psychologie, </a:t>
            </a:r>
            <a:r>
              <a:rPr lang="cs-CZ" sz="2400" b="1" dirty="0" err="1"/>
              <a:t>Soziologie</a:t>
            </a:r>
            <a:r>
              <a:rPr lang="cs-CZ" sz="2400" b="1" dirty="0"/>
              <a:t>, </a:t>
            </a:r>
            <a:r>
              <a:rPr lang="cs-CZ" sz="2400" b="1" dirty="0" err="1"/>
              <a:t>Philologie</a:t>
            </a:r>
            <a:r>
              <a:rPr lang="cs-CZ" sz="2400" b="1" dirty="0"/>
              <a:t>, </a:t>
            </a:r>
            <a:r>
              <a:rPr lang="cs-CZ" sz="2400" b="1" dirty="0" err="1"/>
              <a:t>Geschichte</a:t>
            </a:r>
            <a:r>
              <a:rPr lang="cs-CZ" sz="2400" b="1" dirty="0"/>
              <a:t>…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 smtClean="0"/>
              <a:t>schriftlich</a:t>
            </a:r>
            <a:r>
              <a:rPr lang="cs-CZ" sz="2400" b="1" dirty="0"/>
              <a:t>: </a:t>
            </a:r>
            <a:r>
              <a:rPr lang="cs-CZ" sz="2400" b="1" dirty="0" err="1"/>
              <a:t>theoretische</a:t>
            </a:r>
            <a:r>
              <a:rPr lang="cs-CZ" sz="2400" b="1" dirty="0"/>
              <a:t> </a:t>
            </a:r>
            <a:r>
              <a:rPr lang="cs-CZ" sz="2400" b="1" dirty="0" err="1"/>
              <a:t>Fachaufsätze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Studien</a:t>
            </a:r>
            <a:r>
              <a:rPr lang="cs-CZ" sz="2400" b="1" dirty="0"/>
              <a:t> in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de-DE" sz="2400" b="1" dirty="0"/>
              <a:t> </a:t>
            </a:r>
            <a:r>
              <a:rPr lang="cs-CZ" sz="2400" b="1" dirty="0"/>
              <a:t>    </a:t>
            </a:r>
            <a:r>
              <a:rPr lang="cs-CZ" sz="2400" b="1" dirty="0" err="1"/>
              <a:t>Fachpublikationen</a:t>
            </a:r>
            <a:r>
              <a:rPr lang="cs-CZ" sz="2400" b="1" dirty="0"/>
              <a:t> (</a:t>
            </a:r>
            <a:r>
              <a:rPr lang="cs-CZ" sz="2400" b="1" dirty="0" err="1"/>
              <a:t>Fachzeitschriften</a:t>
            </a:r>
            <a:r>
              <a:rPr lang="cs-CZ" sz="2400" b="1" dirty="0"/>
              <a:t>),  </a:t>
            </a:r>
            <a:r>
              <a:rPr lang="cs-CZ" sz="2400" b="1" dirty="0" err="1"/>
              <a:t>Dissertationen</a:t>
            </a:r>
            <a:r>
              <a:rPr lang="cs-CZ" sz="2400" b="1" dirty="0"/>
              <a:t>, </a:t>
            </a:r>
            <a:r>
              <a:rPr lang="cs-CZ" sz="2400" b="1" dirty="0" err="1"/>
              <a:t>Habilschriften</a:t>
            </a:r>
            <a:r>
              <a:rPr lang="cs-CZ" sz="2400" b="1" dirty="0"/>
              <a:t>, </a:t>
            </a:r>
            <a:r>
              <a:rPr lang="cs-CZ" sz="2400" b="1" dirty="0" err="1"/>
              <a:t>wiss</a:t>
            </a:r>
            <a:r>
              <a:rPr lang="cs-CZ" sz="2400" b="1" dirty="0"/>
              <a:t>. </a:t>
            </a:r>
            <a:r>
              <a:rPr lang="cs-CZ" sz="2400" b="1" dirty="0" err="1"/>
              <a:t>Monographien</a:t>
            </a:r>
            <a:r>
              <a:rPr lang="cs-CZ" sz="2400" b="1" dirty="0"/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b="1" dirty="0" err="1" smtClean="0"/>
              <a:t>mündlich</a:t>
            </a:r>
            <a:r>
              <a:rPr lang="cs-CZ" sz="2400" b="1" dirty="0"/>
              <a:t>: </a:t>
            </a:r>
            <a:r>
              <a:rPr lang="cs-CZ" sz="2400" b="1" dirty="0" err="1"/>
              <a:t>Fachreferate</a:t>
            </a:r>
            <a:r>
              <a:rPr lang="cs-CZ" sz="2400" b="1" dirty="0"/>
              <a:t> </a:t>
            </a:r>
            <a:r>
              <a:rPr lang="cs-CZ" sz="2400" b="1" dirty="0" err="1"/>
              <a:t>auf</a:t>
            </a:r>
            <a:r>
              <a:rPr lang="cs-CZ" sz="2400" b="1" dirty="0"/>
              <a:t> </a:t>
            </a:r>
            <a:r>
              <a:rPr lang="cs-CZ" sz="2400" b="1" dirty="0" err="1"/>
              <a:t>wissenschaftlichen</a:t>
            </a:r>
            <a:r>
              <a:rPr lang="cs-CZ" sz="2400" b="1" dirty="0"/>
              <a:t> </a:t>
            </a:r>
            <a:r>
              <a:rPr lang="cs-CZ" sz="2400" b="1" dirty="0" err="1"/>
              <a:t>Konferenzen</a:t>
            </a:r>
            <a:r>
              <a:rPr lang="cs-CZ" sz="2400" b="1" dirty="0"/>
              <a:t>, </a:t>
            </a:r>
            <a:r>
              <a:rPr lang="cs-CZ" sz="2400" b="1" dirty="0" err="1"/>
              <a:t>Tagungen</a:t>
            </a:r>
            <a:r>
              <a:rPr lang="cs-CZ" sz="2400" b="1" dirty="0"/>
              <a:t>, </a:t>
            </a:r>
            <a:r>
              <a:rPr lang="cs-CZ" sz="2400" b="1" dirty="0" err="1"/>
              <a:t>Kongressen</a:t>
            </a:r>
            <a:r>
              <a:rPr lang="cs-CZ" sz="2400" b="1" dirty="0"/>
              <a:t>…(</a:t>
            </a:r>
            <a:r>
              <a:rPr lang="cs-CZ" sz="2400" b="1" dirty="0" err="1"/>
              <a:t>Sammelb</a:t>
            </a:r>
            <a:r>
              <a:rPr lang="de-DE" sz="2400" b="1" dirty="0"/>
              <a:t>ä</a:t>
            </a:r>
            <a:r>
              <a:rPr lang="cs-CZ" sz="2400" b="1" dirty="0" err="1"/>
              <a:t>nde</a:t>
            </a:r>
            <a:r>
              <a:rPr lang="cs-CZ" sz="2400" b="1" dirty="0"/>
              <a:t>), </a:t>
            </a:r>
            <a:r>
              <a:rPr lang="cs-CZ" sz="2400" b="1" dirty="0" err="1" smtClean="0"/>
              <a:t>Diskussionsbeiträge</a:t>
            </a:r>
            <a:endParaRPr lang="cs-CZ" sz="2400" b="1" dirty="0"/>
          </a:p>
          <a:p>
            <a:pPr eaLnBrk="1" hangingPunct="1"/>
            <a:endParaRPr lang="de-DE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249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b="1" dirty="0" smtClean="0"/>
              <a:t>Richtungen der Fachkommunikation</a:t>
            </a:r>
            <a:endParaRPr lang="cs-CZ" b="1" dirty="0" smtClean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dirty="0" err="1" smtClean="0"/>
              <a:t>praktischer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Fachstil</a:t>
            </a:r>
            <a:r>
              <a:rPr lang="cs-CZ" sz="3000" b="1" dirty="0" smtClean="0"/>
              <a:t>: </a:t>
            </a:r>
            <a:r>
              <a:rPr lang="cs-CZ" sz="3000" b="1" dirty="0" err="1" smtClean="0"/>
              <a:t>Wirtschaft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Justiz</a:t>
            </a:r>
            <a:r>
              <a:rPr lang="cs-CZ" sz="3000" b="1" dirty="0" smtClean="0"/>
              <a:t>, Technik…</a:t>
            </a:r>
          </a:p>
          <a:p>
            <a:pPr eaLnBrk="1" hangingPunct="1"/>
            <a:r>
              <a:rPr lang="cs-CZ" sz="3000" b="1" dirty="0" err="1" smtClean="0"/>
              <a:t>populärwissenschaftlicher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Stil</a:t>
            </a:r>
            <a:r>
              <a:rPr lang="cs-CZ" sz="3000" b="1" dirty="0" smtClean="0"/>
              <a:t>: </a:t>
            </a:r>
            <a:endParaRPr lang="de-DE" sz="3000" b="1" dirty="0" smtClean="0"/>
          </a:p>
          <a:p>
            <a:pPr eaLnBrk="1" hangingPunct="1">
              <a:buFont typeface="Arial" charset="0"/>
              <a:buNone/>
            </a:pPr>
            <a:r>
              <a:rPr lang="de-DE" sz="3000" b="1" dirty="0" smtClean="0"/>
              <a:t>    Le</a:t>
            </a:r>
            <a:r>
              <a:rPr lang="cs-CZ" sz="3000" b="1" dirty="0" err="1" smtClean="0"/>
              <a:t>hrbücher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Rezensionen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publizistische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Artikel</a:t>
            </a:r>
            <a:r>
              <a:rPr lang="cs-CZ" sz="3000" b="1" dirty="0" smtClean="0"/>
              <a:t>…</a:t>
            </a:r>
          </a:p>
          <a:p>
            <a:pPr eaLnBrk="1" hangingPunct="1"/>
            <a:r>
              <a:rPr lang="cs-CZ" sz="3000" b="1" dirty="0" err="1" smtClean="0"/>
              <a:t>essayistischer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Stil</a:t>
            </a:r>
            <a:r>
              <a:rPr lang="cs-CZ" sz="3000" b="1" dirty="0" smtClean="0"/>
              <a:t>: </a:t>
            </a:r>
            <a:r>
              <a:rPr lang="cs-CZ" sz="3000" b="1" dirty="0" err="1" smtClean="0"/>
              <a:t>populärwissenschaftliche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Aufsätze</a:t>
            </a:r>
            <a:r>
              <a:rPr lang="cs-CZ" sz="3000" b="1" dirty="0" smtClean="0"/>
              <a:t> in den </a:t>
            </a:r>
            <a:r>
              <a:rPr lang="cs-CZ" sz="3000" b="1" dirty="0" err="1" smtClean="0"/>
              <a:t>Medien</a:t>
            </a:r>
            <a:r>
              <a:rPr lang="cs-CZ" sz="3000" b="1" dirty="0" smtClean="0"/>
              <a:t>, Interview </a:t>
            </a:r>
            <a:r>
              <a:rPr lang="cs-CZ" sz="3000" b="1" dirty="0" err="1" smtClean="0"/>
              <a:t>mit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Experten...das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Individuelle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belletristische</a:t>
            </a:r>
            <a:r>
              <a:rPr lang="cs-CZ" sz="3000" b="1" dirty="0" smtClean="0"/>
              <a:t> Z</a:t>
            </a:r>
            <a:r>
              <a:rPr lang="de-DE" sz="3000" b="1" dirty="0" smtClean="0"/>
              <a:t>ü</a:t>
            </a:r>
            <a:r>
              <a:rPr lang="cs-CZ" sz="3000" b="1" dirty="0" err="1" smtClean="0"/>
              <a:t>ge</a:t>
            </a:r>
            <a:r>
              <a:rPr lang="cs-CZ" sz="3000" b="1" dirty="0" smtClean="0"/>
              <a:t> (lit.-k</a:t>
            </a:r>
            <a:r>
              <a:rPr lang="de-DE" sz="3000" b="1" dirty="0" smtClean="0"/>
              <a:t>ü</a:t>
            </a:r>
            <a:r>
              <a:rPr lang="cs-CZ" sz="3000" b="1" dirty="0" err="1" smtClean="0"/>
              <a:t>nstlerische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Mittel</a:t>
            </a:r>
            <a:r>
              <a:rPr lang="cs-CZ" sz="3000" b="1" dirty="0" smtClean="0"/>
              <a:t> - </a:t>
            </a:r>
            <a:r>
              <a:rPr lang="cs-CZ" sz="3000" b="1" dirty="0" err="1" smtClean="0"/>
              <a:t>Metapher</a:t>
            </a:r>
            <a:r>
              <a:rPr lang="cs-CZ" sz="3000" b="1" dirty="0" smtClean="0"/>
              <a:t>, </a:t>
            </a:r>
            <a:r>
              <a:rPr lang="cs-CZ" sz="3000" b="1" dirty="0" err="1" smtClean="0"/>
              <a:t>rhetorische</a:t>
            </a:r>
            <a:r>
              <a:rPr lang="cs-CZ" sz="3000" b="1" dirty="0" smtClean="0"/>
              <a:t> </a:t>
            </a:r>
            <a:r>
              <a:rPr lang="cs-CZ" sz="3000" b="1" dirty="0" err="1" smtClean="0"/>
              <a:t>Frage</a:t>
            </a:r>
            <a:r>
              <a:rPr lang="cs-CZ" sz="3000" b="1" dirty="0" smtClean="0"/>
              <a:t>...)</a:t>
            </a:r>
          </a:p>
          <a:p>
            <a:pPr eaLnBrk="1" hangingPunct="1"/>
            <a:endParaRPr lang="cs-CZ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Gliederung der Fachsprachen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err="1">
                <a:solidFill>
                  <a:srgbClr val="FF0000"/>
                </a:solidFill>
              </a:rPr>
              <a:t>horizontale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 </a:t>
            </a:r>
            <a:r>
              <a:rPr lang="cs-CZ" b="1" dirty="0" err="1"/>
              <a:t>Fachgebiete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Fachsprache</a:t>
            </a:r>
            <a:r>
              <a:rPr lang="cs-CZ" b="1" dirty="0"/>
              <a:t> </a:t>
            </a:r>
            <a:r>
              <a:rPr lang="cs-CZ" b="1" dirty="0" err="1"/>
              <a:t>Mathematik</a:t>
            </a:r>
            <a:endParaRPr lang="de-DE" b="1" dirty="0"/>
          </a:p>
          <a:p>
            <a:pPr eaLnBrk="1" hangingPunct="1"/>
            <a:r>
              <a:rPr lang="cs-CZ" b="1" dirty="0" err="1"/>
              <a:t>Medizin</a:t>
            </a:r>
            <a:endParaRPr lang="de-DE" b="1" dirty="0"/>
          </a:p>
          <a:p>
            <a:pPr eaLnBrk="1" hangingPunct="1"/>
            <a:r>
              <a:rPr lang="cs-CZ" b="1" dirty="0" err="1"/>
              <a:t>Elektrotechni</a:t>
            </a:r>
            <a:r>
              <a:rPr lang="de-DE" b="1" dirty="0"/>
              <a:t>k</a:t>
            </a:r>
          </a:p>
          <a:p>
            <a:pPr eaLnBrk="1" hangingPunct="1"/>
            <a:r>
              <a:rPr lang="de-DE" b="1" dirty="0"/>
              <a:t>Linguistik</a:t>
            </a:r>
          </a:p>
          <a:p>
            <a:pPr eaLnBrk="1" hangingPunct="1"/>
            <a:r>
              <a:rPr lang="de-DE" b="1" dirty="0"/>
              <a:t>Psychologie, Soziologie, Philosophie</a:t>
            </a:r>
          </a:p>
          <a:p>
            <a:pPr eaLnBrk="1" hangingPunct="1"/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Fachsprachen</a:t>
            </a:r>
            <a:r>
              <a:rPr lang="cs-CZ" b="1" dirty="0">
                <a:solidFill>
                  <a:srgbClr val="00B050"/>
                </a:solidFill>
              </a:rPr>
              <a:t> </a:t>
            </a:r>
            <a:r>
              <a:rPr lang="cs-CZ" b="1" dirty="0" err="1">
                <a:solidFill>
                  <a:srgbClr val="00B050"/>
                </a:solidFill>
              </a:rPr>
              <a:t>entspricht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Zahl</a:t>
            </a:r>
            <a:r>
              <a:rPr lang="cs-CZ" b="1" dirty="0">
                <a:solidFill>
                  <a:srgbClr val="00B050"/>
                </a:solidFill>
              </a:rPr>
              <a:t> der </a:t>
            </a:r>
            <a:r>
              <a:rPr lang="cs-CZ" b="1" dirty="0" err="1">
                <a:solidFill>
                  <a:srgbClr val="00B050"/>
                </a:solidFill>
              </a:rPr>
              <a:t>Fächer</a:t>
            </a:r>
            <a:endParaRPr lang="cs-CZ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6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Gliederung der Fachsprachen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 </a:t>
            </a:r>
            <a:r>
              <a:rPr lang="cs-CZ" b="1" dirty="0" err="1">
                <a:solidFill>
                  <a:srgbClr val="FF0000"/>
                </a:solidFill>
              </a:rPr>
              <a:t>vertikale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Gliederung</a:t>
            </a:r>
            <a:r>
              <a:rPr lang="cs-CZ" b="1" dirty="0"/>
              <a:t>: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theoretischen</a:t>
            </a:r>
            <a:r>
              <a:rPr lang="cs-CZ" b="1" dirty="0"/>
              <a:t> </a:t>
            </a:r>
            <a:r>
              <a:rPr lang="cs-CZ" b="1" dirty="0" err="1"/>
              <a:t>Grundlagewissenschaften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experimentellen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angewandten</a:t>
            </a:r>
            <a:r>
              <a:rPr lang="cs-CZ" b="1" dirty="0"/>
              <a:t> </a:t>
            </a:r>
            <a:r>
              <a:rPr lang="cs-CZ" b="1" dirty="0" err="1"/>
              <a:t>Wissenschaften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der Technik</a:t>
            </a:r>
            <a:endParaRPr lang="de-DE" b="1" dirty="0"/>
          </a:p>
          <a:p>
            <a:pPr eaLnBrk="1" hangingPunct="1"/>
            <a:r>
              <a:rPr lang="cs-CZ" b="1" dirty="0" err="1"/>
              <a:t>Sprache</a:t>
            </a:r>
            <a:r>
              <a:rPr lang="cs-CZ" b="1" dirty="0"/>
              <a:t> der </a:t>
            </a:r>
            <a:r>
              <a:rPr lang="cs-CZ" b="1" dirty="0" err="1"/>
              <a:t>materiellen</a:t>
            </a:r>
            <a:r>
              <a:rPr lang="cs-CZ" b="1" dirty="0"/>
              <a:t> </a:t>
            </a:r>
            <a:r>
              <a:rPr lang="cs-CZ" b="1" dirty="0" err="1"/>
              <a:t>Produktio</a:t>
            </a:r>
            <a:r>
              <a:rPr lang="de-DE" b="1" dirty="0"/>
              <a:t>n</a:t>
            </a:r>
          </a:p>
          <a:p>
            <a:pPr eaLnBrk="1" hangingPunct="1"/>
            <a:r>
              <a:rPr lang="cs-CZ" b="1" dirty="0" err="1"/>
              <a:t>Populär</a:t>
            </a:r>
            <a:r>
              <a:rPr lang="de-DE" b="1" dirty="0"/>
              <a:t>wiss. Stil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9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err="1" smtClean="0"/>
              <a:t>Hauptmerkmale</a:t>
            </a:r>
            <a:r>
              <a:rPr lang="de-DE" b="1" dirty="0"/>
              <a:t> </a:t>
            </a:r>
            <a:r>
              <a:rPr lang="de-DE" b="1" dirty="0" smtClean="0"/>
              <a:t>(</a:t>
            </a:r>
            <a:r>
              <a:rPr lang="cs-CZ" b="1" dirty="0" smtClean="0"/>
              <a:t>St</a:t>
            </a:r>
            <a:r>
              <a:rPr lang="de-DE" b="1" dirty="0" err="1" smtClean="0"/>
              <a:t>ilzüge</a:t>
            </a:r>
            <a:r>
              <a:rPr lang="de-DE" dirty="0" smtClean="0"/>
              <a:t>) </a:t>
            </a:r>
            <a:r>
              <a:rPr lang="de-DE" b="1" dirty="0" smtClean="0"/>
              <a:t>und Stilelemente</a:t>
            </a:r>
            <a:endParaRPr lang="cs-CZ" b="1" dirty="0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 </a:t>
            </a:r>
            <a:r>
              <a:rPr lang="cs-CZ" sz="2800" b="1" dirty="0" err="1" smtClean="0">
                <a:solidFill>
                  <a:srgbClr val="FF0000"/>
                </a:solidFill>
              </a:rPr>
              <a:t>öffentlicher</a:t>
            </a:r>
            <a:r>
              <a:rPr lang="cs-CZ" sz="2800" b="1" dirty="0" smtClean="0">
                <a:solidFill>
                  <a:srgbClr val="FF0000"/>
                </a:solidFill>
              </a:rPr>
              <a:t> Charakter </a:t>
            </a:r>
            <a:r>
              <a:rPr lang="cs-CZ" sz="2800" b="1" dirty="0" smtClean="0"/>
              <a:t>– </a:t>
            </a:r>
            <a:r>
              <a:rPr lang="cs-CZ" sz="2800" b="1" dirty="0" err="1" smtClean="0"/>
              <a:t>neutraler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Stil</a:t>
            </a:r>
            <a:r>
              <a:rPr lang="de-DE" sz="2800" b="1" dirty="0" smtClean="0"/>
              <a:t>:</a:t>
            </a:r>
            <a:r>
              <a:rPr lang="cs-CZ" sz="2800" b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800" b="1" dirty="0" smtClean="0"/>
              <a:t>    Standard- (</a:t>
            </a:r>
            <a:r>
              <a:rPr lang="cs-CZ" sz="2800" b="1" dirty="0" err="1" smtClean="0"/>
              <a:t>Schrift</a:t>
            </a:r>
            <a:r>
              <a:rPr lang="cs-CZ" sz="2800" b="1" dirty="0" smtClean="0"/>
              <a:t>)</a:t>
            </a:r>
            <a:r>
              <a:rPr lang="cs-CZ" sz="2800" b="1" dirty="0" err="1" smtClean="0"/>
              <a:t>sprache</a:t>
            </a:r>
            <a:r>
              <a:rPr lang="cs-CZ" sz="2800" b="1" dirty="0" smtClean="0"/>
              <a:t>, ohne </a:t>
            </a:r>
            <a:r>
              <a:rPr lang="cs-CZ" sz="2800" b="1" dirty="0" err="1" smtClean="0"/>
              <a:t>umg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Stilelemente</a:t>
            </a:r>
            <a:r>
              <a:rPr lang="cs-CZ" sz="2800" b="1" dirty="0" smtClean="0"/>
              <a:t>,  </a:t>
            </a:r>
            <a:r>
              <a:rPr lang="de-DE" sz="2800" b="1" dirty="0" smtClean="0"/>
              <a:t>ohne</a:t>
            </a:r>
            <a:r>
              <a:rPr lang="cs-CZ" sz="2800" b="1" dirty="0" smtClean="0"/>
              <a:t>  </a:t>
            </a:r>
            <a:r>
              <a:rPr lang="cs-CZ" sz="2800" b="1" dirty="0" err="1" smtClean="0"/>
              <a:t>Emotionalität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und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Expressivität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keine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Vertraulichkeit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keine</a:t>
            </a:r>
            <a:r>
              <a:rPr lang="cs-CZ" sz="2800" b="1" dirty="0" smtClean="0"/>
              <a:t> Hyperbolik...)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err="1" smtClean="0">
                <a:solidFill>
                  <a:srgbClr val="FF0000"/>
                </a:solidFill>
              </a:rPr>
              <a:t>Klarheit</a:t>
            </a:r>
            <a:r>
              <a:rPr lang="cs-CZ" sz="2800" b="1" dirty="0" smtClean="0">
                <a:solidFill>
                  <a:srgbClr val="FF0000"/>
                </a:solidFill>
              </a:rPr>
              <a:t>, Logik, </a:t>
            </a:r>
            <a:r>
              <a:rPr lang="cs-CZ" sz="2800" b="1" dirty="0" err="1" smtClean="0">
                <a:solidFill>
                  <a:srgbClr val="FF0000"/>
                </a:solidFill>
              </a:rPr>
              <a:t>Genauigkeit</a:t>
            </a:r>
            <a:r>
              <a:rPr lang="cs-CZ" sz="2800" b="1" dirty="0" smtClean="0">
                <a:solidFill>
                  <a:srgbClr val="FF0000"/>
                </a:solidFill>
              </a:rPr>
              <a:t> – </a:t>
            </a:r>
            <a:r>
              <a:rPr lang="cs-CZ" sz="2800" b="1" dirty="0" err="1" smtClean="0"/>
              <a:t>logische</a:t>
            </a:r>
            <a:r>
              <a:rPr lang="cs-CZ" sz="2800" b="1" dirty="0" smtClean="0"/>
              <a:t> </a:t>
            </a:r>
            <a:r>
              <a:rPr lang="de-DE" sz="2800" b="1" dirty="0" smtClean="0"/>
              <a:t> </a:t>
            </a:r>
            <a:r>
              <a:rPr lang="cs-CZ" sz="2800" b="1" dirty="0" err="1" smtClean="0"/>
              <a:t>Gedankenführung</a:t>
            </a:r>
            <a:r>
              <a:rPr lang="de-DE" sz="2800" b="1" dirty="0" smtClean="0"/>
              <a:t> –</a:t>
            </a:r>
          </a:p>
          <a:p>
            <a:pPr eaLnBrk="1" hangingPunct="1">
              <a:lnSpc>
                <a:spcPct val="80000"/>
              </a:lnSpc>
            </a:pPr>
            <a:r>
              <a:rPr lang="de-DE" sz="2800" b="1" dirty="0" smtClean="0"/>
              <a:t>Syntax: </a:t>
            </a:r>
            <a:r>
              <a:rPr lang="cs-CZ" sz="2800" b="1" dirty="0" err="1" smtClean="0"/>
              <a:t>lückenloser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Satzbau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Thema-Rhema-Gliederung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Kausalität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weil</a:t>
            </a:r>
            <a:r>
              <a:rPr lang="cs-CZ" sz="2800" b="1" i="1" dirty="0" smtClean="0"/>
              <a:t>, da, </a:t>
            </a:r>
            <a:r>
              <a:rPr lang="cs-CZ" sz="2800" b="1" i="1" dirty="0" err="1" smtClean="0"/>
              <a:t>denn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Finalität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damit</a:t>
            </a:r>
            <a:r>
              <a:rPr lang="cs-CZ" sz="2800" b="1" dirty="0" smtClean="0"/>
              <a:t>, IK </a:t>
            </a:r>
            <a:r>
              <a:rPr lang="cs-CZ" sz="2800" b="1" i="1" dirty="0" smtClean="0"/>
              <a:t>um ...</a:t>
            </a:r>
            <a:r>
              <a:rPr lang="cs-CZ" sz="2800" b="1" i="1" dirty="0" err="1" smtClean="0"/>
              <a:t>zu</a:t>
            </a:r>
            <a:r>
              <a:rPr lang="cs-CZ" sz="2800" b="1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b="1" dirty="0" smtClean="0"/>
              <a:t> </a:t>
            </a:r>
            <a:r>
              <a:rPr lang="de-DE" sz="2800" b="1" dirty="0" smtClean="0"/>
              <a:t>Lexik: </a:t>
            </a:r>
            <a:r>
              <a:rPr lang="cs-CZ" sz="2800" b="1" dirty="0" err="1" smtClean="0"/>
              <a:t>Fachbegriffe</a:t>
            </a:r>
            <a:r>
              <a:rPr lang="cs-CZ" sz="2800" b="1" dirty="0" smtClean="0"/>
              <a:t> (</a:t>
            </a:r>
            <a:r>
              <a:rPr lang="cs-CZ" sz="2800" b="1" dirty="0" err="1" smtClean="0"/>
              <a:t>Termini</a:t>
            </a:r>
            <a:r>
              <a:rPr lang="cs-CZ" sz="2800" b="1" dirty="0" smtClean="0"/>
              <a:t>)</a:t>
            </a:r>
            <a:r>
              <a:rPr lang="de-DE" sz="2800" b="1" dirty="0" smtClean="0"/>
              <a:t>: z.B.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Linguistik</a:t>
            </a:r>
            <a:r>
              <a:rPr lang="cs-CZ" sz="2800" b="1" dirty="0" smtClean="0"/>
              <a:t> - </a:t>
            </a:r>
            <a:r>
              <a:rPr lang="cs-CZ" sz="2800" b="1" i="1" dirty="0" err="1" smtClean="0"/>
              <a:t>die</a:t>
            </a:r>
            <a:r>
              <a:rPr lang="cs-CZ" sz="2800" b="1" i="1" dirty="0" smtClean="0"/>
              <a:t> </a:t>
            </a:r>
            <a:r>
              <a:rPr lang="de-DE" sz="2800" b="1" i="1" dirty="0" smtClean="0"/>
              <a:t> </a:t>
            </a:r>
            <a:r>
              <a:rPr lang="cs-CZ" sz="2800" b="1" i="1" dirty="0" err="1" smtClean="0"/>
              <a:t>Flexion</a:t>
            </a:r>
            <a:r>
              <a:rPr lang="de-DE" sz="2800" b="1" i="1" dirty="0" smtClean="0"/>
              <a:t>, </a:t>
            </a:r>
            <a:r>
              <a:rPr lang="cs-CZ" sz="2800" b="1" dirty="0" err="1" smtClean="0"/>
              <a:t>Fremdw</a:t>
            </a:r>
            <a:r>
              <a:rPr lang="de-DE" sz="2800" b="1" dirty="0" smtClean="0"/>
              <a:t>ö</a:t>
            </a:r>
            <a:r>
              <a:rPr lang="cs-CZ" sz="2800" b="1" dirty="0" err="1" smtClean="0"/>
              <a:t>rter</a:t>
            </a:r>
            <a:r>
              <a:rPr lang="cs-CZ" sz="2800" b="1" dirty="0" smtClean="0"/>
              <a:t>, </a:t>
            </a:r>
            <a:r>
              <a:rPr lang="cs-CZ" sz="2800" b="1" dirty="0" err="1" smtClean="0"/>
              <a:t>Internationalismen</a:t>
            </a:r>
            <a:r>
              <a:rPr lang="cs-CZ" sz="2800" b="1" dirty="0" smtClean="0"/>
              <a:t> - </a:t>
            </a:r>
            <a:r>
              <a:rPr lang="cs-CZ" sz="2800" b="1" dirty="0" err="1" smtClean="0"/>
              <a:t>altgr</a:t>
            </a:r>
            <a:r>
              <a:rPr lang="cs-CZ" sz="2800" b="1" dirty="0" smtClean="0"/>
              <a:t>., lat., </a:t>
            </a:r>
            <a:r>
              <a:rPr lang="cs-CZ" sz="2800" b="1" dirty="0" err="1" smtClean="0"/>
              <a:t>eng</a:t>
            </a:r>
            <a:r>
              <a:rPr lang="de-DE" sz="2800" b="1" dirty="0" smtClean="0"/>
              <a:t>l., </a:t>
            </a:r>
            <a:r>
              <a:rPr lang="cs-CZ" sz="2800" b="1" dirty="0" err="1" smtClean="0"/>
              <a:t>ital</a:t>
            </a:r>
            <a:r>
              <a:rPr lang="cs-CZ" sz="2800" b="1" dirty="0" smtClean="0"/>
              <a:t>. (</a:t>
            </a:r>
            <a:r>
              <a:rPr lang="cs-CZ" sz="2800" b="1" dirty="0" err="1" smtClean="0"/>
              <a:t>Musikwiss</a:t>
            </a:r>
            <a:r>
              <a:rPr lang="cs-CZ" sz="2800" b="1" dirty="0" smtClean="0"/>
              <a:t>.)</a:t>
            </a:r>
          </a:p>
          <a:p>
            <a:pPr eaLnBrk="1" hangingPunct="1">
              <a:lnSpc>
                <a:spcPct val="80000"/>
              </a:lnSpc>
            </a:pPr>
            <a:endParaRPr lang="cs-CZ" sz="13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de-DE" b="1" dirty="0" smtClean="0"/>
              <a:t>Hauptmerkmale </a:t>
            </a:r>
            <a:r>
              <a:rPr lang="de-DE" b="1" dirty="0"/>
              <a:t>(Stilzüge) und Stilelemente</a:t>
            </a:r>
            <a:endParaRPr lang="cs-CZ" b="1" dirty="0" smtClean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b="1" dirty="0" err="1" smtClean="0">
                <a:solidFill>
                  <a:srgbClr val="FF0000"/>
                </a:solidFill>
              </a:rPr>
              <a:t>Sachlichkeit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Begrifflichkeit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Fachlichkeit</a:t>
            </a:r>
            <a:r>
              <a:rPr lang="de-DE" sz="2000" b="1" dirty="0" smtClean="0">
                <a:solidFill>
                  <a:srgbClr val="FF0000"/>
                </a:solidFill>
              </a:rPr>
              <a:t>: </a:t>
            </a:r>
            <a:r>
              <a:rPr lang="cs-CZ" sz="2000" b="1" dirty="0" smtClean="0"/>
              <a:t>Fach- </a:t>
            </a:r>
            <a:r>
              <a:rPr lang="cs-CZ" sz="2000" b="1" dirty="0" err="1" smtClean="0"/>
              <a:t>und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Fremdwörter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semantische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Eindeutigkeit</a:t>
            </a:r>
            <a:r>
              <a:rPr lang="de-DE" sz="2000" b="1" dirty="0"/>
              <a:t> </a:t>
            </a:r>
            <a:r>
              <a:rPr lang="cs-CZ" sz="2000" b="1" dirty="0" smtClean="0"/>
              <a:t>(</a:t>
            </a:r>
            <a:r>
              <a:rPr lang="cs-CZ" sz="2000" b="1" dirty="0" err="1" smtClean="0"/>
              <a:t>Konnotationen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Expressivität</a:t>
            </a:r>
            <a:r>
              <a:rPr lang="cs-CZ" sz="2000" b="1" dirty="0" smtClean="0"/>
              <a:t> </a:t>
            </a:r>
            <a:r>
              <a:rPr lang="de-DE" sz="2000" b="1" dirty="0" smtClean="0"/>
              <a:t> </a:t>
            </a:r>
            <a:r>
              <a:rPr lang="cs-CZ" sz="2000" b="1" dirty="0" err="1" smtClean="0"/>
              <a:t>eingeschränkt</a:t>
            </a:r>
            <a:r>
              <a:rPr lang="cs-CZ" sz="2000" b="1" dirty="0" smtClean="0"/>
              <a:t>)</a:t>
            </a:r>
            <a:r>
              <a:rPr lang="de-DE" sz="2000" b="1" dirty="0" smtClean="0"/>
              <a:t>, z.B.</a:t>
            </a:r>
            <a:r>
              <a:rPr lang="de-DE" sz="2000" b="1" dirty="0"/>
              <a:t> </a:t>
            </a:r>
            <a:r>
              <a:rPr lang="cs-CZ" sz="2000" b="1" i="1" dirty="0" smtClean="0"/>
              <a:t>"</a:t>
            </a:r>
            <a:r>
              <a:rPr lang="cs-CZ" sz="2000" b="1" i="1" dirty="0" err="1" smtClean="0"/>
              <a:t>Revolution</a:t>
            </a:r>
            <a:r>
              <a:rPr lang="cs-CZ" sz="2000" b="1" i="1" dirty="0" smtClean="0"/>
              <a:t>" </a:t>
            </a:r>
            <a:r>
              <a:rPr lang="cs-CZ" sz="2000" b="1" dirty="0" smtClean="0"/>
              <a:t>- </a:t>
            </a:r>
            <a:r>
              <a:rPr lang="cs-CZ" sz="2000" b="1" dirty="0" err="1" smtClean="0"/>
              <a:t>neg</a:t>
            </a:r>
            <a:r>
              <a:rPr lang="cs-CZ" sz="2000" b="1" dirty="0" smtClean="0"/>
              <a:t>., </a:t>
            </a:r>
            <a:r>
              <a:rPr lang="cs-CZ" sz="2000" b="1" dirty="0" err="1" smtClean="0"/>
              <a:t>pos</a:t>
            </a:r>
            <a:r>
              <a:rPr lang="cs-CZ" sz="2000" b="1" dirty="0" smtClean="0"/>
              <a:t>. </a:t>
            </a:r>
            <a:r>
              <a:rPr lang="cs-CZ" sz="2000" b="1" dirty="0" err="1" smtClean="0"/>
              <a:t>Konnotationen</a:t>
            </a:r>
            <a:r>
              <a:rPr lang="de-DE" sz="2000" b="1" dirty="0" smtClean="0"/>
              <a:t> – genau definiert</a:t>
            </a:r>
            <a:r>
              <a:rPr lang="cs-CZ" sz="2000" b="1" dirty="0" smtClean="0"/>
              <a:t> </a:t>
            </a:r>
            <a:endParaRPr lang="de-DE" sz="2000" b="1" dirty="0" smtClean="0"/>
          </a:p>
          <a:p>
            <a:pPr eaLnBrk="1" hangingPunct="1"/>
            <a:r>
              <a:rPr lang="cs-CZ" sz="2000" b="1" dirty="0" err="1" smtClean="0">
                <a:solidFill>
                  <a:srgbClr val="FF0000"/>
                </a:solidFill>
              </a:rPr>
              <a:t>unpersönliche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Ausdrucksweise</a:t>
            </a:r>
            <a:r>
              <a:rPr lang="cs-CZ" sz="2000" b="1" dirty="0" smtClean="0">
                <a:solidFill>
                  <a:srgbClr val="FF0000"/>
                </a:solidFill>
              </a:rPr>
              <a:t>, </a:t>
            </a:r>
            <a:r>
              <a:rPr lang="cs-CZ" sz="2000" b="1" dirty="0" err="1" smtClean="0">
                <a:solidFill>
                  <a:srgbClr val="FF0000"/>
                </a:solidFill>
              </a:rPr>
              <a:t>Objektivität</a:t>
            </a:r>
            <a:r>
              <a:rPr lang="cs-CZ" sz="2000" b="1" dirty="0" smtClean="0">
                <a:solidFill>
                  <a:srgbClr val="FF0000"/>
                </a:solidFill>
              </a:rPr>
              <a:t>:</a:t>
            </a:r>
            <a:r>
              <a:rPr lang="de-DE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i="1" dirty="0" smtClean="0"/>
              <a:t>man, es </a:t>
            </a:r>
            <a:r>
              <a:rPr lang="cs-CZ" sz="2000" b="1" i="1" dirty="0" err="1" smtClean="0"/>
              <a:t>ist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anzunehmen</a:t>
            </a:r>
            <a:r>
              <a:rPr lang="cs-CZ" sz="2000" b="1" i="1" dirty="0" smtClean="0"/>
              <a:t>, nach</a:t>
            </a:r>
            <a:r>
              <a:rPr lang="de-DE" sz="2000" b="1" dirty="0"/>
              <a:t> </a:t>
            </a:r>
            <a:r>
              <a:rPr lang="cs-CZ" sz="2000" b="1" i="1" dirty="0" err="1" smtClean="0"/>
              <a:t>Meinung</a:t>
            </a:r>
            <a:r>
              <a:rPr lang="cs-CZ" sz="2000" b="1" i="1" dirty="0" smtClean="0"/>
              <a:t> des </a:t>
            </a:r>
            <a:r>
              <a:rPr lang="cs-CZ" sz="2000" b="1" i="1" dirty="0" err="1" smtClean="0"/>
              <a:t>Verfassers</a:t>
            </a:r>
            <a:r>
              <a:rPr lang="cs-CZ" sz="2000" b="1" i="1" dirty="0" smtClean="0"/>
              <a:t>, </a:t>
            </a:r>
            <a:r>
              <a:rPr lang="cs-CZ" sz="2000" b="1" i="1" dirty="0" err="1" smtClean="0"/>
              <a:t>meines</a:t>
            </a:r>
            <a:r>
              <a:rPr lang="cs-CZ" sz="2000" b="1" i="1" dirty="0" smtClean="0"/>
              <a:t>/</a:t>
            </a:r>
            <a:r>
              <a:rPr lang="cs-CZ" sz="2000" b="1" i="1" dirty="0" err="1" smtClean="0"/>
              <a:t>unseres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Erachtens</a:t>
            </a:r>
            <a:r>
              <a:rPr lang="cs-CZ" sz="2000" b="1" i="1" dirty="0" smtClean="0"/>
              <a:t>, </a:t>
            </a:r>
            <a:r>
              <a:rPr lang="cs-CZ" sz="2000" b="1" i="1" dirty="0" err="1" smtClean="0"/>
              <a:t>ich-Form</a:t>
            </a:r>
            <a:r>
              <a:rPr lang="cs-CZ" sz="2000" b="1" i="1" dirty="0" smtClean="0"/>
              <a:t> - </a:t>
            </a:r>
            <a:r>
              <a:rPr lang="cs-CZ" sz="2000" b="1" dirty="0" err="1" smtClean="0"/>
              <a:t>moderne</a:t>
            </a:r>
            <a:r>
              <a:rPr lang="cs-CZ" sz="2000" b="1" dirty="0" smtClean="0"/>
              <a:t> </a:t>
            </a:r>
            <a:r>
              <a:rPr lang="de-DE" sz="2000" b="1" dirty="0" smtClean="0"/>
              <a:t> </a:t>
            </a:r>
            <a:r>
              <a:rPr lang="cs-CZ" sz="2000" b="1" dirty="0" err="1" smtClean="0"/>
              <a:t>Tendenz</a:t>
            </a:r>
            <a:r>
              <a:rPr lang="cs-CZ" sz="2000" b="1" dirty="0" smtClean="0"/>
              <a:t>) </a:t>
            </a:r>
          </a:p>
          <a:p>
            <a:pPr eaLnBrk="1" hangingPunct="1"/>
            <a:r>
              <a:rPr lang="cs-CZ" sz="2000" b="1" dirty="0" smtClean="0"/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Nominalstil</a:t>
            </a:r>
            <a:r>
              <a:rPr lang="cs-CZ" sz="2000" b="1" dirty="0" smtClean="0">
                <a:solidFill>
                  <a:srgbClr val="FF0000"/>
                </a:solidFill>
              </a:rPr>
              <a:t>: </a:t>
            </a:r>
            <a:r>
              <a:rPr lang="cs-CZ" sz="2000" b="1" dirty="0" err="1" smtClean="0"/>
              <a:t>Nomina</a:t>
            </a:r>
            <a:r>
              <a:rPr lang="cs-CZ" sz="2000" b="1" dirty="0" smtClean="0"/>
              <a:t>, Adjektiv-Substantiv, FVG - </a:t>
            </a:r>
            <a:r>
              <a:rPr lang="cs-CZ" sz="2000" b="1" i="1" dirty="0" err="1" smtClean="0"/>
              <a:t>zur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Ausf</a:t>
            </a:r>
            <a:r>
              <a:rPr lang="de-DE" sz="2000" b="1" i="1" dirty="0" smtClean="0"/>
              <a:t>ü</a:t>
            </a:r>
            <a:r>
              <a:rPr lang="cs-CZ" sz="2000" b="1" i="1" dirty="0" err="1" smtClean="0"/>
              <a:t>hrung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bringen</a:t>
            </a:r>
            <a:r>
              <a:rPr lang="cs-CZ" sz="2000" b="1" dirty="0" smtClean="0"/>
              <a:t>,</a:t>
            </a:r>
          </a:p>
          <a:p>
            <a:pPr eaLnBrk="1" hangingPunct="1">
              <a:buFont typeface="Arial" charset="0"/>
              <a:buNone/>
            </a:pPr>
            <a:r>
              <a:rPr lang="cs-CZ" sz="2000" b="1" dirty="0" smtClean="0"/>
              <a:t>       </a:t>
            </a:r>
            <a:r>
              <a:rPr lang="cs-CZ" sz="2000" b="1" dirty="0" err="1" smtClean="0"/>
              <a:t>Partizipialkonstruktion</a:t>
            </a:r>
            <a:r>
              <a:rPr lang="cs-CZ" sz="2000" b="1" dirty="0" smtClean="0"/>
              <a:t> - </a:t>
            </a:r>
            <a:r>
              <a:rPr lang="cs-CZ" sz="2000" b="1" i="1" dirty="0" err="1" smtClean="0"/>
              <a:t>das</a:t>
            </a:r>
            <a:r>
              <a:rPr lang="cs-CZ" sz="2000" b="1" i="1" dirty="0" smtClean="0"/>
              <a:t> f</a:t>
            </a:r>
            <a:r>
              <a:rPr lang="de-DE" sz="2000" b="1" i="1" dirty="0" smtClean="0"/>
              <a:t>ü</a:t>
            </a:r>
            <a:r>
              <a:rPr lang="cs-CZ" sz="2000" b="1" i="1" dirty="0" smtClean="0"/>
              <a:t>r den </a:t>
            </a:r>
            <a:r>
              <a:rPr lang="cs-CZ" sz="2000" b="1" i="1" dirty="0" err="1" smtClean="0"/>
              <a:t>Versuch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verwendete</a:t>
            </a:r>
            <a:r>
              <a:rPr lang="cs-CZ" sz="2000" b="1" dirty="0" smtClean="0"/>
              <a:t> </a:t>
            </a:r>
            <a:r>
              <a:rPr lang="cs-CZ" sz="2000" b="1" i="1" dirty="0" err="1" smtClean="0"/>
              <a:t>Tier</a:t>
            </a:r>
            <a:r>
              <a:rPr lang="cs-CZ" sz="2000" b="1" i="1" dirty="0" smtClean="0"/>
              <a:t> </a:t>
            </a:r>
            <a:endParaRPr lang="cs-CZ" sz="2000" b="1" dirty="0" smtClean="0"/>
          </a:p>
          <a:p>
            <a:pPr eaLnBrk="1" hangingPunct="1">
              <a:buFont typeface="Arial" charset="0"/>
              <a:buNone/>
            </a:pPr>
            <a:r>
              <a:rPr lang="de-DE" sz="2000" b="1" dirty="0" smtClean="0"/>
              <a:t>       </a:t>
            </a:r>
            <a:r>
              <a:rPr lang="cs-CZ" sz="2000" b="1" dirty="0" err="1" smtClean="0"/>
              <a:t>Attribuierung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Attributivketten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statt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relative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Nebens</a:t>
            </a:r>
            <a:r>
              <a:rPr lang="de-DE" sz="2000" b="1" dirty="0" smtClean="0"/>
              <a:t>ä</a:t>
            </a:r>
            <a:r>
              <a:rPr lang="cs-CZ" sz="2000" b="1" dirty="0" err="1" smtClean="0"/>
              <a:t>tze</a:t>
            </a:r>
            <a:endParaRPr lang="de-DE" sz="2000" b="1" dirty="0" smtClean="0"/>
          </a:p>
          <a:p>
            <a:pPr eaLnBrk="1" hangingPunct="1"/>
            <a:r>
              <a:rPr lang="cs-CZ" sz="2000" b="1" dirty="0" err="1" smtClean="0"/>
              <a:t>Passivkonstruktionen</a:t>
            </a:r>
            <a:r>
              <a:rPr lang="cs-CZ" sz="2000" b="1" dirty="0" smtClean="0"/>
              <a:t> - </a:t>
            </a:r>
            <a:r>
              <a:rPr lang="cs-CZ" sz="2000" b="1" dirty="0" err="1" smtClean="0"/>
              <a:t>die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Handlung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im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Vordergrund</a:t>
            </a:r>
            <a:endParaRPr lang="de-DE" sz="2000" b="1" dirty="0" smtClean="0"/>
          </a:p>
          <a:p>
            <a:pPr eaLnBrk="1" hangingPunct="1"/>
            <a:r>
              <a:rPr lang="cs-CZ" sz="2000" b="1" dirty="0" err="1">
                <a:solidFill>
                  <a:srgbClr val="FF0000"/>
                </a:solidFill>
              </a:rPr>
              <a:t>Gliederung</a:t>
            </a:r>
            <a:r>
              <a:rPr lang="cs-CZ" sz="2000" b="1" dirty="0">
                <a:solidFill>
                  <a:srgbClr val="FF0000"/>
                </a:solidFill>
              </a:rPr>
              <a:t>: </a:t>
            </a:r>
            <a:r>
              <a:rPr lang="cs-CZ" sz="2000" b="1" dirty="0" err="1"/>
              <a:t>Abs</a:t>
            </a:r>
            <a:r>
              <a:rPr lang="de-DE" sz="2000" b="1" dirty="0"/>
              <a:t>ä</a:t>
            </a:r>
            <a:r>
              <a:rPr lang="cs-CZ" sz="2000" b="1" dirty="0" err="1"/>
              <a:t>tze</a:t>
            </a:r>
            <a:r>
              <a:rPr lang="de-DE" sz="2000" b="1" dirty="0"/>
              <a:t>,</a:t>
            </a:r>
            <a:r>
              <a:rPr lang="cs-CZ" sz="2000" b="1" dirty="0"/>
              <a:t> </a:t>
            </a:r>
            <a:r>
              <a:rPr lang="cs-CZ" sz="2000" b="1" dirty="0" err="1"/>
              <a:t>Infografik</a:t>
            </a:r>
            <a:r>
              <a:rPr lang="de-DE" sz="2000" b="1" dirty="0"/>
              <a:t>: Bilder, Tabellen, Grafen, Diagramme</a:t>
            </a:r>
            <a:r>
              <a:rPr lang="de-DE" sz="2000" b="1" dirty="0" smtClean="0"/>
              <a:t>…</a:t>
            </a:r>
          </a:p>
          <a:p>
            <a:pPr eaLnBrk="1" hangingPunct="1"/>
            <a:r>
              <a:rPr lang="de-DE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Unterschiede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zwischen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streng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wissenschaftlichen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und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populärwissenschaftlichen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 err="1" smtClean="0">
                <a:solidFill>
                  <a:srgbClr val="00B050"/>
                </a:solidFill>
              </a:rPr>
              <a:t>Textsorten</a:t>
            </a:r>
            <a:r>
              <a:rPr lang="cs-CZ" sz="2000" b="1" dirty="0" smtClean="0">
                <a:solidFill>
                  <a:srgbClr val="00B050"/>
                </a:solidFill>
              </a:rPr>
              <a:t>!</a:t>
            </a:r>
            <a:endParaRPr lang="cs-CZ" sz="2000" dirty="0" smtClean="0">
              <a:solidFill>
                <a:srgbClr val="00B050"/>
              </a:solidFill>
            </a:endParaRPr>
          </a:p>
          <a:p>
            <a:pPr eaLnBrk="1" hangingPunct="1">
              <a:buFont typeface="Arial" charset="0"/>
              <a:buNone/>
            </a:pPr>
            <a:endParaRPr lang="cs-CZ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880</Words>
  <Application>Microsoft Office PowerPoint</Application>
  <PresentationFormat>Předvádění na obrazovce (4:3)</PresentationFormat>
  <Paragraphs>96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Motiv sady Office</vt:lpstr>
      <vt:lpstr>  2. Kommunikationsbereich Fachkommunikation und seine         Textsorten </vt:lpstr>
      <vt:lpstr>Fachkommunikation</vt:lpstr>
      <vt:lpstr>Definition und Fachliteratur</vt:lpstr>
      <vt:lpstr>Richtungen der Fachkommunikation</vt:lpstr>
      <vt:lpstr>Richtungen der Fachkommunikation</vt:lpstr>
      <vt:lpstr>Gliederung der Fachsprachen</vt:lpstr>
      <vt:lpstr>Gliederung der Fachsprachen</vt:lpstr>
      <vt:lpstr>Hauptmerkmale (Stilzüge) und Stilelemente</vt:lpstr>
      <vt:lpstr>Hauptmerkmale (Stilzüge) und Stilelemente</vt:lpstr>
      <vt:lpstr>Fachwortschatz</vt:lpstr>
      <vt:lpstr>Lexik</vt:lpstr>
      <vt:lpstr>  Textsorten: </vt:lpstr>
      <vt:lpstr>Stilverfahren</vt:lpstr>
      <vt:lpstr>„Vagheitsreduzierung…“ (1987)</vt:lpstr>
      <vt:lpstr>„Sprache und Emotion“ (2007)</vt:lpstr>
      <vt:lpstr>Lehrbuchtext 6. Klasse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Kommunikationsbereich Fachkommunikation und seine         Textsorten</dc:title>
  <dc:creator>Jiřina Malá</dc:creator>
  <cp:lastModifiedBy>Jiřina Malá</cp:lastModifiedBy>
  <cp:revision>32</cp:revision>
  <dcterms:created xsi:type="dcterms:W3CDTF">2009-03-13T09:45:57Z</dcterms:created>
  <dcterms:modified xsi:type="dcterms:W3CDTF">2019-12-05T09:57:10Z</dcterms:modified>
</cp:coreProperties>
</file>