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59" r:id="rId6"/>
    <p:sldId id="260" r:id="rId7"/>
    <p:sldId id="261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95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39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83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95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7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69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6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6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13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6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C770E-AF35-41AF-A84A-63ACEA1CAAFB}" type="datetimeFigureOut">
              <a:rPr lang="cs-CZ" smtClean="0"/>
              <a:t>19.2.2020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3D2C-3C51-4280-92F5-9E80898F96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2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err="1" smtClean="0"/>
              <a:t>Morfologi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Leksikologi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i="1" dirty="0" smtClean="0">
                <a:solidFill>
                  <a:schemeClr val="tx1"/>
                </a:solidFill>
              </a:rPr>
              <a:t>Některé termíny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Noen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termer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nb-NO" dirty="0" smtClean="0">
                <a:solidFill>
                  <a:schemeClr val="tx1"/>
                </a:solidFill>
              </a:rPr>
              <a:t>noen </a:t>
            </a:r>
            <a:r>
              <a:rPr lang="cs-CZ" dirty="0" err="1" smtClean="0">
                <a:solidFill>
                  <a:schemeClr val="tx1"/>
                </a:solidFill>
              </a:rPr>
              <a:t>begrep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310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</a:t>
            </a:r>
            <a:r>
              <a:rPr lang="nb-NO" dirty="0" smtClean="0"/>
              <a:t>X ordbok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Substantivbøyning, verbbøyning, gradbøyning</a:t>
            </a:r>
          </a:p>
          <a:p>
            <a:r>
              <a:rPr lang="nb-NO" dirty="0" smtClean="0"/>
              <a:t>Genus, bestemt/ubestemt artikkel, kasus</a:t>
            </a:r>
          </a:p>
          <a:p>
            <a:r>
              <a:rPr lang="nb-NO" dirty="0" smtClean="0"/>
              <a:t>Rotvokal i entall forandres i flertall...</a:t>
            </a:r>
          </a:p>
          <a:p>
            <a:r>
              <a:rPr lang="nb-NO" dirty="0" smtClean="0"/>
              <a:t>Svake/sterke verb</a:t>
            </a:r>
          </a:p>
          <a:p>
            <a:r>
              <a:rPr lang="nb-NO" dirty="0" smtClean="0"/>
              <a:t>Ordklasse</a:t>
            </a:r>
          </a:p>
          <a:p>
            <a:r>
              <a:rPr lang="nb-NO" dirty="0" smtClean="0"/>
              <a:t>Ordstilling i setningen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1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Baskerville Old Face" panose="02020602080505020303" pitchFamily="18" charset="0"/>
              </a:rPr>
              <a:t>Morfem</a:t>
            </a:r>
            <a:endParaRPr lang="cs-CZ" dirty="0">
              <a:latin typeface="Baskerville Old Face" panose="020206020805050203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er</a:t>
            </a:r>
            <a:r>
              <a:rPr lang="cs-CZ" dirty="0" smtClean="0"/>
              <a:t> de</a:t>
            </a:r>
            <a:r>
              <a:rPr lang="nb-NO" dirty="0" smtClean="0"/>
              <a:t>n</a:t>
            </a:r>
            <a:r>
              <a:rPr lang="cs-CZ" dirty="0" smtClean="0"/>
              <a:t> </a:t>
            </a:r>
            <a:r>
              <a:rPr lang="cs-CZ" dirty="0" err="1" smtClean="0"/>
              <a:t>minste</a:t>
            </a:r>
            <a:r>
              <a:rPr lang="cs-CZ" dirty="0" smtClean="0"/>
              <a:t> </a:t>
            </a:r>
            <a:r>
              <a:rPr lang="cs-CZ" dirty="0" err="1" smtClean="0"/>
              <a:t>delen</a:t>
            </a:r>
            <a:r>
              <a:rPr lang="cs-CZ" dirty="0" smtClean="0"/>
              <a:t> man kan </a:t>
            </a:r>
            <a:r>
              <a:rPr lang="cs-CZ" dirty="0" err="1" smtClean="0"/>
              <a:t>dele</a:t>
            </a:r>
            <a:r>
              <a:rPr lang="cs-CZ" dirty="0" smtClean="0"/>
              <a:t> et </a:t>
            </a:r>
            <a:r>
              <a:rPr lang="cs-CZ" dirty="0" err="1" smtClean="0"/>
              <a:t>ord</a:t>
            </a:r>
            <a:r>
              <a:rPr lang="cs-CZ" dirty="0" smtClean="0"/>
              <a:t> i.</a:t>
            </a:r>
          </a:p>
          <a:p>
            <a:endParaRPr lang="cs-CZ" dirty="0"/>
          </a:p>
          <a:p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err="1" smtClean="0"/>
              <a:t>skiller</a:t>
            </a:r>
            <a:endParaRPr lang="cs-CZ" dirty="0" smtClean="0"/>
          </a:p>
          <a:p>
            <a:r>
              <a:rPr lang="cs-CZ" dirty="0" smtClean="0"/>
              <a:t>a/ </a:t>
            </a:r>
            <a:r>
              <a:rPr lang="cs-CZ" dirty="0" err="1" smtClean="0">
                <a:solidFill>
                  <a:srgbClr val="FF0000"/>
                </a:solidFill>
              </a:rPr>
              <a:t>frie</a:t>
            </a:r>
            <a:r>
              <a:rPr lang="cs-CZ" dirty="0" smtClean="0">
                <a:solidFill>
                  <a:srgbClr val="FF0000"/>
                </a:solidFill>
              </a:rPr>
              <a:t> morfem </a:t>
            </a:r>
            <a:r>
              <a:rPr lang="cs-CZ" dirty="0" smtClean="0"/>
              <a:t>(</a:t>
            </a:r>
            <a:r>
              <a:rPr lang="cs-CZ" dirty="0" err="1" smtClean="0"/>
              <a:t>som</a:t>
            </a:r>
            <a:r>
              <a:rPr lang="cs-CZ" dirty="0" smtClean="0"/>
              <a:t> kan st</a:t>
            </a:r>
            <a:r>
              <a:rPr lang="nb-NO" dirty="0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alene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b/ </a:t>
            </a:r>
            <a:r>
              <a:rPr lang="en-US" dirty="0" err="1" smtClean="0">
                <a:solidFill>
                  <a:srgbClr val="7030A0"/>
                </a:solidFill>
              </a:rPr>
              <a:t>bundne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morfem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danne</a:t>
            </a:r>
            <a:r>
              <a:rPr lang="en-US" dirty="0" smtClean="0"/>
              <a:t> et </a:t>
            </a:r>
            <a:r>
              <a:rPr lang="en-US" dirty="0" err="1" smtClean="0"/>
              <a:t>ord</a:t>
            </a:r>
            <a:r>
              <a:rPr lang="en-US" dirty="0" smtClean="0"/>
              <a:t> </a:t>
            </a:r>
            <a:r>
              <a:rPr lang="en-US" dirty="0" err="1" smtClean="0"/>
              <a:t>alene</a:t>
            </a:r>
            <a:r>
              <a:rPr lang="en-US" dirty="0" smtClean="0"/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BYGG</a:t>
            </a:r>
            <a:r>
              <a:rPr lang="en-US" b="1" dirty="0" smtClean="0">
                <a:solidFill>
                  <a:srgbClr val="7030A0"/>
                </a:solidFill>
              </a:rPr>
              <a:t>ING</a:t>
            </a:r>
            <a:endParaRPr lang="cs-CZ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3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50"/>
                </a:solidFill>
              </a:rPr>
              <a:t>Stamme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50"/>
                </a:solidFill>
              </a:rPr>
              <a:t>Stamme</a:t>
            </a:r>
            <a:r>
              <a:rPr lang="cs-CZ" dirty="0" smtClean="0"/>
              <a:t> – kmen </a:t>
            </a:r>
            <a:r>
              <a:rPr lang="cs-CZ" dirty="0" smtClean="0"/>
              <a:t>slova</a:t>
            </a:r>
            <a:r>
              <a:rPr lang="nb-NO" dirty="0" smtClean="0"/>
              <a:t> – elementet som står igjen etter at man har tatt bort </a:t>
            </a:r>
            <a:r>
              <a:rPr lang="nb-NO" dirty="0" smtClean="0">
                <a:solidFill>
                  <a:srgbClr val="FFC000"/>
                </a:solidFill>
              </a:rPr>
              <a:t>bøyningsendelse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Dag</a:t>
            </a:r>
            <a:r>
              <a:rPr lang="nb-NO" dirty="0">
                <a:solidFill>
                  <a:srgbClr val="FFC000"/>
                </a:solidFill>
              </a:rPr>
              <a:t>-</a:t>
            </a:r>
            <a:r>
              <a:rPr lang="nb-NO" dirty="0" smtClean="0">
                <a:solidFill>
                  <a:srgbClr val="FFC000"/>
                </a:solidFill>
              </a:rPr>
              <a:t>en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Dag</a:t>
            </a:r>
            <a:r>
              <a:rPr lang="nb-NO" dirty="0" smtClean="0">
                <a:solidFill>
                  <a:srgbClr val="FFC000"/>
                </a:solidFill>
              </a:rPr>
              <a:t>-ene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Rot</a:t>
            </a:r>
            <a:r>
              <a:rPr lang="nb-NO" dirty="0" smtClean="0">
                <a:solidFill>
                  <a:srgbClr val="FF0000"/>
                </a:solidFill>
              </a:rPr>
              <a:t>/rotmorfem</a:t>
            </a:r>
            <a:r>
              <a:rPr lang="cs-CZ" dirty="0" smtClean="0"/>
              <a:t> </a:t>
            </a:r>
            <a:r>
              <a:rPr lang="cs-CZ" dirty="0" smtClean="0"/>
              <a:t>– kořen </a:t>
            </a:r>
            <a:r>
              <a:rPr lang="cs-CZ" dirty="0" smtClean="0"/>
              <a:t>slova</a:t>
            </a:r>
            <a:r>
              <a:rPr lang="nb-NO" dirty="0" smtClean="0"/>
              <a:t> (</a:t>
            </a:r>
            <a:r>
              <a:rPr lang="nb-NO" dirty="0" smtClean="0">
                <a:solidFill>
                  <a:srgbClr val="7030A0"/>
                </a:solidFill>
              </a:rPr>
              <a:t>vi kan ha flere i et ord</a:t>
            </a:r>
            <a:r>
              <a:rPr lang="nb-NO" dirty="0" smtClean="0"/>
              <a:t>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Bygg</a:t>
            </a:r>
            <a:r>
              <a:rPr lang="nb-NO" dirty="0" smtClean="0"/>
              <a:t>ing (</a:t>
            </a:r>
            <a:r>
              <a:rPr lang="nb-NO" dirty="0" smtClean="0">
                <a:solidFill>
                  <a:srgbClr val="7030A0"/>
                </a:solidFill>
              </a:rPr>
              <a:t>ordbok</a:t>
            </a:r>
            <a:r>
              <a:rPr lang="nb-NO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39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Strukturen</a:t>
            </a:r>
            <a:r>
              <a:rPr lang="cs-CZ" dirty="0" smtClean="0"/>
              <a:t> i </a:t>
            </a:r>
            <a:r>
              <a:rPr lang="cs-CZ" dirty="0" err="1" smtClean="0"/>
              <a:t>ordet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Prefiks</a:t>
            </a:r>
            <a:r>
              <a:rPr lang="cs-CZ" dirty="0" smtClean="0"/>
              <a:t> + </a:t>
            </a:r>
            <a:r>
              <a:rPr lang="cs-CZ" dirty="0" err="1" smtClean="0"/>
              <a:t>stamme</a:t>
            </a:r>
            <a:r>
              <a:rPr lang="cs-CZ" dirty="0" smtClean="0"/>
              <a:t>… </a:t>
            </a:r>
            <a:r>
              <a:rPr lang="cs-CZ" dirty="0" err="1" smtClean="0">
                <a:solidFill>
                  <a:srgbClr val="0070C0"/>
                </a:solidFill>
              </a:rPr>
              <a:t>u</a:t>
            </a:r>
            <a:r>
              <a:rPr lang="cs-CZ" dirty="0" err="1" smtClean="0">
                <a:solidFill>
                  <a:srgbClr val="FF0000"/>
                </a:solidFill>
              </a:rPr>
              <a:t>+forst</a:t>
            </a:r>
            <a:r>
              <a:rPr lang="nb-NO" dirty="0" smtClean="0">
                <a:solidFill>
                  <a:srgbClr val="FF0000"/>
                </a:solidFill>
              </a:rPr>
              <a:t>åelig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Stamme</a:t>
            </a:r>
            <a:r>
              <a:rPr lang="cs-CZ" dirty="0" smtClean="0"/>
              <a:t> + </a:t>
            </a:r>
            <a:r>
              <a:rPr lang="cs-CZ" dirty="0" err="1" smtClean="0">
                <a:solidFill>
                  <a:srgbClr val="0070C0"/>
                </a:solidFill>
              </a:rPr>
              <a:t>suffiks</a:t>
            </a:r>
            <a:r>
              <a:rPr lang="cs-CZ" dirty="0" smtClean="0"/>
              <a:t>…. </a:t>
            </a:r>
            <a:r>
              <a:rPr lang="cs-CZ" dirty="0" smtClean="0">
                <a:solidFill>
                  <a:srgbClr val="FF0000"/>
                </a:solidFill>
              </a:rPr>
              <a:t>Forst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r>
              <a:rPr lang="cs-CZ" dirty="0" smtClean="0">
                <a:solidFill>
                  <a:srgbClr val="FF0000"/>
                </a:solidFill>
              </a:rPr>
              <a:t>+</a:t>
            </a:r>
            <a:r>
              <a:rPr lang="cs-CZ" dirty="0" err="1" smtClean="0">
                <a:solidFill>
                  <a:srgbClr val="FF0000"/>
                </a:solidFill>
              </a:rPr>
              <a:t>e+</a:t>
            </a:r>
            <a:r>
              <a:rPr lang="cs-CZ" dirty="0" err="1" smtClean="0">
                <a:solidFill>
                  <a:srgbClr val="0070C0"/>
                </a:solidFill>
              </a:rPr>
              <a:t>lig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/>
              <a:t>Stamme</a:t>
            </a:r>
            <a:r>
              <a:rPr lang="cs-CZ" dirty="0" smtClean="0"/>
              <a:t> + </a:t>
            </a:r>
            <a:r>
              <a:rPr lang="cs-CZ" dirty="0" err="1" smtClean="0">
                <a:solidFill>
                  <a:srgbClr val="00B050"/>
                </a:solidFill>
              </a:rPr>
              <a:t>fugeaffiks</a:t>
            </a:r>
            <a:r>
              <a:rPr lang="cs-CZ" dirty="0" smtClean="0"/>
              <a:t> …. </a:t>
            </a:r>
            <a:r>
              <a:rPr lang="cs-CZ" dirty="0" err="1" smtClean="0">
                <a:solidFill>
                  <a:srgbClr val="FF0000"/>
                </a:solidFill>
              </a:rPr>
              <a:t>forst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r>
              <a:rPr lang="cs-CZ" dirty="0" smtClean="0">
                <a:solidFill>
                  <a:srgbClr val="00B050"/>
                </a:solidFill>
              </a:rPr>
              <a:t>+e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Prefiks</a:t>
            </a:r>
            <a:r>
              <a:rPr lang="cs-CZ" dirty="0" smtClean="0"/>
              <a:t> + </a:t>
            </a:r>
            <a:r>
              <a:rPr lang="cs-CZ" dirty="0" smtClean="0">
                <a:solidFill>
                  <a:srgbClr val="FF0000"/>
                </a:solidFill>
              </a:rPr>
              <a:t>rot</a:t>
            </a:r>
            <a:r>
              <a:rPr lang="cs-CZ" dirty="0" smtClean="0"/>
              <a:t>……. </a:t>
            </a:r>
            <a:r>
              <a:rPr lang="cs-CZ" dirty="0" err="1" smtClean="0">
                <a:solidFill>
                  <a:srgbClr val="0070C0"/>
                </a:solidFill>
              </a:rPr>
              <a:t>for</a:t>
            </a:r>
            <a:r>
              <a:rPr lang="cs-CZ" dirty="0" err="1" smtClean="0">
                <a:solidFill>
                  <a:srgbClr val="FF0000"/>
                </a:solidFill>
              </a:rPr>
              <a:t>+st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Fugeaffiks</a:t>
            </a:r>
            <a:r>
              <a:rPr lang="cs-CZ" dirty="0" smtClean="0"/>
              <a:t> (s, e, 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Mor</a:t>
            </a:r>
            <a:r>
              <a:rPr lang="cs-CZ" dirty="0" err="1" smtClean="0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m</a:t>
            </a:r>
            <a:r>
              <a:rPr lang="nb-NO" dirty="0" smtClean="0"/>
              <a:t>ål</a:t>
            </a:r>
            <a:r>
              <a:rPr lang="cs-CZ" dirty="0" smtClean="0"/>
              <a:t>, </a:t>
            </a:r>
            <a:r>
              <a:rPr lang="nb-NO" dirty="0" smtClean="0"/>
              <a:t>måned</a:t>
            </a:r>
            <a:r>
              <a:rPr lang="nb-NO" dirty="0" smtClean="0">
                <a:solidFill>
                  <a:srgbClr val="FF0000"/>
                </a:solidFill>
              </a:rPr>
              <a:t>s</a:t>
            </a:r>
            <a:r>
              <a:rPr lang="nb-NO" dirty="0" smtClean="0"/>
              <a:t>kort</a:t>
            </a:r>
            <a:endParaRPr lang="cs-CZ" dirty="0" smtClean="0"/>
          </a:p>
          <a:p>
            <a:r>
              <a:rPr lang="cs-CZ" dirty="0" err="1" smtClean="0"/>
              <a:t>Fugl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unge</a:t>
            </a:r>
            <a:r>
              <a:rPr lang="cs-CZ" dirty="0" smtClean="0"/>
              <a:t>, </a:t>
            </a:r>
            <a:r>
              <a:rPr lang="cs-CZ" dirty="0" err="1" smtClean="0"/>
              <a:t>barn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hage</a:t>
            </a:r>
            <a:r>
              <a:rPr lang="cs-CZ" dirty="0" smtClean="0"/>
              <a:t>, </a:t>
            </a:r>
            <a:r>
              <a:rPr lang="cs-CZ" dirty="0" err="1" smtClean="0"/>
              <a:t>jul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tre</a:t>
            </a:r>
            <a:endParaRPr lang="nb-NO" dirty="0" smtClean="0"/>
          </a:p>
          <a:p>
            <a:r>
              <a:rPr lang="nb-NO" dirty="0" smtClean="0"/>
              <a:t>Dovenskap, frihet, daglig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0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</a:t>
            </a:r>
            <a:r>
              <a:rPr lang="nb-NO" dirty="0" smtClean="0">
                <a:solidFill>
                  <a:srgbClr val="FF0000"/>
                </a:solidFill>
              </a:rPr>
              <a:t>øyningsaffiks </a:t>
            </a:r>
            <a:r>
              <a:rPr lang="nb-NO" dirty="0" smtClean="0"/>
              <a:t>X </a:t>
            </a:r>
            <a:r>
              <a:rPr lang="nb-NO" dirty="0" smtClean="0">
                <a:solidFill>
                  <a:srgbClr val="7030A0"/>
                </a:solidFill>
              </a:rPr>
              <a:t>avledningsaffiks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Student, student</a:t>
            </a:r>
            <a:r>
              <a:rPr lang="nb-NO" dirty="0" smtClean="0">
                <a:solidFill>
                  <a:srgbClr val="FF0000"/>
                </a:solidFill>
              </a:rPr>
              <a:t>en</a:t>
            </a:r>
          </a:p>
          <a:p>
            <a:r>
              <a:rPr lang="nb-NO" dirty="0" smtClean="0"/>
              <a:t>Dag, dag</a:t>
            </a:r>
            <a:r>
              <a:rPr lang="nb-NO" dirty="0" smtClean="0">
                <a:solidFill>
                  <a:srgbClr val="7030A0"/>
                </a:solidFill>
              </a:rPr>
              <a:t>lig</a:t>
            </a:r>
          </a:p>
          <a:p>
            <a:r>
              <a:rPr lang="nb-NO" dirty="0" smtClean="0"/>
              <a:t>Rask, rask</a:t>
            </a:r>
            <a:r>
              <a:rPr lang="nb-NO" dirty="0" smtClean="0">
                <a:solidFill>
                  <a:srgbClr val="7030A0"/>
                </a:solidFill>
              </a:rPr>
              <a:t>ere</a:t>
            </a:r>
          </a:p>
          <a:p>
            <a:endParaRPr lang="nb-NO" dirty="0">
              <a:solidFill>
                <a:srgbClr val="FF0000"/>
              </a:solidFill>
            </a:endParaRPr>
          </a:p>
          <a:p>
            <a:r>
              <a:rPr lang="nb-NO" dirty="0" smtClean="0">
                <a:solidFill>
                  <a:srgbClr val="FF0000"/>
                </a:solidFill>
              </a:rPr>
              <a:t>OBS!</a:t>
            </a:r>
          </a:p>
          <a:p>
            <a:r>
              <a:rPr lang="nb-NO" dirty="0" smtClean="0"/>
              <a:t>Alle prefiks i norsk er </a:t>
            </a:r>
            <a:r>
              <a:rPr lang="nb-NO" dirty="0" smtClean="0"/>
              <a:t>avledningsprefiks. Det betyr at bøyningen signaliseres alltid i den siste delen av ordet.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nb-NO" sz="3600" dirty="0" smtClean="0"/>
              <a:t>Leksikalsk morfem X</a:t>
            </a:r>
            <a:r>
              <a:rPr lang="nb-NO" sz="3600" dirty="0"/>
              <a:t/>
            </a:r>
            <a:br>
              <a:rPr lang="nb-NO" sz="3600" dirty="0"/>
            </a:br>
            <a:r>
              <a:rPr lang="nb-NO" sz="3600" dirty="0"/>
              <a:t>Grammatisk morfem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Student </a:t>
            </a:r>
            <a:r>
              <a:rPr lang="cs-CZ" dirty="0" smtClean="0"/>
              <a:t>+ en</a:t>
            </a:r>
          </a:p>
          <a:p>
            <a:r>
              <a:rPr lang="cs-CZ" dirty="0" smtClean="0"/>
              <a:t>Student – </a:t>
            </a:r>
            <a:r>
              <a:rPr lang="cs-CZ" dirty="0" err="1" smtClean="0"/>
              <a:t>leksikalsk</a:t>
            </a:r>
            <a:r>
              <a:rPr lang="cs-CZ" dirty="0" smtClean="0"/>
              <a:t> morfem</a:t>
            </a:r>
          </a:p>
          <a:p>
            <a:r>
              <a:rPr lang="nb-NO" dirty="0" smtClean="0"/>
              <a:t>e</a:t>
            </a:r>
            <a:r>
              <a:rPr lang="cs-CZ" dirty="0" smtClean="0"/>
              <a:t>n – </a:t>
            </a:r>
            <a:r>
              <a:rPr lang="cs-CZ" dirty="0" err="1" smtClean="0"/>
              <a:t>grammatisk</a:t>
            </a:r>
            <a:r>
              <a:rPr lang="cs-CZ" dirty="0" smtClean="0"/>
              <a:t> morfem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89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 X </a:t>
            </a:r>
            <a:r>
              <a:rPr lang="cs-CZ" dirty="0" err="1" smtClean="0"/>
              <a:t>allomorf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Bok – </a:t>
            </a:r>
            <a:r>
              <a:rPr lang="cs-CZ" dirty="0" smtClean="0">
                <a:solidFill>
                  <a:srgbClr val="FF0000"/>
                </a:solidFill>
              </a:rPr>
              <a:t>b</a:t>
            </a:r>
            <a:r>
              <a:rPr lang="nb-NO" dirty="0" smtClean="0">
                <a:solidFill>
                  <a:srgbClr val="FF0000"/>
                </a:solidFill>
              </a:rPr>
              <a:t>øk</a:t>
            </a:r>
            <a:r>
              <a:rPr lang="nb-NO" dirty="0" smtClean="0"/>
              <a:t>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Springe – sprang - sprung</a:t>
            </a:r>
            <a:r>
              <a:rPr lang="nb-NO" dirty="0" smtClean="0"/>
              <a:t>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46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Andre</a:t>
            </a:r>
            <a:r>
              <a:rPr lang="cs-CZ" dirty="0" smtClean="0"/>
              <a:t> </a:t>
            </a:r>
            <a:r>
              <a:rPr lang="cs-CZ" dirty="0" err="1" smtClean="0"/>
              <a:t>begrep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 smtClean="0"/>
              <a:t>En </a:t>
            </a:r>
            <a:r>
              <a:rPr lang="cs-CZ" dirty="0" err="1" smtClean="0"/>
              <a:t>stavelse</a:t>
            </a:r>
            <a:r>
              <a:rPr lang="cs-CZ" dirty="0" smtClean="0"/>
              <a:t> </a:t>
            </a:r>
          </a:p>
          <a:p>
            <a:r>
              <a:rPr lang="cs-CZ" dirty="0" smtClean="0"/>
              <a:t>En </a:t>
            </a:r>
            <a:r>
              <a:rPr lang="cs-CZ" dirty="0" err="1" smtClean="0"/>
              <a:t>setning</a:t>
            </a:r>
            <a:endParaRPr lang="cs-CZ" dirty="0" smtClean="0"/>
          </a:p>
          <a:p>
            <a:r>
              <a:rPr lang="cs-CZ" dirty="0" smtClean="0"/>
              <a:t>En </a:t>
            </a:r>
            <a:r>
              <a:rPr lang="cs-CZ" dirty="0" err="1" smtClean="0"/>
              <a:t>ordklasse</a:t>
            </a:r>
            <a:endParaRPr lang="cs-CZ" dirty="0" smtClean="0"/>
          </a:p>
          <a:p>
            <a:r>
              <a:rPr lang="cs-CZ" dirty="0" smtClean="0"/>
              <a:t>Et </a:t>
            </a:r>
            <a:r>
              <a:rPr lang="cs-CZ" dirty="0" err="1" smtClean="0"/>
              <a:t>ordforr</a:t>
            </a:r>
            <a:r>
              <a:rPr lang="nb-NO" dirty="0" smtClean="0"/>
              <a:t>åd</a:t>
            </a:r>
          </a:p>
          <a:p>
            <a:r>
              <a:rPr lang="nb-NO" dirty="0" smtClean="0"/>
              <a:t>En sammensetning</a:t>
            </a:r>
          </a:p>
          <a:p>
            <a:r>
              <a:rPr lang="nb-NO" dirty="0" smtClean="0"/>
              <a:t>En bøyning (substantivbøyning, verbbøyning, gradbøyning)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381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246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Morfologi Leksikologi</vt:lpstr>
      <vt:lpstr>Morfem</vt:lpstr>
      <vt:lpstr>Stamme</vt:lpstr>
      <vt:lpstr>Strukturen i ordet</vt:lpstr>
      <vt:lpstr>Fugeaffiks (s, e, 0)</vt:lpstr>
      <vt:lpstr>Bøyningsaffiks X avledningsaffiks</vt:lpstr>
      <vt:lpstr>Leksikalsk morfem X Grammatisk morfem </vt:lpstr>
      <vt:lpstr>Morfem X allomorf</vt:lpstr>
      <vt:lpstr>Andre begrep…</vt:lpstr>
      <vt:lpstr>XX ordbok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user</dc:creator>
  <cp:lastModifiedBy>user</cp:lastModifiedBy>
  <cp:revision>8</cp:revision>
  <dcterms:created xsi:type="dcterms:W3CDTF">2016-11-24T06:42:50Z</dcterms:created>
  <dcterms:modified xsi:type="dcterms:W3CDTF">2020-02-19T19:28:30Z</dcterms:modified>
</cp:coreProperties>
</file>